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fntdata" ContentType="application/x-fontdata"/>
  <Default Extension="tiff" ContentType="image/tif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 id="2147483662" r:id="rId3"/>
    <p:sldMasterId id="2147483664" r:id="rId4"/>
  </p:sldMasterIdLst>
  <p:notesMasterIdLst>
    <p:notesMasterId r:id="rId25"/>
  </p:notesMasterIdLst>
  <p:sldIdLst>
    <p:sldId id="464" r:id="rId5"/>
    <p:sldId id="468" r:id="rId6"/>
    <p:sldId id="478" r:id="rId7"/>
    <p:sldId id="417" r:id="rId8"/>
    <p:sldId id="414" r:id="rId9"/>
    <p:sldId id="473" r:id="rId10"/>
    <p:sldId id="458" r:id="rId11"/>
    <p:sldId id="472" r:id="rId12"/>
    <p:sldId id="460" r:id="rId13"/>
    <p:sldId id="480" r:id="rId14"/>
    <p:sldId id="482" r:id="rId15"/>
    <p:sldId id="484" r:id="rId16"/>
    <p:sldId id="481" r:id="rId17"/>
    <p:sldId id="483" r:id="rId18"/>
    <p:sldId id="474" r:id="rId19"/>
    <p:sldId id="459" r:id="rId20"/>
    <p:sldId id="461" r:id="rId21"/>
    <p:sldId id="462" r:id="rId22"/>
    <p:sldId id="485" r:id="rId23"/>
    <p:sldId id="467" r:id="rId24"/>
  </p:sldIdLst>
  <p:sldSz cx="12192000" cy="6858000"/>
  <p:notesSz cx="7099300" cy="10236200"/>
  <p:embeddedFontLst>
    <p:embeddedFont>
      <p:font typeface="Roboto Mono Medium" panose="00000009000000000000" pitchFamily="49" charset="0"/>
      <p:regular r:id="rId26"/>
      <p:italic r:id="rId27"/>
    </p:embeddedFont>
    <p:embeddedFont>
      <p:font typeface="Roboto Light" panose="02000000000000000000" pitchFamily="2" charset="0"/>
      <p:regular r:id="rId28"/>
      <p:bold r:id="rId29"/>
      <p:italic r:id="rId30"/>
      <p:boldItalic r:id="rId31"/>
    </p:embeddedFont>
    <p:embeddedFont>
      <p:font typeface="Century" panose="02040604050505020304" pitchFamily="18" charset="0"/>
      <p:regular r:id="rId32"/>
    </p:embeddedFont>
    <p:embeddedFont>
      <p:font typeface="Roboto Mono" panose="00000009000000000000" pitchFamily="49" charset="0"/>
      <p:regular r:id="rId33"/>
      <p:bold r:id="rId34"/>
      <p:italic r:id="rId35"/>
      <p:boldItalic r:id="rId36"/>
    </p:embeddedFont>
    <p:embeddedFont>
      <p:font typeface="Roboto Mono ExtraLight" panose="00000009000000000000" pitchFamily="49" charset="0"/>
      <p:regular r:id="rId37"/>
      <p:italic r:id="rId38"/>
    </p:embeddedFont>
    <p:embeddedFont>
      <p:font typeface="Roboto Mono Light" panose="00000009000000000000" pitchFamily="49" charset="0"/>
      <p:regular r:id="rId39"/>
      <p:italic r:id="rId40"/>
    </p:embeddedFont>
    <p:embeddedFont>
      <p:font typeface="KyivType Sans2" panose="00000500000000000000" pitchFamily="50" charset="0"/>
      <p:regular r:id="rId41"/>
    </p:embeddedFont>
    <p:embeddedFont>
      <p:font typeface="Roboto" panose="02000000000000000000" pitchFamily="2" charset="0"/>
      <p:regular r:id="rId42"/>
      <p:bold r:id="rId43"/>
      <p:italic r:id="rId44"/>
      <p:boldItalic r:id="rId45"/>
    </p:embeddedFont>
    <p:embeddedFont>
      <p:font typeface="Calibri Light" panose="020F0302020204030204" pitchFamily="34" charset="0"/>
      <p:regular r:id="rId46"/>
      <p:italic r:id="rId47"/>
    </p:embeddedFont>
    <p:embeddedFont>
      <p:font typeface="Sofia Pro Regular" panose="00000500000000000000" charset="0"/>
      <p:regular r:id="rId48"/>
      <p:italic r:id="rId49"/>
    </p:embeddedFont>
    <p:embeddedFont>
      <p:font typeface="Calibri" panose="020F0502020204030204" pitchFamily="34" charset="0"/>
      <p:regular r:id="rId50"/>
      <p:bold r:id="rId51"/>
      <p:italic r:id="rId52"/>
      <p:boldItalic r:id="rId53"/>
    </p:embeddedFont>
    <p:embeddedFont>
      <p:font typeface="KyivType Sans Medium2" panose="020B0604020202020204" charset="0"/>
      <p:regular r:id="rId54"/>
    </p:embeddedFont>
    <p:embeddedFont>
      <p:font typeface="Lucida Handwriting" panose="03010101010101010101" pitchFamily="66" charset="0"/>
      <p:regular r:id="rId55"/>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56"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6B65"/>
    <a:srgbClr val="F9C6BF"/>
    <a:srgbClr val="FCDFDC"/>
    <a:srgbClr val="FFF2EA"/>
    <a:srgbClr val="454563"/>
    <a:srgbClr val="F1EEF8"/>
    <a:srgbClr val="C7BBE3"/>
    <a:srgbClr val="F7B8B1"/>
    <a:srgbClr val="E4B6AA"/>
    <a:srgbClr val="FCE2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95" autoAdjust="0"/>
    <p:restoredTop sz="96404" autoAdjust="0"/>
  </p:normalViewPr>
  <p:slideViewPr>
    <p:cSldViewPr snapToGrid="0" showGuides="1">
      <p:cViewPr varScale="1">
        <p:scale>
          <a:sx n="107" d="100"/>
          <a:sy n="107" d="100"/>
        </p:scale>
        <p:origin x="126" y="234"/>
      </p:cViewPr>
      <p:guideLst>
        <p:guide orient="horz" pos="1956"/>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39" Type="http://schemas.openxmlformats.org/officeDocument/2006/relationships/font" Target="fonts/font14.fntdata"/><Relationship Id="rId21" Type="http://schemas.openxmlformats.org/officeDocument/2006/relationships/slide" Target="slides/slide17.xml"/><Relationship Id="rId34" Type="http://schemas.openxmlformats.org/officeDocument/2006/relationships/font" Target="fonts/font9.fntdata"/><Relationship Id="rId42" Type="http://schemas.openxmlformats.org/officeDocument/2006/relationships/font" Target="fonts/font17.fntdata"/><Relationship Id="rId47" Type="http://schemas.openxmlformats.org/officeDocument/2006/relationships/font" Target="fonts/font22.fntdata"/><Relationship Id="rId50" Type="http://schemas.openxmlformats.org/officeDocument/2006/relationships/font" Target="fonts/font25.fntdata"/><Relationship Id="rId55" Type="http://schemas.openxmlformats.org/officeDocument/2006/relationships/font" Target="fonts/font30.fntdata"/><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font" Target="fonts/font4.fntdata"/><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font" Target="fonts/font15.fntdata"/><Relationship Id="rId45" Type="http://schemas.openxmlformats.org/officeDocument/2006/relationships/font" Target="fonts/font20.fntdata"/><Relationship Id="rId53" Type="http://schemas.openxmlformats.org/officeDocument/2006/relationships/font" Target="fonts/font28.fntdata"/><Relationship Id="rId58"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font" Target="fonts/font18.fntdata"/><Relationship Id="rId48" Type="http://schemas.openxmlformats.org/officeDocument/2006/relationships/font" Target="fonts/font23.fntdata"/><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font" Target="fonts/font26.fntdata"/><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 Id="rId46" Type="http://schemas.openxmlformats.org/officeDocument/2006/relationships/font" Target="fonts/font21.fntdata"/><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font" Target="fonts/font16.fntdata"/><Relationship Id="rId54" Type="http://schemas.openxmlformats.org/officeDocument/2006/relationships/font" Target="fonts/font29.fntdata"/><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36" Type="http://schemas.openxmlformats.org/officeDocument/2006/relationships/font" Target="fonts/font11.fntdata"/><Relationship Id="rId49" Type="http://schemas.openxmlformats.org/officeDocument/2006/relationships/font" Target="fonts/font24.fntdata"/><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font" Target="fonts/font6.fntdata"/><Relationship Id="rId44" Type="http://schemas.openxmlformats.org/officeDocument/2006/relationships/font" Target="fonts/font19.fntdata"/><Relationship Id="rId52" Type="http://schemas.openxmlformats.org/officeDocument/2006/relationships/font" Target="fonts/font2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 y="0"/>
            <a:ext cx="3076363" cy="513588"/>
          </a:xfrm>
          <a:prstGeom prst="rect">
            <a:avLst/>
          </a:prstGeom>
        </p:spPr>
        <p:txBody>
          <a:bodyPr vert="horz" lIns="94339" tIns="47169" rIns="94339" bIns="47169" rtlCol="0"/>
          <a:lstStyle>
            <a:lvl1pPr algn="l">
              <a:defRPr sz="1200"/>
            </a:lvl1pPr>
          </a:lstStyle>
          <a:p>
            <a:endParaRPr lang="fr-FR" dirty="0"/>
          </a:p>
        </p:txBody>
      </p:sp>
      <p:sp>
        <p:nvSpPr>
          <p:cNvPr id="3" name="Espace réservé de la date 2"/>
          <p:cNvSpPr>
            <a:spLocks noGrp="1"/>
          </p:cNvSpPr>
          <p:nvPr>
            <p:ph type="dt" idx="1"/>
          </p:nvPr>
        </p:nvSpPr>
        <p:spPr>
          <a:xfrm>
            <a:off x="4021295" y="0"/>
            <a:ext cx="3076363" cy="513588"/>
          </a:xfrm>
          <a:prstGeom prst="rect">
            <a:avLst/>
          </a:prstGeom>
        </p:spPr>
        <p:txBody>
          <a:bodyPr vert="horz" lIns="94339" tIns="47169" rIns="94339" bIns="47169" rtlCol="0"/>
          <a:lstStyle>
            <a:lvl1pPr algn="r">
              <a:defRPr sz="1200"/>
            </a:lvl1pPr>
          </a:lstStyle>
          <a:p>
            <a:fld id="{541642CE-B54E-4A7C-8926-D4475954B1A6}" type="datetimeFigureOut">
              <a:rPr lang="fr-FR" smtClean="0"/>
              <a:t>09/05/2022</a:t>
            </a:fld>
            <a:endParaRPr lang="fr-FR" dirty="0"/>
          </a:p>
        </p:txBody>
      </p:sp>
      <p:sp>
        <p:nvSpPr>
          <p:cNvPr id="4" name="Espace réservé de l'image des diapositives 3"/>
          <p:cNvSpPr>
            <a:spLocks noGrp="1" noRot="1" noChangeAspect="1"/>
          </p:cNvSpPr>
          <p:nvPr>
            <p:ph type="sldImg" idx="2"/>
          </p:nvPr>
        </p:nvSpPr>
        <p:spPr>
          <a:xfrm>
            <a:off x="477838" y="1279525"/>
            <a:ext cx="6143625" cy="3455988"/>
          </a:xfrm>
          <a:prstGeom prst="rect">
            <a:avLst/>
          </a:prstGeom>
          <a:noFill/>
          <a:ln w="12700">
            <a:solidFill>
              <a:prstClr val="black"/>
            </a:solidFill>
          </a:ln>
        </p:spPr>
        <p:txBody>
          <a:bodyPr vert="horz" lIns="94339" tIns="47169" rIns="94339" bIns="47169" rtlCol="0" anchor="ctr"/>
          <a:lstStyle/>
          <a:p>
            <a:endParaRPr lang="fr-FR" dirty="0"/>
          </a:p>
        </p:txBody>
      </p:sp>
      <p:sp>
        <p:nvSpPr>
          <p:cNvPr id="5" name="Espace réservé des notes 4"/>
          <p:cNvSpPr>
            <a:spLocks noGrp="1"/>
          </p:cNvSpPr>
          <p:nvPr>
            <p:ph type="body" sz="quarter" idx="3"/>
          </p:nvPr>
        </p:nvSpPr>
        <p:spPr>
          <a:xfrm>
            <a:off x="709930" y="4926171"/>
            <a:ext cx="5679440" cy="4030504"/>
          </a:xfrm>
          <a:prstGeom prst="rect">
            <a:avLst/>
          </a:prstGeom>
        </p:spPr>
        <p:txBody>
          <a:bodyPr vert="horz" lIns="94339" tIns="47169" rIns="94339" bIns="47169" rtlCol="0"/>
          <a:lstStyle/>
          <a:p>
            <a:pPr lvl="0"/>
            <a:r>
              <a:rPr lang="fr-FR" smtClean="0"/>
              <a:t>Modify the mask text styles</a:t>
            </a:r>
          </a:p>
          <a:p>
            <a:pPr lvl="1"/>
            <a:r>
              <a:rPr lang="fr-FR" smtClean="0"/>
              <a:t>Second level</a:t>
            </a:r>
          </a:p>
          <a:p>
            <a:pPr lvl="2"/>
            <a:r>
              <a:rPr lang="fr-FR" smtClean="0"/>
              <a:t>Third level</a:t>
            </a:r>
          </a:p>
          <a:p>
            <a:pPr lvl="3"/>
            <a:r>
              <a:rPr lang="fr-FR" smtClean="0"/>
              <a:t>Fourth level</a:t>
            </a:r>
          </a:p>
          <a:p>
            <a:pPr lvl="4"/>
            <a:r>
              <a:rPr lang="fr-FR" smtClean="0"/>
              <a:t>Fifth level </a:t>
            </a:r>
            <a:endParaRPr lang="fr-FR"/>
          </a:p>
        </p:txBody>
      </p:sp>
      <p:sp>
        <p:nvSpPr>
          <p:cNvPr id="6" name="Espace réservé du pied de page 5"/>
          <p:cNvSpPr>
            <a:spLocks noGrp="1"/>
          </p:cNvSpPr>
          <p:nvPr>
            <p:ph type="ftr" sz="quarter" idx="4"/>
          </p:nvPr>
        </p:nvSpPr>
        <p:spPr>
          <a:xfrm>
            <a:off x="1" y="9722615"/>
            <a:ext cx="3076363" cy="513587"/>
          </a:xfrm>
          <a:prstGeom prst="rect">
            <a:avLst/>
          </a:prstGeom>
        </p:spPr>
        <p:txBody>
          <a:bodyPr vert="horz" lIns="94339" tIns="47169" rIns="94339" bIns="47169"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4021295" y="9722615"/>
            <a:ext cx="3076363" cy="513587"/>
          </a:xfrm>
          <a:prstGeom prst="rect">
            <a:avLst/>
          </a:prstGeom>
        </p:spPr>
        <p:txBody>
          <a:bodyPr vert="horz" lIns="94339" tIns="47169" rIns="94339" bIns="47169" rtlCol="0" anchor="b"/>
          <a:lstStyle>
            <a:lvl1pPr algn="r">
              <a:defRPr sz="1200"/>
            </a:lvl1pPr>
          </a:lstStyle>
          <a:p>
            <a:fld id="{34C3C29B-D611-4618-A458-E7E6C6418B38}" type="slidenum">
              <a:rPr lang="fr-FR" smtClean="0"/>
              <a:t>‹N°›</a:t>
            </a:fld>
            <a:endParaRPr lang="fr-FR" dirty="0"/>
          </a:p>
        </p:txBody>
      </p:sp>
    </p:spTree>
    <p:extLst>
      <p:ext uri="{BB962C8B-B14F-4D97-AF65-F5344CB8AC3E}">
        <p14:creationId xmlns:p14="http://schemas.microsoft.com/office/powerpoint/2010/main" val="39835447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4C3C29B-D611-4618-A458-E7E6C6418B38}" type="slidenum">
              <a:rPr lang="fr-FR" smtClean="0"/>
              <a:t>4</a:t>
            </a:fld>
            <a:endParaRPr lang="fr-FR" dirty="0"/>
          </a:p>
        </p:txBody>
      </p:sp>
    </p:spTree>
    <p:extLst>
      <p:ext uri="{BB962C8B-B14F-4D97-AF65-F5344CB8AC3E}">
        <p14:creationId xmlns:p14="http://schemas.microsoft.com/office/powerpoint/2010/main" val="18947891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8be6f3f7cc_2_138:notes"/>
          <p:cNvSpPr>
            <a:spLocks noGrp="1" noRot="1" noChangeAspect="1"/>
          </p:cNvSpPr>
          <p:nvPr>
            <p:ph type="sldImg" idx="2"/>
          </p:nvPr>
        </p:nvSpPr>
        <p:spPr>
          <a:xfrm>
            <a:off x="-249238" y="100013"/>
            <a:ext cx="7519988" cy="4230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 name="Google Shape;227;g8be6f3f7cc_2_138:notes"/>
          <p:cNvSpPr txBox="1">
            <a:spLocks noGrp="1"/>
          </p:cNvSpPr>
          <p:nvPr>
            <p:ph type="body" idx="1"/>
          </p:nvPr>
        </p:nvSpPr>
        <p:spPr>
          <a:xfrm>
            <a:off x="144281" y="4329475"/>
            <a:ext cx="6889287" cy="6873478"/>
          </a:xfrm>
          <a:prstGeom prst="rect">
            <a:avLst/>
          </a:prstGeom>
          <a:noFill/>
          <a:ln>
            <a:noFill/>
          </a:ln>
        </p:spPr>
        <p:txBody>
          <a:bodyPr spcFirstLastPara="1" wrap="square" lIns="91950" tIns="91950" rIns="91950" bIns="91950" anchor="t" anchorCtr="0">
            <a:noAutofit/>
          </a:bodyPr>
          <a:lstStyle/>
          <a:p>
            <a:pPr defTabSz="943386">
              <a:defRPr/>
            </a:pPr>
            <a:r>
              <a:rPr lang="fr-FR" dirty="0" smtClean="0"/>
              <a:t>Comme pour le 1</a:t>
            </a:r>
            <a:r>
              <a:rPr lang="fr-FR" baseline="30000" dirty="0" smtClean="0"/>
              <a:t>er</a:t>
            </a:r>
            <a:r>
              <a:rPr lang="fr-FR" dirty="0" smtClean="0"/>
              <a:t> quizz, voici quelques affirmations</a:t>
            </a:r>
            <a:r>
              <a:rPr lang="fr-FR" baseline="0" dirty="0" smtClean="0"/>
              <a:t> auxquelles il faudra répondre par vrai ou faux. </a:t>
            </a:r>
          </a:p>
          <a:p>
            <a:pPr defTabSz="943386">
              <a:defRPr/>
            </a:pPr>
            <a:endParaRPr lang="fr-FR" baseline="0" dirty="0" smtClean="0"/>
          </a:p>
          <a:p>
            <a:endParaRPr dirty="0"/>
          </a:p>
        </p:txBody>
      </p:sp>
    </p:spTree>
    <p:extLst>
      <p:ext uri="{BB962C8B-B14F-4D97-AF65-F5344CB8AC3E}">
        <p14:creationId xmlns:p14="http://schemas.microsoft.com/office/powerpoint/2010/main" val="670109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fr-FR"/>
          </a:p>
        </p:txBody>
      </p:sp>
      <p:sp>
        <p:nvSpPr>
          <p:cNvPr id="4" name="Espace réservé de la date 3"/>
          <p:cNvSpPr>
            <a:spLocks noGrp="1"/>
          </p:cNvSpPr>
          <p:nvPr>
            <p:ph type="dt" sz="half" idx="10"/>
          </p:nvPr>
        </p:nvSpPr>
        <p:spPr/>
        <p:txBody>
          <a:bodyPr/>
          <a:lstStyle/>
          <a:p>
            <a:fld id="{17C319A9-0109-4E1F-AA67-AE5EC327BD46}" type="datetimeFigureOut">
              <a:rPr lang="fr-FR" smtClean="0"/>
              <a:t>09/05/2022</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B71069E9-C17D-4F98-AB48-22F9EF6C6A35}" type="slidenum">
              <a:rPr lang="fr-FR" smtClean="0"/>
              <a:t>‹N°›</a:t>
            </a:fld>
            <a:endParaRPr lang="fr-FR" dirty="0"/>
          </a:p>
        </p:txBody>
      </p:sp>
    </p:spTree>
    <p:extLst>
      <p:ext uri="{BB962C8B-B14F-4D97-AF65-F5344CB8AC3E}">
        <p14:creationId xmlns:p14="http://schemas.microsoft.com/office/powerpoint/2010/main" val="3922865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7C319A9-0109-4E1F-AA67-AE5EC327BD46}" type="datetimeFigureOut">
              <a:rPr lang="fr-FR" smtClean="0"/>
              <a:t>09/05/2022</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B71069E9-C17D-4F98-AB48-22F9EF6C6A35}" type="slidenum">
              <a:rPr lang="fr-FR" smtClean="0"/>
              <a:t>‹N°›</a:t>
            </a:fld>
            <a:endParaRPr lang="fr-FR" dirty="0"/>
          </a:p>
        </p:txBody>
      </p:sp>
    </p:spTree>
    <p:extLst>
      <p:ext uri="{BB962C8B-B14F-4D97-AF65-F5344CB8AC3E}">
        <p14:creationId xmlns:p14="http://schemas.microsoft.com/office/powerpoint/2010/main" val="41845302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a:xfrm>
            <a:off x="838200" y="1340667"/>
            <a:ext cx="10515600" cy="1325563"/>
          </a:xfrm>
        </p:spPr>
        <p:txBody>
          <a:bodyPr/>
          <a:lstStyle/>
          <a:p>
            <a:r>
              <a:rPr lang="fr-FR" dirty="0" smtClean="0"/>
              <a:t>Modifiez le style du titre</a:t>
            </a:r>
            <a:endParaRPr lang="fr-FR" dirty="0"/>
          </a:p>
        </p:txBody>
      </p:sp>
    </p:spTree>
    <p:extLst>
      <p:ext uri="{BB962C8B-B14F-4D97-AF65-F5344CB8AC3E}">
        <p14:creationId xmlns:p14="http://schemas.microsoft.com/office/powerpoint/2010/main" val="4858443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a:xfrm>
            <a:off x="838200" y="4351594"/>
            <a:ext cx="10515600" cy="1325563"/>
          </a:xfrm>
          <a:prstGeom prst="rect">
            <a:avLst/>
          </a:prstGeom>
        </p:spPr>
        <p:txBody>
          <a:bodyPr/>
          <a:lstStyle/>
          <a:p>
            <a:r>
              <a:rPr lang="fr-FR" dirty="0" smtClean="0"/>
              <a:t>Modifiez le style du titre</a:t>
            </a:r>
            <a:endParaRPr lang="fr-FR" dirty="0"/>
          </a:p>
        </p:txBody>
      </p:sp>
    </p:spTree>
    <p:extLst>
      <p:ext uri="{BB962C8B-B14F-4D97-AF65-F5344CB8AC3E}">
        <p14:creationId xmlns:p14="http://schemas.microsoft.com/office/powerpoint/2010/main" val="63914928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009747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Change the style of the title </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Modify the mask text styles</a:t>
            </a:r>
          </a:p>
          <a:p>
            <a:pPr lvl="1"/>
            <a:r>
              <a:rPr lang="fr-FR" smtClean="0"/>
              <a:t>Second level</a:t>
            </a:r>
          </a:p>
          <a:p>
            <a:pPr lvl="2"/>
            <a:r>
              <a:rPr lang="fr-FR" smtClean="0"/>
              <a:t>Third level</a:t>
            </a:r>
          </a:p>
          <a:p>
            <a:pPr lvl="3"/>
            <a:r>
              <a:rPr lang="fr-FR" smtClean="0"/>
              <a:t>Fourth level</a:t>
            </a:r>
          </a:p>
          <a:p>
            <a:pPr lvl="4"/>
            <a:r>
              <a:rPr lang="fr-FR" smtClean="0"/>
              <a:t>Fifth level </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C319A9-0109-4E1F-AA67-AE5EC327BD46}" type="datetimeFigureOut">
              <a:rPr lang="fr-FR" smtClean="0"/>
              <a:t>09/05/2022</a:t>
            </a:fld>
            <a:endParaRPr lang="fr-FR" dirty="0"/>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dirty="0"/>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1069E9-C17D-4F98-AB48-22F9EF6C6A35}" type="slidenum">
              <a:rPr lang="fr-FR" smtClean="0"/>
              <a:t>‹N°›</a:t>
            </a:fld>
            <a:endParaRPr lang="fr-FR" dirty="0"/>
          </a:p>
        </p:txBody>
      </p:sp>
      <p:sp>
        <p:nvSpPr>
          <p:cNvPr id="7" name="Rectangle 6"/>
          <p:cNvSpPr/>
          <p:nvPr userDrawn="1"/>
        </p:nvSpPr>
        <p:spPr>
          <a:xfrm>
            <a:off x="0" y="0"/>
            <a:ext cx="12192000" cy="6858000"/>
          </a:xfrm>
          <a:prstGeom prst="rect">
            <a:avLst/>
          </a:prstGeom>
          <a:solidFill>
            <a:srgbClr val="FFF2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8" name="Rectangle 7"/>
          <p:cNvSpPr/>
          <p:nvPr userDrawn="1"/>
        </p:nvSpPr>
        <p:spPr>
          <a:xfrm>
            <a:off x="838200" y="665825"/>
            <a:ext cx="10515600" cy="5511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1503635102"/>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5580BC-1FFC-7441-9A9D-EDCD90E89A2E}"/>
              </a:ext>
            </a:extLst>
          </p:cNvPr>
          <p:cNvSpPr>
            <a:spLocks noGrp="1"/>
          </p:cNvSpPr>
          <p:nvPr>
            <p:ph type="title"/>
          </p:nvPr>
        </p:nvSpPr>
        <p:spPr>
          <a:xfrm>
            <a:off x="-1600200" y="191805"/>
            <a:ext cx="10515600" cy="1325563"/>
          </a:xfrm>
          <a:prstGeom prst="rect">
            <a:avLst/>
          </a:prstGeom>
        </p:spPr>
        <p:txBody>
          <a:bodyPr vert="horz" lIns="91440" tIns="45720" rIns="91440" bIns="45720" rtlCol="0" anchor="ctr">
            <a:normAutofit/>
          </a:bodyPr>
          <a:lstStyle/>
          <a:p>
            <a:r>
              <a:rPr lang="en-US" dirty="0"/>
              <a:t>Click to edit Master title style</a:t>
            </a:r>
          </a:p>
        </p:txBody>
      </p:sp>
      <p:pic>
        <p:nvPicPr>
          <p:cNvPr id="4" name="Imag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0587245"/>
      </p:ext>
    </p:extLst>
  </p:cSld>
  <p:clrMap bg1="lt1" tx1="dk1" bg2="lt2" tx2="dk2" accent1="accent1" accent2="accent2" accent3="accent3" accent4="accent4" accent5="accent5" accent6="accent6" hlink="hlink" folHlink="folHlink"/>
  <p:sldLayoutIdLst>
    <p:sldLayoutId id="2147483661"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2800" kern="1200">
          <a:solidFill>
            <a:schemeClr val="bg2">
              <a:lumMod val="25000"/>
            </a:schemeClr>
          </a:solidFill>
          <a:latin typeface="Century" panose="02040604050505020304" pitchFamily="18"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ofia Pro Regular" panose="00000500000000000000"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ofia Pro Regular" panose="00000500000000000000"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ofia Pro Regular" panose="00000500000000000000"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ofia Pro Regular" panose="00000500000000000000"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ofia Pro Regular"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Imag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FA5580BC-1FFC-7441-9A9D-EDCD90E89A2E}"/>
              </a:ext>
            </a:extLst>
          </p:cNvPr>
          <p:cNvSpPr>
            <a:spLocks noGrp="1"/>
          </p:cNvSpPr>
          <p:nvPr>
            <p:ph type="title"/>
          </p:nvPr>
        </p:nvSpPr>
        <p:spPr>
          <a:xfrm>
            <a:off x="838200" y="2105541"/>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Espace réservé du texte 2"/>
          <p:cNvSpPr>
            <a:spLocks noGrp="1"/>
          </p:cNvSpPr>
          <p:nvPr>
            <p:ph type="body" idx="1"/>
          </p:nvPr>
        </p:nvSpPr>
        <p:spPr>
          <a:xfrm>
            <a:off x="838200" y="3703781"/>
            <a:ext cx="10515600" cy="2473181"/>
          </a:xfrm>
          <a:prstGeom prst="rect">
            <a:avLst/>
          </a:prstGeom>
        </p:spPr>
        <p:txBody>
          <a:bodyPr vert="horz" lIns="91440" tIns="45720" rIns="91440" bIns="45720" rtlCol="0">
            <a:normAutofit/>
          </a:bodyPr>
          <a:lstStyle/>
          <a:p>
            <a:pPr lvl="0"/>
            <a:r>
              <a:rPr lang="fr-FR" dirty="0" smtClean="0"/>
              <a:t>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504214138"/>
      </p:ext>
    </p:extLst>
  </p:cSld>
  <p:clrMap bg1="lt1" tx1="dk1" bg2="lt2" tx2="dk2" accent1="accent1" accent2="accent2" accent3="accent3" accent4="accent4" accent5="accent5" accent6="accent6" hlink="hlink" folHlink="folHlink"/>
  <p:sldLayoutIdLst>
    <p:sldLayoutId id="2147483665"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Roboto Light" panose="02000000000000000000" pitchFamily="2" charset="0"/>
          <a:ea typeface="Roboto Light"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Roboto Light" panose="02000000000000000000" pitchFamily="2" charset="0"/>
          <a:ea typeface="Roboto Light"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Roboto Light" panose="02000000000000000000" pitchFamily="2" charset="0"/>
          <a:ea typeface="Roboto Light"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Light" panose="02000000000000000000" pitchFamily="2" charset="0"/>
          <a:ea typeface="Roboto Light"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age 6"/>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0" y="0"/>
            <a:ext cx="1882066" cy="6858000"/>
          </a:xfrm>
          <a:prstGeom prst="rect">
            <a:avLst/>
          </a:prstGeom>
        </p:spPr>
      </p:pic>
    </p:spTree>
    <p:extLst>
      <p:ext uri="{BB962C8B-B14F-4D97-AF65-F5344CB8AC3E}">
        <p14:creationId xmlns:p14="http://schemas.microsoft.com/office/powerpoint/2010/main" val="1565013714"/>
      </p:ext>
    </p:extLst>
  </p:cSld>
  <p:clrMap bg1="lt1" tx1="dk1" bg2="lt2" tx2="dk2" accent1="accent1" accent2="accent2" accent3="accent3" accent4="accent4" accent5="accent5" accent6="accent6" hlink="hlink" folHlink="folHlink"/>
  <p:sldLayoutIdLst>
    <p:sldLayoutId id="2147483663"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 Id="rId5" Type="http://schemas.openxmlformats.org/officeDocument/2006/relationships/image" Target="../media/image33.jpeg"/><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25.jpeg"/><Relationship Id="rId7" Type="http://schemas.openxmlformats.org/officeDocument/2006/relationships/image" Target="../media/image38.png"/><Relationship Id="rId2" Type="http://schemas.openxmlformats.org/officeDocument/2006/relationships/image" Target="../media/image34.png"/><Relationship Id="rId1"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27.png"/><Relationship Id="rId1" Type="http://schemas.openxmlformats.org/officeDocument/2006/relationships/slideLayout" Target="../slideLayouts/slideLayout4.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50.png"/><Relationship Id="rId4" Type="http://schemas.openxmlformats.org/officeDocument/2006/relationships/image" Target="../media/image49.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52.tm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2.tmp"/><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3.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25.jpe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CE2D0"/>
        </a:solidFill>
        <a:effectLst/>
      </p:bgPr>
    </p:bg>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24135" y="5379401"/>
            <a:ext cx="913854" cy="788275"/>
          </a:xfrm>
          <a:prstGeom prst="rect">
            <a:avLst/>
          </a:prstGeom>
        </p:spPr>
      </p:pic>
      <p:sp>
        <p:nvSpPr>
          <p:cNvPr id="8" name="Rectangle 7"/>
          <p:cNvSpPr/>
          <p:nvPr/>
        </p:nvSpPr>
        <p:spPr>
          <a:xfrm>
            <a:off x="3428571" y="4639343"/>
            <a:ext cx="4537276" cy="618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ZoneTexte 1"/>
          <p:cNvSpPr txBox="1"/>
          <p:nvPr/>
        </p:nvSpPr>
        <p:spPr>
          <a:xfrm>
            <a:off x="10434668" y="6391876"/>
            <a:ext cx="2354376" cy="307777"/>
          </a:xfrm>
          <a:prstGeom prst="rect">
            <a:avLst/>
          </a:prstGeom>
          <a:noFill/>
        </p:spPr>
        <p:txBody>
          <a:bodyPr wrap="square" rtlCol="0">
            <a:spAutoFit/>
          </a:bodyPr>
          <a:lstStyle/>
          <a:p>
            <a:r>
              <a:rPr lang="fr-FR" sz="1400" i="1" dirty="0" smtClean="0">
                <a:latin typeface="Roboto Mono Light" panose="00000009000000000000" pitchFamily="49" charset="0"/>
                <a:ea typeface="Roboto Mono Light" panose="00000009000000000000" pitchFamily="49" charset="0"/>
              </a:rPr>
              <a:t>Mai/juin 2022</a:t>
            </a:r>
            <a:endParaRPr lang="fr-FR" sz="1400" i="1" dirty="0">
              <a:latin typeface="Roboto Mono Light" panose="00000009000000000000" pitchFamily="49" charset="0"/>
              <a:ea typeface="Roboto Mono Light" panose="00000009000000000000" pitchFamily="49" charset="0"/>
            </a:endParaRPr>
          </a:p>
        </p:txBody>
      </p:sp>
      <p:pic>
        <p:nvPicPr>
          <p:cNvPr id="3" name="Image 2"/>
          <p:cNvPicPr>
            <a:picLocks noChangeAspect="1"/>
          </p:cNvPicPr>
          <p:nvPr/>
        </p:nvPicPr>
        <p:blipFill>
          <a:blip r:embed="rId3"/>
          <a:stretch>
            <a:fillRect/>
          </a:stretch>
        </p:blipFill>
        <p:spPr>
          <a:xfrm>
            <a:off x="3775308" y="4189518"/>
            <a:ext cx="4525006" cy="1371791"/>
          </a:xfrm>
          <a:prstGeom prst="rect">
            <a:avLst/>
          </a:prstGeom>
        </p:spPr>
      </p:pic>
      <p:pic>
        <p:nvPicPr>
          <p:cNvPr id="10" name="Image 9"/>
          <p:cNvPicPr>
            <a:picLocks noChangeAspect="1"/>
          </p:cNvPicPr>
          <p:nvPr/>
        </p:nvPicPr>
        <p:blipFill>
          <a:blip r:embed="rId4"/>
          <a:stretch>
            <a:fillRect/>
          </a:stretch>
        </p:blipFill>
        <p:spPr>
          <a:xfrm>
            <a:off x="4006718" y="563648"/>
            <a:ext cx="3737687" cy="3540967"/>
          </a:xfrm>
          <a:prstGeom prst="rect">
            <a:avLst/>
          </a:prstGeom>
        </p:spPr>
      </p:pic>
    </p:spTree>
    <p:extLst>
      <p:ext uri="{BB962C8B-B14F-4D97-AF65-F5344CB8AC3E}">
        <p14:creationId xmlns:p14="http://schemas.microsoft.com/office/powerpoint/2010/main" val="6899167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ZoneTexte 14"/>
          <p:cNvSpPr txBox="1"/>
          <p:nvPr/>
        </p:nvSpPr>
        <p:spPr>
          <a:xfrm>
            <a:off x="3878098" y="4544835"/>
            <a:ext cx="4445001" cy="2062103"/>
          </a:xfrm>
          <a:prstGeom prst="rect">
            <a:avLst/>
          </a:prstGeom>
          <a:noFill/>
        </p:spPr>
        <p:txBody>
          <a:bodyPr wrap="square" rtlCol="0">
            <a:spAutoFit/>
          </a:bodyPr>
          <a:lstStyle/>
          <a:p>
            <a:r>
              <a:rPr lang="fr-FR" sz="1400" dirty="0" smtClean="0">
                <a:latin typeface="Roboto Mono" pitchFamily="2" charset="0"/>
                <a:ea typeface="Roboto Mono" pitchFamily="2" charset="0"/>
              </a:rPr>
              <a:t>LES OUTILS ET MATÉRIEL:</a:t>
            </a:r>
          </a:p>
          <a:p>
            <a:endParaRPr lang="fr-FR" sz="1400" dirty="0" smtClean="0">
              <a:latin typeface="Roboto Mono" pitchFamily="2" charset="0"/>
              <a:ea typeface="Roboto Mono" pitchFamily="2" charset="0"/>
            </a:endParaRPr>
          </a:p>
          <a:p>
            <a:pPr marL="285750" indent="-285750">
              <a:buFontTx/>
              <a:buChar char="-"/>
            </a:pPr>
            <a:r>
              <a:rPr lang="fr-FR" sz="1000" dirty="0" smtClean="0">
                <a:latin typeface="Roboto Mono" pitchFamily="2" charset="0"/>
                <a:ea typeface="Roboto Mono" pitchFamily="2" charset="0"/>
              </a:rPr>
              <a:t>1 mètre</a:t>
            </a:r>
          </a:p>
          <a:p>
            <a:pPr marL="285750" indent="-285750">
              <a:buFontTx/>
              <a:buChar char="-"/>
            </a:pPr>
            <a:r>
              <a:rPr lang="fr-FR" sz="1000" dirty="0">
                <a:latin typeface="Roboto Mono" pitchFamily="2" charset="0"/>
                <a:ea typeface="Roboto Mono" pitchFamily="2" charset="0"/>
              </a:rPr>
              <a:t>T</a:t>
            </a:r>
            <a:r>
              <a:rPr lang="fr-FR" sz="1000" dirty="0" smtClean="0">
                <a:latin typeface="Roboto Mono" pitchFamily="2" charset="0"/>
                <a:ea typeface="Roboto Mono" pitchFamily="2" charset="0"/>
              </a:rPr>
              <a:t>asseaux de bois </a:t>
            </a:r>
          </a:p>
          <a:p>
            <a:pPr marL="285750" indent="-285750">
              <a:buFontTx/>
              <a:buChar char="-"/>
            </a:pPr>
            <a:r>
              <a:rPr lang="fr-FR" sz="1000" dirty="0" smtClean="0">
                <a:latin typeface="Roboto Mono" pitchFamily="2" charset="0"/>
                <a:ea typeface="Roboto Mono" pitchFamily="2" charset="0"/>
              </a:rPr>
              <a:t>1 scie</a:t>
            </a:r>
          </a:p>
          <a:p>
            <a:pPr marL="285750" indent="-285750">
              <a:buFontTx/>
              <a:buChar char="-"/>
            </a:pPr>
            <a:r>
              <a:rPr lang="fr-FR" sz="1000" dirty="0" smtClean="0">
                <a:latin typeface="Roboto Mono" pitchFamily="2" charset="0"/>
                <a:ea typeface="Roboto Mono" pitchFamily="2" charset="0"/>
              </a:rPr>
              <a:t>1 marteau</a:t>
            </a:r>
          </a:p>
          <a:p>
            <a:pPr marL="285750" indent="-285750">
              <a:buFontTx/>
              <a:buChar char="-"/>
            </a:pPr>
            <a:r>
              <a:rPr lang="fr-FR" sz="1000" dirty="0">
                <a:latin typeface="Roboto Mono" pitchFamily="2" charset="0"/>
                <a:ea typeface="Roboto Mono" pitchFamily="2" charset="0"/>
              </a:rPr>
              <a:t>P</a:t>
            </a:r>
            <a:r>
              <a:rPr lang="fr-FR" sz="1000" dirty="0" smtClean="0">
                <a:latin typeface="Roboto Mono" pitchFamily="2" charset="0"/>
                <a:ea typeface="Roboto Mono" pitchFamily="2" charset="0"/>
              </a:rPr>
              <a:t>etits clous</a:t>
            </a:r>
          </a:p>
          <a:p>
            <a:pPr marL="285750" indent="-285750">
              <a:buFontTx/>
              <a:buChar char="-"/>
            </a:pPr>
            <a:r>
              <a:rPr lang="fr-FR" sz="1000" dirty="0">
                <a:latin typeface="Roboto Mono" pitchFamily="2" charset="0"/>
                <a:ea typeface="Roboto Mono" pitchFamily="2" charset="0"/>
              </a:rPr>
              <a:t>S</a:t>
            </a:r>
            <a:r>
              <a:rPr lang="fr-FR" sz="1000" dirty="0" smtClean="0">
                <a:latin typeface="Roboto Mono" pitchFamily="2" charset="0"/>
                <a:ea typeface="Roboto Mono" pitchFamily="2" charset="0"/>
              </a:rPr>
              <a:t>cotch d’électricien </a:t>
            </a:r>
            <a:r>
              <a:rPr lang="fr-FR" sz="1000" i="1" dirty="0" smtClean="0">
                <a:latin typeface="Roboto Mono" pitchFamily="2" charset="0"/>
                <a:ea typeface="Roboto Mono" pitchFamily="2" charset="0"/>
              </a:rPr>
              <a:t>(marron)</a:t>
            </a:r>
          </a:p>
          <a:p>
            <a:pPr marL="285750" indent="-285750">
              <a:buFontTx/>
              <a:buChar char="-"/>
            </a:pPr>
            <a:r>
              <a:rPr lang="fr-FR" sz="1000" dirty="0">
                <a:latin typeface="Roboto Mono" pitchFamily="2" charset="0"/>
                <a:ea typeface="Roboto Mono" pitchFamily="2" charset="0"/>
              </a:rPr>
              <a:t>F</a:t>
            </a:r>
            <a:r>
              <a:rPr lang="fr-FR" sz="1000" dirty="0" smtClean="0">
                <a:latin typeface="Roboto Mono" pitchFamily="2" charset="0"/>
                <a:ea typeface="Roboto Mono" pitchFamily="2" charset="0"/>
              </a:rPr>
              <a:t>il vert de fleuriste</a:t>
            </a:r>
          </a:p>
          <a:p>
            <a:pPr marL="285750" indent="-285750">
              <a:buFontTx/>
              <a:buChar char="-"/>
            </a:pPr>
            <a:r>
              <a:rPr lang="fr-FR" sz="1000" dirty="0" smtClean="0">
                <a:latin typeface="Roboto Mono" pitchFamily="2" charset="0"/>
                <a:ea typeface="Roboto Mono" pitchFamily="2" charset="0"/>
              </a:rPr>
              <a:t>1 feuille </a:t>
            </a:r>
            <a:r>
              <a:rPr lang="fr-FR" sz="1000" i="1" dirty="0" smtClean="0">
                <a:latin typeface="Roboto Mono" pitchFamily="2" charset="0"/>
                <a:ea typeface="Roboto Mono" pitchFamily="2" charset="0"/>
              </a:rPr>
              <a:t>(pour dessiner et calculer </a:t>
            </a:r>
          </a:p>
          <a:p>
            <a:r>
              <a:rPr lang="fr-FR" sz="1000" i="1" dirty="0" smtClean="0">
                <a:latin typeface="Roboto Mono" pitchFamily="2" charset="0"/>
                <a:ea typeface="Roboto Mono" pitchFamily="2" charset="0"/>
              </a:rPr>
              <a:t>    les différentes parties de la structure)</a:t>
            </a:r>
          </a:p>
          <a:p>
            <a:pPr marL="285750" indent="-285750">
              <a:buFontTx/>
              <a:buChar char="-"/>
            </a:pPr>
            <a:r>
              <a:rPr lang="fr-FR" sz="1000" dirty="0" smtClean="0">
                <a:latin typeface="Roboto Mono" pitchFamily="2" charset="0"/>
                <a:ea typeface="Roboto Mono" pitchFamily="2" charset="0"/>
              </a:rPr>
              <a:t>1 crayon</a:t>
            </a:r>
            <a:endParaRPr lang="fr-FR" sz="1000" dirty="0">
              <a:latin typeface="Roboto Mono" pitchFamily="2" charset="0"/>
              <a:ea typeface="Roboto Mono" pitchFamily="2" charset="0"/>
            </a:endParaRPr>
          </a:p>
        </p:txBody>
      </p:sp>
      <p:pic>
        <p:nvPicPr>
          <p:cNvPr id="27" name="Image 26"/>
          <p:cNvPicPr>
            <a:picLocks noChangeAspect="1"/>
          </p:cNvPicPr>
          <p:nvPr/>
        </p:nvPicPr>
        <p:blipFill>
          <a:blip r:embed="rId2"/>
          <a:stretch>
            <a:fillRect/>
          </a:stretch>
        </p:blipFill>
        <p:spPr>
          <a:xfrm>
            <a:off x="8695327" y="1744685"/>
            <a:ext cx="2456563" cy="3334456"/>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sp>
        <p:nvSpPr>
          <p:cNvPr id="30" name="ZoneTexte 29"/>
          <p:cNvSpPr txBox="1"/>
          <p:nvPr/>
        </p:nvSpPr>
        <p:spPr>
          <a:xfrm>
            <a:off x="8535396" y="5314849"/>
            <a:ext cx="3524243" cy="1138773"/>
          </a:xfrm>
          <a:prstGeom prst="rect">
            <a:avLst/>
          </a:prstGeom>
          <a:noFill/>
        </p:spPr>
        <p:txBody>
          <a:bodyPr wrap="square" rtlCol="0">
            <a:spAutoFit/>
          </a:bodyPr>
          <a:lstStyle/>
          <a:p>
            <a:r>
              <a:rPr lang="fr-FR" sz="1400" dirty="0" smtClean="0">
                <a:latin typeface="Roboto Mono" pitchFamily="2" charset="0"/>
                <a:ea typeface="Roboto Mono" pitchFamily="2" charset="0"/>
              </a:rPr>
              <a:t>LE PLAN DE LA STRUCTURE:</a:t>
            </a:r>
          </a:p>
          <a:p>
            <a:endParaRPr lang="fr-FR" sz="1400" dirty="0" smtClean="0">
              <a:latin typeface="Roboto Mono" pitchFamily="2" charset="0"/>
              <a:ea typeface="Roboto Mono" pitchFamily="2" charset="0"/>
            </a:endParaRPr>
          </a:p>
          <a:p>
            <a:r>
              <a:rPr lang="fr-FR" sz="1000" dirty="0" smtClean="0">
                <a:latin typeface="Roboto Mono" pitchFamily="2" charset="0"/>
                <a:ea typeface="Roboto Mono" pitchFamily="2" charset="0"/>
              </a:rPr>
              <a:t>(ces dimensions sont données à titre </a:t>
            </a:r>
          </a:p>
          <a:p>
            <a:r>
              <a:rPr lang="fr-FR" sz="1000" dirty="0" smtClean="0">
                <a:latin typeface="Roboto Mono" pitchFamily="2" charset="0"/>
                <a:ea typeface="Roboto Mono" pitchFamily="2" charset="0"/>
              </a:rPr>
              <a:t>indicatif pour une forme de +/-120 x 60 cm) Nous vous fournissons ce fichier séparément en pièce jointe qui vous servira de modèle.</a:t>
            </a:r>
          </a:p>
        </p:txBody>
      </p:sp>
      <p:sp>
        <p:nvSpPr>
          <p:cNvPr id="32" name="ZoneTexte 31"/>
          <p:cNvSpPr txBox="1"/>
          <p:nvPr/>
        </p:nvSpPr>
        <p:spPr>
          <a:xfrm>
            <a:off x="1103031" y="5415593"/>
            <a:ext cx="1673840" cy="310465"/>
          </a:xfrm>
          <a:prstGeom prst="rect">
            <a:avLst/>
          </a:prstGeom>
          <a:noFill/>
        </p:spPr>
        <p:txBody>
          <a:bodyPr wrap="square" rtlCol="0">
            <a:spAutoFit/>
          </a:bodyPr>
          <a:lstStyle/>
          <a:p>
            <a:r>
              <a:rPr lang="fr-FR" sz="1400" dirty="0" smtClean="0">
                <a:solidFill>
                  <a:srgbClr val="ED6B65"/>
                </a:solidFill>
                <a:latin typeface="Roboto Mono" pitchFamily="2" charset="0"/>
                <a:ea typeface="Roboto Mono" pitchFamily="2" charset="0"/>
              </a:rPr>
              <a:t>L’OBJECTIF</a:t>
            </a:r>
          </a:p>
        </p:txBody>
      </p:sp>
      <p:pic>
        <p:nvPicPr>
          <p:cNvPr id="29" name="Image 28"/>
          <p:cNvPicPr>
            <a:picLocks noChangeAspect="1"/>
          </p:cNvPicPr>
          <p:nvPr/>
        </p:nvPicPr>
        <p:blipFill>
          <a:blip r:embed="rId3"/>
          <a:stretch>
            <a:fillRect/>
          </a:stretch>
        </p:blipFill>
        <p:spPr>
          <a:xfrm>
            <a:off x="172919" y="1334184"/>
            <a:ext cx="3297791" cy="3868976"/>
          </a:xfrm>
          <a:prstGeom prst="rect">
            <a:avLst/>
          </a:prstGeom>
        </p:spPr>
      </p:pic>
      <p:pic>
        <p:nvPicPr>
          <p:cNvPr id="31" name="Image 30"/>
          <p:cNvPicPr>
            <a:picLocks noChangeAspect="1"/>
          </p:cNvPicPr>
          <p:nvPr/>
        </p:nvPicPr>
        <p:blipFill>
          <a:blip r:embed="rId4"/>
          <a:stretch>
            <a:fillRect/>
          </a:stretch>
        </p:blipFill>
        <p:spPr>
          <a:xfrm>
            <a:off x="4045947" y="1334184"/>
            <a:ext cx="3979334" cy="3157758"/>
          </a:xfrm>
          <a:prstGeom prst="rect">
            <a:avLst/>
          </a:prstGeom>
        </p:spPr>
      </p:pic>
      <p:sp>
        <p:nvSpPr>
          <p:cNvPr id="19" name="ZoneTexte 18"/>
          <p:cNvSpPr txBox="1"/>
          <p:nvPr/>
        </p:nvSpPr>
        <p:spPr>
          <a:xfrm>
            <a:off x="5361746" y="58577"/>
            <a:ext cx="5553767" cy="1446550"/>
          </a:xfrm>
          <a:prstGeom prst="rect">
            <a:avLst/>
          </a:prstGeom>
          <a:noFill/>
        </p:spPr>
        <p:txBody>
          <a:bodyPr wrap="square" rtlCol="0">
            <a:spAutoFit/>
          </a:bodyPr>
          <a:lstStyle/>
          <a:p>
            <a:pPr algn="ctr"/>
            <a:r>
              <a:rPr lang="fr-FR" sz="4400" dirty="0" smtClean="0">
                <a:solidFill>
                  <a:srgbClr val="ED6B65"/>
                </a:solidFill>
                <a:latin typeface="KyivType Sans Medium2" panose="00000600000000000000" pitchFamily="50" charset="0"/>
              </a:rPr>
              <a:t>TUTO / DIY</a:t>
            </a:r>
          </a:p>
          <a:p>
            <a:pPr algn="ctr"/>
            <a:r>
              <a:rPr lang="fr-FR" sz="2200" dirty="0" smtClean="0">
                <a:solidFill>
                  <a:srgbClr val="ED6B65"/>
                </a:solidFill>
                <a:latin typeface="KyivType Sans Medium2" panose="00000600000000000000" pitchFamily="50" charset="0"/>
              </a:rPr>
              <a:t>Comment réaliser une structure</a:t>
            </a:r>
          </a:p>
          <a:p>
            <a:pPr algn="ctr"/>
            <a:r>
              <a:rPr lang="fr-FR" sz="2200" dirty="0" smtClean="0">
                <a:solidFill>
                  <a:srgbClr val="ED6B65"/>
                </a:solidFill>
                <a:latin typeface="KyivType Sans Medium2" panose="00000600000000000000" pitchFamily="50" charset="0"/>
              </a:rPr>
              <a:t>en forme de flacon à végétaliser ?</a:t>
            </a:r>
            <a:endParaRPr lang="fr-FR" sz="2200" dirty="0">
              <a:solidFill>
                <a:srgbClr val="ED6B65"/>
              </a:solidFill>
              <a:latin typeface="KyivType Sans Medium2" panose="00000600000000000000" pitchFamily="50" charset="0"/>
            </a:endParaRPr>
          </a:p>
        </p:txBody>
      </p:sp>
      <p:sp>
        <p:nvSpPr>
          <p:cNvPr id="35" name="Rectangle 34"/>
          <p:cNvSpPr/>
          <p:nvPr/>
        </p:nvSpPr>
        <p:spPr>
          <a:xfrm>
            <a:off x="3440087" y="-17087"/>
            <a:ext cx="112481" cy="6858000"/>
          </a:xfrm>
          <a:prstGeom prst="rect">
            <a:avLst/>
          </a:prstGeom>
          <a:solidFill>
            <a:srgbClr val="F9C6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26" name="Picture 2" descr="Fil de fer vert pour fleurist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04222">
            <a:off x="6616213" y="3865748"/>
            <a:ext cx="1121356" cy="11213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17443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Image 22"/>
          <p:cNvPicPr>
            <a:picLocks noChangeAspect="1"/>
          </p:cNvPicPr>
          <p:nvPr/>
        </p:nvPicPr>
        <p:blipFill>
          <a:blip r:embed="rId2"/>
          <a:stretch>
            <a:fillRect/>
          </a:stretch>
        </p:blipFill>
        <p:spPr>
          <a:xfrm>
            <a:off x="7843530" y="3286082"/>
            <a:ext cx="2111144" cy="2731811"/>
          </a:xfrm>
          <a:prstGeom prst="rect">
            <a:avLst/>
          </a:prstGeom>
        </p:spPr>
      </p:pic>
      <p:pic>
        <p:nvPicPr>
          <p:cNvPr id="3" name="Picture 2" descr="Lot de 6 tasseaux sapin petits nœuds bruts, 30 x 30 mm, L.2m -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6558" y="539816"/>
            <a:ext cx="3310780" cy="1956835"/>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p:cNvSpPr txBox="1"/>
          <p:nvPr/>
        </p:nvSpPr>
        <p:spPr>
          <a:xfrm>
            <a:off x="704963" y="2655883"/>
            <a:ext cx="2667000" cy="553998"/>
          </a:xfrm>
          <a:prstGeom prst="rect">
            <a:avLst/>
          </a:prstGeom>
          <a:noFill/>
        </p:spPr>
        <p:txBody>
          <a:bodyPr wrap="square" rtlCol="0">
            <a:spAutoFit/>
          </a:bodyPr>
          <a:lstStyle/>
          <a:p>
            <a:r>
              <a:rPr lang="fr-FR" sz="1000" dirty="0" smtClean="0">
                <a:latin typeface="Roboto Mono" pitchFamily="2" charset="0"/>
                <a:ea typeface="Roboto Mono" pitchFamily="2" charset="0"/>
              </a:rPr>
              <a:t>Se munir de 2 à 3 tasseaux de bois selon la dimension de la structure souhaitée</a:t>
            </a:r>
            <a:endParaRPr lang="fr-FR" sz="1000" dirty="0">
              <a:latin typeface="Roboto Mono" pitchFamily="2" charset="0"/>
              <a:ea typeface="Roboto Mono" pitchFamily="2" charset="0"/>
            </a:endParaRPr>
          </a:p>
        </p:txBody>
      </p:sp>
      <p:sp>
        <p:nvSpPr>
          <p:cNvPr id="5" name="ZoneTexte 4"/>
          <p:cNvSpPr txBox="1"/>
          <p:nvPr/>
        </p:nvSpPr>
        <p:spPr>
          <a:xfrm>
            <a:off x="3935303" y="2655883"/>
            <a:ext cx="3772989" cy="861774"/>
          </a:xfrm>
          <a:prstGeom prst="rect">
            <a:avLst/>
          </a:prstGeom>
          <a:noFill/>
        </p:spPr>
        <p:txBody>
          <a:bodyPr wrap="square" rtlCol="0">
            <a:spAutoFit/>
          </a:bodyPr>
          <a:lstStyle/>
          <a:p>
            <a:r>
              <a:rPr lang="fr-FR" sz="1000" dirty="0" smtClean="0">
                <a:latin typeface="Roboto Mono" pitchFamily="2" charset="0"/>
                <a:ea typeface="Roboto Mono" pitchFamily="2" charset="0"/>
              </a:rPr>
              <a:t>Sur une feuille de papier, dessiner la forme simple d’un flacon (selon modèle fourni) et déterminer les dimensions de chaque côté en fonction de la vitrine. Cela servira de plan pour couper les tasseaux aux bonnes dimensions.  </a:t>
            </a:r>
            <a:endParaRPr lang="fr-FR" sz="1000" dirty="0">
              <a:latin typeface="Roboto Mono" pitchFamily="2" charset="0"/>
              <a:ea typeface="Roboto Mono" pitchFamily="2" charset="0"/>
            </a:endParaRPr>
          </a:p>
        </p:txBody>
      </p:sp>
      <p:pic>
        <p:nvPicPr>
          <p:cNvPr id="6" name="Image 5"/>
          <p:cNvPicPr>
            <a:picLocks noChangeAspect="1"/>
          </p:cNvPicPr>
          <p:nvPr/>
        </p:nvPicPr>
        <p:blipFill>
          <a:blip r:embed="rId4"/>
          <a:stretch>
            <a:fillRect/>
          </a:stretch>
        </p:blipFill>
        <p:spPr>
          <a:xfrm>
            <a:off x="4696690" y="353007"/>
            <a:ext cx="1761341" cy="2193712"/>
          </a:xfrm>
          <a:prstGeom prst="rect">
            <a:avLst/>
          </a:prstGeom>
          <a:ln>
            <a:solidFill>
              <a:schemeClr val="bg1">
                <a:lumMod val="85000"/>
              </a:schemeClr>
            </a:solidFill>
          </a:ln>
        </p:spPr>
      </p:pic>
      <p:sp>
        <p:nvSpPr>
          <p:cNvPr id="7" name="ZoneTexte 6"/>
          <p:cNvSpPr txBox="1"/>
          <p:nvPr/>
        </p:nvSpPr>
        <p:spPr>
          <a:xfrm>
            <a:off x="218601" y="2628007"/>
            <a:ext cx="899352" cy="523220"/>
          </a:xfrm>
          <a:prstGeom prst="rect">
            <a:avLst/>
          </a:prstGeom>
          <a:noFill/>
        </p:spPr>
        <p:txBody>
          <a:bodyPr wrap="square" rtlCol="0">
            <a:spAutoFit/>
          </a:bodyPr>
          <a:lstStyle/>
          <a:p>
            <a:r>
              <a:rPr lang="fr-FR" sz="2800" dirty="0" smtClean="0">
                <a:solidFill>
                  <a:srgbClr val="E4B6AA"/>
                </a:solidFill>
                <a:latin typeface="Lucida Handwriting" panose="03010101010101010101" pitchFamily="66" charset="0"/>
                <a:ea typeface="Roboto" panose="020B0604020202020204" charset="0"/>
                <a:cs typeface="Arial" panose="020B0604020202020204" pitchFamily="34" charset="0"/>
              </a:rPr>
              <a:t>1/</a:t>
            </a:r>
            <a:endParaRPr lang="fr-FR" sz="28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sp>
        <p:nvSpPr>
          <p:cNvPr id="8" name="ZoneTexte 7"/>
          <p:cNvSpPr txBox="1"/>
          <p:nvPr/>
        </p:nvSpPr>
        <p:spPr>
          <a:xfrm>
            <a:off x="3484808" y="2563550"/>
            <a:ext cx="899352" cy="523220"/>
          </a:xfrm>
          <a:prstGeom prst="rect">
            <a:avLst/>
          </a:prstGeom>
          <a:noFill/>
        </p:spPr>
        <p:txBody>
          <a:bodyPr wrap="square" rtlCol="0">
            <a:spAutoFit/>
          </a:bodyPr>
          <a:lstStyle/>
          <a:p>
            <a:r>
              <a:rPr lang="fr-FR" sz="2800" dirty="0" smtClean="0">
                <a:solidFill>
                  <a:srgbClr val="E4B6AA"/>
                </a:solidFill>
                <a:latin typeface="Lucida Handwriting" panose="03010101010101010101" pitchFamily="66" charset="0"/>
                <a:ea typeface="Roboto" panose="020B0604020202020204" charset="0"/>
                <a:cs typeface="Arial" panose="020B0604020202020204" pitchFamily="34" charset="0"/>
              </a:rPr>
              <a:t>2/</a:t>
            </a:r>
            <a:endParaRPr lang="fr-FR" sz="28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sp>
        <p:nvSpPr>
          <p:cNvPr id="9" name="ZoneTexte 8"/>
          <p:cNvSpPr txBox="1"/>
          <p:nvPr/>
        </p:nvSpPr>
        <p:spPr>
          <a:xfrm>
            <a:off x="7709111" y="2485766"/>
            <a:ext cx="899352" cy="523220"/>
          </a:xfrm>
          <a:prstGeom prst="rect">
            <a:avLst/>
          </a:prstGeom>
          <a:noFill/>
        </p:spPr>
        <p:txBody>
          <a:bodyPr wrap="square" rtlCol="0">
            <a:spAutoFit/>
          </a:bodyPr>
          <a:lstStyle/>
          <a:p>
            <a:r>
              <a:rPr lang="fr-FR" sz="2800" dirty="0" smtClean="0">
                <a:solidFill>
                  <a:srgbClr val="E4B6AA"/>
                </a:solidFill>
                <a:latin typeface="Lucida Handwriting" panose="03010101010101010101" pitchFamily="66" charset="0"/>
                <a:ea typeface="Roboto" panose="020B0604020202020204" charset="0"/>
                <a:cs typeface="Arial" panose="020B0604020202020204" pitchFamily="34" charset="0"/>
              </a:rPr>
              <a:t>3/</a:t>
            </a:r>
            <a:endParaRPr lang="fr-FR" sz="28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sp>
        <p:nvSpPr>
          <p:cNvPr id="10" name="ZoneTexte 9"/>
          <p:cNvSpPr txBox="1"/>
          <p:nvPr/>
        </p:nvSpPr>
        <p:spPr>
          <a:xfrm>
            <a:off x="8230068" y="2524497"/>
            <a:ext cx="3854335" cy="707886"/>
          </a:xfrm>
          <a:prstGeom prst="rect">
            <a:avLst/>
          </a:prstGeom>
          <a:noFill/>
        </p:spPr>
        <p:txBody>
          <a:bodyPr wrap="square" rtlCol="0">
            <a:spAutoFit/>
          </a:bodyPr>
          <a:lstStyle/>
          <a:p>
            <a:r>
              <a:rPr lang="fr-FR" sz="1000" dirty="0" smtClean="0">
                <a:latin typeface="Roboto Mono" pitchFamily="2" charset="0"/>
                <a:ea typeface="Roboto Mono" pitchFamily="2" charset="0"/>
              </a:rPr>
              <a:t>Couper les tasseaux aux dimensions souhaitées à l’aide d’une scie et reproduire à plat la forme du flacon. Superposer les tasseaux pour les clouer à chaque coin.</a:t>
            </a:r>
            <a:endParaRPr lang="fr-FR" sz="1000" dirty="0">
              <a:latin typeface="Roboto Mono" pitchFamily="2" charset="0"/>
              <a:ea typeface="Roboto Mono" pitchFamily="2" charset="0"/>
            </a:endParaRPr>
          </a:p>
        </p:txBody>
      </p:sp>
      <p:sp>
        <p:nvSpPr>
          <p:cNvPr id="12" name="ZoneTexte 11"/>
          <p:cNvSpPr txBox="1"/>
          <p:nvPr/>
        </p:nvSpPr>
        <p:spPr>
          <a:xfrm>
            <a:off x="704963" y="5663950"/>
            <a:ext cx="2667000" cy="707886"/>
          </a:xfrm>
          <a:prstGeom prst="rect">
            <a:avLst/>
          </a:prstGeom>
          <a:noFill/>
        </p:spPr>
        <p:txBody>
          <a:bodyPr wrap="square" rtlCol="0">
            <a:spAutoFit/>
          </a:bodyPr>
          <a:lstStyle/>
          <a:p>
            <a:r>
              <a:rPr lang="fr-FR" sz="1000" dirty="0" smtClean="0">
                <a:latin typeface="Roboto Mono" pitchFamily="2" charset="0"/>
                <a:ea typeface="Roboto Mono" pitchFamily="2" charset="0"/>
              </a:rPr>
              <a:t>Une fois la structure assemblée, renforcer les coins par du scotch d’électricien afin qu’elle ne se déforme pas.</a:t>
            </a:r>
            <a:endParaRPr lang="fr-FR" sz="1000" dirty="0">
              <a:latin typeface="Roboto Mono" pitchFamily="2" charset="0"/>
              <a:ea typeface="Roboto Mono" pitchFamily="2" charset="0"/>
            </a:endParaRPr>
          </a:p>
        </p:txBody>
      </p:sp>
      <p:sp>
        <p:nvSpPr>
          <p:cNvPr id="15" name="ZoneTexte 14"/>
          <p:cNvSpPr txBox="1"/>
          <p:nvPr/>
        </p:nvSpPr>
        <p:spPr>
          <a:xfrm>
            <a:off x="208766" y="5523743"/>
            <a:ext cx="899352" cy="523220"/>
          </a:xfrm>
          <a:prstGeom prst="rect">
            <a:avLst/>
          </a:prstGeom>
          <a:noFill/>
        </p:spPr>
        <p:txBody>
          <a:bodyPr wrap="square" rtlCol="0">
            <a:spAutoFit/>
          </a:bodyPr>
          <a:lstStyle/>
          <a:p>
            <a:r>
              <a:rPr lang="fr-FR" sz="2800" dirty="0" smtClean="0">
                <a:solidFill>
                  <a:srgbClr val="E4B6AA"/>
                </a:solidFill>
                <a:latin typeface="Lucida Handwriting" panose="03010101010101010101" pitchFamily="66" charset="0"/>
                <a:ea typeface="Roboto" panose="020B0604020202020204" charset="0"/>
                <a:cs typeface="Arial" panose="020B0604020202020204" pitchFamily="34" charset="0"/>
              </a:rPr>
              <a:t>4/</a:t>
            </a:r>
            <a:endParaRPr lang="fr-FR" sz="28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pic>
        <p:nvPicPr>
          <p:cNvPr id="18" name="Image 17"/>
          <p:cNvPicPr>
            <a:picLocks noChangeAspect="1"/>
          </p:cNvPicPr>
          <p:nvPr/>
        </p:nvPicPr>
        <p:blipFill>
          <a:blip r:embed="rId5"/>
          <a:stretch>
            <a:fillRect/>
          </a:stretch>
        </p:blipFill>
        <p:spPr>
          <a:xfrm>
            <a:off x="721424" y="3463193"/>
            <a:ext cx="2252271" cy="2119204"/>
          </a:xfrm>
          <a:prstGeom prst="rect">
            <a:avLst/>
          </a:prstGeom>
        </p:spPr>
      </p:pic>
      <p:pic>
        <p:nvPicPr>
          <p:cNvPr id="19" name="Image 18"/>
          <p:cNvPicPr>
            <a:picLocks noChangeAspect="1"/>
          </p:cNvPicPr>
          <p:nvPr/>
        </p:nvPicPr>
        <p:blipFill>
          <a:blip r:embed="rId6"/>
          <a:stretch>
            <a:fillRect/>
          </a:stretch>
        </p:blipFill>
        <p:spPr>
          <a:xfrm>
            <a:off x="10003893" y="348833"/>
            <a:ext cx="1351278" cy="1947069"/>
          </a:xfrm>
          <a:prstGeom prst="rect">
            <a:avLst/>
          </a:prstGeom>
        </p:spPr>
      </p:pic>
      <p:pic>
        <p:nvPicPr>
          <p:cNvPr id="11" name="Image 10"/>
          <p:cNvPicPr>
            <a:picLocks noChangeAspect="1"/>
          </p:cNvPicPr>
          <p:nvPr/>
        </p:nvPicPr>
        <p:blipFill>
          <a:blip r:embed="rId7"/>
          <a:stretch>
            <a:fillRect/>
          </a:stretch>
        </p:blipFill>
        <p:spPr>
          <a:xfrm>
            <a:off x="8454452" y="353007"/>
            <a:ext cx="1441337" cy="1947069"/>
          </a:xfrm>
          <a:prstGeom prst="rect">
            <a:avLst/>
          </a:prstGeom>
        </p:spPr>
      </p:pic>
      <p:pic>
        <p:nvPicPr>
          <p:cNvPr id="20" name="Image 19"/>
          <p:cNvPicPr>
            <a:picLocks noChangeAspect="1"/>
          </p:cNvPicPr>
          <p:nvPr/>
        </p:nvPicPr>
        <p:blipFill>
          <a:blip r:embed="rId8"/>
          <a:stretch>
            <a:fillRect/>
          </a:stretch>
        </p:blipFill>
        <p:spPr>
          <a:xfrm rot="16200000">
            <a:off x="4741445" y="3481668"/>
            <a:ext cx="1750594" cy="2342432"/>
          </a:xfrm>
          <a:prstGeom prst="rect">
            <a:avLst/>
          </a:prstGeom>
        </p:spPr>
      </p:pic>
      <p:sp>
        <p:nvSpPr>
          <p:cNvPr id="21" name="ZoneTexte 20"/>
          <p:cNvSpPr txBox="1"/>
          <p:nvPr/>
        </p:nvSpPr>
        <p:spPr>
          <a:xfrm>
            <a:off x="4409913" y="5634223"/>
            <a:ext cx="2667000" cy="1015663"/>
          </a:xfrm>
          <a:prstGeom prst="rect">
            <a:avLst/>
          </a:prstGeom>
          <a:noFill/>
        </p:spPr>
        <p:txBody>
          <a:bodyPr wrap="square" rtlCol="0">
            <a:spAutoFit/>
          </a:bodyPr>
          <a:lstStyle/>
          <a:p>
            <a:r>
              <a:rPr lang="fr-FR" sz="1000" dirty="0" smtClean="0">
                <a:latin typeface="Roboto Mono" pitchFamily="2" charset="0"/>
                <a:ea typeface="Roboto Mono" pitchFamily="2" charset="0"/>
              </a:rPr>
              <a:t>Placer les végétaux sur la structure en les fixant à l’aide du scotch d’électricien ou de fil de fer de jardinage (vert)</a:t>
            </a:r>
            <a:r>
              <a:rPr lang="fr-FR" sz="1000" dirty="0">
                <a:latin typeface="Roboto Mono" pitchFamily="2" charset="0"/>
                <a:ea typeface="Roboto Mono" pitchFamily="2" charset="0"/>
              </a:rPr>
              <a:t> </a:t>
            </a:r>
            <a:r>
              <a:rPr lang="fr-FR" sz="1000" dirty="0" smtClean="0">
                <a:latin typeface="Roboto Mono" pitchFamily="2" charset="0"/>
                <a:ea typeface="Roboto Mono" pitchFamily="2" charset="0"/>
              </a:rPr>
              <a:t>jusqu‘à recouvrir complètement la structure.</a:t>
            </a:r>
            <a:endParaRPr lang="fr-FR" sz="1000" dirty="0">
              <a:latin typeface="Roboto Mono" pitchFamily="2" charset="0"/>
              <a:ea typeface="Roboto Mono" pitchFamily="2" charset="0"/>
            </a:endParaRPr>
          </a:p>
        </p:txBody>
      </p:sp>
      <p:sp>
        <p:nvSpPr>
          <p:cNvPr id="22" name="ZoneTexte 21"/>
          <p:cNvSpPr txBox="1"/>
          <p:nvPr/>
        </p:nvSpPr>
        <p:spPr>
          <a:xfrm>
            <a:off x="3923895" y="5520774"/>
            <a:ext cx="899352" cy="523220"/>
          </a:xfrm>
          <a:prstGeom prst="rect">
            <a:avLst/>
          </a:prstGeom>
          <a:noFill/>
        </p:spPr>
        <p:txBody>
          <a:bodyPr wrap="square" rtlCol="0">
            <a:spAutoFit/>
          </a:bodyPr>
          <a:lstStyle/>
          <a:p>
            <a:r>
              <a:rPr lang="fr-FR" sz="2800" dirty="0" smtClean="0">
                <a:solidFill>
                  <a:srgbClr val="E4B6AA"/>
                </a:solidFill>
                <a:latin typeface="Lucida Handwriting" panose="03010101010101010101" pitchFamily="66" charset="0"/>
                <a:ea typeface="Roboto" panose="020B0604020202020204" charset="0"/>
                <a:cs typeface="Arial" panose="020B0604020202020204" pitchFamily="34" charset="0"/>
              </a:rPr>
              <a:t>5/</a:t>
            </a:r>
            <a:endParaRPr lang="fr-FR" sz="28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pic>
        <p:nvPicPr>
          <p:cNvPr id="24" name="Image 23"/>
          <p:cNvPicPr>
            <a:picLocks noChangeAspect="1"/>
          </p:cNvPicPr>
          <p:nvPr/>
        </p:nvPicPr>
        <p:blipFill>
          <a:blip r:embed="rId9"/>
          <a:stretch>
            <a:fillRect/>
          </a:stretch>
        </p:blipFill>
        <p:spPr>
          <a:xfrm flipH="1">
            <a:off x="10003893" y="3517657"/>
            <a:ext cx="1279998" cy="1147443"/>
          </a:xfrm>
          <a:prstGeom prst="rect">
            <a:avLst/>
          </a:prstGeom>
        </p:spPr>
      </p:pic>
      <p:sp>
        <p:nvSpPr>
          <p:cNvPr id="25" name="ZoneTexte 24"/>
          <p:cNvSpPr txBox="1"/>
          <p:nvPr/>
        </p:nvSpPr>
        <p:spPr>
          <a:xfrm>
            <a:off x="9954674" y="4665099"/>
            <a:ext cx="2129729" cy="938719"/>
          </a:xfrm>
          <a:prstGeom prst="rect">
            <a:avLst/>
          </a:prstGeom>
          <a:noFill/>
        </p:spPr>
        <p:txBody>
          <a:bodyPr wrap="square" rtlCol="0">
            <a:spAutoFit/>
          </a:bodyPr>
          <a:lstStyle/>
          <a:p>
            <a:pPr algn="ctr"/>
            <a:r>
              <a:rPr lang="fr-FR" sz="2800" dirty="0" smtClean="0">
                <a:solidFill>
                  <a:srgbClr val="ED6B65"/>
                </a:solidFill>
                <a:latin typeface="Lucida Handwriting" panose="03010101010101010101" pitchFamily="66" charset="0"/>
                <a:ea typeface="Roboto" panose="020B0604020202020204" charset="0"/>
                <a:cs typeface="Arial" panose="020B0604020202020204" pitchFamily="34" charset="0"/>
              </a:rPr>
              <a:t>Bravo!</a:t>
            </a:r>
            <a:r>
              <a:rPr lang="fr-FR" sz="1000" dirty="0" smtClean="0">
                <a:solidFill>
                  <a:srgbClr val="ED6B65"/>
                </a:solidFill>
                <a:latin typeface="Lucida Handwriting" panose="03010101010101010101" pitchFamily="66" charset="0"/>
                <a:ea typeface="Roboto" panose="020B0604020202020204" charset="0"/>
                <a:cs typeface="Arial" panose="020B0604020202020204" pitchFamily="34" charset="0"/>
              </a:rPr>
              <a:t> </a:t>
            </a:r>
          </a:p>
          <a:p>
            <a:pPr algn="ctr"/>
            <a:r>
              <a:rPr lang="fr-FR" sz="900" dirty="0" smtClean="0">
                <a:solidFill>
                  <a:srgbClr val="ED6B65"/>
                </a:solidFill>
                <a:latin typeface="Lucida Handwriting" panose="03010101010101010101" pitchFamily="66" charset="0"/>
                <a:ea typeface="Roboto" panose="020B0604020202020204" charset="0"/>
                <a:cs typeface="Arial" panose="020B0604020202020204" pitchFamily="34" charset="0"/>
              </a:rPr>
              <a:t>Vous venez de réaliser </a:t>
            </a:r>
          </a:p>
          <a:p>
            <a:pPr algn="ctr"/>
            <a:r>
              <a:rPr lang="fr-FR" sz="900" dirty="0" smtClean="0">
                <a:solidFill>
                  <a:srgbClr val="ED6B65"/>
                </a:solidFill>
                <a:latin typeface="Lucida Handwriting" panose="03010101010101010101" pitchFamily="66" charset="0"/>
                <a:ea typeface="Roboto" panose="020B0604020202020204" charset="0"/>
                <a:cs typeface="Arial" panose="020B0604020202020204" pitchFamily="34" charset="0"/>
              </a:rPr>
              <a:t>une structure végétale </a:t>
            </a:r>
            <a:r>
              <a:rPr lang="fr-FR" sz="900" dirty="0" err="1" smtClean="0">
                <a:solidFill>
                  <a:srgbClr val="ED6B65"/>
                </a:solidFill>
                <a:latin typeface="Lucida Handwriting" panose="03010101010101010101" pitchFamily="66" charset="0"/>
                <a:ea typeface="Roboto" panose="020B0604020202020204" charset="0"/>
                <a:cs typeface="Arial" panose="020B0604020202020204" pitchFamily="34" charset="0"/>
              </a:rPr>
              <a:t>impactante</a:t>
            </a:r>
            <a:r>
              <a:rPr lang="fr-FR" sz="900" dirty="0" smtClean="0">
                <a:solidFill>
                  <a:srgbClr val="ED6B65"/>
                </a:solidFill>
                <a:latin typeface="Lucida Handwriting" panose="03010101010101010101" pitchFamily="66" charset="0"/>
                <a:ea typeface="Roboto" panose="020B0604020202020204" charset="0"/>
                <a:cs typeface="Arial" panose="020B0604020202020204" pitchFamily="34" charset="0"/>
              </a:rPr>
              <a:t> ! </a:t>
            </a:r>
          </a:p>
        </p:txBody>
      </p:sp>
    </p:spTree>
    <p:extLst>
      <p:ext uri="{BB962C8B-B14F-4D97-AF65-F5344CB8AC3E}">
        <p14:creationId xmlns:p14="http://schemas.microsoft.com/office/powerpoint/2010/main" val="23705909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Image 6"/>
          <p:cNvPicPr>
            <a:picLocks noChangeAspect="1"/>
          </p:cNvPicPr>
          <p:nvPr/>
        </p:nvPicPr>
        <p:blipFill>
          <a:blip r:embed="rId2"/>
          <a:stretch>
            <a:fillRect/>
          </a:stretch>
        </p:blipFill>
        <p:spPr>
          <a:xfrm>
            <a:off x="1853738" y="1816732"/>
            <a:ext cx="4288344" cy="4139236"/>
          </a:xfrm>
          <a:prstGeom prst="rect">
            <a:avLst/>
          </a:prstGeom>
        </p:spPr>
      </p:pic>
      <p:pic>
        <p:nvPicPr>
          <p:cNvPr id="14" name="Imag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
        <p:nvSpPr>
          <p:cNvPr id="9" name="Titre 1"/>
          <p:cNvSpPr>
            <a:spLocks noGrp="1"/>
          </p:cNvSpPr>
          <p:nvPr/>
        </p:nvSpPr>
        <p:spPr>
          <a:xfrm>
            <a:off x="1676400" y="5394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800" dirty="0" smtClean="0">
                <a:solidFill>
                  <a:srgbClr val="ED6B65"/>
                </a:solidFill>
                <a:latin typeface="KyivType Sans2" panose="00000500000000000000" pitchFamily="50" charset="0"/>
              </a:rPr>
              <a:t>INSTALLATION</a:t>
            </a:r>
          </a:p>
          <a:p>
            <a:r>
              <a:rPr lang="fr-FR" sz="3800" dirty="0">
                <a:solidFill>
                  <a:srgbClr val="ED6B65"/>
                </a:solidFill>
                <a:latin typeface="KyivType Sans2" panose="00000500000000000000" pitchFamily="50" charset="0"/>
              </a:rPr>
              <a:t>d</a:t>
            </a:r>
            <a:r>
              <a:rPr lang="fr-FR" sz="3800" dirty="0" smtClean="0">
                <a:solidFill>
                  <a:srgbClr val="ED6B65"/>
                </a:solidFill>
                <a:latin typeface="KyivType Sans2" panose="00000500000000000000" pitchFamily="50" charset="0"/>
              </a:rPr>
              <a:t>u décor en vitrine</a:t>
            </a:r>
            <a:endParaRPr lang="fr-FR" sz="3800" dirty="0">
              <a:solidFill>
                <a:srgbClr val="ED6B65"/>
              </a:solidFill>
              <a:latin typeface="KyivType Sans2" panose="00000500000000000000" pitchFamily="50" charset="0"/>
            </a:endParaRPr>
          </a:p>
        </p:txBody>
      </p:sp>
      <p:pic>
        <p:nvPicPr>
          <p:cNvPr id="5" name="Image 4"/>
          <p:cNvPicPr>
            <a:picLocks noChangeAspect="1"/>
          </p:cNvPicPr>
          <p:nvPr/>
        </p:nvPicPr>
        <p:blipFill>
          <a:blip r:embed="rId4"/>
          <a:stretch>
            <a:fillRect/>
          </a:stretch>
        </p:blipFill>
        <p:spPr>
          <a:xfrm>
            <a:off x="7090756" y="947489"/>
            <a:ext cx="4670996" cy="5112489"/>
          </a:xfrm>
          <a:prstGeom prst="rect">
            <a:avLst/>
          </a:prstGeom>
        </p:spPr>
      </p:pic>
      <p:pic>
        <p:nvPicPr>
          <p:cNvPr id="8" name="Picture 4" descr="Flèche Arrondie Simple vers la gauche PNG transparents - Stick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0800000">
            <a:off x="6258905" y="3503733"/>
            <a:ext cx="880525" cy="6654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32932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p:cNvPicPr>
            <a:picLocks noChangeAspect="1"/>
          </p:cNvPicPr>
          <p:nvPr/>
        </p:nvPicPr>
        <p:blipFill>
          <a:blip r:embed="rId2"/>
          <a:stretch>
            <a:fillRect/>
          </a:stretch>
        </p:blipFill>
        <p:spPr>
          <a:xfrm>
            <a:off x="9996478" y="1176523"/>
            <a:ext cx="1262793" cy="1397825"/>
          </a:xfrm>
          <a:prstGeom prst="rect">
            <a:avLst/>
          </a:prstGeom>
        </p:spPr>
      </p:pic>
      <p:pic>
        <p:nvPicPr>
          <p:cNvPr id="7" name="Image 6"/>
          <p:cNvPicPr>
            <a:picLocks noChangeAspect="1"/>
          </p:cNvPicPr>
          <p:nvPr/>
        </p:nvPicPr>
        <p:blipFill>
          <a:blip r:embed="rId3"/>
          <a:stretch>
            <a:fillRect/>
          </a:stretch>
        </p:blipFill>
        <p:spPr>
          <a:xfrm>
            <a:off x="682448" y="467116"/>
            <a:ext cx="2404545" cy="2440036"/>
          </a:xfrm>
          <a:prstGeom prst="rect">
            <a:avLst/>
          </a:prstGeom>
        </p:spPr>
      </p:pic>
      <p:sp>
        <p:nvSpPr>
          <p:cNvPr id="8" name="ZoneTexte 7"/>
          <p:cNvSpPr txBox="1"/>
          <p:nvPr/>
        </p:nvSpPr>
        <p:spPr>
          <a:xfrm>
            <a:off x="792680" y="2946462"/>
            <a:ext cx="2268811" cy="707886"/>
          </a:xfrm>
          <a:prstGeom prst="rect">
            <a:avLst/>
          </a:prstGeom>
          <a:noFill/>
        </p:spPr>
        <p:txBody>
          <a:bodyPr wrap="square" rtlCol="0">
            <a:spAutoFit/>
          </a:bodyPr>
          <a:lstStyle/>
          <a:p>
            <a:r>
              <a:rPr lang="fr-FR" sz="1000" dirty="0" smtClean="0">
                <a:latin typeface="Roboto Mono" pitchFamily="2" charset="0"/>
                <a:ea typeface="Roboto Mono" pitchFamily="2" charset="0"/>
              </a:rPr>
              <a:t>Suspendre la structure dans la vitrine avec les supports habituels (crochets, fil de pêche …)</a:t>
            </a:r>
            <a:endParaRPr lang="fr-FR" sz="1000" dirty="0">
              <a:latin typeface="Roboto Mono" pitchFamily="2" charset="0"/>
              <a:ea typeface="Roboto Mono" pitchFamily="2" charset="0"/>
            </a:endParaRPr>
          </a:p>
        </p:txBody>
      </p:sp>
      <p:pic>
        <p:nvPicPr>
          <p:cNvPr id="9" name="Image 8"/>
          <p:cNvPicPr>
            <a:picLocks noChangeAspect="1"/>
          </p:cNvPicPr>
          <p:nvPr/>
        </p:nvPicPr>
        <p:blipFill>
          <a:blip r:embed="rId4"/>
          <a:stretch>
            <a:fillRect/>
          </a:stretch>
        </p:blipFill>
        <p:spPr>
          <a:xfrm>
            <a:off x="3721936" y="481100"/>
            <a:ext cx="2271642" cy="2424586"/>
          </a:xfrm>
          <a:prstGeom prst="rect">
            <a:avLst/>
          </a:prstGeom>
        </p:spPr>
      </p:pic>
      <p:sp>
        <p:nvSpPr>
          <p:cNvPr id="10" name="ZoneTexte 9"/>
          <p:cNvSpPr txBox="1"/>
          <p:nvPr/>
        </p:nvSpPr>
        <p:spPr>
          <a:xfrm>
            <a:off x="3948595" y="3008825"/>
            <a:ext cx="2511298" cy="861774"/>
          </a:xfrm>
          <a:prstGeom prst="rect">
            <a:avLst/>
          </a:prstGeom>
          <a:noFill/>
        </p:spPr>
        <p:txBody>
          <a:bodyPr wrap="square" rtlCol="0">
            <a:spAutoFit/>
          </a:bodyPr>
          <a:lstStyle/>
          <a:p>
            <a:r>
              <a:rPr lang="fr-FR" sz="1000" dirty="0" smtClean="0">
                <a:latin typeface="Roboto Mono" pitchFamily="2" charset="0"/>
                <a:ea typeface="Roboto Mono" pitchFamily="2" charset="0"/>
              </a:rPr>
              <a:t>Placer ensuite les podiums ou plots préalablement peints ou recouverts en rose mat et placer dessus les Lotions ainsi que l’affichette.</a:t>
            </a:r>
            <a:endParaRPr lang="fr-FR" sz="1000" dirty="0">
              <a:latin typeface="Roboto Mono" pitchFamily="2" charset="0"/>
              <a:ea typeface="Roboto Mono" pitchFamily="2" charset="0"/>
            </a:endParaRPr>
          </a:p>
        </p:txBody>
      </p:sp>
      <p:pic>
        <p:nvPicPr>
          <p:cNvPr id="11" name="Image 10"/>
          <p:cNvPicPr>
            <a:picLocks noChangeAspect="1"/>
          </p:cNvPicPr>
          <p:nvPr/>
        </p:nvPicPr>
        <p:blipFill>
          <a:blip r:embed="rId5"/>
          <a:stretch>
            <a:fillRect/>
          </a:stretch>
        </p:blipFill>
        <p:spPr>
          <a:xfrm>
            <a:off x="7137076" y="499392"/>
            <a:ext cx="2648004" cy="2323593"/>
          </a:xfrm>
          <a:prstGeom prst="rect">
            <a:avLst/>
          </a:prstGeom>
        </p:spPr>
      </p:pic>
      <p:sp>
        <p:nvSpPr>
          <p:cNvPr id="12" name="ZoneTexte 11"/>
          <p:cNvSpPr txBox="1"/>
          <p:nvPr/>
        </p:nvSpPr>
        <p:spPr>
          <a:xfrm>
            <a:off x="6803870" y="3003779"/>
            <a:ext cx="5015045" cy="861774"/>
          </a:xfrm>
          <a:prstGeom prst="rect">
            <a:avLst/>
          </a:prstGeom>
          <a:noFill/>
        </p:spPr>
        <p:txBody>
          <a:bodyPr wrap="square" rtlCol="0">
            <a:spAutoFit/>
          </a:bodyPr>
          <a:lstStyle/>
          <a:p>
            <a:r>
              <a:rPr lang="fr-FR" sz="1000" dirty="0" smtClean="0">
                <a:latin typeface="Roboto Mono" pitchFamily="2" charset="0"/>
                <a:ea typeface="Roboto Mono" pitchFamily="2" charset="0"/>
              </a:rPr>
              <a:t>Sortir face à la vitrine, avec un marqueur POSCA noir, écrire directement sur la vitre (côté </a:t>
            </a:r>
            <a:r>
              <a:rPr lang="fr-FR" sz="1000" b="1" dirty="0" smtClean="0">
                <a:effectLst>
                  <a:outerShdw blurRad="38100" dist="38100" dir="2700000" algn="tl">
                    <a:srgbClr val="000000">
                      <a:alpha val="43137"/>
                    </a:srgbClr>
                  </a:outerShdw>
                </a:effectLst>
                <a:latin typeface="Roboto Mono" pitchFamily="2" charset="0"/>
                <a:ea typeface="Roboto Mono" pitchFamily="2" charset="0"/>
              </a:rPr>
              <a:t>EXTÉRIEUR</a:t>
            </a:r>
            <a:r>
              <a:rPr lang="fr-FR" sz="1000" dirty="0" smtClean="0">
                <a:latin typeface="Roboto Mono" pitchFamily="2" charset="0"/>
                <a:ea typeface="Roboto Mono" pitchFamily="2" charset="0"/>
              </a:rPr>
              <a:t>) en lettres manuscrites le texte suivant: Une ode à la nature … </a:t>
            </a:r>
          </a:p>
          <a:p>
            <a:r>
              <a:rPr lang="fr-FR" sz="1000" dirty="0" smtClean="0">
                <a:latin typeface="Roboto Mono" pitchFamily="2" charset="0"/>
                <a:ea typeface="Roboto Mono" pitchFamily="2" charset="0"/>
              </a:rPr>
              <a:t>Celui-ci devra être bien centré visuellement dans la structure végétalisée. </a:t>
            </a:r>
            <a:endParaRPr lang="fr-FR" sz="1000" dirty="0">
              <a:latin typeface="Roboto Mono" pitchFamily="2" charset="0"/>
              <a:ea typeface="Roboto Mono" pitchFamily="2" charset="0"/>
            </a:endParaRPr>
          </a:p>
        </p:txBody>
      </p:sp>
      <p:sp>
        <p:nvSpPr>
          <p:cNvPr id="15" name="Triangle isocèle 14"/>
          <p:cNvSpPr/>
          <p:nvPr/>
        </p:nvSpPr>
        <p:spPr>
          <a:xfrm rot="9790175">
            <a:off x="9697732" y="1348515"/>
            <a:ext cx="253339" cy="174568"/>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p:cNvSpPr/>
          <p:nvPr/>
        </p:nvSpPr>
        <p:spPr>
          <a:xfrm rot="19872059">
            <a:off x="9826155" y="1360501"/>
            <a:ext cx="217374" cy="1202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ZoneTexte 16"/>
          <p:cNvSpPr txBox="1"/>
          <p:nvPr/>
        </p:nvSpPr>
        <p:spPr>
          <a:xfrm>
            <a:off x="285365" y="3095616"/>
            <a:ext cx="899352" cy="523220"/>
          </a:xfrm>
          <a:prstGeom prst="rect">
            <a:avLst/>
          </a:prstGeom>
          <a:noFill/>
        </p:spPr>
        <p:txBody>
          <a:bodyPr wrap="square" rtlCol="0">
            <a:spAutoFit/>
          </a:bodyPr>
          <a:lstStyle/>
          <a:p>
            <a:r>
              <a:rPr lang="fr-FR" sz="2800" dirty="0" smtClean="0">
                <a:solidFill>
                  <a:srgbClr val="E4B6AA"/>
                </a:solidFill>
                <a:latin typeface="Lucida Handwriting" panose="03010101010101010101" pitchFamily="66" charset="0"/>
                <a:ea typeface="Roboto" panose="020B0604020202020204" charset="0"/>
                <a:cs typeface="Arial" panose="020B0604020202020204" pitchFamily="34" charset="0"/>
              </a:rPr>
              <a:t>1/</a:t>
            </a:r>
            <a:endParaRPr lang="fr-FR" sz="28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sp>
        <p:nvSpPr>
          <p:cNvPr id="18" name="ZoneTexte 17"/>
          <p:cNvSpPr txBox="1"/>
          <p:nvPr/>
        </p:nvSpPr>
        <p:spPr>
          <a:xfrm>
            <a:off x="3447566" y="2941431"/>
            <a:ext cx="899352" cy="523220"/>
          </a:xfrm>
          <a:prstGeom prst="rect">
            <a:avLst/>
          </a:prstGeom>
          <a:noFill/>
        </p:spPr>
        <p:txBody>
          <a:bodyPr wrap="square" rtlCol="0">
            <a:spAutoFit/>
          </a:bodyPr>
          <a:lstStyle/>
          <a:p>
            <a:r>
              <a:rPr lang="fr-FR" sz="2800" dirty="0" smtClean="0">
                <a:solidFill>
                  <a:srgbClr val="E4B6AA"/>
                </a:solidFill>
                <a:latin typeface="Lucida Handwriting" panose="03010101010101010101" pitchFamily="66" charset="0"/>
                <a:ea typeface="Roboto" panose="020B0604020202020204" charset="0"/>
                <a:cs typeface="Arial" panose="020B0604020202020204" pitchFamily="34" charset="0"/>
              </a:rPr>
              <a:t>2/</a:t>
            </a:r>
            <a:endParaRPr lang="fr-FR" sz="28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sp>
        <p:nvSpPr>
          <p:cNvPr id="19" name="ZoneTexte 18"/>
          <p:cNvSpPr txBox="1"/>
          <p:nvPr/>
        </p:nvSpPr>
        <p:spPr>
          <a:xfrm>
            <a:off x="6354194" y="2924856"/>
            <a:ext cx="899352" cy="523220"/>
          </a:xfrm>
          <a:prstGeom prst="rect">
            <a:avLst/>
          </a:prstGeom>
          <a:noFill/>
        </p:spPr>
        <p:txBody>
          <a:bodyPr wrap="square" rtlCol="0">
            <a:spAutoFit/>
          </a:bodyPr>
          <a:lstStyle/>
          <a:p>
            <a:r>
              <a:rPr lang="fr-FR" sz="2800" dirty="0" smtClean="0">
                <a:solidFill>
                  <a:srgbClr val="E4B6AA"/>
                </a:solidFill>
                <a:latin typeface="Lucida Handwriting" panose="03010101010101010101" pitchFamily="66" charset="0"/>
                <a:ea typeface="Roboto" panose="020B0604020202020204" charset="0"/>
                <a:cs typeface="Arial" panose="020B0604020202020204" pitchFamily="34" charset="0"/>
              </a:rPr>
              <a:t>3/</a:t>
            </a:r>
            <a:endParaRPr lang="fr-FR" sz="28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sp>
        <p:nvSpPr>
          <p:cNvPr id="20" name="ZoneTexte 19"/>
          <p:cNvSpPr txBox="1"/>
          <p:nvPr/>
        </p:nvSpPr>
        <p:spPr>
          <a:xfrm>
            <a:off x="1140309" y="6015251"/>
            <a:ext cx="899352" cy="523220"/>
          </a:xfrm>
          <a:prstGeom prst="rect">
            <a:avLst/>
          </a:prstGeom>
          <a:noFill/>
        </p:spPr>
        <p:txBody>
          <a:bodyPr wrap="square" rtlCol="0">
            <a:spAutoFit/>
          </a:bodyPr>
          <a:lstStyle/>
          <a:p>
            <a:r>
              <a:rPr lang="fr-FR" sz="2800" dirty="0" smtClean="0">
                <a:solidFill>
                  <a:srgbClr val="E4B6AA"/>
                </a:solidFill>
                <a:latin typeface="Lucida Handwriting" panose="03010101010101010101" pitchFamily="66" charset="0"/>
                <a:ea typeface="Roboto" panose="020B0604020202020204" charset="0"/>
                <a:cs typeface="Arial" panose="020B0604020202020204" pitchFamily="34" charset="0"/>
              </a:rPr>
              <a:t>4/</a:t>
            </a:r>
            <a:endParaRPr lang="fr-FR" sz="28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sp>
        <p:nvSpPr>
          <p:cNvPr id="21" name="ZoneTexte 20"/>
          <p:cNvSpPr txBox="1"/>
          <p:nvPr/>
        </p:nvSpPr>
        <p:spPr>
          <a:xfrm>
            <a:off x="6804774" y="5103356"/>
            <a:ext cx="899352" cy="523220"/>
          </a:xfrm>
          <a:prstGeom prst="rect">
            <a:avLst/>
          </a:prstGeom>
          <a:noFill/>
        </p:spPr>
        <p:txBody>
          <a:bodyPr wrap="square" rtlCol="0">
            <a:spAutoFit/>
          </a:bodyPr>
          <a:lstStyle/>
          <a:p>
            <a:r>
              <a:rPr lang="fr-FR" sz="2800" dirty="0" smtClean="0">
                <a:solidFill>
                  <a:srgbClr val="E4B6AA"/>
                </a:solidFill>
                <a:latin typeface="Lucida Handwriting" panose="03010101010101010101" pitchFamily="66" charset="0"/>
                <a:ea typeface="Roboto" panose="020B0604020202020204" charset="0"/>
                <a:cs typeface="Arial" panose="020B0604020202020204" pitchFamily="34" charset="0"/>
              </a:rPr>
              <a:t>5/</a:t>
            </a:r>
            <a:endParaRPr lang="fr-FR" sz="28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sp>
        <p:nvSpPr>
          <p:cNvPr id="27" name="ZoneTexte 26"/>
          <p:cNvSpPr txBox="1"/>
          <p:nvPr/>
        </p:nvSpPr>
        <p:spPr>
          <a:xfrm>
            <a:off x="4525813" y="4475602"/>
            <a:ext cx="1934080" cy="830997"/>
          </a:xfrm>
          <a:prstGeom prst="rect">
            <a:avLst/>
          </a:prstGeom>
          <a:noFill/>
        </p:spPr>
        <p:txBody>
          <a:bodyPr wrap="square" rtlCol="0">
            <a:spAutoFit/>
          </a:bodyPr>
          <a:lstStyle/>
          <a:p>
            <a:r>
              <a:rPr lang="fr-FR" sz="1200" dirty="0" smtClean="0">
                <a:solidFill>
                  <a:srgbClr val="ED6B65"/>
                </a:solidFill>
                <a:latin typeface="Roboto Mono" pitchFamily="2" charset="0"/>
                <a:ea typeface="Roboto Mono" pitchFamily="2" charset="0"/>
              </a:rPr>
              <a:t>Grâce à l’</a:t>
            </a:r>
            <a:r>
              <a:rPr lang="fr-FR" sz="1200" dirty="0">
                <a:solidFill>
                  <a:srgbClr val="ED6B65"/>
                </a:solidFill>
                <a:latin typeface="Roboto Mono" pitchFamily="2" charset="0"/>
                <a:ea typeface="Roboto Mono" pitchFamily="2" charset="0"/>
              </a:rPr>
              <a:t>é</a:t>
            </a:r>
            <a:r>
              <a:rPr lang="fr-FR" sz="1200" dirty="0" smtClean="0">
                <a:solidFill>
                  <a:srgbClr val="ED6B65"/>
                </a:solidFill>
                <a:latin typeface="Roboto Mono" pitchFamily="2" charset="0"/>
                <a:ea typeface="Roboto Mono" pitchFamily="2" charset="0"/>
              </a:rPr>
              <a:t>tape 3, </a:t>
            </a:r>
          </a:p>
          <a:p>
            <a:r>
              <a:rPr lang="fr-FR" sz="1200" dirty="0" smtClean="0">
                <a:solidFill>
                  <a:srgbClr val="ED6B65"/>
                </a:solidFill>
                <a:latin typeface="Roboto Mono" pitchFamily="2" charset="0"/>
                <a:ea typeface="Roboto Mono" pitchFamily="2" charset="0"/>
              </a:rPr>
              <a:t>écrire à l’envers sera un jeu d’enfant !</a:t>
            </a:r>
            <a:endParaRPr lang="fr-FR" sz="1200" dirty="0">
              <a:solidFill>
                <a:srgbClr val="ED6B65"/>
              </a:solidFill>
              <a:latin typeface="Roboto Mono" pitchFamily="2" charset="0"/>
              <a:ea typeface="Roboto Mono" pitchFamily="2" charset="0"/>
            </a:endParaRPr>
          </a:p>
        </p:txBody>
      </p:sp>
      <p:sp>
        <p:nvSpPr>
          <p:cNvPr id="28" name="ZoneTexte 27"/>
          <p:cNvSpPr txBox="1"/>
          <p:nvPr/>
        </p:nvSpPr>
        <p:spPr>
          <a:xfrm>
            <a:off x="1618611" y="6096268"/>
            <a:ext cx="3020172" cy="553998"/>
          </a:xfrm>
          <a:prstGeom prst="rect">
            <a:avLst/>
          </a:prstGeom>
          <a:noFill/>
        </p:spPr>
        <p:txBody>
          <a:bodyPr wrap="square" rtlCol="0">
            <a:spAutoFit/>
          </a:bodyPr>
          <a:lstStyle/>
          <a:p>
            <a:r>
              <a:rPr lang="fr-FR" sz="1000" dirty="0" smtClean="0">
                <a:latin typeface="Roboto Mono" pitchFamily="2" charset="0"/>
                <a:ea typeface="Roboto Mono" pitchFamily="2" charset="0"/>
              </a:rPr>
              <a:t>Se placer maintenant à l’intérieur de l’institut/spa et réécrire à l’envers </a:t>
            </a:r>
            <a:r>
              <a:rPr lang="fr-FR" sz="1000" b="1" dirty="0" smtClean="0">
                <a:effectLst>
                  <a:outerShdw blurRad="38100" dist="38100" dir="2700000" algn="tl">
                    <a:srgbClr val="000000">
                      <a:alpha val="43137"/>
                    </a:srgbClr>
                  </a:outerShdw>
                </a:effectLst>
                <a:latin typeface="Roboto Mono" pitchFamily="2" charset="0"/>
                <a:ea typeface="Roboto Mono" pitchFamily="2" charset="0"/>
              </a:rPr>
              <a:t>SUR</a:t>
            </a:r>
            <a:r>
              <a:rPr lang="fr-FR" sz="1000" dirty="0" smtClean="0">
                <a:latin typeface="Roboto Mono" pitchFamily="2" charset="0"/>
                <a:ea typeface="Roboto Mono" pitchFamily="2" charset="0"/>
              </a:rPr>
              <a:t> le texte de l’</a:t>
            </a:r>
            <a:r>
              <a:rPr lang="fr-FR" sz="1000" dirty="0">
                <a:latin typeface="Roboto Mono" pitchFamily="2" charset="0"/>
                <a:ea typeface="Roboto Mono" pitchFamily="2" charset="0"/>
              </a:rPr>
              <a:t>é</a:t>
            </a:r>
            <a:r>
              <a:rPr lang="fr-FR" sz="1000" dirty="0" smtClean="0">
                <a:latin typeface="Roboto Mono" pitchFamily="2" charset="0"/>
                <a:ea typeface="Roboto Mono" pitchFamily="2" charset="0"/>
              </a:rPr>
              <a:t>tape 3.</a:t>
            </a:r>
            <a:endParaRPr lang="fr-FR" sz="1000" dirty="0">
              <a:latin typeface="Roboto Mono" pitchFamily="2" charset="0"/>
              <a:ea typeface="Roboto Mono" pitchFamily="2" charset="0"/>
            </a:endParaRPr>
          </a:p>
        </p:txBody>
      </p:sp>
      <p:sp>
        <p:nvSpPr>
          <p:cNvPr id="29" name="ZoneTexte 28"/>
          <p:cNvSpPr txBox="1"/>
          <p:nvPr/>
        </p:nvSpPr>
        <p:spPr>
          <a:xfrm>
            <a:off x="7334889" y="5218227"/>
            <a:ext cx="2252378" cy="1323439"/>
          </a:xfrm>
          <a:prstGeom prst="rect">
            <a:avLst/>
          </a:prstGeom>
          <a:noFill/>
        </p:spPr>
        <p:txBody>
          <a:bodyPr wrap="square" rtlCol="0">
            <a:spAutoFit/>
          </a:bodyPr>
          <a:lstStyle/>
          <a:p>
            <a:r>
              <a:rPr lang="fr-FR" sz="1000" dirty="0" smtClean="0">
                <a:latin typeface="Roboto Mono" pitchFamily="2" charset="0"/>
                <a:ea typeface="Roboto Mono" pitchFamily="2" charset="0"/>
              </a:rPr>
              <a:t>Effacer rapidement le décor sur la vitre côté </a:t>
            </a:r>
            <a:r>
              <a:rPr lang="fr-FR" sz="1000" b="1" dirty="0" smtClean="0">
                <a:effectLst>
                  <a:outerShdw blurRad="38100" dist="38100" dir="2700000" algn="tl">
                    <a:srgbClr val="000000">
                      <a:alpha val="43137"/>
                    </a:srgbClr>
                  </a:outerShdw>
                </a:effectLst>
                <a:latin typeface="Roboto Mono" pitchFamily="2" charset="0"/>
                <a:ea typeface="Roboto Mono" pitchFamily="2" charset="0"/>
              </a:rPr>
              <a:t>EXTERIEUR</a:t>
            </a:r>
            <a:r>
              <a:rPr lang="fr-FR" sz="1000" dirty="0" smtClean="0">
                <a:latin typeface="Roboto Mono" pitchFamily="2" charset="0"/>
                <a:ea typeface="Roboto Mono" pitchFamily="2" charset="0"/>
              </a:rPr>
              <a:t> à l’aide d’un chiffon humide.</a:t>
            </a:r>
          </a:p>
          <a:p>
            <a:r>
              <a:rPr lang="fr-FR" sz="1000" dirty="0" smtClean="0">
                <a:latin typeface="Roboto Mono" pitchFamily="2" charset="0"/>
                <a:ea typeface="Roboto Mono" pitchFamily="2" charset="0"/>
              </a:rPr>
              <a:t>Cette étape laissera apparaître le décor sur la partie intérieure de la vitre.</a:t>
            </a:r>
            <a:endParaRPr lang="fr-FR" sz="1000" dirty="0">
              <a:latin typeface="Roboto Mono" pitchFamily="2" charset="0"/>
              <a:ea typeface="Roboto Mono" pitchFamily="2" charset="0"/>
            </a:endParaRPr>
          </a:p>
        </p:txBody>
      </p:sp>
      <p:pic>
        <p:nvPicPr>
          <p:cNvPr id="30" name="Image 29"/>
          <p:cNvPicPr>
            <a:picLocks noChangeAspect="1"/>
          </p:cNvPicPr>
          <p:nvPr/>
        </p:nvPicPr>
        <p:blipFill>
          <a:blip r:embed="rId6"/>
          <a:stretch>
            <a:fillRect/>
          </a:stretch>
        </p:blipFill>
        <p:spPr>
          <a:xfrm flipH="1">
            <a:off x="7674413" y="4099997"/>
            <a:ext cx="1035186" cy="1038776"/>
          </a:xfrm>
          <a:prstGeom prst="rect">
            <a:avLst/>
          </a:prstGeom>
        </p:spPr>
      </p:pic>
      <p:pic>
        <p:nvPicPr>
          <p:cNvPr id="31" name="Image 30"/>
          <p:cNvPicPr>
            <a:picLocks noChangeAspect="1"/>
          </p:cNvPicPr>
          <p:nvPr/>
        </p:nvPicPr>
        <p:blipFill>
          <a:blip r:embed="rId7"/>
          <a:stretch>
            <a:fillRect/>
          </a:stretch>
        </p:blipFill>
        <p:spPr>
          <a:xfrm>
            <a:off x="1648670" y="4032700"/>
            <a:ext cx="2698248" cy="1911842"/>
          </a:xfrm>
          <a:prstGeom prst="rect">
            <a:avLst/>
          </a:prstGeom>
        </p:spPr>
      </p:pic>
      <p:pic>
        <p:nvPicPr>
          <p:cNvPr id="38" name="Picture 4" descr="Flèche Arrondie Simple vers la gauche PNG transparents - Stick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8055491">
            <a:off x="9897166" y="1925140"/>
            <a:ext cx="448833" cy="4385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3555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387083" y="1247647"/>
            <a:ext cx="8481268" cy="461665"/>
          </a:xfrm>
          <a:prstGeom prst="rect">
            <a:avLst/>
          </a:prstGeom>
        </p:spPr>
        <p:txBody>
          <a:bodyPr wrap="square">
            <a:spAutoFit/>
          </a:bodyPr>
          <a:lstStyle/>
          <a:p>
            <a:r>
              <a:rPr lang="fr-FR" sz="1200" dirty="0">
                <a:solidFill>
                  <a:srgbClr val="ED6B65"/>
                </a:solidFill>
                <a:latin typeface="Roboto Mono" pitchFamily="2" charset="0"/>
                <a:ea typeface="Roboto Mono" pitchFamily="2" charset="0"/>
              </a:rPr>
              <a:t>Pour plus de facilité</a:t>
            </a:r>
            <a:r>
              <a:rPr lang="fr-FR" sz="1200" dirty="0" smtClean="0">
                <a:solidFill>
                  <a:srgbClr val="ED6B65"/>
                </a:solidFill>
                <a:latin typeface="Roboto Mono" pitchFamily="2" charset="0"/>
                <a:ea typeface="Roboto Mono" pitchFamily="2" charset="0"/>
              </a:rPr>
              <a:t>, nous </a:t>
            </a:r>
            <a:r>
              <a:rPr lang="fr-FR" sz="1200" dirty="0">
                <a:solidFill>
                  <a:srgbClr val="ED6B65"/>
                </a:solidFill>
                <a:latin typeface="Roboto Mono" pitchFamily="2" charset="0"/>
                <a:ea typeface="Roboto Mono" pitchFamily="2" charset="0"/>
              </a:rPr>
              <a:t>vous fournissons des modèles </a:t>
            </a:r>
            <a:r>
              <a:rPr lang="fr-FR" sz="1200" dirty="0" smtClean="0">
                <a:solidFill>
                  <a:srgbClr val="ED6B65"/>
                </a:solidFill>
                <a:latin typeface="Roboto Mono" pitchFamily="2" charset="0"/>
                <a:ea typeface="Roboto Mono" pitchFamily="2" charset="0"/>
              </a:rPr>
              <a:t>d’abeilles de </a:t>
            </a:r>
            <a:r>
              <a:rPr lang="fr-FR" sz="1200" dirty="0">
                <a:solidFill>
                  <a:srgbClr val="ED6B65"/>
                </a:solidFill>
                <a:latin typeface="Roboto Mono" pitchFamily="2" charset="0"/>
                <a:ea typeface="Roboto Mono" pitchFamily="2" charset="0"/>
              </a:rPr>
              <a:t>différentes </a:t>
            </a:r>
            <a:r>
              <a:rPr lang="fr-FR" sz="1200" dirty="0" smtClean="0">
                <a:solidFill>
                  <a:srgbClr val="ED6B65"/>
                </a:solidFill>
                <a:latin typeface="Roboto Mono" pitchFamily="2" charset="0"/>
                <a:ea typeface="Roboto Mono" pitchFamily="2" charset="0"/>
              </a:rPr>
              <a:t>tailles  </a:t>
            </a:r>
            <a:r>
              <a:rPr lang="fr-FR" sz="1200" dirty="0">
                <a:solidFill>
                  <a:srgbClr val="ED6B65"/>
                </a:solidFill>
                <a:latin typeface="Roboto Mono" pitchFamily="2" charset="0"/>
                <a:ea typeface="Roboto Mono" pitchFamily="2" charset="0"/>
              </a:rPr>
              <a:t>à  </a:t>
            </a:r>
            <a:r>
              <a:rPr lang="fr-FR" sz="1200" dirty="0" smtClean="0">
                <a:solidFill>
                  <a:srgbClr val="ED6B65"/>
                </a:solidFill>
                <a:latin typeface="Roboto Mono" pitchFamily="2" charset="0"/>
                <a:ea typeface="Roboto Mono" pitchFamily="2" charset="0"/>
              </a:rPr>
              <a:t>imprimer. </a:t>
            </a:r>
            <a:r>
              <a:rPr lang="fr-FR" sz="1000" dirty="0" smtClean="0">
                <a:solidFill>
                  <a:srgbClr val="ED6B65"/>
                </a:solidFill>
                <a:latin typeface="Roboto Mono" pitchFamily="2" charset="0"/>
                <a:ea typeface="Roboto Mono" pitchFamily="2" charset="0"/>
              </a:rPr>
              <a:t>(les dimensions des abeilles sont à réajuster en fonction de la taille de votre vitrine)</a:t>
            </a:r>
            <a:endParaRPr lang="fr-FR" sz="1000" dirty="0">
              <a:solidFill>
                <a:srgbClr val="ED6B65"/>
              </a:solidFill>
              <a:latin typeface="Roboto Mono" pitchFamily="2" charset="0"/>
              <a:ea typeface="Roboto Mono" pitchFamily="2" charset="0"/>
            </a:endParaRPr>
          </a:p>
        </p:txBody>
      </p:sp>
      <p:pic>
        <p:nvPicPr>
          <p:cNvPr id="9" name="Image 8"/>
          <p:cNvPicPr>
            <a:picLocks noChangeAspect="1"/>
          </p:cNvPicPr>
          <p:nvPr/>
        </p:nvPicPr>
        <p:blipFill>
          <a:blip r:embed="rId2"/>
          <a:stretch>
            <a:fillRect/>
          </a:stretch>
        </p:blipFill>
        <p:spPr>
          <a:xfrm rot="18513853">
            <a:off x="4329193" y="2667199"/>
            <a:ext cx="1799602" cy="1274018"/>
          </a:xfrm>
          <a:prstGeom prst="rect">
            <a:avLst/>
          </a:prstGeom>
          <a:ln>
            <a:solidFill>
              <a:schemeClr val="bg2"/>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10" name="Image 9"/>
          <p:cNvPicPr>
            <a:picLocks noChangeAspect="1"/>
          </p:cNvPicPr>
          <p:nvPr/>
        </p:nvPicPr>
        <p:blipFill>
          <a:blip r:embed="rId3"/>
          <a:stretch>
            <a:fillRect/>
          </a:stretch>
        </p:blipFill>
        <p:spPr>
          <a:xfrm rot="16200000">
            <a:off x="2707510" y="2605158"/>
            <a:ext cx="1848346" cy="1312217"/>
          </a:xfrm>
          <a:prstGeom prst="rect">
            <a:avLst/>
          </a:prstGeom>
          <a:ln>
            <a:solidFill>
              <a:schemeClr val="bg2"/>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11" name="ZoneTexte 10"/>
          <p:cNvSpPr txBox="1"/>
          <p:nvPr/>
        </p:nvSpPr>
        <p:spPr>
          <a:xfrm>
            <a:off x="4143433" y="739186"/>
            <a:ext cx="3666837" cy="369332"/>
          </a:xfrm>
          <a:prstGeom prst="rect">
            <a:avLst/>
          </a:prstGeom>
          <a:noFill/>
        </p:spPr>
        <p:txBody>
          <a:bodyPr wrap="square" rtlCol="0">
            <a:spAutoFit/>
          </a:bodyPr>
          <a:lstStyle/>
          <a:p>
            <a:r>
              <a:rPr lang="fr-FR" dirty="0" smtClean="0">
                <a:solidFill>
                  <a:srgbClr val="ED6B65"/>
                </a:solidFill>
              </a:rPr>
              <a:t>MODÈLES D’ABEILLES DISPONIBLES</a:t>
            </a:r>
            <a:endParaRPr lang="fr-FR" dirty="0">
              <a:solidFill>
                <a:srgbClr val="ED6B65"/>
              </a:solidFill>
            </a:endParaRPr>
          </a:p>
        </p:txBody>
      </p:sp>
      <p:pic>
        <p:nvPicPr>
          <p:cNvPr id="14" name="Image 13"/>
          <p:cNvPicPr>
            <a:picLocks noChangeAspect="1"/>
          </p:cNvPicPr>
          <p:nvPr/>
        </p:nvPicPr>
        <p:blipFill>
          <a:blip r:embed="rId4"/>
          <a:stretch>
            <a:fillRect/>
          </a:stretch>
        </p:blipFill>
        <p:spPr>
          <a:xfrm>
            <a:off x="963383" y="2386997"/>
            <a:ext cx="1747872" cy="2429666"/>
          </a:xfrm>
          <a:prstGeom prst="rect">
            <a:avLst/>
          </a:prstGeom>
        </p:spPr>
      </p:pic>
      <p:sp>
        <p:nvSpPr>
          <p:cNvPr id="16" name="Rectangle 15"/>
          <p:cNvSpPr/>
          <p:nvPr/>
        </p:nvSpPr>
        <p:spPr>
          <a:xfrm>
            <a:off x="1197034" y="1173094"/>
            <a:ext cx="8861366" cy="637562"/>
          </a:xfrm>
          <a:prstGeom prst="rect">
            <a:avLst/>
          </a:prstGeom>
          <a:noFill/>
          <a:ln>
            <a:solidFill>
              <a:srgbClr val="ED6B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ZoneTexte 17"/>
          <p:cNvSpPr txBox="1"/>
          <p:nvPr/>
        </p:nvSpPr>
        <p:spPr>
          <a:xfrm>
            <a:off x="1197034" y="5626428"/>
            <a:ext cx="8749723" cy="707886"/>
          </a:xfrm>
          <a:prstGeom prst="rect">
            <a:avLst/>
          </a:prstGeom>
          <a:noFill/>
        </p:spPr>
        <p:txBody>
          <a:bodyPr wrap="square" rtlCol="0">
            <a:spAutoFit/>
          </a:bodyPr>
          <a:lstStyle/>
          <a:p>
            <a:r>
              <a:rPr lang="fr-FR" sz="1000" dirty="0" smtClean="0">
                <a:latin typeface="Roboto Mono" pitchFamily="2" charset="0"/>
                <a:ea typeface="Roboto Mono" pitchFamily="2" charset="0"/>
              </a:rPr>
              <a:t>Selon la taille de votre vitrine, dessiner 3 à 6 abeilles au total (idéalement en 2 à 3 tailles différentes) en vous aidant des modèles fournis.</a:t>
            </a:r>
          </a:p>
          <a:p>
            <a:r>
              <a:rPr lang="fr-FR" sz="1000" dirty="0" smtClean="0">
                <a:latin typeface="Roboto Mono" pitchFamily="2" charset="0"/>
                <a:ea typeface="Roboto Mono" pitchFamily="2" charset="0"/>
              </a:rPr>
              <a:t>Scotcher les feuilles de modèles d’abeilles à l’</a:t>
            </a:r>
            <a:r>
              <a:rPr lang="fr-FR" sz="1000" b="1" dirty="0" smtClean="0">
                <a:effectLst>
                  <a:outerShdw blurRad="38100" dist="38100" dir="2700000" algn="tl">
                    <a:srgbClr val="000000">
                      <a:alpha val="43137"/>
                    </a:srgbClr>
                  </a:outerShdw>
                </a:effectLst>
                <a:latin typeface="Roboto Mono" pitchFamily="2" charset="0"/>
                <a:ea typeface="Roboto Mono" pitchFamily="2" charset="0"/>
              </a:rPr>
              <a:t>EXTÉRIEUR</a:t>
            </a:r>
            <a:r>
              <a:rPr lang="fr-FR" sz="1000" dirty="0" smtClean="0">
                <a:latin typeface="Roboto Mono" pitchFamily="2" charset="0"/>
                <a:ea typeface="Roboto Mono" pitchFamily="2" charset="0"/>
              </a:rPr>
              <a:t> </a:t>
            </a:r>
            <a:r>
              <a:rPr lang="fr-FR" sz="1000" dirty="0">
                <a:latin typeface="Roboto Mono" pitchFamily="2" charset="0"/>
                <a:ea typeface="Roboto Mono" pitchFamily="2" charset="0"/>
              </a:rPr>
              <a:t>de la </a:t>
            </a:r>
            <a:r>
              <a:rPr lang="fr-FR" sz="1000" dirty="0" smtClean="0">
                <a:latin typeface="Roboto Mono" pitchFamily="2" charset="0"/>
                <a:ea typeface="Roboto Mono" pitchFamily="2" charset="0"/>
              </a:rPr>
              <a:t>vitre et repasser sur les dessins à l’</a:t>
            </a:r>
            <a:r>
              <a:rPr lang="fr-FR" sz="1000" b="1" dirty="0" smtClean="0">
                <a:effectLst>
                  <a:outerShdw blurRad="38100" dist="38100" dir="2700000" algn="tl">
                    <a:srgbClr val="000000">
                      <a:alpha val="43137"/>
                    </a:srgbClr>
                  </a:outerShdw>
                </a:effectLst>
                <a:latin typeface="Roboto Mono" pitchFamily="2" charset="0"/>
                <a:ea typeface="Roboto Mono" pitchFamily="2" charset="0"/>
              </a:rPr>
              <a:t>INTÉRIEUR</a:t>
            </a:r>
            <a:r>
              <a:rPr lang="fr-FR" sz="1000" dirty="0" smtClean="0">
                <a:latin typeface="Roboto Mono" pitchFamily="2" charset="0"/>
                <a:ea typeface="Roboto Mono" pitchFamily="2" charset="0"/>
              </a:rPr>
              <a:t> avec les feutres POSCA. Retirer ensuite les feuilles ayant servi de modèle.</a:t>
            </a:r>
          </a:p>
        </p:txBody>
      </p:sp>
      <p:pic>
        <p:nvPicPr>
          <p:cNvPr id="15" name="Image 14"/>
          <p:cNvPicPr>
            <a:picLocks noChangeAspect="1"/>
          </p:cNvPicPr>
          <p:nvPr/>
        </p:nvPicPr>
        <p:blipFill>
          <a:blip r:embed="rId5"/>
          <a:stretch>
            <a:fillRect/>
          </a:stretch>
        </p:blipFill>
        <p:spPr>
          <a:xfrm>
            <a:off x="6731356" y="2386997"/>
            <a:ext cx="4084013" cy="2846549"/>
          </a:xfrm>
          <a:prstGeom prst="rect">
            <a:avLst/>
          </a:prstGeom>
        </p:spPr>
      </p:pic>
      <p:pic>
        <p:nvPicPr>
          <p:cNvPr id="4" name="Image 3"/>
          <p:cNvPicPr>
            <a:picLocks noChangeAspect="1"/>
          </p:cNvPicPr>
          <p:nvPr/>
        </p:nvPicPr>
        <p:blipFill>
          <a:blip r:embed="rId6"/>
          <a:stretch>
            <a:fillRect/>
          </a:stretch>
        </p:blipFill>
        <p:spPr>
          <a:xfrm>
            <a:off x="2975574" y="4442896"/>
            <a:ext cx="997910" cy="1104617"/>
          </a:xfrm>
          <a:prstGeom prst="rect">
            <a:avLst/>
          </a:prstGeom>
        </p:spPr>
      </p:pic>
      <p:sp>
        <p:nvSpPr>
          <p:cNvPr id="12" name="ZoneTexte 11"/>
          <p:cNvSpPr txBox="1"/>
          <p:nvPr/>
        </p:nvSpPr>
        <p:spPr>
          <a:xfrm>
            <a:off x="655129" y="5623937"/>
            <a:ext cx="899352" cy="523220"/>
          </a:xfrm>
          <a:prstGeom prst="rect">
            <a:avLst/>
          </a:prstGeom>
          <a:noFill/>
        </p:spPr>
        <p:txBody>
          <a:bodyPr wrap="square" rtlCol="0">
            <a:spAutoFit/>
          </a:bodyPr>
          <a:lstStyle/>
          <a:p>
            <a:r>
              <a:rPr lang="fr-FR" sz="2800" dirty="0" smtClean="0">
                <a:solidFill>
                  <a:srgbClr val="E4B6AA"/>
                </a:solidFill>
                <a:latin typeface="Lucida Handwriting" panose="03010101010101010101" pitchFamily="66" charset="0"/>
                <a:ea typeface="Roboto" panose="020B0604020202020204" charset="0"/>
                <a:cs typeface="Arial" panose="020B0604020202020204" pitchFamily="34" charset="0"/>
              </a:rPr>
              <a:t>6/</a:t>
            </a:r>
            <a:endParaRPr lang="fr-FR" sz="28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pic>
        <p:nvPicPr>
          <p:cNvPr id="19" name="Image 18"/>
          <p:cNvPicPr>
            <a:picLocks noChangeAspect="1"/>
          </p:cNvPicPr>
          <p:nvPr/>
        </p:nvPicPr>
        <p:blipFill>
          <a:blip r:embed="rId2"/>
          <a:stretch>
            <a:fillRect/>
          </a:stretch>
        </p:blipFill>
        <p:spPr>
          <a:xfrm rot="16513428">
            <a:off x="4695454" y="3630476"/>
            <a:ext cx="1799602" cy="1274018"/>
          </a:xfrm>
          <a:prstGeom prst="rect">
            <a:avLst/>
          </a:prstGeom>
          <a:ln>
            <a:solidFill>
              <a:schemeClr val="bg2"/>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extLst>
      <p:ext uri="{BB962C8B-B14F-4D97-AF65-F5344CB8AC3E}">
        <p14:creationId xmlns:p14="http://schemas.microsoft.com/office/powerpoint/2010/main" val="37410575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p:cNvPicPr>
            <a:picLocks noChangeAspect="1"/>
          </p:cNvPicPr>
          <p:nvPr/>
        </p:nvPicPr>
        <p:blipFill>
          <a:blip r:embed="rId2"/>
          <a:stretch>
            <a:fillRect/>
          </a:stretch>
        </p:blipFill>
        <p:spPr>
          <a:xfrm>
            <a:off x="2249606" y="1519682"/>
            <a:ext cx="7295610" cy="5235018"/>
          </a:xfrm>
          <a:prstGeom prst="rect">
            <a:avLst/>
          </a:prstGeom>
        </p:spPr>
      </p:pic>
      <p:pic>
        <p:nvPicPr>
          <p:cNvPr id="7" name="Imag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51137" y="6199894"/>
            <a:ext cx="525351" cy="453159"/>
          </a:xfrm>
          <a:prstGeom prst="rect">
            <a:avLst/>
          </a:prstGeom>
        </p:spPr>
      </p:pic>
      <p:sp>
        <p:nvSpPr>
          <p:cNvPr id="8" name="Titre 1"/>
          <p:cNvSpPr>
            <a:spLocks noGrp="1"/>
          </p:cNvSpPr>
          <p:nvPr/>
        </p:nvSpPr>
        <p:spPr>
          <a:xfrm>
            <a:off x="1766391" y="19411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800" dirty="0" smtClean="0">
                <a:latin typeface="KyivType Sans2" panose="00000500000000000000" pitchFamily="50" charset="0"/>
              </a:rPr>
              <a:t>3D</a:t>
            </a:r>
          </a:p>
          <a:p>
            <a:r>
              <a:rPr lang="fr-FR" sz="3800" dirty="0" smtClean="0">
                <a:latin typeface="KyivType Sans2" panose="00000500000000000000" pitchFamily="50" charset="0"/>
              </a:rPr>
              <a:t>Scénographie vitrine</a:t>
            </a:r>
            <a:endParaRPr lang="fr-FR" sz="3800" dirty="0">
              <a:latin typeface="KyivType Sans2" panose="00000500000000000000" pitchFamily="50" charset="0"/>
            </a:endParaRPr>
          </a:p>
        </p:txBody>
      </p:sp>
      <p:sp>
        <p:nvSpPr>
          <p:cNvPr id="9" name="Rectangle 8"/>
          <p:cNvSpPr/>
          <p:nvPr/>
        </p:nvSpPr>
        <p:spPr>
          <a:xfrm>
            <a:off x="416670" y="-170481"/>
            <a:ext cx="1111623" cy="2185260"/>
          </a:xfrm>
          <a:prstGeom prst="rect">
            <a:avLst/>
          </a:prstGeom>
          <a:solidFill>
            <a:srgbClr val="FCDFD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454563"/>
              </a:solidFill>
              <a:effectLst/>
              <a:uLnTx/>
              <a:uFillTx/>
              <a:latin typeface="Roboto Light"/>
              <a:ea typeface="+mn-ea"/>
              <a:cs typeface="+mn-cs"/>
            </a:endParaRPr>
          </a:p>
        </p:txBody>
      </p:sp>
      <p:sp>
        <p:nvSpPr>
          <p:cNvPr id="10" name="ZoneTexte 9"/>
          <p:cNvSpPr txBox="1"/>
          <p:nvPr/>
        </p:nvSpPr>
        <p:spPr>
          <a:xfrm>
            <a:off x="654768" y="752457"/>
            <a:ext cx="1472339" cy="1200329"/>
          </a:xfrm>
          <a:prstGeom prst="rect">
            <a:avLst/>
          </a:prstGeom>
          <a:noFill/>
        </p:spPr>
        <p:txBody>
          <a:bodyPr wrap="square" rtlCol="0">
            <a:spAutoFit/>
          </a:bodyPr>
          <a:lstStyle/>
          <a:p>
            <a:r>
              <a:rPr lang="fr-FR" sz="7200" b="1" dirty="0" smtClean="0">
                <a:solidFill>
                  <a:prstClr val="black"/>
                </a:solidFill>
                <a:latin typeface="Roboto Light"/>
              </a:rPr>
              <a:t>1</a:t>
            </a:r>
            <a:endParaRPr lang="fr-FR" sz="7200" b="1" dirty="0">
              <a:solidFill>
                <a:prstClr val="black"/>
              </a:solidFill>
              <a:latin typeface="Roboto Light"/>
            </a:endParaRPr>
          </a:p>
        </p:txBody>
      </p:sp>
      <p:sp>
        <p:nvSpPr>
          <p:cNvPr id="14" name="ZoneTexte 13"/>
          <p:cNvSpPr txBox="1"/>
          <p:nvPr/>
        </p:nvSpPr>
        <p:spPr>
          <a:xfrm>
            <a:off x="10142842" y="3613971"/>
            <a:ext cx="1934080" cy="523220"/>
          </a:xfrm>
          <a:prstGeom prst="rect">
            <a:avLst/>
          </a:prstGeom>
          <a:noFill/>
        </p:spPr>
        <p:txBody>
          <a:bodyPr wrap="square" rtlCol="0">
            <a:spAutoFit/>
          </a:bodyPr>
          <a:lstStyle/>
          <a:p>
            <a:r>
              <a:rPr lang="fr-FR" sz="1400" dirty="0" smtClean="0">
                <a:solidFill>
                  <a:srgbClr val="ED6B65"/>
                </a:solidFill>
                <a:latin typeface="Lucida Handwriting" panose="03010101010101010101" pitchFamily="66" charset="0"/>
                <a:ea typeface="Roboto Mono" pitchFamily="2" charset="0"/>
              </a:rPr>
              <a:t>Admirez </a:t>
            </a:r>
          </a:p>
          <a:p>
            <a:r>
              <a:rPr lang="fr-FR" sz="1400" dirty="0" smtClean="0">
                <a:solidFill>
                  <a:srgbClr val="ED6B65"/>
                </a:solidFill>
                <a:latin typeface="Lucida Handwriting" panose="03010101010101010101" pitchFamily="66" charset="0"/>
                <a:ea typeface="Roboto Mono" pitchFamily="2" charset="0"/>
              </a:rPr>
              <a:t>votre résultat !</a:t>
            </a:r>
            <a:endParaRPr lang="fr-FR" sz="1400" dirty="0">
              <a:solidFill>
                <a:srgbClr val="ED6B65"/>
              </a:solidFill>
              <a:latin typeface="Lucida Handwriting" panose="03010101010101010101" pitchFamily="66" charset="0"/>
              <a:ea typeface="Roboto Mono" pitchFamily="2" charset="0"/>
            </a:endParaRPr>
          </a:p>
        </p:txBody>
      </p:sp>
    </p:spTree>
    <p:extLst>
      <p:ext uri="{BB962C8B-B14F-4D97-AF65-F5344CB8AC3E}">
        <p14:creationId xmlns:p14="http://schemas.microsoft.com/office/powerpoint/2010/main" val="20071940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Image 32"/>
          <p:cNvPicPr>
            <a:picLocks noChangeAspect="1"/>
          </p:cNvPicPr>
          <p:nvPr/>
        </p:nvPicPr>
        <p:blipFill>
          <a:blip r:embed="rId2"/>
          <a:stretch>
            <a:fillRect/>
          </a:stretch>
        </p:blipFill>
        <p:spPr>
          <a:xfrm>
            <a:off x="3035518" y="892012"/>
            <a:ext cx="5366015" cy="5179436"/>
          </a:xfrm>
          <a:prstGeom prst="rect">
            <a:avLst/>
          </a:prstGeom>
        </p:spPr>
      </p:pic>
      <p:sp>
        <p:nvSpPr>
          <p:cNvPr id="2" name="Titre 1"/>
          <p:cNvSpPr>
            <a:spLocks noGrp="1"/>
          </p:cNvSpPr>
          <p:nvPr>
            <p:ph type="title"/>
          </p:nvPr>
        </p:nvSpPr>
        <p:spPr>
          <a:xfrm>
            <a:off x="800876" y="173346"/>
            <a:ext cx="10515600" cy="1325563"/>
          </a:xfrm>
        </p:spPr>
        <p:txBody>
          <a:bodyPr/>
          <a:lstStyle/>
          <a:p>
            <a:r>
              <a:rPr lang="fr-FR" dirty="0" smtClean="0">
                <a:solidFill>
                  <a:schemeClr val="tx1"/>
                </a:solidFill>
              </a:rPr>
              <a:t>La scénographie, en détail </a:t>
            </a:r>
            <a:r>
              <a:rPr lang="fr-FR" dirty="0">
                <a:solidFill>
                  <a:schemeClr val="tx1"/>
                </a:solidFill>
              </a:rPr>
              <a:t>...</a:t>
            </a:r>
            <a:r>
              <a:rPr lang="fr-FR" dirty="0" smtClean="0"/>
              <a:t/>
            </a:r>
            <a:br>
              <a:rPr lang="fr-FR" dirty="0" smtClean="0"/>
            </a:br>
            <a:endParaRPr lang="fr-FR" sz="3600" dirty="0">
              <a:solidFill>
                <a:srgbClr val="FCC496"/>
              </a:solidFill>
            </a:endParaRPr>
          </a:p>
        </p:txBody>
      </p:sp>
      <p:sp>
        <p:nvSpPr>
          <p:cNvPr id="4" name="Forme libre 3"/>
          <p:cNvSpPr/>
          <p:nvPr/>
        </p:nvSpPr>
        <p:spPr>
          <a:xfrm rot="20826474">
            <a:off x="2662472" y="1656415"/>
            <a:ext cx="2186518" cy="1415354"/>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Forme libre 21"/>
          <p:cNvSpPr/>
          <p:nvPr/>
        </p:nvSpPr>
        <p:spPr>
          <a:xfrm flipV="1">
            <a:off x="3599411" y="5043682"/>
            <a:ext cx="1541323" cy="919661"/>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Forme libre 22"/>
          <p:cNvSpPr/>
          <p:nvPr/>
        </p:nvSpPr>
        <p:spPr>
          <a:xfrm flipV="1">
            <a:off x="2773106" y="4788130"/>
            <a:ext cx="543672" cy="246170"/>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Forme libre 26"/>
          <p:cNvSpPr/>
          <p:nvPr/>
        </p:nvSpPr>
        <p:spPr>
          <a:xfrm rot="10800000">
            <a:off x="6483925" y="3229678"/>
            <a:ext cx="2198074" cy="200158"/>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Forme libre 27"/>
          <p:cNvSpPr/>
          <p:nvPr/>
        </p:nvSpPr>
        <p:spPr>
          <a:xfrm rot="10800000" flipH="1">
            <a:off x="3708604" y="5718061"/>
            <a:ext cx="2895627" cy="353386"/>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ZoneTexte 25"/>
          <p:cNvSpPr txBox="1"/>
          <p:nvPr/>
        </p:nvSpPr>
        <p:spPr>
          <a:xfrm>
            <a:off x="8719785" y="3916808"/>
            <a:ext cx="2796513" cy="276999"/>
          </a:xfrm>
          <a:prstGeom prst="rect">
            <a:avLst/>
          </a:prstGeom>
          <a:noFill/>
        </p:spPr>
        <p:txBody>
          <a:bodyPr wrap="square" rtlCol="0">
            <a:spAutoFit/>
          </a:bodyPr>
          <a:lstStyle/>
          <a:p>
            <a:r>
              <a:rPr lang="en-US" sz="1200" dirty="0" err="1" smtClean="0">
                <a:latin typeface="Roboto Mono Light" charset="0"/>
                <a:ea typeface="Roboto Mono Light" charset="0"/>
              </a:rPr>
              <a:t>Affichette</a:t>
            </a:r>
            <a:r>
              <a:rPr lang="en-US" sz="1200" dirty="0" smtClean="0">
                <a:latin typeface="Roboto Mono Light" charset="0"/>
                <a:ea typeface="Roboto Mono Light" charset="0"/>
              </a:rPr>
              <a:t> A4</a:t>
            </a:r>
            <a:endParaRPr lang="fr-FR" sz="1200" dirty="0">
              <a:latin typeface="Roboto Mono Light" charset="0"/>
              <a:ea typeface="Roboto Mono Light" charset="0"/>
            </a:endParaRPr>
          </a:p>
        </p:txBody>
      </p:sp>
      <p:sp>
        <p:nvSpPr>
          <p:cNvPr id="30" name="ZoneTexte 29"/>
          <p:cNvSpPr txBox="1"/>
          <p:nvPr/>
        </p:nvSpPr>
        <p:spPr>
          <a:xfrm>
            <a:off x="1299958" y="1977701"/>
            <a:ext cx="2796513" cy="646331"/>
          </a:xfrm>
          <a:prstGeom prst="rect">
            <a:avLst/>
          </a:prstGeom>
          <a:noFill/>
        </p:spPr>
        <p:txBody>
          <a:bodyPr wrap="square" rtlCol="0">
            <a:spAutoFit/>
          </a:bodyPr>
          <a:lstStyle/>
          <a:p>
            <a:pPr algn="ctr"/>
            <a:r>
              <a:rPr lang="fr-FR" sz="1200" dirty="0">
                <a:latin typeface="Roboto Mono Light" charset="0"/>
                <a:ea typeface="Roboto Mono Light" charset="0"/>
              </a:rPr>
              <a:t>Structure forme flacon végétalisé suspendue</a:t>
            </a:r>
          </a:p>
          <a:p>
            <a:pPr algn="ctr"/>
            <a:r>
              <a:rPr lang="fr-FR" sz="1200" dirty="0">
                <a:latin typeface="Roboto Mono Light" charset="0"/>
                <a:ea typeface="Roboto Mono Light" charset="0"/>
              </a:rPr>
              <a:t>(voir tuto)</a:t>
            </a:r>
          </a:p>
        </p:txBody>
      </p:sp>
      <p:sp>
        <p:nvSpPr>
          <p:cNvPr id="15" name="Forme libre 14"/>
          <p:cNvSpPr/>
          <p:nvPr/>
        </p:nvSpPr>
        <p:spPr>
          <a:xfrm rot="10800000">
            <a:off x="5938277" y="4405379"/>
            <a:ext cx="2881048" cy="1233893"/>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ZoneTexte 15"/>
          <p:cNvSpPr txBox="1"/>
          <p:nvPr/>
        </p:nvSpPr>
        <p:spPr>
          <a:xfrm>
            <a:off x="8744445" y="5246280"/>
            <a:ext cx="2082047" cy="646331"/>
          </a:xfrm>
          <a:prstGeom prst="rect">
            <a:avLst/>
          </a:prstGeom>
          <a:noFill/>
        </p:spPr>
        <p:txBody>
          <a:bodyPr wrap="square" rtlCol="0">
            <a:spAutoFit/>
          </a:bodyPr>
          <a:lstStyle/>
          <a:p>
            <a:pPr algn="ctr"/>
            <a:r>
              <a:rPr lang="fr-FR" sz="1200" dirty="0" smtClean="0">
                <a:latin typeface="Roboto Mono Light" charset="0"/>
                <a:ea typeface="Roboto Mono Light" charset="0"/>
              </a:rPr>
              <a:t>2 Lotions PS + PNG</a:t>
            </a:r>
          </a:p>
          <a:p>
            <a:pPr algn="ctr"/>
            <a:r>
              <a:rPr lang="fr-FR" sz="1200" dirty="0" smtClean="0">
                <a:latin typeface="Roboto Mono Light" charset="0"/>
                <a:ea typeface="Roboto Mono Light" charset="0"/>
              </a:rPr>
              <a:t>« Edition Limitée »</a:t>
            </a:r>
          </a:p>
          <a:p>
            <a:pPr algn="ctr"/>
            <a:r>
              <a:rPr lang="fr-FR" sz="1200" dirty="0" smtClean="0">
                <a:latin typeface="Roboto Mono Light" charset="0"/>
                <a:ea typeface="Roboto Mono Light" charset="0"/>
              </a:rPr>
              <a:t> Sue </a:t>
            </a:r>
            <a:r>
              <a:rPr lang="fr-FR" sz="1200" dirty="0" err="1" smtClean="0">
                <a:latin typeface="Roboto Mono Light" charset="0"/>
                <a:ea typeface="Roboto Mono Light" charset="0"/>
              </a:rPr>
              <a:t>Miano</a:t>
            </a:r>
            <a:endParaRPr lang="fr-FR" sz="1200" dirty="0">
              <a:latin typeface="Roboto Mono Light" charset="0"/>
              <a:ea typeface="Roboto Mono Light" charset="0"/>
            </a:endParaRPr>
          </a:p>
        </p:txBody>
      </p:sp>
      <p:sp>
        <p:nvSpPr>
          <p:cNvPr id="17" name="Forme libre 16"/>
          <p:cNvSpPr/>
          <p:nvPr/>
        </p:nvSpPr>
        <p:spPr>
          <a:xfrm rot="20447400">
            <a:off x="2732792" y="3865396"/>
            <a:ext cx="1165945" cy="827272"/>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ZoneTexte 17"/>
          <p:cNvSpPr txBox="1"/>
          <p:nvPr/>
        </p:nvSpPr>
        <p:spPr>
          <a:xfrm>
            <a:off x="912090" y="5762027"/>
            <a:ext cx="2796513" cy="646331"/>
          </a:xfrm>
          <a:prstGeom prst="rect">
            <a:avLst/>
          </a:prstGeom>
          <a:noFill/>
        </p:spPr>
        <p:txBody>
          <a:bodyPr wrap="square" rtlCol="0">
            <a:spAutoFit/>
          </a:bodyPr>
          <a:lstStyle/>
          <a:p>
            <a:r>
              <a:rPr lang="en-US" sz="1200" dirty="0" smtClean="0">
                <a:latin typeface="Roboto Mono Light" charset="0"/>
                <a:ea typeface="Roboto Mono Light" charset="0"/>
              </a:rPr>
              <a:t>Podiums </a:t>
            </a:r>
            <a:r>
              <a:rPr lang="en-US" sz="1200" dirty="0" err="1" smtClean="0">
                <a:latin typeface="Roboto Mono Light" charset="0"/>
                <a:ea typeface="Roboto Mono Light" charset="0"/>
              </a:rPr>
              <a:t>ou</a:t>
            </a:r>
            <a:r>
              <a:rPr lang="en-US" sz="1200" dirty="0" smtClean="0">
                <a:latin typeface="Roboto Mono Light" charset="0"/>
                <a:ea typeface="Roboto Mono Light" charset="0"/>
              </a:rPr>
              <a:t> plots </a:t>
            </a:r>
            <a:r>
              <a:rPr lang="en-US" sz="1200" dirty="0" err="1" smtClean="0">
                <a:latin typeface="Roboto Mono Light" charset="0"/>
                <a:ea typeface="Roboto Mono Light" charset="0"/>
              </a:rPr>
              <a:t>peints</a:t>
            </a:r>
            <a:r>
              <a:rPr lang="en-US" sz="1200" dirty="0">
                <a:latin typeface="Roboto Mono Light" charset="0"/>
                <a:ea typeface="Roboto Mono Light" charset="0"/>
              </a:rPr>
              <a:t> </a:t>
            </a:r>
            <a:endParaRPr lang="en-US" sz="1200" dirty="0" smtClean="0">
              <a:latin typeface="Roboto Mono Light" charset="0"/>
              <a:ea typeface="Roboto Mono Light" charset="0"/>
            </a:endParaRPr>
          </a:p>
          <a:p>
            <a:r>
              <a:rPr lang="en-US" sz="1200" dirty="0" err="1" smtClean="0">
                <a:latin typeface="Roboto Mono Light" charset="0"/>
                <a:ea typeface="Roboto Mono Light" charset="0"/>
              </a:rPr>
              <a:t>ou</a:t>
            </a:r>
            <a:r>
              <a:rPr lang="en-US" sz="1200" dirty="0" smtClean="0">
                <a:latin typeface="Roboto Mono Light" charset="0"/>
                <a:ea typeface="Roboto Mono Light" charset="0"/>
              </a:rPr>
              <a:t> </a:t>
            </a:r>
            <a:r>
              <a:rPr lang="en-US" sz="1200" dirty="0" err="1" smtClean="0">
                <a:latin typeface="Roboto Mono Light" charset="0"/>
                <a:ea typeface="Roboto Mono Light" charset="0"/>
              </a:rPr>
              <a:t>recouverts</a:t>
            </a:r>
            <a:r>
              <a:rPr lang="en-US" sz="1200" dirty="0" smtClean="0">
                <a:latin typeface="Roboto Mono Light" charset="0"/>
                <a:ea typeface="Roboto Mono Light" charset="0"/>
              </a:rPr>
              <a:t> </a:t>
            </a:r>
          </a:p>
          <a:p>
            <a:r>
              <a:rPr lang="en-US" sz="1200" dirty="0" err="1" smtClean="0">
                <a:latin typeface="Roboto Mono Light" charset="0"/>
                <a:ea typeface="Roboto Mono Light" charset="0"/>
              </a:rPr>
              <a:t>en</a:t>
            </a:r>
            <a:r>
              <a:rPr lang="en-US" sz="1200" dirty="0" smtClean="0">
                <a:latin typeface="Roboto Mono Light" charset="0"/>
                <a:ea typeface="Roboto Mono Light" charset="0"/>
              </a:rPr>
              <a:t> rose </a:t>
            </a:r>
            <a:r>
              <a:rPr lang="en-US" sz="1200" dirty="0" err="1" smtClean="0">
                <a:latin typeface="Roboto Mono Light" charset="0"/>
                <a:ea typeface="Roboto Mono Light" charset="0"/>
              </a:rPr>
              <a:t>clair</a:t>
            </a:r>
            <a:r>
              <a:rPr lang="en-US" sz="1200" dirty="0" smtClean="0">
                <a:latin typeface="Roboto Mono Light" charset="0"/>
                <a:ea typeface="Roboto Mono Light" charset="0"/>
              </a:rPr>
              <a:t> mat </a:t>
            </a:r>
            <a:endParaRPr lang="fr-FR" sz="1200" dirty="0">
              <a:latin typeface="Roboto Mono Light" charset="0"/>
              <a:ea typeface="Roboto Mono Light" charset="0"/>
            </a:endParaRPr>
          </a:p>
        </p:txBody>
      </p:sp>
      <p:sp>
        <p:nvSpPr>
          <p:cNvPr id="21" name="Forme libre 20"/>
          <p:cNvSpPr/>
          <p:nvPr/>
        </p:nvSpPr>
        <p:spPr>
          <a:xfrm rot="10800000" flipV="1">
            <a:off x="7071991" y="4076712"/>
            <a:ext cx="1524637" cy="603522"/>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4" name="Image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
        <p:nvSpPr>
          <p:cNvPr id="32" name="ZoneTexte 31"/>
          <p:cNvSpPr txBox="1"/>
          <p:nvPr/>
        </p:nvSpPr>
        <p:spPr>
          <a:xfrm>
            <a:off x="8719785" y="2896290"/>
            <a:ext cx="2796513" cy="600164"/>
          </a:xfrm>
          <a:prstGeom prst="rect">
            <a:avLst/>
          </a:prstGeom>
          <a:noFill/>
        </p:spPr>
        <p:txBody>
          <a:bodyPr wrap="square" rtlCol="0">
            <a:spAutoFit/>
          </a:bodyPr>
          <a:lstStyle/>
          <a:p>
            <a:r>
              <a:rPr lang="en-US" sz="1200" dirty="0" err="1" smtClean="0">
                <a:latin typeface="Roboto Mono Light" charset="0"/>
                <a:ea typeface="Roboto Mono Light" charset="0"/>
              </a:rPr>
              <a:t>Texte</a:t>
            </a:r>
            <a:r>
              <a:rPr lang="en-US" sz="1200" dirty="0" smtClean="0">
                <a:latin typeface="Roboto Mono Light" charset="0"/>
                <a:ea typeface="Roboto Mono Light" charset="0"/>
              </a:rPr>
              <a:t> </a:t>
            </a:r>
            <a:r>
              <a:rPr lang="en-US" sz="1200" dirty="0" err="1" smtClean="0">
                <a:latin typeface="Roboto Mono Light" charset="0"/>
                <a:ea typeface="Roboto Mono Light" charset="0"/>
              </a:rPr>
              <a:t>écrit</a:t>
            </a:r>
            <a:r>
              <a:rPr lang="en-US" sz="1200" dirty="0" smtClean="0">
                <a:latin typeface="Roboto Mono Light" charset="0"/>
                <a:ea typeface="Roboto Mono Light" charset="0"/>
              </a:rPr>
              <a:t> </a:t>
            </a:r>
          </a:p>
          <a:p>
            <a:r>
              <a:rPr lang="en-US" sz="1200" dirty="0" smtClean="0">
                <a:latin typeface="Roboto Mono Light" charset="0"/>
                <a:ea typeface="Roboto Mono Light" charset="0"/>
              </a:rPr>
              <a:t>au </a:t>
            </a:r>
            <a:r>
              <a:rPr lang="en-US" sz="1200" dirty="0" err="1" smtClean="0">
                <a:latin typeface="Roboto Mono Light" charset="0"/>
                <a:ea typeface="Roboto Mono Light" charset="0"/>
              </a:rPr>
              <a:t>marqueur</a:t>
            </a:r>
            <a:r>
              <a:rPr lang="en-US" sz="1200" dirty="0" smtClean="0">
                <a:latin typeface="Roboto Mono Light" charset="0"/>
                <a:ea typeface="Roboto Mono Light" charset="0"/>
              </a:rPr>
              <a:t> POSCA noir</a:t>
            </a:r>
          </a:p>
          <a:p>
            <a:r>
              <a:rPr lang="en-US" sz="900" dirty="0" smtClean="0">
                <a:latin typeface="Roboto Mono Light" charset="0"/>
                <a:ea typeface="Roboto Mono Light" charset="0"/>
              </a:rPr>
              <a:t>(</a:t>
            </a:r>
            <a:r>
              <a:rPr lang="en-US" sz="900" dirty="0" err="1" smtClean="0">
                <a:latin typeface="Roboto Mono Light" charset="0"/>
                <a:ea typeface="Roboto Mono Light" charset="0"/>
              </a:rPr>
              <a:t>voir</a:t>
            </a:r>
            <a:r>
              <a:rPr lang="en-US" sz="900" dirty="0" smtClean="0">
                <a:latin typeface="Roboto Mono Light" charset="0"/>
                <a:ea typeface="Roboto Mono Light" charset="0"/>
              </a:rPr>
              <a:t> </a:t>
            </a:r>
            <a:r>
              <a:rPr lang="en-US" sz="900" dirty="0" err="1" smtClean="0">
                <a:latin typeface="Roboto Mono Light" charset="0"/>
                <a:ea typeface="Roboto Mono Light" charset="0"/>
              </a:rPr>
              <a:t>modèle</a:t>
            </a:r>
            <a:r>
              <a:rPr lang="en-US" sz="900" dirty="0" smtClean="0">
                <a:latin typeface="Roboto Mono Light" charset="0"/>
                <a:ea typeface="Roboto Mono Light" charset="0"/>
              </a:rPr>
              <a:t> </a:t>
            </a:r>
            <a:r>
              <a:rPr lang="en-US" sz="900" dirty="0" err="1" smtClean="0">
                <a:latin typeface="Roboto Mono Light" charset="0"/>
                <a:ea typeface="Roboto Mono Light" charset="0"/>
              </a:rPr>
              <a:t>fourni</a:t>
            </a:r>
            <a:r>
              <a:rPr lang="en-US" sz="900" dirty="0" smtClean="0">
                <a:latin typeface="Roboto Mono Light" charset="0"/>
                <a:ea typeface="Roboto Mono Light" charset="0"/>
              </a:rPr>
              <a:t> </a:t>
            </a:r>
            <a:r>
              <a:rPr lang="en-US" sz="900" dirty="0" err="1" smtClean="0">
                <a:latin typeface="Roboto Mono Light" charset="0"/>
                <a:ea typeface="Roboto Mono Light" charset="0"/>
              </a:rPr>
              <a:t>en</a:t>
            </a:r>
            <a:r>
              <a:rPr lang="en-US" sz="900" dirty="0" smtClean="0">
                <a:latin typeface="Roboto Mono Light" charset="0"/>
                <a:ea typeface="Roboto Mono Light" charset="0"/>
              </a:rPr>
              <a:t> pièce </a:t>
            </a:r>
            <a:r>
              <a:rPr lang="en-US" sz="900" dirty="0" err="1" smtClean="0">
                <a:latin typeface="Roboto Mono Light" charset="0"/>
                <a:ea typeface="Roboto Mono Light" charset="0"/>
              </a:rPr>
              <a:t>jointe</a:t>
            </a:r>
            <a:r>
              <a:rPr lang="en-US" sz="900" dirty="0" smtClean="0">
                <a:latin typeface="Roboto Mono Light" charset="0"/>
                <a:ea typeface="Roboto Mono Light" charset="0"/>
              </a:rPr>
              <a:t>)</a:t>
            </a:r>
            <a:endParaRPr lang="fr-FR" sz="900" dirty="0">
              <a:latin typeface="Roboto Mono Light" charset="0"/>
              <a:ea typeface="Roboto Mono Light" charset="0"/>
            </a:endParaRPr>
          </a:p>
        </p:txBody>
      </p:sp>
      <p:sp>
        <p:nvSpPr>
          <p:cNvPr id="31" name="ZoneTexte 30"/>
          <p:cNvSpPr txBox="1"/>
          <p:nvPr/>
        </p:nvSpPr>
        <p:spPr>
          <a:xfrm>
            <a:off x="575548" y="3836172"/>
            <a:ext cx="2796513" cy="969496"/>
          </a:xfrm>
          <a:prstGeom prst="rect">
            <a:avLst/>
          </a:prstGeom>
          <a:noFill/>
        </p:spPr>
        <p:txBody>
          <a:bodyPr wrap="square" rtlCol="0">
            <a:spAutoFit/>
          </a:bodyPr>
          <a:lstStyle/>
          <a:p>
            <a:r>
              <a:rPr lang="en-US" sz="1200" dirty="0" smtClean="0">
                <a:latin typeface="Roboto Mono Light" charset="0"/>
                <a:ea typeface="Roboto Mono Light" charset="0"/>
              </a:rPr>
              <a:t>Abeilles </a:t>
            </a:r>
            <a:r>
              <a:rPr lang="en-US" sz="1200" dirty="0" err="1" smtClean="0">
                <a:latin typeface="Roboto Mono Light" charset="0"/>
                <a:ea typeface="Roboto Mono Light" charset="0"/>
              </a:rPr>
              <a:t>dessinées</a:t>
            </a:r>
            <a:r>
              <a:rPr lang="en-US" sz="1200" dirty="0" smtClean="0">
                <a:latin typeface="Roboto Mono Light" charset="0"/>
                <a:ea typeface="Roboto Mono Light" charset="0"/>
              </a:rPr>
              <a:t> </a:t>
            </a:r>
          </a:p>
          <a:p>
            <a:r>
              <a:rPr lang="en-US" sz="1200" dirty="0" smtClean="0">
                <a:latin typeface="Roboto Mono Light" charset="0"/>
                <a:ea typeface="Roboto Mono Light" charset="0"/>
              </a:rPr>
              <a:t>aux </a:t>
            </a:r>
            <a:r>
              <a:rPr lang="en-US" sz="1200" dirty="0" err="1" smtClean="0">
                <a:latin typeface="Roboto Mono Light" charset="0"/>
                <a:ea typeface="Roboto Mono Light" charset="0"/>
              </a:rPr>
              <a:t>marqueurs</a:t>
            </a:r>
            <a:r>
              <a:rPr lang="en-US" sz="1200" dirty="0" smtClean="0">
                <a:latin typeface="Roboto Mono Light" charset="0"/>
                <a:ea typeface="Roboto Mono Light" charset="0"/>
              </a:rPr>
              <a:t> POSCA</a:t>
            </a:r>
          </a:p>
          <a:p>
            <a:r>
              <a:rPr lang="en-US" sz="900" dirty="0" smtClean="0">
                <a:latin typeface="Roboto Mono Light" charset="0"/>
                <a:ea typeface="Roboto Mono Light" charset="0"/>
              </a:rPr>
              <a:t>(</a:t>
            </a:r>
            <a:r>
              <a:rPr lang="en-US" sz="900" dirty="0" err="1" smtClean="0">
                <a:latin typeface="Roboto Mono Light" charset="0"/>
                <a:ea typeface="Roboto Mono Light" charset="0"/>
              </a:rPr>
              <a:t>voir</a:t>
            </a:r>
            <a:r>
              <a:rPr lang="en-US" sz="900" dirty="0" smtClean="0">
                <a:latin typeface="Roboto Mono Light" charset="0"/>
                <a:ea typeface="Roboto Mono Light" charset="0"/>
              </a:rPr>
              <a:t> </a:t>
            </a:r>
            <a:r>
              <a:rPr lang="en-US" sz="900" dirty="0" err="1" smtClean="0">
                <a:latin typeface="Roboto Mono Light" charset="0"/>
                <a:ea typeface="Roboto Mono Light" charset="0"/>
              </a:rPr>
              <a:t>modèles</a:t>
            </a:r>
            <a:r>
              <a:rPr lang="en-US" sz="900" dirty="0" smtClean="0">
                <a:latin typeface="Roboto Mono Light" charset="0"/>
                <a:ea typeface="Roboto Mono Light" charset="0"/>
              </a:rPr>
              <a:t> </a:t>
            </a:r>
            <a:r>
              <a:rPr lang="en-US" sz="900" dirty="0" err="1" smtClean="0">
                <a:latin typeface="Roboto Mono Light" charset="0"/>
                <a:ea typeface="Roboto Mono Light" charset="0"/>
              </a:rPr>
              <a:t>fournis</a:t>
            </a:r>
            <a:r>
              <a:rPr lang="en-US" sz="900" dirty="0" smtClean="0">
                <a:latin typeface="Roboto Mono Light" charset="0"/>
                <a:ea typeface="Roboto Mono Light" charset="0"/>
              </a:rPr>
              <a:t> </a:t>
            </a:r>
            <a:r>
              <a:rPr lang="en-US" sz="900" dirty="0" err="1" smtClean="0">
                <a:latin typeface="Roboto Mono Light" charset="0"/>
                <a:ea typeface="Roboto Mono Light" charset="0"/>
              </a:rPr>
              <a:t>en</a:t>
            </a:r>
            <a:r>
              <a:rPr lang="en-US" sz="900" dirty="0" smtClean="0">
                <a:latin typeface="Roboto Mono Light" charset="0"/>
                <a:ea typeface="Roboto Mono Light" charset="0"/>
              </a:rPr>
              <a:t> pièce </a:t>
            </a:r>
            <a:r>
              <a:rPr lang="en-US" sz="900" dirty="0" err="1" smtClean="0">
                <a:latin typeface="Roboto Mono Light" charset="0"/>
                <a:ea typeface="Roboto Mono Light" charset="0"/>
              </a:rPr>
              <a:t>jointe</a:t>
            </a:r>
            <a:r>
              <a:rPr lang="en-US" sz="900" dirty="0" smtClean="0">
                <a:latin typeface="Roboto Mono Light" charset="0"/>
                <a:ea typeface="Roboto Mono Light" charset="0"/>
              </a:rPr>
              <a:t>) </a:t>
            </a:r>
          </a:p>
          <a:p>
            <a:r>
              <a:rPr lang="en-US" sz="1200" dirty="0" smtClean="0">
                <a:latin typeface="Roboto Mono Light" charset="0"/>
                <a:ea typeface="Roboto Mono Light" charset="0"/>
              </a:rPr>
              <a:t>pour </a:t>
            </a:r>
            <a:r>
              <a:rPr lang="en-US" sz="1200" dirty="0" err="1">
                <a:latin typeface="Roboto Mono Light" charset="0"/>
                <a:ea typeface="Roboto Mono Light" charset="0"/>
              </a:rPr>
              <a:t>représenter</a:t>
            </a:r>
            <a:r>
              <a:rPr lang="en-US" sz="1200" dirty="0">
                <a:latin typeface="Roboto Mono Light" charset="0"/>
                <a:ea typeface="Roboto Mono Light" charset="0"/>
              </a:rPr>
              <a:t> </a:t>
            </a:r>
            <a:r>
              <a:rPr lang="en-US" sz="1200" dirty="0" err="1">
                <a:latin typeface="Roboto Mono Light" charset="0"/>
                <a:ea typeface="Roboto Mono Light" charset="0"/>
              </a:rPr>
              <a:t>l’engagement</a:t>
            </a:r>
            <a:r>
              <a:rPr lang="en-US" sz="1200" dirty="0">
                <a:latin typeface="Roboto Mono Light" charset="0"/>
                <a:ea typeface="Roboto Mono Light" charset="0"/>
              </a:rPr>
              <a:t> Yon-Ka</a:t>
            </a:r>
            <a:endParaRPr lang="fr-FR" sz="1200" dirty="0">
              <a:latin typeface="Roboto Mono Light" charset="0"/>
              <a:ea typeface="Roboto Mono Light" charset="0"/>
            </a:endParaRPr>
          </a:p>
        </p:txBody>
      </p:sp>
    </p:spTree>
    <p:extLst>
      <p:ext uri="{BB962C8B-B14F-4D97-AF65-F5344CB8AC3E}">
        <p14:creationId xmlns:p14="http://schemas.microsoft.com/office/powerpoint/2010/main" val="15164884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9"/>
          <p:cNvSpPr/>
          <p:nvPr/>
        </p:nvSpPr>
        <p:spPr>
          <a:xfrm>
            <a:off x="416670" y="-170481"/>
            <a:ext cx="1111623" cy="2185260"/>
          </a:xfrm>
          <a:prstGeom prst="rect">
            <a:avLst/>
          </a:prstGeom>
          <a:solidFill>
            <a:srgbClr val="F9C6B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Roboto Light"/>
              <a:ea typeface="+mn-ea"/>
              <a:cs typeface="+mn-cs"/>
            </a:endParaRPr>
          </a:p>
        </p:txBody>
      </p:sp>
      <p:sp>
        <p:nvSpPr>
          <p:cNvPr id="11" name="ZoneTexte 10"/>
          <p:cNvSpPr txBox="1"/>
          <p:nvPr/>
        </p:nvSpPr>
        <p:spPr>
          <a:xfrm>
            <a:off x="623772" y="707949"/>
            <a:ext cx="1472339" cy="1200329"/>
          </a:xfrm>
          <a:prstGeom prst="rect">
            <a:avLst/>
          </a:prstGeom>
          <a:noFill/>
        </p:spPr>
        <p:txBody>
          <a:bodyPr wrap="square" rtlCol="0">
            <a:spAutoFit/>
          </a:bodyPr>
          <a:lstStyle/>
          <a:p>
            <a:r>
              <a:rPr lang="fr-FR" sz="7200" b="1" dirty="0" smtClean="0">
                <a:latin typeface="Roboto Light"/>
              </a:rPr>
              <a:t>2</a:t>
            </a:r>
            <a:endParaRPr lang="fr-FR" sz="7200" b="1" dirty="0">
              <a:latin typeface="Roboto Light"/>
            </a:endParaRPr>
          </a:p>
        </p:txBody>
      </p:sp>
      <p:pic>
        <p:nvPicPr>
          <p:cNvPr id="13" name="Imag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
        <p:nvSpPr>
          <p:cNvPr id="7" name="Titre 1"/>
          <p:cNvSpPr>
            <a:spLocks noGrp="1"/>
          </p:cNvSpPr>
          <p:nvPr/>
        </p:nvSpPr>
        <p:spPr>
          <a:xfrm>
            <a:off x="1676400" y="75245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800" dirty="0" smtClean="0">
                <a:solidFill>
                  <a:prstClr val="black"/>
                </a:solidFill>
                <a:latin typeface="KyivType Sans2" panose="00000500000000000000" pitchFamily="50" charset="0"/>
              </a:rPr>
              <a:t>ANIMATION</a:t>
            </a:r>
          </a:p>
          <a:p>
            <a:r>
              <a:rPr lang="fr-FR" sz="3800" dirty="0" smtClean="0">
                <a:solidFill>
                  <a:prstClr val="black"/>
                </a:solidFill>
                <a:latin typeface="KyivType Sans2" panose="00000500000000000000" pitchFamily="50" charset="0"/>
              </a:rPr>
              <a:t>Point de vente </a:t>
            </a:r>
            <a:endParaRPr lang="fr-FR" sz="3800" dirty="0">
              <a:solidFill>
                <a:prstClr val="black"/>
              </a:solidFill>
              <a:latin typeface="KyivType Sans2" panose="00000500000000000000" pitchFamily="50" charset="0"/>
            </a:endParaRPr>
          </a:p>
        </p:txBody>
      </p:sp>
      <p:pic>
        <p:nvPicPr>
          <p:cNvPr id="4" name="Image 3" descr="Capture d’écra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58391" y="1039091"/>
            <a:ext cx="5304499" cy="4922574"/>
          </a:xfrm>
          <a:prstGeom prst="rect">
            <a:avLst/>
          </a:prstGeom>
        </p:spPr>
      </p:pic>
    </p:spTree>
    <p:extLst>
      <p:ext uri="{BB962C8B-B14F-4D97-AF65-F5344CB8AC3E}">
        <p14:creationId xmlns:p14="http://schemas.microsoft.com/office/powerpoint/2010/main" val="38859274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Image 24" descr="Capture d’écra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69078" y="2003367"/>
            <a:ext cx="4383448" cy="4067839"/>
          </a:xfrm>
          <a:prstGeom prst="rect">
            <a:avLst/>
          </a:prstGeom>
        </p:spPr>
      </p:pic>
      <p:sp>
        <p:nvSpPr>
          <p:cNvPr id="14" name="Arc 13"/>
          <p:cNvSpPr/>
          <p:nvPr/>
        </p:nvSpPr>
        <p:spPr>
          <a:xfrm rot="19122606">
            <a:off x="3189885" y="2066562"/>
            <a:ext cx="1525751" cy="2061445"/>
          </a:xfrm>
          <a:prstGeom prst="arc">
            <a:avLst/>
          </a:prstGeom>
          <a:ln w="22225">
            <a:solidFill>
              <a:schemeClr val="tx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5" name="Arc 14"/>
          <p:cNvSpPr/>
          <p:nvPr/>
        </p:nvSpPr>
        <p:spPr>
          <a:xfrm rot="19698316" flipV="1">
            <a:off x="2674946" y="4749480"/>
            <a:ext cx="2113910" cy="244166"/>
          </a:xfrm>
          <a:custGeom>
            <a:avLst/>
            <a:gdLst>
              <a:gd name="connsiteX0" fmla="*/ 965779 w 1931559"/>
              <a:gd name="connsiteY0" fmla="*/ 0 h 2004686"/>
              <a:gd name="connsiteX1" fmla="*/ 1931559 w 1931559"/>
              <a:gd name="connsiteY1" fmla="*/ 1002343 h 2004686"/>
              <a:gd name="connsiteX2" fmla="*/ 965780 w 1931559"/>
              <a:gd name="connsiteY2" fmla="*/ 1002343 h 2004686"/>
              <a:gd name="connsiteX3" fmla="*/ 965779 w 1931559"/>
              <a:gd name="connsiteY3" fmla="*/ 0 h 2004686"/>
              <a:gd name="connsiteX0" fmla="*/ 965779 w 1931559"/>
              <a:gd name="connsiteY0" fmla="*/ 0 h 2004686"/>
              <a:gd name="connsiteX1" fmla="*/ 1931559 w 1931559"/>
              <a:gd name="connsiteY1" fmla="*/ 1002343 h 2004686"/>
              <a:gd name="connsiteX0" fmla="*/ 0 w 1041411"/>
              <a:gd name="connsiteY0" fmla="*/ 0 h 1363107"/>
              <a:gd name="connsiteX1" fmla="*/ 965780 w 1041411"/>
              <a:gd name="connsiteY1" fmla="*/ 1002343 h 1363107"/>
              <a:gd name="connsiteX2" fmla="*/ 1 w 1041411"/>
              <a:gd name="connsiteY2" fmla="*/ 1002343 h 1363107"/>
              <a:gd name="connsiteX3" fmla="*/ 0 w 1041411"/>
              <a:gd name="connsiteY3" fmla="*/ 0 h 1363107"/>
              <a:gd name="connsiteX0" fmla="*/ 0 w 1041411"/>
              <a:gd name="connsiteY0" fmla="*/ 0 h 1363107"/>
              <a:gd name="connsiteX1" fmla="*/ 1041411 w 1041411"/>
              <a:gd name="connsiteY1" fmla="*/ 1363107 h 1363107"/>
              <a:gd name="connsiteX0" fmla="*/ 0 w 1366227"/>
              <a:gd name="connsiteY0" fmla="*/ 0 h 1889878"/>
              <a:gd name="connsiteX1" fmla="*/ 965780 w 1366227"/>
              <a:gd name="connsiteY1" fmla="*/ 1002343 h 1889878"/>
              <a:gd name="connsiteX2" fmla="*/ 1 w 1366227"/>
              <a:gd name="connsiteY2" fmla="*/ 1002343 h 1889878"/>
              <a:gd name="connsiteX3" fmla="*/ 0 w 1366227"/>
              <a:gd name="connsiteY3" fmla="*/ 0 h 1889878"/>
              <a:gd name="connsiteX0" fmla="*/ 0 w 1366227"/>
              <a:gd name="connsiteY0" fmla="*/ 0 h 1889878"/>
              <a:gd name="connsiteX1" fmla="*/ 1366227 w 1366227"/>
              <a:gd name="connsiteY1" fmla="*/ 1889878 h 1889878"/>
              <a:gd name="connsiteX0" fmla="*/ 0 w 1366227"/>
              <a:gd name="connsiteY0" fmla="*/ 0 h 1889878"/>
              <a:gd name="connsiteX1" fmla="*/ 965780 w 1366227"/>
              <a:gd name="connsiteY1" fmla="*/ 1002343 h 1889878"/>
              <a:gd name="connsiteX2" fmla="*/ 1 w 1366227"/>
              <a:gd name="connsiteY2" fmla="*/ 1002343 h 1889878"/>
              <a:gd name="connsiteX3" fmla="*/ 0 w 1366227"/>
              <a:gd name="connsiteY3" fmla="*/ 0 h 1889878"/>
              <a:gd name="connsiteX0" fmla="*/ 0 w 1366227"/>
              <a:gd name="connsiteY0" fmla="*/ 0 h 1889878"/>
              <a:gd name="connsiteX1" fmla="*/ 296928 w 1366227"/>
              <a:gd name="connsiteY1" fmla="*/ 1546080 h 1889878"/>
              <a:gd name="connsiteX2" fmla="*/ 1366227 w 1366227"/>
              <a:gd name="connsiteY2" fmla="*/ 1889878 h 1889878"/>
              <a:gd name="connsiteX0" fmla="*/ 0 w 1366227"/>
              <a:gd name="connsiteY0" fmla="*/ 0 h 1889878"/>
              <a:gd name="connsiteX1" fmla="*/ 965780 w 1366227"/>
              <a:gd name="connsiteY1" fmla="*/ 1002343 h 1889878"/>
              <a:gd name="connsiteX2" fmla="*/ 1 w 1366227"/>
              <a:gd name="connsiteY2" fmla="*/ 1002343 h 1889878"/>
              <a:gd name="connsiteX3" fmla="*/ 0 w 1366227"/>
              <a:gd name="connsiteY3" fmla="*/ 0 h 1889878"/>
              <a:gd name="connsiteX0" fmla="*/ 0 w 1366227"/>
              <a:gd name="connsiteY0" fmla="*/ 0 h 1889878"/>
              <a:gd name="connsiteX1" fmla="*/ 296928 w 1366227"/>
              <a:gd name="connsiteY1" fmla="*/ 1546080 h 1889878"/>
              <a:gd name="connsiteX2" fmla="*/ 1366227 w 1366227"/>
              <a:gd name="connsiteY2" fmla="*/ 1889878 h 1889878"/>
              <a:gd name="connsiteX0" fmla="*/ 0 w 1787682"/>
              <a:gd name="connsiteY0" fmla="*/ 0 h 1882642"/>
              <a:gd name="connsiteX1" fmla="*/ 965780 w 1787682"/>
              <a:gd name="connsiteY1" fmla="*/ 1002343 h 1882642"/>
              <a:gd name="connsiteX2" fmla="*/ 1 w 1787682"/>
              <a:gd name="connsiteY2" fmla="*/ 1002343 h 1882642"/>
              <a:gd name="connsiteX3" fmla="*/ 0 w 1787682"/>
              <a:gd name="connsiteY3" fmla="*/ 0 h 1882642"/>
              <a:gd name="connsiteX0" fmla="*/ 0 w 1787682"/>
              <a:gd name="connsiteY0" fmla="*/ 0 h 1882642"/>
              <a:gd name="connsiteX1" fmla="*/ 296928 w 1787682"/>
              <a:gd name="connsiteY1" fmla="*/ 1546080 h 1882642"/>
              <a:gd name="connsiteX2" fmla="*/ 1787682 w 1787682"/>
              <a:gd name="connsiteY2" fmla="*/ 1882642 h 1882642"/>
              <a:gd name="connsiteX0" fmla="*/ 0 w 1787682"/>
              <a:gd name="connsiteY0" fmla="*/ 0 h 2125201"/>
              <a:gd name="connsiteX1" fmla="*/ 965780 w 1787682"/>
              <a:gd name="connsiteY1" fmla="*/ 1002343 h 2125201"/>
              <a:gd name="connsiteX2" fmla="*/ 1 w 1787682"/>
              <a:gd name="connsiteY2" fmla="*/ 1002343 h 2125201"/>
              <a:gd name="connsiteX3" fmla="*/ 0 w 1787682"/>
              <a:gd name="connsiteY3" fmla="*/ 0 h 2125201"/>
              <a:gd name="connsiteX0" fmla="*/ 0 w 1787682"/>
              <a:gd name="connsiteY0" fmla="*/ 0 h 2125201"/>
              <a:gd name="connsiteX1" fmla="*/ 296928 w 1787682"/>
              <a:gd name="connsiteY1" fmla="*/ 1546080 h 2125201"/>
              <a:gd name="connsiteX2" fmla="*/ 1787682 w 1787682"/>
              <a:gd name="connsiteY2" fmla="*/ 1882642 h 2125201"/>
              <a:gd name="connsiteX0" fmla="*/ 0 w 1787682"/>
              <a:gd name="connsiteY0" fmla="*/ 0 h 2185429"/>
              <a:gd name="connsiteX1" fmla="*/ 965780 w 1787682"/>
              <a:gd name="connsiteY1" fmla="*/ 1002343 h 2185429"/>
              <a:gd name="connsiteX2" fmla="*/ 1 w 1787682"/>
              <a:gd name="connsiteY2" fmla="*/ 1002343 h 2185429"/>
              <a:gd name="connsiteX3" fmla="*/ 0 w 1787682"/>
              <a:gd name="connsiteY3" fmla="*/ 0 h 2185429"/>
              <a:gd name="connsiteX0" fmla="*/ 0 w 1787682"/>
              <a:gd name="connsiteY0" fmla="*/ 0 h 2185429"/>
              <a:gd name="connsiteX1" fmla="*/ 296928 w 1787682"/>
              <a:gd name="connsiteY1" fmla="*/ 1546080 h 2185429"/>
              <a:gd name="connsiteX2" fmla="*/ 1787682 w 1787682"/>
              <a:gd name="connsiteY2" fmla="*/ 1882642 h 2185429"/>
              <a:gd name="connsiteX0" fmla="*/ 0 w 2086315"/>
              <a:gd name="connsiteY0" fmla="*/ 0 h 2224755"/>
              <a:gd name="connsiteX1" fmla="*/ 965780 w 2086315"/>
              <a:gd name="connsiteY1" fmla="*/ 1002343 h 2224755"/>
              <a:gd name="connsiteX2" fmla="*/ 1 w 2086315"/>
              <a:gd name="connsiteY2" fmla="*/ 1002343 h 2224755"/>
              <a:gd name="connsiteX3" fmla="*/ 0 w 2086315"/>
              <a:gd name="connsiteY3" fmla="*/ 0 h 2224755"/>
              <a:gd name="connsiteX0" fmla="*/ 0 w 2086315"/>
              <a:gd name="connsiteY0" fmla="*/ 0 h 2224755"/>
              <a:gd name="connsiteX1" fmla="*/ 296928 w 2086315"/>
              <a:gd name="connsiteY1" fmla="*/ 1546080 h 2224755"/>
              <a:gd name="connsiteX2" fmla="*/ 2086315 w 2086315"/>
              <a:gd name="connsiteY2" fmla="*/ 1943644 h 2224755"/>
              <a:gd name="connsiteX0" fmla="*/ 0 w 2086315"/>
              <a:gd name="connsiteY0" fmla="*/ 384674 h 2400811"/>
              <a:gd name="connsiteX1" fmla="*/ 965780 w 2086315"/>
              <a:gd name="connsiteY1" fmla="*/ 1387017 h 2400811"/>
              <a:gd name="connsiteX2" fmla="*/ 1 w 2086315"/>
              <a:gd name="connsiteY2" fmla="*/ 1387017 h 2400811"/>
              <a:gd name="connsiteX3" fmla="*/ 0 w 2086315"/>
              <a:gd name="connsiteY3" fmla="*/ 384674 h 2400811"/>
              <a:gd name="connsiteX0" fmla="*/ 0 w 2086315"/>
              <a:gd name="connsiteY0" fmla="*/ 384674 h 2400811"/>
              <a:gd name="connsiteX1" fmla="*/ 1112333 w 2086315"/>
              <a:gd name="connsiteY1" fmla="*/ 25432 h 2400811"/>
              <a:gd name="connsiteX2" fmla="*/ 2086315 w 2086315"/>
              <a:gd name="connsiteY2" fmla="*/ 2328318 h 2400811"/>
              <a:gd name="connsiteX0" fmla="*/ 0 w 2086315"/>
              <a:gd name="connsiteY0" fmla="*/ 402047 h 2418184"/>
              <a:gd name="connsiteX1" fmla="*/ 965780 w 2086315"/>
              <a:gd name="connsiteY1" fmla="*/ 1404390 h 2418184"/>
              <a:gd name="connsiteX2" fmla="*/ 1 w 2086315"/>
              <a:gd name="connsiteY2" fmla="*/ 1404390 h 2418184"/>
              <a:gd name="connsiteX3" fmla="*/ 0 w 2086315"/>
              <a:gd name="connsiteY3" fmla="*/ 402047 h 2418184"/>
              <a:gd name="connsiteX0" fmla="*/ 0 w 2086315"/>
              <a:gd name="connsiteY0" fmla="*/ 402047 h 2418184"/>
              <a:gd name="connsiteX1" fmla="*/ 1112333 w 2086315"/>
              <a:gd name="connsiteY1" fmla="*/ 42805 h 2418184"/>
              <a:gd name="connsiteX2" fmla="*/ 2086315 w 2086315"/>
              <a:gd name="connsiteY2" fmla="*/ 2345691 h 2418184"/>
              <a:gd name="connsiteX0" fmla="*/ 0 w 2086315"/>
              <a:gd name="connsiteY0" fmla="*/ 436010 h 2452147"/>
              <a:gd name="connsiteX1" fmla="*/ 965780 w 2086315"/>
              <a:gd name="connsiteY1" fmla="*/ 1438353 h 2452147"/>
              <a:gd name="connsiteX2" fmla="*/ 1 w 2086315"/>
              <a:gd name="connsiteY2" fmla="*/ 1438353 h 2452147"/>
              <a:gd name="connsiteX3" fmla="*/ 0 w 2086315"/>
              <a:gd name="connsiteY3" fmla="*/ 436010 h 2452147"/>
              <a:gd name="connsiteX0" fmla="*/ 486310 w 2086315"/>
              <a:gd name="connsiteY0" fmla="*/ 65598 h 2452147"/>
              <a:gd name="connsiteX1" fmla="*/ 1112333 w 2086315"/>
              <a:gd name="connsiteY1" fmla="*/ 76768 h 2452147"/>
              <a:gd name="connsiteX2" fmla="*/ 2086315 w 2086315"/>
              <a:gd name="connsiteY2" fmla="*/ 2379654 h 2452147"/>
              <a:gd name="connsiteX0" fmla="*/ 0 w 2593011"/>
              <a:gd name="connsiteY0" fmla="*/ 436010 h 1941195"/>
              <a:gd name="connsiteX1" fmla="*/ 965780 w 2593011"/>
              <a:gd name="connsiteY1" fmla="*/ 1438353 h 1941195"/>
              <a:gd name="connsiteX2" fmla="*/ 1 w 2593011"/>
              <a:gd name="connsiteY2" fmla="*/ 1438353 h 1941195"/>
              <a:gd name="connsiteX3" fmla="*/ 0 w 2593011"/>
              <a:gd name="connsiteY3" fmla="*/ 436010 h 1941195"/>
              <a:gd name="connsiteX0" fmla="*/ 486310 w 2593011"/>
              <a:gd name="connsiteY0" fmla="*/ 65598 h 1941195"/>
              <a:gd name="connsiteX1" fmla="*/ 1112333 w 2593011"/>
              <a:gd name="connsiteY1" fmla="*/ 76768 h 1941195"/>
              <a:gd name="connsiteX2" fmla="*/ 2593011 w 2593011"/>
              <a:gd name="connsiteY2" fmla="*/ 1848527 h 1941195"/>
              <a:gd name="connsiteX0" fmla="*/ 0 w 2593011"/>
              <a:gd name="connsiteY0" fmla="*/ 436010 h 1848527"/>
              <a:gd name="connsiteX1" fmla="*/ 965780 w 2593011"/>
              <a:gd name="connsiteY1" fmla="*/ 1438353 h 1848527"/>
              <a:gd name="connsiteX2" fmla="*/ 1 w 2593011"/>
              <a:gd name="connsiteY2" fmla="*/ 1438353 h 1848527"/>
              <a:gd name="connsiteX3" fmla="*/ 0 w 2593011"/>
              <a:gd name="connsiteY3" fmla="*/ 436010 h 1848527"/>
              <a:gd name="connsiteX0" fmla="*/ 486310 w 2593011"/>
              <a:gd name="connsiteY0" fmla="*/ 65598 h 1848527"/>
              <a:gd name="connsiteX1" fmla="*/ 1112333 w 2593011"/>
              <a:gd name="connsiteY1" fmla="*/ 76768 h 1848527"/>
              <a:gd name="connsiteX2" fmla="*/ 2593011 w 2593011"/>
              <a:gd name="connsiteY2" fmla="*/ 1848527 h 1848527"/>
              <a:gd name="connsiteX0" fmla="*/ 0 w 2593011"/>
              <a:gd name="connsiteY0" fmla="*/ 370412 h 1782929"/>
              <a:gd name="connsiteX1" fmla="*/ 965780 w 2593011"/>
              <a:gd name="connsiteY1" fmla="*/ 1372755 h 1782929"/>
              <a:gd name="connsiteX2" fmla="*/ 1 w 2593011"/>
              <a:gd name="connsiteY2" fmla="*/ 1372755 h 1782929"/>
              <a:gd name="connsiteX3" fmla="*/ 0 w 2593011"/>
              <a:gd name="connsiteY3" fmla="*/ 370412 h 1782929"/>
              <a:gd name="connsiteX0" fmla="*/ 486310 w 2593011"/>
              <a:gd name="connsiteY0" fmla="*/ 0 h 1782929"/>
              <a:gd name="connsiteX1" fmla="*/ 1235000 w 2593011"/>
              <a:gd name="connsiteY1" fmla="*/ 126446 h 1782929"/>
              <a:gd name="connsiteX2" fmla="*/ 2593011 w 2593011"/>
              <a:gd name="connsiteY2" fmla="*/ 1782929 h 1782929"/>
              <a:gd name="connsiteX0" fmla="*/ 0 w 2593011"/>
              <a:gd name="connsiteY0" fmla="*/ 370412 h 1782929"/>
              <a:gd name="connsiteX1" fmla="*/ 965780 w 2593011"/>
              <a:gd name="connsiteY1" fmla="*/ 1372755 h 1782929"/>
              <a:gd name="connsiteX2" fmla="*/ 1 w 2593011"/>
              <a:gd name="connsiteY2" fmla="*/ 1372755 h 1782929"/>
              <a:gd name="connsiteX3" fmla="*/ 0 w 2593011"/>
              <a:gd name="connsiteY3" fmla="*/ 370412 h 1782929"/>
              <a:gd name="connsiteX0" fmla="*/ 486310 w 2593011"/>
              <a:gd name="connsiteY0" fmla="*/ 0 h 1782929"/>
              <a:gd name="connsiteX1" fmla="*/ 1235000 w 2593011"/>
              <a:gd name="connsiteY1" fmla="*/ 126446 h 1782929"/>
              <a:gd name="connsiteX2" fmla="*/ 2593011 w 2593011"/>
              <a:gd name="connsiteY2" fmla="*/ 1782929 h 1782929"/>
              <a:gd name="connsiteX0" fmla="*/ 0 w 2593011"/>
              <a:gd name="connsiteY0" fmla="*/ 309589 h 1722106"/>
              <a:gd name="connsiteX1" fmla="*/ 965780 w 2593011"/>
              <a:gd name="connsiteY1" fmla="*/ 1311932 h 1722106"/>
              <a:gd name="connsiteX2" fmla="*/ 1 w 2593011"/>
              <a:gd name="connsiteY2" fmla="*/ 1311932 h 1722106"/>
              <a:gd name="connsiteX3" fmla="*/ 0 w 2593011"/>
              <a:gd name="connsiteY3" fmla="*/ 309589 h 1722106"/>
              <a:gd name="connsiteX0" fmla="*/ 658269 w 2593011"/>
              <a:gd name="connsiteY0" fmla="*/ 132961 h 1722106"/>
              <a:gd name="connsiteX1" fmla="*/ 1235000 w 2593011"/>
              <a:gd name="connsiteY1" fmla="*/ 65623 h 1722106"/>
              <a:gd name="connsiteX2" fmla="*/ 2593011 w 2593011"/>
              <a:gd name="connsiteY2" fmla="*/ 1722106 h 1722106"/>
              <a:gd name="connsiteX0" fmla="*/ 0 w 2593011"/>
              <a:gd name="connsiteY0" fmla="*/ 401790 h 1814307"/>
              <a:gd name="connsiteX1" fmla="*/ 965780 w 2593011"/>
              <a:gd name="connsiteY1" fmla="*/ 1404133 h 1814307"/>
              <a:gd name="connsiteX2" fmla="*/ 1 w 2593011"/>
              <a:gd name="connsiteY2" fmla="*/ 1404133 h 1814307"/>
              <a:gd name="connsiteX3" fmla="*/ 0 w 2593011"/>
              <a:gd name="connsiteY3" fmla="*/ 401790 h 1814307"/>
              <a:gd name="connsiteX0" fmla="*/ 658269 w 2593011"/>
              <a:gd name="connsiteY0" fmla="*/ 225162 h 1814307"/>
              <a:gd name="connsiteX1" fmla="*/ 1143963 w 2593011"/>
              <a:gd name="connsiteY1" fmla="*/ 55232 h 1814307"/>
              <a:gd name="connsiteX2" fmla="*/ 2593011 w 2593011"/>
              <a:gd name="connsiteY2" fmla="*/ 1814307 h 1814307"/>
              <a:gd name="connsiteX0" fmla="*/ 0 w 2593011"/>
              <a:gd name="connsiteY0" fmla="*/ 401790 h 1814307"/>
              <a:gd name="connsiteX1" fmla="*/ 965780 w 2593011"/>
              <a:gd name="connsiteY1" fmla="*/ 1404133 h 1814307"/>
              <a:gd name="connsiteX2" fmla="*/ 1 w 2593011"/>
              <a:gd name="connsiteY2" fmla="*/ 1404133 h 1814307"/>
              <a:gd name="connsiteX3" fmla="*/ 0 w 2593011"/>
              <a:gd name="connsiteY3" fmla="*/ 401790 h 1814307"/>
              <a:gd name="connsiteX0" fmla="*/ 658269 w 2593011"/>
              <a:gd name="connsiteY0" fmla="*/ 225162 h 1814307"/>
              <a:gd name="connsiteX1" fmla="*/ 1143963 w 2593011"/>
              <a:gd name="connsiteY1" fmla="*/ 55232 h 1814307"/>
              <a:gd name="connsiteX2" fmla="*/ 2593011 w 2593011"/>
              <a:gd name="connsiteY2" fmla="*/ 1814307 h 1814307"/>
              <a:gd name="connsiteX0" fmla="*/ 0 w 2593011"/>
              <a:gd name="connsiteY0" fmla="*/ 404529 h 1817046"/>
              <a:gd name="connsiteX1" fmla="*/ 965780 w 2593011"/>
              <a:gd name="connsiteY1" fmla="*/ 1406872 h 1817046"/>
              <a:gd name="connsiteX2" fmla="*/ 1 w 2593011"/>
              <a:gd name="connsiteY2" fmla="*/ 1406872 h 1817046"/>
              <a:gd name="connsiteX3" fmla="*/ 0 w 2593011"/>
              <a:gd name="connsiteY3" fmla="*/ 404529 h 1817046"/>
              <a:gd name="connsiteX0" fmla="*/ 658269 w 2593011"/>
              <a:gd name="connsiteY0" fmla="*/ 227901 h 1817046"/>
              <a:gd name="connsiteX1" fmla="*/ 1143963 w 2593011"/>
              <a:gd name="connsiteY1" fmla="*/ 57971 h 1817046"/>
              <a:gd name="connsiteX2" fmla="*/ 2593011 w 2593011"/>
              <a:gd name="connsiteY2" fmla="*/ 1817046 h 1817046"/>
            </a:gdLst>
            <a:ahLst/>
            <a:cxnLst>
              <a:cxn ang="0">
                <a:pos x="connsiteX0" y="connsiteY0"/>
              </a:cxn>
              <a:cxn ang="0">
                <a:pos x="connsiteX1" y="connsiteY1"/>
              </a:cxn>
              <a:cxn ang="0">
                <a:pos x="connsiteX2" y="connsiteY2"/>
              </a:cxn>
            </a:cxnLst>
            <a:rect l="l" t="t" r="r" b="b"/>
            <a:pathLst>
              <a:path w="2593011" h="1817046" stroke="0" extrusionOk="0">
                <a:moveTo>
                  <a:pt x="0" y="404529"/>
                </a:moveTo>
                <a:cubicBezTo>
                  <a:pt x="533386" y="404529"/>
                  <a:pt x="965780" y="853293"/>
                  <a:pt x="965780" y="1406872"/>
                </a:cubicBezTo>
                <a:lnTo>
                  <a:pt x="1" y="1406872"/>
                </a:lnTo>
                <a:cubicBezTo>
                  <a:pt x="1" y="1072758"/>
                  <a:pt x="0" y="738643"/>
                  <a:pt x="0" y="404529"/>
                </a:cubicBezTo>
                <a:close/>
              </a:path>
              <a:path w="2593011" h="1817046" fill="none">
                <a:moveTo>
                  <a:pt x="658269" y="227901"/>
                </a:moveTo>
                <a:cubicBezTo>
                  <a:pt x="623944" y="322246"/>
                  <a:pt x="831320" y="-162143"/>
                  <a:pt x="1143963" y="57971"/>
                </a:cubicBezTo>
                <a:cubicBezTo>
                  <a:pt x="1372600" y="271087"/>
                  <a:pt x="1773522" y="523652"/>
                  <a:pt x="2593011" y="1817046"/>
                </a:cubicBezTo>
              </a:path>
            </a:pathLst>
          </a:custGeom>
          <a:ln w="22225">
            <a:solidFill>
              <a:schemeClr val="tx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7" name="Arc 16"/>
          <p:cNvSpPr/>
          <p:nvPr/>
        </p:nvSpPr>
        <p:spPr>
          <a:xfrm rot="13063385" flipV="1">
            <a:off x="6747425" y="2186883"/>
            <a:ext cx="3860667" cy="2168262"/>
          </a:xfrm>
          <a:prstGeom prst="arc">
            <a:avLst>
              <a:gd name="adj1" fmla="val 16312609"/>
              <a:gd name="adj2" fmla="val 0"/>
            </a:avLst>
          </a:prstGeom>
          <a:ln w="22225">
            <a:solidFill>
              <a:schemeClr val="tx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pic>
        <p:nvPicPr>
          <p:cNvPr id="19" name="Imag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
        <p:nvSpPr>
          <p:cNvPr id="20" name="Arc 19"/>
          <p:cNvSpPr/>
          <p:nvPr/>
        </p:nvSpPr>
        <p:spPr>
          <a:xfrm rot="10452442">
            <a:off x="7487805" y="2707107"/>
            <a:ext cx="2659660" cy="1117051"/>
          </a:xfrm>
          <a:prstGeom prst="arc">
            <a:avLst>
              <a:gd name="adj1" fmla="val 16312609"/>
              <a:gd name="adj2" fmla="val 0"/>
            </a:avLst>
          </a:prstGeom>
          <a:ln w="22225">
            <a:solidFill>
              <a:schemeClr val="tx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6" name="ZoneTexte 15"/>
          <p:cNvSpPr txBox="1"/>
          <p:nvPr/>
        </p:nvSpPr>
        <p:spPr>
          <a:xfrm>
            <a:off x="1436564" y="2418775"/>
            <a:ext cx="2796513" cy="646331"/>
          </a:xfrm>
          <a:prstGeom prst="rect">
            <a:avLst/>
          </a:prstGeom>
          <a:noFill/>
        </p:spPr>
        <p:txBody>
          <a:bodyPr wrap="square" rtlCol="0">
            <a:spAutoFit/>
          </a:bodyPr>
          <a:lstStyle/>
          <a:p>
            <a:pPr algn="ctr"/>
            <a:r>
              <a:rPr lang="fr-FR" sz="1200" dirty="0" smtClean="0">
                <a:latin typeface="Roboto Mono Light" charset="0"/>
                <a:ea typeface="Roboto Mono Light" charset="0"/>
              </a:rPr>
              <a:t>Stock de Lotions</a:t>
            </a:r>
          </a:p>
          <a:p>
            <a:pPr algn="ctr"/>
            <a:r>
              <a:rPr lang="fr-FR" sz="1200" dirty="0" smtClean="0">
                <a:latin typeface="Roboto Mono Light" charset="0"/>
                <a:ea typeface="Roboto Mono Light" charset="0"/>
              </a:rPr>
              <a:t>« </a:t>
            </a:r>
            <a:r>
              <a:rPr lang="fr-FR" sz="1200" smtClean="0">
                <a:latin typeface="Roboto Mono Light" charset="0"/>
                <a:ea typeface="Roboto Mono Light" charset="0"/>
              </a:rPr>
              <a:t>édition limitée</a:t>
            </a:r>
            <a:r>
              <a:rPr lang="fr-FR" sz="1200" dirty="0" smtClean="0">
                <a:latin typeface="Roboto Mono Light" charset="0"/>
                <a:ea typeface="Roboto Mono Light" charset="0"/>
              </a:rPr>
              <a:t> »</a:t>
            </a:r>
          </a:p>
          <a:p>
            <a:pPr algn="ctr"/>
            <a:endParaRPr lang="fr-FR" sz="1200" dirty="0" smtClean="0">
              <a:latin typeface="Roboto Mono Light" charset="0"/>
              <a:ea typeface="Roboto Mono Light" charset="0"/>
            </a:endParaRPr>
          </a:p>
        </p:txBody>
      </p:sp>
      <p:sp>
        <p:nvSpPr>
          <p:cNvPr id="18" name="Titre 1"/>
          <p:cNvSpPr txBox="1">
            <a:spLocks/>
          </p:cNvSpPr>
          <p:nvPr/>
        </p:nvSpPr>
        <p:spPr>
          <a:xfrm>
            <a:off x="800876" y="264786"/>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a:lstStyle>
          <a:p>
            <a:r>
              <a:rPr lang="fr-FR" dirty="0" smtClean="0">
                <a:solidFill>
                  <a:schemeClr val="tx1"/>
                </a:solidFill>
              </a:rPr>
              <a:t>L’animation point de vente, en détail …</a:t>
            </a:r>
            <a:br>
              <a:rPr lang="fr-FR" dirty="0" smtClean="0">
                <a:solidFill>
                  <a:schemeClr val="tx1"/>
                </a:solidFill>
              </a:rPr>
            </a:br>
            <a:r>
              <a:rPr lang="fr-FR" sz="1800" dirty="0" smtClean="0">
                <a:solidFill>
                  <a:schemeClr val="tx1"/>
                </a:solidFill>
              </a:rPr>
              <a:t>(si possible dédier un coin ou une étagère aérée pour présenter les Lotions)</a:t>
            </a:r>
            <a:endParaRPr lang="fr-FR" sz="1800" dirty="0">
              <a:solidFill>
                <a:schemeClr val="tx1"/>
              </a:solidFill>
            </a:endParaRPr>
          </a:p>
        </p:txBody>
      </p:sp>
      <p:sp>
        <p:nvSpPr>
          <p:cNvPr id="21" name="ZoneTexte 20"/>
          <p:cNvSpPr txBox="1"/>
          <p:nvPr/>
        </p:nvSpPr>
        <p:spPr>
          <a:xfrm>
            <a:off x="1396706" y="5069091"/>
            <a:ext cx="2796513" cy="461665"/>
          </a:xfrm>
          <a:prstGeom prst="rect">
            <a:avLst/>
          </a:prstGeom>
          <a:noFill/>
        </p:spPr>
        <p:txBody>
          <a:bodyPr wrap="square" rtlCol="0">
            <a:spAutoFit/>
          </a:bodyPr>
          <a:lstStyle/>
          <a:p>
            <a:pPr algn="ctr"/>
            <a:r>
              <a:rPr lang="fr-FR" sz="1200" dirty="0" smtClean="0">
                <a:latin typeface="Roboto Mono Light" charset="0"/>
                <a:ea typeface="Roboto Mono Light" charset="0"/>
              </a:rPr>
              <a:t>Végétaux</a:t>
            </a:r>
          </a:p>
          <a:p>
            <a:pPr algn="ctr"/>
            <a:endParaRPr lang="fr-FR" sz="1200" dirty="0" smtClean="0">
              <a:latin typeface="Roboto Mono Light" charset="0"/>
              <a:ea typeface="Roboto Mono Light" charset="0"/>
            </a:endParaRPr>
          </a:p>
        </p:txBody>
      </p:sp>
      <p:sp>
        <p:nvSpPr>
          <p:cNvPr id="22" name="ZoneTexte 21"/>
          <p:cNvSpPr txBox="1"/>
          <p:nvPr/>
        </p:nvSpPr>
        <p:spPr>
          <a:xfrm>
            <a:off x="8295690" y="2489598"/>
            <a:ext cx="2796513" cy="461665"/>
          </a:xfrm>
          <a:prstGeom prst="rect">
            <a:avLst/>
          </a:prstGeom>
          <a:noFill/>
        </p:spPr>
        <p:txBody>
          <a:bodyPr wrap="square" rtlCol="0">
            <a:spAutoFit/>
          </a:bodyPr>
          <a:lstStyle/>
          <a:p>
            <a:pPr algn="ctr"/>
            <a:r>
              <a:rPr lang="fr-FR" sz="1200" dirty="0" smtClean="0">
                <a:latin typeface="Roboto Mono Light" charset="0"/>
                <a:ea typeface="Roboto Mono Light" charset="0"/>
              </a:rPr>
              <a:t>Affichette</a:t>
            </a:r>
          </a:p>
          <a:p>
            <a:pPr algn="ctr"/>
            <a:endParaRPr lang="fr-FR" sz="1200" dirty="0" smtClean="0">
              <a:latin typeface="Roboto Mono Light" charset="0"/>
              <a:ea typeface="Roboto Mono Light" charset="0"/>
            </a:endParaRPr>
          </a:p>
        </p:txBody>
      </p:sp>
      <p:sp>
        <p:nvSpPr>
          <p:cNvPr id="23" name="ZoneTexte 22"/>
          <p:cNvSpPr txBox="1"/>
          <p:nvPr/>
        </p:nvSpPr>
        <p:spPr>
          <a:xfrm>
            <a:off x="8406859" y="3619679"/>
            <a:ext cx="2796513" cy="461665"/>
          </a:xfrm>
          <a:prstGeom prst="rect">
            <a:avLst/>
          </a:prstGeom>
          <a:noFill/>
        </p:spPr>
        <p:txBody>
          <a:bodyPr wrap="square" rtlCol="0">
            <a:spAutoFit/>
          </a:bodyPr>
          <a:lstStyle/>
          <a:p>
            <a:pPr algn="ctr"/>
            <a:r>
              <a:rPr lang="fr-FR" sz="1200" dirty="0" smtClean="0">
                <a:latin typeface="Roboto Mono Light" charset="0"/>
                <a:ea typeface="Roboto Mono Light" charset="0"/>
              </a:rPr>
              <a:t>Produits testeurs</a:t>
            </a:r>
          </a:p>
          <a:p>
            <a:pPr algn="ctr"/>
            <a:endParaRPr lang="fr-FR" sz="1200" dirty="0" smtClean="0">
              <a:latin typeface="Roboto Mono Light" charset="0"/>
              <a:ea typeface="Roboto Mono Light" charset="0"/>
            </a:endParaRPr>
          </a:p>
        </p:txBody>
      </p:sp>
    </p:spTree>
    <p:extLst>
      <p:ext uri="{BB962C8B-B14F-4D97-AF65-F5344CB8AC3E}">
        <p14:creationId xmlns:p14="http://schemas.microsoft.com/office/powerpoint/2010/main" val="26272917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LOTION EDITION LIMITEE 2022 FR 1270x720">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799975" y="1461247"/>
            <a:ext cx="7574305" cy="4294094"/>
          </a:xfrm>
          <a:prstGeom prst="rect">
            <a:avLst/>
          </a:prstGeom>
        </p:spPr>
      </p:pic>
      <p:sp>
        <p:nvSpPr>
          <p:cNvPr id="5" name="Titre 1"/>
          <p:cNvSpPr>
            <a:spLocks noGrp="1"/>
          </p:cNvSpPr>
          <p:nvPr/>
        </p:nvSpPr>
        <p:spPr>
          <a:xfrm>
            <a:off x="699247" y="135684"/>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800" dirty="0" smtClean="0">
                <a:solidFill>
                  <a:srgbClr val="ED6B65"/>
                </a:solidFill>
                <a:latin typeface="KyivType Sans2" panose="00000500000000000000" pitchFamily="50" charset="0"/>
              </a:rPr>
              <a:t>Les +</a:t>
            </a:r>
          </a:p>
          <a:p>
            <a:r>
              <a:rPr lang="fr-FR" sz="2200" dirty="0" smtClean="0">
                <a:solidFill>
                  <a:prstClr val="black"/>
                </a:solidFill>
                <a:latin typeface="KyivType Sans2" panose="00000500000000000000" pitchFamily="50" charset="0"/>
              </a:rPr>
              <a:t>Vidéo promotionnelle a diffuser sur tous les écrans et réseaux sociaux</a:t>
            </a:r>
            <a:endParaRPr lang="fr-FR" sz="2200" dirty="0">
              <a:solidFill>
                <a:prstClr val="black"/>
              </a:solidFill>
              <a:latin typeface="KyivType Sans2" panose="00000500000000000000" pitchFamily="50" charset="0"/>
            </a:endParaRPr>
          </a:p>
        </p:txBody>
      </p:sp>
    </p:spTree>
    <p:extLst>
      <p:ext uri="{BB962C8B-B14F-4D97-AF65-F5344CB8AC3E}">
        <p14:creationId xmlns:p14="http://schemas.microsoft.com/office/powerpoint/2010/main" val="378301776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667025" y="598192"/>
            <a:ext cx="8166931" cy="5677593"/>
          </a:xfrm>
        </p:spPr>
        <p:txBody>
          <a:bodyPr>
            <a:normAutofit/>
          </a:bodyPr>
          <a:lstStyle/>
          <a:p>
            <a:r>
              <a:rPr lang="fr-FR" sz="1400" dirty="0" smtClean="0"/>
              <a:t/>
            </a:r>
            <a:br>
              <a:rPr lang="fr-FR" sz="1400" dirty="0" smtClean="0"/>
            </a:br>
            <a:r>
              <a:rPr lang="fr-FR" sz="1400" dirty="0" smtClean="0">
                <a:solidFill>
                  <a:srgbClr val="454563"/>
                </a:solidFill>
              </a:rPr>
              <a:t/>
            </a:r>
            <a:br>
              <a:rPr lang="fr-FR" sz="1400" dirty="0" smtClean="0">
                <a:solidFill>
                  <a:srgbClr val="454563"/>
                </a:solidFill>
              </a:rPr>
            </a:br>
            <a:r>
              <a:rPr lang="fr-FR" sz="1400" strike="sngStrike" dirty="0" smtClean="0">
                <a:solidFill>
                  <a:srgbClr val="FF0000"/>
                </a:solidFill>
              </a:rPr>
              <a:t/>
            </a:r>
            <a:br>
              <a:rPr lang="fr-FR" sz="1400" strike="sngStrike" dirty="0" smtClean="0">
                <a:solidFill>
                  <a:srgbClr val="FF0000"/>
                </a:solidFill>
              </a:rPr>
            </a:br>
            <a:r>
              <a:rPr lang="fr-FR" sz="1400" strike="sngStrike" dirty="0" smtClean="0">
                <a:solidFill>
                  <a:srgbClr val="FF0000"/>
                </a:solidFill>
              </a:rPr>
              <a:t/>
            </a:r>
            <a:br>
              <a:rPr lang="fr-FR" sz="1400" strike="sngStrike" dirty="0" smtClean="0">
                <a:solidFill>
                  <a:srgbClr val="FF0000"/>
                </a:solidFill>
              </a:rPr>
            </a:br>
            <a:r>
              <a:rPr lang="fr-FR" sz="1400" dirty="0" smtClean="0"/>
              <a:t>Avant de penser une vitrine, il est important de savoir </a:t>
            </a:r>
            <a:br>
              <a:rPr lang="fr-FR" sz="1400" dirty="0" smtClean="0"/>
            </a:br>
            <a:r>
              <a:rPr lang="fr-FR" sz="1400" dirty="0" smtClean="0"/>
              <a:t>ce que l’on souhaite mettre en avant et pourquoi ?</a:t>
            </a:r>
            <a:br>
              <a:rPr lang="fr-FR" sz="1400" dirty="0" smtClean="0"/>
            </a:br>
            <a:r>
              <a:rPr lang="fr-FR" sz="1400" dirty="0" smtClean="0"/>
              <a:t/>
            </a:r>
            <a:br>
              <a:rPr lang="fr-FR" sz="1400" dirty="0" smtClean="0"/>
            </a:br>
            <a:r>
              <a:rPr lang="fr-FR" sz="1400" dirty="0" smtClean="0"/>
              <a:t> Au-delà de l’esthétisme de votre décor de vitrine, le message est très important !</a:t>
            </a:r>
            <a:br>
              <a:rPr lang="fr-FR" sz="1400" dirty="0" smtClean="0"/>
            </a:br>
            <a:r>
              <a:rPr lang="fr-FR" sz="1400" dirty="0" smtClean="0"/>
              <a:t/>
            </a:r>
            <a:br>
              <a:rPr lang="fr-FR" sz="1400" dirty="0" smtClean="0"/>
            </a:br>
            <a:r>
              <a:rPr lang="fr-FR" sz="1400" dirty="0" smtClean="0"/>
              <a:t>Ce message est lié à l’association de textes, d’harmonies de couleurs, matériaux et positionnement d’éléments qui vont provoquer chez le futur client</a:t>
            </a:r>
            <a:br>
              <a:rPr lang="fr-FR" sz="1400" dirty="0" smtClean="0"/>
            </a:br>
            <a:r>
              <a:rPr lang="fr-FR" sz="1400" dirty="0" smtClean="0"/>
              <a:t>une émotion particulière et l’inviter dans votre univers.</a:t>
            </a:r>
            <a:br>
              <a:rPr lang="fr-FR" sz="1400" dirty="0" smtClean="0"/>
            </a:br>
            <a:r>
              <a:rPr lang="fr-FR" sz="1400" dirty="0" smtClean="0"/>
              <a:t/>
            </a:r>
            <a:br>
              <a:rPr lang="fr-FR" sz="1400" dirty="0" smtClean="0"/>
            </a:br>
            <a:r>
              <a:rPr lang="fr-FR" sz="1400" dirty="0" smtClean="0"/>
              <a:t>Le design de l’emblématique Lotion Yon-Ka </a:t>
            </a:r>
            <a:br>
              <a:rPr lang="fr-FR" sz="1400" dirty="0" smtClean="0"/>
            </a:br>
            <a:r>
              <a:rPr lang="fr-FR" sz="1400" dirty="0" smtClean="0"/>
              <a:t>est régulièrement retravaillé en édition limitée par une artiste pour </a:t>
            </a:r>
            <a:br>
              <a:rPr lang="fr-FR" sz="1400" dirty="0" smtClean="0"/>
            </a:br>
            <a:r>
              <a:rPr lang="fr-FR" sz="1400" dirty="0" smtClean="0"/>
              <a:t>mettre en avant l’engagement Yon-Ka auprès de l’association Un Toit pour les Abeilles. </a:t>
            </a:r>
            <a:br>
              <a:rPr lang="fr-FR" sz="1400" dirty="0" smtClean="0"/>
            </a:br>
            <a:endParaRPr lang="fr-FR" sz="1400" strike="sngStrike" dirty="0">
              <a:solidFill>
                <a:srgbClr val="ED6B65"/>
              </a:solidFill>
            </a:endParaRPr>
          </a:p>
        </p:txBody>
      </p:sp>
      <p:pic>
        <p:nvPicPr>
          <p:cNvPr id="6" name="Imag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64841" y="6227698"/>
            <a:ext cx="525351" cy="453159"/>
          </a:xfrm>
          <a:prstGeom prst="rect">
            <a:avLst/>
          </a:prstGeom>
        </p:spPr>
      </p:pic>
      <p:pic>
        <p:nvPicPr>
          <p:cNvPr id="8" name="Image 7"/>
          <p:cNvPicPr>
            <a:picLocks noChangeAspect="1"/>
          </p:cNvPicPr>
          <p:nvPr/>
        </p:nvPicPr>
        <p:blipFill>
          <a:blip r:embed="rId3"/>
          <a:stretch>
            <a:fillRect/>
          </a:stretch>
        </p:blipFill>
        <p:spPr>
          <a:xfrm>
            <a:off x="3108958" y="776685"/>
            <a:ext cx="5837119" cy="1509109"/>
          </a:xfrm>
          <a:prstGeom prst="rect">
            <a:avLst/>
          </a:prstGeom>
        </p:spPr>
      </p:pic>
      <p:pic>
        <p:nvPicPr>
          <p:cNvPr id="9" name="Image 8"/>
          <p:cNvPicPr>
            <a:picLocks noChangeAspect="1"/>
          </p:cNvPicPr>
          <p:nvPr/>
        </p:nvPicPr>
        <p:blipFill>
          <a:blip r:embed="rId4"/>
          <a:stretch>
            <a:fillRect/>
          </a:stretch>
        </p:blipFill>
        <p:spPr>
          <a:xfrm>
            <a:off x="2704051" y="5023570"/>
            <a:ext cx="1698770" cy="1229292"/>
          </a:xfrm>
          <a:prstGeom prst="rect">
            <a:avLst/>
          </a:prstGeom>
        </p:spPr>
      </p:pic>
      <p:pic>
        <p:nvPicPr>
          <p:cNvPr id="10" name="Image 9"/>
          <p:cNvPicPr>
            <a:picLocks noChangeAspect="1"/>
          </p:cNvPicPr>
          <p:nvPr/>
        </p:nvPicPr>
        <p:blipFill>
          <a:blip r:embed="rId5"/>
          <a:stretch>
            <a:fillRect/>
          </a:stretch>
        </p:blipFill>
        <p:spPr>
          <a:xfrm>
            <a:off x="8219211" y="776685"/>
            <a:ext cx="780537" cy="582095"/>
          </a:xfrm>
          <a:prstGeom prst="rect">
            <a:avLst/>
          </a:prstGeom>
        </p:spPr>
      </p:pic>
      <p:pic>
        <p:nvPicPr>
          <p:cNvPr id="11" name="Image 10"/>
          <p:cNvPicPr>
            <a:picLocks noChangeAspect="1"/>
          </p:cNvPicPr>
          <p:nvPr/>
        </p:nvPicPr>
        <p:blipFill>
          <a:blip r:embed="rId6"/>
          <a:stretch>
            <a:fillRect/>
          </a:stretch>
        </p:blipFill>
        <p:spPr>
          <a:xfrm>
            <a:off x="8999748" y="3808674"/>
            <a:ext cx="529865" cy="378475"/>
          </a:xfrm>
          <a:prstGeom prst="rect">
            <a:avLst/>
          </a:prstGeom>
        </p:spPr>
      </p:pic>
      <p:pic>
        <p:nvPicPr>
          <p:cNvPr id="12" name="Image 11"/>
          <p:cNvPicPr>
            <a:picLocks noChangeAspect="1"/>
          </p:cNvPicPr>
          <p:nvPr/>
        </p:nvPicPr>
        <p:blipFill>
          <a:blip r:embed="rId6"/>
          <a:stretch>
            <a:fillRect/>
          </a:stretch>
        </p:blipFill>
        <p:spPr>
          <a:xfrm>
            <a:off x="647978" y="3436988"/>
            <a:ext cx="849624" cy="606874"/>
          </a:xfrm>
          <a:prstGeom prst="rect">
            <a:avLst/>
          </a:prstGeom>
        </p:spPr>
      </p:pic>
      <p:pic>
        <p:nvPicPr>
          <p:cNvPr id="13" name="Image 12"/>
          <p:cNvPicPr>
            <a:picLocks noChangeAspect="1"/>
          </p:cNvPicPr>
          <p:nvPr/>
        </p:nvPicPr>
        <p:blipFill>
          <a:blip r:embed="rId5"/>
          <a:stretch>
            <a:fillRect/>
          </a:stretch>
        </p:blipFill>
        <p:spPr>
          <a:xfrm flipH="1">
            <a:off x="756302" y="5421669"/>
            <a:ext cx="498764" cy="433095"/>
          </a:xfrm>
          <a:prstGeom prst="rect">
            <a:avLst/>
          </a:prstGeom>
        </p:spPr>
      </p:pic>
      <p:pic>
        <p:nvPicPr>
          <p:cNvPr id="14" name="Image 13"/>
          <p:cNvPicPr>
            <a:picLocks noChangeAspect="1"/>
          </p:cNvPicPr>
          <p:nvPr/>
        </p:nvPicPr>
        <p:blipFill>
          <a:blip r:embed="rId6"/>
          <a:stretch>
            <a:fillRect/>
          </a:stretch>
        </p:blipFill>
        <p:spPr>
          <a:xfrm rot="7303326">
            <a:off x="7466097" y="5334779"/>
            <a:ext cx="849624" cy="606874"/>
          </a:xfrm>
          <a:prstGeom prst="rect">
            <a:avLst/>
          </a:prstGeom>
        </p:spPr>
      </p:pic>
    </p:spTree>
    <p:extLst>
      <p:ext uri="{BB962C8B-B14F-4D97-AF65-F5344CB8AC3E}">
        <p14:creationId xmlns:p14="http://schemas.microsoft.com/office/powerpoint/2010/main" val="12917730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39073" y="5673485"/>
            <a:ext cx="913854" cy="788275"/>
          </a:xfrm>
          <a:prstGeom prst="rect">
            <a:avLst/>
          </a:prstGeom>
        </p:spPr>
      </p:pic>
      <p:pic>
        <p:nvPicPr>
          <p:cNvPr id="7" name="Image 6"/>
          <p:cNvPicPr>
            <a:picLocks noChangeAspect="1"/>
          </p:cNvPicPr>
          <p:nvPr/>
        </p:nvPicPr>
        <p:blipFill>
          <a:blip r:embed="rId3"/>
          <a:stretch>
            <a:fillRect/>
          </a:stretch>
        </p:blipFill>
        <p:spPr>
          <a:xfrm>
            <a:off x="3613412" y="2270761"/>
            <a:ext cx="4965176" cy="2271712"/>
          </a:xfrm>
          <a:prstGeom prst="rect">
            <a:avLst/>
          </a:prstGeom>
        </p:spPr>
      </p:pic>
      <p:sp>
        <p:nvSpPr>
          <p:cNvPr id="8" name="ZoneTexte 1"/>
          <p:cNvSpPr txBox="1"/>
          <p:nvPr/>
        </p:nvSpPr>
        <p:spPr>
          <a:xfrm>
            <a:off x="3403657" y="1062486"/>
            <a:ext cx="5689485"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400" b="1" dirty="0" smtClean="0">
                <a:solidFill>
                  <a:srgbClr val="ED6B65"/>
                </a:solidFill>
                <a:latin typeface="Roboto Mono ExtraLight" panose="00000009000000000000" pitchFamily="49" charset="0"/>
                <a:ea typeface="Roboto Mono ExtraLight" panose="00000009000000000000" pitchFamily="49" charset="0"/>
              </a:rPr>
              <a:t>Envoyez-nous les photos de vos réalisations à:</a:t>
            </a:r>
          </a:p>
          <a:p>
            <a:pPr algn="ctr"/>
            <a:r>
              <a:rPr lang="fr-FR" b="1" dirty="0" smtClean="0">
                <a:solidFill>
                  <a:srgbClr val="ED6B65"/>
                </a:solidFill>
                <a:latin typeface="Roboto Mono ExtraLight" panose="00000009000000000000" pitchFamily="49" charset="0"/>
                <a:ea typeface="Roboto Mono ExtraLight" panose="00000009000000000000" pitchFamily="49" charset="0"/>
              </a:rPr>
              <a:t>contact@yonka.com</a:t>
            </a:r>
            <a:endParaRPr lang="fr-FR" b="1" dirty="0">
              <a:solidFill>
                <a:srgbClr val="ED6B65"/>
              </a:solidFill>
              <a:latin typeface="Roboto Mono ExtraLight" panose="00000009000000000000" pitchFamily="49" charset="0"/>
              <a:ea typeface="Roboto Mono ExtraLight" panose="00000009000000000000" pitchFamily="49" charset="0"/>
            </a:endParaRPr>
          </a:p>
        </p:txBody>
      </p:sp>
    </p:spTree>
    <p:extLst>
      <p:ext uri="{BB962C8B-B14F-4D97-AF65-F5344CB8AC3E}">
        <p14:creationId xmlns:p14="http://schemas.microsoft.com/office/powerpoint/2010/main" val="8928098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p:cNvPicPr>
            <a:picLocks noChangeAspect="1"/>
          </p:cNvPicPr>
          <p:nvPr/>
        </p:nvPicPr>
        <p:blipFill rotWithShape="1">
          <a:blip r:embed="rId2"/>
          <a:srcRect t="5133"/>
          <a:stretch/>
        </p:blipFill>
        <p:spPr>
          <a:xfrm>
            <a:off x="6902554" y="2196269"/>
            <a:ext cx="5289446" cy="4560252"/>
          </a:xfrm>
          <a:prstGeom prst="rect">
            <a:avLst/>
          </a:prstGeom>
        </p:spPr>
      </p:pic>
      <p:sp>
        <p:nvSpPr>
          <p:cNvPr id="5" name="Titre 1"/>
          <p:cNvSpPr>
            <a:spLocks noGrp="1"/>
          </p:cNvSpPr>
          <p:nvPr>
            <p:ph type="title"/>
          </p:nvPr>
        </p:nvSpPr>
        <p:spPr>
          <a:xfrm>
            <a:off x="1180604" y="3012550"/>
            <a:ext cx="4879571" cy="3371316"/>
          </a:xfrm>
        </p:spPr>
        <p:txBody>
          <a:bodyPr>
            <a:normAutofit/>
          </a:bodyPr>
          <a:lstStyle/>
          <a:p>
            <a:r>
              <a:rPr lang="fr-FR" sz="1400" dirty="0" smtClean="0"/>
              <a:t>Sue </a:t>
            </a:r>
            <a:r>
              <a:rPr lang="fr-FR" sz="1400" dirty="0" err="1" smtClean="0"/>
              <a:t>Miano</a:t>
            </a:r>
            <a:r>
              <a:rPr lang="fr-FR" sz="1400" dirty="0" smtClean="0"/>
              <a:t> a </a:t>
            </a:r>
            <a:r>
              <a:rPr lang="fr-FR" sz="1400" dirty="0"/>
              <a:t>créé ce décor </a:t>
            </a:r>
            <a:r>
              <a:rPr lang="fr-FR" sz="1400" dirty="0" smtClean="0"/>
              <a:t>qui laisse rêveur et vous permettra de proposer à vos clients une vitrine très fraîche et fleurie !</a:t>
            </a:r>
            <a:br>
              <a:rPr lang="fr-FR" sz="1400" dirty="0" smtClean="0"/>
            </a:br>
            <a:r>
              <a:rPr lang="fr-FR" sz="1400" dirty="0" smtClean="0"/>
              <a:t/>
            </a:r>
            <a:br>
              <a:rPr lang="fr-FR" sz="1400" dirty="0" smtClean="0"/>
            </a:br>
            <a:r>
              <a:rPr lang="fr-FR" sz="1400" dirty="0" smtClean="0"/>
              <a:t>L’occasion de retenir l’attention des passants et de conquérir de nouveaux consommateurs en vous différenciant. </a:t>
            </a:r>
            <a:br>
              <a:rPr lang="fr-FR" sz="1400" dirty="0" smtClean="0"/>
            </a:br>
            <a:r>
              <a:rPr lang="fr-FR" sz="1400" dirty="0" smtClean="0"/>
              <a:t/>
            </a:r>
            <a:br>
              <a:rPr lang="fr-FR" sz="1400" dirty="0" smtClean="0"/>
            </a:br>
            <a:r>
              <a:rPr lang="fr-FR" sz="1400" dirty="0" smtClean="0">
                <a:solidFill>
                  <a:srgbClr val="ED6B65"/>
                </a:solidFill>
              </a:rPr>
              <a:t>Suivez le guide …</a:t>
            </a:r>
            <a:endParaRPr lang="fr-FR" sz="1400" strike="sngStrike" dirty="0">
              <a:solidFill>
                <a:srgbClr val="ED6B65"/>
              </a:solidFill>
            </a:endParaRPr>
          </a:p>
        </p:txBody>
      </p:sp>
      <p:pic>
        <p:nvPicPr>
          <p:cNvPr id="4" name="Image 3"/>
          <p:cNvPicPr>
            <a:picLocks noChangeAspect="1"/>
          </p:cNvPicPr>
          <p:nvPr/>
        </p:nvPicPr>
        <p:blipFill rotWithShape="1">
          <a:blip r:embed="rId3"/>
          <a:srcRect l="51750" t="49768"/>
          <a:stretch/>
        </p:blipFill>
        <p:spPr>
          <a:xfrm>
            <a:off x="2435550" y="2201884"/>
            <a:ext cx="2234727" cy="810666"/>
          </a:xfrm>
          <a:prstGeom prst="rect">
            <a:avLst/>
          </a:prstGeom>
        </p:spPr>
      </p:pic>
      <p:sp>
        <p:nvSpPr>
          <p:cNvPr id="7" name="Rectangle 6"/>
          <p:cNvSpPr/>
          <p:nvPr/>
        </p:nvSpPr>
        <p:spPr>
          <a:xfrm>
            <a:off x="2524298" y="1889342"/>
            <a:ext cx="2438400" cy="3275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Titre 1"/>
          <p:cNvSpPr>
            <a:spLocks noGrp="1"/>
          </p:cNvSpPr>
          <p:nvPr/>
        </p:nvSpPr>
        <p:spPr>
          <a:xfrm>
            <a:off x="2278082" y="1041420"/>
            <a:ext cx="268461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1600" dirty="0">
                <a:solidFill>
                  <a:srgbClr val="ED6B65"/>
                </a:solidFill>
                <a:latin typeface="KyivType Sans2" panose="00000500000000000000" pitchFamily="50" charset="0"/>
              </a:rPr>
              <a:t>illustré cette année par</a:t>
            </a:r>
          </a:p>
          <a:p>
            <a:pPr algn="ctr"/>
            <a:r>
              <a:rPr lang="fr-FR" sz="3800" dirty="0" smtClean="0">
                <a:solidFill>
                  <a:srgbClr val="ED6B65"/>
                </a:solidFill>
                <a:latin typeface="KyivType Sans2" panose="00000500000000000000" pitchFamily="50" charset="0"/>
              </a:rPr>
              <a:t>l’artiste …</a:t>
            </a:r>
          </a:p>
        </p:txBody>
      </p:sp>
      <p:sp>
        <p:nvSpPr>
          <p:cNvPr id="8" name="Titre 1"/>
          <p:cNvSpPr>
            <a:spLocks noGrp="1"/>
          </p:cNvSpPr>
          <p:nvPr/>
        </p:nvSpPr>
        <p:spPr>
          <a:xfrm>
            <a:off x="1255221" y="309145"/>
            <a:ext cx="506649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2400" dirty="0" smtClean="0">
                <a:solidFill>
                  <a:srgbClr val="ED6B65"/>
                </a:solidFill>
                <a:latin typeface="KyivType Sans2" panose="00000500000000000000" pitchFamily="50" charset="0"/>
              </a:rPr>
              <a:t>Un produit culte, engagé, </a:t>
            </a:r>
          </a:p>
        </p:txBody>
      </p:sp>
    </p:spTree>
    <p:extLst>
      <p:ext uri="{BB962C8B-B14F-4D97-AF65-F5344CB8AC3E}">
        <p14:creationId xmlns:p14="http://schemas.microsoft.com/office/powerpoint/2010/main" val="18318227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Image 7"/>
          <p:cNvPicPr>
            <a:picLocks noChangeAspect="1"/>
          </p:cNvPicPr>
          <p:nvPr/>
        </p:nvPicPr>
        <p:blipFill>
          <a:blip r:embed="rId3"/>
          <a:stretch>
            <a:fillRect/>
          </a:stretch>
        </p:blipFill>
        <p:spPr>
          <a:xfrm rot="3644512">
            <a:off x="7685998" y="1955299"/>
            <a:ext cx="2194453" cy="3109404"/>
          </a:xfrm>
          <a:prstGeom prst="rect">
            <a:avLst/>
          </a:prstGeom>
          <a:effectLst>
            <a:outerShdw blurRad="50800" dist="38100" dir="2700000" algn="tl" rotWithShape="0">
              <a:prstClr val="black">
                <a:alpha val="40000"/>
              </a:prstClr>
            </a:outerShdw>
          </a:effectLst>
        </p:spPr>
      </p:pic>
      <p:pic>
        <p:nvPicPr>
          <p:cNvPr id="7" name="Image 6"/>
          <p:cNvPicPr>
            <a:picLocks noChangeAspect="1"/>
          </p:cNvPicPr>
          <p:nvPr/>
        </p:nvPicPr>
        <p:blipFill>
          <a:blip r:embed="rId4"/>
          <a:stretch>
            <a:fillRect/>
          </a:stretch>
        </p:blipFill>
        <p:spPr>
          <a:xfrm rot="1342550">
            <a:off x="6937534" y="1581882"/>
            <a:ext cx="2204627" cy="3110934"/>
          </a:xfrm>
          <a:prstGeom prst="rect">
            <a:avLst/>
          </a:prstGeom>
          <a:effectLst>
            <a:outerShdw blurRad="50800" dist="38100" dir="2700000" algn="tl" rotWithShape="0">
              <a:prstClr val="black">
                <a:alpha val="40000"/>
              </a:prstClr>
            </a:outerShdw>
          </a:effectLst>
        </p:spPr>
      </p:pic>
      <p:sp>
        <p:nvSpPr>
          <p:cNvPr id="6" name="Titre 2"/>
          <p:cNvSpPr txBox="1">
            <a:spLocks/>
          </p:cNvSpPr>
          <p:nvPr/>
        </p:nvSpPr>
        <p:spPr>
          <a:xfrm>
            <a:off x="792520" y="455426"/>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a:lstStyle>
          <a:p>
            <a:r>
              <a:rPr lang="fr-FR" sz="4800" cap="small" dirty="0" smtClean="0">
                <a:solidFill>
                  <a:srgbClr val="3E3E3E"/>
                </a:solidFill>
              </a:rPr>
              <a:t>PLV</a:t>
            </a:r>
            <a:endParaRPr lang="fr-FR" sz="4800" dirty="0"/>
          </a:p>
        </p:txBody>
      </p:sp>
      <p:pic>
        <p:nvPicPr>
          <p:cNvPr id="5" name="Imag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
        <p:nvSpPr>
          <p:cNvPr id="12" name="ZoneTexte 11"/>
          <p:cNvSpPr txBox="1"/>
          <p:nvPr/>
        </p:nvSpPr>
        <p:spPr>
          <a:xfrm>
            <a:off x="2008833" y="5257994"/>
            <a:ext cx="3252221" cy="1107996"/>
          </a:xfrm>
          <a:prstGeom prst="rect">
            <a:avLst/>
          </a:prstGeom>
          <a:noFill/>
        </p:spPr>
        <p:txBody>
          <a:bodyPr wrap="square" rtlCol="0">
            <a:spAutoFit/>
          </a:bodyPr>
          <a:lstStyle/>
          <a:p>
            <a:pPr algn="ctr"/>
            <a:r>
              <a:rPr lang="nb-NO" baseline="30000" dirty="0" smtClean="0">
                <a:latin typeface="Roboto Mono Light" panose="00000009000000000000" pitchFamily="49" charset="0"/>
                <a:ea typeface="Roboto Mono Light" panose="00000009000000000000" pitchFamily="49" charset="0"/>
              </a:rPr>
              <a:t>AFFICHETTE A4</a:t>
            </a:r>
          </a:p>
          <a:p>
            <a:pPr algn="ctr"/>
            <a:r>
              <a:rPr lang="nb-NO" baseline="30000" dirty="0" smtClean="0">
                <a:solidFill>
                  <a:schemeClr val="tx1">
                    <a:lumMod val="95000"/>
                    <a:lumOff val="5000"/>
                  </a:schemeClr>
                </a:solidFill>
                <a:latin typeface="Roboto Mono Light" panose="00000009000000000000" pitchFamily="49" charset="0"/>
                <a:ea typeface="Roboto Mono Light" panose="00000009000000000000" pitchFamily="49" charset="0"/>
              </a:rPr>
              <a:t>Réf.7C1000X</a:t>
            </a:r>
          </a:p>
          <a:p>
            <a:pPr algn="ctr"/>
            <a:r>
              <a:rPr lang="nb-NO" baseline="30000" dirty="0" smtClean="0">
                <a:latin typeface="Roboto Mono Light" panose="00000009000000000000" pitchFamily="49" charset="0"/>
                <a:ea typeface="Roboto Mono Light" panose="00000009000000000000" pitchFamily="49" charset="0"/>
              </a:rPr>
              <a:t>Fichiers disponibles en:</a:t>
            </a:r>
          </a:p>
          <a:p>
            <a:pPr algn="ctr"/>
            <a:r>
              <a:rPr lang="nb-NO" baseline="30000" dirty="0" smtClean="0">
                <a:latin typeface="Roboto Mono Light" panose="00000009000000000000" pitchFamily="49" charset="0"/>
                <a:ea typeface="Roboto Mono Light" panose="00000009000000000000" pitchFamily="49" charset="0"/>
              </a:rPr>
              <a:t>FR-EN &amp; FR-DE </a:t>
            </a:r>
          </a:p>
          <a:p>
            <a:pPr algn="ctr"/>
            <a:r>
              <a:rPr lang="nb-NO" dirty="0" smtClean="0">
                <a:latin typeface="Roboto Mono Light" panose="00000009000000000000" pitchFamily="49" charset="0"/>
                <a:ea typeface="Roboto Mono Light" panose="00000009000000000000" pitchFamily="49" charset="0"/>
              </a:rPr>
              <a:t> </a:t>
            </a:r>
            <a:endParaRPr lang="nb-NO" baseline="30000" dirty="0">
              <a:latin typeface="Roboto Mono Light" panose="00000009000000000000" pitchFamily="49" charset="0"/>
              <a:ea typeface="Roboto Mono Light" panose="00000009000000000000" pitchFamily="49" charset="0"/>
            </a:endParaRPr>
          </a:p>
        </p:txBody>
      </p:sp>
      <p:sp>
        <p:nvSpPr>
          <p:cNvPr id="13" name="ZoneTexte 12"/>
          <p:cNvSpPr txBox="1"/>
          <p:nvPr/>
        </p:nvSpPr>
        <p:spPr>
          <a:xfrm>
            <a:off x="7137773" y="5442660"/>
            <a:ext cx="2513527" cy="420628"/>
          </a:xfrm>
          <a:prstGeom prst="rect">
            <a:avLst/>
          </a:prstGeom>
          <a:noFill/>
        </p:spPr>
        <p:txBody>
          <a:bodyPr wrap="square" rtlCol="0">
            <a:spAutoFit/>
          </a:bodyPr>
          <a:lstStyle/>
          <a:p>
            <a:pPr algn="ctr"/>
            <a:r>
              <a:rPr lang="nb-NO" baseline="30000" dirty="0" smtClean="0">
                <a:latin typeface="Roboto Mono Light" panose="00000009000000000000" pitchFamily="49" charset="0"/>
                <a:ea typeface="Roboto Mono Light" panose="00000009000000000000" pitchFamily="49" charset="0"/>
              </a:rPr>
              <a:t>DOSSIER DE PRESSE</a:t>
            </a:r>
          </a:p>
          <a:p>
            <a:pPr algn="ctr"/>
            <a:r>
              <a:rPr lang="nb-NO" sz="1400" baseline="30000" dirty="0" smtClean="0">
                <a:latin typeface="Roboto Mono Light" panose="00000009000000000000" pitchFamily="49" charset="0"/>
                <a:ea typeface="Roboto Mono Light" panose="00000009000000000000" pitchFamily="49" charset="0"/>
              </a:rPr>
              <a:t>(adressé à la presse uniquement)</a:t>
            </a:r>
            <a:endParaRPr lang="nb-NO" sz="1400" baseline="30000" dirty="0">
              <a:latin typeface="Roboto Mono Light" panose="00000009000000000000" pitchFamily="49" charset="0"/>
              <a:ea typeface="Roboto Mono Light" panose="00000009000000000000" pitchFamily="49" charset="0"/>
            </a:endParaRPr>
          </a:p>
        </p:txBody>
      </p:sp>
      <p:pic>
        <p:nvPicPr>
          <p:cNvPr id="3" name="Image 2"/>
          <p:cNvPicPr>
            <a:picLocks noChangeAspect="1"/>
          </p:cNvPicPr>
          <p:nvPr/>
        </p:nvPicPr>
        <p:blipFill>
          <a:blip r:embed="rId6"/>
          <a:stretch>
            <a:fillRect/>
          </a:stretch>
        </p:blipFill>
        <p:spPr>
          <a:xfrm>
            <a:off x="2261740" y="1305781"/>
            <a:ext cx="2675056" cy="3816530"/>
          </a:xfrm>
          <a:prstGeom prst="rect">
            <a:avLst/>
          </a:prstGeom>
          <a:effectLst>
            <a:outerShdw blurRad="50800" dist="38100" dir="2700000" algn="tl" rotWithShape="0">
              <a:prstClr val="black">
                <a:alpha val="40000"/>
              </a:prstClr>
            </a:outerShdw>
          </a:effectLst>
        </p:spPr>
      </p:pic>
      <p:pic>
        <p:nvPicPr>
          <p:cNvPr id="4" name="Image 3"/>
          <p:cNvPicPr>
            <a:picLocks noChangeAspect="1"/>
          </p:cNvPicPr>
          <p:nvPr/>
        </p:nvPicPr>
        <p:blipFill>
          <a:blip r:embed="rId7"/>
          <a:stretch>
            <a:fillRect/>
          </a:stretch>
        </p:blipFill>
        <p:spPr>
          <a:xfrm>
            <a:off x="6428395" y="2117965"/>
            <a:ext cx="2174620" cy="310913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524560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pic>
        <p:nvPicPr>
          <p:cNvPr id="9" name="Image 8"/>
          <p:cNvPicPr>
            <a:picLocks noChangeAspect="1"/>
          </p:cNvPicPr>
          <p:nvPr/>
        </p:nvPicPr>
        <p:blipFill>
          <a:blip r:embed="rId3"/>
          <a:stretch>
            <a:fillRect/>
          </a:stretch>
        </p:blipFill>
        <p:spPr>
          <a:xfrm>
            <a:off x="5026702" y="1485342"/>
            <a:ext cx="5819059" cy="1003565"/>
          </a:xfrm>
          <a:prstGeom prst="rect">
            <a:avLst/>
          </a:prstGeom>
        </p:spPr>
      </p:pic>
      <p:pic>
        <p:nvPicPr>
          <p:cNvPr id="4" name="Image 3"/>
          <p:cNvPicPr>
            <a:picLocks noChangeAspect="1"/>
          </p:cNvPicPr>
          <p:nvPr/>
        </p:nvPicPr>
        <p:blipFill>
          <a:blip r:embed="rId4"/>
          <a:stretch>
            <a:fillRect/>
          </a:stretch>
        </p:blipFill>
        <p:spPr>
          <a:xfrm>
            <a:off x="0" y="4870281"/>
            <a:ext cx="2598198" cy="1987719"/>
          </a:xfrm>
          <a:prstGeom prst="rect">
            <a:avLst/>
          </a:prstGeom>
        </p:spPr>
      </p:pic>
      <p:pic>
        <p:nvPicPr>
          <p:cNvPr id="10" name="Imag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
        <p:nvSpPr>
          <p:cNvPr id="13" name="Titre 1"/>
          <p:cNvSpPr>
            <a:spLocks noGrp="1"/>
          </p:cNvSpPr>
          <p:nvPr>
            <p:ph type="title"/>
          </p:nvPr>
        </p:nvSpPr>
        <p:spPr>
          <a:xfrm>
            <a:off x="883171" y="0"/>
            <a:ext cx="10515600" cy="1325563"/>
          </a:xfrm>
        </p:spPr>
        <p:txBody>
          <a:bodyPr/>
          <a:lstStyle/>
          <a:p>
            <a:r>
              <a:rPr lang="fr-FR" dirty="0" smtClean="0"/>
              <a:t>DECRYPTAGE </a:t>
            </a:r>
            <a:br>
              <a:rPr lang="fr-FR" dirty="0" smtClean="0"/>
            </a:br>
            <a:r>
              <a:rPr lang="fr-FR" dirty="0" smtClean="0"/>
              <a:t>PLV</a:t>
            </a:r>
            <a:endParaRPr lang="fr-FR" dirty="0"/>
          </a:p>
        </p:txBody>
      </p:sp>
      <p:sp>
        <p:nvSpPr>
          <p:cNvPr id="14" name="ZoneTexte 13"/>
          <p:cNvSpPr txBox="1"/>
          <p:nvPr/>
        </p:nvSpPr>
        <p:spPr>
          <a:xfrm>
            <a:off x="5420624" y="2873083"/>
            <a:ext cx="6771375" cy="2636619"/>
          </a:xfrm>
          <a:prstGeom prst="rect">
            <a:avLst/>
          </a:prstGeom>
          <a:noFill/>
        </p:spPr>
        <p:txBody>
          <a:bodyPr wrap="square" rtlCol="0">
            <a:spAutoFit/>
          </a:bodyPr>
          <a:lstStyle/>
          <a:p>
            <a:pPr>
              <a:lnSpc>
                <a:spcPct val="200000"/>
              </a:lnSpc>
            </a:pPr>
            <a:r>
              <a:rPr lang="fr-FR" sz="2000" baseline="30000" dirty="0" smtClean="0">
                <a:solidFill>
                  <a:srgbClr val="000000"/>
                </a:solidFill>
                <a:latin typeface="Roboto Mono Medium" panose="00000009000000000000" pitchFamily="49" charset="0"/>
              </a:rPr>
              <a:t>COLORIS:</a:t>
            </a:r>
            <a:r>
              <a:rPr lang="fr-FR" sz="2000" baseline="30000" dirty="0" smtClean="0">
                <a:solidFill>
                  <a:srgbClr val="000000"/>
                </a:solidFill>
                <a:latin typeface="Roboto Mono Light" panose="00000009000000000000" pitchFamily="49" charset="0"/>
              </a:rPr>
              <a:t> multiples pastels: rose </a:t>
            </a:r>
            <a:r>
              <a:rPr lang="fr-FR" sz="1200" baseline="30000" dirty="0" smtClean="0">
                <a:latin typeface="Roboto Mono Light" panose="00000009000000000000" pitchFamily="49" charset="0"/>
              </a:rPr>
              <a:t>(charte Yon-Ka Pantone </a:t>
            </a:r>
            <a:r>
              <a:rPr lang="fr-FR" sz="1200" baseline="30000" dirty="0">
                <a:latin typeface="Roboto Mono Light" panose="00000009000000000000" pitchFamily="49" charset="0"/>
              </a:rPr>
              <a:t>178C à 18</a:t>
            </a:r>
            <a:r>
              <a:rPr lang="fr-FR" sz="1200" baseline="30000" dirty="0" smtClean="0">
                <a:latin typeface="Roboto Mono Light" panose="00000009000000000000" pitchFamily="49" charset="0"/>
              </a:rPr>
              <a:t>%*)</a:t>
            </a:r>
            <a:r>
              <a:rPr lang="fr-FR" sz="2000" baseline="30000" dirty="0" smtClean="0">
                <a:latin typeface="Roboto Mono Light" panose="00000009000000000000" pitchFamily="49" charset="0"/>
              </a:rPr>
              <a:t>, </a:t>
            </a:r>
          </a:p>
          <a:p>
            <a:pPr>
              <a:lnSpc>
                <a:spcPct val="200000"/>
              </a:lnSpc>
            </a:pPr>
            <a:r>
              <a:rPr lang="fr-FR" sz="2000" baseline="30000" dirty="0">
                <a:solidFill>
                  <a:srgbClr val="000000"/>
                </a:solidFill>
                <a:latin typeface="Roboto Mono Light" panose="00000009000000000000" pitchFamily="49" charset="0"/>
              </a:rPr>
              <a:t> </a:t>
            </a:r>
            <a:r>
              <a:rPr lang="fr-FR" sz="2000" baseline="30000" dirty="0" smtClean="0">
                <a:solidFill>
                  <a:srgbClr val="000000"/>
                </a:solidFill>
                <a:latin typeface="Roboto Mono Light" panose="00000009000000000000" pitchFamily="49" charset="0"/>
              </a:rPr>
              <a:t>        vert, lavande, bleu, jaune … </a:t>
            </a:r>
          </a:p>
          <a:p>
            <a:pPr>
              <a:lnSpc>
                <a:spcPct val="200000"/>
              </a:lnSpc>
            </a:pPr>
            <a:r>
              <a:rPr lang="fr-FR" sz="2000" baseline="30000" dirty="0" smtClean="0">
                <a:solidFill>
                  <a:srgbClr val="000000"/>
                </a:solidFill>
                <a:latin typeface="Roboto Mono Medium" panose="00000009000000000000" pitchFamily="49" charset="0"/>
              </a:rPr>
              <a:t>FORMES:</a:t>
            </a:r>
            <a:r>
              <a:rPr lang="fr-FR" sz="2000" baseline="30000" dirty="0" smtClean="0">
                <a:solidFill>
                  <a:srgbClr val="000000"/>
                </a:solidFill>
                <a:latin typeface="Roboto Mono Light" panose="00000009000000000000" pitchFamily="49" charset="0"/>
              </a:rPr>
              <a:t> un flacon </a:t>
            </a:r>
            <a:r>
              <a:rPr lang="fr-FR" sz="2000" baseline="30000" dirty="0">
                <a:solidFill>
                  <a:srgbClr val="000000"/>
                </a:solidFill>
                <a:latin typeface="Roboto Mono Light" panose="00000009000000000000" pitchFamily="49" charset="0"/>
              </a:rPr>
              <a:t>suggéré par la disposition des végétaux</a:t>
            </a:r>
          </a:p>
          <a:p>
            <a:pPr>
              <a:lnSpc>
                <a:spcPct val="200000"/>
              </a:lnSpc>
            </a:pPr>
            <a:r>
              <a:rPr lang="fr-FR" sz="2000" baseline="30000" dirty="0" smtClean="0">
                <a:solidFill>
                  <a:srgbClr val="000000"/>
                </a:solidFill>
                <a:latin typeface="Roboto Mono Medium" panose="00000009000000000000" pitchFamily="49" charset="0"/>
              </a:rPr>
              <a:t>MATIERES:</a:t>
            </a:r>
            <a:r>
              <a:rPr lang="fr-FR" sz="2000" baseline="30000" dirty="0" smtClean="0">
                <a:solidFill>
                  <a:srgbClr val="000000"/>
                </a:solidFill>
                <a:latin typeface="Roboto Mono Light" panose="00000009000000000000" pitchFamily="49" charset="0"/>
              </a:rPr>
              <a:t> végétaux, aquarelles</a:t>
            </a:r>
          </a:p>
          <a:p>
            <a:pPr>
              <a:lnSpc>
                <a:spcPct val="200000"/>
              </a:lnSpc>
            </a:pPr>
            <a:r>
              <a:rPr lang="fr-FR" sz="2000" baseline="30000" dirty="0" smtClean="0">
                <a:solidFill>
                  <a:srgbClr val="000000"/>
                </a:solidFill>
                <a:latin typeface="Roboto Mono Medium" panose="00000009000000000000" pitchFamily="49" charset="0"/>
              </a:rPr>
              <a:t>EMOTION/SENSATION: </a:t>
            </a:r>
            <a:r>
              <a:rPr lang="fr-FR" sz="2000" baseline="30000" dirty="0" smtClean="0">
                <a:solidFill>
                  <a:srgbClr val="000000"/>
                </a:solidFill>
                <a:latin typeface="Roboto Mono Light" panose="00000009000000000000" pitchFamily="49" charset="0"/>
              </a:rPr>
              <a:t>fraîcheur, douceur, dynamisme et poésie</a:t>
            </a:r>
            <a:endParaRPr lang="fr-FR" sz="2000" baseline="30000" dirty="0">
              <a:solidFill>
                <a:srgbClr val="000000"/>
              </a:solidFill>
              <a:latin typeface="Roboto Mono Light" panose="00000009000000000000" pitchFamily="49" charset="0"/>
            </a:endParaRPr>
          </a:p>
          <a:p>
            <a:pPr>
              <a:lnSpc>
                <a:spcPct val="200000"/>
              </a:lnSpc>
            </a:pPr>
            <a:r>
              <a:rPr lang="fr-FR" sz="2400" baseline="30000" dirty="0">
                <a:solidFill>
                  <a:srgbClr val="000000"/>
                </a:solidFill>
                <a:latin typeface="Roboto Mono Light" panose="00000009000000000000" pitchFamily="49" charset="0"/>
              </a:rPr>
              <a:t>                   </a:t>
            </a:r>
          </a:p>
        </p:txBody>
      </p:sp>
      <p:sp>
        <p:nvSpPr>
          <p:cNvPr id="16" name="Rectangle 15"/>
          <p:cNvSpPr/>
          <p:nvPr/>
        </p:nvSpPr>
        <p:spPr>
          <a:xfrm>
            <a:off x="6295826" y="5184397"/>
            <a:ext cx="6096000" cy="430887"/>
          </a:xfrm>
          <a:prstGeom prst="rect">
            <a:avLst/>
          </a:prstGeom>
        </p:spPr>
        <p:txBody>
          <a:bodyPr>
            <a:spAutoFit/>
          </a:bodyPr>
          <a:lstStyle/>
          <a:p>
            <a:r>
              <a:rPr lang="fr-FR" sz="2400" baseline="30000" dirty="0" smtClean="0">
                <a:solidFill>
                  <a:srgbClr val="363935"/>
                </a:solidFill>
                <a:latin typeface="Roboto Mono Medium" panose="00000009000000000000" pitchFamily="49" charset="0"/>
              </a:rPr>
              <a:t>MESSAGE CLÉ: </a:t>
            </a:r>
            <a:r>
              <a:rPr lang="fr-FR" sz="2200" baseline="30000" dirty="0" smtClean="0">
                <a:solidFill>
                  <a:srgbClr val="363935"/>
                </a:solidFill>
                <a:latin typeface="Roboto Mono Medium" panose="00000009000000000000" pitchFamily="49" charset="0"/>
              </a:rPr>
              <a:t>«Une ode à la nature»</a:t>
            </a:r>
            <a:endParaRPr lang="fr-FR" sz="2200" dirty="0"/>
          </a:p>
        </p:txBody>
      </p:sp>
      <p:sp>
        <p:nvSpPr>
          <p:cNvPr id="17" name="Rectangle 16"/>
          <p:cNvSpPr/>
          <p:nvPr/>
        </p:nvSpPr>
        <p:spPr>
          <a:xfrm>
            <a:off x="6140971" y="4965211"/>
            <a:ext cx="4248945" cy="869260"/>
          </a:xfrm>
          <a:prstGeom prst="rect">
            <a:avLst/>
          </a:prstGeom>
          <a:noFill/>
          <a:ln>
            <a:solidFill>
              <a:srgbClr val="C7BB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9" name="ZoneTexte 18"/>
          <p:cNvSpPr txBox="1"/>
          <p:nvPr/>
        </p:nvSpPr>
        <p:spPr>
          <a:xfrm>
            <a:off x="1584884" y="5153619"/>
            <a:ext cx="3252221" cy="738664"/>
          </a:xfrm>
          <a:prstGeom prst="rect">
            <a:avLst/>
          </a:prstGeom>
          <a:noFill/>
        </p:spPr>
        <p:txBody>
          <a:bodyPr wrap="square" rtlCol="0">
            <a:spAutoFit/>
          </a:bodyPr>
          <a:lstStyle/>
          <a:p>
            <a:pPr algn="ctr"/>
            <a:r>
              <a:rPr lang="nb-NO" baseline="30000" dirty="0" smtClean="0">
                <a:latin typeface="Roboto Mono Light" panose="00000009000000000000" pitchFamily="49" charset="0"/>
                <a:ea typeface="Roboto Mono Light" panose="00000009000000000000" pitchFamily="49" charset="0"/>
              </a:rPr>
              <a:t>AFFICHETTE A4</a:t>
            </a:r>
            <a:endParaRPr lang="nb-NO" baseline="30000" dirty="0" smtClean="0">
              <a:solidFill>
                <a:schemeClr val="tx1">
                  <a:lumMod val="95000"/>
                  <a:lumOff val="5000"/>
                </a:schemeClr>
              </a:solidFill>
              <a:latin typeface="Roboto Mono Light" panose="00000009000000000000" pitchFamily="49" charset="0"/>
              <a:ea typeface="Roboto Mono Light" panose="00000009000000000000" pitchFamily="49" charset="0"/>
            </a:endParaRPr>
          </a:p>
          <a:p>
            <a:pPr algn="ctr"/>
            <a:r>
              <a:rPr lang="nb-NO" baseline="30000" dirty="0">
                <a:solidFill>
                  <a:schemeClr val="tx1">
                    <a:lumMod val="95000"/>
                    <a:lumOff val="5000"/>
                  </a:schemeClr>
                </a:solidFill>
                <a:latin typeface="Roboto Mono Light" panose="00000009000000000000" pitchFamily="49" charset="0"/>
                <a:ea typeface="Roboto Mono Light" panose="00000009000000000000" pitchFamily="49" charset="0"/>
              </a:rPr>
              <a:t>Réf.7C1000X</a:t>
            </a:r>
          </a:p>
          <a:p>
            <a:pPr algn="ctr"/>
            <a:r>
              <a:rPr lang="nb-NO" dirty="0" smtClean="0">
                <a:latin typeface="Roboto Mono Light" panose="00000009000000000000" pitchFamily="49" charset="0"/>
                <a:ea typeface="Roboto Mono Light" panose="00000009000000000000" pitchFamily="49" charset="0"/>
              </a:rPr>
              <a:t> </a:t>
            </a:r>
            <a:endParaRPr lang="nb-NO" baseline="30000" dirty="0">
              <a:latin typeface="Roboto Mono Light" panose="00000009000000000000" pitchFamily="49" charset="0"/>
              <a:ea typeface="Roboto Mono Light" panose="00000009000000000000" pitchFamily="49" charset="0"/>
            </a:endParaRPr>
          </a:p>
        </p:txBody>
      </p:sp>
      <p:sp>
        <p:nvSpPr>
          <p:cNvPr id="15" name="Rectangle 14"/>
          <p:cNvSpPr/>
          <p:nvPr/>
        </p:nvSpPr>
        <p:spPr>
          <a:xfrm>
            <a:off x="4826875" y="2400316"/>
            <a:ext cx="1401346" cy="553998"/>
          </a:xfrm>
          <a:prstGeom prst="rect">
            <a:avLst/>
          </a:prstGeom>
          <a:noFill/>
          <a:ln>
            <a:solidFill>
              <a:srgbClr val="F9C6BF"/>
            </a:solidFill>
          </a:ln>
        </p:spPr>
        <p:txBody>
          <a:bodyPr wrap="none">
            <a:spAutoFit/>
          </a:bodyPr>
          <a:lstStyle/>
          <a:p>
            <a:r>
              <a:rPr lang="fr-FR" sz="1000" dirty="0" smtClean="0"/>
              <a:t>ROSE CHARTE YON-KA</a:t>
            </a:r>
          </a:p>
          <a:p>
            <a:r>
              <a:rPr lang="fr-FR" sz="1000" dirty="0" smtClean="0"/>
              <a:t>RVB </a:t>
            </a:r>
            <a:r>
              <a:rPr lang="fr-FR" sz="1000" dirty="0"/>
              <a:t>255.230.228</a:t>
            </a:r>
          </a:p>
          <a:p>
            <a:r>
              <a:rPr lang="fr-FR" sz="1000" dirty="0"/>
              <a:t>PANTONE 178C à 18%*</a:t>
            </a:r>
          </a:p>
        </p:txBody>
      </p:sp>
      <p:pic>
        <p:nvPicPr>
          <p:cNvPr id="20" name="Image 19"/>
          <p:cNvPicPr>
            <a:picLocks noChangeAspect="1"/>
          </p:cNvPicPr>
          <p:nvPr/>
        </p:nvPicPr>
        <p:blipFill>
          <a:blip r:embed="rId6"/>
          <a:stretch>
            <a:fillRect/>
          </a:stretch>
        </p:blipFill>
        <p:spPr>
          <a:xfrm>
            <a:off x="1844189" y="1176327"/>
            <a:ext cx="2675056" cy="381653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85103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Image 24"/>
          <p:cNvPicPr>
            <a:picLocks noChangeAspect="1"/>
          </p:cNvPicPr>
          <p:nvPr/>
        </p:nvPicPr>
        <p:blipFill>
          <a:blip r:embed="rId2"/>
          <a:stretch>
            <a:fillRect/>
          </a:stretch>
        </p:blipFill>
        <p:spPr>
          <a:xfrm>
            <a:off x="2901367" y="1652832"/>
            <a:ext cx="6235957" cy="1075464"/>
          </a:xfrm>
          <a:prstGeom prst="rect">
            <a:avLst/>
          </a:prstGeom>
        </p:spPr>
      </p:pic>
      <p:pic>
        <p:nvPicPr>
          <p:cNvPr id="1028" name="Picture 4" descr="Flèche Arrondie Simple vers la gauche PNG transparents - S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3616932">
            <a:off x="4337144" y="2963163"/>
            <a:ext cx="880525" cy="43853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Flèche Arrondie Simple vers la gauche PNG transparents - S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a:off x="3047223" y="2980098"/>
            <a:ext cx="628059" cy="43853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Flèche Arrondie Simple vers la gauche PNG transparents - S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4757101">
            <a:off x="5273158" y="2948230"/>
            <a:ext cx="687271" cy="43853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Flèche Arrondie Simple vers la gauche PNG transparents - S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a:off x="6138521" y="2897676"/>
            <a:ext cx="705220" cy="438539"/>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p:cNvSpPr txBox="1"/>
          <p:nvPr/>
        </p:nvSpPr>
        <p:spPr>
          <a:xfrm>
            <a:off x="2227811" y="5684742"/>
            <a:ext cx="2195088" cy="276999"/>
          </a:xfrm>
          <a:prstGeom prst="rect">
            <a:avLst/>
          </a:prstGeom>
          <a:noFill/>
        </p:spPr>
        <p:txBody>
          <a:bodyPr wrap="square" rtlCol="0">
            <a:spAutoFit/>
          </a:bodyPr>
          <a:lstStyle/>
          <a:p>
            <a:pPr algn="ctr"/>
            <a:r>
              <a:rPr lang="fr-FR" sz="1200" dirty="0" smtClean="0">
                <a:latin typeface="Roboto Mono" panose="00000009000000000000" pitchFamily="49" charset="0"/>
                <a:ea typeface="Roboto Mono" panose="00000009000000000000" pitchFamily="49" charset="0"/>
              </a:rPr>
              <a:t>STRUCTURE/PODIUM</a:t>
            </a:r>
            <a:endParaRPr lang="fr-FR" sz="1200" dirty="0">
              <a:latin typeface="Roboto Mono" panose="00000009000000000000" pitchFamily="49" charset="0"/>
              <a:ea typeface="Roboto Mono" panose="00000009000000000000" pitchFamily="49" charset="0"/>
            </a:endParaRPr>
          </a:p>
        </p:txBody>
      </p:sp>
      <p:sp>
        <p:nvSpPr>
          <p:cNvPr id="12" name="ZoneTexte 11"/>
          <p:cNvSpPr txBox="1"/>
          <p:nvPr/>
        </p:nvSpPr>
        <p:spPr>
          <a:xfrm>
            <a:off x="5252516" y="5764099"/>
            <a:ext cx="2773477" cy="276999"/>
          </a:xfrm>
          <a:prstGeom prst="rect">
            <a:avLst/>
          </a:prstGeom>
          <a:noFill/>
        </p:spPr>
        <p:txBody>
          <a:bodyPr wrap="square" rtlCol="0">
            <a:spAutoFit/>
          </a:bodyPr>
          <a:lstStyle/>
          <a:p>
            <a:pPr algn="ctr"/>
            <a:r>
              <a:rPr lang="fr-FR" sz="1200" dirty="0" smtClean="0">
                <a:latin typeface="Roboto Mono" panose="00000009000000000000" pitchFamily="49" charset="0"/>
                <a:ea typeface="Roboto Mono" panose="00000009000000000000" pitchFamily="49" charset="0"/>
              </a:rPr>
              <a:t>COMPOSITION VEGETALE</a:t>
            </a:r>
            <a:endParaRPr lang="fr-FR" sz="1200" dirty="0">
              <a:latin typeface="Roboto Mono" panose="00000009000000000000" pitchFamily="49" charset="0"/>
              <a:ea typeface="Roboto Mono" panose="00000009000000000000" pitchFamily="49" charset="0"/>
            </a:endParaRPr>
          </a:p>
        </p:txBody>
      </p:sp>
      <p:pic>
        <p:nvPicPr>
          <p:cNvPr id="17" name="Imag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09574" y="6233145"/>
            <a:ext cx="525351" cy="453159"/>
          </a:xfrm>
          <a:prstGeom prst="rect">
            <a:avLst/>
          </a:prstGeom>
        </p:spPr>
      </p:pic>
      <p:sp>
        <p:nvSpPr>
          <p:cNvPr id="18" name="Titre 1"/>
          <p:cNvSpPr txBox="1">
            <a:spLocks/>
          </p:cNvSpPr>
          <p:nvPr/>
        </p:nvSpPr>
        <p:spPr>
          <a:xfrm>
            <a:off x="926896" y="170228"/>
            <a:ext cx="10515600" cy="1325563"/>
          </a:xfrm>
          <a:prstGeom prst="rect">
            <a:avLst/>
          </a:prstGeom>
        </p:spPr>
        <p:txBody>
          <a:bodyPr vert="horz" lIns="91440" tIns="45720" rIns="91440" bIns="45720" rtlCol="0" anchor="ctr">
            <a:normAutofit fontScale="90000" lnSpcReduction="20000"/>
          </a:bodyPr>
          <a:lst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a:lstStyle>
          <a:p>
            <a:r>
              <a:rPr lang="fr-FR" smtClean="0"/>
              <a:t>COULEURS ET</a:t>
            </a:r>
            <a:br>
              <a:rPr lang="fr-FR" smtClean="0"/>
            </a:br>
            <a:r>
              <a:rPr lang="fr-FR" smtClean="0"/>
              <a:t> MATIERES </a:t>
            </a:r>
            <a:br>
              <a:rPr lang="fr-FR" smtClean="0"/>
            </a:br>
            <a:endParaRPr lang="fr-FR" dirty="0"/>
          </a:p>
        </p:txBody>
      </p:sp>
      <p:pic>
        <p:nvPicPr>
          <p:cNvPr id="22" name="Picture 4" descr="Flèche Arrondie Simple vers la gauche PNG transparents - S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8139851">
            <a:off x="7046442" y="2906972"/>
            <a:ext cx="705220" cy="43853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Flèche Arrondie Simple vers la gauche PNG transparents - Stic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9000823">
            <a:off x="7935853" y="2930888"/>
            <a:ext cx="705220" cy="438539"/>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p:cNvPicPr>
            <a:picLocks noChangeAspect="1"/>
          </p:cNvPicPr>
          <p:nvPr/>
        </p:nvPicPr>
        <p:blipFill>
          <a:blip r:embed="rId5"/>
          <a:stretch>
            <a:fillRect/>
          </a:stretch>
        </p:blipFill>
        <p:spPr>
          <a:xfrm>
            <a:off x="2477534" y="3513397"/>
            <a:ext cx="1945365" cy="2198323"/>
          </a:xfrm>
          <a:prstGeom prst="rect">
            <a:avLst/>
          </a:prstGeom>
        </p:spPr>
      </p:pic>
      <p:pic>
        <p:nvPicPr>
          <p:cNvPr id="7" name="Image 6"/>
          <p:cNvPicPr>
            <a:picLocks noChangeAspect="1"/>
          </p:cNvPicPr>
          <p:nvPr/>
        </p:nvPicPr>
        <p:blipFill>
          <a:blip r:embed="rId6"/>
          <a:stretch>
            <a:fillRect/>
          </a:stretch>
        </p:blipFill>
        <p:spPr>
          <a:xfrm>
            <a:off x="5434817" y="3632680"/>
            <a:ext cx="2112627" cy="2040194"/>
          </a:xfrm>
          <a:prstGeom prst="rect">
            <a:avLst/>
          </a:prstGeom>
        </p:spPr>
      </p:pic>
      <p:sp>
        <p:nvSpPr>
          <p:cNvPr id="19" name="Rectangle 18"/>
          <p:cNvSpPr/>
          <p:nvPr/>
        </p:nvSpPr>
        <p:spPr>
          <a:xfrm>
            <a:off x="2660579" y="5976966"/>
            <a:ext cx="1401346" cy="553998"/>
          </a:xfrm>
          <a:prstGeom prst="rect">
            <a:avLst/>
          </a:prstGeom>
          <a:noFill/>
          <a:ln>
            <a:solidFill>
              <a:srgbClr val="F9C6BF"/>
            </a:solidFill>
          </a:ln>
        </p:spPr>
        <p:txBody>
          <a:bodyPr wrap="none">
            <a:spAutoFit/>
          </a:bodyPr>
          <a:lstStyle/>
          <a:p>
            <a:r>
              <a:rPr lang="fr-FR" sz="1000" dirty="0" smtClean="0"/>
              <a:t>ROSE CHARTE YON-KA</a:t>
            </a:r>
          </a:p>
          <a:p>
            <a:r>
              <a:rPr lang="fr-FR" sz="1000" dirty="0" smtClean="0"/>
              <a:t>RVB </a:t>
            </a:r>
            <a:r>
              <a:rPr lang="fr-FR" sz="1000" dirty="0"/>
              <a:t>255.230.228</a:t>
            </a:r>
          </a:p>
          <a:p>
            <a:r>
              <a:rPr lang="fr-FR" sz="1000" dirty="0"/>
              <a:t>PANTONE 178C à 18%*</a:t>
            </a:r>
          </a:p>
        </p:txBody>
      </p:sp>
    </p:spTree>
    <p:extLst>
      <p:ext uri="{BB962C8B-B14F-4D97-AF65-F5344CB8AC3E}">
        <p14:creationId xmlns:p14="http://schemas.microsoft.com/office/powerpoint/2010/main" val="38107862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p:cNvPicPr>
            <a:picLocks noChangeAspect="1"/>
          </p:cNvPicPr>
          <p:nvPr/>
        </p:nvPicPr>
        <p:blipFill>
          <a:blip r:embed="rId2"/>
          <a:stretch>
            <a:fillRect/>
          </a:stretch>
        </p:blipFill>
        <p:spPr>
          <a:xfrm>
            <a:off x="5095219" y="2269077"/>
            <a:ext cx="3561971" cy="2543072"/>
          </a:xfrm>
          <a:prstGeom prst="rect">
            <a:avLst/>
          </a:prstGeom>
        </p:spPr>
      </p:pic>
      <p:sp>
        <p:nvSpPr>
          <p:cNvPr id="20" name="Rectangle 19"/>
          <p:cNvSpPr/>
          <p:nvPr/>
        </p:nvSpPr>
        <p:spPr>
          <a:xfrm>
            <a:off x="7014673" y="1958832"/>
            <a:ext cx="1114408" cy="369332"/>
          </a:xfrm>
          <a:prstGeom prst="rect">
            <a:avLst/>
          </a:prstGeom>
        </p:spPr>
        <p:txBody>
          <a:bodyPr wrap="none">
            <a:spAutoFit/>
          </a:bodyPr>
          <a:lstStyle/>
          <a:p>
            <a:r>
              <a:rPr lang="en-US" baseline="30000" dirty="0" err="1" smtClean="0">
                <a:solidFill>
                  <a:srgbClr val="000000"/>
                </a:solidFill>
                <a:latin typeface="Roboto Mono" pitchFamily="2" charset="0"/>
              </a:rPr>
              <a:t>stabilisés</a:t>
            </a:r>
            <a:endParaRPr lang="fr-FR" dirty="0"/>
          </a:p>
        </p:txBody>
      </p:sp>
      <p:sp>
        <p:nvSpPr>
          <p:cNvPr id="21" name="Rectangle 20"/>
          <p:cNvSpPr/>
          <p:nvPr/>
        </p:nvSpPr>
        <p:spPr>
          <a:xfrm>
            <a:off x="5258515" y="1986173"/>
            <a:ext cx="1207382" cy="369332"/>
          </a:xfrm>
          <a:prstGeom prst="rect">
            <a:avLst/>
          </a:prstGeom>
        </p:spPr>
        <p:txBody>
          <a:bodyPr wrap="none">
            <a:spAutoFit/>
          </a:bodyPr>
          <a:lstStyle/>
          <a:p>
            <a:r>
              <a:rPr lang="en-US" baseline="30000" dirty="0" err="1" smtClean="0">
                <a:solidFill>
                  <a:srgbClr val="000000"/>
                </a:solidFill>
                <a:latin typeface="Roboto Mono" pitchFamily="2" charset="0"/>
              </a:rPr>
              <a:t>artificiels</a:t>
            </a:r>
            <a:endParaRPr lang="fr-FR" dirty="0"/>
          </a:p>
        </p:txBody>
      </p:sp>
      <p:sp>
        <p:nvSpPr>
          <p:cNvPr id="14" name="Forme libre 13"/>
          <p:cNvSpPr/>
          <p:nvPr/>
        </p:nvSpPr>
        <p:spPr>
          <a:xfrm>
            <a:off x="944880" y="3063240"/>
            <a:ext cx="0" cy="0"/>
          </a:xfrm>
          <a:custGeom>
            <a:avLst/>
            <a:gdLst>
              <a:gd name="connsiteX0" fmla="*/ 0 w 0"/>
              <a:gd name="connsiteY0" fmla="*/ 0 h 0"/>
              <a:gd name="connsiteX1" fmla="*/ 0 w 0"/>
              <a:gd name="connsiteY1" fmla="*/ 0 h 0"/>
            </a:gdLst>
            <a:ahLst/>
            <a:cxnLst>
              <a:cxn ang="0">
                <a:pos x="connsiteX0" y="connsiteY0"/>
              </a:cxn>
              <a:cxn ang="0">
                <a:pos x="connsiteX1" y="connsiteY1"/>
              </a:cxn>
            </a:cxnLst>
            <a:rect l="l" t="t" r="r" b="b"/>
            <a:pathLst>
              <a:path>
                <a:moveTo>
                  <a:pt x="0" y="0"/>
                </a:move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AutoShape 8" descr="data:image/webp;base64,UklGRqaGAABXRUJQVlA4IJqGAADQ0wGdASrFAcUBPk0ijUUioiEiplO8iFAJiWdtM/f2P8ao7fQ1XLHI89aA6uXpGG3Z3PwbrHxSf6oeoDtU8xXX3Lm6/bMXbIS5/gR+qf/celf6cvV/zrO6deuH/Dv/P1aHpXevDmFn7Xel75b/J/6v/HfuP+6vrv+U/UP5L+8f5j/h/3/3Kv8fyGepf2n/e/0vqT/KPuv+i/un7rf539p/vN/Tf87/O+WP69/Lf9D7n/kI/Mf6x/sv77+6H50e8v9p+/u4j/Zf9j1C/c77R/sv8N+8/+b9QD/C/yf7u+6X6V/cP9p/jv8j/4v8b///wB/mH9P/1P9//d//Kf///y/bn/C/7/lR/bP9t/2f9H+Vv2B/zD+qf7n+7/53/z/57///+37PP+j/Xf7f9u/dP+tf6L/x/6T/a/t19hv86/t//G/wX+h/aT/////73//17ov3T/+fuo/sj/4zkT3AhglS22JVn79qHwsE0V/QtcxsN/g2Xnjn/HSUjDuajFnbi0DMDI/b3/6f9D7rQ7BxnL1ULNhLSarT4lN15KXnUX7cI5iMxz3adEWwTvgcshg1sskfDOw5omn9CNEC0H02MzKybfst837E1A9kUc8XTv2gxdskfv3YGa8T4n6xTOoQojS8rgGlzkP/HN2x3AsfYK0Wy2hoV5DTgPlDhGDLzyAlrWeD1RW89hvV/JvvEa+5dUlufP1/5g8AVKZWWUlmPE2stVapuL4ENszU4dE7v/Uzjcw5elqAPdEdXJtYwY+iME6aonwOHdCboP7cWfR+lhdp8r3x/1bSw0eSN4baWCP4lF5Qt3iX8aovi2Xu3oFeNThXDVMNhecKPxBD6V/g28J+wEveIW3vnkVOiIlwWtVVicC5QawooA+0GN/NQQJLQtZQ+hB54e0uixtGQyTI/SUJFTTXsVQyC8KuDSzX6HvBNAZs/+u2ufZjtsu7AhgfdjgKwMOLOL0R8n7D0F+HZcDkX2FtaseWDvN++FeAqauv2ODWHcaNloh9QiG8B+WkbFraH8HeojMQ2cG+5v4GKFYXlsXznGb8C1bgG5Q0S3htFlS6Jg02zCrB3J+2h99q1eCyWq3ly6xamuiltWdN4mRNcpZKb8R0cdOhzn0cPmBJz3Mf4SSC5HrP3+O1MV5qfTl4Kt+2Bpu4JOrDcY0YllgnlhuGBnh2x/g3IQOjyf0ryw46WYi8Z3m20V74aEWyh5zyldCvq9DCtIkqpIE9pYD25cNcrY6oj7t906njOHKLBrmMweJ7RcjIhNAUq1H9mI6h2l7L2gPYINsCVkRsPlgUvZUocwXp+tJrz7DZ6HRLrAZ+qdIoLAj91+BjqE2LCqYBJPhtyfNxEnxuHzb3hDou7hWsza90XAWyLmoLGH5WmybfrSRxjE+VhWx7KmWBczscGRYzjb+qO4Diam5aX4m88gVNEUDEP3EkVvTm++B3PCV5H5AGbWfcuXjggAlzS98jwTjcb5M1JOc/qkYFjhaqziTnKDUGbzDtjmlJDDzzQbAIeNDcrF4yQgO24a16Gaa/a+/74CMHGj4bbJF2di1D/SmtD7Hh+a0FuUsEjakJIz1YglLLfOtUEQEvEb3+MunjWH6h/Ea/gwlLVmYMslDjX4YuHRW8Kz7QXKsnILpEET0Gy66tBsKkIgQCkggvSdhcyPY5ISBqZw/qJ6i5w0fV7c1bXKb14zPB9hbFJIIjhSyDsEkrTIC5wx+1Oj645XrCLfkWFlVcBGj1bUmam6Pk/iHiA13g/zLTrnD3oVMsulHWlHZD4+uKwGK4dhQO62XCSi0AcYQd2v/AdQbxSE8bkeHX+Y/amdmAKm6AzqfRcZvU7esRP6PqFojCaHRHbO+I5plOY2v42Oa+KhRETirt6Tn9xPGf0LWSKlmHGu8HtFhlKIQCAxjezu7J9zz3fRdRnYjwT8UDq80yU6vf5HAvQDoVyUeqrFnlou2gjqxs4OrTL375BTy7jK/eqU4nLIqxpo7imcY05j2OusxmOOeRLkYFF4XlRbo4huB0jA9/NRAppbOPXGoxSPc+C8E2Qd8Vy74tH/RCJPYcfocJk7enDQ3aK7OIwno6ucUPJKnxTxGzvCd+FPrC4KoZXVVIhJEfJF607KOt9qGPICZ88j5m4lueUm+p//JnE7pkFq+tWH5CoQ1xeOwcOGxEjJwAFMe1/9lWM/JTNht65/v9A356cAhHmqTQQ6csvtOOQKfu2JBcNVn0mD+1OmtBWxzZpRQNHJrvrkuCL8fJfHwlGKpsFNmHORUzVOARPSfoO+E5yY1j0xdOvYnjftfiqWXLc3ZtRuUqLmk/MkX0FVwRkpkkrMlN+43B5tqYg17vS7QBVcdMQUnjQS6snI73zSHprsJ7XIqt6PfhIx9icZGxvPPQ+RAnVKVadfO1QAzR7Y+B8Ka/EkHBuDLttZKUmXxuaepWV//6EIceC0a9idYzej8E4hP55OyTL/AZ0sTWlYYL5eTblOBFkeHStORY3rY8Qp7anOc9WCFbRS2jC08C9RoWG7s8Rr/IDCI5ETUyJnjVCZ03n+H4DfAAcqxiMKjSLey+GDp5glzhnSDPlU9nG2cNHO1fJSCSFJqSemTu6+049hIbnE+0D1n2gWuckakOQclY7pkkyCzDV3wZIeoHqNG1yuftw+wpCK5khAGkUbKDRWWlg3Bbg14e0qvoJvEk0gPSat9UqJv4QWmHWCwDJmE4sHgC302M77txlpCkKwVTgeLwGmy8VwitFL2AJiVmhZOJBkwn1DKLe+Bx0yXQ1Ut1bgQi/g5rv96XVNefn+xRRayfB76B0vLLRhoXc7mM0lxDwRTkI/009MlWjHMvk7rtpcDLTed0IT09vg21CFsMx7RufN30m0NIpBXiA1FYNFSy9Hgr7M/HEQQGE/6HFihNf5XFrZcqHRsuDFv2uMTmdNoQuM70tTYVTonXIB1ke9g6jUdiX2eIbOPYIJaeXOpT5dYlFZnoQXzDNR3XCUyYLyCiJuRAmhhOtt+FNhi6140QMlabBv1+TbpcLXVSs/W2SrAIq1uF/afZqjRmVwYRQLYo3AjNx4Yx5b8ulBvilTT1gIjmoxPu3RvpTiEZgDdlbINqSkdI93eCUDC9zRM+vhclb84PchqTL7Ynlut/2de5v9JKevHlSbNIx2UTmwRCj0hdD3V102y08swrjLod+HDfvoKlNw0m2VYjUBcG7IjymQTaf0uxCz6PGcEmtIUQ1TwT5vYO8kldmIqacpunBIzkbN6zi/t1/wYA9Ikn96p7Xu2Sv9U73fYk2U+lL8eMZXtbNY5f2WxlqpC7LSJMQdgpwZbgAkXHeAphAi9RN450z+caIoEIr2CxciDHSCUM+YLcKbOlGBWuTeNnElnZnyDfKuMRyhnvcVbn2zW5JdjeIgLmR2O1zoFm9r3XK95brcA2OJSzbJ14brOkuCjTnd71IG8Xc0XTt6HWUEoE2B/gZyIMLqockX8QI7j9keBP0uz2fOGD5OrE+dT2fhXSQoI4Rmnre1q3TmYc1z9aeF6zXP5fNoESx5e1xhRJ5rGJGEq2nTdIUMrs6ba5CN5p3+EExHF/QMro64RDrc4TNjrPyXhvE8HkfQX3JAvX2JXY7pbJ+HW+8Riu9U/tq08mlSAF9wihIoAjKf0EC8ZwGKg8NPEtNA2h8//C3om/S15gYI2PZ3UbaO5G2fHYCSU6BZTxNDBe+KC1nXvxl3sZZjQz0s9vA8R8uKcLFZaQBOU5lGndTwslivDOo07r0fIZZpsS9e11dhOafkglNJY08i4kZgGNiUsf4AJwBP+/NogWmdxyINXCmVxJshe3pGcFc+58U0jLebVYvqUC+7h6kooQ3pzGVlg+GH8zDf2va0ekirLg5yJ+K4m2Ni8epWSwWbTiMbXODcTf/zPbQ5WWno/WnYYVO3keGGDUvi03q8E0PdQ26lp0MzTfoiZ5E/ajSbJANkpV1vR6mYbmjO+/06sKkWlpkEeAlA+tVSsCbd+HB6Hvk5TpOHK4+m/Z8ja06O9CzDg1qBRfE8a96N1Fnv1bTHu+of9/Dqgy9hMlhNZPcdqb3i+Qh8Z1p67OtUpIfEpJ21e7w9jzOw7H65O5ZZ8MkEGo4kgP76X/KV8OgGwQhQYRboHiTrrdRxi9fWkcM3D2vdv+K9w6tTGmHTCJAzw3xh/A/jjFzUPJoAbAmsWzfSzwnALC88GREvMP9/wqfFnuPyM8rhkOa9SGRoEGezmahu+zDVPxf66zHx8rZc3bItFDKw+Lwx5EbdBTOaly1MS35l8j3RoR92iwvuvOvXW4wGyYSnUvvW81nUXIi6wnU+zEaTRqgqQpyuQBoU8ib9ahSJPVNFqw5KkovmnQXx4SRvtz7ZMbKi4EirnlJApdOAjhxXjToyIeZdsll7RNmJC3ptnfYaLBikrodB8gFn7jrEhkpTqhM5Tn7BbrmdhcBk5GTzeiHDiwosAXD/lfBS57cx3T9HefzJHFaEDJ9mZD0VJ5yzv8cWoNyEcKYZvkvrfsalLY2nMQF2agf4TVX2OOc7POWn5M/6r/5jjM8hOi1d90OLcLZVByjUpfdjX0UE28xSfHeWh0j5BNHa1Lzpkap/PcTHdEkmwNhjeNBjbATeSrur2+8+secGasYfbGN1Iq4oUqxcrNmLe95GgLw2dzccMn/ZbRIlqwUDzI93W4KaHkj0jB6L4BZOEFxjh8x/DZt0TjC+1ae9MPua06lmjBEelZ9c6BnNJ+TD7PujUPzVTs3bFChHExQUQtrwDjeNOi9Jw/Q/XRsto2tlQiNUsu/CzxTJ81Sfn0MMTLG1GeX+opTF10gHAz1gHQyZWRDgcH8A38qdfQtjPkRPWFbtCvp/v47SLoYzlMe394VeehkR30IuVbxdfAjfMdKUYi5ufuKT3MW9rQwhl12v9VcqXASWkyiPsG0KeytvK5bZG2rHG4Z9FK6UkmEamckTYnEL7xbaOSA0/BYBcEUTEWzCTMPztA0wMyxaLJtr6rS4TODMuOjfBAAP7+ENFdz7na676w1LheNWxT3WQHJ6PWVl3s34x32+M9uRbkKACxTbbbxNZg4N1B0rfyTaWH1vKAu++pL1tro1tK46SmS6yvuM6qT7qly5O6CnZvaWxEc8be6mZxuCoONPGxo/0EBzA2eCUX71TMNdGvicDUiG/1hZsXCNrgikGaxNUhm8+8vVrL9UN8BAOcWINEkMiJdvqQhAaiPm/DckpHxUntaJCACTANKbOrXpYEIXROWrgyylsgU50OfjmXmpBlP5UA9ZOEoA8jtH6HIqnx+i7dyqhUnLkGMc45TutCtllcRS+0u4R6X4qF6JPN+SU4ccmYu4xjhZm070GY2irHx9Ma6DhPttu5Li8lACaW06oCy7DLVHun4UBxWkYG7dXsAel+GPtSFl09dGB0uzdmOPIUDpVveg+yovF8p/FHBpVWJIB5rnSmmBrJxcKT1bzWxIs/WWXrmqSSQ8EmS0/lLYV/TSuBaCsK0bfqRvjYFMgwidF1yfVIQAs7b3ifIw8ZfEWSoDTqciRDqb6fJqiuFyhG1Eh7UBE9c+RUc42N6JYtpxtRNC9RbgtSNmeYBQDG/NFBPQw1N0EEHUgrEFxuiaDSo8okMhRI28gQ4R3sbkz3v/hUVTvdX+p4KtpQFz1Yt/wSYSiws0EeiVM72fQmOyJM6/O/r9EiWVLc0+sClO24aXqh7tAQ12lE7Xxo88W/TrCf6o6MK75uDKdn2DJA3L0lp0/2/jYod9649XfSZ7boWgS/t/RFX9XAALO7QLMqWYp6DJM4VBbQopjC/I68i6yfMTnjW/i5jc7/J95bfUfjHLK4HFZGi2EwPubQpdqgZOj+m9Ln+aP89g6gfn3vNSQJ4TDzey3t/Cbg57CkniivW3yGEfxv9BBwbVbNT1VA2MV6+iC0JTHLOxYeKTq5rre957p+8aqr78FgtAt+CFEN/HjHOJQboiiC2ZmhkJLe2kgVtTyK3iWdKoMQZcaPrKHqlrN5NVDBMapPt2yfG3tr7vIsaytaU9jecqiY8+9AlvXsmS7id9VjrU/BviocVtl8jesQGw7CBpcsQSyyjaLQQYnAJDBUijcsAKmHTjGcW4GggPxfnb7KPoRJ9WjNH5fhFr0AXKnOQUTF9JHWP5iaqDDD0UV5yR7Jiq9axS5Iqou+ASqSV9Q/aBIi/LbEQuhF/YLLOMBjog8nsNo2iklLyb54wQ1kYyv2wxpHAfQSbZtmX68R9wCltxQadZ0eBrcf5w7QAdkFkDxZ5N6ltp0LASCa9EaKK/wX73/Xw8pMz9NNtnS54s+8bRNhpJ1WpXO6v1I8ACsEeGyjQjI6R0vtStxk55LG55bIzF1WuLssH6E6zofC5B5M2KmdwCZZvW6Hpi3kb8vL11bxqtsd4iEi01izzUKqB7melt9fk3k29uhZkGwoojXJHAA5M6HtublGKeS/oU43HJoGdiMszO3/te0tnK6OIELCmRu/pjTSs/UmohPBQLwgDvfdhGiGKheV8eA7ALfIHGRhOVSb+uiPm3+svUtKrtzbdPO7jDvuNVyEysYVPOLrcbvXtuNAj+R2IujQtOapjJnZ6+0V5xB53nEGjBIRzSazMcaHLY/VkJXCEszmi7iNjX40nkwNIIGGCxvzTIrkO5hzhO1Em4sRt/+lu58c84OtmXnBud4qZjoS2FLMPxmdp4jXqajxVEXNxNGBUekihCaXbZDp9yNSRgt892J6Aw769LxEQaAMEB4HGWjHvTmuno1AoBziUeFlniZn7pBgQUoTFwm9fU3KFc86KJeV5VwPERbJx+sQ83drkpcda3jsTI/2jgvnXFzdqaj2k8rJ0SVo7am3KXa83g0KRUVgoFBDgpk9rAA66GtpWMIMg5AawXTaEL2Elj/FpiQTYpkg4IZofy/WmnAzUkAvJomtSjffLIJuGkrV/2Ax87p5HRZloO8dqTKoPAAJ3QZXXMpcp+b4RPSWPXLKu2g+6Eg6gr2YgyCU91I1i+72mZQw0x853S5htlDlZFByo1jb80OkeTo8rskXoYPhp2IddXF3HjJCxOHe0jfzjqnP3yTi9u2jIcmMHuUsqzaBJzCDpDGJkeTG6kZPI3zGO38tF4JqsY21XFfEkYzgmYKreJ77HPY25OuBxBgceSd06Q50frVkvYElXL2sbHhuZBwq4WDI7p5Djp4878JIhmaE3aoa0oggoY8dkwoCI846inSIk0Har1sWDQOqDAEsBkuDiNrQEidKqDNq/fxz/HwjFMAHzGxzPm9XJvzPcs12Gkryk4SZgYcZdnsN9WoD0GQ3XbwFUtNRD+8nvrxgro2lpDCwbf9dr1hJPVEaeN61+p2ggBJiXDiBgYn73HeBFF+qLnwebIuZScQYfg54VrJjS2tDrknSRMnrr6KbzK/jDcHsWrBpzQxjw3JeBrqf85HSRpI8ydV4Zxf8x5lCrq95PoEffVG0cppIxFCvhVl+XNdhglBuD4k2ymxjs0bxRfv0zin2oh3VnkxhUoEy+WDd9dFAb8OhPjQjc2icfvl6hjGWw/QyfN3VlwhnisPX7/s3J0n0NbV24EqlrwYtTPHcdie0pqWBi+pLuoK31Dhc36qDTBh2YOmPnFWIChgyEO4PKkqY5xuCLgfQEtiLPFy8c1XC77OGM5sf6QC5L+vIV2DcuCD2rKp4/LiRakW5Huce2zD6N9rOdEmhTucd8zQHTE1hgTc2LceWokZAFg5Jc+scjQWXnjEbN9qqxUliA0gpQZfMzgoWVr1yeS3Rj1P0VcFGt1s0jfhHk3Yyr6sL5o06Pv04Ucf9WvbKx2peXWMtTtYfduq6JFjjCKKuDNA/DmFQONNAIMRQuEWogpdJRtw4Ts0rEZjUZTjjuKnn62lhpyqa3uKi1qO+L3LbEF7syrDZXn2pHRU2MjjZlRBF15MlqIHFX6qiVUehkfDs9KC94L0l9ecqJQaHiUNc51d7UPagLPtRWEjHdWQz1aGxDb+yXGudhD3/0NRHJI41A952mQ75UFk0Os75tGHKsNCVk9Vsy8iO2Xl1jDE+TninoQCqqbP+QAEfOyNdW+MsVavY19r/zNUDDMxt/+dYIfvKeEOzOmC7IL7n8nWCOg6Y4YdPAHigHDf57+7B4ZPVSnSBl27+rY+7nwOGN4TB5TxvodkqGSvdVa8wTxyIqXtSLA5S8HHsOcqEPA/bp0nsE5vL5JbhY4TjWJwZqwH1lWLx1agQIF6OB6uWV8/xiZMZuOr4JT1UyFSkDzVnYjhQrNFzssvz4aMsLmI8PuREqiFTH/2xGYxmxp5G5HlBrN6PPCeqAsq35/JE370nA/406zDKJV/Rdf8s/YQDM17uCmvyyBUR7KKU594tzfL8eNq69u3ZnEyy+bHak8aK0e0LyJAbGMkBlt1Bse4Iu+7/Atq0MzUTT2e2BXaqDFJBvvPaGlQqvbbascTR1Y6FARDxJ+YBcaCpoNdlGUebkqfAuhiZ7AX7dnPK5OFqnzTt0RLMwGXItMhbFQIHshCzfOQwIKVrdZy8XhL+G9xcaPZDbxcHMQzn7gVnWVWvbj/O3kkKdPOn3xbaOaPSUYF5WBhidRmFzynpKhQxhcFerIWpJLWLlAtdIxKptYGjayaSs4vwU02gQpFKksHxHthyAL4GZLsTsd0WbC+8zLrLJgu6F4e7ccpPWimZ2hdIj65KVGncnEWAnTADWOAEma7ZhMncN9pP6xoT66blnA8ow4++3FGImgVTUpSCvFMozd8FtxU3qpm7I5DK1GfT+HpK18QhzKIJGyVc0pudfg/jMxJhu+oqFjKvev8m4Doy1Ssm1TX9lnSc2CYAVtGWW0JSkdsTCZN5s6j1vZAunhhO1PDBSUYo1VBMQgvJSrz6p56DscKlT7opm5d1RAGT+Kgeit0qdf5AfC40iSTG3kcuBGkf64NARhemKwY0qw1s0IFkQz9jPjAsBHfJOxRvCLS8ryQu30AFFwEUr1jJ/REG1TFqDMhaLf0SF/8b2DC2wUKDqZ+SkmsNItg8/7W/tgugJKTpRfmDjE/YyWCYN/CE0TXo54O0vJ3pknoJocSoWgDRmLQy/mZ92QNPHL7Odf0fBI1y1CQeFNzjAj/apZ5BmArfrLD3E1FVnUqw0KHGkvoZIwP/TxdKM0OuHW8A68HV5gSyRVtNrDflxDUyRYrxXaE+TBNPsFs2tk6wb/jB5eEbSJrbx78ztm2BxXBi3TP6yh9AU0WviF5roVTC2iSZLzq8lxfqx18GF4CAH+nOZcGEb08km9V6WMXLJEQKwT2PRB+FLLbcw3Tq/IZmQ2gLMDy+60UFw/Ekbr4x91G2vXpLwYl8GahTwOKWRPu8wbefseKIGiMspc0dBo29U26F78coxF74M0k1Q/AD9lVRn7ruYrmpt9qeVHMBDTVoJAy/xLw1WSIW66nToJPyf8xR5e203oP4I6+a4jxavO8cvPxPeR/0xKd7uxuks5UZd3DseqPNgq+fue+gcV/dks04wdr4vXhFml62RBL7DOoVzVMtYLz7nCN2hkI5WBY86a33xmelhFMA1ixyFSCjRCRIxkjZKxf+95L+nJ+BLNtju0robb0h+i+YYb2H5N4Xs8ZCyW/WyJHe2IzCBl4zffoaE0QyLf6gR8ICALBue/EiY6pHcRdAcWYoc6gbvRU7eh5ZBjY37p7s9fE34kqMNeXusrE/zegPfZ56okPGMxeZmu4PT55WzOUfJPWDseWCnrciqhJSNkyaIChCeJojJC2fvsRIMdWR9gkGqzXX2bGqpyU0jxQ1a5GzoW1hqGdfBJy2S3cu6qUw+ogx+wc0uwpR0HMiIRViIqq3sJ658pkvHZMM56i8QIl2w5Op8J4tBPuOSuYjqvFYvmYLNM62TnlrhG4PKtGV2Yf7pa1vsejcPqK72EqpzMdsuM1oMdkV+jLjjWDWuAEZX0csi8WBkCArOgHJNqDX3CthxVs5ZbUmdXBL9mMtwLXxZNahRWd8XF5pnAt108j/ttPD6yMWzzajxYFxQ/HVBQz0PjrvVDZQpc1VZH/WEemA34cptEfIXa9ZeitMDZEMa7Os8ZFCSfwd79wuyI7OWTV+zZYWiHeAztOyNSfupGnu46VvDEkrFaMmsofKQL9+CKY5T33tUCAZ+AnfJ5HRQvxv/qaZmLJTBFUL8xIAm2ZwVYnJUP8/48queLOpQY4N+4Aoz4oOC3uKkaDKXLHscIniwqLChnCybsAE9yi9UpgvIsbwQqUilThRZ9Onu5CFTDS7c7EcuhG3SFTy6M7kog4tiwwTyLse1pqwTsr9pEXlqG3KbCnlCHHALFOK7MCKYdy1MADmRx+SLrvA6gG7iLDwc9uYOpbZ6CSXJLu5slY3cG6HLZ32YQoQkPSrhyBGvHetbOhO5R2mFINLk3OQZLlbV+bNPCD04TmU/kTz6p89c3SgKwMf9NghNUUFbJQ0oqoB5NxXMElbGPWQ4ACySXE/t9JzJniICEulzzZ28AgRiMRLGBzAewFkl7nZ9nKZJvZgtzIG3RxD2zs0WbdsvL0MDb9/V6tfkp1ARo3zBYHV/0Oe/Y6t4D13YLp3Y9zXb8ZI40t7gOinHGR/gDQZDU0xOy3XLtbluqGId0pHaRdNYrFNrKOcs5FCnJYF9Hz/xjnkKMn1ajBWyhT7C7CdsPptrVuHW8X2/L+PgWk1Et1phGYGlokWihHyo2CPq24PcDfTyOvqgIDoBAG+fc2e4ckkpATzvHqk3XICuFBFbd+LIZ0cM8R8em7KCECzQTnOHCJd60AtzbFu5HxCe6Ysv1HuP0TRroKUF0CU5CHhlgHwP0ftwLh3Sn6I80WkbU442iSk3ak7UyTJp4gDHUWJxOt+dJ0yw51A0VEnlFL/7xKAU60K/ibWPqEN9JtQg/2k1PH1xMx7fc06YUcOBjPOY+whA8D+vWoRrX4BRY+90VLNKNb203cwcuM7UR32KEvWD6l5wE39+HfVyQ8wpm3kDvPH75T7wwZOz0lZ9C5AHF/F3eTUnpMgpJ/n3bwXZKWfMWg9B57Ph9llsJHuGLZ5HbLFabRz5ARr5P/+gvX6YgSnQ16EYUP0j5OA2qzm6Zuy2APERWv8ITykfxRes0sVMpHZvw/11JYY7XVUvtW7ghEaRSgIyMp+iSk3Z4ihaHe6tTX37HK5FXOegjJh6rWwaX6XVNie66Kj8BEBw4VcqqB4IUvDKJt00fQ6Tle3CjRd5PJbH5medistc8Lz9GwmNIg9ZQVcdmdUpRfsj2gAyo3PHCqviHVy/fjcuijmr/rr0qTOFVhbnj7OwJRlqa1lfJ/nS75dXJFCqLdsmvQuEBscuk4WiK39p+M876GDYoU6qkpluh70DWuXyE4ZlNPloSsHQ29nrolUX2fcu/RtTnvZ1aXDxGGqqoeOQtYjbwn7zQVkgmlzVqFRn8JL/Ly5v47LovzD1jaFK/E1mhbiCcsO8z9pWxmv/c8qIQbx+6/UQW1sHbGCPp4/wVJSKTf0qacFvn98LQ7rcZcgItujMq3UX1mUeZ1Umu4BW3dlBiPcaz+DVHaYKvrhYvY2hxCbhWiyzSrKA47k9ZHoyE6filo1e7rF327Zhlq9GVtt/dVVOjTbrWj2h2G8K10JSK/Z2zotb5VmP3nE1+5UL5lzoubPyIzKm8LyRno2DMWKRrJB/axRcpoQS6eSzkwhARn+uyV1FdEAWvVIoD7Qa0hrcEfO5BDU79T1kp5RPfADPjgchr7SY0LNOJYhLNMpg4lUu/QVgu9+Wsu8+raZP/kZguOmWrz8myl9IObDM8FWpnlRc4fjqlRRKHfVO/Th3OH19jJlPaXI366lPUSHuw0fmfXGXXxBuc8Y+Bqkq/Ygzajl5883Y53EmybKsW3xaYaE8uYN6ppFILXL7P9ScvVLwKqjIZs4cclKvPyxby69NujDWCl5pv6vdoDjttd+KRxWsQD5+iAccdhulYnywZ1VJeV5ggRFu7T821aAlCzJbt7stg+oBptPllYIhrPqgBnoiqD3DIn4W2byd3r9Ux1DPdfF0g7FdtzWv+tJ0l9AToAFXdA2qOv3N1KASjGC5gl5lUgS+6KyVxV9pqFpmW4/Azu5ab83morWCFLEalJK3frs/YKWiAOXRZQoU1BkD0DIsWJRN3s5uROmD3T8HHloqmnRICn+4mxwaFrjFAAbhzJQ1RatAluCqC8JOXV9fAV5ny3AlGvm+gwEp31ToE+Wg/p4NW/FhbkZqFGM9DF1wRSoyNSpiCKt29oCKv+XEK/8pVlmJ0kpXEpPeWf8+WJHhpo867jvCjGzPekuQEqVAadD7eQnBTbR0B7EpLNC3cF8QxHTTHTGfT4O5P9OrOoTeUaIwehJvRAbXXyKHlMcOJ3koNfAuHJfW6eWrCU4UIaoTyxjHD9wrW/pSWOpbORdxPfMT4uHYhEvlItXJ4fOZC5w+GX0q1xGTPvQnTndm5FSD1pLWs6bdJntoUUlua/9qejCwmy9iKzTGt1rgOYstN4VukhkjD2k7EjJpTEk9JcUUX2B8nYOIDAQbj6+qj7Q0lhj3DJc9qaGdMQitukxPPj25uWJjmATRhFAybjFH8/qnWXbi3lRw3jxDK7UNKJ5dWPbVW3JVxUPWhALndFpDiF/gnsG85Pwisc3Tp2LlVX/Z3oOqaXnHJRoBgmxWyBANPIUbo3jP0rkvailijWuUWHjTNDi8islRZIf64nx4fPmLOuvULgQ3np9Rinkxzk2ZxJMOLcK36qWW3F6fIqriWaFqjieiCmPcgRcbt2zGyU4bd2B8IUIOsbVOULuyKUg4Ba4ko4GbrSrbY36o0VPwq2Ha9kZ8jhqrgJGTnN9XCP+rC4iqUjO9XcIGPK9mwlV1vnUi+2D1dgQI5ykxmzT4xZo1r5xdH6ksg5hkB/9rGinZOjWP5jVCu82fQhaCi5H1OO4q2eddkkJb3yMUa0QJedEnZ88rBYYrfkZ/cbb8aZ9R9q4Bu0thF2nfg3odZFNnVlbIZGyEUULM0edqVu+cTKcAYxn0TOxDcdc5s/g2BZca9nc/LEJbVxmcWU7MRgkNVEorFOema31cH4Sutr2nrbzKRQgyEqydMbtWsVNItKsc6v211Crowa5CKK15TvSZlNiZGr2fFhzAG/s99dq+cNYtYYhQtL5/pkHZIzHsya0hSHTsbEZBYtD2QKYgEQoceuj6QaEyvd92bspTprjCfdKS8aiGmnXbnn3tFsdrSFxCqb0Rg4VsFB9O/l1wkh3tunLjuoMFdPYu+7dstsVqidurnHgf6ccw1o2pn0dvPbfogi72rpQCRHXg9wyBX4zabVZDvHxAA7tHscFvA7ydZumqB+R954HAVS1PtLe8fRL67ud7QYKyD7dJsyJ6McIGDR0JyhKDGonCSDWyxCC7GDyRpJXolvUNknMJIWBMQPwpSwb0yNYr5leA/7jIsy2Mn7qjoppAGNfvAxbGbeWL7NNkJrxYQA25jsRyEFxK80AgGCJ2EUR9kcVLcChm2YFcAteEbHd17epgUJjGK9orKEDCkZAw9/3xTKGaUrgNujZ+VVb7xTUDBs3RnC5Jig3SF4pXpJ5LVYDd0Gp1ci1BCY8oLg+PPDtqJlRUEqu81mau2qCUmk/O31EJhsqO7cxyid/Js9SmZNlsjSjiKrBiEl0Ffy7FXByByIWnR8EYF9ddf0OyVA4RcOSZezIaErtobKXRelptEdU3q+SOtGM2tqRLjaQ7BdhoGkGvo26uB8dbACaBSPRhF40C6BXhbByB9i8tXO6IB/rr70BWTxd/3SoxNpEYCkSFxq4mtBwScaElNe3AayM0RbfCtTGJIHYM/v5g2hpJPQiPZRKKtsbx3MThZfEHLvcnrwPeeSPlEep0rIWeC6z8xHcLQCI9ML0kbph3OFM4z/EyVEcLMSHcrNIQCPkDo5z/5lOz9Bpkp/ewkuxU7nBX250BIMSQTQpu8gqtDHE1NxaWSLisO/SGi2ghgsnP6nZGw0Y89ssHQoZNN4/uRTXx2QsGVH18zEV1KcI3kjhgE19GE/BXCXN61/aKZ/yfSt+quD0viqp80emPVIs2OPkyZCXwX2Wp3VMDq9aTPEqxdwHy3miC3jIuqjGPSUTcxtt2/fDCKAzvgVTYZP6+/5wbsZygWRpc7PkBqyQVCfEKV+cMvuEH/DRXYR/NtaJodtNnPvihfMYMYbTKnw5U5qD43g/hWd6MOJVIr7IY4plqiOtpGKDh506TRQ9GdV2PGHM0IMTvNLF6WwMksWps8Gns85dFmXcwWqn95o3uQDIDWSd8p1Yra/qS15aqr22d1VJ+cg20MF0Tl83qI+qeiX5Q4ETZeh1MkEQZL804Ni6UgAUzhLLz9JdqamOJb6yZZ6JlGjJGn+tCU7laWoMi3hFq1B1wnaHALaxP12D9WwIstVcRoHuSSU69qQFbHNTUQ2DWPIOuiyS+iJGkiF3RzDVGySpv2oCfyxfkKaklygb1nLkQ/72y64LnThMiFmoLbmBn99CPGqVWsALXAwZDXm9W1B1h9ReefWEyDOGm0l6McYAu71AolUDoQZbnMmm4PbkVbekb0Wo4QoLcuHpf/5WktnVQenymzRiyyRgcFwiDDV8iBTAnKRsthnRSuttvcj87r5BcqJ+35S4njkDenH4Mvc3InyOCzxE97Ih/Xe3RfYu1LVow+ja1ahYFoWiTCMaMwmv/8Bs5BCkaL8e7zPR9B8xXDRkhvn0Mg7pWrFvsPMr8zcaZXNW/JrahAQg8NP/pyMeUbpEwV9LMYOS4EAoVY5dWVAb/Jvp/vT4b32uvTGy1dRFOXbPC4C0/+aimkJzJPOZYV+tNSOK96/yrI0ErHmfL4BdzCfVkqZ2pnz5foouwy0YenGaxBUzCo8eXw7ZFwMofWIiNXYwbz0Z3rT7vgb4+Wyqgk2RdDvgEybi6fVmj2/9L+xpR0Drdo79uS4aV2bpcHtm+YQlS+BNrbkIab1kZorNwgmoqIQCtRqQUaVTB6vyh8EraPDDT23ricMOuptT/u5eGxUl9054VOjI489aDXljkiW7EE6FBgaZiN5zy1Awk3ZoYqwSyTIyDn7qmR4d//tU7c8k3Esd1GRSkV4nlnXsyC0hndbqeOAZnoBOTbEob44xaRdW0SL7rMtkxVjsHym9SlDjt6MUxF4ng++KcYKOicZTQTkGQARt8IXP4D+KDs+rTn5J3avwQRAlrKngKpdi2lnRwGLcAswlYLDHYyApsOy/1NJsLrlfRmotwW07OGBcTsNT7K3J2xVZMpDAJimCXIC6DTG8Z0dJKPRwLQD7TPSUsgKXjTxMRksu+CZfI/Abz9KkLuHNruBZBdm1CZkYrP1rfLaySXr5OTvE07pJV2Ya0rSUUujs2go95sFDQKyAqf14MQX296lTEzco7m/5BRXEAp7u18rMzW7Jcr5NQ3JsEw+8Yuak/79TlHzaVF5goNW6PJLVg4wGetHB0ejOIORYoHvrTFNPmRiuoj+6YXXWgvnBtbmIlKjq9fdXeJAxloxAubXpIZRei+MK+igwDUTB6QPSr6Pyqo+2092/jjJZS8g+ICT2LbUrHp3zSYH+/xuuKdyt9tAMXLKCV8YgWS/p2yFPiYr8bIiZ1NB+KCiqWZWuOjWXfvzeku4yj4Jt5mP8raIsgq7bG0zEqs8g/CuVgnpcpD+ePJ+KWhhaj7WQuRtvLmUnONueV10NRNr6bxYrANFEGJRWiYjw87rpRYxzz/zfGJGDRljfIMGyLfnGevDAE+HaHr6e+njVoa9t9mArFoTgD1XgN138kjfeeDE5zn72NtYhNvi127k/niNqxvMK1Dv5/izZF4/91chOCNtZAyIrCs0UZeBp3sNYXkKrihJYCq8CEfY9oQjNeUrnejDffjliidT5tBd8KlCv/Y9qs/u7vwFkRuaW1RP8i7K+reWZ2PaSpFJouf00QO/+yrvW1a8N6yxwXma2ijoXilgDOZJSWwvoQgYhqcdqedE3js2t2xvasuDA+biTMUYN/L7Rqu3hAqTK3LK25VIKmGdmikzy1hUFeKW/xRfoguqOLXHN5hvjAFR3pUkziApXIXSy8eM9iVFffaMo9HQdfXGL8d6btMjRNTcF9zgajj1Hf4yiqXjfwo+DZJ6F3g4wAANI/FuwiIU/4eEGk6jJ9qGvMAOk7QElYzu+Mu+Ps8NA0dHSZvcKIRdDX4Dhu8Tfksh0SfzxdF1cBU4MSuNM5//8BU5wu5GRZ7V0Ff60w9Wj/XEQkvlcxnAFwOmIuNqO3HTa3dJa7d5yh4/Ca8gX6F1ZOLIYym+COGUtFfSLI2+EPu0qy6V13yQXr6Wzxd+YRPvM57KdpIE+GMCQvAJLI/4EOfjdqOIZr12gNMhek4APFv+qu3CHcWBEMAJfyqiEQCnCpAz0gu/ffvTwm6PNIFiIqSMQDOwmj/A2Oqo1emvHEetH1QM6+MtT9v7dYWx6JyF5k5m/oU5hcFjXkyb2I2/O/OqXdi5tD1qMxx+mLW0iiG4hcVdNWm2xAKN1Nd9iuuyEp31XySMKE5eyQvrYKKCbSnXTo8iol7T1IZpESxlBeguVu/3wlWsbosZhfUxce2Ee8+LsAq6ILZycrehlgD0zPbbSrH3EjJ/9XWu9Q+Z6DhSnx/r9MZ8vUHRB95XeAYBUXFMqUp8FT8HH8FMcSoMze5NOJiG+pZvhBDnAI/JBXrugu7Gyxnc+A1ZfWUYh/rZqHlTXU0wIfbweW0+iuwpsWKo5p9eDDtA9WdFAuvFD0SFf1O0tDmaunUhouYXGGO31/c8adgT6nkpOKwLEC/PESUWFn3kVNfhvOxer2+83QGMGcmJPUjrDs5u6B8BlxWaZ7LtrdOHf1RsqBZBMz9UUTnL8paXB8h0BOmyKBWhpcnuSYi3NjDWbhBMTQdISoe/rPTORa+mClFGGiHiQTCNuLHnPj++m+2sxMj4g16w17xXJGMJiUrMkFdiDohsLQIoIkXUKXMwSFT+529tKPY5DpLKxx6B+2LNfN48Xo5RptywY7yu4/z6oOoYRGzs26fbgorCbbSYa9GWrJbmHhr32cCJwBi/j+TpX4jQHK/nPxHprZfN44RwvLsRFl5x4gAF8dl1AZIugVxbMlldp8RNmepPA4njGxvIgrUulvTKKgHHKdplwycCI7+rpB+RM+uIqxtuMmpSgtCKqSesyz5Fn3F8Q3UJZCmhxttD0Bmervt0xCfixfCytCCbfZCgusXkC2qyFRWWevxQVNySUHT23P3WfftIyClI1PvKOcwWV64a7mYEnGS1jSS1xr42mf9TqvF/5vvbuyZ2Ljps3+mdO3dJ5ceBXqf+Nvcbc+I3xwwgXPCVIi4PsTahvAmrg0Pn95fSLjU184PHbTC+bfb8laI2aVADD8XFK717XKZytSBYASUHPW4mf4XMafucOJklWYl2wVQuC/haWhO39/NhlGntPbGX6YO9bYpsPp3vWOZ8YMsoDoUC5joJb9WF12drqLEmMAa0d2d47BzCSMo3yEAM98EpCXqxR2QmmTKwhCMzwlZIIuL/f+OrhZG3t6/6Nm1b8y6ri3M4QcEHfHibb3CmT/WYcsplw9bujTbDZtaUzZ26d/cQMobyi3jzL7q829aUsUW59KOUH2qAq6isYYSXhzIplBDVhk4WHzeMk1fBFixC73oXRd1MLijDLwXLiDK1EQms8XGO4zc+wGFwX6g25AMn+SU0WLUs2Rbf6iWM/1T3LGSCpfIUharJtAEne2AgtQp/AwyeJdVEf0UMSvQzYqaheqipoVyLi4mp+LWXotr1Ifa7C5OhPEqauAjfBbdSzF1XObxiN+0qEw6KMjPJsnDBu4hP5wjReoNcU89Urf90oIL9DCOXHRICMwR+wc7e2lXbj+f+cuzRu6maVppMeIqIIkDXAzex1bY6lf1FoC4eSMT/d23Lz68ihofX2zpehhNDDw+PzTCvjHN3ZSI1XD8PzNb8NkSUQVMcpYw9G8FvIATeplG0yNMH0Lh0O/qchIEjoblSt6uF/Sw/e+WLnDjdT85aTygEX855yNPix+r0Gvdue8TgZJNcjMQab2WCsO0eO2cxoKaMmTpy1c0dIWEaBptU3f65yBTHwO9gCCZb/PBU9Ok9CXlouQOsNjapT3aubbsRv42o+AvlGWXet8Tf8ym3dnX3nithY2KEeU0wIGxoCnp+/LkQxLDKC4WygUsL+xafZx/jIujKKR7KDVShRS1NjA/BiWe7edMqeWgavDG4Xc9kbjv6VmtXZWq6JtTq9X7nbhQjXDcRDkK1V1UNhvZ/jdWAaqJnqnNV1i90u8JRRLOTzLQVtts4YTVvH7+xktLhJvOdg1QgfW0BDvzCqYx6QCY22U9wbKg+wHHasMkpKYmqY6AVblEtOiUEBbddsmQ+dx0WIxVnvlu6ZKEQ+oos8qzsWE/3JLVUBD8i+vexaYd7eS1weNtOp42FBguuF+DU1K2GVovvcb2h6rvnysgVFa2t7s2v7hBHk32+EEUYyJZ5X+Uj76rlDlp9MDCtSwvCOJPyKIvQWNbAA7Fgfsh07iXf5p6drdnX1GLNCAfpxavY+HJ43sVxLpY0aRneka1nPqO3mU6fkEcmv5D520/5QxIioQ0r6m2Ad4l+I2g8gXiQNTGHpG646dj3exIPbyfDgjXRlVpFDue6yinWppwPxfAv6rzgbdA+D3srovFd4fhyH/YbdKkZsZzvKaNkjku0YjV4Iu5kWToDKG6TxIOR9v350Mi33xm/rrY4VI9J5T/CmUfvkAdDBd+KtPZewUO04DrBt/i8F9A/XRrIXYoCKxo9A5Vlaf3jjG4du0xZBnRtgsomYxNH+/QiRGeH6Ox4HOL7IXSCgmXlI0j6cqeQ4HYvfI23XcdZJxsgFwQtFmeqOwfFyfPyNqnb4oMZ8DkxCg4BpNXpLcsc6tG0vAzAUpead2HQHZs/GiiNygy0OkdXR38C0lH5SaQf3BsEVKHp4v8tbBNG9w0zjJa6u2UT11pYvvcDsx8C/wnjg2q5Dc1IXyH6+MpOY1Jtd3Ga2mVlse/HHTCNvPh1Rq395+ezpbcU9aS3UGzVAW8XOzno57kkeFwNd6MTtSg3eBb2gCpbRYnO8hWqPB4ln0etU3BRf/jzPl4BbzGqxacJosOck54RDyW4DevC3hLeNhY630WEjxLL4gpW3JumLyE9L5E5WV+viNHE+dM7DFFvO50EMOOtX8AWz14e/hW3aA51jRybDy8bK6bbsjt3B8jL6nQtDflriBvO8fWkgkHdkqGCWViX0GHIa0YrXGaDS7X3hNkT7fNIA1uVJhRjsux8+kcXRHM+954IqSDYimw2XNZOKrorTE3sieo7nqnWvkqzHK4OIZmU6bdCX/thrU5km3lPvcumOIrS1QaHbpE3x8BUI1xhtIrjzaJtzNdgHfd2l3PsawIjA2RnLiIJBTy7ELYfxkxYfDyr8vuoVVDinyPQihJuxGk7QopJkoh/wfx89LBx7sCRm7O7ZdD1mO3yw0PZALbZJMscd4jaCEuLIlKL5dA0iFbOepiw+w/HNYz7GUdjHuwtXI0rB3XmFubnuIsQi01teDSir5nS/8iAbnbsC/CMGf/n6RFVYkWjMFTe3PwxxhIR3efu6xiqRI6D0VtHgvSJgQmWyHrxRGI9PvRPJdu1XPfzvypKRBC49nzdYpE3w/Pc4bRCo1lQpmq69jwE4ag4jg5XGb+2JPmnFsHzrs/xT5u8yOALS0fwSrc9FyIPvp0oJNDNUiUi7FSWsuVo0BzunqKkoaMo61RF25lcV6s2WA9bM+pMG7GO2jpCgBVao1ZwFT+H4mW6X3QSN0qjvlJ7szxLELB1y5ViPce9bMBAaFvt9MREyWq15J/ewR4LuNa5tHbT5w6pcMrgr5mI2vo1i1ynOROmClsjmmPgu907pOx1lIAGPWwaxwn/Mt2OuOnDvq/uaCzZaSfaYQfhlKiCKXsIbGNSnYemepdN79K0oqF6SbYqxKTJ/i1L0YT1wS3peTi62FGx8O3WJoRxZWJoWutjIiLSKK11DjfTlNJfdlK5ysMx/k5pJea7vXUrh4ijG8WYds97EPftB29UTPJxUi1XotmUqhBXCJp6DIdHDYVEb5WwOFWP0kwJ9vxnTj2rsozW98y2DTtr0esqKd2Pd8l7Beatjyqf6o7l807/usB2F7VR0Dl3t1IKjr2uXya9Fe3xVPwZuFfr23YK7t30tqsn3trqjJ5CNxNtYcbE9IQdyAUBkFvKz4VfEyHwruXnvgBAKKC7rSSSiS9imxp93tjXNnpbcw626aIvqYe07KBHXCouWbKDt3kKYg2nFERe2nxiKATBCnNGYDMtKiyP7kLLIhLqNLlLpfbWYBHG4s4Y9OIe+xtHfpabNmNSH+wakYu/9HMULNA5lIp6FBGeDRooSllUdVozvyeAU8ZdeGQu33K8+ZgncMELRNu7Hdz8M4sFWU0w14VhQQFj2YX0aa5idXAnlhX5CF14f2losNDX1VJ7oIp5NCZdvxWTWAn6uV5+C+5zDzRK8933Qptu9FvhS1/j8Pj1XktWTUu7qctccc9JvbSQNawhv3zGGweinWhpWJvHLInr1uHWJK0jczY5PnvvucALqVQ4xHdUJAW+oXGQSaz2HDmlbsF6/dh6JV5EB72g5FicCSVV/Wdf3lReIrJTHaWF8fks+U59TVNf/N8YgA2HkFiRqw6ATsFQreS2P/s/rG2Lmpz68oJvGK9J/iFOX9XS5qcB41UqYbdVam2hypafmwY+55TCK3ZqEASHSpVqD6F6fkB+DLKV5A0+hWqU2ioPYDAnzoZE6z37ZJ9IcYn5noUPSxOew9sPfEPrFxv6jEP+/BgN1eX14fZDf/2OTJxRABSkgSaJnKZNyC4E8hSvV1f5szdaaqsWDnHpFrflGeyoF0QDa9iQo6PiBzpLYzbweUNsjSc4ANszXrbQNz0AfItvy6nFeDdT8B+2Q+8Rm5qb28eud3YDpECA3rVZhrifFUwd4k3O3JURmSBnPVRT/ipIzuRz4/tvy7anNdu75jdm8qXOHQ0y91U2uziF1y8po28kCCCDFiqj7QFKkxwYogVm98d7t0hA+HuUpZPNgzoIBm9vFbLVx1Tz0r21eER9R+0WJFPAW7QL/3mdq0GHoQkt77YzVA02s44zUNNzN86hy0VvI2vIo0JKIpsvzVs1XkmW6whzFQcUgzuRSAlRj/GZa+Mm8j5nBJywBiJqPKGLyTEMH0gmWfCqkQACaWlXGJHsMCnB/LMvpVTJBkx04et6Qwn8Ej4lc1+IOI+K4Xf2akTEQkCPqEFMyquAECJUXS5Ggsbw8p5kVAFW8haKsvKSFlCAtS0jMR4QKzyFSsfenJg9M2u9VUc1h0uFRSIQr+nEIZq3Ng+kFAzayybRZJScMRTK1uN6W26eWzeUvoVEunmZjZxSauOXEp1fmrw2bOPaThelOewlRr9TqAwnrRZafuzFtCvmh+QlOSum3jL1mKkLsiC+4Sp2HUXuUNPoOAY1yPnDJWNF4Beu5ZXIE7JWXclbjFGp5015q6Jwv2XL952X70iVhQk2NOLIG/4gJBMdSuVwgsXAGBYwe7FuPn42BdyrnmeN6HJK0Z6Yfr7WM/xWZa7mGn4QW/t5Ch8cGiVai/RRf5ITyeNlYT1HFzePIpjmSijmoQcPeC+ES1lAiC4AYCZts52xCynDhamFGsfto9I593L3MjA7qdL2UZcQFFUlgkKcvc1r9KWKrIYnepDuL7tErZVnTYsSBTNIVBlau0x83MxyxELgNd6/toMlKkAKrLARB/bX/ccArsOimif4Cj+OqctTXthZ5qZLeo7Zt9aw66AtdGtm1vpWJs/aHkZgePpoo2sYcdIG0dOnd+Zd+EYsZUfo7AkgUDmD63XIo/ECMuDRbSsza3s+zq5gvdEg4yRQLcJd1Wa9ZkC2qRU6hCA1lsBvlKA58vdQjJw9i7zEPpp1X3pndB1+Lw3IO/HjNXRY5eNFPZ4A6aClMmpkK+XIub9sjmbie0LtJuAsC9vdbhS5n3KjKdQgO7UQyVIAYqsoRggVPh5YdT7zDdj/9gD27tbFE2Z5A09+0bLwXRSFEEbQPitrXFb1NvRwvG9GrHAlv/3mPc4p6Fy3n/jQnq4j7KbIR2Sfcmv4DiewM2B3G6XgdECyW+2aKuuzizjxzxwB6MK+UIeywq8eqXOGzN9IcANhUCyGNju3y7PF4a2EMdhXEQmyS8/vfZwxStlM/YnCSVHitfLpX7C4y3vC7QXgMZJG6qiNwF0BBDc6n/A+Cb4nYFFSxq8aUGIPC3RDjp6q6dVebcbjXnxyQdJXA5uuWWaebym5AK0mT+1HFw48xl3gvJhDthQoe0pkkXxriQHwYbdKED8gZFkdFG9VFG2jSjztLj5Kfe5+oLf5652HZlAyJ4XbCXcmMyR1TzLCqVh5wAAp+trpz+9cxM2YGt0xO0LXIZxbn7C/vUTdrh0zJBWiVSwsO8n3RQx0JdUAZ9ugK+sdfFl/K5eBKWE6ONG9et1VGRM60LhLkoS1r0OLiEisw9hm+XRIQhxaN5fVXHQPi71X8bNW0/3YqQZHgrdHT1NfYcWXEznj/Iaw9OTnYkTIvozj16iAbcp5D6875qjlmU1dBky8Ukk2VnD+/P9omZt1X/w1oPWY6tdNd8C+1o/Pc9E7Bw/y1bre9ES4FmbDaNLd6AJElHy6TtCAI4AZRiXWK64Qh90IaX7q/WmdY0Bl6jJllvtC+SydT9aoGPxMy8dUucXdH13YMO+1ThGmGDxixxDkECYVAjo9y9DHXvMDObcRfv6QdLYHR3kEZUIKO8i0DZw7+I5jbp9gsKe+8w7TmOCP2SfPEh8Pkn9u/YXa5OidEyOfkRpbEm7/isMLpem12hiDhd8gaseuHV2pcGDkApsrPbuiXp/HLzmz1LsQ4OMofY+/Oqr5LfK7K9LP8KRYte221Zkhp7PJ6tlTFP/RQ4Y6FcStHADEtbGQntMiJt/6SJ5MW1KAqkjM+dO160i01HxPGRyuB72z9OCkzN277cG2booAgC4YR6ad+hWMzg+GRMe3dSPMdXa/G0JTjJOWVnu2Nql9Yz+ZXFviIioFEP1I9yvCoGkVLt0jIsrrYY5aBNmsyMRTaTwy1eLGQiwdkfMxroxYTltwLAbyAO5iGOlSmj7P5+kIOo2IxFjcq1qiRqhaUGQP9eo624vximXmiYAdQLgA+hynlk6aGPqgeQemJOcy9VDaChRS+ZN6LUxqP+EHG/urbwRsdMRgsHx3nN0ZwDuhy+FKg6fES0VmNjumQzVuCnUzMebUn3ZHhqaXuSN5T9vEyHLzFj297bKMd4XtQXSsvP+ze4Oj3anPch6RHb24BSoX9e8xyaCXpGeIZac+OAdvkUj4IHowXFEA8azwLy5tXygcTTJZeeeN6UKOKnoRMuGg55mEOIr4d8PPZaoogbAjnKg50asD+YBQuT32uHf3UDX91tuQChG11XU8btEBh5a8WVrexGiYXWrSKgmtc3/4OMnKVkK4dJJBRevAGKx3d9bvk7dI65lhC6jdc+L7GypT1EfImxMzp+D0k4JKRpvGKYnnJhArvhDzMtBvEgTRxd/7Z/0g+01o6JuJ7VuQQXtAvunauf84ux4RTvGw6OOoLj7Wb8FCiy//WqPAwHS/Bk49YWhwQsjrPLT1uGqtkQTVhohzqKkVgpUNUZzjv9GTyNj0G40m32qq8EeU4bHUiCl7pn2jk6jKRuubB6/SfalBJ3wx1WjwQHV9rCeN+p7q5xj45zsfiSb+atzcxxYgaLDtWJIdKLpjuyLy5brspg94RD7yZYuFwlBqqyc/SenBCYCW+0ywofM/h6cxV2V8f8SAxMc+q/UGcOeScuBYBeMtVWRaoFloF4lF/xWH9a676GTuVU5TgqZx3eWaLURlSzzTV8aAAAQclIf2io64xg0T7INPvECvNFBuqR5Fl/WM0lKlPrqe+oEQ/yr5NN+GFRXDOrmXhwCNPH/DatxSFA5jKWHwIY26YPS6OPux+Er/6h4rAOFl/FYM8cFjB4e43pIGoDrxWc/TDBRqkUeuhdlUreL9lIvX0r93J7OxbICU8t/fCd3iwUbJ0Lo22NIONSb9GOQmHyQOITc4+50kpbjfpPr+00RTk+9hXDQLqvIGAoJmh8cXxdHb/pM/9NpSvIHBE+yqVz+C1tJPwWYrZgt5mYKUl+4BYD+TQt4TS7P7PF1KmfRLNOdr4fERnmJ9WJhe2Ommkz/Sd8kPXT5IQFWB8bX1O9yKy7dUVlz1VATex1wDZDc/cZIytIqlM8lDH8hxIS/k1UKv7Ca7oOFGsP/ZlszVIFF1KBnAnHQZypS5KZorwB/JhoC/G4vTNYAbqMBbItC8kUEd8FESL76LKOqKWl3f28tsEePjX6Dmo70wjPGTSGZhTksEOj50Xm2wqXPqOrUmVhu62+2FXr55UfMFZ/7oiY6VumfoseZb8wSiBUQT+qQorjTESPjWpuZRQDdMtCNQDEAJFnjABBVM/Hap93o/rGpDlKSV0oh+/fgM2Hs6Vd9ea+kSG+om/RiimBscsK7qSveM+Ho56dMlxn0P8xQ2xa4JghtTcJWhQsTXaNTZCHLP42oJJJllbDslhFCCyimREIaGPJIkNMWL10wVetS9UeRo1aHGLy2vhopygfK8Kk2NSLlxbaYFSGRzfJhXIWeU58VKds/6sRktAgm2YQeNN9Ul75LugKG5AuO1AWI9DFEbzqPu4h6m0AQMfWKyi5TVQ3OWgryAYttCfSMPvtfpiqq9rEbSLO6tXu4klzDToTTciDMIDkS2cV53lrrMkrN9gbxKrU6hMerlx06TuBnDabBL5u9LQUYj/TLGJLnMoshZM91mG66V9gVjsOAvKrqzh56KU3HfEAtXz4YHhtGgQ/B/vwXR8gquH20dIc4PYKdACV13SEX9dk3YmuAhauVZsSbIVXRnLbom+V3q8xpatJx2NzBcaZQDRn8wYwvpkAS9D1aboSpVxzKepZtEsKV3O91fP3jQET9Twc2UDpFCB3YUeWazub2q0QMMqVqYwxn4/CwKjiq6unTi1lgP0KZBgX7pley5fS8K83QxDaDQuDYkHx8BI8WqPnOn4q6XOzva72jp95pBaOnlryPtRmzwuYNQPosW93H/sUgEbT1NwvH+kPAwVBOJyZAXhbY26T1ll4RgYlWfNkBxbpZa49BVGV9n2SYhoq32hI7Ak9XM1hKeab7FwsyXZu4PWZnf55DQqhA/o/2mueHezQIkLcqzDOlIGBz4F5YCwZGeY7xpNgxBG86umqvzq5rSHF8P7/wVoTRyjehU5ikTNA7ZFgnAZ/fNN2q74NT73wqDNcsGhYmBF/rY92jVU9ONWSyIZUEjv+bmCZW100lRZG5iGo7pAIawDhVVpFJ3KwPBbtQs++S6Au/WHJ9dpiKIOg21w9QdSZ2z+B6gbJWTS0ImVa+xnmGziNsbSbt09+KIwgTfopnN8N1YWoJa1XUHEtbnArF495r9o+/D9fdR1MJbZTccK3B4XtbhdQZ7aA66QlGx6DBOqER82jXQCEysApk+7T4xyb5vbYRxgwOt9RO6ja4M/1NBUUXqtKuCPPCIUQ59dJQHnXhVzfGumljgY4n5zR+D6iJQRYuRWXjCHUWqlTn8RpEeMgMb6ZatI+Sdojl6cwGElR+tk248E6kr5rqxrkSLuqImxoNGV/lv8NOu9VdHnCtzNNDqeguEniMMU3rVVkIL+rIxMb84H4+In8dXwZjsLjUViLsUw3saXQzeRRRAMsNvVec14dWw0YYXJdWInAn7H0NlbAH3La+5h4MOEYVs7FEKS95ZQh2QaP7fe2t0yTe5kPp8cjgxDjgcJPOaZnBVLhClzguCnrR98YrQlqu9dja1IMm4Fmg7zBOE2nqlTIVvtj5EHsdA26toIbCbrFksXkHuF8au4IJQp9y8gpEO2WfRcQ1784/UNp0dCm46+yQEKtRnqRTsx3xABFtwD301DjcuelX0YuBsi6GwxFC55JE4kGE/HdmrX1zMMffQM4chCLD3aaK2w3wjGdU9+e9N/wEc0fsor3v2iTnRDIGoQSdl03UJRz0wDFtfbGzoze0mI9W/aLDq1Yasqps+exgmUtU8SFyilEb3j6vqhzFkzk7/EwWpyG8syS4a+XoWchQOWqj7MYpvUb6qF80FP4mkWzu0OLh3SE40WeQ2AkiMiV5UKjPm/1vTjVRVXa2Uy9twCmDOdLsAeHZ3wtYG7b/fDQpYlCsfVUvixNk3Fnuc5V3nERfvRjkWnQ5bn8/IfN0uM0RZRKs0JYQ1uh2Gw5O6toeOX518ZPfD+W6CT4IzJItetOSGgB46tTISy31lsLnx4Dy5JJX8hQWAwBhVISvTDVVQ4a2luE0DjQbQeLhLnEGFz+WIgrkKk0qYHrvCLxkenZbbhg/jz5YNaUnxRo+45ho5O3VKv+IloUr6y617q/hcf/cNlq7P6/rKCGbfRvT0XpfnXK6E6T76wQmHIy7t4D00Kgn5dFUrNCr0viW7Hr4rYRWHM3d/gbaQ8ZXbGVpE0TzvZ6rdsez6GfV30rHvqzCuPXNLTNoa90B90s7JuB7cPfve7OAtH5NX0YR0QoLrkalyDi8q81NimxNjk2ezYcZ/QFoJ2dcsfbofkRq0XAvvUR/NUeTmEM5fMSW+PIfGNwZxkWuKbCmv5rs7KB3Qk997UhNFSwF6KsFTpi6outmleIi2gDzo2S9Iv0NUUNqbe5O9JXoGGjKMJglGrM5VfYo5x6POxSZhsaiw70OumD67cYv/hDGW51ji7Y5WsTsTqW9W0orXUak2ljdAERBHpO9mBvoj9u4L4jN91Db8nCoxxkmQY5RwvzMcgEtVJZt9sb7dQ5wYgbT/7kmEWj06aIt4jwxoYRsh0dLz4NhJ5yhHghXwToAKjqAXv+2Coi7DaAz3ijLmD/0Ff3XSeAEkvlHqHoUvS7bWekOEXYIoOHDy2p09NUkrXX+Jpv7d9P4ablOCrO/VhGmvvMpFp0cevLNPDZc8H1vsvtD3lsEzElBJoImttHRqe0eQyqV/qrgApk30cVrreVSr2WzEXUhHuKp0/ewLSdRfJ+fUREcSCeHNLRw5od6SSU+5SkIv9MwCVyD7XfmbpANcHelj4YuN4Jl1cB0spEk7vJXek2R18Id45V8jZbb200SQC7Q6285LMOQ1j8VebQ/OXfJ2L2rAE5XHW+dt2BIcu380ItXMbx8nnYz+UCWaMudrQzH7MyWLTzusRsfeszDdGD3Flu2RIHNg7gOh0m91Zvv3eJsorzRCRXjBbpYyU2dOe5/6tTBjMW9uAdNFzwv5xFXIz1PiJAYU9+1NsMxhaXg0dxn2A0IzBVD3wcROD/21jwYMlu1MAb1WCFjuIkEY3o89aLFbvtwoLo+bX4pOmQPxAP4goh5YmF3OKQobqSpHhxsDmFXfECAha/lLSPyru0X+q8VEgmu1+rSpGZRKrUbQK75TwV5qJ9F/u99fuLLNT1HxAN+aDOFlf66XppA/4J8hUfKusLaJdxnECiSVOFWfxyYcKMmwO/vPM6tH0LAk2CRINpDk/0T8sta3voZ3WSaFeeiXYfEzUthJHH4QMrj0kQJXaItOiR4mYmDONrgveJBef7Bc75O+wRqcQ/OypL3aRxUTv6nE5VW1rOJxWR7Xvz4nYFW1ktB31lWmOZMSsN8NY/4OULsZsRyTwXzvpM4IsM5GbpAs0sXb22WHXy9t66AO4ihOP72YzdMiXrHyC1zZ5s30P2laNdQdyRJeVvh9AGmyKi17CYBGvuezlj1GxV8rcHmODeU+go6EyM/YrOtX2Zk5ErXPddFF9r9PFXx5p91J6k4AMCw57TyHtHQwFUHgetNiy/uedG4BY+r6GGKPofKpiKcJ1pLZ9aTA8Q2hs338gxixQ8/r4MLmQkParvRWCY/ArghUNtHgC+d7Ec7b1QdewN0zCzUvx3H3l3Lyd3hr7T7Ho+fJrQx7EAWBdsPrkOQtSM/uZNgHRcv94muhjsrkox3WNgnQ+U6XYLMDeufpwh3zz1UYGQAi79ivG7AJNiGgL3jCXWQXPTQuGC9jbI5WsfuwmPz6akHDWQ32aSTq9XdX3wfJXJlgidfr2ILJqq4L1l8OpGfnbZZs+4B635A4cgVLu1DCY3D2dsxOb+ES4HfQ3G99wNW9jGHQADqElD7QR6QFh9cANMPuYSZTWnhl6/BZE/2UqBzJOXV3TnL6HBQbQUDioDEDRYq3rcKaBcQYtdADJw7Ih70+glwBppsWdA5J8rWihUM9HkQfVmpxDNAC/kbVX/E9D63FEfWQtKqAs1dvuvrtTAA+wG1KMhNzoVSaSi/s03ZmBsinzEsUV7un/13Ls7qZSbOijlJld422AP7mrE1SkREql1+3p9Hf1DfpOqZyECtdYuwq05LB6Qf+sslzsh3jGhRsbBEXQZh+x8jXzVc2fB8H7NT9BWeFDnGFbvWoczLeDxYpgC1WfNOQcEco/id9ZJbzyme7KKjx0BNywOfVcnEwXP/yu/vs1vqHxdzq8b2XJ7Z13UsNYtC1JZs9ZQOY+PmVlfRGF7fyztPDS/KX5/2yLTpHZh20MlFP+7oqFl7qsIPtz0F0yLROy+7b943tqu+mIGni2KmqGWODF0njUUgdyUetHwOZ6iPMIbqXCplYdrBgfinqGZlLElJFhjKQ2B94wrD5xIn3QZ5CuhA16y400cwv/29R1X3Q6WIrmZ1rGeVY1xnJonH6XVxsiWA2TfE48vykOz8PlxqbjsWRqmOsZi9W5W1pY4MzJfxOh87+x/lPbINJdRgmkVTAGalRpsiD+RuurSEGykq+9A+X24HLrJWXBj3R6U9pinX6Uq8HY2Y2Ma2TCz26YBbg7QnMFelpq44PbcHsfzIwqwGtZ2iMCy8GY2Xew5WfoipPFeOzv/qT5rpjwr4ceaf4xp36VECkJmEyqb4u+aAS2DxFdfD9ixDKXmaBcgXktjd3d5OEKcARz42XCjwwX13ZlozlNjJ4H3pAFSVw8GfVrd02wwsQVtpyE7MF/SeZv7B91CJ1cpENgbU3L4qRM++H2yKFu2v7b6XOEPOCnMUEbbmjY0APPXAJphkT7ZuOOFRCDLrun7OnkJuml38s8IJXLhTOzf1glfx/IihYxV14Hcak6Siw1Kmr5ProPOm1dhwaKJ0bMd3LgycJ2roBj6Fn18SMTnjfBiBuVebwWrWjK+sMFR2OwsVwHV3b3NL60XUGqiADaw5rK5FjTxEusoaI0L1g4XuDhLeWiVaWDETvwPUS/fd971yFjhL8XCsOZ7dV08HtFIhKlOqIcjLSLw7l7qYeyLFf1G6eMcKFChe7yOT4AL/WXsFyWP7oULviSqv58kOV4xr69llyLiTIIGOa3sTAZqDor8CO/4QCudQkiZ7joQlgQqtNcFcY2Y57iMPkIi7HG0rhDZcScdVhGiWHWKi9WIW9IUaDw+ft6EtZ7RBLpEIeNTfuzyPktrI9NdpF63r8p7gVDCzdMC+aBzRGMuB9a+uO8HU7iF+i4PEzPJWh5SnjDGGlfyKIDDlV2l0beGw75B/leVFI6qCcWiN5vXo4WSoQEH1/FHWvLrZ5A0MgmvIXMLRk4rBXBNmc4N6uo48+vOeJEjEQGcW3J2Hu1ZVsfzc5b7rNLXOZSl/fXODTKgLm7KGs4GrO2zqNYrDonNMIAZ7TGnrQ/+t1k9cpIZfbMcckZFTBktLbfMETPteoMpRvXOsKIT8n3ibFY20aox068Etr0wEnOnHf9OihTVTm4oT1kcY8+yFy9wqd/WPH5lcD/iiJPBq5dxTguoca7w+kYcyO6VAic0rcVVUuPMdoNgAVLX1bTtJnCyjodHBKFgxDaJFgrXz4xK7/mhfNdOd6jJy2lcpqoJ13NHpHIhvAkSjPxhhLKScsk97PzHYPmz7kQxq1eNB39gTWsgqWDME4zkB2nHVjRR3z+fUw9XcYl6+i2qhAOp22ptJt+sW5v5hLqu4S11Mv+EQLx34E69DTepP+16kg09FAZJ/nHmR5hwyLUNs3Z5aml9PlWi9oNpuyYJwkrrIpzHFC8hSZSPcVzXMZy9POo+kIlxidvxVQuPOEvVcvhAQ9Pfu4gG+U6Qh82V6+sITuv3Ln/BaNKvwtNAJUow7pbaHWqOqc0tOSmUMWNjjGFWU0BeHVuBCo77mzA7avimOlkedXk90nfC7Zlp/83Wg3Spa9Am5UqrRv1O09Ctu7lSswfVYfWwKNEaUj6VeNYlpk2O84cqbgZD11Jj1ovRCGBOdfTqFAffipGEMl6AcWDXF0ZvDQCrLk9wEyi06S641oe3jp5x0BtJqOA7+M5zdemq89idXUbbG3ZLjZi9gsDLMYqgFPwi2+s55F5/31oStypHVDXWKxmFd+QMuC9rWbV0M3a/NYAuUXqeKfI0INoqx7b9RPXlovPHPJomNoBjosXcQP4dE/SF5XQQGF7e4sOeUON7g5HhmGP/o9TeLbIA4BhLAkvO4EG6z5WM1qQeBmY3jO0vu8VV8FfL4L4SVpQJxBIGLcGYxIFHnLk4EWb/+qOTwwMwuebD7ziTNSOZ/YVnUoODevrnpTLSnnpDSekcXwRhNBIUier5FqAvpwiD9K8SaCWEMj2QjHERTFMacmtMNV/KEZp7NAvN6QBGwqV9O41kDhbUPM/zEbtDDxHx7W+y/MtqnSgYl5oy1z4CFFp5vi/25m6O4Jh4ZGlEXH1C/hhA3xVYeMiZW5kwJw89Uh+m7047x5nCWe+iJc5PQapn3YoQUXftU+1u31Lux60nGHsNC+XzQYGPFP9BLJBuQZJdkSSL2q+tSuclgn1iVAyw0fzRTrSQCyhGa4ws5ulMbyLEOGwTkmutiN92kzELeCeN3ugpBI0woQWjjH5ugsKHU2LnggQ7dNw+zVxTR10NJqFKFQI6YytfYqUX5inuu+hy5y9PrBd491B4YaH1P8glRMiH3Rc2dtsCdZs0n8DVL9nXhQB7TBiTxeJ7WWmwMt3GAL2DEXAoqh+WQz979+FrPpHMyez5Ir91KkAkatYSmCSIUtTbjtzW6Wv7QbcSi8QgoxUJ2/KZ22+esP80vtNJG9uqSgy9vf+PxTSF2QJbCIBUzrlBtACDXMS9xhdI4ie2KvNKeeNlLXU/dNrVmOlEq01DnTAY5nspubqnbp6JhSqBqY06VsVpqRhr/+xqmz5Vj5C23pYpQZqpd8Xy1RVAnA99q4zRPuLzPogcDpgiK0+0StLteg4ZWVk9eK6n385uI383ZEECRZCQlzDU1pIrOE7JZEtt6iJ7DnrEiDYX/IBzTJ2MyWM9O3vh/jGMZDP++iQzP7HPMKu7uYCF5OxSKLsCc6BRsOLs9H/oiN1rFMfCUQDhc2jN4pZgerNolXhAOwhxkM1AxYJSZwGCyZPjZaF+Tg3SOdDN7GXcqNmioMIK9YsFBjbhLPo3QV7iQP7q8JL98fwYfT8sPFRt/cItf2ZIyto07ZsIvSMHcSr5+WrxN8kcE31Qi9zduk4D3jerzVl0terd6Qtsj2SbhseqEw7nsOtvcgdUd3eMxi3UI2a2UlGMs6waVI1ywR0toedRXye7a0cnAzSi9Ax/eQqy6+zhcy0aZW33UJT5ksxy7fZyGJMFRVgNWUv4uD5Uca7q4f2ShWM1lWnwzsMDB/cKfRWzpAzrCkYLRhfWnupmta+9r590JCta1YiJhKNE/XTSdcp0s9R81oBRcOsSoMVdqYeFgKGT27Zbf9AB3Jup+uU5xDZxr9ERoWoYLKz0JG7EUR2CX7tIKuHPO4t1SGrBlvvKUjNyYBFu490XgWDHUVhyKo95MaOG/mJGhfbS22sttIsPE5cWuMoQJMmvBih8L3K756W/kPgkyb9hDr78UgHTwl2C7uRU0/c7D6Vnavt4Jfc3zQ9T8vGhthfFsSpLERu0yhWwMc6Iz0X6h/zeYJwdAyDdieqQtgvlJmmglyLyyuXBmcrLTHQjinZMK54nJO1pz8Nk1T9k6kpRzOS+22RCrmYqSPZa/Ote894b6lHIyr9L/kV8QtR7iwhNPM9i7u4R+XU6z7ZWWJJGWTL9jk27dJWNQoukpjSZfWtSPh9iTdneEn3Uo3/Xg4cPBrrGufwe6tXaiMANbwZnjOnN7N4ctYOf6ddwNJqtPEl4BKZoaumKrxmnjGwYqEC/jLHa/8MpIk/c8AWxGZlHO8sMx/qg65yLMneuAS7V7OU6BJ2G1QM/GE8xYJlam4nCKlL48jHwyucEtU85mXBwDYVinqlrokNcZUAsrLZV2s3+saEBRBxQw6NaTtmVnYme5GeYBl/62Jj3uu3QAhk8jqLK6TnUwFroVOcaBdiZkxYIhOzZujy3lvMhkW6gISasExJIrk/dloaYhCcPMyeaiobDsFGdaY9HibwCS4ZnCk77AN8KYKZg+m6AluFABW/CqdI2xeHf+htLYLNrrbRX750LCX4bvcSPzTM5orysoWd9eCjAXj2Vyiyyq1O6v+wqv3xCO+Sj1ugfLlnpRQ7A+BDJOKQWcgk6MUEnQie3CkuZuQqs+g9+NbBxq3EFkW7UYpNTUQr67Gvy+tL4oQXDFc5yXj7UuAAnxM7vWa7tx/bt84ZCpHocaSAFMHU2Mx5S+WiPPZbaRJYeMUepHrA7Cu7LQUikexFxlIOqptW9117E4e9tqJ9S6N2KcxzCj75ZGiKY5d1XJYB0yT/WKB5iM8WVRWI0O/y5wpG0+xT4J22csUCefPzz7KqG0vGekblLIy6bf6Bp3yFJb1/e0cuPIlZ8IRqJgdZRInGgjxOYDTSoAGrmP4YQ0eVC775oc5xfI+z3ywZmmOnYmk3z/iwmAkRwzEoXFUJpDGkQz8mtXijtomUE7/2on97XdbCRzH424XLoWZY9JZtXyjbvaZ+6REUR55uNvMw9D9GFv472Oq19hmhVOwilZiyBFD6IBj2HfWmc3ER4/IMGfGTJPZvHf2dUl1SUXSGbggFuwSRgz6V2a91HF74jESqnX7lrvaVEPnFv+K99knDT8yVdj9THLiOCc3YZ8wFVLbQbXj+h8AQN2P31GrUcZqoDgsjIM1F70Jmwti4fDT0kuJvREsZ89vD7yN+2OFpQ9WSxRJDxr3u9qp0ffkgzMwyQM4czkcQsiZPGXFrzetlRFkslDCRTNaP8Rii9XImrRwf4dzt+DtwyncpOktyj/th5pb23G0M9sIIm9bX6C+1kgIfqsJKzW7lQTkhHw6wqqBSKGhwHasjIZ4GGPLqC5I/sxoWx8fm3yND8eMIcvsrk/fM1DYnb6/2JqTQoyoHCEQLoHcdH67ZaQVfktMWxG+4LmThVenQFffLBXZO3ifCPfXYQ0GI26WnfHdd1uu/+cEZNZBzRXt+BDx5vPD+sbHJW+RVtHIVvyH4F6kGvlXSJIkkpnyPnu7+MK5RifoqKSrjQQOCuUQ7jufS/XqB9MwLliiAtGUH/qLCOkdTpnSJqbx9vhRPhqmeAUPYS0XADPEBtVAh0wlIuaQEomtMWheBJdJcTWyP0n4hiplQefU7YznBeqfkB+W+cWEomgYNfHQlspZxr+064hshDZ/RbdAYanROH5QuMhpCHIj413qRE6D3kjADdn6ineLjLRQ+cqwJ2K2xZFLpdEeAtp4979ujlgfRcFnv0j8+BcVyE3NcikhG9DAuhn66zip4WUR0I1MRUUn2/lhfacKNITTt2ie1awRIseWWI9Z3wg/8jmsS5kLAA3G6PhuwqO8StZ8jIAewJ/m6Ktpjx7iHL78cbs9mXMuf/wP5JLyKNamHCH3G45mK6IWlw4mh4SI1B1gNww6hwfNw+DeBd7UlBT1dHmzjLo2Au4yqTmkW8ZLeizZF2/cJxzUywuO9cq1ataMVCtBor/hfvwQOSUgn03XyR8/lKkbziu2Cy8b29znbPq2LYpm37F5Tj9tGa/pVZGw75Os0Ueg2pNeRRiNcFLuv+Ue2ZO7Id/x7Mwq9X3vATu+GHHk8tVNNUdV8S9yP15bGKq2gjsBVJoEZQaXn3azsEKYZUK3IJNoaHGTRz3n+xaQnqzNfVe7YFqydMPohIND5wxpHPDDsbKo46bBbAfQqVd/j9rJDy1ZJTRW2UUyiU1EXuQk4XpFxGrMX2/cjTsjUyxroBIJHgVmZv7aVOJpfO3ZIh3CVEhu9rkx5VRoxwxpQsZ7ZbVM9qaGeH/7ZxREeZHlRga+gcOAiaItCKDzVjlYmkY2lRSm0UFUcHt5cAp0G5aE0jdcYmxkio1jTKmnzf6jehu/UXZSyoa/+kTk4PrJhvwCdReng1bNwrm/CWBgCgvptCLWaSbF5Fac7aN5zxYDU3GfQ2xK2hKg82dWk69ZaUcEswD6mfsL1XlXz9sThr4XGibknTSXlu8LDJBvVKbs0V5Z7i1yf8aIgnkNcDc81/cfrQQRP53lNzmIw7kVRPs+h2f5RnwaRGVjC7WmSVEJVF1ni5j7sb5zPWrBTEeLq54Ta5PXC5GSuCMw8HETaUMt4fakoWAb7RpxJHstYKajthF3mLmL0+EBUb/bF4KhBe0DgJXLZm+yWsCTnXkzqJ9rX30sGxKi4wJQT8Nx3RIWxtVOnUFW/ROlF4DyfYVehFzt6ogeQiblhwaIxa0TcoY4m5ez/8QN1wc5B7Sk9hXS7q8l+HI4hYkBPNHT7+DSSdhurjXawUIr2it5/mZI9aiuaE2WqlS7mtlnBD1qFmVUaB0W20jlYH68c0ifhDpahpHVK6448X9yAKfsUke6m8Zj1//i49XYX8/nMdmnv4q3u79qroAQuIDR/eblO4mv2oyO7UqHzQxK8Hm5TxlHn4WrXBy6Uy+5806v5kOQjB41VwvEM9nsyUp1eJ5YzPjFiNDQv7sfpNXztKV03EYn1oEOuo09wvRP7dTOLqLbvGXnAtbTH+Y7ndnXDWmnbGgnrMrprQj+t2KEGYFWzNzCWQq8vCqEv0qjsvjlCeN4gtngDZUFvKnTm5GHk968phJyfxBUvNvka/f7mFe9yFLG8Gb1JuUQTFw89SPxJsDG1SaGy+DufKS4RVOLB+qGzuf7T0b/AVw0B8RuSx9N8tuCj/ySqFm4WPnvmQMzTot4a7NFWKpBpSPfjFDZNb1voMUakn5g/wnjo/fWE/X1eB1kRm8Hhj1hRHYK1FLAF8wLi3iNtkOmiHisyY1ucw7fftyUZuwWK3r21YNYWhjL1WfYG+x+lNtRGFXXWSgyeCcvOCvLicJnStQimFxIOY2nv7o5mXqCzTlTWzpsql5s4+PE1Re3wgKHyXFQJbdq9OBvt+idnuz7IB6jAxDcr5NybVxlV6+tRnuMKGEm4Vi2K+b1gym8vsA83TXVcjyoE9AkmWap58xOMlAvtLqdoblRK60hmXQ0J6vFaGismfE/oPNxokNi4X2S5da4rxfWyu4uUJqwyAwXwWcqyhXVWl8ndkyvC5vvp5uQCGoDicda8OSEC+l+d67cft/4j+7pmiQJgFRn6kbSvIxnqZFQv2eg2V8gcS5bNmKVqTiTlDkhCSs+Oy+l6Csj06SSQ0PO01tGZpEkiJ5Tj7NYa4Ezc526vtN393jAA0eCbq8htMQtlo3QI0x/MWJrSvMvfkDO7E3xddMWBeu0pfWeccyB5qISu5o/cGob0fLTZZDwvdjB5xjwG6s9vheS/GSspCKDqinrV3w0d+Alowkm6usjVulN2X1gS0eJt6U4P8JILO0kQoonEoeXN7Ch5MubXgHv8fJiY70VkAzJ5BIS0OQNwJMFaWo87pinc3PwCSK0jLJdNhTw1nX+cn9MzSHLxkobwpfNY23ugj29xxt5fWuowbGsbfWMQoj4r+fy1AAoUaCCYb4InOZ+H2UOt1MNy8vkPpQG1iWT/nSYDROp6URrPevuIdQUnus6j2AwjNI9gfsJO+/KSS59ytZY+HRE95EaqCpo5LBe1CURhDPDz3H3WnqGBiuMSnmVUJHxIamqX3NQEb/GtR1o+0Oxe98yZnNokZsBIkj0O8byUSUk4v9hR4ctgmz14iJIVi2fyi/Eehyews+Jjy+VHCz01npNVrBTrb00Co+sUR+0Fr1XFFRLPXQem3OhOhEnypxlsqUN4VWbgDKYBuZZB7S38KhF8L4/z+lfVUY6Jw79vodKOICSB9438c1eDtgy7FiNipibUHLy0KGFkfZOPb5Abf/4r+ofSxC5IdHi4Ur6t826nLia18f6228uVZt1PYvHdoNoVXpuPI8ygnc7eqIdzXWSQyXmWet5yrGA/Qfj/ClFMq811rmfxzLFR496sXlOgvEpm3LOcZo3wuijrhK7bgkWkk0dZ8DBfamdYOq6GrMIVYC0S84m4+LsBU95sha1iGGLirAB5wZrbdZN8fu0S43ho3y399gg3oyMXJDGbn9n3o7SNq8BzFbwN4/jHGFk3cRh5466iJjeBm4GdZoZJyFPX3XvT7IFxYlDQQCWLxPNrMFYMgsrgc9veygiNsNJ2OL+2unAnkn6Y13Suj7tVdAzU9VFLqKzC0jiA8wc7gHCQj/0e0U97IhV4zQuW9JgAGpIlgaRSQTXIsPOdD1OZ747Rr+jVBNnmHf1z5TTsWHxf+u9a7tQ/+i/Mm9d9mMdztWzPtQcDJqlI63hpQ6uxY+gdTe8MCFY400zNBAraumjWQ0bHBEyy9AlI/QgYETFu3smrbx+B6mfj/x7AjFiC2bz9mU+Oc+MN3wYKDbjAGtPoBZkAIZ2MQHBCRAhj21SjzKORkeGEaRmamZ7Cvkrz2gxohOqQrelyvmkjc4Wp0/WJKAOAjw8lUbDg+nzdukBfwXN/ABY74KAh6P/4TKN+Ggx7IMvXRXmp4j2QyU+azjnWnKAx0gUttu2/xhuy83t3OY0H0eNOdBX32QBlOHyGXlh6qp5/MxoBH5n3R9xtX9vZFPY/3M3CiJlEBMC7GAQTQWTTqalyXNt55dZ4zjEdaWy8poD9sYW+ssHG9Ss0b8zWOotsqPj8lby4wI2j6shpGsYMs6XXpqLEFWxHcSFTvHeqMgh4jl2m4xA0fFW7cZohw7G801OTSwXgH+jLu8cKGG79c5J7xO+4yGCD3ZPwJ2qT/XyweLeuYsVqEX/N7kZwD9wnmG7/S7x85b6mDTz3zhzH3Rq01pH0PYMjO3WdFdbsDXNtF8IIHSIi+zw5/sFVPAHWoNP7n92qRXIEwtsNq8UlCZGCLapLRqLn9TLiZT+wc8rIMiY7/TvUiMnjnvbsv/51fgEzltDDliI7q0XDMUBLDqGkqbsyManwhD5lFfn0apE1Umvnn1RU6/f+mFAGOm5tfFMVIfRcxFBDJfgDuEJEYL3rm5jRk69ojc3PIEEgQQWgUXkEz055Y4H+xYFg7bcphlFzqAABHvoTJMWag3KYFCzlq0/6BqN4IyUXun3y44wpADszTX5rVLwdDF15BBkZel6SJ8b+f7wv0b2fXtfl9OWgYJcYidHo4WSD5hFle5RaBJW4JboK5e5pA5vsx2HWeYWHke/bg8cKLVjVem4w8TmvuHcuHexZGgm3IRH+5/WI2DPeZYr2szPOab+xzG5EnXPGD9CldLH3EwgiY+ohDSPrFFmbEKpWXkXROAHdpHcV/Ziq/Zv5/iG5boAjonu4qP7K3LHWV5VYPho7KwRoNPhPRkCHGBx77+6dNfVZvcDdMteJao3OUyyOicZLqXFHW8GV1fNhSAxTcs93MkyHUIvPaF/lKC/bKNkUzr9dPA8bYLTIkvko+ddtaYb5rKkKlaL7nK+FbzfEyZvQ966NEmR/jxzxMto8lFljf5NMp4PrbwuLjQ7Adejy1Rk74oOTsAX9EE9qL10fjQSJqLxBcLk0CXKsc6GNRu+C4s8Y5QFw7/FPSROMFnc7qJGeUs4CcO/rHu6hYQtXD38YbdGOhrejLFectIwZsO6LgZfR7LhXFH4RcNov86+x+bUsSkQTl1Z+L+6KqARErmnW+wXGuyiJr18ip4dGMIAhRIOiHR+6sYB/v62OlTu0cwigrbZBWebgOPVdfhg+hfHnAC+HWDOsJ4F7lUeKdvq6Zv5HGJC4yzptgAGHOqc/8U+7ql+cDBuuD3/OgpAi4N+DpmNR/64QuJNuumh6uSrbvODuGVSI7JjgI4/v1wWvMC8FIDXQvCPfr92ZMc9DRTfIplLWzDgwHVhSLgm/rSlrjFJHhjzhzRsSTqvL6UkAnLQMMHWe2rgHjSBsXm8I2xjyFRyirTUsN0YbXr0xeCiaF/DMt7wCvGdsJdF6iOio+/nh7dPTGZwYbjElgJYFrxLoWBmE3XFxTwy9rGYtrUszW+ciQf2AGDCJupMGQ7nAwJfQrnOikrFzs7MTNJem1HEG6BWZYDCR6bQcSl22XXyWcEuYJLq1NfbUh5JUEkU8ixoYMAj0VGdpcAN1w0WLNHgDH1Zwww7VG2iAtEpWOSvuw1v6PKTV61LIZFSrQi8aXx5WH14ZRvxLsRxM/TQtBIpMUVhb6vRT9stqvN8ma5JVE1tR+Nmhn1iqFtBW2iQjIr4V+F3CxkxRgp3IxfnrUnqDf/hCTsQYU+m5cuSsP0+BJNRMCQzD8Td0g3LyDSAPToJ21bIKjT5SMOii4JYRm8mxAoBO487RifMIMVBYatLAS418imF6xLtwjZEVxrya+gvZyoHhfxb+jnOsapYaugMUkqSegb/gqiEge+Ce7WihIkSajJZA7IDH3QpURvY+gFR/FH0wAXYZ2TYsGXVDfIawSwBDewr9yw04oUQE/yz7F8EgeVR4m22oKNNan7WW15eLJel36hKkuAEoG6pDAwjUIcB/S/3bQu59mCuWp2r+idGsVj0UrJskm2YU2KIbMabB2s1mrSc96hbqOK0nv3JgvF28rTFaGkJdbJiZQ5bRU1hVyQw2sotUxBrusMF/NVELoJmeIZ/fkSVORu8hbXap1+UkvMOYX8YbeyVb/5v4adBIHOXw1PhNAImf0ASBExBy6n2081aMj7rALKqUcMfBsfyKxhPkfn7C9pUr12noBm3M/FpeN4/xVtjlMsdJ73iz6CeLzDEcbAijAeCyGPs57FVf1DYpby+1kWy3mwEmwIiA/nbyWmszQOSeK0IXYleVvxeIR+Vxh/2tXM9xkWsO7U/jl7n866K480hd/BDdKdR82hFQjCnY5P8PQfj/BdMPCqy2nCAYzysjhm7JDM6aW5QOgPJpkcKFpvnvp6Rb2ju+4nkHKAHQD/QLjYlst48GcXe3Xm0O/wAJxJ7NOkd8kxucGtSGMSyyrgDYkul3+cYUzaLTmn4hjJun80evvvGjhpZCEFKFnYq89rpOMAVxKv3uv1wP8UD2QBnRIQIetzqV4rL9mA6/RBRmCIrcN9tp8DYxY3uOV4oL9FsVib+5PfLHJS/e/YD/qyn3pdZOxuRBi8PaF/I91Am/s92kIHKDl1BisXWD5MWIO1fXwEYTs/RDSZfy6K54GraW1FCDSP/eMaZMoqVdimn7zf31/absVfUxf2aEZ7IrwqGaHgaR4uYxDov/sVnIreLhjCmKzKNiy0X71MbB/ma5vWQKCK/Ldsbj9H3EBKUm/Bo7BqEPX6FTKYL3h/IcVOpLAHGKHXkJUF5Zxe+nhppibXVEq0/3YEhFFOo13E2CAnYOS9s1ukNhnXxPr2WY0BMqOLDW2HkmIoDveSvvbJBk+rpzFmQ/Zz2ObKJumAdfuf4/rVMGmvZGwrKWEP868R0yD0aT+EVwPdKTESJuEQgas6GbkILVrlzY/Vw4l+FoRu4vzpkPJgKWYIFX86ASjByEUDtRC8tgmq54TLmJxtNGyeEx+3PyoMnBbLFreC2u53zv/WqRHxjKMRFncpx0023FS5nGxs2elsWl9hGI4PbL+9xcc/q9utL0SIdMZWo6A3e9LbqrP/+SLyv1/EYrsbrSre8OTbYMyKx68Cl/P20Mdik2LhSCmm3HpuxoncP/uPehczJbJY6bcVGqKWIHvSrw1vDIBiIiHxr80K3AzbXEfavdiOCEHBRYFJvqMiGwqVEhXFrhTAzURtZ3UtQglLcb985Xh+p/QT/EHdu8EhNfQ9bnkQKQKve9KIlUANKejVz88dfpl1S0BLxdT9zrnhUPTygGSCCHfvtyjIB5tELTGtHgaZ9MyYp/W2mS+Q5j1OAf6N8SEFj+bGvogPrQgTclwo7c7BCtN9jDXV4b6yutQdEgVSWPqzFfZg7+hh30FbqfW5JTyuDDskGPtZ+8Lw/H5KZuMVEZF7a+Fs2HCB5G3YOt6ISz6qy8ZtZl1vkEw87U7771vXwhy5HCTnXmXo0rsyD0P5uW6GthmyJtP9Lbn3ZgbvLAYbGUW0TkV7RfACOFtvKk0bVt7XQVcjp3PsyIJYEuc2tN4S98upEBy+HQfvef2+F77dOacfKL0XIQZYJ2HVtHtRUgCumyBtJou1RrMSFE4pHa4j8osC/1zpFcQEy/Z8jFejsXilP/ecylo9p9gziTlfng7VCpabw85iEOuAASabkyv9w0gGyEuVg/mjUerLJ3ILSuJdB5UI26Z+uzrRf0C5B2hUwM3ZOtFiSR3w8ehZ/j3KP/nWwz2YorS9iwFS7HyOxmNZ+Raho3S93U+K0iY/68dYlcQAXBBGtOP1AoHZyVbdd5idJywnEFfYg1QpDrCrx3GHv1hXlpgsQxYww3yDgLjrKeo+xtxkeUBepmyRaQvFWcHJiIbDETdtb4Ebbj0U/iiUTjhhUeqm1dGvSgKVHuPGyACr7coE7lVc3cUYdgcPjiJe1kJP4cuniWLTqIAOapDIZLg6R6R+pzSYNi2B8RHqVwoXhFajGrliRB8Waq6J2+30bEmyVq4dWOQGpq2y7bQZkCv1ZFl0coLbsE6Bnu+gX4cfY53Z+oDFXmXfNxJ/KtCEold5Bt9ebYkrFsCLPzrthUdWqeixsp9NKTWfVDNX+r9Ib5cDILuTrC3fKrxAkMDiBAayTOFBsWtSRKQHWOnZQ1/immU6Ju+z2rL2HYcZBmoGxc4zYx6xzY0EzDYuOw9Nx5iMIuKlUg494OWqHjcydkS1Jp4sFiHv16/EvFukmc8cuqiEM/SYWF6H4Lj/0ibBlx1uWfwVzNfb6xlefENhhbBE2InRqMmE4d65jzyuUorhZI/LSppgxq9aKNMgROSghY8C0uJSIPWQT7fd95tl7ot7qfvkoctUUJ6iT2HRUT7XuETwkJWlu55gok1hehOj2aTidG0bqIKjWsjMTDpzYrUekVH+XtJhZOabUmQ/ctrS0x3w6a0lK4j1PDjyLex+zFNKNBT6kskiantDhyfiQOcOluvxAuL/UV3M6m8lSKIDdFMS4baCLH5NKq4i2OZoUFuD1BLT5hVyJKfpOfmnQEwjnZ2qeyRaSbmnQcl1QfwCiw31u+861bRBXviBdcD0KgvpM+2jfBL5+qaR1o7OV1UQKje/s0n9vwKqeL6/An+8J+JLNuu/aXttH/tDS7fsqvdR9YILdE0tQAfFil7rttIoqnwVaOju8/3pExZAc9xO3EktCh4XBiV7Gj5GdA2E5XDat+y0XTuaoNSFQ1Ylt4MlGkP4xNyFbMzdNrKvtLljQQ4DaTzN1KTBBiHfeiQot+uFSrUvcyzJfqjh6Mq6OGDrE/HleYia9RkMQsicBt9x7JyY36+fjbTMRSnaCprudkGj+Owhja/nww5xA4O3piJa889sVfmxR4NDjn/2ZHG3WQb8tdkPfyuw448YYUsy/gTtMMJZkizt/drOH+rmRhJI3Mrd3H4gSgWH37YL2yGUhAiUgbKqQZ+xUPvVjOXznY+rf7Yq5vo4rIqEKWWQMi8c6/eOrk+mLXdM2DnOmUG6YXA7PmBJM4ny+hDIYRH0mwqp8jqfhdaCBNrOf/CMWYGRBDBNEmQh0JzhOWXDzgdV+GWvbttlp4CTFoMs67gNm/0+9M+qu+bcR+iQgC+ZJVV//bRWW3MNAi0IIcwMKSFyc4N1gnRn7FvcbpZYZoakXxthnmDkqriy+EvDB2zjyojeYgRABUySUZFz3tcGydCNobMffZWhLS+SuofXP/5yJYw30qTNqM1U8mod0fYgXTZaOhIj1AHSLCPWIYr+yJagTF4I/Iv3qB+/2UOIsHiF3WkMh/YhCdABV5DSxV48iyfFzTPJ+Ex02lq3RZ1fHoRJvwM4AN+ApWI5Cdf9By42CAZ/q2s+j7lDnEUHpJOdeWcq9cs759ocRCiXABJShsJOEcA0rdjBXS4fSdDv21xcH01wJTfB4BO9Qoub6JgXG2fU6lISSt7OXxBeCaQYlwyz0v0IdT5zzWdRDsxutAafYF9p9kJuDNV1nr9pDei7ushEjelU5+81ySwX9ldOSxnGY0unzg0N52oATdFVUyy0lh7w0hbTSq83eAswjkEjfXxrVUNP/CAYmrueKRYAaPopmTqkbd2yynbr/7GKCqxL3NfLFdOtit7Y+QpQDAUDSsZtquA8Z35KlCAF4IGCQ6Ed+YADK1qoJF5rvbeKT6CjUvHIZ1tPIAt4Zmmo32lSiPUODTI2OI4cQwdTreve0CZooX2HUJ8unp5JMipkhwipUoiY0OaKj3yyakLoUDK/sOoEu61NUCLwZHglMk35h5nw1PaPlMRhKU5bqiZoIv1nxsqoFeL5F4p2dLxOjY019peE9MuZ9G4N9TEw7u9+HZS0FVyg2Bw5b4aQoLRWhOh2B65m8/jrifSODJbaihM6Y22pzbxx846fYUrewsqDaeOgKEDaCo6f4IF/xnQdv0Ni9oFudV54VNfcU/8AhsM8tPbq2Irm0MG/m4cSzvJZ+MF8KCZnxHGXPqt3iEBJ0vFzO3yOQrYpE81/ES3vkW+D5tNSCwfdExiAJJ1pwIfqRxLcsqu4kw5YPkdWV2RsVln0ULSOFtL6W2VsMLazAwHqPlHP+qjvY4t5On7gQjnPLstM8fWRS7Kxv1I5Y/zx5wMPTudwkOLDjXUkNcJ4wkX3kaF6iT4YajyrLzPAWQpqfW7BNu6+xm9yaizf2Pk9kF4tMO+jYlXP5Epm5VmR9muEiXvvIH1xHpkWF9pX1FBzLa6c0cZCCVDT+bzpZdHhtuc/ORXYDyDezgHrtlGQIt8m2wA4jB+UNBNEbKG+5z6q4R4I6966DUIoBKgnu77HqLat8hO/2UoVnQzDoRkwcd1+bAziS0sx0owWPqlKRHTgYclprhAHhibWzvEAk3c38YhBCTiZ1QyjOH27d/U+zluTlT7vl7WghwI+AGqaqzei1TQwvuvB9xZsH1b/5UQfiUaQsQypyIql87USMRo41p0LNqdqCS9T8/2F9MIAckfEndk6csTPlDEzMMdCYdxuBtSyQZ4IR8U4K2uoWTpPwKRlw7GpQbp+0PuXLuPONuMrKGqLVtDRlHqb9xxEBDEOFm1UOQl3qgMts1VAkFd2O0Ypyuc0hrswF35GuxSRgABRHhffTBYU1Ba4kp6gxL4iOpWNF5hy67sYkY9G0HYksu8EkA8/q29yTKGIWp6C0dYgRLAh65t4ed1Wcpqw98Uwjtqafijz8Qw61T64xMSQiw5LGsrW1xxqnwdF8AYHlhf0hs0J9iTdT4Yg4MPjpLa3UNeONN10HpedjE4fW0Wke1PTkFoZX+DdY2G9Js7KAVdzrSzKL47gUhbKJ92j2fYOaZKZowEcgIvMssdXdN/i28TNrbzP0NilvIbJLdWsECYo8wiBANHMrCfoVFA3SXPgtJYanirdnB2cH9VrEf9mf53PVk8CshvqA4GeHsSegGQkNVY39ic2jWd52zKkfb848rZ2MyEI+T0Sd3OMTaXxmnhHKtDDIuj9uJH2zwJP5A1NmiBSCavAFCST8Lc/hly+JFI+pdM9DRKMj8Q0VZbb3OsJVc20POug/SFLPq3uLSTVSmqdix8JPAZUzE5aoKcLw51V1OUO4Mg2AZGz2HIvGofUqQJcVVJdvrSIRWp52MFXzPuC+FG4iX6cyrHKIPeaKijt0dk3sdHk86Sw+VVkkaz8YGF8ANiySDKrNXov2MsVcza6pLeDT4jH6GO2uqn1QijyQxiSLazfUUmniMdEb9a0uJR5fK0OOhenBBa80vO+ZdCTuCSfYeI1eHFMqsoYltFU7dUNFwumK77LP/ns0xTDZ7llyCYi1HamOfsjLIrbJt4n4Lk8VE9WFUL5RSyrF4/TQ6EyAj2KLdjqeLCLXuQ6N85mKBDSHp2T10GAO23gC/EjK3dXGUBX0hW3qW/fEROV2RMZVX3i9uQf1ggGRO3YluEvyvjd8VHWtEMTTr8i+sRpR9XR8ohuAwYebmuSrPJRqS/UBcbQkDnsyVwo/dkwDd9/AoNXBkD22rVVmuOlclUCim4WcyW4vgNvfNwZ9jVBPjx+zP3h4LGW3COKQrFvK3FzVqvYtzD38eoRWFF2iqCtRSgYcZkzAsRSkmQ4raVxl8wsGS4pvnvKPft/DmTI7hMJxLsDABydmAxenA+UspddkELLrWmLUDxzXNrXB25m7z/zqLITnVMJUWLRyd241wWxUzWfzwvt4KC1Eb2g0qj0kZWtgbAEVQJVqLqVSkFKmDO7+YJKAOd9vMcwBuPhG4FFcQP5dBa0GjMxEBnyoDgPWCsp83Zf93fKDgLNrt++yxoJ6xdz255Gz8qvApEl9/yqhsqpi0Uz5u/xcfPcVx9FSQopq9ljN6ErEACAe+quUB8EMF/FNo+IoBJSxyzfSqQeHO3rWhhOG1qablC4GK+Y52DISK1D3UaUP9p0uwRY1CiN1lCFc+jN/BqqwjQq8GV/Kg/YmxhZMmUNU/PogSIACqinW7mvbU7ZnwDwoYO18y/EzB5yx6VBaqtkNX+m0EQzhl3Q3z14NB+YBLW2pd5qCOxQj8bJp5DQ1aBRs+PBgWD9l33ADV/rFFqBKXHUay1A/51EiOXvqbtX1PQOT8IWTle5c5ym4bXV8cYdTaHuxQwg/BsUlWJPDWD1JAzjoUgWt3bwq0sYkBIC8mEcgEDC5+5wVK/DZLP9Lm3bTqvzyFbBnEx+I5WdVHLol8A2IFmdyJLLBhUEs/u1cww0IEJc+xOdk+uAcba5wulkUpH2f16goZ9urZxPo39HXpmDgG63GnSSY63Js6G1xwsrhkUaVx0TN1mmPPOcfxmcVLknDDhpK647MhxKva0U8C30JAmv+PIzxFiBey2cg+ZhAyyVo7SguyFj+l/+jYlgsHycAtRUwpYiKce4hStlLbf5C0zRvroABf9BqsgzAcSBn1u1xP9fMCVXTkiqsvx8z45qIaxDqwntBFtzRjuFBArxDxS72g1h2fJKpypHRfqkPE7Th0QAdJmlj9WoUoPo52z10pYo3Vv+WOtBuIYCodQ67unpiiF7/5TAIraFXR+2bmua0YkXkJwk9xvhKcSj/hooNrNjDBlDpS3CsIK6MlR8oxU3RTKAFXyF7lvb6H8C+qrwxWqh3zXIky6Er5QXeWxI7XUYpvjKNWShonTl76CchnKgWbrybuMlAeNxjzcpujNLTJn5eNEnTKjeLSvgMnDfYXSogAX9uIg04wSU1qCNEKdEw7N/tbsAIvjX/Ym9movZH1loalxbrhHtFgNGphdtpdjGLxURHboaag4Sds7WdtP1a3zKfXngW3zrxew6UiZNhgTQbt2rUe2hoHTl95h9IIVjUFnKLm/0cNX7PH07x9F/ICNZlbxAIUY40pVE3AhpbDsm4gEu2PUOhTqw+BV7N9BmuXnYh/VfyCBUDiEYAXl/RDviqtI/60h4KekQJoEy+oBhGrs8UyJL3hDxKZaa/DfnKKfsglmdy0Rl/gYXbIctjSVYps1D3JbNDipAxf8QtsJw/1dkyHdJRi5VefDPH+BCJIKoAAARIB5gBVBSbItok3wHN4q/xrVCqq94CofC0QMC6lqixEdy8Cj5YJoHx/2kHQHhSshFGQ3bAJWPp5GrSfUKk6k0e+LDLVT/qElgeoBAV+APmuAQlZu/G+qAAAPhjAAAFkAjSN+aAKnT0FX+biIAAAAAAAAAAAVhRQp/MmPPz2oTEO3QWgug8Ow3doIHrsUygAAAA="/>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8" name="AutoShape 10" descr="https://encrypted-tbn2.gstatic.com/shopping?q=tbn:ANd9GcSXjpbRBZfoaWrxSsJE9HL7ObCv7AoakdbuT8yrVxzNNAj2BpPFPP3JCe4e6EL_KJjFjPOTYT7a9WTR4p4Or_wSRGwLQWv30yEOgjyR7h84&amp;usqp=CA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7" name="Rectangle 16"/>
          <p:cNvSpPr/>
          <p:nvPr/>
        </p:nvSpPr>
        <p:spPr>
          <a:xfrm>
            <a:off x="8657190" y="5054792"/>
            <a:ext cx="3737667" cy="461665"/>
          </a:xfrm>
          <a:prstGeom prst="rect">
            <a:avLst/>
          </a:prstGeom>
        </p:spPr>
        <p:txBody>
          <a:bodyPr wrap="square">
            <a:spAutoFit/>
          </a:bodyPr>
          <a:lstStyle/>
          <a:p>
            <a:pPr algn="ctr"/>
            <a:r>
              <a:rPr lang="fr-FR" baseline="30000" dirty="0">
                <a:solidFill>
                  <a:srgbClr val="000000"/>
                </a:solidFill>
                <a:latin typeface="Roboto Mono" pitchFamily="2" charset="0"/>
              </a:rPr>
              <a:t>M</a:t>
            </a:r>
            <a:r>
              <a:rPr lang="fr-FR" baseline="30000" dirty="0" smtClean="0">
                <a:solidFill>
                  <a:srgbClr val="000000"/>
                </a:solidFill>
                <a:latin typeface="Roboto Mono" pitchFamily="2" charset="0"/>
              </a:rPr>
              <a:t>arqueurs POSCA</a:t>
            </a:r>
          </a:p>
          <a:p>
            <a:pPr algn="ctr"/>
            <a:r>
              <a:rPr lang="fr-FR" baseline="30000" dirty="0" smtClean="0">
                <a:solidFill>
                  <a:srgbClr val="000000"/>
                </a:solidFill>
                <a:latin typeface="Roboto Mono" pitchFamily="2" charset="0"/>
              </a:rPr>
              <a:t>Noir, blanc et jaune</a:t>
            </a:r>
          </a:p>
        </p:txBody>
      </p:sp>
      <p:sp>
        <p:nvSpPr>
          <p:cNvPr id="18" name="Rectangle 17"/>
          <p:cNvSpPr/>
          <p:nvPr/>
        </p:nvSpPr>
        <p:spPr>
          <a:xfrm>
            <a:off x="3191362" y="5054792"/>
            <a:ext cx="2006489" cy="830997"/>
          </a:xfrm>
          <a:prstGeom prst="rect">
            <a:avLst/>
          </a:prstGeom>
        </p:spPr>
        <p:txBody>
          <a:bodyPr wrap="square">
            <a:spAutoFit/>
          </a:bodyPr>
          <a:lstStyle/>
          <a:p>
            <a:pPr algn="ctr"/>
            <a:r>
              <a:rPr lang="fr-FR" baseline="30000" dirty="0" smtClean="0">
                <a:solidFill>
                  <a:srgbClr val="000000"/>
                </a:solidFill>
                <a:latin typeface="Roboto Mono" pitchFamily="2" charset="0"/>
              </a:rPr>
              <a:t>Bombe de peinture rose mat</a:t>
            </a:r>
          </a:p>
          <a:p>
            <a:pPr algn="ctr"/>
            <a:r>
              <a:rPr lang="fr-FR" baseline="30000" dirty="0" smtClean="0">
                <a:solidFill>
                  <a:srgbClr val="000000"/>
                </a:solidFill>
                <a:latin typeface="Roboto Mono" pitchFamily="2" charset="0"/>
              </a:rPr>
              <a:t>Pour les podiums</a:t>
            </a:r>
          </a:p>
          <a:p>
            <a:pPr algn="ctr"/>
            <a:r>
              <a:rPr lang="fr-FR" baseline="30000" dirty="0" smtClean="0">
                <a:solidFill>
                  <a:srgbClr val="000000"/>
                </a:solidFill>
                <a:latin typeface="Roboto Mono" pitchFamily="2" charset="0"/>
              </a:rPr>
              <a:t>(ex: Leroy Merlin) </a:t>
            </a:r>
          </a:p>
        </p:txBody>
      </p:sp>
      <p:sp>
        <p:nvSpPr>
          <p:cNvPr id="19" name="Rectangle 18"/>
          <p:cNvSpPr/>
          <p:nvPr/>
        </p:nvSpPr>
        <p:spPr>
          <a:xfrm>
            <a:off x="307975" y="5044829"/>
            <a:ext cx="2473325" cy="646331"/>
          </a:xfrm>
          <a:prstGeom prst="rect">
            <a:avLst/>
          </a:prstGeom>
        </p:spPr>
        <p:txBody>
          <a:bodyPr wrap="square">
            <a:spAutoFit/>
          </a:bodyPr>
          <a:lstStyle/>
          <a:p>
            <a:pPr algn="ctr"/>
            <a:r>
              <a:rPr lang="fr-FR" baseline="30000" dirty="0" smtClean="0">
                <a:solidFill>
                  <a:srgbClr val="000000"/>
                </a:solidFill>
                <a:latin typeface="Roboto Mono" pitchFamily="2" charset="0"/>
              </a:rPr>
              <a:t>TASSEAUX DE BOIS</a:t>
            </a:r>
          </a:p>
          <a:p>
            <a:pPr algn="ctr"/>
            <a:r>
              <a:rPr lang="fr-FR" baseline="30000" dirty="0" smtClean="0">
                <a:solidFill>
                  <a:srgbClr val="000000"/>
                </a:solidFill>
                <a:latin typeface="Roboto Mono" pitchFamily="2" charset="0"/>
              </a:rPr>
              <a:t>pour </a:t>
            </a:r>
            <a:r>
              <a:rPr lang="fr-FR" baseline="30000" dirty="0">
                <a:solidFill>
                  <a:srgbClr val="000000"/>
                </a:solidFill>
                <a:latin typeface="Roboto Mono" pitchFamily="2" charset="0"/>
              </a:rPr>
              <a:t>la </a:t>
            </a:r>
            <a:r>
              <a:rPr lang="fr-FR" baseline="30000" dirty="0" smtClean="0">
                <a:solidFill>
                  <a:srgbClr val="000000"/>
                </a:solidFill>
                <a:latin typeface="Roboto Mono" pitchFamily="2" charset="0"/>
              </a:rPr>
              <a:t>structure</a:t>
            </a:r>
          </a:p>
          <a:p>
            <a:pPr algn="ctr"/>
            <a:r>
              <a:rPr lang="fr-FR" baseline="30000" dirty="0" smtClean="0">
                <a:solidFill>
                  <a:srgbClr val="000000"/>
                </a:solidFill>
                <a:latin typeface="Roboto Mono" pitchFamily="2" charset="0"/>
              </a:rPr>
              <a:t>(ex: Leroy Merlin)</a:t>
            </a:r>
          </a:p>
        </p:txBody>
      </p:sp>
      <p:sp>
        <p:nvSpPr>
          <p:cNvPr id="25" name="Titre 1"/>
          <p:cNvSpPr>
            <a:spLocks noGrp="1"/>
          </p:cNvSpPr>
          <p:nvPr/>
        </p:nvSpPr>
        <p:spPr>
          <a:xfrm>
            <a:off x="874776" y="327818"/>
            <a:ext cx="10515600" cy="1325563"/>
          </a:xfrm>
          <a:prstGeom prst="rect">
            <a:avLst/>
          </a:prstGeom>
          <a:ln>
            <a:noFill/>
          </a:ln>
        </p:spPr>
        <p:txBody>
          <a:bodyPr vert="horz" lIns="91440" tIns="45720" rIns="91440" bIns="45720" rtlCol="0" anchor="ctr">
            <a:normAutofit/>
          </a:bodyPr>
          <a:lst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a:lstStyle>
          <a:p>
            <a:r>
              <a:rPr lang="fr-FR" sz="3600" dirty="0" smtClean="0"/>
              <a:t>EXEMPLES ELEMENTS DE DÉCORS</a:t>
            </a:r>
            <a:r>
              <a:rPr lang="fr-FR" dirty="0" smtClean="0"/>
              <a:t/>
            </a:r>
            <a:br>
              <a:rPr lang="fr-FR" dirty="0" smtClean="0"/>
            </a:br>
            <a:r>
              <a:rPr lang="fr-FR" sz="3600" dirty="0" smtClean="0">
                <a:solidFill>
                  <a:srgbClr val="ED6B65"/>
                </a:solidFill>
              </a:rPr>
              <a:t>en accord avec le thème</a:t>
            </a:r>
            <a:endParaRPr lang="fr-FR" sz="3600" dirty="0">
              <a:solidFill>
                <a:srgbClr val="ED6B65"/>
              </a:solidFill>
            </a:endParaRPr>
          </a:p>
        </p:txBody>
      </p:sp>
      <p:pic>
        <p:nvPicPr>
          <p:cNvPr id="26" name="Image 25"/>
          <p:cNvPicPr>
            <a:picLocks noChangeAspect="1"/>
          </p:cNvPicPr>
          <p:nvPr/>
        </p:nvPicPr>
        <p:blipFill>
          <a:blip r:embed="rId3"/>
          <a:stretch>
            <a:fillRect/>
          </a:stretch>
        </p:blipFill>
        <p:spPr>
          <a:xfrm>
            <a:off x="3066029" y="3130051"/>
            <a:ext cx="1733275" cy="1924741"/>
          </a:xfrm>
          <a:prstGeom prst="rect">
            <a:avLst/>
          </a:prstGeom>
        </p:spPr>
      </p:pic>
      <p:pic>
        <p:nvPicPr>
          <p:cNvPr id="1026" name="Picture 2" descr="Lot de 6 tasseaux sapin petits nœuds bruts, 30 x 30 mm, L.2m - 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7975" y="3227465"/>
            <a:ext cx="2462139" cy="145524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8" descr="https://i.pinimg.com/564x/55/b3/71/55b37122ef1d14cc7774738cd14443cb.jpg"/>
          <p:cNvPicPr>
            <a:picLocks noChangeAspect="1" noChangeArrowheads="1"/>
          </p:cNvPicPr>
          <p:nvPr/>
        </p:nvPicPr>
        <p:blipFill rotWithShape="1">
          <a:blip r:embed="rId5">
            <a:extLst>
              <a:ext uri="{28A0092B-C50C-407E-A947-70E740481C1C}">
                <a14:useLocalDpi xmlns:a14="http://schemas.microsoft.com/office/drawing/2010/main" val="0"/>
              </a:ext>
            </a:extLst>
          </a:blip>
          <a:srcRect l="1" t="6555" r="2708" b="-2432"/>
          <a:stretch/>
        </p:blipFill>
        <p:spPr bwMode="auto">
          <a:xfrm>
            <a:off x="8715380" y="1958832"/>
            <a:ext cx="2206687" cy="2899483"/>
          </a:xfrm>
          <a:prstGeom prst="rect">
            <a:avLst/>
          </a:prstGeom>
          <a:noFill/>
          <a:extLst>
            <a:ext uri="{909E8E84-426E-40DD-AFC4-6F175D3DCCD1}">
              <a14:hiddenFill xmlns:a14="http://schemas.microsoft.com/office/drawing/2010/main">
                <a:solidFill>
                  <a:srgbClr val="FFFFFF"/>
                </a:solidFill>
              </a14:hiddenFill>
            </a:ext>
          </a:extLst>
        </p:spPr>
      </p:pic>
      <p:pic>
        <p:nvPicPr>
          <p:cNvPr id="31" name="Image 30"/>
          <p:cNvPicPr>
            <a:picLocks noChangeAspect="1"/>
          </p:cNvPicPr>
          <p:nvPr/>
        </p:nvPicPr>
        <p:blipFill>
          <a:blip r:embed="rId6"/>
          <a:stretch>
            <a:fillRect/>
          </a:stretch>
        </p:blipFill>
        <p:spPr>
          <a:xfrm>
            <a:off x="10622849" y="3546674"/>
            <a:ext cx="1164005" cy="1288473"/>
          </a:xfrm>
          <a:prstGeom prst="rect">
            <a:avLst/>
          </a:prstGeom>
        </p:spPr>
      </p:pic>
      <p:sp>
        <p:nvSpPr>
          <p:cNvPr id="32" name="Rectangle 31"/>
          <p:cNvSpPr/>
          <p:nvPr/>
        </p:nvSpPr>
        <p:spPr>
          <a:xfrm>
            <a:off x="5030642" y="4921788"/>
            <a:ext cx="4093218" cy="1200329"/>
          </a:xfrm>
          <a:prstGeom prst="rect">
            <a:avLst/>
          </a:prstGeom>
        </p:spPr>
        <p:txBody>
          <a:bodyPr wrap="square">
            <a:spAutoFit/>
          </a:bodyPr>
          <a:lstStyle/>
          <a:p>
            <a:pPr algn="ctr"/>
            <a:r>
              <a:rPr lang="fr-FR" baseline="30000" dirty="0" smtClean="0">
                <a:solidFill>
                  <a:srgbClr val="000000"/>
                </a:solidFill>
                <a:latin typeface="Roboto Mono" pitchFamily="2" charset="0"/>
              </a:rPr>
              <a:t>Feuillages et fleurs stabilisés ou artificiels</a:t>
            </a:r>
          </a:p>
          <a:p>
            <a:pPr algn="ctr"/>
            <a:r>
              <a:rPr lang="fr-FR" baseline="30000" dirty="0" smtClean="0">
                <a:solidFill>
                  <a:srgbClr val="000000"/>
                </a:solidFill>
                <a:latin typeface="Roboto Mono" pitchFamily="2" charset="0"/>
              </a:rPr>
              <a:t>A fixer sur la structure</a:t>
            </a:r>
          </a:p>
          <a:p>
            <a:pPr algn="ctr"/>
            <a:r>
              <a:rPr lang="fr-FR" baseline="30000" dirty="0" smtClean="0">
                <a:solidFill>
                  <a:srgbClr val="000000"/>
                </a:solidFill>
                <a:latin typeface="Roboto Mono" pitchFamily="2" charset="0"/>
              </a:rPr>
              <a:t> (ex: Second Flor pour les fleurs stabilisées et magasins de jardinage </a:t>
            </a:r>
          </a:p>
          <a:p>
            <a:pPr algn="ctr"/>
            <a:r>
              <a:rPr lang="fr-FR" baseline="30000" dirty="0" smtClean="0">
                <a:solidFill>
                  <a:srgbClr val="000000"/>
                </a:solidFill>
                <a:latin typeface="Roboto Mono" pitchFamily="2" charset="0"/>
              </a:rPr>
              <a:t>pour les fleurs artificielles)</a:t>
            </a:r>
            <a:endParaRPr lang="fr-FR" baseline="30000" dirty="0" smtClean="0">
              <a:solidFill>
                <a:srgbClr val="FF0000"/>
              </a:solidFill>
              <a:latin typeface="Roboto Mono" pitchFamily="2" charset="0"/>
            </a:endParaRPr>
          </a:p>
        </p:txBody>
      </p:sp>
      <p:sp>
        <p:nvSpPr>
          <p:cNvPr id="12" name="Rectangle 11"/>
          <p:cNvSpPr/>
          <p:nvPr/>
        </p:nvSpPr>
        <p:spPr>
          <a:xfrm>
            <a:off x="2842953" y="5882211"/>
            <a:ext cx="2499493" cy="338554"/>
          </a:xfrm>
          <a:prstGeom prst="rect">
            <a:avLst/>
          </a:prstGeom>
        </p:spPr>
        <p:txBody>
          <a:bodyPr wrap="square">
            <a:spAutoFit/>
          </a:bodyPr>
          <a:lstStyle/>
          <a:p>
            <a:pPr algn="ctr"/>
            <a:r>
              <a:rPr lang="fr-FR" sz="1200" i="1" baseline="30000" dirty="0" smtClean="0">
                <a:latin typeface="Roboto Mono Light" panose="00000009000000000000" pitchFamily="49" charset="0"/>
              </a:rPr>
              <a:t>se rapprocher le plus possible du rose charte </a:t>
            </a:r>
            <a:r>
              <a:rPr lang="fr-FR" sz="1200" i="1" baseline="30000" dirty="0" err="1">
                <a:latin typeface="Roboto Mono Light" panose="00000009000000000000" pitchFamily="49" charset="0"/>
              </a:rPr>
              <a:t>Yon</a:t>
            </a:r>
            <a:r>
              <a:rPr lang="fr-FR" sz="1200" i="1" baseline="30000" dirty="0">
                <a:latin typeface="Roboto Mono Light" panose="00000009000000000000" pitchFamily="49" charset="0"/>
              </a:rPr>
              <a:t>-Ka Pantone 178C à 18%*</a:t>
            </a:r>
          </a:p>
        </p:txBody>
      </p:sp>
    </p:spTree>
    <p:extLst>
      <p:ext uri="{BB962C8B-B14F-4D97-AF65-F5344CB8AC3E}">
        <p14:creationId xmlns:p14="http://schemas.microsoft.com/office/powerpoint/2010/main" val="25500945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724589" y="3566274"/>
            <a:ext cx="1471353" cy="246755"/>
          </a:xfrm>
          <a:prstGeom prst="rect">
            <a:avLst/>
          </a:prstGeom>
          <a:solidFill>
            <a:srgbClr val="FCDF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9C6BF"/>
              </a:solidFill>
            </a:endParaRPr>
          </a:p>
        </p:txBody>
      </p:sp>
      <p:pic>
        <p:nvPicPr>
          <p:cNvPr id="11" name="Picture 6" descr="https://www.retif.eu/media/catalog/product/4/6/46491_Retif_PH_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1294" y="1044716"/>
            <a:ext cx="4521047" cy="4521047"/>
          </a:xfrm>
          <a:prstGeom prst="rect">
            <a:avLst/>
          </a:prstGeom>
          <a:noFill/>
          <a:extLst>
            <a:ext uri="{909E8E84-426E-40DD-AFC4-6F175D3DCCD1}">
              <a14:hiddenFill xmlns:a14="http://schemas.microsoft.com/office/drawing/2010/main">
                <a:solidFill>
                  <a:srgbClr val="FFFFFF"/>
                </a:solidFill>
              </a14:hiddenFill>
            </a:ext>
          </a:extLst>
        </p:spPr>
      </p:pic>
      <p:sp>
        <p:nvSpPr>
          <p:cNvPr id="15" name="Forme libre 14"/>
          <p:cNvSpPr/>
          <p:nvPr/>
        </p:nvSpPr>
        <p:spPr>
          <a:xfrm rot="3051782" flipH="1">
            <a:off x="6551314" y="1976486"/>
            <a:ext cx="1655918" cy="1306286"/>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1" name="Imag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
        <p:nvSpPr>
          <p:cNvPr id="13" name="Rectangle 12"/>
          <p:cNvSpPr/>
          <p:nvPr/>
        </p:nvSpPr>
        <p:spPr>
          <a:xfrm>
            <a:off x="2589255" y="5238742"/>
            <a:ext cx="6384709" cy="861774"/>
          </a:xfrm>
          <a:prstGeom prst="rect">
            <a:avLst/>
          </a:prstGeom>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a-DK" baseline="30000" dirty="0" smtClean="0">
                <a:solidFill>
                  <a:srgbClr val="000000"/>
                </a:solidFill>
                <a:latin typeface="Roboto Mono" pitchFamily="2" charset="0"/>
              </a:rPr>
              <a:t>Set </a:t>
            </a:r>
            <a:r>
              <a:rPr lang="da-DK" baseline="30000" dirty="0">
                <a:solidFill>
                  <a:srgbClr val="000000"/>
                </a:solidFill>
                <a:latin typeface="Roboto Mono" pitchFamily="2" charset="0"/>
              </a:rPr>
              <a:t>de </a:t>
            </a:r>
            <a:r>
              <a:rPr lang="da-DK" baseline="30000" dirty="0" smtClean="0">
                <a:solidFill>
                  <a:srgbClr val="000000"/>
                </a:solidFill>
                <a:latin typeface="Roboto Mono" pitchFamily="2" charset="0"/>
              </a:rPr>
              <a:t>4 podiums</a:t>
            </a:r>
            <a:endParaRPr lang="da-DK" baseline="30000" dirty="0">
              <a:solidFill>
                <a:srgbClr val="000000"/>
              </a:solidFill>
              <a:latin typeface="Roboto Mono" pitchFamily="2" charset="0"/>
            </a:endParaRPr>
          </a:p>
          <a:p>
            <a:pPr algn="ctr"/>
            <a:r>
              <a:rPr lang="da-DK" baseline="30000" dirty="0" smtClean="0">
                <a:solidFill>
                  <a:srgbClr val="000000"/>
                </a:solidFill>
                <a:latin typeface="Roboto Mono" pitchFamily="2" charset="0"/>
              </a:rPr>
              <a:t>blanc </a:t>
            </a:r>
            <a:r>
              <a:rPr lang="da-DK" baseline="30000" dirty="0">
                <a:solidFill>
                  <a:srgbClr val="000000"/>
                </a:solidFill>
                <a:latin typeface="Roboto Mono" pitchFamily="2" charset="0"/>
              </a:rPr>
              <a:t>mat 94x94x40cm + 90x30x30cm + 60x30x30cm + </a:t>
            </a:r>
            <a:r>
              <a:rPr lang="da-DK" baseline="30000" dirty="0" smtClean="0">
                <a:solidFill>
                  <a:srgbClr val="000000"/>
                </a:solidFill>
                <a:latin typeface="Roboto Mono" pitchFamily="2" charset="0"/>
              </a:rPr>
              <a:t>30x30x30cm</a:t>
            </a:r>
          </a:p>
          <a:p>
            <a:pPr algn="ctr"/>
            <a:r>
              <a:rPr lang="da-DK" baseline="30000" dirty="0" smtClean="0">
                <a:solidFill>
                  <a:srgbClr val="000000"/>
                </a:solidFill>
                <a:latin typeface="Roboto Mono" pitchFamily="2" charset="0"/>
              </a:rPr>
              <a:t>299€ ht</a:t>
            </a:r>
          </a:p>
          <a:p>
            <a:pPr algn="ctr"/>
            <a:r>
              <a:rPr lang="fr-FR" sz="1200" dirty="0" smtClean="0"/>
              <a:t>RETIF.EU</a:t>
            </a:r>
            <a:endParaRPr lang="fr-FR" sz="1200" dirty="0"/>
          </a:p>
        </p:txBody>
      </p:sp>
      <p:sp>
        <p:nvSpPr>
          <p:cNvPr id="17" name="Titre 1"/>
          <p:cNvSpPr>
            <a:spLocks noGrp="1"/>
          </p:cNvSpPr>
          <p:nvPr/>
        </p:nvSpPr>
        <p:spPr>
          <a:xfrm>
            <a:off x="890274" y="142832"/>
            <a:ext cx="10515600" cy="1325563"/>
          </a:xfrm>
          <a:prstGeom prst="rect">
            <a:avLst/>
          </a:prstGeom>
          <a:ln>
            <a:noFill/>
          </a:ln>
        </p:spPr>
        <p:txBody>
          <a:bodyPr vert="horz" lIns="91440" tIns="45720" rIns="91440" bIns="45720" rtlCol="0" anchor="ctr">
            <a:normAutofit fontScale="92500"/>
          </a:bodyPr>
          <a:lst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a:lstStyle>
          <a:p>
            <a:r>
              <a:rPr lang="fr-FR" sz="3600" dirty="0" smtClean="0"/>
              <a:t>EXEMPLE MEUBLES ET FOURNITURES DE BASE</a:t>
            </a:r>
            <a:r>
              <a:rPr lang="fr-FR" dirty="0" smtClean="0"/>
              <a:t/>
            </a:r>
            <a:br>
              <a:rPr lang="fr-FR" dirty="0" smtClean="0"/>
            </a:br>
            <a:r>
              <a:rPr lang="fr-FR" sz="3600" dirty="0" smtClean="0">
                <a:solidFill>
                  <a:srgbClr val="ED6B65"/>
                </a:solidFill>
              </a:rPr>
              <a:t>si nécessaire</a:t>
            </a:r>
            <a:endParaRPr lang="fr-FR" sz="3600" dirty="0">
              <a:solidFill>
                <a:srgbClr val="ED6B65"/>
              </a:solidFill>
            </a:endParaRPr>
          </a:p>
        </p:txBody>
      </p:sp>
      <p:sp>
        <p:nvSpPr>
          <p:cNvPr id="19" name="ZoneTexte 18"/>
          <p:cNvSpPr txBox="1"/>
          <p:nvPr/>
        </p:nvSpPr>
        <p:spPr>
          <a:xfrm>
            <a:off x="8039789" y="2982032"/>
            <a:ext cx="2796513" cy="830997"/>
          </a:xfrm>
          <a:prstGeom prst="rect">
            <a:avLst/>
          </a:prstGeom>
          <a:noFill/>
        </p:spPr>
        <p:txBody>
          <a:bodyPr wrap="square" rtlCol="0">
            <a:spAutoFit/>
          </a:bodyPr>
          <a:lstStyle/>
          <a:p>
            <a:pPr algn="ctr"/>
            <a:r>
              <a:rPr lang="fr-FR" sz="1200" dirty="0" smtClean="0">
                <a:latin typeface="Roboto Mono Light" charset="0"/>
                <a:ea typeface="Roboto Mono Light" charset="0"/>
              </a:rPr>
              <a:t>Utilisation uniquement de 2 des podiums qui seront à peindre ou à recouvrir </a:t>
            </a:r>
            <a:r>
              <a:rPr lang="fr-FR" sz="1200" dirty="0">
                <a:latin typeface="Roboto Mono Light" charset="0"/>
                <a:ea typeface="Roboto Mono Light" charset="0"/>
              </a:rPr>
              <a:t>en </a:t>
            </a:r>
            <a:r>
              <a:rPr lang="fr-FR" sz="1200" b="1" dirty="0" smtClean="0">
                <a:latin typeface="Roboto Mono Light" charset="0"/>
                <a:ea typeface="Roboto Mono Light" charset="0"/>
              </a:rPr>
              <a:t>rose clair </a:t>
            </a:r>
            <a:r>
              <a:rPr lang="fr-FR" sz="1200" b="1" dirty="0">
                <a:latin typeface="Roboto Mono Light" charset="0"/>
                <a:ea typeface="Roboto Mono Light" charset="0"/>
              </a:rPr>
              <a:t>mat</a:t>
            </a:r>
          </a:p>
        </p:txBody>
      </p:sp>
      <p:sp>
        <p:nvSpPr>
          <p:cNvPr id="22" name="Forme libre 21"/>
          <p:cNvSpPr/>
          <p:nvPr/>
        </p:nvSpPr>
        <p:spPr>
          <a:xfrm rot="19255434" flipH="1" flipV="1">
            <a:off x="7703293" y="3935597"/>
            <a:ext cx="1350291" cy="502988"/>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253777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5342569" y="124907"/>
            <a:ext cx="6849431" cy="6611273"/>
          </a:xfrm>
          <a:prstGeom prst="rect">
            <a:avLst/>
          </a:prstGeom>
        </p:spPr>
      </p:pic>
      <p:sp>
        <p:nvSpPr>
          <p:cNvPr id="11" name="Rectangle 10"/>
          <p:cNvSpPr/>
          <p:nvPr/>
        </p:nvSpPr>
        <p:spPr>
          <a:xfrm>
            <a:off x="416670" y="-170481"/>
            <a:ext cx="1111623" cy="2185260"/>
          </a:xfrm>
          <a:prstGeom prst="rect">
            <a:avLst/>
          </a:prstGeom>
          <a:solidFill>
            <a:srgbClr val="FFF2E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454563"/>
              </a:solidFill>
              <a:effectLst/>
              <a:uLnTx/>
              <a:uFillTx/>
              <a:latin typeface="Roboto Light"/>
              <a:ea typeface="+mn-ea"/>
              <a:cs typeface="+mn-cs"/>
            </a:endParaRPr>
          </a:p>
        </p:txBody>
      </p:sp>
      <p:sp>
        <p:nvSpPr>
          <p:cNvPr id="12" name="ZoneTexte 11"/>
          <p:cNvSpPr txBox="1"/>
          <p:nvPr/>
        </p:nvSpPr>
        <p:spPr>
          <a:xfrm>
            <a:off x="654768" y="752457"/>
            <a:ext cx="1472339" cy="1200329"/>
          </a:xfrm>
          <a:prstGeom prst="rect">
            <a:avLst/>
          </a:prstGeom>
          <a:noFill/>
        </p:spPr>
        <p:txBody>
          <a:bodyPr wrap="square" rtlCol="0">
            <a:spAutoFit/>
          </a:bodyPr>
          <a:lstStyle/>
          <a:p>
            <a:r>
              <a:rPr lang="fr-FR" sz="7200" b="1" dirty="0" smtClean="0">
                <a:solidFill>
                  <a:prstClr val="black"/>
                </a:solidFill>
                <a:latin typeface="Roboto Light"/>
              </a:rPr>
              <a:t>1</a:t>
            </a:r>
            <a:endParaRPr lang="fr-FR" sz="7200" b="1" dirty="0">
              <a:solidFill>
                <a:prstClr val="black"/>
              </a:solidFill>
              <a:latin typeface="Roboto Light"/>
            </a:endParaRPr>
          </a:p>
        </p:txBody>
      </p:sp>
      <p:pic>
        <p:nvPicPr>
          <p:cNvPr id="14" name="Imag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
        <p:nvSpPr>
          <p:cNvPr id="8" name="Titre 1"/>
          <p:cNvSpPr>
            <a:spLocks noGrp="1"/>
          </p:cNvSpPr>
          <p:nvPr/>
        </p:nvSpPr>
        <p:spPr>
          <a:xfrm>
            <a:off x="1676400" y="75245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800" dirty="0" smtClean="0">
                <a:solidFill>
                  <a:prstClr val="black"/>
                </a:solidFill>
                <a:latin typeface="KyivType Sans2" panose="00000500000000000000" pitchFamily="50" charset="0"/>
              </a:rPr>
              <a:t>MAQUETTE</a:t>
            </a:r>
          </a:p>
          <a:p>
            <a:r>
              <a:rPr lang="fr-FR" sz="3800" dirty="0" smtClean="0">
                <a:solidFill>
                  <a:prstClr val="black"/>
                </a:solidFill>
                <a:latin typeface="KyivType Sans2" panose="00000500000000000000" pitchFamily="50" charset="0"/>
              </a:rPr>
              <a:t>Scénographie vitrine</a:t>
            </a:r>
            <a:endParaRPr lang="fr-FR" sz="3800" dirty="0">
              <a:solidFill>
                <a:prstClr val="black"/>
              </a:solidFill>
              <a:latin typeface="KyivType Sans2" panose="00000500000000000000" pitchFamily="50" charset="0"/>
            </a:endParaRPr>
          </a:p>
        </p:txBody>
      </p:sp>
    </p:spTree>
    <p:extLst>
      <p:ext uri="{BB962C8B-B14F-4D97-AF65-F5344CB8AC3E}">
        <p14:creationId xmlns:p14="http://schemas.microsoft.com/office/powerpoint/2010/main" val="1306256946"/>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7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73948</TotalTime>
  <Words>917</Words>
  <Application>Microsoft Office PowerPoint</Application>
  <PresentationFormat>Grand écran</PresentationFormat>
  <Paragraphs>150</Paragraphs>
  <Slides>20</Slides>
  <Notes>2</Notes>
  <HiddenSlides>0</HiddenSlides>
  <MMClips>1</MMClips>
  <ScaleCrop>false</ScaleCrop>
  <HeadingPairs>
    <vt:vector size="6" baseType="variant">
      <vt:variant>
        <vt:lpstr>Polices utilisées</vt:lpstr>
      </vt:variant>
      <vt:variant>
        <vt:i4>14</vt:i4>
      </vt:variant>
      <vt:variant>
        <vt:lpstr>Thème</vt:lpstr>
      </vt:variant>
      <vt:variant>
        <vt:i4>4</vt:i4>
      </vt:variant>
      <vt:variant>
        <vt:lpstr>Titres des diapositives</vt:lpstr>
      </vt:variant>
      <vt:variant>
        <vt:i4>20</vt:i4>
      </vt:variant>
    </vt:vector>
  </HeadingPairs>
  <TitlesOfParts>
    <vt:vector size="38" baseType="lpstr">
      <vt:lpstr>Roboto Mono Medium</vt:lpstr>
      <vt:lpstr>Roboto Light</vt:lpstr>
      <vt:lpstr>Century</vt:lpstr>
      <vt:lpstr>Roboto Mono</vt:lpstr>
      <vt:lpstr>Roboto Mono ExtraLight</vt:lpstr>
      <vt:lpstr>Roboto Mono Light</vt:lpstr>
      <vt:lpstr>KyivType Sans2</vt:lpstr>
      <vt:lpstr>Roboto</vt:lpstr>
      <vt:lpstr>Calibri Light</vt:lpstr>
      <vt:lpstr>Sofia Pro Regular</vt:lpstr>
      <vt:lpstr>Calibri</vt:lpstr>
      <vt:lpstr>Arial</vt:lpstr>
      <vt:lpstr>KyivType Sans Medium2</vt:lpstr>
      <vt:lpstr>Lucida Handwriting</vt:lpstr>
      <vt:lpstr>Thème Office</vt:lpstr>
      <vt:lpstr>27_Office Theme</vt:lpstr>
      <vt:lpstr>2_Office Theme</vt:lpstr>
      <vt:lpstr>Conception personnalisée</vt:lpstr>
      <vt:lpstr>Présentation PowerPoint</vt:lpstr>
      <vt:lpstr>    Avant de penser une vitrine, il est important de savoir  ce que l’on souhaite mettre en avant et pourquoi ?   Au-delà de l’esthétisme de votre décor de vitrine, le message est très important !  Ce message est lié à l’association de textes, d’harmonies de couleurs, matériaux et positionnement d’éléments qui vont provoquer chez le futur client une émotion particulière et l’inviter dans votre univers.  Le design de l’emblématique Lotion Yon-Ka  est régulièrement retravaillé en édition limitée par une artiste pour  mettre en avant l’engagement Yon-Ka auprès de l’association Un Toit pour les Abeilles.  </vt:lpstr>
      <vt:lpstr>Sue Miano a créé ce décor qui laisse rêveur et vous permettra de proposer à vos clients une vitrine très fraîche et fleurie !  L’occasion de retenir l’attention des passants et de conquérir de nouveaux consommateurs en vous différenciant.   Suivez le guide …</vt:lpstr>
      <vt:lpstr>Présentation PowerPoint</vt:lpstr>
      <vt:lpstr>DECRYPTAGE  PLV</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La scénographie, en détail ... </vt:lpstr>
      <vt:lpstr>Présentation PowerPoint</vt:lpstr>
      <vt:lpstr>Présentation PowerPoint</vt:lpstr>
      <vt:lpstr>Présentation PowerPoint</vt:lpstr>
      <vt:lpstr>Présentation PowerPoint</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ARMAND Luna</dc:creator>
  <cp:lastModifiedBy>BELQASMI Scheherazade</cp:lastModifiedBy>
  <cp:revision>629</cp:revision>
  <cp:lastPrinted>2022-05-02T10:46:46Z</cp:lastPrinted>
  <dcterms:created xsi:type="dcterms:W3CDTF">2021-05-11T10:21:38Z</dcterms:created>
  <dcterms:modified xsi:type="dcterms:W3CDTF">2022-05-09T15:04:47Z</dcterms:modified>
</cp:coreProperties>
</file>