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62" r:id="rId3"/>
    <p:sldMasterId id="2147483664" r:id="rId4"/>
  </p:sldMasterIdLst>
  <p:notesMasterIdLst>
    <p:notesMasterId r:id="rId18"/>
  </p:notesMasterIdLst>
  <p:sldIdLst>
    <p:sldId id="464" r:id="rId5"/>
    <p:sldId id="468" r:id="rId6"/>
    <p:sldId id="417" r:id="rId7"/>
    <p:sldId id="414" r:id="rId8"/>
    <p:sldId id="458" r:id="rId9"/>
    <p:sldId id="472" r:id="rId10"/>
    <p:sldId id="460" r:id="rId11"/>
    <p:sldId id="459" r:id="rId12"/>
    <p:sldId id="469" r:id="rId13"/>
    <p:sldId id="471" r:id="rId14"/>
    <p:sldId id="461" r:id="rId15"/>
    <p:sldId id="462" r:id="rId16"/>
    <p:sldId id="467" r:id="rId17"/>
  </p:sldIdLst>
  <p:sldSz cx="12192000" cy="6858000"/>
  <p:notesSz cx="6794500" cy="10007600"/>
  <p:embeddedFontLst>
    <p:embeddedFont>
      <p:font typeface="KyivType Sans2" panose="00000500000000000000" pitchFamily="50" charset="0"/>
      <p:regular r:id="rId19"/>
    </p:embeddedFont>
    <p:embeddedFont>
      <p:font typeface="Roboto Light" panose="02000000000000000000" pitchFamily="2" charset="0"/>
      <p:regular r:id="rId20"/>
      <p:italic r:id="rId21"/>
    </p:embeddedFont>
    <p:embeddedFont>
      <p:font typeface="Century" panose="02040604050505020304" pitchFamily="18" charset="0"/>
      <p:regular r:id="rId22"/>
    </p:embeddedFont>
    <p:embeddedFont>
      <p:font typeface="Roboto Mono ExtraLight" panose="00000009000000000000" pitchFamily="49" charset="0"/>
      <p:regular r:id="rId23"/>
      <p:italic r:id="rId24"/>
    </p:embeddedFont>
    <p:embeddedFont>
      <p:font typeface="Roboto Mono Light" panose="00000009000000000000" pitchFamily="49" charset="0"/>
      <p:regular r:id="rId25"/>
      <p:italic r:id="rId26"/>
    </p:embeddedFont>
    <p:embeddedFont>
      <p:font typeface="Roboto Mono Medium" panose="00000009000000000000" pitchFamily="49" charset="0"/>
      <p:regular r:id="rId27"/>
      <p:italic r:id="rId28"/>
    </p:embeddedFont>
    <p:embeddedFont>
      <p:font typeface="Calibri Light" panose="020F0302020204030204" pitchFamily="34" charset="0"/>
      <p:regular r:id="rId29"/>
      <p:italic r:id="rId30"/>
    </p:embeddedFont>
    <p:embeddedFont>
      <p:font typeface="KyivType Sans Medium2" panose="020B0604020202020204" charset="0"/>
      <p:regular r:id="rId31"/>
    </p:embeddedFont>
    <p:embeddedFont>
      <p:font typeface="Roboto Mono" panose="00000009000000000000" pitchFamily="49" charset="0"/>
      <p:regular r:id="rId32"/>
      <p:bold r:id="rId33"/>
      <p:italic r:id="rId34"/>
      <p:boldItalic r:id="rId35"/>
    </p:embeddedFont>
    <p:embeddedFont>
      <p:font typeface="Sofia Pro Regular" panose="00000500000000000000" charset="0"/>
      <p:regular r:id="rId36"/>
      <p:italic r:id="rId37"/>
    </p:embeddedFont>
    <p:embeddedFont>
      <p:font typeface="Calibri" panose="020F0502020204030204" pitchFamily="34" charset="0"/>
      <p:regular r:id="rId38"/>
      <p:bold r:id="rId39"/>
      <p:italic r:id="rId40"/>
      <p:boldItalic r:id="rId41"/>
    </p:embeddedFont>
    <p:embeddedFont>
      <p:font typeface="Lucida Handwriting" panose="03010101010101010101" pitchFamily="66" charset="0"/>
      <p:regular r:id="rId42"/>
    </p:embeddedFont>
    <p:embeddedFont>
      <p:font typeface="Roboto" panose="02000000000000000000" pitchFamily="2" charset="0"/>
      <p:regular r:id="rId43"/>
      <p:bold r:id="rId44"/>
      <p:italic r:id="rId45"/>
      <p:boldItalic r:id="rId46"/>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34BDC343-5F90-4953-9759-E88A560E6F18}">
          <p14:sldIdLst>
            <p14:sldId id="464"/>
            <p14:sldId id="468"/>
            <p14:sldId id="417"/>
            <p14:sldId id="414"/>
            <p14:sldId id="458"/>
            <p14:sldId id="472"/>
            <p14:sldId id="460"/>
            <p14:sldId id="459"/>
            <p14:sldId id="469"/>
            <p14:sldId id="471"/>
            <p14:sldId id="461"/>
            <p14:sldId id="462"/>
          </p14:sldIdLst>
        </p14:section>
        <p14:section name="Section sans titre" id="{0A987468-09F5-400C-884F-3E4EC6558D96}">
          <p14:sldIdLst>
            <p14:sldId id="467"/>
          </p14:sldIdLst>
        </p14:section>
      </p14:sectionLst>
    </p:ext>
    <p:ext uri="{EFAFB233-063F-42B5-8137-9DF3F51BA10A}">
      <p15:sldGuideLst xmlns:p15="http://schemas.microsoft.com/office/powerpoint/2012/main">
        <p15:guide id="1" orient="horz" pos="1956"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C6BF"/>
    <a:srgbClr val="C7BBE3"/>
    <a:srgbClr val="F1EEF8"/>
    <a:srgbClr val="F7B8B1"/>
    <a:srgbClr val="E4B6AA"/>
    <a:srgbClr val="FCDFDC"/>
    <a:srgbClr val="FCE2D0"/>
    <a:srgbClr val="FFF2EA"/>
    <a:srgbClr val="EFD4CD"/>
    <a:srgbClr val="F9C1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48" autoAdjust="0"/>
  </p:normalViewPr>
  <p:slideViewPr>
    <p:cSldViewPr snapToGrid="0" showGuides="1">
      <p:cViewPr varScale="1">
        <p:scale>
          <a:sx n="81" d="100"/>
          <a:sy n="81" d="100"/>
        </p:scale>
        <p:origin x="102" y="336"/>
      </p:cViewPr>
      <p:guideLst>
        <p:guide orient="horz" pos="1956"/>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font" Target="fonts/font21.fntdata"/><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font" Target="fonts/font2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11.fntdata"/><Relationship Id="rId11" Type="http://schemas.openxmlformats.org/officeDocument/2006/relationships/slide" Target="slides/slide7.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font" Target="fonts/font22.fntdata"/><Relationship Id="rId45" Type="http://schemas.openxmlformats.org/officeDocument/2006/relationships/font" Target="fonts/font2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font" Target="fonts/font13.fntdata"/><Relationship Id="rId44" Type="http://schemas.openxmlformats.org/officeDocument/2006/relationships/font" Target="fonts/font26.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openxmlformats.org/officeDocument/2006/relationships/font" Target="fonts/font25.fntdata"/><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46" Type="http://schemas.openxmlformats.org/officeDocument/2006/relationships/font" Target="fonts/font28.fntdata"/><Relationship Id="rId20" Type="http://schemas.openxmlformats.org/officeDocument/2006/relationships/font" Target="fonts/font2.fntdata"/><Relationship Id="rId41"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4283" cy="50211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48645" y="0"/>
            <a:ext cx="2944283" cy="502118"/>
          </a:xfrm>
          <a:prstGeom prst="rect">
            <a:avLst/>
          </a:prstGeom>
        </p:spPr>
        <p:txBody>
          <a:bodyPr vert="horz" lIns="91440" tIns="45720" rIns="91440" bIns="45720" rtlCol="0"/>
          <a:lstStyle>
            <a:lvl1pPr algn="r">
              <a:defRPr sz="1200"/>
            </a:lvl1pPr>
          </a:lstStyle>
          <a:p>
            <a:fld id="{541642CE-B54E-4A7C-8926-D4475954B1A6}" type="datetimeFigureOut">
              <a:rPr lang="fr-FR" smtClean="0"/>
              <a:t>08/11/2021</a:t>
            </a:fld>
            <a:endParaRPr lang="fr-FR" dirty="0"/>
          </a:p>
        </p:txBody>
      </p:sp>
      <p:sp>
        <p:nvSpPr>
          <p:cNvPr id="4" name="Espace réservé de l'image des diapositives 3"/>
          <p:cNvSpPr>
            <a:spLocks noGrp="1" noRot="1" noChangeAspect="1"/>
          </p:cNvSpPr>
          <p:nvPr>
            <p:ph type="sldImg" idx="2"/>
          </p:nvPr>
        </p:nvSpPr>
        <p:spPr>
          <a:xfrm>
            <a:off x="395288" y="1250950"/>
            <a:ext cx="6003925" cy="33782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450" y="4816157"/>
            <a:ext cx="5435600" cy="3940493"/>
          </a:xfrm>
          <a:prstGeom prst="rect">
            <a:avLst/>
          </a:prstGeom>
        </p:spPr>
        <p:txBody>
          <a:bodyPr vert="horz" lIns="91440" tIns="45720" rIns="91440" bIns="45720" rtlCol="0"/>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6" name="Espace réservé du pied de page 5"/>
          <p:cNvSpPr>
            <a:spLocks noGrp="1"/>
          </p:cNvSpPr>
          <p:nvPr>
            <p:ph type="ftr" sz="quarter" idx="4"/>
          </p:nvPr>
        </p:nvSpPr>
        <p:spPr>
          <a:xfrm>
            <a:off x="0" y="9505484"/>
            <a:ext cx="2944283" cy="50211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48645" y="9505484"/>
            <a:ext cx="2944283" cy="502117"/>
          </a:xfrm>
          <a:prstGeom prst="rect">
            <a:avLst/>
          </a:prstGeom>
        </p:spPr>
        <p:txBody>
          <a:bodyPr vert="horz" lIns="91440" tIns="45720" rIns="91440" bIns="45720" rtlCol="0" anchor="b"/>
          <a:lstStyle>
            <a:lvl1pPr algn="r">
              <a:defRPr sz="1200"/>
            </a:lvl1pPr>
          </a:lstStyle>
          <a:p>
            <a:fld id="{34C3C29B-D611-4618-A458-E7E6C6418B38}" type="slidenum">
              <a:rPr lang="fr-FR" smtClean="0"/>
              <a:t>‹N°›</a:t>
            </a:fld>
            <a:endParaRPr lang="fr-FR" dirty="0"/>
          </a:p>
        </p:txBody>
      </p:sp>
    </p:spTree>
    <p:extLst>
      <p:ext uri="{BB962C8B-B14F-4D97-AF65-F5344CB8AC3E}">
        <p14:creationId xmlns:p14="http://schemas.microsoft.com/office/powerpoint/2010/main" val="398354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C3C29B-D611-4618-A458-E7E6C6418B38}" type="slidenum">
              <a:rPr lang="fr-FR" smtClean="0"/>
              <a:t>3</a:t>
            </a:fld>
            <a:endParaRPr lang="fr-FR" dirty="0"/>
          </a:p>
        </p:txBody>
      </p:sp>
    </p:spTree>
    <p:extLst>
      <p:ext uri="{BB962C8B-B14F-4D97-AF65-F5344CB8AC3E}">
        <p14:creationId xmlns:p14="http://schemas.microsoft.com/office/powerpoint/2010/main" val="189478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be6f3f7cc_2_138:notes"/>
          <p:cNvSpPr>
            <a:spLocks noGrp="1" noRot="1" noChangeAspect="1"/>
          </p:cNvSpPr>
          <p:nvPr>
            <p:ph type="sldImg" idx="2"/>
          </p:nvPr>
        </p:nvSpPr>
        <p:spPr>
          <a:xfrm>
            <a:off x="-315913" y="98425"/>
            <a:ext cx="7351713" cy="41354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8be6f3f7cc_2_138:notes"/>
          <p:cNvSpPr txBox="1">
            <a:spLocks noGrp="1"/>
          </p:cNvSpPr>
          <p:nvPr>
            <p:ph type="body" idx="1"/>
          </p:nvPr>
        </p:nvSpPr>
        <p:spPr>
          <a:xfrm>
            <a:off x="138086" y="4232787"/>
            <a:ext cx="6593504" cy="6719976"/>
          </a:xfrm>
          <a:prstGeom prst="rect">
            <a:avLst/>
          </a:prstGeom>
          <a:noFill/>
          <a:ln>
            <a:noFill/>
          </a:ln>
        </p:spPr>
        <p:txBody>
          <a:bodyPr spcFirstLastPara="1" wrap="square" lIns="89125" tIns="89125" rIns="89125" bIns="891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Comme pour le 1</a:t>
            </a:r>
            <a:r>
              <a:rPr lang="fr-FR" baseline="30000" dirty="0" smtClean="0"/>
              <a:t>er</a:t>
            </a:r>
            <a:r>
              <a:rPr lang="fr-FR" dirty="0" smtClean="0"/>
              <a:t> quizz, voici quelques affirmations</a:t>
            </a:r>
            <a:r>
              <a:rPr lang="fr-FR" baseline="0" dirty="0" smtClean="0"/>
              <a:t> auxquelles il faudra répondre par vrai ou faux.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lvl="0" indent="0" algn="l" rtl="0">
              <a:spcBef>
                <a:spcPts val="0"/>
              </a:spcBef>
              <a:spcAft>
                <a:spcPts val="0"/>
              </a:spcAft>
              <a:buNone/>
            </a:pPr>
            <a:endParaRPr dirty="0"/>
          </a:p>
        </p:txBody>
      </p:sp>
    </p:spTree>
    <p:extLst>
      <p:ext uri="{BB962C8B-B14F-4D97-AF65-F5344CB8AC3E}">
        <p14:creationId xmlns:p14="http://schemas.microsoft.com/office/powerpoint/2010/main" val="67010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08/11/2021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392286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08/11/2021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4184530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1340667"/>
            <a:ext cx="10515600" cy="1325563"/>
          </a:xfrm>
        </p:spPr>
        <p:txBody>
          <a:bodyPr/>
          <a:lstStyle/>
          <a:p>
            <a:r>
              <a:rPr lang="fr-FR" dirty="0" smtClean="0"/>
              <a:t>Modifiez le style du titre</a:t>
            </a:r>
            <a:endParaRPr lang="fr-FR" dirty="0"/>
          </a:p>
        </p:txBody>
      </p:sp>
    </p:spTree>
    <p:extLst>
      <p:ext uri="{BB962C8B-B14F-4D97-AF65-F5344CB8AC3E}">
        <p14:creationId xmlns:p14="http://schemas.microsoft.com/office/powerpoint/2010/main" val="485844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4351594"/>
            <a:ext cx="10515600" cy="1325563"/>
          </a:xfrm>
          <a:prstGeom prst="rect">
            <a:avLst/>
          </a:prstGeom>
        </p:spPr>
        <p:txBody>
          <a:bodyPr/>
          <a:lstStyle/>
          <a:p>
            <a:r>
              <a:rPr lang="fr-FR" dirty="0" smtClean="0"/>
              <a:t>Modifiez le style du titre</a:t>
            </a:r>
            <a:endParaRPr lang="fr-FR" dirty="0"/>
          </a:p>
        </p:txBody>
      </p:sp>
    </p:spTree>
    <p:extLst>
      <p:ext uri="{BB962C8B-B14F-4D97-AF65-F5344CB8AC3E}">
        <p14:creationId xmlns:p14="http://schemas.microsoft.com/office/powerpoint/2010/main" val="6391492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0974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Change the style of the title </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319A9-0109-4E1F-AA67-AE5EC327BD46}" type="datetimeFigureOut">
              <a:rPr lang="fr-FR" smtClean="0"/>
              <a:t>08/11/2021</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069E9-C17D-4F98-AB48-22F9EF6C6A35}" type="slidenum">
              <a:rPr lang="fr-FR" smtClean="0"/>
              <a:t>‹N°›</a:t>
            </a:fld>
            <a:endParaRPr lang="fr-FR" dirty="0"/>
          </a:p>
        </p:txBody>
      </p:sp>
      <p:sp>
        <p:nvSpPr>
          <p:cNvPr id="7" name="Rectangle 6"/>
          <p:cNvSpPr/>
          <p:nvPr userDrawn="1"/>
        </p:nvSpPr>
        <p:spPr>
          <a:xfrm>
            <a:off x="0" y="0"/>
            <a:ext cx="12192000" cy="6858000"/>
          </a:xfrm>
          <a:prstGeom prst="rect">
            <a:avLst/>
          </a:prstGeom>
          <a:solidFill>
            <a:srgbClr val="FFF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userDrawn="1"/>
        </p:nvSpPr>
        <p:spPr>
          <a:xfrm>
            <a:off x="838200" y="665825"/>
            <a:ext cx="10515600" cy="551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036351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1600200" y="19180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8724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2800" kern="1200">
          <a:solidFill>
            <a:schemeClr val="bg2">
              <a:lumMod val="25000"/>
            </a:schemeClr>
          </a:solidFill>
          <a:latin typeface="Century"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fia Pro Regular"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fia Pro Regular"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fia Pro Regular"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838200" y="2105541"/>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Espace réservé du texte 2"/>
          <p:cNvSpPr>
            <a:spLocks noGrp="1"/>
          </p:cNvSpPr>
          <p:nvPr>
            <p:ph type="body" idx="1"/>
          </p:nvPr>
        </p:nvSpPr>
        <p:spPr>
          <a:xfrm>
            <a:off x="838200" y="3703781"/>
            <a:ext cx="10515600" cy="2473181"/>
          </a:xfrm>
          <a:prstGeom prst="rect">
            <a:avLst/>
          </a:prstGeom>
        </p:spPr>
        <p:txBody>
          <a:bodyPr vert="horz" lIns="91440" tIns="45720" rIns="91440" bIns="45720" rtlCol="0">
            <a:normAutofit/>
          </a:bodyPr>
          <a:lstStyle/>
          <a:p>
            <a:pPr lvl="0"/>
            <a:r>
              <a:rPr lang="fr-FR" dirty="0" smtClean="0"/>
              <a:t>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504214138"/>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882066" cy="6858000"/>
          </a:xfrm>
          <a:prstGeom prst="rect">
            <a:avLst/>
          </a:prstGeom>
        </p:spPr>
      </p:pic>
    </p:spTree>
    <p:extLst>
      <p:ext uri="{BB962C8B-B14F-4D97-AF65-F5344CB8AC3E}">
        <p14:creationId xmlns:p14="http://schemas.microsoft.com/office/powerpoint/2010/main" val="1565013714"/>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E2D0"/>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4135" y="5379401"/>
            <a:ext cx="913854" cy="788275"/>
          </a:xfrm>
          <a:prstGeom prst="rect">
            <a:avLst/>
          </a:prstGeom>
        </p:spPr>
      </p:pic>
      <p:sp>
        <p:nvSpPr>
          <p:cNvPr id="8" name="Rectangle 7"/>
          <p:cNvSpPr/>
          <p:nvPr/>
        </p:nvSpPr>
        <p:spPr>
          <a:xfrm>
            <a:off x="3428571" y="4639343"/>
            <a:ext cx="4537276" cy="61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itre 2"/>
          <p:cNvSpPr txBox="1">
            <a:spLocks/>
          </p:cNvSpPr>
          <p:nvPr/>
        </p:nvSpPr>
        <p:spPr>
          <a:xfrm>
            <a:off x="0" y="4229355"/>
            <a:ext cx="12192000" cy="115004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C7BBE3"/>
                </a:solidFill>
              </a:rPr>
              <a:t>peeling</a:t>
            </a:r>
            <a:endParaRPr lang="fr-FR" sz="4800" dirty="0">
              <a:solidFill>
                <a:srgbClr val="C7BBE3"/>
              </a:solidFill>
            </a:endParaRPr>
          </a:p>
        </p:txBody>
      </p:sp>
      <p:sp>
        <p:nvSpPr>
          <p:cNvPr id="2" name="ZoneTexte 1"/>
          <p:cNvSpPr txBox="1"/>
          <p:nvPr/>
        </p:nvSpPr>
        <p:spPr>
          <a:xfrm>
            <a:off x="10436324" y="6375558"/>
            <a:ext cx="2354376" cy="307777"/>
          </a:xfrm>
          <a:prstGeom prst="rect">
            <a:avLst/>
          </a:prstGeom>
          <a:noFill/>
        </p:spPr>
        <p:txBody>
          <a:bodyPr wrap="square" rtlCol="0">
            <a:spAutoFit/>
          </a:bodyPr>
          <a:lstStyle/>
          <a:p>
            <a:r>
              <a:rPr lang="fr-FR" sz="1400" i="1" dirty="0" smtClean="0">
                <a:latin typeface="Roboto Mono Light" panose="00000009000000000000" pitchFamily="49" charset="0"/>
                <a:ea typeface="Roboto Mono Light" panose="00000009000000000000" pitchFamily="49" charset="0"/>
              </a:rPr>
              <a:t>JAN/FEB 2022</a:t>
            </a:r>
            <a:endParaRPr lang="fr-FR" sz="1400" i="1" dirty="0">
              <a:latin typeface="Roboto Mono Light" panose="00000009000000000000" pitchFamily="49" charset="0"/>
              <a:ea typeface="Roboto Mono Light" panose="00000009000000000000" pitchFamily="49" charset="0"/>
            </a:endParaRPr>
          </a:p>
        </p:txBody>
      </p:sp>
      <p:pic>
        <p:nvPicPr>
          <p:cNvPr id="7" name="Image 6"/>
          <p:cNvPicPr>
            <a:picLocks noChangeAspect="1"/>
          </p:cNvPicPr>
          <p:nvPr/>
        </p:nvPicPr>
        <p:blipFill>
          <a:blip r:embed="rId3"/>
          <a:stretch>
            <a:fillRect/>
          </a:stretch>
        </p:blipFill>
        <p:spPr>
          <a:xfrm>
            <a:off x="4088455" y="1510303"/>
            <a:ext cx="3877392" cy="2719052"/>
          </a:xfrm>
          <a:prstGeom prst="rect">
            <a:avLst/>
          </a:prstGeom>
        </p:spPr>
      </p:pic>
    </p:spTree>
    <p:extLst>
      <p:ext uri="{BB962C8B-B14F-4D97-AF65-F5344CB8AC3E}">
        <p14:creationId xmlns:p14="http://schemas.microsoft.com/office/powerpoint/2010/main" val="689916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38350" y="1520982"/>
            <a:ext cx="3147397" cy="2657268"/>
          </a:xfrm>
          <a:prstGeom prst="rect">
            <a:avLst/>
          </a:prstGeom>
        </p:spPr>
      </p:pic>
      <p:sp>
        <p:nvSpPr>
          <p:cNvPr id="9" name="ZoneTexte 8"/>
          <p:cNvSpPr txBox="1"/>
          <p:nvPr/>
        </p:nvSpPr>
        <p:spPr>
          <a:xfrm>
            <a:off x="435295" y="5696537"/>
            <a:ext cx="3336288" cy="461665"/>
          </a:xfrm>
          <a:prstGeom prst="rect">
            <a:avLst/>
          </a:prstGeom>
          <a:noFill/>
        </p:spPr>
        <p:txBody>
          <a:bodyPr wrap="square" rtlCol="0">
            <a:spAutoFit/>
          </a:bodyPr>
          <a:lstStyle/>
          <a:p>
            <a:r>
              <a:rPr lang="en-US" sz="1200" b="1" dirty="0">
                <a:solidFill>
                  <a:srgbClr val="C7BBE3"/>
                </a:solidFill>
                <a:latin typeface="Roboto Mono" pitchFamily="2" charset="0"/>
                <a:ea typeface="Roboto Mono" pitchFamily="2" charset="0"/>
              </a:rPr>
              <a:t>With step 2, writing backwards will be a snap!</a:t>
            </a:r>
            <a:endParaRPr lang="fr-FR" sz="1200" b="1" dirty="0">
              <a:solidFill>
                <a:srgbClr val="C7BBE3"/>
              </a:solidFill>
              <a:latin typeface="Roboto Mono" pitchFamily="2" charset="0"/>
              <a:ea typeface="Roboto Mono" pitchFamily="2" charset="0"/>
            </a:endParaRPr>
          </a:p>
        </p:txBody>
      </p:sp>
      <p:sp>
        <p:nvSpPr>
          <p:cNvPr id="11" name="ZoneTexte 10"/>
          <p:cNvSpPr txBox="1"/>
          <p:nvPr/>
        </p:nvSpPr>
        <p:spPr>
          <a:xfrm>
            <a:off x="7757160" y="5511871"/>
            <a:ext cx="4236720" cy="646331"/>
          </a:xfrm>
          <a:prstGeom prst="rect">
            <a:avLst/>
          </a:prstGeom>
          <a:noFill/>
        </p:spPr>
        <p:txBody>
          <a:bodyPr wrap="square" rtlCol="0">
            <a:spAutoFit/>
          </a:bodyPr>
          <a:lstStyle/>
          <a:p>
            <a:r>
              <a:rPr lang="en-US" dirty="0" smtClean="0">
                <a:latin typeface="Roboto Mono" pitchFamily="2" charset="0"/>
                <a:ea typeface="Roboto Mono" pitchFamily="2" charset="0"/>
              </a:rPr>
              <a:t>You </a:t>
            </a:r>
            <a:r>
              <a:rPr lang="en-US" dirty="0">
                <a:latin typeface="Roboto Mono" pitchFamily="2" charset="0"/>
                <a:ea typeface="Roboto Mono" pitchFamily="2" charset="0"/>
              </a:rPr>
              <a:t>can now admire</a:t>
            </a:r>
          </a:p>
          <a:p>
            <a:r>
              <a:rPr lang="en-US" dirty="0">
                <a:latin typeface="Roboto Mono" pitchFamily="2" charset="0"/>
                <a:ea typeface="Roboto Mono" pitchFamily="2" charset="0"/>
              </a:rPr>
              <a:t> your creation!</a:t>
            </a:r>
            <a:endParaRPr lang="fr-FR" dirty="0">
              <a:latin typeface="Roboto Mono" pitchFamily="2" charset="0"/>
              <a:ea typeface="Roboto Mono" pitchFamily="2" charset="0"/>
            </a:endParaRPr>
          </a:p>
        </p:txBody>
      </p:sp>
      <p:sp>
        <p:nvSpPr>
          <p:cNvPr id="12" name="Rectangle 11"/>
          <p:cNvSpPr/>
          <p:nvPr/>
        </p:nvSpPr>
        <p:spPr>
          <a:xfrm>
            <a:off x="7055928" y="742743"/>
            <a:ext cx="4872068" cy="4644112"/>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6857808" y="5502424"/>
            <a:ext cx="899352" cy="707886"/>
          </a:xfrm>
          <a:prstGeom prst="rect">
            <a:avLst/>
          </a:prstGeom>
          <a:noFill/>
        </p:spPr>
        <p:txBody>
          <a:bodyPr wrap="square" rtlCol="0">
            <a:spAutoFit/>
          </a:bodyPr>
          <a:lstStyle/>
          <a:p>
            <a:r>
              <a:rPr lang="fr-FR" sz="4000" dirty="0" smtClean="0">
                <a:solidFill>
                  <a:srgbClr val="C7BBE3"/>
                </a:solidFill>
                <a:latin typeface="Lucida Handwriting" panose="03010101010101010101" pitchFamily="66" charset="0"/>
                <a:ea typeface="Roboto" panose="020B0604020202020204" charset="0"/>
                <a:cs typeface="Arial" panose="020B0604020202020204" pitchFamily="34" charset="0"/>
              </a:rPr>
              <a:t>5/</a:t>
            </a:r>
            <a:endParaRPr lang="fr-FR" sz="40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sp>
        <p:nvSpPr>
          <p:cNvPr id="16" name="ZoneTexte 15"/>
          <p:cNvSpPr txBox="1"/>
          <p:nvPr/>
        </p:nvSpPr>
        <p:spPr>
          <a:xfrm>
            <a:off x="751411" y="4645439"/>
            <a:ext cx="3020172" cy="954107"/>
          </a:xfrm>
          <a:prstGeom prst="rect">
            <a:avLst/>
          </a:prstGeom>
          <a:noFill/>
        </p:spPr>
        <p:txBody>
          <a:bodyPr wrap="square" rtlCol="0">
            <a:spAutoFit/>
          </a:bodyPr>
          <a:lstStyle/>
          <a:p>
            <a:r>
              <a:rPr lang="en-US" sz="1400" dirty="0">
                <a:latin typeface="Roboto Mono" pitchFamily="2" charset="0"/>
                <a:ea typeface="Roboto Mono" pitchFamily="2" charset="0"/>
              </a:rPr>
              <a:t>Position yourself inside the display </a:t>
            </a:r>
            <a:r>
              <a:rPr lang="en-US" sz="1400" dirty="0" smtClean="0">
                <a:latin typeface="Roboto Mono" pitchFamily="2" charset="0"/>
                <a:ea typeface="Roboto Mono" pitchFamily="2" charset="0"/>
              </a:rPr>
              <a:t>case window </a:t>
            </a:r>
            <a:r>
              <a:rPr lang="en-US" sz="1400" dirty="0">
                <a:latin typeface="Roboto Mono" pitchFamily="2" charset="0"/>
                <a:ea typeface="Roboto Mono" pitchFamily="2" charset="0"/>
              </a:rPr>
              <a:t>and redraw over your branding</a:t>
            </a:r>
            <a:endParaRPr lang="fr-FR" sz="1400" dirty="0">
              <a:latin typeface="Roboto Mono" pitchFamily="2" charset="0"/>
              <a:ea typeface="Roboto Mono" pitchFamily="2" charset="0"/>
            </a:endParaRPr>
          </a:p>
        </p:txBody>
      </p:sp>
      <p:sp>
        <p:nvSpPr>
          <p:cNvPr id="17" name="ZoneTexte 16"/>
          <p:cNvSpPr txBox="1"/>
          <p:nvPr/>
        </p:nvSpPr>
        <p:spPr>
          <a:xfrm>
            <a:off x="142277" y="4548448"/>
            <a:ext cx="899352" cy="707886"/>
          </a:xfrm>
          <a:prstGeom prst="rect">
            <a:avLst/>
          </a:prstGeom>
          <a:noFill/>
        </p:spPr>
        <p:txBody>
          <a:bodyPr wrap="square" rtlCol="0">
            <a:spAutoFit/>
          </a:bodyPr>
          <a:lstStyle/>
          <a:p>
            <a:r>
              <a:rPr lang="fr-FR" sz="4000" dirty="0" smtClean="0">
                <a:solidFill>
                  <a:srgbClr val="C7BBE3"/>
                </a:solidFill>
                <a:latin typeface="Lucida Handwriting" panose="03010101010101010101" pitchFamily="66" charset="0"/>
                <a:ea typeface="Roboto" panose="020B0604020202020204" charset="0"/>
                <a:cs typeface="Arial" panose="020B0604020202020204" pitchFamily="34" charset="0"/>
              </a:rPr>
              <a:t>3/</a:t>
            </a:r>
            <a:endParaRPr lang="fr-FR" sz="40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sp>
        <p:nvSpPr>
          <p:cNvPr id="22" name="ZoneTexte 21"/>
          <p:cNvSpPr txBox="1"/>
          <p:nvPr/>
        </p:nvSpPr>
        <p:spPr>
          <a:xfrm flipH="1">
            <a:off x="3621375" y="1640243"/>
            <a:ext cx="889014" cy="707886"/>
          </a:xfrm>
          <a:prstGeom prst="rect">
            <a:avLst/>
          </a:prstGeom>
          <a:noFill/>
        </p:spPr>
        <p:txBody>
          <a:bodyPr wrap="square" rtlCol="0">
            <a:spAutoFit/>
          </a:bodyPr>
          <a:lstStyle/>
          <a:p>
            <a:r>
              <a:rPr lang="fr-FR" sz="4000" dirty="0" smtClean="0">
                <a:solidFill>
                  <a:srgbClr val="C7BBE3"/>
                </a:solidFill>
                <a:latin typeface="Lucida Handwriting" panose="03010101010101010101" pitchFamily="66" charset="0"/>
                <a:ea typeface="Roboto" panose="020B0604020202020204" charset="0"/>
                <a:cs typeface="Arial" panose="020B0604020202020204" pitchFamily="34" charset="0"/>
              </a:rPr>
              <a:t>4/</a:t>
            </a:r>
            <a:endParaRPr lang="fr-FR" sz="40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sp>
        <p:nvSpPr>
          <p:cNvPr id="23" name="Rectangle 22"/>
          <p:cNvSpPr/>
          <p:nvPr/>
        </p:nvSpPr>
        <p:spPr>
          <a:xfrm>
            <a:off x="336535" y="1062591"/>
            <a:ext cx="3135471" cy="343022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4053594" y="2919516"/>
            <a:ext cx="2306075" cy="2277547"/>
          </a:xfrm>
          <a:prstGeom prst="rect">
            <a:avLst/>
          </a:prstGeom>
          <a:noFill/>
        </p:spPr>
        <p:txBody>
          <a:bodyPr wrap="square" rtlCol="0">
            <a:spAutoFit/>
          </a:bodyPr>
          <a:lstStyle/>
          <a:p>
            <a:r>
              <a:rPr lang="en-US" sz="1400" dirty="0">
                <a:latin typeface="Roboto Mono" pitchFamily="2" charset="0"/>
                <a:ea typeface="Roboto Mono" pitchFamily="2" charset="0"/>
              </a:rPr>
              <a:t>Quickly erase your decor on the </a:t>
            </a:r>
            <a:r>
              <a:rPr lang="en-US" sz="1600" b="1" dirty="0">
                <a:effectLst>
                  <a:outerShdw blurRad="38100" dist="38100" dir="2700000" algn="tl">
                    <a:srgbClr val="000000">
                      <a:alpha val="43137"/>
                    </a:srgbClr>
                  </a:outerShdw>
                </a:effectLst>
                <a:latin typeface="Roboto Mono" pitchFamily="2" charset="0"/>
                <a:ea typeface="Roboto Mono" pitchFamily="2" charset="0"/>
              </a:rPr>
              <a:t>EXTERIOR</a:t>
            </a:r>
            <a:r>
              <a:rPr lang="en-US" sz="1400" dirty="0">
                <a:latin typeface="Roboto Mono" pitchFamily="2" charset="0"/>
                <a:ea typeface="Roboto Mono" pitchFamily="2" charset="0"/>
              </a:rPr>
              <a:t> side window using a damp cloth.</a:t>
            </a:r>
          </a:p>
          <a:p>
            <a:r>
              <a:rPr lang="en-US" sz="1400" dirty="0">
                <a:latin typeface="Roboto Mono" pitchFamily="2" charset="0"/>
                <a:ea typeface="Roboto Mono" pitchFamily="2" charset="0"/>
              </a:rPr>
              <a:t>This step will let the decoration appear on the interior part of the glass.</a:t>
            </a:r>
            <a:endParaRPr lang="fr-FR" sz="1400" dirty="0">
              <a:latin typeface="Roboto Mono" pitchFamily="2" charset="0"/>
              <a:ea typeface="Roboto Mono" pitchFamily="2" charset="0"/>
            </a:endParaRPr>
          </a:p>
        </p:txBody>
      </p:sp>
      <p:pic>
        <p:nvPicPr>
          <p:cNvPr id="25" name="Image 24"/>
          <p:cNvPicPr>
            <a:picLocks noChangeAspect="1"/>
          </p:cNvPicPr>
          <p:nvPr/>
        </p:nvPicPr>
        <p:blipFill>
          <a:blip r:embed="rId3"/>
          <a:stretch>
            <a:fillRect/>
          </a:stretch>
        </p:blipFill>
        <p:spPr>
          <a:xfrm>
            <a:off x="10505399" y="5927369"/>
            <a:ext cx="675971" cy="690054"/>
          </a:xfrm>
          <a:prstGeom prst="rect">
            <a:avLst/>
          </a:prstGeom>
        </p:spPr>
      </p:pic>
      <p:pic>
        <p:nvPicPr>
          <p:cNvPr id="26" name="Image 25"/>
          <p:cNvPicPr>
            <a:picLocks noChangeAspect="1"/>
          </p:cNvPicPr>
          <p:nvPr/>
        </p:nvPicPr>
        <p:blipFill>
          <a:blip r:embed="rId4"/>
          <a:stretch>
            <a:fillRect/>
          </a:stretch>
        </p:blipFill>
        <p:spPr>
          <a:xfrm flipH="1">
            <a:off x="4430503" y="1156160"/>
            <a:ext cx="1670259" cy="1676051"/>
          </a:xfrm>
          <a:prstGeom prst="rect">
            <a:avLst/>
          </a:prstGeom>
        </p:spPr>
      </p:pic>
      <p:pic>
        <p:nvPicPr>
          <p:cNvPr id="2" name="Image 1"/>
          <p:cNvPicPr>
            <a:picLocks noChangeAspect="1"/>
          </p:cNvPicPr>
          <p:nvPr/>
        </p:nvPicPr>
        <p:blipFill>
          <a:blip r:embed="rId5"/>
          <a:stretch>
            <a:fillRect/>
          </a:stretch>
        </p:blipFill>
        <p:spPr>
          <a:xfrm>
            <a:off x="7456516" y="769551"/>
            <a:ext cx="3967749" cy="4534571"/>
          </a:xfrm>
          <a:prstGeom prst="rect">
            <a:avLst/>
          </a:prstGeom>
        </p:spPr>
      </p:pic>
    </p:spTree>
    <p:extLst>
      <p:ext uri="{BB962C8B-B14F-4D97-AF65-F5344CB8AC3E}">
        <p14:creationId xmlns:p14="http://schemas.microsoft.com/office/powerpoint/2010/main" val="2551724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543299" y="932088"/>
            <a:ext cx="5640551" cy="5557724"/>
          </a:xfrm>
          <a:prstGeom prst="rect">
            <a:avLst/>
          </a:prstGeom>
        </p:spPr>
      </p:pic>
      <p:sp>
        <p:nvSpPr>
          <p:cNvPr id="2" name="Titre 1"/>
          <p:cNvSpPr>
            <a:spLocks noGrp="1"/>
          </p:cNvSpPr>
          <p:nvPr>
            <p:ph type="title"/>
          </p:nvPr>
        </p:nvSpPr>
        <p:spPr>
          <a:xfrm>
            <a:off x="1460656" y="-250038"/>
            <a:ext cx="10515600" cy="1325563"/>
          </a:xfrm>
        </p:spPr>
        <p:txBody>
          <a:bodyPr>
            <a:normAutofit/>
          </a:bodyPr>
          <a:lstStyle/>
          <a:p>
            <a:r>
              <a:rPr lang="fr-FR" sz="3800" dirty="0">
                <a:latin typeface="KyivType Sans2" panose="00000500000000000000" pitchFamily="50" charset="0"/>
              </a:rPr>
              <a:t>POINT OF SALE ANIMATION</a:t>
            </a:r>
          </a:p>
        </p:txBody>
      </p:sp>
      <p:sp>
        <p:nvSpPr>
          <p:cNvPr id="6" name="ZoneTexte 5"/>
          <p:cNvSpPr txBox="1"/>
          <p:nvPr/>
        </p:nvSpPr>
        <p:spPr>
          <a:xfrm>
            <a:off x="0" y="0"/>
            <a:ext cx="1460656" cy="1446550"/>
          </a:xfrm>
          <a:prstGeom prst="rect">
            <a:avLst/>
          </a:prstGeom>
          <a:noFill/>
          <a:ln>
            <a:noFill/>
          </a:ln>
        </p:spPr>
        <p:txBody>
          <a:bodyPr wrap="none" rtlCol="0">
            <a:spAutoFit/>
          </a:bodyPr>
          <a:lstStyle/>
          <a:p>
            <a:r>
              <a:rPr lang="fr-FR" sz="8800" dirty="0" smtClean="0">
                <a:solidFill>
                  <a:srgbClr val="C7BBE3"/>
                </a:solidFill>
                <a:latin typeface="Lucida Handwriting" panose="03010101010101010101" pitchFamily="66" charset="0"/>
                <a:ea typeface="Roboto" panose="020B0604020202020204" charset="0"/>
                <a:cs typeface="Arial" panose="020B0604020202020204" pitchFamily="34" charset="0"/>
              </a:rPr>
              <a:t>2/</a:t>
            </a:r>
            <a:endParaRPr lang="fr-FR" sz="88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sp>
        <p:nvSpPr>
          <p:cNvPr id="7" name="ZoneTexte 6"/>
          <p:cNvSpPr txBox="1"/>
          <p:nvPr/>
        </p:nvSpPr>
        <p:spPr>
          <a:xfrm rot="20388793">
            <a:off x="4223467" y="1880872"/>
            <a:ext cx="1820855" cy="253916"/>
          </a:xfrm>
          <a:prstGeom prst="rect">
            <a:avLst/>
          </a:prstGeom>
          <a:solidFill>
            <a:srgbClr val="F9C6BF">
              <a:alpha val="55000"/>
            </a:srgbClr>
          </a:solidFill>
        </p:spPr>
        <p:txBody>
          <a:bodyPr wrap="square" rtlCol="0">
            <a:spAutoFit/>
          </a:bodyPr>
          <a:lstStyle/>
          <a:p>
            <a:pPr algn="ctr"/>
            <a:r>
              <a:rPr lang="fr-FR" sz="1050" dirty="0" smtClean="0">
                <a:latin typeface="Roboto Mono" panose="00000009000000000000" pitchFamily="49" charset="0"/>
                <a:ea typeface="Roboto Mono" panose="00000009000000000000" pitchFamily="49" charset="0"/>
              </a:rPr>
              <a:t>Visuel non définitif</a:t>
            </a:r>
            <a:endParaRPr lang="fr-FR" sz="1050" dirty="0">
              <a:latin typeface="Roboto Mono" panose="00000009000000000000" pitchFamily="49" charset="0"/>
              <a:ea typeface="Roboto Mono" panose="00000009000000000000" pitchFamily="49" charset="0"/>
            </a:endParaRPr>
          </a:p>
        </p:txBody>
      </p:sp>
    </p:spTree>
    <p:extLst>
      <p:ext uri="{BB962C8B-B14F-4D97-AF65-F5344CB8AC3E}">
        <p14:creationId xmlns:p14="http://schemas.microsoft.com/office/powerpoint/2010/main" val="38859274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4109411" y="1929393"/>
            <a:ext cx="4207741" cy="4145953"/>
          </a:xfrm>
          <a:prstGeom prst="rect">
            <a:avLst/>
          </a:prstGeom>
        </p:spPr>
      </p:pic>
      <p:sp>
        <p:nvSpPr>
          <p:cNvPr id="2" name="Titre 1"/>
          <p:cNvSpPr>
            <a:spLocks noGrp="1"/>
          </p:cNvSpPr>
          <p:nvPr>
            <p:ph type="title"/>
          </p:nvPr>
        </p:nvSpPr>
        <p:spPr>
          <a:xfrm>
            <a:off x="800876" y="264786"/>
            <a:ext cx="10515600" cy="1325563"/>
          </a:xfrm>
        </p:spPr>
        <p:txBody>
          <a:bodyPr/>
          <a:lstStyle/>
          <a:p>
            <a:r>
              <a:rPr lang="en-US" dirty="0">
                <a:solidFill>
                  <a:srgbClr val="C7BBE3"/>
                </a:solidFill>
              </a:rPr>
              <a:t>Point of sale animation, in detail ...</a:t>
            </a:r>
            <a:r>
              <a:rPr lang="fr-FR" dirty="0" smtClean="0"/>
              <a:t/>
            </a:r>
            <a:br>
              <a:rPr lang="fr-FR" dirty="0" smtClean="0"/>
            </a:br>
            <a:endParaRPr lang="fr-FR" sz="3600" dirty="0">
              <a:solidFill>
                <a:srgbClr val="FCC496"/>
              </a:solidFill>
            </a:endParaRPr>
          </a:p>
        </p:txBody>
      </p:sp>
      <p:sp>
        <p:nvSpPr>
          <p:cNvPr id="7" name="ZoneTexte 6"/>
          <p:cNvSpPr txBox="1"/>
          <p:nvPr/>
        </p:nvSpPr>
        <p:spPr>
          <a:xfrm>
            <a:off x="1595768" y="2343634"/>
            <a:ext cx="2682960" cy="553998"/>
          </a:xfrm>
          <a:prstGeom prst="rect">
            <a:avLst/>
          </a:prstGeom>
          <a:noFill/>
        </p:spPr>
        <p:txBody>
          <a:bodyPr wrap="square" rtlCol="0">
            <a:spAutoFit/>
          </a:bodyPr>
          <a:lstStyle/>
          <a:p>
            <a:pPr algn="ctr"/>
            <a:r>
              <a:rPr lang="fr-FR" baseline="30000" dirty="0">
                <a:latin typeface="Roboto Mono" pitchFamily="2" charset="0"/>
                <a:ea typeface="Roboto Mono" pitchFamily="2" charset="0"/>
              </a:rPr>
              <a:t>AFFICHETTE A4 </a:t>
            </a:r>
          </a:p>
          <a:p>
            <a:pPr algn="ctr"/>
            <a:r>
              <a:rPr lang="fr-FR" baseline="30000" dirty="0" err="1" smtClean="0">
                <a:latin typeface="Roboto Mono" pitchFamily="2" charset="0"/>
                <a:ea typeface="Roboto Mono" pitchFamily="2" charset="0"/>
              </a:rPr>
              <a:t>with</a:t>
            </a:r>
            <a:r>
              <a:rPr lang="fr-FR" baseline="30000" dirty="0" smtClean="0">
                <a:latin typeface="Roboto Mono" pitchFamily="2" charset="0"/>
                <a:ea typeface="Roboto Mono" pitchFamily="2" charset="0"/>
              </a:rPr>
              <a:t> </a:t>
            </a:r>
            <a:r>
              <a:rPr lang="fr-FR" baseline="30000" dirty="0" err="1" smtClean="0">
                <a:latin typeface="Roboto Mono" pitchFamily="2" charset="0"/>
                <a:ea typeface="Roboto Mono" pitchFamily="2" charset="0"/>
              </a:rPr>
              <a:t>offer</a:t>
            </a:r>
            <a:endParaRPr lang="fr-FR" dirty="0">
              <a:latin typeface="Roboto Mono" pitchFamily="2" charset="0"/>
              <a:ea typeface="Roboto Mono" pitchFamily="2" charset="0"/>
            </a:endParaRPr>
          </a:p>
        </p:txBody>
      </p:sp>
      <p:sp>
        <p:nvSpPr>
          <p:cNvPr id="8" name="ZoneTexte 7"/>
          <p:cNvSpPr txBox="1"/>
          <p:nvPr/>
        </p:nvSpPr>
        <p:spPr>
          <a:xfrm>
            <a:off x="8415728" y="4707893"/>
            <a:ext cx="3112168" cy="646331"/>
          </a:xfrm>
          <a:prstGeom prst="rect">
            <a:avLst/>
          </a:prstGeom>
          <a:noFill/>
        </p:spPr>
        <p:txBody>
          <a:bodyPr wrap="square" rtlCol="0">
            <a:spAutoFit/>
          </a:bodyPr>
          <a:lstStyle/>
          <a:p>
            <a:pPr algn="ctr"/>
            <a:r>
              <a:rPr lang="en-US" baseline="30000" dirty="0">
                <a:latin typeface="Roboto Mono" pitchFamily="2" charset="0"/>
                <a:ea typeface="Roboto Mono" pitchFamily="2" charset="0"/>
              </a:rPr>
              <a:t>Ideally, cover the sale furniture with effect wallpaper</a:t>
            </a:r>
          </a:p>
          <a:p>
            <a:pPr algn="ctr"/>
            <a:r>
              <a:rPr lang="en-US" baseline="30000" dirty="0">
                <a:latin typeface="Roboto Mono" pitchFamily="2" charset="0"/>
                <a:ea typeface="Roboto Mono" pitchFamily="2" charset="0"/>
              </a:rPr>
              <a:t>White marble</a:t>
            </a:r>
            <a:endParaRPr lang="fr-FR" baseline="30000" dirty="0">
              <a:latin typeface="Roboto Mono" pitchFamily="2" charset="0"/>
              <a:ea typeface="Roboto Mono" pitchFamily="2" charset="0"/>
            </a:endParaRPr>
          </a:p>
        </p:txBody>
      </p:sp>
      <p:sp>
        <p:nvSpPr>
          <p:cNvPr id="10" name="ZoneTexte 9"/>
          <p:cNvSpPr txBox="1"/>
          <p:nvPr/>
        </p:nvSpPr>
        <p:spPr>
          <a:xfrm>
            <a:off x="1315718" y="3952591"/>
            <a:ext cx="2767379" cy="923330"/>
          </a:xfrm>
          <a:prstGeom prst="rect">
            <a:avLst/>
          </a:prstGeom>
          <a:noFill/>
        </p:spPr>
        <p:txBody>
          <a:bodyPr wrap="square" rtlCol="0">
            <a:spAutoFit/>
          </a:bodyPr>
          <a:lstStyle/>
          <a:p>
            <a:pPr algn="ctr"/>
            <a:r>
              <a:rPr lang="en-US" baseline="30000" dirty="0" smtClean="0">
                <a:latin typeface="Roboto Mono" pitchFamily="2" charset="0"/>
                <a:ea typeface="Roboto Mono" pitchFamily="2" charset="0"/>
              </a:rPr>
              <a:t>PRODUCTS </a:t>
            </a:r>
            <a:r>
              <a:rPr lang="en-US" baseline="30000" dirty="0" err="1" smtClean="0">
                <a:latin typeface="Roboto Mono" pitchFamily="2" charset="0"/>
                <a:ea typeface="Roboto Mono" pitchFamily="2" charset="0"/>
              </a:rPr>
              <a:t>Glyconight</a:t>
            </a:r>
            <a:r>
              <a:rPr lang="en-US" baseline="30000" dirty="0" smtClean="0">
                <a:latin typeface="Roboto Mono" pitchFamily="2" charset="0"/>
                <a:ea typeface="Roboto Mono" pitchFamily="2" charset="0"/>
              </a:rPr>
              <a:t> 10%</a:t>
            </a:r>
            <a:endParaRPr lang="en-US" baseline="30000" dirty="0">
              <a:latin typeface="Roboto Mono" pitchFamily="2" charset="0"/>
              <a:ea typeface="Roboto Mono" pitchFamily="2" charset="0"/>
            </a:endParaRPr>
          </a:p>
          <a:p>
            <a:pPr algn="ctr"/>
            <a:r>
              <a:rPr lang="en-US" baseline="30000" dirty="0" smtClean="0">
                <a:latin typeface="Roboto Mono" pitchFamily="2" charset="0"/>
                <a:ea typeface="Roboto Mono" pitchFamily="2" charset="0"/>
              </a:rPr>
              <a:t>to </a:t>
            </a:r>
            <a:r>
              <a:rPr lang="en-US" baseline="30000" dirty="0">
                <a:latin typeface="Roboto Mono" pitchFamily="2" charset="0"/>
                <a:ea typeface="Roboto Mono" pitchFamily="2" charset="0"/>
              </a:rPr>
              <a:t>be exposed in a linear fashion + 1 raised on a mirror plot</a:t>
            </a:r>
            <a:endParaRPr lang="fr-FR" dirty="0">
              <a:latin typeface="Roboto Mono" pitchFamily="2" charset="0"/>
              <a:ea typeface="Roboto Mono" pitchFamily="2" charset="0"/>
            </a:endParaRPr>
          </a:p>
        </p:txBody>
      </p:sp>
      <p:sp>
        <p:nvSpPr>
          <p:cNvPr id="12" name="ZoneTexte 11"/>
          <p:cNvSpPr txBox="1"/>
          <p:nvPr/>
        </p:nvSpPr>
        <p:spPr>
          <a:xfrm>
            <a:off x="8685454" y="3382311"/>
            <a:ext cx="2682960" cy="553998"/>
          </a:xfrm>
          <a:prstGeom prst="rect">
            <a:avLst/>
          </a:prstGeom>
          <a:noFill/>
        </p:spPr>
        <p:txBody>
          <a:bodyPr wrap="square" rtlCol="0">
            <a:spAutoFit/>
          </a:bodyPr>
          <a:lstStyle/>
          <a:p>
            <a:pPr algn="ctr"/>
            <a:r>
              <a:rPr lang="en-US" baseline="30000" dirty="0">
                <a:latin typeface="Roboto Mono" pitchFamily="2" charset="0"/>
                <a:ea typeface="Roboto Mono" pitchFamily="2" charset="0"/>
              </a:rPr>
              <a:t>Small podium to elevate 1 of the products</a:t>
            </a:r>
            <a:endParaRPr lang="fr-FR" dirty="0">
              <a:latin typeface="Roboto Mono" pitchFamily="2" charset="0"/>
              <a:ea typeface="Roboto Mono" pitchFamily="2" charset="0"/>
            </a:endParaRPr>
          </a:p>
        </p:txBody>
      </p:sp>
      <p:sp>
        <p:nvSpPr>
          <p:cNvPr id="14" name="Arc 13"/>
          <p:cNvSpPr/>
          <p:nvPr/>
        </p:nvSpPr>
        <p:spPr>
          <a:xfrm rot="19122606">
            <a:off x="3378427" y="1864729"/>
            <a:ext cx="1872900" cy="2763693"/>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Arc 14"/>
          <p:cNvSpPr/>
          <p:nvPr/>
        </p:nvSpPr>
        <p:spPr>
          <a:xfrm rot="18695096">
            <a:off x="2301715" y="2576180"/>
            <a:ext cx="3063127" cy="2486040"/>
          </a:xfrm>
          <a:custGeom>
            <a:avLst/>
            <a:gdLst>
              <a:gd name="connsiteX0" fmla="*/ 965779 w 1931559"/>
              <a:gd name="connsiteY0" fmla="*/ 0 h 2004686"/>
              <a:gd name="connsiteX1" fmla="*/ 1931559 w 1931559"/>
              <a:gd name="connsiteY1" fmla="*/ 1002343 h 2004686"/>
              <a:gd name="connsiteX2" fmla="*/ 965780 w 1931559"/>
              <a:gd name="connsiteY2" fmla="*/ 1002343 h 2004686"/>
              <a:gd name="connsiteX3" fmla="*/ 965779 w 1931559"/>
              <a:gd name="connsiteY3" fmla="*/ 0 h 2004686"/>
              <a:gd name="connsiteX0" fmla="*/ 965779 w 1931559"/>
              <a:gd name="connsiteY0" fmla="*/ 0 h 2004686"/>
              <a:gd name="connsiteX1" fmla="*/ 1931559 w 1931559"/>
              <a:gd name="connsiteY1" fmla="*/ 1002343 h 2004686"/>
              <a:gd name="connsiteX0" fmla="*/ 0 w 1041411"/>
              <a:gd name="connsiteY0" fmla="*/ 0 h 1363107"/>
              <a:gd name="connsiteX1" fmla="*/ 965780 w 1041411"/>
              <a:gd name="connsiteY1" fmla="*/ 1002343 h 1363107"/>
              <a:gd name="connsiteX2" fmla="*/ 1 w 1041411"/>
              <a:gd name="connsiteY2" fmla="*/ 1002343 h 1363107"/>
              <a:gd name="connsiteX3" fmla="*/ 0 w 1041411"/>
              <a:gd name="connsiteY3" fmla="*/ 0 h 1363107"/>
              <a:gd name="connsiteX0" fmla="*/ 0 w 1041411"/>
              <a:gd name="connsiteY0" fmla="*/ 0 h 1363107"/>
              <a:gd name="connsiteX1" fmla="*/ 1041411 w 1041411"/>
              <a:gd name="connsiteY1" fmla="*/ 1363107 h 1363107"/>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1366227 w 1366227"/>
              <a:gd name="connsiteY1"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787682"/>
              <a:gd name="connsiteY0" fmla="*/ 0 h 1882642"/>
              <a:gd name="connsiteX1" fmla="*/ 965780 w 1787682"/>
              <a:gd name="connsiteY1" fmla="*/ 1002343 h 1882642"/>
              <a:gd name="connsiteX2" fmla="*/ 1 w 1787682"/>
              <a:gd name="connsiteY2" fmla="*/ 1002343 h 1882642"/>
              <a:gd name="connsiteX3" fmla="*/ 0 w 1787682"/>
              <a:gd name="connsiteY3" fmla="*/ 0 h 1882642"/>
              <a:gd name="connsiteX0" fmla="*/ 0 w 1787682"/>
              <a:gd name="connsiteY0" fmla="*/ 0 h 1882642"/>
              <a:gd name="connsiteX1" fmla="*/ 296928 w 1787682"/>
              <a:gd name="connsiteY1" fmla="*/ 1546080 h 1882642"/>
              <a:gd name="connsiteX2" fmla="*/ 1787682 w 1787682"/>
              <a:gd name="connsiteY2" fmla="*/ 1882642 h 1882642"/>
              <a:gd name="connsiteX0" fmla="*/ 0 w 1787682"/>
              <a:gd name="connsiteY0" fmla="*/ 0 h 2125201"/>
              <a:gd name="connsiteX1" fmla="*/ 965780 w 1787682"/>
              <a:gd name="connsiteY1" fmla="*/ 1002343 h 2125201"/>
              <a:gd name="connsiteX2" fmla="*/ 1 w 1787682"/>
              <a:gd name="connsiteY2" fmla="*/ 1002343 h 2125201"/>
              <a:gd name="connsiteX3" fmla="*/ 0 w 1787682"/>
              <a:gd name="connsiteY3" fmla="*/ 0 h 2125201"/>
              <a:gd name="connsiteX0" fmla="*/ 0 w 1787682"/>
              <a:gd name="connsiteY0" fmla="*/ 0 h 2125201"/>
              <a:gd name="connsiteX1" fmla="*/ 296928 w 1787682"/>
              <a:gd name="connsiteY1" fmla="*/ 1546080 h 2125201"/>
              <a:gd name="connsiteX2" fmla="*/ 1787682 w 1787682"/>
              <a:gd name="connsiteY2" fmla="*/ 1882642 h 2125201"/>
              <a:gd name="connsiteX0" fmla="*/ 0 w 1787682"/>
              <a:gd name="connsiteY0" fmla="*/ 0 h 2185429"/>
              <a:gd name="connsiteX1" fmla="*/ 965780 w 1787682"/>
              <a:gd name="connsiteY1" fmla="*/ 1002343 h 2185429"/>
              <a:gd name="connsiteX2" fmla="*/ 1 w 1787682"/>
              <a:gd name="connsiteY2" fmla="*/ 1002343 h 2185429"/>
              <a:gd name="connsiteX3" fmla="*/ 0 w 1787682"/>
              <a:gd name="connsiteY3" fmla="*/ 0 h 2185429"/>
              <a:gd name="connsiteX0" fmla="*/ 0 w 1787682"/>
              <a:gd name="connsiteY0" fmla="*/ 0 h 2185429"/>
              <a:gd name="connsiteX1" fmla="*/ 296928 w 1787682"/>
              <a:gd name="connsiteY1" fmla="*/ 1546080 h 2185429"/>
              <a:gd name="connsiteX2" fmla="*/ 1787682 w 1787682"/>
              <a:gd name="connsiteY2" fmla="*/ 1882642 h 2185429"/>
              <a:gd name="connsiteX0" fmla="*/ 0 w 2086315"/>
              <a:gd name="connsiteY0" fmla="*/ 0 h 2224755"/>
              <a:gd name="connsiteX1" fmla="*/ 965780 w 2086315"/>
              <a:gd name="connsiteY1" fmla="*/ 1002343 h 2224755"/>
              <a:gd name="connsiteX2" fmla="*/ 1 w 2086315"/>
              <a:gd name="connsiteY2" fmla="*/ 1002343 h 2224755"/>
              <a:gd name="connsiteX3" fmla="*/ 0 w 2086315"/>
              <a:gd name="connsiteY3" fmla="*/ 0 h 2224755"/>
              <a:gd name="connsiteX0" fmla="*/ 0 w 2086315"/>
              <a:gd name="connsiteY0" fmla="*/ 0 h 2224755"/>
              <a:gd name="connsiteX1" fmla="*/ 296928 w 2086315"/>
              <a:gd name="connsiteY1" fmla="*/ 1546080 h 2224755"/>
              <a:gd name="connsiteX2" fmla="*/ 2086315 w 2086315"/>
              <a:gd name="connsiteY2" fmla="*/ 1943644 h 2224755"/>
              <a:gd name="connsiteX0" fmla="*/ 0 w 2086315"/>
              <a:gd name="connsiteY0" fmla="*/ 384674 h 2400811"/>
              <a:gd name="connsiteX1" fmla="*/ 965780 w 2086315"/>
              <a:gd name="connsiteY1" fmla="*/ 1387017 h 2400811"/>
              <a:gd name="connsiteX2" fmla="*/ 1 w 2086315"/>
              <a:gd name="connsiteY2" fmla="*/ 1387017 h 2400811"/>
              <a:gd name="connsiteX3" fmla="*/ 0 w 2086315"/>
              <a:gd name="connsiteY3" fmla="*/ 384674 h 2400811"/>
              <a:gd name="connsiteX0" fmla="*/ 0 w 2086315"/>
              <a:gd name="connsiteY0" fmla="*/ 384674 h 2400811"/>
              <a:gd name="connsiteX1" fmla="*/ 1112333 w 2086315"/>
              <a:gd name="connsiteY1" fmla="*/ 25432 h 2400811"/>
              <a:gd name="connsiteX2" fmla="*/ 2086315 w 2086315"/>
              <a:gd name="connsiteY2" fmla="*/ 2328318 h 2400811"/>
              <a:gd name="connsiteX0" fmla="*/ 0 w 2086315"/>
              <a:gd name="connsiteY0" fmla="*/ 402047 h 2418184"/>
              <a:gd name="connsiteX1" fmla="*/ 965780 w 2086315"/>
              <a:gd name="connsiteY1" fmla="*/ 1404390 h 2418184"/>
              <a:gd name="connsiteX2" fmla="*/ 1 w 2086315"/>
              <a:gd name="connsiteY2" fmla="*/ 1404390 h 2418184"/>
              <a:gd name="connsiteX3" fmla="*/ 0 w 2086315"/>
              <a:gd name="connsiteY3" fmla="*/ 402047 h 2418184"/>
              <a:gd name="connsiteX0" fmla="*/ 0 w 2086315"/>
              <a:gd name="connsiteY0" fmla="*/ 402047 h 2418184"/>
              <a:gd name="connsiteX1" fmla="*/ 1112333 w 2086315"/>
              <a:gd name="connsiteY1" fmla="*/ 42805 h 2418184"/>
              <a:gd name="connsiteX2" fmla="*/ 2086315 w 2086315"/>
              <a:gd name="connsiteY2" fmla="*/ 2345691 h 2418184"/>
              <a:gd name="connsiteX0" fmla="*/ 0 w 2086315"/>
              <a:gd name="connsiteY0" fmla="*/ 436010 h 2452147"/>
              <a:gd name="connsiteX1" fmla="*/ 965780 w 2086315"/>
              <a:gd name="connsiteY1" fmla="*/ 1438353 h 2452147"/>
              <a:gd name="connsiteX2" fmla="*/ 1 w 2086315"/>
              <a:gd name="connsiteY2" fmla="*/ 1438353 h 2452147"/>
              <a:gd name="connsiteX3" fmla="*/ 0 w 2086315"/>
              <a:gd name="connsiteY3" fmla="*/ 436010 h 2452147"/>
              <a:gd name="connsiteX0" fmla="*/ 486310 w 2086315"/>
              <a:gd name="connsiteY0" fmla="*/ 65598 h 2452147"/>
              <a:gd name="connsiteX1" fmla="*/ 1112333 w 2086315"/>
              <a:gd name="connsiteY1" fmla="*/ 76768 h 2452147"/>
              <a:gd name="connsiteX2" fmla="*/ 2086315 w 2086315"/>
              <a:gd name="connsiteY2" fmla="*/ 2379654 h 2452147"/>
              <a:gd name="connsiteX0" fmla="*/ 0 w 2593011"/>
              <a:gd name="connsiteY0" fmla="*/ 436010 h 1941195"/>
              <a:gd name="connsiteX1" fmla="*/ 965780 w 2593011"/>
              <a:gd name="connsiteY1" fmla="*/ 1438353 h 1941195"/>
              <a:gd name="connsiteX2" fmla="*/ 1 w 2593011"/>
              <a:gd name="connsiteY2" fmla="*/ 1438353 h 1941195"/>
              <a:gd name="connsiteX3" fmla="*/ 0 w 2593011"/>
              <a:gd name="connsiteY3" fmla="*/ 436010 h 1941195"/>
              <a:gd name="connsiteX0" fmla="*/ 486310 w 2593011"/>
              <a:gd name="connsiteY0" fmla="*/ 65598 h 1941195"/>
              <a:gd name="connsiteX1" fmla="*/ 1112333 w 2593011"/>
              <a:gd name="connsiteY1" fmla="*/ 76768 h 1941195"/>
              <a:gd name="connsiteX2" fmla="*/ 2593011 w 2593011"/>
              <a:gd name="connsiteY2" fmla="*/ 1848527 h 1941195"/>
              <a:gd name="connsiteX0" fmla="*/ 0 w 2593011"/>
              <a:gd name="connsiteY0" fmla="*/ 436010 h 1848527"/>
              <a:gd name="connsiteX1" fmla="*/ 965780 w 2593011"/>
              <a:gd name="connsiteY1" fmla="*/ 1438353 h 1848527"/>
              <a:gd name="connsiteX2" fmla="*/ 1 w 2593011"/>
              <a:gd name="connsiteY2" fmla="*/ 1438353 h 1848527"/>
              <a:gd name="connsiteX3" fmla="*/ 0 w 2593011"/>
              <a:gd name="connsiteY3" fmla="*/ 436010 h 1848527"/>
              <a:gd name="connsiteX0" fmla="*/ 486310 w 2593011"/>
              <a:gd name="connsiteY0" fmla="*/ 65598 h 1848527"/>
              <a:gd name="connsiteX1" fmla="*/ 1112333 w 2593011"/>
              <a:gd name="connsiteY1" fmla="*/ 76768 h 1848527"/>
              <a:gd name="connsiteX2" fmla="*/ 2593011 w 2593011"/>
              <a:gd name="connsiteY2" fmla="*/ 1848527 h 1848527"/>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09589 h 1722106"/>
              <a:gd name="connsiteX1" fmla="*/ 965780 w 2593011"/>
              <a:gd name="connsiteY1" fmla="*/ 1311932 h 1722106"/>
              <a:gd name="connsiteX2" fmla="*/ 1 w 2593011"/>
              <a:gd name="connsiteY2" fmla="*/ 1311932 h 1722106"/>
              <a:gd name="connsiteX3" fmla="*/ 0 w 2593011"/>
              <a:gd name="connsiteY3" fmla="*/ 309589 h 1722106"/>
              <a:gd name="connsiteX0" fmla="*/ 658269 w 2593011"/>
              <a:gd name="connsiteY0" fmla="*/ 132961 h 1722106"/>
              <a:gd name="connsiteX1" fmla="*/ 1235000 w 2593011"/>
              <a:gd name="connsiteY1" fmla="*/ 65623 h 1722106"/>
              <a:gd name="connsiteX2" fmla="*/ 2593011 w 2593011"/>
              <a:gd name="connsiteY2" fmla="*/ 1722106 h 1722106"/>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4529 h 1817046"/>
              <a:gd name="connsiteX1" fmla="*/ 965780 w 2593011"/>
              <a:gd name="connsiteY1" fmla="*/ 1406872 h 1817046"/>
              <a:gd name="connsiteX2" fmla="*/ 1 w 2593011"/>
              <a:gd name="connsiteY2" fmla="*/ 1406872 h 1817046"/>
              <a:gd name="connsiteX3" fmla="*/ 0 w 2593011"/>
              <a:gd name="connsiteY3" fmla="*/ 404529 h 1817046"/>
              <a:gd name="connsiteX0" fmla="*/ 658269 w 2593011"/>
              <a:gd name="connsiteY0" fmla="*/ 227901 h 1817046"/>
              <a:gd name="connsiteX1" fmla="*/ 1143963 w 2593011"/>
              <a:gd name="connsiteY1" fmla="*/ 57971 h 1817046"/>
              <a:gd name="connsiteX2" fmla="*/ 2593011 w 2593011"/>
              <a:gd name="connsiteY2" fmla="*/ 1817046 h 1817046"/>
            </a:gdLst>
            <a:ahLst/>
            <a:cxnLst>
              <a:cxn ang="0">
                <a:pos x="connsiteX0" y="connsiteY0"/>
              </a:cxn>
              <a:cxn ang="0">
                <a:pos x="connsiteX1" y="connsiteY1"/>
              </a:cxn>
              <a:cxn ang="0">
                <a:pos x="connsiteX2" y="connsiteY2"/>
              </a:cxn>
            </a:cxnLst>
            <a:rect l="l" t="t" r="r" b="b"/>
            <a:pathLst>
              <a:path w="2593011" h="1817046" stroke="0" extrusionOk="0">
                <a:moveTo>
                  <a:pt x="0" y="404529"/>
                </a:moveTo>
                <a:cubicBezTo>
                  <a:pt x="533386" y="404529"/>
                  <a:pt x="965780" y="853293"/>
                  <a:pt x="965780" y="1406872"/>
                </a:cubicBezTo>
                <a:lnTo>
                  <a:pt x="1" y="1406872"/>
                </a:lnTo>
                <a:cubicBezTo>
                  <a:pt x="1" y="1072758"/>
                  <a:pt x="0" y="738643"/>
                  <a:pt x="0" y="404529"/>
                </a:cubicBezTo>
                <a:close/>
              </a:path>
              <a:path w="2593011" h="1817046" fill="none">
                <a:moveTo>
                  <a:pt x="658269" y="227901"/>
                </a:moveTo>
                <a:cubicBezTo>
                  <a:pt x="623944" y="322246"/>
                  <a:pt x="831320" y="-162143"/>
                  <a:pt x="1143963" y="57971"/>
                </a:cubicBezTo>
                <a:cubicBezTo>
                  <a:pt x="1372600" y="271087"/>
                  <a:pt x="1773522" y="523652"/>
                  <a:pt x="2593011" y="1817046"/>
                </a:cubicBezTo>
              </a:path>
            </a:pathLst>
          </a:cu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Arc 15"/>
          <p:cNvSpPr/>
          <p:nvPr/>
        </p:nvSpPr>
        <p:spPr>
          <a:xfrm rot="12573789" flipV="1">
            <a:off x="7565335" y="2076370"/>
            <a:ext cx="2409407" cy="2486497"/>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p:cNvSpPr/>
          <p:nvPr/>
        </p:nvSpPr>
        <p:spPr>
          <a:xfrm rot="8260757">
            <a:off x="7108143" y="3366577"/>
            <a:ext cx="3588497" cy="2281771"/>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ZoneTexte 12"/>
          <p:cNvSpPr txBox="1"/>
          <p:nvPr/>
        </p:nvSpPr>
        <p:spPr>
          <a:xfrm>
            <a:off x="8415728" y="2465010"/>
            <a:ext cx="2682960" cy="553998"/>
          </a:xfrm>
          <a:prstGeom prst="rect">
            <a:avLst/>
          </a:prstGeom>
          <a:noFill/>
        </p:spPr>
        <p:txBody>
          <a:bodyPr wrap="square" rtlCol="0">
            <a:spAutoFit/>
          </a:bodyPr>
          <a:lstStyle/>
          <a:p>
            <a:pPr algn="ctr"/>
            <a:r>
              <a:rPr lang="en-US" baseline="30000" dirty="0">
                <a:latin typeface="Roboto Mono" pitchFamily="2" charset="0"/>
                <a:ea typeface="Roboto Mono" pitchFamily="2" charset="0"/>
              </a:rPr>
              <a:t>Glass vase with green foliage + water</a:t>
            </a:r>
            <a:endParaRPr lang="fr-FR" dirty="0">
              <a:latin typeface="Roboto Mono" pitchFamily="2" charset="0"/>
              <a:ea typeface="Roboto Mono" pitchFamily="2" charset="0"/>
            </a:endParaRPr>
          </a:p>
        </p:txBody>
      </p:sp>
      <p:sp>
        <p:nvSpPr>
          <p:cNvPr id="18" name="Arc 17"/>
          <p:cNvSpPr/>
          <p:nvPr/>
        </p:nvSpPr>
        <p:spPr>
          <a:xfrm rot="9653683">
            <a:off x="6466042" y="1518343"/>
            <a:ext cx="4798062" cy="2204580"/>
          </a:xfrm>
          <a:prstGeom prst="arc">
            <a:avLst>
              <a:gd name="adj1" fmla="val 16200000"/>
              <a:gd name="adj2" fmla="val 2152739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627291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9073" y="5673485"/>
            <a:ext cx="913854" cy="788275"/>
          </a:xfrm>
          <a:prstGeom prst="rect">
            <a:avLst/>
          </a:prstGeom>
        </p:spPr>
      </p:pic>
      <p:sp>
        <p:nvSpPr>
          <p:cNvPr id="2" name="ZoneTexte 1"/>
          <p:cNvSpPr txBox="1"/>
          <p:nvPr/>
        </p:nvSpPr>
        <p:spPr>
          <a:xfrm>
            <a:off x="3122006" y="1262269"/>
            <a:ext cx="5671012" cy="584775"/>
          </a:xfrm>
          <a:prstGeom prst="rect">
            <a:avLst/>
          </a:prstGeom>
          <a:noFill/>
        </p:spPr>
        <p:txBody>
          <a:bodyPr wrap="square" rtlCol="0">
            <a:spAutoFit/>
          </a:bodyPr>
          <a:lstStyle/>
          <a:p>
            <a:pPr algn="ctr"/>
            <a:r>
              <a:rPr lang="en-US" sz="1400" b="1" dirty="0">
                <a:solidFill>
                  <a:srgbClr val="C7BBE3"/>
                </a:solidFill>
                <a:latin typeface="Roboto Mono ExtraLight" panose="00000009000000000000" pitchFamily="49" charset="0"/>
                <a:ea typeface="Roboto Mono ExtraLight" panose="00000009000000000000" pitchFamily="49" charset="0"/>
              </a:rPr>
              <a:t>Send us photos of your achievements by </a:t>
            </a:r>
            <a:r>
              <a:rPr lang="en-US" sz="1400" b="1" dirty="0" smtClean="0">
                <a:solidFill>
                  <a:srgbClr val="C7BBE3"/>
                </a:solidFill>
                <a:latin typeface="Roboto Mono ExtraLight" panose="00000009000000000000" pitchFamily="49" charset="0"/>
                <a:ea typeface="Roboto Mono ExtraLight" panose="00000009000000000000" pitchFamily="49" charset="0"/>
              </a:rPr>
              <a:t>email at</a:t>
            </a:r>
            <a:r>
              <a:rPr lang="en-US" sz="1400" b="1" dirty="0" smtClean="0">
                <a:solidFill>
                  <a:srgbClr val="C7BBE3"/>
                </a:solidFill>
                <a:latin typeface="Roboto Mono ExtraLight" panose="00000009000000000000" pitchFamily="49" charset="0"/>
                <a:ea typeface="Roboto Mono ExtraLight" panose="00000009000000000000" pitchFamily="49" charset="0"/>
              </a:rPr>
              <a:t>: </a:t>
            </a:r>
            <a:r>
              <a:rPr lang="en-US" b="1" dirty="0">
                <a:solidFill>
                  <a:srgbClr val="C7BBE3"/>
                </a:solidFill>
                <a:latin typeface="Roboto Mono ExtraLight" panose="00000009000000000000" pitchFamily="49" charset="0"/>
                <a:ea typeface="Roboto Mono ExtraLight" panose="00000009000000000000" pitchFamily="49" charset="0"/>
              </a:rPr>
              <a:t>contact@yonka.com</a:t>
            </a:r>
          </a:p>
        </p:txBody>
      </p:sp>
      <p:pic>
        <p:nvPicPr>
          <p:cNvPr id="3" name="Image 2"/>
          <p:cNvPicPr>
            <a:picLocks noChangeAspect="1"/>
          </p:cNvPicPr>
          <p:nvPr/>
        </p:nvPicPr>
        <p:blipFill>
          <a:blip r:embed="rId3"/>
          <a:stretch>
            <a:fillRect/>
          </a:stretch>
        </p:blipFill>
        <p:spPr>
          <a:xfrm>
            <a:off x="3572037" y="2432217"/>
            <a:ext cx="5047926" cy="1993565"/>
          </a:xfrm>
          <a:prstGeom prst="rect">
            <a:avLst/>
          </a:prstGeom>
        </p:spPr>
      </p:pic>
    </p:spTree>
    <p:extLst>
      <p:ext uri="{BB962C8B-B14F-4D97-AF65-F5344CB8AC3E}">
        <p14:creationId xmlns:p14="http://schemas.microsoft.com/office/powerpoint/2010/main" val="892809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05972" y="490451"/>
            <a:ext cx="10515600" cy="5677593"/>
          </a:xfrm>
        </p:spPr>
        <p:txBody>
          <a:bodyPr>
            <a:normAutofit/>
          </a:bodyPr>
          <a:lstStyle/>
          <a:p>
            <a:r>
              <a:rPr lang="fr-FR" sz="1400" dirty="0" smtClean="0"/>
              <a:t/>
            </a:r>
            <a:br>
              <a:rPr lang="fr-FR" sz="1400" dirty="0" smtClean="0"/>
            </a:br>
            <a:r>
              <a:rPr lang="en-US" sz="1400" dirty="0"/>
              <a:t>It's winter, the skins are bruised, the complexions dull and grainy, </a:t>
            </a:r>
            <a:br>
              <a:rPr lang="en-US" sz="1400" dirty="0"/>
            </a:br>
            <a:r>
              <a:rPr lang="en-US" sz="1400" dirty="0"/>
              <a:t>and morale in socks // we’re all down in the dumps</a:t>
            </a:r>
            <a:br>
              <a:rPr lang="en-US" sz="1400" dirty="0"/>
            </a:br>
            <a:r>
              <a:rPr lang="en-US" sz="1400" dirty="0" smtClean="0"/>
              <a:t/>
            </a:r>
            <a:br>
              <a:rPr lang="en-US" sz="1400" dirty="0" smtClean="0"/>
            </a:br>
            <a:r>
              <a:rPr lang="en-US" sz="1400" dirty="0" smtClean="0"/>
              <a:t> </a:t>
            </a:r>
            <a:r>
              <a:rPr lang="en-US" sz="2000" dirty="0">
                <a:solidFill>
                  <a:srgbClr val="C7BBE3"/>
                </a:solidFill>
              </a:rPr>
              <a:t>"It is high time to rekindle the stars spark the stars off again" </a:t>
            </a:r>
            <a:r>
              <a:rPr lang="en-US" sz="2000" dirty="0" smtClean="0">
                <a:solidFill>
                  <a:srgbClr val="C7BBE3"/>
                </a:solidFill>
              </a:rPr>
              <a:t/>
            </a:r>
            <a:br>
              <a:rPr lang="en-US" sz="2000" dirty="0" smtClean="0">
                <a:solidFill>
                  <a:srgbClr val="C7BBE3"/>
                </a:solidFill>
              </a:rPr>
            </a:br>
            <a:r>
              <a:rPr lang="en-US" sz="1400" dirty="0" smtClean="0"/>
              <a:t>said </a:t>
            </a:r>
            <a:r>
              <a:rPr lang="en-US" sz="1400" dirty="0"/>
              <a:t>Guillaume Apollinaire</a:t>
            </a:r>
            <a:r>
              <a:rPr lang="en-US" sz="1400" dirty="0" smtClean="0"/>
              <a:t>,</a:t>
            </a:r>
            <a:br>
              <a:rPr lang="en-US" sz="1400" dirty="0" smtClean="0"/>
            </a:br>
            <a:r>
              <a:rPr lang="en-US" sz="1400" dirty="0" smtClean="0"/>
              <a:t> </a:t>
            </a:r>
            <a:r>
              <a:rPr lang="en-US" sz="1400" dirty="0"/>
              <a:t>we will say that the period is favorable for </a:t>
            </a:r>
            <a:r>
              <a:rPr lang="en-US" sz="2000" dirty="0">
                <a:solidFill>
                  <a:srgbClr val="C7BBE3"/>
                </a:solidFill>
              </a:rPr>
              <a:t>peels</a:t>
            </a:r>
            <a:r>
              <a:rPr lang="en-US" sz="1400" dirty="0"/>
              <a:t> ! </a:t>
            </a:r>
            <a:r>
              <a:rPr lang="en-US" sz="1400" dirty="0" smtClean="0"/>
              <a:t/>
            </a:r>
            <a:br>
              <a:rPr lang="en-US" sz="1400" dirty="0" smtClean="0"/>
            </a:br>
            <a:r>
              <a:rPr lang="en-US" sz="1400" dirty="0"/>
              <a:t/>
            </a:r>
            <a:br>
              <a:rPr lang="en-US" sz="1400" dirty="0"/>
            </a:br>
            <a:r>
              <a:rPr lang="en-US" sz="1400" dirty="0" smtClean="0"/>
              <a:t>Objectives </a:t>
            </a:r>
            <a:r>
              <a:rPr lang="en-US" sz="1400" dirty="0"/>
              <a:t>of this showcase access mainly to cabin treatments: </a:t>
            </a:r>
            <a:r>
              <a:rPr lang="en-US" sz="1400" dirty="0" smtClean="0"/>
              <a:t/>
            </a:r>
            <a:br>
              <a:rPr lang="en-US" sz="1400" dirty="0" smtClean="0"/>
            </a:br>
            <a:r>
              <a:rPr lang="en-US" sz="1400" dirty="0" smtClean="0"/>
              <a:t>- </a:t>
            </a:r>
            <a:r>
              <a:rPr lang="en-US" sz="1400" dirty="0"/>
              <a:t>highlight peeling treatments </a:t>
            </a:r>
            <a:r>
              <a:rPr lang="en-US" sz="1400" dirty="0" smtClean="0"/>
              <a:t/>
            </a:r>
            <a:br>
              <a:rPr lang="en-US" sz="1400" dirty="0" smtClean="0"/>
            </a:br>
            <a:r>
              <a:rPr lang="en-US" sz="1400" dirty="0" smtClean="0"/>
              <a:t>- </a:t>
            </a:r>
            <a:r>
              <a:rPr lang="en-US" sz="1400" dirty="0"/>
              <a:t>promote our professional and technical side </a:t>
            </a:r>
            <a:r>
              <a:rPr lang="en-US" sz="1400" dirty="0" smtClean="0"/>
              <a:t/>
            </a:r>
            <a:br>
              <a:rPr lang="en-US" sz="1400" dirty="0" smtClean="0"/>
            </a:br>
            <a:r>
              <a:rPr lang="en-US" sz="1400" dirty="0" smtClean="0"/>
              <a:t>- </a:t>
            </a:r>
            <a:r>
              <a:rPr lang="en-US" sz="1400" dirty="0"/>
              <a:t>promote </a:t>
            </a:r>
            <a:r>
              <a:rPr lang="en-US" sz="1400" dirty="0" err="1"/>
              <a:t>Glyconight</a:t>
            </a:r>
            <a:r>
              <a:rPr lang="en-US" sz="1400" dirty="0"/>
              <a:t> 10% Mask (The clean peeling </a:t>
            </a:r>
            <a:r>
              <a:rPr lang="en-US" sz="1400" dirty="0" smtClean="0"/>
              <a:t>peel with </a:t>
            </a:r>
            <a:r>
              <a:rPr lang="en-US" sz="1400" dirty="0"/>
              <a:t>10% pure glycolic acid) launched 1 </a:t>
            </a:r>
            <a:r>
              <a:rPr lang="en-US" sz="1400" dirty="0" smtClean="0"/>
              <a:t>year ago</a:t>
            </a:r>
            <a:endParaRPr lang="fr-FR" sz="1600" dirty="0"/>
          </a:p>
        </p:txBody>
      </p:sp>
    </p:spTree>
    <p:extLst>
      <p:ext uri="{BB962C8B-B14F-4D97-AF65-F5344CB8AC3E}">
        <p14:creationId xmlns:p14="http://schemas.microsoft.com/office/powerpoint/2010/main" val="1291773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re 2"/>
          <p:cNvSpPr txBox="1">
            <a:spLocks/>
          </p:cNvSpPr>
          <p:nvPr/>
        </p:nvSpPr>
        <p:spPr>
          <a:xfrm>
            <a:off x="792520" y="45542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3E3E3E"/>
                </a:solidFill>
              </a:rPr>
              <a:t>pos</a:t>
            </a:r>
            <a:endParaRPr lang="fr-FR" sz="4800" dirty="0"/>
          </a:p>
        </p:txBody>
      </p:sp>
      <p:sp>
        <p:nvSpPr>
          <p:cNvPr id="13" name="ZoneTexte 12"/>
          <p:cNvSpPr txBox="1"/>
          <p:nvPr/>
        </p:nvSpPr>
        <p:spPr>
          <a:xfrm>
            <a:off x="3585399" y="5618144"/>
            <a:ext cx="2871972" cy="553998"/>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KAKEMONO </a:t>
            </a:r>
            <a:r>
              <a:rPr lang="nb-NO" baseline="30000" dirty="0">
                <a:latin typeface="Roboto Mono Light" panose="00000009000000000000" pitchFamily="49" charset="0"/>
                <a:ea typeface="Roboto Mono Light" panose="00000009000000000000" pitchFamily="49" charset="0"/>
              </a:rPr>
              <a:t>60 x </a:t>
            </a:r>
            <a:r>
              <a:rPr lang="nb-NO" baseline="30000" dirty="0" smtClean="0">
                <a:latin typeface="Roboto Mono Light" panose="00000009000000000000" pitchFamily="49" charset="0"/>
                <a:ea typeface="Roboto Mono Light" panose="00000009000000000000" pitchFamily="49" charset="0"/>
              </a:rPr>
              <a:t>90 </a:t>
            </a:r>
            <a:r>
              <a:rPr lang="nb-NO" baseline="30000" dirty="0">
                <a:latin typeface="Roboto Mono Light" panose="00000009000000000000" pitchFamily="49" charset="0"/>
                <a:ea typeface="Roboto Mono Light" panose="00000009000000000000" pitchFamily="49" charset="0"/>
              </a:rPr>
              <a:t>cm</a:t>
            </a:r>
          </a:p>
          <a:p>
            <a:pPr algn="ctr"/>
            <a:r>
              <a:rPr lang="fr-FR" baseline="30000" dirty="0" smtClean="0">
                <a:latin typeface="Roboto Mono Light" panose="00000009000000000000" pitchFamily="49" charset="0"/>
                <a:ea typeface="Roboto Mono Light" panose="00000009000000000000" pitchFamily="49" charset="0"/>
              </a:rPr>
              <a:t>(réf. 7D0920X) </a:t>
            </a:r>
            <a:endParaRPr lang="fr-FR" dirty="0">
              <a:latin typeface="Roboto Mono Light" panose="00000009000000000000" pitchFamily="49" charset="0"/>
              <a:ea typeface="Roboto Mono Light" panose="00000009000000000000" pitchFamily="49" charset="0"/>
            </a:endParaRPr>
          </a:p>
        </p:txBody>
      </p:sp>
      <p:sp>
        <p:nvSpPr>
          <p:cNvPr id="14" name="ZoneTexte 13"/>
          <p:cNvSpPr txBox="1"/>
          <p:nvPr/>
        </p:nvSpPr>
        <p:spPr>
          <a:xfrm>
            <a:off x="7291510" y="5494268"/>
            <a:ext cx="2871972" cy="553998"/>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AFFICHETTE A4 OFFRE </a:t>
            </a:r>
          </a:p>
          <a:p>
            <a:pPr algn="ctr"/>
            <a:r>
              <a:rPr lang="fr-FR" baseline="30000" dirty="0" smtClean="0">
                <a:latin typeface="Roboto Mono Light" panose="00000009000000000000" pitchFamily="49" charset="0"/>
                <a:ea typeface="Roboto Mono Light" panose="00000009000000000000" pitchFamily="49" charset="0"/>
              </a:rPr>
              <a:t>(réf. 7C0940X</a:t>
            </a:r>
            <a:r>
              <a:rPr lang="fr-FR" baseline="30000" dirty="0">
                <a:latin typeface="Roboto Mono Light" panose="00000009000000000000" pitchFamily="49" charset="0"/>
                <a:ea typeface="Roboto Mono Light" panose="00000009000000000000" pitchFamily="49" charset="0"/>
              </a:rPr>
              <a:t>)</a:t>
            </a:r>
            <a:endParaRPr lang="fr-FR" dirty="0">
              <a:latin typeface="Roboto Mono Light" panose="00000009000000000000" pitchFamily="49" charset="0"/>
              <a:ea typeface="Roboto Mono Light" panose="00000009000000000000" pitchFamily="49" charset="0"/>
            </a:endParaRPr>
          </a:p>
        </p:txBody>
      </p:sp>
      <p:pic>
        <p:nvPicPr>
          <p:cNvPr id="4" name="Image 3"/>
          <p:cNvPicPr>
            <a:picLocks noChangeAspect="1"/>
          </p:cNvPicPr>
          <p:nvPr/>
        </p:nvPicPr>
        <p:blipFill>
          <a:blip r:embed="rId3"/>
          <a:stretch>
            <a:fillRect/>
          </a:stretch>
        </p:blipFill>
        <p:spPr>
          <a:xfrm>
            <a:off x="7913316" y="2989636"/>
            <a:ext cx="1628360" cy="2315492"/>
          </a:xfrm>
          <a:prstGeom prst="rect">
            <a:avLst/>
          </a:prstGeom>
          <a:ln>
            <a:solidFill>
              <a:schemeClr val="bg1">
                <a:lumMod val="85000"/>
              </a:schemeClr>
            </a:solidFill>
          </a:ln>
        </p:spPr>
      </p:pic>
      <p:pic>
        <p:nvPicPr>
          <p:cNvPr id="7" name="Image 6"/>
          <p:cNvPicPr>
            <a:picLocks noChangeAspect="1"/>
          </p:cNvPicPr>
          <p:nvPr/>
        </p:nvPicPr>
        <p:blipFill>
          <a:blip r:embed="rId4"/>
          <a:stretch>
            <a:fillRect/>
          </a:stretch>
        </p:blipFill>
        <p:spPr>
          <a:xfrm>
            <a:off x="3938154" y="1922244"/>
            <a:ext cx="2362078" cy="3572024"/>
          </a:xfrm>
          <a:prstGeom prst="rect">
            <a:avLst/>
          </a:prstGeom>
          <a:ln>
            <a:solidFill>
              <a:schemeClr val="bg1">
                <a:lumMod val="85000"/>
              </a:schemeClr>
            </a:solidFill>
          </a:ln>
        </p:spPr>
      </p:pic>
      <p:sp>
        <p:nvSpPr>
          <p:cNvPr id="9" name="ZoneTexte 8"/>
          <p:cNvSpPr txBox="1"/>
          <p:nvPr/>
        </p:nvSpPr>
        <p:spPr>
          <a:xfrm rot="20388793">
            <a:off x="7580629" y="4095510"/>
            <a:ext cx="2293733" cy="276999"/>
          </a:xfrm>
          <a:prstGeom prst="rect">
            <a:avLst/>
          </a:prstGeom>
          <a:solidFill>
            <a:srgbClr val="F9C6BF">
              <a:alpha val="55000"/>
            </a:srgbClr>
          </a:solid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Visuel non définitif</a:t>
            </a:r>
            <a:endParaRPr lang="fr-FR" sz="1200" dirty="0">
              <a:latin typeface="Roboto Mono" panose="00000009000000000000" pitchFamily="49" charset="0"/>
              <a:ea typeface="Roboto Mono" panose="00000009000000000000" pitchFamily="49" charset="0"/>
            </a:endParaRPr>
          </a:p>
        </p:txBody>
      </p:sp>
    </p:spTree>
    <p:extLst>
      <p:ext uri="{BB962C8B-B14F-4D97-AF65-F5344CB8AC3E}">
        <p14:creationId xmlns:p14="http://schemas.microsoft.com/office/powerpoint/2010/main" val="1352456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 name="Titre 1"/>
          <p:cNvSpPr>
            <a:spLocks noGrp="1"/>
          </p:cNvSpPr>
          <p:nvPr>
            <p:ph type="title"/>
          </p:nvPr>
        </p:nvSpPr>
        <p:spPr>
          <a:xfrm>
            <a:off x="883171" y="0"/>
            <a:ext cx="10515600" cy="1325563"/>
          </a:xfrm>
        </p:spPr>
        <p:txBody>
          <a:bodyPr/>
          <a:lstStyle/>
          <a:p>
            <a:r>
              <a:rPr lang="fr-FR" dirty="0"/>
              <a:t>POS </a:t>
            </a:r>
            <a:br>
              <a:rPr lang="fr-FR" dirty="0"/>
            </a:br>
            <a:r>
              <a:rPr lang="fr-FR" dirty="0"/>
              <a:t>DISCRYPTION</a:t>
            </a:r>
          </a:p>
        </p:txBody>
      </p:sp>
      <p:sp>
        <p:nvSpPr>
          <p:cNvPr id="8" name="ZoneTexte 7"/>
          <p:cNvSpPr txBox="1"/>
          <p:nvPr/>
        </p:nvSpPr>
        <p:spPr>
          <a:xfrm>
            <a:off x="557963" y="5564168"/>
            <a:ext cx="2871972" cy="461665"/>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KAKEMONO </a:t>
            </a:r>
            <a:r>
              <a:rPr lang="nb-NO" baseline="30000" dirty="0">
                <a:latin typeface="Roboto Mono Light" panose="00000009000000000000" pitchFamily="49" charset="0"/>
                <a:ea typeface="Roboto Mono Light" panose="00000009000000000000" pitchFamily="49" charset="0"/>
              </a:rPr>
              <a:t>60 x </a:t>
            </a:r>
            <a:r>
              <a:rPr lang="nb-NO" baseline="30000" dirty="0" smtClean="0">
                <a:latin typeface="Roboto Mono Light" panose="00000009000000000000" pitchFamily="49" charset="0"/>
                <a:ea typeface="Roboto Mono Light" panose="00000009000000000000" pitchFamily="49" charset="0"/>
              </a:rPr>
              <a:t>90 cm</a:t>
            </a:r>
          </a:p>
          <a:p>
            <a:pPr algn="ctr"/>
            <a:r>
              <a:rPr lang="nb-NO" baseline="30000" dirty="0">
                <a:latin typeface="Roboto Mono Light" panose="00000009000000000000" pitchFamily="49" charset="0"/>
                <a:ea typeface="Roboto Mono Light" panose="00000009000000000000" pitchFamily="49" charset="0"/>
              </a:rPr>
              <a:t>Ref : </a:t>
            </a:r>
            <a:r>
              <a:rPr lang="nb-NO" baseline="30000" dirty="0" smtClean="0">
                <a:latin typeface="Roboto Mono Light" panose="00000009000000000000" pitchFamily="49" charset="0"/>
                <a:ea typeface="Roboto Mono Light" panose="00000009000000000000" pitchFamily="49" charset="0"/>
              </a:rPr>
              <a:t>7D0920X  </a:t>
            </a:r>
            <a:endParaRPr lang="nb-NO" baseline="30000" dirty="0">
              <a:latin typeface="Roboto Mono Light" panose="00000009000000000000" pitchFamily="49" charset="0"/>
              <a:ea typeface="Roboto Mono Light" panose="00000009000000000000" pitchFamily="49" charset="0"/>
            </a:endParaRPr>
          </a:p>
        </p:txBody>
      </p:sp>
      <p:sp>
        <p:nvSpPr>
          <p:cNvPr id="5" name="ZoneTexte 4"/>
          <p:cNvSpPr txBox="1"/>
          <p:nvPr/>
        </p:nvSpPr>
        <p:spPr>
          <a:xfrm>
            <a:off x="5081667" y="1491396"/>
            <a:ext cx="6655632" cy="2554545"/>
          </a:xfrm>
          <a:prstGeom prst="rect">
            <a:avLst/>
          </a:prstGeom>
          <a:noFill/>
        </p:spPr>
        <p:txBody>
          <a:bodyPr wrap="square" rtlCol="0">
            <a:spAutoFit/>
          </a:bodyPr>
          <a:lstStyle/>
          <a:p>
            <a:pPr>
              <a:lnSpc>
                <a:spcPct val="200000"/>
              </a:lnSpc>
            </a:pPr>
            <a:r>
              <a:rPr lang="fr-FR" sz="2400" baseline="30000" dirty="0" smtClean="0">
                <a:solidFill>
                  <a:srgbClr val="000000"/>
                </a:solidFill>
                <a:latin typeface="Roboto Mono Medium" panose="00000009000000000000" pitchFamily="49" charset="0"/>
              </a:rPr>
              <a:t>COLORS :</a:t>
            </a:r>
            <a:r>
              <a:rPr lang="fr-FR" sz="2400" baseline="30000" dirty="0" smtClean="0">
                <a:solidFill>
                  <a:srgbClr val="000000"/>
                </a:solidFill>
                <a:latin typeface="Roboto Mono Light" panose="00000009000000000000" pitchFamily="49" charset="0"/>
              </a:rPr>
              <a:t> </a:t>
            </a:r>
            <a:r>
              <a:rPr lang="en-US" sz="2400" baseline="30000" dirty="0">
                <a:solidFill>
                  <a:srgbClr val="000000"/>
                </a:solidFill>
                <a:latin typeface="Roboto Mono Light" panose="00000009000000000000" pitchFamily="49" charset="0"/>
              </a:rPr>
              <a:t>white, gray (silver), brown, green</a:t>
            </a:r>
            <a:endParaRPr lang="fr-FR" sz="2400" baseline="30000" dirty="0" smtClean="0">
              <a:solidFill>
                <a:srgbClr val="000000"/>
              </a:solidFill>
              <a:latin typeface="Roboto Mono Light" panose="00000009000000000000" pitchFamily="49" charset="0"/>
            </a:endParaRPr>
          </a:p>
          <a:p>
            <a:pPr>
              <a:lnSpc>
                <a:spcPct val="200000"/>
              </a:lnSpc>
            </a:pPr>
            <a:r>
              <a:rPr lang="fr-FR" sz="2400" baseline="30000" dirty="0" smtClean="0">
                <a:solidFill>
                  <a:srgbClr val="000000"/>
                </a:solidFill>
                <a:latin typeface="Roboto Mono Medium" panose="00000009000000000000" pitchFamily="49" charset="0"/>
              </a:rPr>
              <a:t>SHAPES:</a:t>
            </a:r>
            <a:r>
              <a:rPr lang="fr-FR" sz="2400" baseline="30000" dirty="0" smtClean="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rectangular</a:t>
            </a:r>
            <a:r>
              <a:rPr lang="fr-FR" sz="2400" baseline="30000" dirty="0">
                <a:solidFill>
                  <a:srgbClr val="000000"/>
                </a:solidFill>
                <a:latin typeface="Roboto Mono Light" panose="00000009000000000000" pitchFamily="49" charset="0"/>
              </a:rPr>
              <a:t>, hexagonal</a:t>
            </a:r>
            <a:endParaRPr lang="fr-FR" sz="2400" baseline="30000" dirty="0" smtClean="0">
              <a:solidFill>
                <a:srgbClr val="000000"/>
              </a:solidFill>
              <a:latin typeface="Roboto Mono Light" panose="00000009000000000000" pitchFamily="49" charset="0"/>
            </a:endParaRPr>
          </a:p>
          <a:p>
            <a:pPr>
              <a:lnSpc>
                <a:spcPct val="200000"/>
              </a:lnSpc>
            </a:pPr>
            <a:r>
              <a:rPr lang="fr-FR" sz="2400" baseline="30000" dirty="0" smtClean="0">
                <a:solidFill>
                  <a:srgbClr val="000000"/>
                </a:solidFill>
                <a:latin typeface="Roboto Mono Medium" panose="00000009000000000000" pitchFamily="49" charset="0"/>
              </a:rPr>
              <a:t>MATERIALS:</a:t>
            </a:r>
            <a:r>
              <a:rPr lang="fr-FR" sz="2400" baseline="30000" dirty="0">
                <a:solidFill>
                  <a:srgbClr val="000000"/>
                </a:solidFill>
                <a:latin typeface="Roboto Mono Light" panose="00000009000000000000" pitchFamily="49" charset="0"/>
              </a:rPr>
              <a:t> white </a:t>
            </a:r>
            <a:r>
              <a:rPr lang="fr-FR" sz="2400" baseline="30000" dirty="0" err="1">
                <a:solidFill>
                  <a:srgbClr val="000000"/>
                </a:solidFill>
                <a:latin typeface="Roboto Mono Light" panose="00000009000000000000" pitchFamily="49" charset="0"/>
              </a:rPr>
              <a:t>marble</a:t>
            </a:r>
            <a:r>
              <a:rPr lang="fr-FR" sz="2400" baseline="30000" dirty="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brown</a:t>
            </a:r>
            <a:r>
              <a:rPr lang="fr-FR" sz="2400" baseline="30000" dirty="0">
                <a:solidFill>
                  <a:srgbClr val="000000"/>
                </a:solidFill>
                <a:latin typeface="Roboto Mono Light" panose="00000009000000000000" pitchFamily="49" charset="0"/>
              </a:rPr>
              <a:t> glass, transparent glass, </a:t>
            </a:r>
            <a:r>
              <a:rPr lang="fr-FR" sz="2400" baseline="30000" dirty="0" err="1">
                <a:solidFill>
                  <a:srgbClr val="000000"/>
                </a:solidFill>
                <a:latin typeface="Roboto Mono Light" panose="00000009000000000000" pitchFamily="49" charset="0"/>
              </a:rPr>
              <a:t>vegetable</a:t>
            </a:r>
            <a:r>
              <a:rPr lang="fr-FR" sz="2400" baseline="30000" dirty="0">
                <a:solidFill>
                  <a:srgbClr val="000000"/>
                </a:solidFill>
                <a:latin typeface="Roboto Mono Light" panose="00000009000000000000" pitchFamily="49" charset="0"/>
              </a:rPr>
              <a:t>, water</a:t>
            </a:r>
            <a:endParaRPr lang="fr-FR" sz="2400" baseline="30000" dirty="0" smtClean="0">
              <a:solidFill>
                <a:srgbClr val="000000"/>
              </a:solidFill>
              <a:latin typeface="Roboto Mono Light" panose="00000009000000000000" pitchFamily="49" charset="0"/>
            </a:endParaRPr>
          </a:p>
          <a:p>
            <a:pPr>
              <a:lnSpc>
                <a:spcPct val="200000"/>
              </a:lnSpc>
            </a:pPr>
            <a:r>
              <a:rPr lang="fr-FR" sz="2400" baseline="30000" dirty="0" smtClean="0">
                <a:solidFill>
                  <a:srgbClr val="000000"/>
                </a:solidFill>
                <a:latin typeface="Roboto Mono Medium" panose="00000009000000000000" pitchFamily="49" charset="0"/>
              </a:rPr>
              <a:t>EMOTION/SENSATION:</a:t>
            </a:r>
            <a:r>
              <a:rPr lang="fr-FR" sz="2400" baseline="30000" dirty="0" smtClean="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refined</a:t>
            </a:r>
            <a:r>
              <a:rPr lang="fr-FR" sz="2400" baseline="30000" dirty="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efficiency</a:t>
            </a:r>
            <a:r>
              <a:rPr lang="fr-FR" sz="2400" baseline="30000" dirty="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coldness</a:t>
            </a:r>
            <a:r>
              <a:rPr lang="fr-FR" sz="2400" baseline="30000" dirty="0">
                <a:solidFill>
                  <a:srgbClr val="000000"/>
                </a:solidFill>
                <a:latin typeface="Roboto Mono Light" panose="00000009000000000000" pitchFamily="49" charset="0"/>
              </a:rPr>
              <a:t>                   </a:t>
            </a:r>
          </a:p>
        </p:txBody>
      </p:sp>
      <p:sp>
        <p:nvSpPr>
          <p:cNvPr id="12" name="Rectangle 11"/>
          <p:cNvSpPr/>
          <p:nvPr/>
        </p:nvSpPr>
        <p:spPr>
          <a:xfrm>
            <a:off x="5081667" y="4207315"/>
            <a:ext cx="6096000" cy="461665"/>
          </a:xfrm>
          <a:prstGeom prst="rect">
            <a:avLst/>
          </a:prstGeom>
        </p:spPr>
        <p:txBody>
          <a:bodyPr>
            <a:spAutoFit/>
          </a:bodyPr>
          <a:lstStyle/>
          <a:p>
            <a:r>
              <a:rPr lang="fr-FR" sz="2400" baseline="30000" dirty="0" smtClean="0">
                <a:solidFill>
                  <a:srgbClr val="363935"/>
                </a:solidFill>
                <a:latin typeface="Roboto Mono Medium" panose="00000009000000000000" pitchFamily="49" charset="0"/>
              </a:rPr>
              <a:t>KAY MESSAGE: </a:t>
            </a:r>
            <a:r>
              <a:rPr lang="en-US" sz="2400" baseline="30000" dirty="0">
                <a:solidFill>
                  <a:srgbClr val="363935"/>
                </a:solidFill>
                <a:latin typeface="Roboto Mono Medium" panose="00000009000000000000" pitchFamily="49" charset="0"/>
              </a:rPr>
              <a:t>"reveal the beauty of your skin"</a:t>
            </a:r>
            <a:endParaRPr lang="fr-FR" sz="2400" dirty="0"/>
          </a:p>
        </p:txBody>
      </p:sp>
      <p:sp>
        <p:nvSpPr>
          <p:cNvPr id="15" name="Rectangle 14"/>
          <p:cNvSpPr/>
          <p:nvPr/>
        </p:nvSpPr>
        <p:spPr>
          <a:xfrm>
            <a:off x="4976734" y="4045941"/>
            <a:ext cx="6200933" cy="86926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p:cNvPicPr>
            <a:picLocks noChangeAspect="1"/>
          </p:cNvPicPr>
          <p:nvPr/>
        </p:nvPicPr>
        <p:blipFill>
          <a:blip r:embed="rId3"/>
          <a:stretch>
            <a:fillRect/>
          </a:stretch>
        </p:blipFill>
        <p:spPr>
          <a:xfrm>
            <a:off x="3597329" y="4561258"/>
            <a:ext cx="3027406" cy="2316079"/>
          </a:xfrm>
          <a:prstGeom prst="rect">
            <a:avLst/>
          </a:prstGeom>
        </p:spPr>
      </p:pic>
      <p:pic>
        <p:nvPicPr>
          <p:cNvPr id="11" name="Image 10"/>
          <p:cNvPicPr>
            <a:picLocks noChangeAspect="1"/>
          </p:cNvPicPr>
          <p:nvPr/>
        </p:nvPicPr>
        <p:blipFill>
          <a:blip r:embed="rId4"/>
          <a:stretch>
            <a:fillRect/>
          </a:stretch>
        </p:blipFill>
        <p:spPr>
          <a:xfrm>
            <a:off x="675570" y="1070353"/>
            <a:ext cx="2838062" cy="4291825"/>
          </a:xfrm>
          <a:prstGeom prst="rect">
            <a:avLst/>
          </a:prstGeom>
          <a:ln>
            <a:solidFill>
              <a:schemeClr val="bg1">
                <a:lumMod val="85000"/>
              </a:schemeClr>
            </a:solidFill>
          </a:ln>
        </p:spPr>
      </p:pic>
    </p:spTree>
    <p:extLst>
      <p:ext uri="{BB962C8B-B14F-4D97-AF65-F5344CB8AC3E}">
        <p14:creationId xmlns:p14="http://schemas.microsoft.com/office/powerpoint/2010/main" val="1268510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9538" y="277602"/>
            <a:ext cx="10515600" cy="1325563"/>
          </a:xfrm>
          <a:ln>
            <a:solidFill>
              <a:srgbClr val="C7BBE3"/>
            </a:solidFill>
          </a:ln>
        </p:spPr>
        <p:txBody>
          <a:bodyPr/>
          <a:lstStyle/>
          <a:p>
            <a:r>
              <a:rPr lang="fr-FR" sz="3600" dirty="0"/>
              <a:t>EXAMPLES OF DECORATION ELEMENTS</a:t>
            </a:r>
            <a:r>
              <a:rPr lang="fr-FR" dirty="0" smtClean="0"/>
              <a:t/>
            </a:r>
            <a:br>
              <a:rPr lang="fr-FR" dirty="0" smtClean="0"/>
            </a:br>
            <a:r>
              <a:rPr lang="en-US" sz="3600" dirty="0">
                <a:solidFill>
                  <a:srgbClr val="C7BBE3"/>
                </a:solidFill>
              </a:rPr>
              <a:t>in accordance with the theme</a:t>
            </a:r>
            <a:endParaRPr lang="fr-FR" sz="3600" dirty="0">
              <a:solidFill>
                <a:srgbClr val="C7BBE3"/>
              </a:solidFill>
            </a:endParaRPr>
          </a:p>
        </p:txBody>
      </p:sp>
      <p:sp>
        <p:nvSpPr>
          <p:cNvPr id="13" name="Rectangle 12"/>
          <p:cNvSpPr/>
          <p:nvPr/>
        </p:nvSpPr>
        <p:spPr>
          <a:xfrm>
            <a:off x="9397691" y="5703238"/>
            <a:ext cx="6096000" cy="646331"/>
          </a:xfrm>
          <a:prstGeom prst="rect">
            <a:avLst/>
          </a:prstGeom>
        </p:spPr>
        <p:txBody>
          <a:bodyPr>
            <a:spAutoFit/>
          </a:bodyPr>
          <a:lstStyle/>
          <a:p>
            <a:r>
              <a:rPr lang="en-US" baseline="30000" dirty="0">
                <a:solidFill>
                  <a:srgbClr val="000000"/>
                </a:solidFill>
                <a:latin typeface="Roboto Mono" pitchFamily="2" charset="0"/>
              </a:rPr>
              <a:t>POSCA marker</a:t>
            </a:r>
          </a:p>
          <a:p>
            <a:r>
              <a:rPr lang="en-US" baseline="30000" dirty="0">
                <a:solidFill>
                  <a:srgbClr val="000000"/>
                </a:solidFill>
                <a:latin typeface="Roboto Mono" pitchFamily="2" charset="0"/>
              </a:rPr>
              <a:t>White </a:t>
            </a:r>
            <a:r>
              <a:rPr lang="en-US" baseline="30000" dirty="0" err="1">
                <a:solidFill>
                  <a:srgbClr val="000000"/>
                </a:solidFill>
                <a:latin typeface="Roboto Mono" pitchFamily="2" charset="0"/>
              </a:rPr>
              <a:t>colour</a:t>
            </a:r>
            <a:endParaRPr lang="en-US" baseline="30000" dirty="0">
              <a:solidFill>
                <a:srgbClr val="000000"/>
              </a:solidFill>
              <a:latin typeface="Roboto Mono" pitchFamily="2" charset="0"/>
            </a:endParaRPr>
          </a:p>
          <a:p>
            <a:r>
              <a:rPr lang="en-US" baseline="30000" dirty="0">
                <a:solidFill>
                  <a:srgbClr val="000000"/>
                </a:solidFill>
                <a:latin typeface="Roboto Mono" pitchFamily="2" charset="0"/>
              </a:rPr>
              <a:t>(thick and thin tips)</a:t>
            </a:r>
          </a:p>
        </p:txBody>
      </p:sp>
      <p:sp>
        <p:nvSpPr>
          <p:cNvPr id="14" name="Forme libre 13"/>
          <p:cNvSpPr/>
          <p:nvPr/>
        </p:nvSpPr>
        <p:spPr>
          <a:xfrm>
            <a:off x="944880" y="306324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AutoShape 8" descr="data:image/webp;base64,UklGRqaGAABXRUJQVlA4IJqGAADQ0wGdASrFAcUBPk0ijUUioiEiplO8iFAJiWdtM/f2P8ao7fQ1XLHI89aA6uXpGG3Z3PwbrHxSf6oeoDtU8xXX3Lm6/bMXbIS5/gR+qf/celf6cvV/zrO6deuH/Dv/P1aHpXevDmFn7Xel75b/J/6v/HfuP+6vrv+U/UP5L+8f5j/h/3/3Kv8fyGepf2n/e/0vqT/KPuv+i/un7rf539p/vN/Tf87/O+WP69/Lf9D7n/kI/Mf6x/sv77+6H50e8v9p+/u4j/Zf9j1C/c77R/sv8N+8/+b9QD/C/yf7u+6X6V/cP9p/jv8j/4v8b///wB/mH9P/1P9//d//Kf///y/bn/C/7/lR/bP9t/2f9H+Vv2B/zD+qf7n+7/53/z/57///+37PP+j/Xf7f9u/dP+tf6L/x/6T/a/t19hv86/t//G/wX+h/aT/////73//17ov3T/+fuo/sj/4zkT3AhglS22JVn79qHwsE0V/QtcxsN/g2Xnjn/HSUjDuajFnbi0DMDI/b3/6f9D7rQ7BxnL1ULNhLSarT4lN15KXnUX7cI5iMxz3adEWwTvgcshg1sskfDOw5omn9CNEC0H02MzKybfst837E1A9kUc8XTv2gxdskfv3YGa8T4n6xTOoQojS8rgGlzkP/HN2x3AsfYK0Wy2hoV5DTgPlDhGDLzyAlrWeD1RW89hvV/JvvEa+5dUlufP1/5g8AVKZWWUlmPE2stVapuL4ENszU4dE7v/Uzjcw5elqAPdEdXJtYwY+iME6aonwOHdCboP7cWfR+lhdp8r3x/1bSw0eSN4baWCP4lF5Qt3iX8aovi2Xu3oFeNThXDVMNhecKPxBD6V/g28J+wEveIW3vnkVOiIlwWtVVicC5QawooA+0GN/NQQJLQtZQ+hB54e0uixtGQyTI/SUJFTTXsVQyC8KuDSzX6HvBNAZs/+u2ufZjtsu7AhgfdjgKwMOLOL0R8n7D0F+HZcDkX2FtaseWDvN++FeAqauv2ODWHcaNloh9QiG8B+WkbFraH8HeojMQ2cG+5v4GKFYXlsXznGb8C1bgG5Q0S3htFlS6Jg02zCrB3J+2h99q1eCyWq3ly6xamuiltWdN4mRNcpZKb8R0cdOhzn0cPmBJz3Mf4SSC5HrP3+O1MV5qfTl4Kt+2Bpu4JOrDcY0YllgnlhuGBnh2x/g3IQOjyf0ryw46WYi8Z3m20V74aEWyh5zyldCvq9DCtIkqpIE9pYD25cNcrY6oj7t906njOHKLBrmMweJ7RcjIhNAUq1H9mI6h2l7L2gPYINsCVkRsPlgUvZUocwXp+tJrz7DZ6HRLrAZ+qdIoLAj91+BjqE2LCqYBJPhtyfNxEnxuHzb3hDou7hWsza90XAWyLmoLGH5WmybfrSRxjE+VhWx7KmWBczscGRYzjb+qO4Diam5aX4m88gVNEUDEP3EkVvTm++B3PCV5H5AGbWfcuXjggAlzS98jwTjcb5M1JOc/qkYFjhaqziTnKDUGbzDtjmlJDDzzQbAIeNDcrF4yQgO24a16Gaa/a+/74CMHGj4bbJF2di1D/SmtD7Hh+a0FuUsEjakJIz1YglLLfOtUEQEvEb3+MunjWH6h/Ea/gwlLVmYMslDjX4YuHRW8Kz7QXKsnILpEET0Gy66tBsKkIgQCkggvSdhcyPY5ISBqZw/qJ6i5w0fV7c1bXKb14zPB9hbFJIIjhSyDsEkrTIC5wx+1Oj645XrCLfkWFlVcBGj1bUmam6Pk/iHiA13g/zLTrnD3oVMsulHWlHZD4+uKwGK4dhQO62XCSi0AcYQd2v/AdQbxSE8bkeHX+Y/amdmAKm6AzqfRcZvU7esRP6PqFojCaHRHbO+I5plOY2v42Oa+KhRETirt6Tn9xPGf0LWSKlmHGu8HtFhlKIQCAxjezu7J9zz3fRdRnYjwT8UDq80yU6vf5HAvQDoVyUeqrFnlou2gjqxs4OrTL375BTy7jK/eqU4nLIqxpo7imcY05j2OusxmOOeRLkYFF4XlRbo4huB0jA9/NRAppbOPXGoxSPc+C8E2Qd8Vy74tH/RCJPYcfocJk7enDQ3aK7OIwno6ucUPJKnxTxGzvCd+FPrC4KoZXVVIhJEfJF607KOt9qGPICZ88j5m4lueUm+p//JnE7pkFq+tWH5CoQ1xeOwcOGxEjJwAFMe1/9lWM/JTNht65/v9A356cAhHmqTQQ6csvtOOQKfu2JBcNVn0mD+1OmtBWxzZpRQNHJrvrkuCL8fJfHwlGKpsFNmHORUzVOARPSfoO+E5yY1j0xdOvYnjftfiqWXLc3ZtRuUqLmk/MkX0FVwRkpkkrMlN+43B5tqYg17vS7QBVcdMQUnjQS6snI73zSHprsJ7XIqt6PfhIx9icZGxvPPQ+RAnVKVadfO1QAzR7Y+B8Ka/EkHBuDLttZKUmXxuaepWV//6EIceC0a9idYzej8E4hP55OyTL/AZ0sTWlYYL5eTblOBFkeHStORY3rY8Qp7anOc9WCFbRS2jC08C9RoWG7s8Rr/IDCI5ETUyJnjVCZ03n+H4DfAAcqxiMKjSLey+GDp5glzhnSDPlU9nG2cNHO1fJSCSFJqSemTu6+049hIbnE+0D1n2gWuckakOQclY7pkkyCzDV3wZIeoHqNG1yuftw+wpCK5khAGkUbKDRWWlg3Bbg14e0qvoJvEk0gPSat9UqJv4QWmHWCwDJmE4sHgC302M77txlpCkKwVTgeLwGmy8VwitFL2AJiVmhZOJBkwn1DKLe+Bx0yXQ1Ut1bgQi/g5rv96XVNefn+xRRayfB76B0vLLRhoXc7mM0lxDwRTkI/009MlWjHMvk7rtpcDLTed0IT09vg21CFsMx7RufN30m0NIpBXiA1FYNFSy9Hgr7M/HEQQGE/6HFihNf5XFrZcqHRsuDFv2uMTmdNoQuM70tTYVTonXIB1ke9g6jUdiX2eIbOPYIJaeXOpT5dYlFZnoQXzDNR3XCUyYLyCiJuRAmhhOtt+FNhi6140QMlabBv1+TbpcLXVSs/W2SrAIq1uF/afZqjRmVwYRQLYo3AjNx4Yx5b8ulBvilTT1gIjmoxPu3RvpTiEZgDdlbINqSkdI93eCUDC9zRM+vhclb84PchqTL7Ynlut/2de5v9JKevHlSbNIx2UTmwRCj0hdD3V102y08swrjLod+HDfvoKlNw0m2VYjUBcG7IjymQTaf0uxCz6PGcEmtIUQ1TwT5vYO8kldmIqacpunBIzkbN6zi/t1/wYA9Ikn96p7Xu2Sv9U73fYk2U+lL8eMZXtbNY5f2WxlqpC7LSJMQdgpwZbgAkXHeAphAi9RN450z+caIoEIr2CxciDHSCUM+YLcKbOlGBWuTeNnElnZnyDfKuMRyhnvcVbn2zW5JdjeIgLmR2O1zoFm9r3XK95brcA2OJSzbJ14brOkuCjTnd71IG8Xc0XTt6HWUEoE2B/gZyIMLqockX8QI7j9keBP0uz2fOGD5OrE+dT2fhXSQoI4Rmnre1q3TmYc1z9aeF6zXP5fNoESx5e1xhRJ5rGJGEq2nTdIUMrs6ba5CN5p3+EExHF/QMro64RDrc4TNjrPyXhvE8HkfQX3JAvX2JXY7pbJ+HW+8Riu9U/tq08mlSAF9wihIoAjKf0EC8ZwGKg8NPEtNA2h8//C3om/S15gYI2PZ3UbaO5G2fHYCSU6BZTxNDBe+KC1nXvxl3sZZjQz0s9vA8R8uKcLFZaQBOU5lGndTwslivDOo07r0fIZZpsS9e11dhOafkglNJY08i4kZgGNiUsf4AJwBP+/NogWmdxyINXCmVxJshe3pGcFc+58U0jLebVYvqUC+7h6kooQ3pzGVlg+GH8zDf2va0ekirLg5yJ+K4m2Ni8epWSwWbTiMbXODcTf/zPbQ5WWno/WnYYVO3keGGDUvi03q8E0PdQ26lp0MzTfoiZ5E/ajSbJANkpV1vR6mYbmjO+/06sKkWlpkEeAlA+tVSsCbd+HB6Hvk5TpOHK4+m/Z8ja06O9CzDg1qBRfE8a96N1Fnv1bTHu+of9/Dqgy9hMlhNZPcdqb3i+Qh8Z1p67OtUpIfEpJ21e7w9jzOw7H65O5ZZ8MkEGo4kgP76X/KV8OgGwQhQYRboHiTrrdRxi9fWkcM3D2vdv+K9w6tTGmHTCJAzw3xh/A/jjFzUPJoAbAmsWzfSzwnALC88GREvMP9/wqfFnuPyM8rhkOa9SGRoEGezmahu+zDVPxf66zHx8rZc3bItFDKw+Lwx5EbdBTOaly1MS35l8j3RoR92iwvuvOvXW4wGyYSnUvvW81nUXIi6wnU+zEaTRqgqQpyuQBoU8ib9ahSJPVNFqw5KkovmnQXx4SRvtz7ZMbKi4EirnlJApdOAjhxXjToyIeZdsll7RNmJC3ptnfYaLBikrodB8gFn7jrEhkpTqhM5Tn7BbrmdhcBk5GTzeiHDiwosAXD/lfBS57cx3T9HefzJHFaEDJ9mZD0VJ5yzv8cWoNyEcKYZvkvrfsalLY2nMQF2agf4TVX2OOc7POWn5M/6r/5jjM8hOi1d90OLcLZVByjUpfdjX0UE28xSfHeWh0j5BNHa1Lzpkap/PcTHdEkmwNhjeNBjbATeSrur2+8+secGasYfbGN1Iq4oUqxcrNmLe95GgLw2dzccMn/ZbRIlqwUDzI93W4KaHkj0jB6L4BZOEFxjh8x/DZt0TjC+1ae9MPua06lmjBEelZ9c6BnNJ+TD7PujUPzVTs3bFChHExQUQtrwDjeNOi9Jw/Q/XRsto2tlQiNUsu/CzxTJ81Sfn0MMTLG1GeX+opTF10gHAz1gHQyZWRDgcH8A38qdfQtjPkRPWFbtCvp/v47SLoYzlMe394VeehkR30IuVbxdfAjfMdKUYi5ufuKT3MW9rQwhl12v9VcqXASWkyiPsG0KeytvK5bZG2rHG4Z9FK6UkmEamckTYnEL7xbaOSA0/BYBcEUTEWzCTMPztA0wMyxaLJtr6rS4TODMuOjfBAAP7+ENFdz7na676w1LheNWxT3WQHJ6PWVl3s34x32+M9uRbkKACxTbbbxNZg4N1B0rfyTaWH1vKAu++pL1tro1tK46SmS6yvuM6qT7qly5O6CnZvaWxEc8be6mZxuCoONPGxo/0EBzA2eCUX71TMNdGvicDUiG/1hZsXCNrgikGaxNUhm8+8vVrL9UN8BAOcWINEkMiJdvqQhAaiPm/DckpHxUntaJCACTANKbOrXpYEIXROWrgyylsgU50OfjmXmpBlP5UA9ZOEoA8jtH6HIqnx+i7dyqhUnLkGMc45TutCtllcRS+0u4R6X4qF6JPN+SU4ccmYu4xjhZm070GY2irHx9Ma6DhPttu5Li8lACaW06oCy7DLVHun4UBxWkYG7dXsAel+GPtSFl09dGB0uzdmOPIUDpVveg+yovF8p/FHBpVWJIB5rnSmmBrJxcKT1bzWxIs/WWXrmqSSQ8EmS0/lLYV/TSuBaCsK0bfqRvjYFMgwidF1yfVIQAs7b3ifIw8ZfEWSoDTqciRDqb6fJqiuFyhG1Eh7UBE9c+RUc42N6JYtpxtRNC9RbgtSNmeYBQDG/NFBPQw1N0EEHUgrEFxuiaDSo8okMhRI28gQ4R3sbkz3v/hUVTvdX+p4KtpQFz1Yt/wSYSiws0EeiVM72fQmOyJM6/O/r9EiWVLc0+sClO24aXqh7tAQ12lE7Xxo88W/TrCf6o6MK75uDKdn2DJA3L0lp0/2/jYod9649XfSZ7boWgS/t/RFX9XAALO7QLMqWYp6DJM4VBbQopjC/I68i6yfMTnjW/i5jc7/J95bfUfjHLK4HFZGi2EwPubQpdqgZOj+m9Ln+aP89g6gfn3vNSQJ4TDzey3t/Cbg57CkniivW3yGEfxv9BBwbVbNT1VA2MV6+iC0JTHLOxYeKTq5rre957p+8aqr78FgtAt+CFEN/HjHOJQboiiC2ZmhkJLe2kgVtTyK3iWdKoMQZcaPrKHqlrN5NVDBMapPt2yfG3tr7vIsaytaU9jecqiY8+9AlvXsmS7id9VjrU/BviocVtl8jesQGw7CBpcsQSyyjaLQQYnAJDBUijcsAKmHTjGcW4GggPxfnb7KPoRJ9WjNH5fhFr0AXKnOQUTF9JHWP5iaqDDD0UV5yR7Jiq9axS5Iqou+ASqSV9Q/aBIi/LbEQuhF/YLLOMBjog8nsNo2iklLyb54wQ1kYyv2wxpHAfQSbZtmX68R9wCltxQadZ0eBrcf5w7QAdkFkDxZ5N6ltp0LASCa9EaKK/wX73/Xw8pMz9NNtnS54s+8bRNhpJ1WpXO6v1I8ACsEeGyjQjI6R0vtStxk55LG55bIzF1WuLssH6E6zofC5B5M2KmdwCZZvW6Hpi3kb8vL11bxqtsd4iEi01izzUKqB7melt9fk3k29uhZkGwoojXJHAA5M6HtublGKeS/oU43HJoGdiMszO3/te0tnK6OIELCmRu/pjTSs/UmohPBQLwgDvfdhGiGKheV8eA7ALfIHGRhOVSb+uiPm3+svUtKrtzbdPO7jDvuNVyEysYVPOLrcbvXtuNAj+R2IujQtOapjJnZ6+0V5xB53nEGjBIRzSazMcaHLY/VkJXCEszmi7iNjX40nkwNIIGGCxvzTIrkO5hzhO1Em4sRt/+lu58c84OtmXnBud4qZjoS2FLMPxmdp4jXqajxVEXNxNGBUekihCaXbZDp9yNSRgt892J6Aw769LxEQaAMEB4HGWjHvTmuno1AoBziUeFlniZn7pBgQUoTFwm9fU3KFc86KJeV5VwPERbJx+sQ83drkpcda3jsTI/2jgvnXFzdqaj2k8rJ0SVo7am3KXa83g0KRUVgoFBDgpk9rAA66GtpWMIMg5AawXTaEL2Elj/FpiQTYpkg4IZofy/WmnAzUkAvJomtSjffLIJuGkrV/2Ax87p5HRZloO8dqTKoPAAJ3QZXXMpcp+b4RPSWPXLKu2g+6Eg6gr2YgyCU91I1i+72mZQw0x853S5htlDlZFByo1jb80OkeTo8rskXoYPhp2IddXF3HjJCxOHe0jfzjqnP3yTi9u2jIcmMHuUsqzaBJzCDpDGJkeTG6kZPI3zGO38tF4JqsY21XFfEkYzgmYKreJ77HPY25OuBxBgceSd06Q50frVkvYElXL2sbHhuZBwq4WDI7p5Djp4878JIhmaE3aoa0oggoY8dkwoCI846inSIk0Har1sWDQOqDAEsBkuDiNrQEidKqDNq/fxz/HwjFMAHzGxzPm9XJvzPcs12Gkryk4SZgYcZdnsN9WoD0GQ3XbwFUtNRD+8nvrxgro2lpDCwbf9dr1hJPVEaeN61+p2ggBJiXDiBgYn73HeBFF+qLnwebIuZScQYfg54VrJjS2tDrknSRMnrr6KbzK/jDcHsWrBpzQxjw3JeBrqf85HSRpI8ydV4Zxf8x5lCrq95PoEffVG0cppIxFCvhVl+XNdhglBuD4k2ymxjs0bxRfv0zin2oh3VnkxhUoEy+WDd9dFAb8OhPjQjc2icfvl6hjGWw/QyfN3VlwhnisPX7/s3J0n0NbV24EqlrwYtTPHcdie0pqWBi+pLuoK31Dhc36qDTBh2YOmPnFWIChgyEO4PKkqY5xuCLgfQEtiLPFy8c1XC77OGM5sf6QC5L+vIV2DcuCD2rKp4/LiRakW5Huce2zD6N9rOdEmhTucd8zQHTE1hgTc2LceWokZAFg5Jc+scjQWXnjEbN9qqxUliA0gpQZfMzgoWVr1yeS3Rj1P0VcFGt1s0jfhHk3Yyr6sL5o06Pv04Ucf9WvbKx2peXWMtTtYfduq6JFjjCKKuDNA/DmFQONNAIMRQuEWogpdJRtw4Ts0rEZjUZTjjuKnn62lhpyqa3uKi1qO+L3LbEF7syrDZXn2pHRU2MjjZlRBF15MlqIHFX6qiVUehkfDs9KC94L0l9ecqJQaHiUNc51d7UPagLPtRWEjHdWQz1aGxDb+yXGudhD3/0NRHJI41A952mQ75UFk0Os75tGHKsNCVk9Vsy8iO2Xl1jDE+TninoQCqqbP+QAEfOyNdW+MsVavY19r/zNUDDMxt/+dYIfvKeEOzOmC7IL7n8nWCOg6Y4YdPAHigHDf57+7B4ZPVSnSBl27+rY+7nwOGN4TB5TxvodkqGSvdVa8wTxyIqXtSLA5S8HHsOcqEPA/bp0nsE5vL5JbhY4TjWJwZqwH1lWLx1agQIF6OB6uWV8/xiZMZuOr4JT1UyFSkDzVnYjhQrNFzssvz4aMsLmI8PuREqiFTH/2xGYxmxp5G5HlBrN6PPCeqAsq35/JE370nA/406zDKJV/Rdf8s/YQDM17uCmvyyBUR7KKU594tzfL8eNq69u3ZnEyy+bHak8aK0e0LyJAbGMkBlt1Bse4Iu+7/Atq0MzUTT2e2BXaqDFJBvvPaGlQqvbbascTR1Y6FARDxJ+YBcaCpoNdlGUebkqfAuhiZ7AX7dnPK5OFqnzTt0RLMwGXItMhbFQIHshCzfOQwIKVrdZy8XhL+G9xcaPZDbxcHMQzn7gVnWVWvbj/O3kkKdPOn3xbaOaPSUYF5WBhidRmFzynpKhQxhcFerIWpJLWLlAtdIxKptYGjayaSs4vwU02gQpFKksHxHthyAL4GZLsTsd0WbC+8zLrLJgu6F4e7ccpPWimZ2hdIj65KVGncnEWAnTADWOAEma7ZhMncN9pP6xoT66blnA8ow4++3FGImgVTUpSCvFMozd8FtxU3qpm7I5DK1GfT+HpK18QhzKIJGyVc0pudfg/jMxJhu+oqFjKvev8m4Doy1Ssm1TX9lnSc2CYAVtGWW0JSkdsTCZN5s6j1vZAunhhO1PDBSUYo1VBMQgvJSrz6p56DscKlT7opm5d1RAGT+Kgeit0qdf5AfC40iSTG3kcuBGkf64NARhemKwY0qw1s0IFkQz9jPjAsBHfJOxRvCLS8ryQu30AFFwEUr1jJ/REG1TFqDMhaLf0SF/8b2DC2wUKDqZ+SkmsNItg8/7W/tgugJKTpRfmDjE/YyWCYN/CE0TXo54O0vJ3pknoJocSoWgDRmLQy/mZ92QNPHL7Odf0fBI1y1CQeFNzjAj/apZ5BmArfrLD3E1FVnUqw0KHGkvoZIwP/TxdKM0OuHW8A68HV5gSyRVtNrDflxDUyRYrxXaE+TBNPsFs2tk6wb/jB5eEbSJrbx78ztm2BxXBi3TP6yh9AU0WviF5roVTC2iSZLzq8lxfqx18GF4CAH+nOZcGEb08km9V6WMXLJEQKwT2PRB+FLLbcw3Tq/IZmQ2gLMDy+60UFw/Ekbr4x91G2vXpLwYl8GahTwOKWRPu8wbefseKIGiMspc0dBo29U26F78coxF74M0k1Q/AD9lVRn7ruYrmpt9qeVHMBDTVoJAy/xLw1WSIW66nToJPyf8xR5e203oP4I6+a4jxavO8cvPxPeR/0xKd7uxuks5UZd3DseqPNgq+fue+gcV/dks04wdr4vXhFml62RBL7DOoVzVMtYLz7nCN2hkI5WBY86a33xmelhFMA1ixyFSCjRCRIxkjZKxf+95L+nJ+BLNtju0robb0h+i+YYb2H5N4Xs8ZCyW/WyJHe2IzCBl4zffoaE0QyLf6gR8ICALBue/EiY6pHcRdAcWYoc6gbvRU7eh5ZBjY37p7s9fE34kqMNeXusrE/zegPfZ56okPGMxeZmu4PT55WzOUfJPWDseWCnrciqhJSNkyaIChCeJojJC2fvsRIMdWR9gkGqzXX2bGqpyU0jxQ1a5GzoW1hqGdfBJy2S3cu6qUw+ogx+wc0uwpR0HMiIRViIqq3sJ658pkvHZMM56i8QIl2w5Op8J4tBPuOSuYjqvFYvmYLNM62TnlrhG4PKtGV2Yf7pa1vsejcPqK72EqpzMdsuM1oMdkV+jLjjWDWuAEZX0csi8WBkCArOgHJNqDX3CthxVs5ZbUmdXBL9mMtwLXxZNahRWd8XF5pnAt108j/ttPD6yMWzzajxYFxQ/HVBQz0PjrvVDZQpc1VZH/WEemA34cptEfIXa9ZeitMDZEMa7Os8ZFCSfwd79wuyI7OWTV+zZYWiHeAztOyNSfupGnu46VvDEkrFaMmsofKQL9+CKY5T33tUCAZ+AnfJ5HRQvxv/qaZmLJTBFUL8xIAm2ZwVYnJUP8/48queLOpQY4N+4Aoz4oOC3uKkaDKXLHscIniwqLChnCybsAE9yi9UpgvIsbwQqUilThRZ9Onu5CFTDS7c7EcuhG3SFTy6M7kog4tiwwTyLse1pqwTsr9pEXlqG3KbCnlCHHALFOK7MCKYdy1MADmRx+SLrvA6gG7iLDwc9uYOpbZ6CSXJLu5slY3cG6HLZ32YQoQkPSrhyBGvHetbOhO5R2mFINLk3OQZLlbV+bNPCD04TmU/kTz6p89c3SgKwMf9NghNUUFbJQ0oqoB5NxXMElbGPWQ4ACySXE/t9JzJniICEulzzZ28AgRiMRLGBzAewFkl7nZ9nKZJvZgtzIG3RxD2zs0WbdsvL0MDb9/V6tfkp1ARo3zBYHV/0Oe/Y6t4D13YLp3Y9zXb8ZI40t7gOinHGR/gDQZDU0xOy3XLtbluqGId0pHaRdNYrFNrKOcs5FCnJYF9Hz/xjnkKMn1ajBWyhT7C7CdsPptrVuHW8X2/L+PgWk1Et1phGYGlokWihHyo2CPq24PcDfTyOvqgIDoBAG+fc2e4ckkpATzvHqk3XICuFBFbd+LIZ0cM8R8em7KCECzQTnOHCJd60AtzbFu5HxCe6Ysv1HuP0TRroKUF0CU5CHhlgHwP0ftwLh3Sn6I80WkbU442iSk3ak7UyTJp4gDHUWJxOt+dJ0yw51A0VEnlFL/7xKAU60K/ibWPqEN9JtQg/2k1PH1xMx7fc06YUcOBjPOY+whA8D+vWoRrX4BRY+90VLNKNb203cwcuM7UR32KEvWD6l5wE39+HfVyQ8wpm3kDvPH75T7wwZOz0lZ9C5AHF/F3eTUnpMgpJ/n3bwXZKWfMWg9B57Ph9llsJHuGLZ5HbLFabRz5ARr5P/+gvX6YgSnQ16EYUP0j5OA2qzm6Zuy2APERWv8ITykfxRes0sVMpHZvw/11JYY7XVUvtW7ghEaRSgIyMp+iSk3Z4ihaHe6tTX37HK5FXOegjJh6rWwaX6XVNie66Kj8BEBw4VcqqB4IUvDKJt00fQ6Tle3CjRd5PJbH5medistc8Lz9GwmNIg9ZQVcdmdUpRfsj2gAyo3PHCqviHVy/fjcuijmr/rr0qTOFVhbnj7OwJRlqa1lfJ/nS75dXJFCqLdsmvQuEBscuk4WiK39p+M876GDYoU6qkpluh70DWuXyE4ZlNPloSsHQ29nrolUX2fcu/RtTnvZ1aXDxGGqqoeOQtYjbwn7zQVkgmlzVqFRn8JL/Ly5v47LovzD1jaFK/E1mhbiCcsO8z9pWxmv/c8qIQbx+6/UQW1sHbGCPp4/wVJSKTf0qacFvn98LQ7rcZcgItujMq3UX1mUeZ1Umu4BW3dlBiPcaz+DVHaYKvrhYvY2hxCbhWiyzSrKA47k9ZHoyE6filo1e7rF327Zhlq9GVtt/dVVOjTbrWj2h2G8K10JSK/Z2zotb5VmP3nE1+5UL5lzoubPyIzKm8LyRno2DMWKRrJB/axRcpoQS6eSzkwhARn+uyV1FdEAWvVIoD7Qa0hrcEfO5BDU79T1kp5RPfADPjgchr7SY0LNOJYhLNMpg4lUu/QVgu9+Wsu8+raZP/kZguOmWrz8myl9IObDM8FWpnlRc4fjqlRRKHfVO/Th3OH19jJlPaXI366lPUSHuw0fmfXGXXxBuc8Y+Bqkq/Ygzajl5883Y53EmybKsW3xaYaE8uYN6ppFILXL7P9ScvVLwKqjIZs4cclKvPyxby69NujDWCl5pv6vdoDjttd+KRxWsQD5+iAccdhulYnywZ1VJeV5ggRFu7T821aAlCzJbt7stg+oBptPllYIhrPqgBnoiqD3DIn4W2byd3r9Ux1DPdfF0g7FdtzWv+tJ0l9AToAFXdA2qOv3N1KASjGC5gl5lUgS+6KyVxV9pqFpmW4/Azu5ab83morWCFLEalJK3frs/YKWiAOXRZQoU1BkD0DIsWJRN3s5uROmD3T8HHloqmnRICn+4mxwaFrjFAAbhzJQ1RatAluCqC8JOXV9fAV5ny3AlGvm+gwEp31ToE+Wg/p4NW/FhbkZqFGM9DF1wRSoyNSpiCKt29oCKv+XEK/8pVlmJ0kpXEpPeWf8+WJHhpo867jvCjGzPekuQEqVAadD7eQnBTbR0B7EpLNC3cF8QxHTTHTGfT4O5P9OrOoTeUaIwehJvRAbXXyKHlMcOJ3koNfAuHJfW6eWrCU4UIaoTyxjHD9wrW/pSWOpbORdxPfMT4uHYhEvlItXJ4fOZC5w+GX0q1xGTPvQnTndm5FSD1pLWs6bdJntoUUlua/9qejCwmy9iKzTGt1rgOYstN4VukhkjD2k7EjJpTEk9JcUUX2B8nYOIDAQbj6+qj7Q0lhj3DJc9qaGdMQitukxPPj25uWJjmATRhFAybjFH8/qnWXbi3lRw3jxDK7UNKJ5dWPbVW3JVxUPWhALndFpDiF/gnsG85Pwisc3Tp2LlVX/Z3oOqaXnHJRoBgmxWyBANPIUbo3jP0rkvailijWuUWHjTNDi8islRZIf64nx4fPmLOuvULgQ3np9Rinkxzk2ZxJMOLcK36qWW3F6fIqriWaFqjieiCmPcgRcbt2zGyU4bd2B8IUIOsbVOULuyKUg4Ba4ko4GbrSrbY36o0VPwq2Ha9kZ8jhqrgJGTnN9XCP+rC4iqUjO9XcIGPK9mwlV1vnUi+2D1dgQI5ykxmzT4xZo1r5xdH6ksg5hkB/9rGinZOjWP5jVCu82fQhaCi5H1OO4q2eddkkJb3yMUa0QJedEnZ88rBYYrfkZ/cbb8aZ9R9q4Bu0thF2nfg3odZFNnVlbIZGyEUULM0edqVu+cTKcAYxn0TOxDcdc5s/g2BZca9nc/LEJbVxmcWU7MRgkNVEorFOema31cH4Sutr2nrbzKRQgyEqydMbtWsVNItKsc6v211Crowa5CKK15TvSZlNiZGr2fFhzAG/s99dq+cNYtYYhQtL5/pkHZIzHsya0hSHTsbEZBYtD2QKYgEQoceuj6QaEyvd92bspTprjCfdKS8aiGmnXbnn3tFsdrSFxCqb0Rg4VsFB9O/l1wkh3tunLjuoMFdPYu+7dstsVqidurnHgf6ccw1o2pn0dvPbfogi72rpQCRHXg9wyBX4zabVZDvHxAA7tHscFvA7ydZumqB+R954HAVS1PtLe8fRL67ud7QYKyD7dJsyJ6McIGDR0JyhKDGonCSDWyxCC7GDyRpJXolvUNknMJIWBMQPwpSwb0yNYr5leA/7jIsy2Mn7qjoppAGNfvAxbGbeWL7NNkJrxYQA25jsRyEFxK80AgGCJ2EUR9kcVLcChm2YFcAteEbHd17epgUJjGK9orKEDCkZAw9/3xTKGaUrgNujZ+VVb7xTUDBs3RnC5Jig3SF4pXpJ5LVYDd0Gp1ci1BCY8oLg+PPDtqJlRUEqu81mau2qCUmk/O31EJhsqO7cxyid/Js9SmZNlsjSjiKrBiEl0Ffy7FXByByIWnR8EYF9ddf0OyVA4RcOSZezIaErtobKXRelptEdU3q+SOtGM2tqRLjaQ7BdhoGkGvo26uB8dbACaBSPRhF40C6BXhbByB9i8tXO6IB/rr70BWTxd/3SoxNpEYCkSFxq4mtBwScaElNe3AayM0RbfCtTGJIHYM/v5g2hpJPQiPZRKKtsbx3MThZfEHLvcnrwPeeSPlEep0rIWeC6z8xHcLQCI9ML0kbph3OFM4z/EyVEcLMSHcrNIQCPkDo5z/5lOz9Bpkp/ewkuxU7nBX250BIMSQTQpu8gqtDHE1NxaWSLisO/SGi2ghgsnP6nZGw0Y89ssHQoZNN4/uRTXx2QsGVH18zEV1KcI3kjhgE19GE/BXCXN61/aKZ/yfSt+quD0viqp80emPVIs2OPkyZCXwX2Wp3VMDq9aTPEqxdwHy3miC3jIuqjGPSUTcxtt2/fDCKAzvgVTYZP6+/5wbsZygWRpc7PkBqyQVCfEKV+cMvuEH/DRXYR/NtaJodtNnPvihfMYMYbTKnw5U5qD43g/hWd6MOJVIr7IY4plqiOtpGKDh506TRQ9GdV2PGHM0IMTvNLF6WwMksWps8Gns85dFmXcwWqn95o3uQDIDWSd8p1Yra/qS15aqr22d1VJ+cg20MF0Tl83qI+qeiX5Q4ETZeh1MkEQZL804Ni6UgAUzhLLz9JdqamOJb6yZZ6JlGjJGn+tCU7laWoMi3hFq1B1wnaHALaxP12D9WwIstVcRoHuSSU69qQFbHNTUQ2DWPIOuiyS+iJGkiF3RzDVGySpv2oCfyxfkKaklygb1nLkQ/72y64LnThMiFmoLbmBn99CPGqVWsALXAwZDXm9W1B1h9ReefWEyDOGm0l6McYAu71AolUDoQZbnMmm4PbkVbekb0Wo4QoLcuHpf/5WktnVQenymzRiyyRgcFwiDDV8iBTAnKRsthnRSuttvcj87r5BcqJ+35S4njkDenH4Mvc3InyOCzxE97Ih/Xe3RfYu1LVow+ja1ahYFoWiTCMaMwmv/8Bs5BCkaL8e7zPR9B8xXDRkhvn0Mg7pWrFvsPMr8zcaZXNW/JrahAQg8NP/pyMeUbpEwV9LMYOS4EAoVY5dWVAb/Jvp/vT4b32uvTGy1dRFOXbPC4C0/+aimkJzJPOZYV+tNSOK96/yrI0ErHmfL4BdzCfVkqZ2pnz5foouwy0YenGaxBUzCo8eXw7ZFwMofWIiNXYwbz0Z3rT7vgb4+Wyqgk2RdDvgEybi6fVmj2/9L+xpR0Drdo79uS4aV2bpcHtm+YQlS+BNrbkIab1kZorNwgmoqIQCtRqQUaVTB6vyh8EraPDDT23ricMOuptT/u5eGxUl9054VOjI489aDXljkiW7EE6FBgaZiN5zy1Awk3ZoYqwSyTIyDn7qmR4d//tU7c8k3Esd1GRSkV4nlnXsyC0hndbqeOAZnoBOTbEob44xaRdW0SL7rMtkxVjsHym9SlDjt6MUxF4ng++KcYKOicZTQTkGQARt8IXP4D+KDs+rTn5J3avwQRAlrKngKpdi2lnRwGLcAswlYLDHYyApsOy/1NJsLrlfRmotwW07OGBcTsNT7K3J2xVZMpDAJimCXIC6DTG8Z0dJKPRwLQD7TPSUsgKXjTxMRksu+CZfI/Abz9KkLuHNruBZBdm1CZkYrP1rfLaySXr5OTvE07pJV2Ya0rSUUujs2go95sFDQKyAqf14MQX296lTEzco7m/5BRXEAp7u18rMzW7Jcr5NQ3JsEw+8Yuak/79TlHzaVF5goNW6PJLVg4wGetHB0ejOIORYoHvrTFNPmRiuoj+6YXXWgvnBtbmIlKjq9fdXeJAxloxAubXpIZRei+MK+igwDUTB6QPSr6Pyqo+2092/jjJZS8g+ICT2LbUrHp3zSYH+/xuuKdyt9tAMXLKCV8YgWS/p2yFPiYr8bIiZ1NB+KCiqWZWuOjWXfvzeku4yj4Jt5mP8raIsgq7bG0zEqs8g/CuVgnpcpD+ePJ+KWhhaj7WQuRtvLmUnONueV10NRNr6bxYrANFEGJRWiYjw87rpRYxzz/zfGJGDRljfIMGyLfnGevDAE+HaHr6e+njVoa9t9mArFoTgD1XgN138kjfeeDE5zn72NtYhNvi127k/niNqxvMK1Dv5/izZF4/91chOCNtZAyIrCs0UZeBp3sNYXkKrihJYCq8CEfY9oQjNeUrnejDffjliidT5tBd8KlCv/Y9qs/u7vwFkRuaW1RP8i7K+reWZ2PaSpFJouf00QO/+yrvW1a8N6yxwXma2ijoXilgDOZJSWwvoQgYhqcdqedE3js2t2xvasuDA+biTMUYN/L7Rqu3hAqTK3LK25VIKmGdmikzy1hUFeKW/xRfoguqOLXHN5hvjAFR3pUkziApXIXSy8eM9iVFffaMo9HQdfXGL8d6btMjRNTcF9zgajj1Hf4yiqXjfwo+DZJ6F3g4wAANI/FuwiIU/4eEGk6jJ9qGvMAOk7QElYzu+Mu+Ps8NA0dHSZvcKIRdDX4Dhu8Tfksh0SfzxdF1cBU4MSuNM5//8BU5wu5GRZ7V0Ff60w9Wj/XEQkvlcxnAFwOmIuNqO3HTa3dJa7d5yh4/Ca8gX6F1ZOLIYym+COGUtFfSLI2+EPu0qy6V13yQXr6Wzxd+YRPvM57KdpIE+GMCQvAJLI/4EOfjdqOIZr12gNMhek4APFv+qu3CHcWBEMAJfyqiEQCnCpAz0gu/ffvTwm6PNIFiIqSMQDOwmj/A2Oqo1emvHEetH1QM6+MtT9v7dYWx6JyF5k5m/oU5hcFjXkyb2I2/O/OqXdi5tD1qMxx+mLW0iiG4hcVdNWm2xAKN1Nd9iuuyEp31XySMKE5eyQvrYKKCbSnXTo8iol7T1IZpESxlBeguVu/3wlWsbosZhfUxce2Ee8+LsAq6ILZycrehlgD0zPbbSrH3EjJ/9XWu9Q+Z6DhSnx/r9MZ8vUHRB95XeAYBUXFMqUp8FT8HH8FMcSoMze5NOJiG+pZvhBDnAI/JBXrugu7Gyxnc+A1ZfWUYh/rZqHlTXU0wIfbweW0+iuwpsWKo5p9eDDtA9WdFAuvFD0SFf1O0tDmaunUhouYXGGO31/c8adgT6nkpOKwLEC/PESUWFn3kVNfhvOxer2+83QGMGcmJPUjrDs5u6B8BlxWaZ7LtrdOHf1RsqBZBMz9UUTnL8paXB8h0BOmyKBWhpcnuSYi3NjDWbhBMTQdISoe/rPTORa+mClFGGiHiQTCNuLHnPj++m+2sxMj4g16w17xXJGMJiUrMkFdiDohsLQIoIkXUKXMwSFT+529tKPY5DpLKxx6B+2LNfN48Xo5RptywY7yu4/z6oOoYRGzs26fbgorCbbSYa9GWrJbmHhr32cCJwBi/j+TpX4jQHK/nPxHprZfN44RwvLsRFl5x4gAF8dl1AZIugVxbMlldp8RNmepPA4njGxvIgrUulvTKKgHHKdplwycCI7+rpB+RM+uIqxtuMmpSgtCKqSesyz5Fn3F8Q3UJZCmhxttD0Bmervt0xCfixfCytCCbfZCgusXkC2qyFRWWevxQVNySUHT23P3WfftIyClI1PvKOcwWV64a7mYEnGS1jSS1xr42mf9TqvF/5vvbuyZ2Ljps3+mdO3dJ5ceBXqf+Nvcbc+I3xwwgXPCVIi4PsTahvAmrg0Pn95fSLjU184PHbTC+bfb8laI2aVADD8XFK717XKZytSBYASUHPW4mf4XMafucOJklWYl2wVQuC/haWhO39/NhlGntPbGX6YO9bYpsPp3vWOZ8YMsoDoUC5joJb9WF12drqLEmMAa0d2d47BzCSMo3yEAM98EpCXqxR2QmmTKwhCMzwlZIIuL/f+OrhZG3t6/6Nm1b8y6ri3M4QcEHfHibb3CmT/WYcsplw9bujTbDZtaUzZ26d/cQMobyi3jzL7q829aUsUW59KOUH2qAq6isYYSXhzIplBDVhk4WHzeMk1fBFixC73oXRd1MLijDLwXLiDK1EQms8XGO4zc+wGFwX6g25AMn+SU0WLUs2Rbf6iWM/1T3LGSCpfIUharJtAEne2AgtQp/AwyeJdVEf0UMSvQzYqaheqipoVyLi4mp+LWXotr1Ifa7C5OhPEqauAjfBbdSzF1XObxiN+0qEw6KMjPJsnDBu4hP5wjReoNcU89Urf90oIL9DCOXHRICMwR+wc7e2lXbj+f+cuzRu6maVppMeIqIIkDXAzex1bY6lf1FoC4eSMT/d23Lz68ihofX2zpehhNDDw+PzTCvjHN3ZSI1XD8PzNb8NkSUQVMcpYw9G8FvIATeplG0yNMH0Lh0O/qchIEjoblSt6uF/Sw/e+WLnDjdT85aTygEX855yNPix+r0Gvdue8TgZJNcjMQab2WCsO0eO2cxoKaMmTpy1c0dIWEaBptU3f65yBTHwO9gCCZb/PBU9Ok9CXlouQOsNjapT3aubbsRv42o+AvlGWXet8Tf8ym3dnX3nithY2KEeU0wIGxoCnp+/LkQxLDKC4WygUsL+xafZx/jIujKKR7KDVShRS1NjA/BiWe7edMqeWgavDG4Xc9kbjv6VmtXZWq6JtTq9X7nbhQjXDcRDkK1V1UNhvZ/jdWAaqJnqnNV1i90u8JRRLOTzLQVtts4YTVvH7+xktLhJvOdg1QgfW0BDvzCqYx6QCY22U9wbKg+wHHasMkpKYmqY6AVblEtOiUEBbddsmQ+dx0WIxVnvlu6ZKEQ+oos8qzsWE/3JLVUBD8i+vexaYd7eS1weNtOp42FBguuF+DU1K2GVovvcb2h6rvnysgVFa2t7s2v7hBHk32+EEUYyJZ5X+Uj76rlDlp9MDCtSwvCOJPyKIvQWNbAA7Fgfsh07iXf5p6drdnX1GLNCAfpxavY+HJ43sVxLpY0aRneka1nPqO3mU6fkEcmv5D520/5QxIioQ0r6m2Ad4l+I2g8gXiQNTGHpG646dj3exIPbyfDgjXRlVpFDue6yinWppwPxfAv6rzgbdA+D3srovFd4fhyH/YbdKkZsZzvKaNkjku0YjV4Iu5kWToDKG6TxIOR9v350Mi33xm/rrY4VI9J5T/CmUfvkAdDBd+KtPZewUO04DrBt/i8F9A/XRrIXYoCKxo9A5Vlaf3jjG4du0xZBnRtgsomYxNH+/QiRGeH6Ox4HOL7IXSCgmXlI0j6cqeQ4HYvfI23XcdZJxsgFwQtFmeqOwfFyfPyNqnb4oMZ8DkxCg4BpNXpLcsc6tG0vAzAUpead2HQHZs/GiiNygy0OkdXR38C0lH5SaQf3BsEVKHp4v8tbBNG9w0zjJa6u2UT11pYvvcDsx8C/wnjg2q5Dc1IXyH6+MpOY1Jtd3Ga2mVlse/HHTCNvPh1Rq395+ezpbcU9aS3UGzVAW8XOzno57kkeFwNd6MTtSg3eBb2gCpbRYnO8hWqPB4ln0etU3BRf/jzPl4BbzGqxacJosOck54RDyW4DevC3hLeNhY630WEjxLL4gpW3JumLyE9L5E5WV+viNHE+dM7DFFvO50EMOOtX8AWz14e/hW3aA51jRybDy8bK6bbsjt3B8jL6nQtDflriBvO8fWkgkHdkqGCWViX0GHIa0YrXGaDS7X3hNkT7fNIA1uVJhRjsux8+kcXRHM+954IqSDYimw2XNZOKrorTE3sieo7nqnWvkqzHK4OIZmU6bdCX/thrU5km3lPvcumOIrS1QaHbpE3x8BUI1xhtIrjzaJtzNdgHfd2l3PsawIjA2RnLiIJBTy7ELYfxkxYfDyr8vuoVVDinyPQihJuxGk7QopJkoh/wfx89LBx7sCRm7O7ZdD1mO3yw0PZALbZJMscd4jaCEuLIlKL5dA0iFbOepiw+w/HNYz7GUdjHuwtXI0rB3XmFubnuIsQi01teDSir5nS/8iAbnbsC/CMGf/n6RFVYkWjMFTe3PwxxhIR3efu6xiqRI6D0VtHgvSJgQmWyHrxRGI9PvRPJdu1XPfzvypKRBC49nzdYpE3w/Pc4bRCo1lQpmq69jwE4ag4jg5XGb+2JPmnFsHzrs/xT5u8yOALS0fwSrc9FyIPvp0oJNDNUiUi7FSWsuVo0BzunqKkoaMo61RF25lcV6s2WA9bM+pMG7GO2jpCgBVao1ZwFT+H4mW6X3QSN0qjvlJ7szxLELB1y5ViPce9bMBAaFvt9MREyWq15J/ewR4LuNa5tHbT5w6pcMrgr5mI2vo1i1ynOROmClsjmmPgu907pOx1lIAGPWwaxwn/Mt2OuOnDvq/uaCzZaSfaYQfhlKiCKXsIbGNSnYemepdN79K0oqF6SbYqxKTJ/i1L0YT1wS3peTi62FGx8O3WJoRxZWJoWutjIiLSKK11DjfTlNJfdlK5ysMx/k5pJea7vXUrh4ijG8WYds97EPftB29UTPJxUi1XotmUqhBXCJp6DIdHDYVEb5WwOFWP0kwJ9vxnTj2rsozW98y2DTtr0esqKd2Pd8l7Beatjyqf6o7l807/usB2F7VR0Dl3t1IKjr2uXya9Fe3xVPwZuFfr23YK7t30tqsn3trqjJ5CNxNtYcbE9IQdyAUBkFvKz4VfEyHwruXnvgBAKKC7rSSSiS9imxp93tjXNnpbcw626aIvqYe07KBHXCouWbKDt3kKYg2nFERe2nxiKATBCnNGYDMtKiyP7kLLIhLqNLlLpfbWYBHG4s4Y9OIe+xtHfpabNmNSH+wakYu/9HMULNA5lIp6FBGeDRooSllUdVozvyeAU8ZdeGQu33K8+ZgncMELRNu7Hdz8M4sFWU0w14VhQQFj2YX0aa5idXAnlhX5CF14f2losNDX1VJ7oIp5NCZdvxWTWAn6uV5+C+5zDzRK8933Qptu9FvhS1/j8Pj1XktWTUu7qctccc9JvbSQNawhv3zGGweinWhpWJvHLInr1uHWJK0jczY5PnvvucALqVQ4xHdUJAW+oXGQSaz2HDmlbsF6/dh6JV5EB72g5FicCSVV/Wdf3lReIrJTHaWF8fks+U59TVNf/N8YgA2HkFiRqw6ATsFQreS2P/s/rG2Lmpz68oJvGK9J/iFOX9XS5qcB41UqYbdVam2hypafmwY+55TCK3ZqEASHSpVqD6F6fkB+DLKV5A0+hWqU2ioPYDAnzoZE6z37ZJ9IcYn5noUPSxOew9sPfEPrFxv6jEP+/BgN1eX14fZDf/2OTJxRABSkgSaJnKZNyC4E8hSvV1f5szdaaqsWDnHpFrflGeyoF0QDa9iQo6PiBzpLYzbweUNsjSc4ANszXrbQNz0AfItvy6nFeDdT8B+2Q+8Rm5qb28eud3YDpECA3rVZhrifFUwd4k3O3JURmSBnPVRT/ipIzuRz4/tvy7anNdu75jdm8qXOHQ0y91U2uziF1y8po28kCCCDFiqj7QFKkxwYogVm98d7t0hA+HuUpZPNgzoIBm9vFbLVx1Tz0r21eER9R+0WJFPAW7QL/3mdq0GHoQkt77YzVA02s44zUNNzN86hy0VvI2vIo0JKIpsvzVs1XkmW6whzFQcUgzuRSAlRj/GZa+Mm8j5nBJywBiJqPKGLyTEMH0gmWfCqkQACaWlXGJHsMCnB/LMvpVTJBkx04et6Qwn8Ej4lc1+IOI+K4Xf2akTEQkCPqEFMyquAECJUXS5Ggsbw8p5kVAFW8haKsvKSFlCAtS0jMR4QKzyFSsfenJg9M2u9VUc1h0uFRSIQr+nEIZq3Ng+kFAzayybRZJScMRTK1uN6W26eWzeUvoVEunmZjZxSauOXEp1fmrw2bOPaThelOewlRr9TqAwnrRZafuzFtCvmh+QlOSum3jL1mKkLsiC+4Sp2HUXuUNPoOAY1yPnDJWNF4Beu5ZXIE7JWXclbjFGp5015q6Jwv2XL952X70iVhQk2NOLIG/4gJBMdSuVwgsXAGBYwe7FuPn42BdyrnmeN6HJK0Z6Yfr7WM/xWZa7mGn4QW/t5Ch8cGiVai/RRf5ITyeNlYT1HFzePIpjmSijmoQcPeC+ES1lAiC4AYCZts52xCynDhamFGsfto9I593L3MjA7qdL2UZcQFFUlgkKcvc1r9KWKrIYnepDuL7tErZVnTYsSBTNIVBlau0x83MxyxELgNd6/toMlKkAKrLARB/bX/ccArsOimif4Cj+OqctTXthZ5qZLeo7Zt9aw66AtdGtm1vpWJs/aHkZgePpoo2sYcdIG0dOnd+Zd+EYsZUfo7AkgUDmD63XIo/ECMuDRbSsza3s+zq5gvdEg4yRQLcJd1Wa9ZkC2qRU6hCA1lsBvlKA58vdQjJw9i7zEPpp1X3pndB1+Lw3IO/HjNXRY5eNFPZ4A6aClMmpkK+XIub9sjmbie0LtJuAsC9vdbhS5n3KjKdQgO7UQyVIAYqsoRggVPh5YdT7zDdj/9gD27tbFE2Z5A09+0bLwXRSFEEbQPitrXFb1NvRwvG9GrHAlv/3mPc4p6Fy3n/jQnq4j7KbIR2Sfcmv4DiewM2B3G6XgdECyW+2aKuuzizjxzxwB6MK+UIeywq8eqXOGzN9IcANhUCyGNju3y7PF4a2EMdhXEQmyS8/vfZwxStlM/YnCSVHitfLpX7C4y3vC7QXgMZJG6qiNwF0BBDc6n/A+Cb4nYFFSxq8aUGIPC3RDjp6q6dVebcbjXnxyQdJXA5uuWWaebym5AK0mT+1HFw48xl3gvJhDthQoe0pkkXxriQHwYbdKED8gZFkdFG9VFG2jSjztLj5Kfe5+oLf5652HZlAyJ4XbCXcmMyR1TzLCqVh5wAAp+trpz+9cxM2YGt0xO0LXIZxbn7C/vUTdrh0zJBWiVSwsO8n3RQx0JdUAZ9ugK+sdfFl/K5eBKWE6ONG9et1VGRM60LhLkoS1r0OLiEisw9hm+XRIQhxaN5fVXHQPi71X8bNW0/3YqQZHgrdHT1NfYcWXEznj/Iaw9OTnYkTIvozj16iAbcp5D6875qjlmU1dBky8Ukk2VnD+/P9omZt1X/w1oPWY6tdNd8C+1o/Pc9E7Bw/y1bre9ES4FmbDaNLd6AJElHy6TtCAI4AZRiXWK64Qh90IaX7q/WmdY0Bl6jJllvtC+SydT9aoGPxMy8dUucXdH13YMO+1ThGmGDxixxDkECYVAjo9y9DHXvMDObcRfv6QdLYHR3kEZUIKO8i0DZw7+I5jbp9gsKe+8w7TmOCP2SfPEh8Pkn9u/YXa5OidEyOfkRpbEm7/isMLpem12hiDhd8gaseuHV2pcGDkApsrPbuiXp/HLzmz1LsQ4OMofY+/Oqr5LfK7K9LP8KRYte221Zkhp7PJ6tlTFP/RQ4Y6FcStHADEtbGQntMiJt/6SJ5MW1KAqkjM+dO160i01HxPGRyuB72z9OCkzN277cG2booAgC4YR6ad+hWMzg+GRMe3dSPMdXa/G0JTjJOWVnu2Nql9Yz+ZXFviIioFEP1I9yvCoGkVLt0jIsrrYY5aBNmsyMRTaTwy1eLGQiwdkfMxroxYTltwLAbyAO5iGOlSmj7P5+kIOo2IxFjcq1qiRqhaUGQP9eo624vximXmiYAdQLgA+hynlk6aGPqgeQemJOcy9VDaChRS+ZN6LUxqP+EHG/urbwRsdMRgsHx3nN0ZwDuhy+FKg6fES0VmNjumQzVuCnUzMebUn3ZHhqaXuSN5T9vEyHLzFj297bKMd4XtQXSsvP+ze4Oj3anPch6RHb24BSoX9e8xyaCXpGeIZac+OAdvkUj4IHowXFEA8azwLy5tXygcTTJZeeeN6UKOKnoRMuGg55mEOIr4d8PPZaoogbAjnKg50asD+YBQuT32uHf3UDX91tuQChG11XU8btEBh5a8WVrexGiYXWrSKgmtc3/4OMnKVkK4dJJBRevAGKx3d9bvk7dI65lhC6jdc+L7GypT1EfImxMzp+D0k4JKRpvGKYnnJhArvhDzMtBvEgTRxd/7Z/0g+01o6JuJ7VuQQXtAvunauf84ux4RTvGw6OOoLj7Wb8FCiy//WqPAwHS/Bk49YWhwQsjrPLT1uGqtkQTVhohzqKkVgpUNUZzjv9GTyNj0G40m32qq8EeU4bHUiCl7pn2jk6jKRuubB6/SfalBJ3wx1WjwQHV9rCeN+p7q5xj45zsfiSb+atzcxxYgaLDtWJIdKLpjuyLy5brspg94RD7yZYuFwlBqqyc/SenBCYCW+0ywofM/h6cxV2V8f8SAxMc+q/UGcOeScuBYBeMtVWRaoFloF4lF/xWH9a676GTuVU5TgqZx3eWaLURlSzzTV8aAAAQclIf2io64xg0T7INPvECvNFBuqR5Fl/WM0lKlPrqe+oEQ/yr5NN+GFRXDOrmXhwCNPH/DatxSFA5jKWHwIY26YPS6OPux+Er/6h4rAOFl/FYM8cFjB4e43pIGoDrxWc/TDBRqkUeuhdlUreL9lIvX0r93J7OxbICU8t/fCd3iwUbJ0Lo22NIONSb9GOQmHyQOITc4+50kpbjfpPr+00RTk+9hXDQLqvIGAoJmh8cXxdHb/pM/9NpSvIHBE+yqVz+C1tJPwWYrZgt5mYKUl+4BYD+TQt4TS7P7PF1KmfRLNOdr4fERnmJ9WJhe2Ommkz/Sd8kPXT5IQFWB8bX1O9yKy7dUVlz1VATex1wDZDc/cZIytIqlM8lDH8hxIS/k1UKv7Ca7oOFGsP/ZlszVIFF1KBnAnHQZypS5KZorwB/JhoC/G4vTNYAbqMBbItC8kUEd8FESL76LKOqKWl3f28tsEePjX6Dmo70wjPGTSGZhTksEOj50Xm2wqXPqOrUmVhu62+2FXr55UfMFZ/7oiY6VumfoseZb8wSiBUQT+qQorjTESPjWpuZRQDdMtCNQDEAJFnjABBVM/Hap93o/rGpDlKSV0oh+/fgM2Hs6Vd9ea+kSG+om/RiimBscsK7qSveM+Ho56dMlxn0P8xQ2xa4JghtTcJWhQsTXaNTZCHLP42oJJJllbDslhFCCyimREIaGPJIkNMWL10wVetS9UeRo1aHGLy2vhopygfK8Kk2NSLlxbaYFSGRzfJhXIWeU58VKds/6sRktAgm2YQeNN9Ul75LugKG5AuO1AWI9DFEbzqPu4h6m0AQMfWKyi5TVQ3OWgryAYttCfSMPvtfpiqq9rEbSLO6tXu4klzDToTTciDMIDkS2cV53lrrMkrN9gbxKrU6hMerlx06TuBnDabBL5u9LQUYj/TLGJLnMoshZM91mG66V9gVjsOAvKrqzh56KU3HfEAtXz4YHhtGgQ/B/vwXR8gquH20dIc4PYKdACV13SEX9dk3YmuAhauVZsSbIVXRnLbom+V3q8xpatJx2NzBcaZQDRn8wYwvpkAS9D1aboSpVxzKepZtEsKV3O91fP3jQET9Twc2UDpFCB3YUeWazub2q0QMMqVqYwxn4/CwKjiq6unTi1lgP0KZBgX7pley5fS8K83QxDaDQuDYkHx8BI8WqPnOn4q6XOzva72jp95pBaOnlryPtRmzwuYNQPosW93H/sUgEbT1NwvH+kPAwVBOJyZAXhbY26T1ll4RgYlWfNkBxbpZa49BVGV9n2SYhoq32hI7Ak9XM1hKeab7FwsyXZu4PWZnf55DQqhA/o/2mueHezQIkLcqzDOlIGBz4F5YCwZGeY7xpNgxBG86umqvzq5rSHF8P7/wVoTRyjehU5ikTNA7ZFgnAZ/fNN2q74NT73wqDNcsGhYmBF/rY92jVU9ONWSyIZUEjv+bmCZW100lRZG5iGo7pAIawDhVVpFJ3KwPBbtQs++S6Au/WHJ9dpiKIOg21w9QdSZ2z+B6gbJWTS0ImVa+xnmGziNsbSbt09+KIwgTfopnN8N1YWoJa1XUHEtbnArF495r9o+/D9fdR1MJbZTccK3B4XtbhdQZ7aA66QlGx6DBOqER82jXQCEysApk+7T4xyb5vbYRxgwOt9RO6ja4M/1NBUUXqtKuCPPCIUQ59dJQHnXhVzfGumljgY4n5zR+D6iJQRYuRWXjCHUWqlTn8RpEeMgMb6ZatI+Sdojl6cwGElR+tk248E6kr5rqxrkSLuqImxoNGV/lv8NOu9VdHnCtzNNDqeguEniMMU3rVVkIL+rIxMb84H4+In8dXwZjsLjUViLsUw3saXQzeRRRAMsNvVec14dWw0YYXJdWInAn7H0NlbAH3La+5h4MOEYVs7FEKS95ZQh2QaP7fe2t0yTe5kPp8cjgxDjgcJPOaZnBVLhClzguCnrR98YrQlqu9dja1IMm4Fmg7zBOE2nqlTIVvtj5EHsdA26toIbCbrFksXkHuF8au4IJQp9y8gpEO2WfRcQ1784/UNp0dCm46+yQEKtRnqRTsx3xABFtwD301DjcuelX0YuBsi6GwxFC55JE4kGE/HdmrX1zMMffQM4chCLD3aaK2w3wjGdU9+e9N/wEc0fsor3v2iTnRDIGoQSdl03UJRz0wDFtfbGzoze0mI9W/aLDq1Yasqps+exgmUtU8SFyilEb3j6vqhzFkzk7/EwWpyG8syS4a+XoWchQOWqj7MYpvUb6qF80FP4mkWzu0OLh3SE40WeQ2AkiMiV5UKjPm/1vTjVRVXa2Uy9twCmDOdLsAeHZ3wtYG7b/fDQpYlCsfVUvixNk3Fnuc5V3nERfvRjkWnQ5bn8/IfN0uM0RZRKs0JYQ1uh2Gw5O6toeOX518ZPfD+W6CT4IzJItetOSGgB46tTISy31lsLnx4Dy5JJX8hQWAwBhVISvTDVVQ4a2luE0DjQbQeLhLnEGFz+WIgrkKk0qYHrvCLxkenZbbhg/jz5YNaUnxRo+45ho5O3VKv+IloUr6y617q/hcf/cNlq7P6/rKCGbfRvT0XpfnXK6E6T76wQmHIy7t4D00Kgn5dFUrNCr0viW7Hr4rYRWHM3d/gbaQ8ZXbGVpE0TzvZ6rdsez6GfV30rHvqzCuPXNLTNoa90B90s7JuB7cPfve7OAtH5NX0YR0QoLrkalyDi8q81NimxNjk2ezYcZ/QFoJ2dcsfbofkRq0XAvvUR/NUeTmEM5fMSW+PIfGNwZxkWuKbCmv5rs7KB3Qk997UhNFSwF6KsFTpi6outmleIi2gDzo2S9Iv0NUUNqbe5O9JXoGGjKMJglGrM5VfYo5x6POxSZhsaiw70OumD67cYv/hDGW51ji7Y5WsTsTqW9W0orXUak2ljdAERBHpO9mBvoj9u4L4jN91Db8nCoxxkmQY5RwvzMcgEtVJZt9sb7dQ5wYgbT/7kmEWj06aIt4jwxoYRsh0dLz4NhJ5yhHghXwToAKjqAXv+2Coi7DaAz3ijLmD/0Ff3XSeAEkvlHqHoUvS7bWekOEXYIoOHDy2p09NUkrXX+Jpv7d9P4ablOCrO/VhGmvvMpFp0cevLNPDZc8H1vsvtD3lsEzElBJoImttHRqe0eQyqV/qrgApk30cVrreVSr2WzEXUhHuKp0/ewLSdRfJ+fUREcSCeHNLRw5od6SSU+5SkIv9MwCVyD7XfmbpANcHelj4YuN4Jl1cB0spEk7vJXek2R18Id45V8jZbb200SQC7Q6285LMOQ1j8VebQ/OXfJ2L2rAE5XHW+dt2BIcu380ItXMbx8nnYz+UCWaMudrQzH7MyWLTzusRsfeszDdGD3Flu2RIHNg7gOh0m91Zvv3eJsorzRCRXjBbpYyU2dOe5/6tTBjMW9uAdNFzwv5xFXIz1PiJAYU9+1NsMxhaXg0dxn2A0IzBVD3wcROD/21jwYMlu1MAb1WCFjuIkEY3o89aLFbvtwoLo+bX4pOmQPxAP4goh5YmF3OKQobqSpHhxsDmFXfECAha/lLSPyru0X+q8VEgmu1+rSpGZRKrUbQK75TwV5qJ9F/u99fuLLNT1HxAN+aDOFlf66XppA/4J8hUfKusLaJdxnECiSVOFWfxyYcKMmwO/vPM6tH0LAk2CRINpDk/0T8sta3voZ3WSaFeeiXYfEzUthJHH4QMrj0kQJXaItOiR4mYmDONrgveJBef7Bc75O+wRqcQ/OypL3aRxUTv6nE5VW1rOJxWR7Xvz4nYFW1ktB31lWmOZMSsN8NY/4OULsZsRyTwXzvpM4IsM5GbpAs0sXb22WHXy9t66AO4ihOP72YzdMiXrHyC1zZ5s30P2laNdQdyRJeVvh9AGmyKi17CYBGvuezlj1GxV8rcHmODeU+go6EyM/YrOtX2Zk5ErXPddFF9r9PFXx5p91J6k4AMCw57TyHtHQwFUHgetNiy/uedG4BY+r6GGKPofKpiKcJ1pLZ9aTA8Q2hs338gxixQ8/r4MLmQkParvRWCY/ArghUNtHgC+d7Ec7b1QdewN0zCzUvx3H3l3Lyd3hr7T7Ho+fJrQx7EAWBdsPrkOQtSM/uZNgHRcv94muhjsrkox3WNgnQ+U6XYLMDeufpwh3zz1UYGQAi79ivG7AJNiGgL3jCXWQXPTQuGC9jbI5WsfuwmPz6akHDWQ32aSTq9XdX3wfJXJlgidfr2ILJqq4L1l8OpGfnbZZs+4B635A4cgVLu1DCY3D2dsxOb+ES4HfQ3G99wNW9jGHQADqElD7QR6QFh9cANMPuYSZTWnhl6/BZE/2UqBzJOXV3TnL6HBQbQUDioDEDRYq3rcKaBcQYtdADJw7Ih70+glwBppsWdA5J8rWihUM9HkQfVmpxDNAC/kbVX/E9D63FEfWQtKqAs1dvuvrtTAA+wG1KMhNzoVSaSi/s03ZmBsinzEsUV7un/13Ls7qZSbOijlJld422AP7mrE1SkREql1+3p9Hf1DfpOqZyECtdYuwq05LB6Qf+sslzsh3jGhRsbBEXQZh+x8jXzVc2fB8H7NT9BWeFDnGFbvWoczLeDxYpgC1WfNOQcEco/id9ZJbzyme7KKjx0BNywOfVcnEwXP/yu/vs1vqHxdzq8b2XJ7Z13UsNYtC1JZs9ZQOY+PmVlfRGF7fyztPDS/KX5/2yLTpHZh20MlFP+7oqFl7qsIPtz0F0yLROy+7b943tqu+mIGni2KmqGWODF0njUUgdyUetHwOZ6iPMIbqXCplYdrBgfinqGZlLElJFhjKQ2B94wrD5xIn3QZ5CuhA16y400cwv/29R1X3Q6WIrmZ1rGeVY1xnJonH6XVxsiWA2TfE48vykOz8PlxqbjsWRqmOsZi9W5W1pY4MzJfxOh87+x/lPbINJdRgmkVTAGalRpsiD+RuurSEGykq+9A+X24HLrJWXBj3R6U9pinX6Uq8HY2Y2Ma2TCz26YBbg7QnMFelpq44PbcHsfzIwqwGtZ2iMCy8GY2Xew5WfoipPFeOzv/qT5rpjwr4ceaf4xp36VECkJmEyqb4u+aAS2DxFdfD9ixDKXmaBcgXktjd3d5OEKcARz42XCjwwX13ZlozlNjJ4H3pAFSVw8GfVrd02wwsQVtpyE7MF/SeZv7B91CJ1cpENgbU3L4qRM++H2yKFu2v7b6XOEPOCnMUEbbmjY0APPXAJphkT7ZuOOFRCDLrun7OnkJuml38s8IJXLhTOzf1glfx/IihYxV14Hcak6Siw1Kmr5ProPOm1dhwaKJ0bMd3LgycJ2roBj6Fn18SMTnjfBiBuVebwWrWjK+sMFR2OwsVwHV3b3NL60XUGqiADaw5rK5FjTxEusoaI0L1g4XuDhLeWiVaWDETvwPUS/fd971yFjhL8XCsOZ7dV08HtFIhKlOqIcjLSLw7l7qYeyLFf1G6eMcKFChe7yOT4AL/WXsFyWP7oULviSqv58kOV4xr69llyLiTIIGOa3sTAZqDor8CO/4QCudQkiZ7joQlgQqtNcFcY2Y57iMPkIi7HG0rhDZcScdVhGiWHWKi9WIW9IUaDw+ft6EtZ7RBLpEIeNTfuzyPktrI9NdpF63r8p7gVDCzdMC+aBzRGMuB9a+uO8HU7iF+i4PEzPJWh5SnjDGGlfyKIDDlV2l0beGw75B/leVFI6qCcWiN5vXo4WSoQEH1/FHWvLrZ5A0MgmvIXMLRk4rBXBNmc4N6uo48+vOeJEjEQGcW3J2Hu1ZVsfzc5b7rNLXOZSl/fXODTKgLm7KGs4GrO2zqNYrDonNMIAZ7TGnrQ/+t1k9cpIZfbMcckZFTBktLbfMETPteoMpRvXOsKIT8n3ibFY20aox068Etr0wEnOnHf9OihTVTm4oT1kcY8+yFy9wqd/WPH5lcD/iiJPBq5dxTguoca7w+kYcyO6VAic0rcVVUuPMdoNgAVLX1bTtJnCyjodHBKFgxDaJFgrXz4xK7/mhfNdOd6jJy2lcpqoJ13NHpHIhvAkSjPxhhLKScsk97PzHYPmz7kQxq1eNB39gTWsgqWDME4zkB2nHVjRR3z+fUw9XcYl6+i2qhAOp22ptJt+sW5v5hLqu4S11Mv+EQLx34E69DTepP+16kg09FAZJ/nHmR5hwyLUNs3Z5aml9PlWi9oNpuyYJwkrrIpzHFC8hSZSPcVzXMZy9POo+kIlxidvxVQuPOEvVcvhAQ9Pfu4gG+U6Qh82V6+sITuv3Ln/BaNKvwtNAJUow7pbaHWqOqc0tOSmUMWNjjGFWU0BeHVuBCo77mzA7avimOlkedXk90nfC7Zlp/83Wg3Spa9Am5UqrRv1O09Ctu7lSswfVYfWwKNEaUj6VeNYlpk2O84cqbgZD11Jj1ovRCGBOdfTqFAffipGEMl6AcWDXF0ZvDQCrLk9wEyi06S641oe3jp5x0BtJqOA7+M5zdemq89idXUbbG3ZLjZi9gsDLMYqgFPwi2+s55F5/31oStypHVDXWKxmFd+QMuC9rWbV0M3a/NYAuUXqeKfI0INoqx7b9RPXlovPHPJomNoBjosXcQP4dE/SF5XQQGF7e4sOeUON7g5HhmGP/o9TeLbIA4BhLAkvO4EG6z5WM1qQeBmY3jO0vu8VV8FfL4L4SVpQJxBIGLcGYxIFHnLk4EWb/+qOTwwMwuebD7ziTNSOZ/YVnUoODevrnpTLSnnpDSekcXwRhNBIUier5FqAvpwiD9K8SaCWEMj2QjHERTFMacmtMNV/KEZp7NAvN6QBGwqV9O41kDhbUPM/zEbtDDxHx7W+y/MtqnSgYl5oy1z4CFFp5vi/25m6O4Jh4ZGlEXH1C/hhA3xVYeMiZW5kwJw89Uh+m7047x5nCWe+iJc5PQapn3YoQUXftU+1u31Lux60nGHsNC+XzQYGPFP9BLJBuQZJdkSSL2q+tSuclgn1iVAyw0fzRTrSQCyhGa4ws5ulMbyLEOGwTkmutiN92kzELeCeN3ugpBI0woQWjjH5ugsKHU2LnggQ7dNw+zVxTR10NJqFKFQI6YytfYqUX5inuu+hy5y9PrBd491B4YaH1P8glRMiH3Rc2dtsCdZs0n8DVL9nXhQB7TBiTxeJ7WWmwMt3GAL2DEXAoqh+WQz979+FrPpHMyez5Ir91KkAkatYSmCSIUtTbjtzW6Wv7QbcSi8QgoxUJ2/KZ22+esP80vtNJG9uqSgy9vf+PxTSF2QJbCIBUzrlBtACDXMS9xhdI4ie2KvNKeeNlLXU/dNrVmOlEq01DnTAY5nspubqnbp6JhSqBqY06VsVpqRhr/+xqmz5Vj5C23pYpQZqpd8Xy1RVAnA99q4zRPuLzPogcDpgiK0+0StLteg4ZWVk9eK6n385uI383ZEECRZCQlzDU1pIrOE7JZEtt6iJ7DnrEiDYX/IBzTJ2MyWM9O3vh/jGMZDP++iQzP7HPMKu7uYCF5OxSKLsCc6BRsOLs9H/oiN1rFMfCUQDhc2jN4pZgerNolXhAOwhxkM1AxYJSZwGCyZPjZaF+Tg3SOdDN7GXcqNmioMIK9YsFBjbhLPo3QV7iQP7q8JL98fwYfT8sPFRt/cItf2ZIyto07ZsIvSMHcSr5+WrxN8kcE31Qi9zduk4D3jerzVl0terd6Qtsj2SbhseqEw7nsOtvcgdUd3eMxi3UI2a2UlGMs6waVI1ywR0toedRXye7a0cnAzSi9Ax/eQqy6+zhcy0aZW33UJT5ksxy7fZyGJMFRVgNWUv4uD5Uca7q4f2ShWM1lWnwzsMDB/cKfRWzpAzrCkYLRhfWnupmta+9r590JCta1YiJhKNE/XTSdcp0s9R81oBRcOsSoMVdqYeFgKGT27Zbf9AB3Jup+uU5xDZxr9ERoWoYLKz0JG7EUR2CX7tIKuHPO4t1SGrBlvvKUjNyYBFu490XgWDHUVhyKo95MaOG/mJGhfbS22sttIsPE5cWuMoQJMmvBih8L3K756W/kPgkyb9hDr78UgHTwl2C7uRU0/c7D6Vnavt4Jfc3zQ9T8vGhthfFsSpLERu0yhWwMc6Iz0X6h/zeYJwdAyDdieqQtgvlJmmglyLyyuXBmcrLTHQjinZMK54nJO1pz8Nk1T9k6kpRzOS+22RCrmYqSPZa/Ote894b6lHIyr9L/kV8QtR7iwhNPM9i7u4R+XU6z7ZWWJJGWTL9jk27dJWNQoukpjSZfWtSPh9iTdneEn3Uo3/Xg4cPBrrGufwe6tXaiMANbwZnjOnN7N4ctYOf6ddwNJqtPEl4BKZoaumKrxmnjGwYqEC/jLHa/8MpIk/c8AWxGZlHO8sMx/qg65yLMneuAS7V7OU6BJ2G1QM/GE8xYJlam4nCKlL48jHwyucEtU85mXBwDYVinqlrokNcZUAsrLZV2s3+saEBRBxQw6NaTtmVnYme5GeYBl/62Jj3uu3QAhk8jqLK6TnUwFroVOcaBdiZkxYIhOzZujy3lvMhkW6gISasExJIrk/dloaYhCcPMyeaiobDsFGdaY9HibwCS4ZnCk77AN8KYKZg+m6AluFABW/CqdI2xeHf+htLYLNrrbRX750LCX4bvcSPzTM5orysoWd9eCjAXj2Vyiyyq1O6v+wqv3xCO+Sj1ugfLlnpRQ7A+BDJOKQWcgk6MUEnQie3CkuZuQqs+g9+NbBxq3EFkW7UYpNTUQr67Gvy+tL4oQXDFc5yXj7UuAAnxM7vWa7tx/bt84ZCpHocaSAFMHU2Mx5S+WiPPZbaRJYeMUepHrA7Cu7LQUikexFxlIOqptW9117E4e9tqJ9S6N2KcxzCj75ZGiKY5d1XJYB0yT/WKB5iM8WVRWI0O/y5wpG0+xT4J22csUCefPzz7KqG0vGekblLIy6bf6Bp3yFJb1/e0cuPIlZ8IRqJgdZRInGgjxOYDTSoAGrmP4YQ0eVC775oc5xfI+z3ywZmmOnYmk3z/iwmAkRwzEoXFUJpDGkQz8mtXijtomUE7/2on97XdbCRzH424XLoWZY9JZtXyjbvaZ+6REUR55uNvMw9D9GFv472Oq19hmhVOwilZiyBFD6IBj2HfWmc3ER4/IMGfGTJPZvHf2dUl1SUXSGbggFuwSRgz6V2a91HF74jESqnX7lrvaVEPnFv+K99knDT8yVdj9THLiOCc3YZ8wFVLbQbXj+h8AQN2P31GrUcZqoDgsjIM1F70Jmwti4fDT0kuJvREsZ89vD7yN+2OFpQ9WSxRJDxr3u9qp0ffkgzMwyQM4czkcQsiZPGXFrzetlRFkslDCRTNaP8Rii9XImrRwf4dzt+DtwyncpOktyj/th5pb23G0M9sIIm9bX6C+1kgIfqsJKzW7lQTkhHw6wqqBSKGhwHasjIZ4GGPLqC5I/sxoWx8fm3yND8eMIcvsrk/fM1DYnb6/2JqTQoyoHCEQLoHcdH67ZaQVfktMWxG+4LmThVenQFffLBXZO3ifCPfXYQ0GI26WnfHdd1uu/+cEZNZBzRXt+BDx5vPD+sbHJW+RVtHIVvyH4F6kGvlXSJIkkpnyPnu7+MK5RifoqKSrjQQOCuUQ7jufS/XqB9MwLliiAtGUH/qLCOkdTpnSJqbx9vhRPhqmeAUPYS0XADPEBtVAh0wlIuaQEomtMWheBJdJcTWyP0n4hiplQefU7YznBeqfkB+W+cWEomgYNfHQlspZxr+064hshDZ/RbdAYanROH5QuMhpCHIj413qRE6D3kjADdn6ineLjLRQ+cqwJ2K2xZFLpdEeAtp4979ujlgfRcFnv0j8+BcVyE3NcikhG9DAuhn66zip4WUR0I1MRUUn2/lhfacKNITTt2ie1awRIseWWI9Z3wg/8jmsS5kLAA3G6PhuwqO8StZ8jIAewJ/m6Ktpjx7iHL78cbs9mXMuf/wP5JLyKNamHCH3G45mK6IWlw4mh4SI1B1gNww6hwfNw+DeBd7UlBT1dHmzjLo2Au4yqTmkW8ZLeizZF2/cJxzUywuO9cq1ataMVCtBor/hfvwQOSUgn03XyR8/lKkbziu2Cy8b29znbPq2LYpm37F5Tj9tGa/pVZGw75Os0Ueg2pNeRRiNcFLuv+Ue2ZO7Id/x7Mwq9X3vATu+GHHk8tVNNUdV8S9yP15bGKq2gjsBVJoEZQaXn3azsEKYZUK3IJNoaHGTRz3n+xaQnqzNfVe7YFqydMPohIND5wxpHPDDsbKo46bBbAfQqVd/j9rJDy1ZJTRW2UUyiU1EXuQk4XpFxGrMX2/cjTsjUyxroBIJHgVmZv7aVOJpfO3ZIh3CVEhu9rkx5VRoxwxpQsZ7ZbVM9qaGeH/7ZxREeZHlRga+gcOAiaItCKDzVjlYmkY2lRSm0UFUcHt5cAp0G5aE0jdcYmxkio1jTKmnzf6jehu/UXZSyoa/+kTk4PrJhvwCdReng1bNwrm/CWBgCgvptCLWaSbF5Fac7aN5zxYDU3GfQ2xK2hKg82dWk69ZaUcEswD6mfsL1XlXz9sThr4XGibknTSXlu8LDJBvVKbs0V5Z7i1yf8aIgnkNcDc81/cfrQQRP53lNzmIw7kVRPs+h2f5RnwaRGVjC7WmSVEJVF1ni5j7sb5zPWrBTEeLq54Ta5PXC5GSuCMw8HETaUMt4fakoWAb7RpxJHstYKajthF3mLmL0+EBUb/bF4KhBe0DgJXLZm+yWsCTnXkzqJ9rX30sGxKi4wJQT8Nx3RIWxtVOnUFW/ROlF4DyfYVehFzt6ogeQiblhwaIxa0TcoY4m5ez/8QN1wc5B7Sk9hXS7q8l+HI4hYkBPNHT7+DSSdhurjXawUIr2it5/mZI9aiuaE2WqlS7mtlnBD1qFmVUaB0W20jlYH68c0ifhDpahpHVK6448X9yAKfsUke6m8Zj1//i49XYX8/nMdmnv4q3u79qroAQuIDR/eblO4mv2oyO7UqHzQxK8Hm5TxlHn4WrXBy6Uy+5806v5kOQjB41VwvEM9nsyUp1eJ5YzPjFiNDQv7sfpNXztKV03EYn1oEOuo09wvRP7dTOLqLbvGXnAtbTH+Y7ndnXDWmnbGgnrMrprQj+t2KEGYFWzNzCWQq8vCqEv0qjsvjlCeN4gtngDZUFvKnTm5GHk968phJyfxBUvNvka/f7mFe9yFLG8Gb1JuUQTFw89SPxJsDG1SaGy+DufKS4RVOLB+qGzuf7T0b/AVw0B8RuSx9N8tuCj/ySqFm4WPnvmQMzTot4a7NFWKpBpSPfjFDZNb1voMUakn5g/wnjo/fWE/X1eB1kRm8Hhj1hRHYK1FLAF8wLi3iNtkOmiHisyY1ucw7fftyUZuwWK3r21YNYWhjL1WfYG+x+lNtRGFXXWSgyeCcvOCvLicJnStQimFxIOY2nv7o5mXqCzTlTWzpsql5s4+PE1Re3wgKHyXFQJbdq9OBvt+idnuz7IB6jAxDcr5NybVxlV6+tRnuMKGEm4Vi2K+b1gym8vsA83TXVcjyoE9AkmWap58xOMlAvtLqdoblRK60hmXQ0J6vFaGismfE/oPNxokNi4X2S5da4rxfWyu4uUJqwyAwXwWcqyhXVWl8ndkyvC5vvp5uQCGoDicda8OSEC+l+d67cft/4j+7pmiQJgFRn6kbSvIxnqZFQv2eg2V8gcS5bNmKVqTiTlDkhCSs+Oy+l6Csj06SSQ0PO01tGZpEkiJ5Tj7NYa4Ezc526vtN393jAA0eCbq8htMQtlo3QI0x/MWJrSvMvfkDO7E3xddMWBeu0pfWeccyB5qISu5o/cGob0fLTZZDwvdjB5xjwG6s9vheS/GSspCKDqinrV3w0d+Alowkm6usjVulN2X1gS0eJt6U4P8JILO0kQoonEoeXN7Ch5MubXgHv8fJiY70VkAzJ5BIS0OQNwJMFaWo87pinc3PwCSK0jLJdNhTw1nX+cn9MzSHLxkobwpfNY23ugj29xxt5fWuowbGsbfWMQoj4r+fy1AAoUaCCYb4InOZ+H2UOt1MNy8vkPpQG1iWT/nSYDROp6URrPevuIdQUnus6j2AwjNI9gfsJO+/KSS59ytZY+HRE95EaqCpo5LBe1CURhDPDz3H3WnqGBiuMSnmVUJHxIamqX3NQEb/GtR1o+0Oxe98yZnNokZsBIkj0O8byUSUk4v9hR4ctgmz14iJIVi2fyi/Eehyews+Jjy+VHCz01npNVrBTrb00Co+sUR+0Fr1XFFRLPXQem3OhOhEnypxlsqUN4VWbgDKYBuZZB7S38KhF8L4/z+lfVUY6Jw79vodKOICSB9438c1eDtgy7FiNipibUHLy0KGFkfZOPb5Abf/4r+ofSxC5IdHi4Ur6t826nLia18f6228uVZt1PYvHdoNoVXpuPI8ygnc7eqIdzXWSQyXmWet5yrGA/Qfj/ClFMq811rmfxzLFR496sXlOgvEpm3LOcZo3wuijrhK7bgkWkk0dZ8DBfamdYOq6GrMIVYC0S84m4+LsBU95sha1iGGLirAB5wZrbdZN8fu0S43ho3y399gg3oyMXJDGbn9n3o7SNq8BzFbwN4/jHGFk3cRh5466iJjeBm4GdZoZJyFPX3XvT7IFxYlDQQCWLxPNrMFYMgsrgc9veygiNsNJ2OL+2unAnkn6Y13Suj7tVdAzU9VFLqKzC0jiA8wc7gHCQj/0e0U97IhV4zQuW9JgAGpIlgaRSQTXIsPOdD1OZ747Rr+jVBNnmHf1z5TTsWHxf+u9a7tQ/+i/Mm9d9mMdztWzPtQcDJqlI63hpQ6uxY+gdTe8MCFY400zNBAraumjWQ0bHBEyy9AlI/QgYETFu3smrbx+B6mfj/x7AjFiC2bz9mU+Oc+MN3wYKDbjAGtPoBZkAIZ2MQHBCRAhj21SjzKORkeGEaRmamZ7Cvkrz2gxohOqQrelyvmkjc4Wp0/WJKAOAjw8lUbDg+nzdukBfwXN/ABY74KAh6P/4TKN+Ggx7IMvXRXmp4j2QyU+azjnWnKAx0gUttu2/xhuy83t3OY0H0eNOdBX32QBlOHyGXlh6qp5/MxoBH5n3R9xtX9vZFPY/3M3CiJlEBMC7GAQTQWTTqalyXNt55dZ4zjEdaWy8poD9sYW+ssHG9Ss0b8zWOotsqPj8lby4wI2j6shpGsYMs6XXpqLEFWxHcSFTvHeqMgh4jl2m4xA0fFW7cZohw7G801OTSwXgH+jLu8cKGG79c5J7xO+4yGCD3ZPwJ2qT/XyweLeuYsVqEX/N7kZwD9wnmG7/S7x85b6mDTz3zhzH3Rq01pH0PYMjO3WdFdbsDXNtF8IIHSIi+zw5/sFVPAHWoNP7n92qRXIEwtsNq8UlCZGCLapLRqLn9TLiZT+wc8rIMiY7/TvUiMnjnvbsv/51fgEzltDDliI7q0XDMUBLDqGkqbsyManwhD5lFfn0apE1Umvnn1RU6/f+mFAGOm5tfFMVIfRcxFBDJfgDuEJEYL3rm5jRk69ojc3PIEEgQQWgUXkEz055Y4H+xYFg7bcphlFzqAABHvoTJMWag3KYFCzlq0/6BqN4IyUXun3y44wpADszTX5rVLwdDF15BBkZel6SJ8b+f7wv0b2fXtfl9OWgYJcYidHo4WSD5hFle5RaBJW4JboK5e5pA5vsx2HWeYWHke/bg8cKLVjVem4w8TmvuHcuHexZGgm3IRH+5/WI2DPeZYr2szPOab+xzG5EnXPGD9CldLH3EwgiY+ohDSPrFFmbEKpWXkXROAHdpHcV/Ziq/Zv5/iG5boAjonu4qP7K3LHWV5VYPho7KwRoNPhPRkCHGBx77+6dNfVZvcDdMteJao3OUyyOicZLqXFHW8GV1fNhSAxTcs93MkyHUIvPaF/lKC/bKNkUzr9dPA8bYLTIkvko+ddtaYb5rKkKlaL7nK+FbzfEyZvQ966NEmR/jxzxMto8lFljf5NMp4PrbwuLjQ7Adejy1Rk74oOTsAX9EE9qL10fjQSJqLxBcLk0CXKsc6GNRu+C4s8Y5QFw7/FPSROMFnc7qJGeUs4CcO/rHu6hYQtXD38YbdGOhrejLFectIwZsO6LgZfR7LhXFH4RcNov86+x+bUsSkQTl1Z+L+6KqARErmnW+wXGuyiJr18ip4dGMIAhRIOiHR+6sYB/v62OlTu0cwigrbZBWebgOPVdfhg+hfHnAC+HWDOsJ4F7lUeKdvq6Zv5HGJC4yzptgAGHOqc/8U+7ql+cDBuuD3/OgpAi4N+DpmNR/64QuJNuumh6uSrbvODuGVSI7JjgI4/v1wWvMC8FIDXQvCPfr92ZMc9DRTfIplLWzDgwHVhSLgm/rSlrjFJHhjzhzRsSTqvL6UkAnLQMMHWe2rgHjSBsXm8I2xjyFRyirTUsN0YbXr0xeCiaF/DMt7wCvGdsJdF6iOio+/nh7dPTGZwYbjElgJYFrxLoWBmE3XFxTwy9rGYtrUszW+ciQf2AGDCJupMGQ7nAwJfQrnOikrFzs7MTNJem1HEG6BWZYDCR6bQcSl22XXyWcEuYJLq1NfbUh5JUEkU8ixoYMAj0VGdpcAN1w0WLNHgDH1Zwww7VG2iAtEpWOSvuw1v6PKTV61LIZFSrQi8aXx5WH14ZRvxLsRxM/TQtBIpMUVhb6vRT9stqvN8ma5JVE1tR+Nmhn1iqFtBW2iQjIr4V+F3CxkxRgp3IxfnrUnqDf/hCTsQYU+m5cuSsP0+BJNRMCQzD8Td0g3LyDSAPToJ21bIKjT5SMOii4JYRm8mxAoBO487RifMIMVBYatLAS418imF6xLtwjZEVxrya+gvZyoHhfxb+jnOsapYaugMUkqSegb/gqiEge+Ce7WihIkSajJZA7IDH3QpURvY+gFR/FH0wAXYZ2TYsGXVDfIawSwBDewr9yw04oUQE/yz7F8EgeVR4m22oKNNan7WW15eLJel36hKkuAEoG6pDAwjUIcB/S/3bQu59mCuWp2r+idGsVj0UrJskm2YU2KIbMabB2s1mrSc96hbqOK0nv3JgvF28rTFaGkJdbJiZQ5bRU1hVyQw2sotUxBrusMF/NVELoJmeIZ/fkSVORu8hbXap1+UkvMOYX8YbeyVb/5v4adBIHOXw1PhNAImf0ASBExBy6n2081aMj7rALKqUcMfBsfyKxhPkfn7C9pUr12noBm3M/FpeN4/xVtjlMsdJ73iz6CeLzDEcbAijAeCyGPs57FVf1DYpby+1kWy3mwEmwIiA/nbyWmszQOSeK0IXYleVvxeIR+Vxh/2tXM9xkWsO7U/jl7n866K480hd/BDdKdR82hFQjCnY5P8PQfj/BdMPCqy2nCAYzysjhm7JDM6aW5QOgPJpkcKFpvnvp6Rb2ju+4nkHKAHQD/QLjYlst48GcXe3Xm0O/wAJxJ7NOkd8kxucGtSGMSyyrgDYkul3+cYUzaLTmn4hjJun80evvvGjhpZCEFKFnYq89rpOMAVxKv3uv1wP8UD2QBnRIQIetzqV4rL9mA6/RBRmCIrcN9tp8DYxY3uOV4oL9FsVib+5PfLHJS/e/YD/qyn3pdZOxuRBi8PaF/I91Am/s92kIHKDl1BisXWD5MWIO1fXwEYTs/RDSZfy6K54GraW1FCDSP/eMaZMoqVdimn7zf31/absVfUxf2aEZ7IrwqGaHgaR4uYxDov/sVnIreLhjCmKzKNiy0X71MbB/ma5vWQKCK/Ldsbj9H3EBKUm/Bo7BqEPX6FTKYL3h/IcVOpLAHGKHXkJUF5Zxe+nhppibXVEq0/3YEhFFOo13E2CAnYOS9s1ukNhnXxPr2WY0BMqOLDW2HkmIoDveSvvbJBk+rpzFmQ/Zz2ObKJumAdfuf4/rVMGmvZGwrKWEP868R0yD0aT+EVwPdKTESJuEQgas6GbkILVrlzY/Vw4l+FoRu4vzpkPJgKWYIFX86ASjByEUDtRC8tgmq54TLmJxtNGyeEx+3PyoMnBbLFreC2u53zv/WqRHxjKMRFncpx0023FS5nGxs2elsWl9hGI4PbL+9xcc/q9utL0SIdMZWo6A3e9LbqrP/+SLyv1/EYrsbrSre8OTbYMyKx68Cl/P20Mdik2LhSCmm3HpuxoncP/uPehczJbJY6bcVGqKWIHvSrw1vDIBiIiHxr80K3AzbXEfavdiOCEHBRYFJvqMiGwqVEhXFrhTAzURtZ3UtQglLcb985Xh+p/QT/EHdu8EhNfQ9bnkQKQKve9KIlUANKejVz88dfpl1S0BLxdT9zrnhUPTygGSCCHfvtyjIB5tELTGtHgaZ9MyYp/W2mS+Q5j1OAf6N8SEFj+bGvogPrQgTclwo7c7BCtN9jDXV4b6yutQdEgVSWPqzFfZg7+hh30FbqfW5JTyuDDskGPtZ+8Lw/H5KZuMVEZF7a+Fs2HCB5G3YOt6ISz6qy8ZtZl1vkEw87U7771vXwhy5HCTnXmXo0rsyD0P5uW6GthmyJtP9Lbn3ZgbvLAYbGUW0TkV7RfACOFtvKk0bVt7XQVcjp3PsyIJYEuc2tN4S98upEBy+HQfvef2+F77dOacfKL0XIQZYJ2HVtHtRUgCumyBtJou1RrMSFE4pHa4j8osC/1zpFcQEy/Z8jFejsXilP/ecylo9p9gziTlfng7VCpabw85iEOuAASabkyv9w0gGyEuVg/mjUerLJ3ILSuJdB5UI26Z+uzrRf0C5B2hUwM3ZOtFiSR3w8ehZ/j3KP/nWwz2YorS9iwFS7HyOxmNZ+Raho3S93U+K0iY/68dYlcQAXBBGtOP1AoHZyVbdd5idJywnEFfYg1QpDrCrx3GHv1hXlpgsQxYww3yDgLjrKeo+xtxkeUBepmyRaQvFWcHJiIbDETdtb4Ebbj0U/iiUTjhhUeqm1dGvSgKVHuPGyACr7coE7lVc3cUYdgcPjiJe1kJP4cuniWLTqIAOapDIZLg6R6R+pzSYNi2B8RHqVwoXhFajGrliRB8Waq6J2+30bEmyVq4dWOQGpq2y7bQZkCv1ZFl0coLbsE6Bnu+gX4cfY53Z+oDFXmXfNxJ/KtCEold5Bt9ebYkrFsCLPzrthUdWqeixsp9NKTWfVDNX+r9Ib5cDILuTrC3fKrxAkMDiBAayTOFBsWtSRKQHWOnZQ1/immU6Ju+z2rL2HYcZBmoGxc4zYx6xzY0EzDYuOw9Nx5iMIuKlUg494OWqHjcydkS1Jp4sFiHv16/EvFukmc8cuqiEM/SYWF6H4Lj/0ibBlx1uWfwVzNfb6xlefENhhbBE2InRqMmE4d65jzyuUorhZI/LSppgxq9aKNMgROSghY8C0uJSIPWQT7fd95tl7ot7qfvkoctUUJ6iT2HRUT7XuETwkJWlu55gok1hehOj2aTidG0bqIKjWsjMTDpzYrUekVH+XtJhZOabUmQ/ctrS0x3w6a0lK4j1PDjyLex+zFNKNBT6kskiantDhyfiQOcOluvxAuL/UV3M6m8lSKIDdFMS4baCLH5NKq4i2OZoUFuD1BLT5hVyJKfpOfmnQEwjnZ2qeyRaSbmnQcl1QfwCiw31u+861bRBXviBdcD0KgvpM+2jfBL5+qaR1o7OV1UQKje/s0n9vwKqeL6/An+8J+JLNuu/aXttH/tDS7fsqvdR9YILdE0tQAfFil7rttIoqnwVaOju8/3pExZAc9xO3EktCh4XBiV7Gj5GdA2E5XDat+y0XTuaoNSFQ1Ylt4MlGkP4xNyFbMzdNrKvtLljQQ4DaTzN1KTBBiHfeiQot+uFSrUvcyzJfqjh6Mq6OGDrE/HleYia9RkMQsicBt9x7JyY36+fjbTMRSnaCprudkGj+Owhja/nww5xA4O3piJa889sVfmxR4NDjn/2ZHG3WQb8tdkPfyuw448YYUsy/gTtMMJZkizt/drOH+rmRhJI3Mrd3H4gSgWH37YL2yGUhAiUgbKqQZ+xUPvVjOXznY+rf7Yq5vo4rIqEKWWQMi8c6/eOrk+mLXdM2DnOmUG6YXA7PmBJM4ny+hDIYRH0mwqp8jqfhdaCBNrOf/CMWYGRBDBNEmQh0JzhOWXDzgdV+GWvbttlp4CTFoMs67gNm/0+9M+qu+bcR+iQgC+ZJVV//bRWW3MNAi0IIcwMKSFyc4N1gnRn7FvcbpZYZoakXxthnmDkqriy+EvDB2zjyojeYgRABUySUZFz3tcGydCNobMffZWhLS+SuofXP/5yJYw30qTNqM1U8mod0fYgXTZaOhIj1AHSLCPWIYr+yJagTF4I/Iv3qB+/2UOIsHiF3WkMh/YhCdABV5DSxV48iyfFzTPJ+Ex02lq3RZ1fHoRJvwM4AN+ApWI5Cdf9By42CAZ/q2s+j7lDnEUHpJOdeWcq9cs759ocRCiXABJShsJOEcA0rdjBXS4fSdDv21xcH01wJTfB4BO9Qoub6JgXG2fU6lISSt7OXxBeCaQYlwyz0v0IdT5zzWdRDsxutAafYF9p9kJuDNV1nr9pDei7ushEjelU5+81ySwX9ldOSxnGY0unzg0N52oATdFVUyy0lh7w0hbTSq83eAswjkEjfXxrVUNP/CAYmrueKRYAaPopmTqkbd2yynbr/7GKCqxL3NfLFdOtit7Y+QpQDAUDSsZtquA8Z35KlCAF4IGCQ6Ed+YADK1qoJF5rvbeKT6CjUvHIZ1tPIAt4Zmmo32lSiPUODTI2OI4cQwdTreve0CZooX2HUJ8unp5JMipkhwipUoiY0OaKj3yyakLoUDK/sOoEu61NUCLwZHglMk35h5nw1PaPlMRhKU5bqiZoIv1nxsqoFeL5F4p2dLxOjY019peE9MuZ9G4N9TEw7u9+HZS0FVyg2Bw5b4aQoLRWhOh2B65m8/jrifSODJbaihM6Y22pzbxx846fYUrewsqDaeOgKEDaCo6f4IF/xnQdv0Ni9oFudV54VNfcU/8AhsM8tPbq2Irm0MG/m4cSzvJZ+MF8KCZnxHGXPqt3iEBJ0vFzO3yOQrYpE81/ES3vkW+D5tNSCwfdExiAJJ1pwIfqRxLcsqu4kw5YPkdWV2RsVln0ULSOFtL6W2VsMLazAwHqPlHP+qjvY4t5On7gQjnPLstM8fWRS7Kxv1I5Y/zx5wMPTudwkOLDjXUkNcJ4wkX3kaF6iT4YajyrLzPAWQpqfW7BNu6+xm9yaizf2Pk9kF4tMO+jYlXP5Epm5VmR9muEiXvvIH1xHpkWF9pX1FBzLa6c0cZCCVDT+bzpZdHhtuc/ORXYDyDezgHrtlGQIt8m2wA4jB+UNBNEbKG+5z6q4R4I6966DUIoBKgnu77HqLat8hO/2UoVnQzDoRkwcd1+bAziS0sx0owWPqlKRHTgYclprhAHhibWzvEAk3c38YhBCTiZ1QyjOH27d/U+zluTlT7vl7WghwI+AGqaqzei1TQwvuvB9xZsH1b/5UQfiUaQsQypyIql87USMRo41p0LNqdqCS9T8/2F9MIAckfEndk6csTPlDEzMMdCYdxuBtSyQZ4IR8U4K2uoWTpPwKRlw7GpQbp+0PuXLuPONuMrKGqLVtDRlHqb9xxEBDEOFm1UOQl3qgMts1VAkFd2O0Ypyuc0hrswF35GuxSRgABRHhffTBYU1Ba4kp6gxL4iOpWNF5hy67sYkY9G0HYksu8EkA8/q29yTKGIWp6C0dYgRLAh65t4ed1Wcpqw98Uwjtqafijz8Qw61T64xMSQiw5LGsrW1xxqnwdF8AYHlhf0hs0J9iTdT4Yg4MPjpLa3UNeONN10HpedjE4fW0Wke1PTkFoZX+DdY2G9Js7KAVdzrSzKL47gUhbKJ92j2fYOaZKZowEcgIvMssdXdN/i28TNrbzP0NilvIbJLdWsECYo8wiBANHMrCfoVFA3SXPgtJYanirdnB2cH9VrEf9mf53PVk8CshvqA4GeHsSegGQkNVY39ic2jWd52zKkfb848rZ2MyEI+T0Sd3OMTaXxmnhHKtDDIuj9uJH2zwJP5A1NmiBSCavAFCST8Lc/hly+JFI+pdM9DRKMj8Q0VZbb3OsJVc20POug/SFLPq3uLSTVSmqdix8JPAZUzE5aoKcLw51V1OUO4Mg2AZGz2HIvGofUqQJcVVJdvrSIRWp52MFXzPuC+FG4iX6cyrHKIPeaKijt0dk3sdHk86Sw+VVkkaz8YGF8ANiySDKrNXov2MsVcza6pLeDT4jH6GO2uqn1QijyQxiSLazfUUmniMdEb9a0uJR5fK0OOhenBBa80vO+ZdCTuCSfYeI1eHFMqsoYltFU7dUNFwumK77LP/ns0xTDZ7llyCYi1HamOfsjLIrbJt4n4Lk8VE9WFUL5RSyrF4/TQ6EyAj2KLdjqeLCLXuQ6N85mKBDSHp2T10GAO23gC/EjK3dXGUBX0hW3qW/fEROV2RMZVX3i9uQf1ggGRO3YluEvyvjd8VHWtEMTTr8i+sRpR9XR8ohuAwYebmuSrPJRqS/UBcbQkDnsyVwo/dkwDd9/AoNXBkD22rVVmuOlclUCim4WcyW4vgNvfNwZ9jVBPjx+zP3h4LGW3COKQrFvK3FzVqvYtzD38eoRWFF2iqCtRSgYcZkzAsRSkmQ4raVxl8wsGS4pvnvKPft/DmTI7hMJxLsDABydmAxenA+UspddkELLrWmLUDxzXNrXB25m7z/zqLITnVMJUWLRyd241wWxUzWfzwvt4KC1Eb2g0qj0kZWtgbAEVQJVqLqVSkFKmDO7+YJKAOd9vMcwBuPhG4FFcQP5dBa0GjMxEBnyoDgPWCsp83Zf93fKDgLNrt++yxoJ6xdz255Gz8qvApEl9/yqhsqpi0Uz5u/xcfPcVx9FSQopq9ljN6ErEACAe+quUB8EMF/FNo+IoBJSxyzfSqQeHO3rWhhOG1qablC4GK+Y52DISK1D3UaUP9p0uwRY1CiN1lCFc+jN/BqqwjQq8GV/Kg/YmxhZMmUNU/PogSIACqinW7mvbU7ZnwDwoYO18y/EzB5yx6VBaqtkNX+m0EQzhl3Q3z14NB+YBLW2pd5qCOxQj8bJp5DQ1aBRs+PBgWD9l33ADV/rFFqBKXHUay1A/51EiOXvqbtX1PQOT8IWTle5c5ym4bXV8cYdTaHuxQwg/BsUlWJPDWD1JAzjoUgWt3bwq0sYkBIC8mEcgEDC5+5wVK/DZLP9Lm3bTqvzyFbBnEx+I5WdVHLol8A2IFmdyJLLBhUEs/u1cww0IEJc+xOdk+uAcba5wulkUpH2f16goZ9urZxPo39HXpmDgG63GnSSY63Js6G1xwsrhkUaVx0TN1mmPPOcfxmcVLknDDhpK647MhxKva0U8C30JAmv+PIzxFiBey2cg+ZhAyyVo7SguyFj+l/+jYlgsHycAtRUwpYiKce4hStlLbf5C0zRvroABf9BqsgzAcSBn1u1xP9fMCVXTkiqsvx8z45qIaxDqwntBFtzRjuFBArxDxS72g1h2fJKpypHRfqkPE7Th0QAdJmlj9WoUoPo52z10pYo3Vv+WOtBuIYCodQ67unpiiF7/5TAIraFXR+2bmua0YkXkJwk9xvhKcSj/hooNrNjDBlDpS3CsIK6MlR8oxU3RTKAFXyF7lvb6H8C+qrwxWqh3zXIky6Er5QXeWxI7XUYpvjKNWShonTl76CchnKgWbrybuMlAeNxjzcpujNLTJn5eNEnTKjeLSvgMnDfYXSogAX9uIg04wSU1qCNEKdEw7N/tbsAIvjX/Ym9movZH1loalxbrhHtFgNGphdtpdjGLxURHboaag4Sds7WdtP1a3zKfXngW3zrxew6UiZNhgTQbt2rUe2hoHTl95h9IIVjUFnKLm/0cNX7PH07x9F/ICNZlbxAIUY40pVE3AhpbDsm4gEu2PUOhTqw+BV7N9BmuXnYh/VfyCBUDiEYAXl/RDviqtI/60h4KekQJoEy+oBhGrs8UyJL3hDxKZaa/DfnKKfsglmdy0Rl/gYXbIctjSVYps1D3JbNDipAxf8QtsJw/1dkyHdJRi5VefDPH+BCJIKoAAARIB5gBVBSbItok3wHN4q/xrVCqq94CofC0QMC6lqixEdy8Cj5YJoHx/2kHQHhSshFGQ3bAJWPp5GrSfUKk6k0e+LDLVT/qElgeoBAV+APmuAQlZu/G+qAAAPhjAAAFkAjSN+aAKnT0FX+biIAAAAAAAAAAAVhRQp/MmPPz2oTEO3QWgug8Ow3doIHrsUyg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10" descr="https://encrypted-tbn2.gstatic.com/shopping?q=tbn:ANd9GcSXjpbRBZfoaWrxSsJE9HL7ObCv7AoakdbuT8yrVxzNNAj2BpPFPP3JCe4e6EL_KJjFjPOTYT7a9WTR4p4Or_wSRGwLQWv30yEOgjyR7h84&amp;usqp=CA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9" name="Image 8"/>
          <p:cNvPicPr>
            <a:picLocks noChangeAspect="1"/>
          </p:cNvPicPr>
          <p:nvPr/>
        </p:nvPicPr>
        <p:blipFill>
          <a:blip r:embed="rId2"/>
          <a:stretch>
            <a:fillRect/>
          </a:stretch>
        </p:blipFill>
        <p:spPr>
          <a:xfrm>
            <a:off x="6528231" y="3276207"/>
            <a:ext cx="2383294" cy="2401558"/>
          </a:xfrm>
          <a:prstGeom prst="rect">
            <a:avLst/>
          </a:prstGeom>
        </p:spPr>
      </p:pic>
      <p:pic>
        <p:nvPicPr>
          <p:cNvPr id="1036" name="Picture 12" descr="Marbre Blanc à Motifs Texture De Fond, (noir Et Blanc). Banque D&amp;#39;Images Et  Photos Libres De Droits. Image 363284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9538" y="2599950"/>
            <a:ext cx="1963419" cy="294739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3350703" y="5806568"/>
            <a:ext cx="2006489" cy="553998"/>
          </a:xfrm>
          <a:prstGeom prst="rect">
            <a:avLst/>
          </a:prstGeom>
        </p:spPr>
        <p:txBody>
          <a:bodyPr wrap="square">
            <a:spAutoFit/>
          </a:bodyPr>
          <a:lstStyle/>
          <a:p>
            <a:pPr algn="ctr"/>
            <a:r>
              <a:rPr lang="fr-FR" baseline="30000" dirty="0">
                <a:solidFill>
                  <a:srgbClr val="000000"/>
                </a:solidFill>
                <a:latin typeface="Roboto Mono" pitchFamily="2" charset="0"/>
              </a:rPr>
              <a:t>ADHESIVE FILM</a:t>
            </a:r>
          </a:p>
          <a:p>
            <a:pPr algn="ctr"/>
            <a:r>
              <a:rPr lang="fr-FR" baseline="30000" dirty="0" err="1">
                <a:solidFill>
                  <a:srgbClr val="000000"/>
                </a:solidFill>
                <a:latin typeface="Roboto Mono" pitchFamily="2" charset="0"/>
              </a:rPr>
              <a:t>mirror</a:t>
            </a:r>
            <a:endParaRPr lang="fr-FR" dirty="0"/>
          </a:p>
        </p:txBody>
      </p:sp>
      <p:sp>
        <p:nvSpPr>
          <p:cNvPr id="21" name="Rectangle 20"/>
          <p:cNvSpPr/>
          <p:nvPr/>
        </p:nvSpPr>
        <p:spPr>
          <a:xfrm>
            <a:off x="863215" y="5795571"/>
            <a:ext cx="2006489" cy="553998"/>
          </a:xfrm>
          <a:prstGeom prst="rect">
            <a:avLst/>
          </a:prstGeom>
        </p:spPr>
        <p:txBody>
          <a:bodyPr wrap="square">
            <a:spAutoFit/>
          </a:bodyPr>
          <a:lstStyle/>
          <a:p>
            <a:pPr algn="ctr"/>
            <a:r>
              <a:rPr lang="fr-FR" baseline="30000" dirty="0">
                <a:solidFill>
                  <a:srgbClr val="000000"/>
                </a:solidFill>
                <a:latin typeface="Roboto Mono" pitchFamily="2" charset="0"/>
              </a:rPr>
              <a:t>WALLPAPER White </a:t>
            </a:r>
            <a:r>
              <a:rPr lang="fr-FR" baseline="30000" dirty="0" err="1">
                <a:solidFill>
                  <a:srgbClr val="000000"/>
                </a:solidFill>
                <a:latin typeface="Roboto Mono" pitchFamily="2" charset="0"/>
              </a:rPr>
              <a:t>marble</a:t>
            </a:r>
            <a:r>
              <a:rPr lang="fr-FR" baseline="30000" dirty="0">
                <a:solidFill>
                  <a:srgbClr val="000000"/>
                </a:solidFill>
                <a:latin typeface="Roboto Mono" pitchFamily="2" charset="0"/>
              </a:rPr>
              <a:t> </a:t>
            </a:r>
            <a:r>
              <a:rPr lang="fr-FR" baseline="30000" dirty="0" err="1">
                <a:solidFill>
                  <a:srgbClr val="000000"/>
                </a:solidFill>
                <a:latin typeface="Roboto Mono" pitchFamily="2" charset="0"/>
              </a:rPr>
              <a:t>effect</a:t>
            </a:r>
            <a:endParaRPr lang="fr-FR" dirty="0"/>
          </a:p>
        </p:txBody>
      </p:sp>
      <p:pic>
        <p:nvPicPr>
          <p:cNvPr id="1038" name="Picture 14" descr="Adhésif décoratif D-C-FIX Metallic miroir, incolore l.0.90 x L.15 m | Leroy  Merl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3077" y="3741209"/>
            <a:ext cx="3262460" cy="1806136"/>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a:xfrm>
            <a:off x="6374197" y="5795571"/>
            <a:ext cx="2006489" cy="553998"/>
          </a:xfrm>
          <a:prstGeom prst="rect">
            <a:avLst/>
          </a:prstGeom>
        </p:spPr>
        <p:txBody>
          <a:bodyPr wrap="square">
            <a:spAutoFit/>
          </a:bodyPr>
          <a:lstStyle/>
          <a:p>
            <a:pPr algn="ctr"/>
            <a:r>
              <a:rPr lang="fr-FR" baseline="30000" dirty="0">
                <a:solidFill>
                  <a:srgbClr val="000000"/>
                </a:solidFill>
                <a:latin typeface="Roboto Mono" pitchFamily="2" charset="0"/>
              </a:rPr>
              <a:t>VASES / FLASKS to </a:t>
            </a:r>
            <a:r>
              <a:rPr lang="fr-FR" baseline="30000" dirty="0" err="1">
                <a:solidFill>
                  <a:srgbClr val="000000"/>
                </a:solidFill>
                <a:latin typeface="Roboto Mono" pitchFamily="2" charset="0"/>
              </a:rPr>
              <a:t>hang</a:t>
            </a:r>
            <a:endParaRPr lang="fr-FR" dirty="0"/>
          </a:p>
        </p:txBody>
      </p:sp>
      <p:pic>
        <p:nvPicPr>
          <p:cNvPr id="11" name="Image 10"/>
          <p:cNvPicPr>
            <a:picLocks noChangeAspect="1"/>
          </p:cNvPicPr>
          <p:nvPr/>
        </p:nvPicPr>
        <p:blipFill>
          <a:blip r:embed="rId5"/>
          <a:stretch>
            <a:fillRect/>
          </a:stretch>
        </p:blipFill>
        <p:spPr>
          <a:xfrm>
            <a:off x="5357192" y="2691300"/>
            <a:ext cx="1333686" cy="1581371"/>
          </a:xfrm>
          <a:prstGeom prst="rect">
            <a:avLst/>
          </a:prstGeom>
        </p:spPr>
      </p:pic>
      <p:pic>
        <p:nvPicPr>
          <p:cNvPr id="1040" name="Picture 16" descr="Vase Transparent Suspendu Verre Forme Rhombus / Goutte / Cônes (Optionnel)  , Vase Hydroponique Plantes Conteneurs Pot de fleurs Vase Boules Bricolage  Plantes Bricolage Maison Mariage Décor de Jard(#2) : Amazon.fr: Cuisine et  Mais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7912" y="1872642"/>
            <a:ext cx="1522611" cy="1599089"/>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p:cNvPicPr>
            <a:picLocks noChangeAspect="1"/>
          </p:cNvPicPr>
          <p:nvPr/>
        </p:nvPicPr>
        <p:blipFill>
          <a:blip r:embed="rId7"/>
          <a:stretch>
            <a:fillRect/>
          </a:stretch>
        </p:blipFill>
        <p:spPr>
          <a:xfrm>
            <a:off x="8041496" y="1742521"/>
            <a:ext cx="1203812" cy="1725696"/>
          </a:xfrm>
          <a:prstGeom prst="rect">
            <a:avLst/>
          </a:prstGeom>
        </p:spPr>
      </p:pic>
      <p:pic>
        <p:nvPicPr>
          <p:cNvPr id="15" name="Image 14"/>
          <p:cNvPicPr>
            <a:picLocks noChangeAspect="1"/>
          </p:cNvPicPr>
          <p:nvPr/>
        </p:nvPicPr>
        <p:blipFill>
          <a:blip r:embed="rId8"/>
          <a:stretch>
            <a:fillRect/>
          </a:stretch>
        </p:blipFill>
        <p:spPr>
          <a:xfrm>
            <a:off x="9689056" y="3920468"/>
            <a:ext cx="1646082" cy="723809"/>
          </a:xfrm>
          <a:prstGeom prst="rect">
            <a:avLst/>
          </a:prstGeom>
        </p:spPr>
      </p:pic>
      <p:pic>
        <p:nvPicPr>
          <p:cNvPr id="16" name="Image 15"/>
          <p:cNvPicPr>
            <a:picLocks noChangeAspect="1"/>
          </p:cNvPicPr>
          <p:nvPr/>
        </p:nvPicPr>
        <p:blipFill>
          <a:blip r:embed="rId9"/>
          <a:stretch>
            <a:fillRect/>
          </a:stretch>
        </p:blipFill>
        <p:spPr>
          <a:xfrm>
            <a:off x="9689056" y="4644277"/>
            <a:ext cx="1830396" cy="581274"/>
          </a:xfrm>
          <a:prstGeom prst="rect">
            <a:avLst/>
          </a:prstGeom>
        </p:spPr>
      </p:pic>
    </p:spTree>
    <p:extLst>
      <p:ext uri="{BB962C8B-B14F-4D97-AF65-F5344CB8AC3E}">
        <p14:creationId xmlns:p14="http://schemas.microsoft.com/office/powerpoint/2010/main" val="25500945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m.media-amazon.com/images/I/81E7Dl-B1RL._AC_SL1500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6556" y="1855275"/>
            <a:ext cx="3073698" cy="299173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80289" y="4989342"/>
            <a:ext cx="3813922" cy="646331"/>
          </a:xfrm>
          <a:prstGeom prst="rect">
            <a:avLst/>
          </a:prstGeom>
        </p:spPr>
        <p:txBody>
          <a:bodyPr wrap="square">
            <a:spAutoFit/>
          </a:bodyPr>
          <a:lstStyle/>
          <a:p>
            <a:pPr algn="ctr"/>
            <a:r>
              <a:rPr lang="fr-FR" sz="1200" dirty="0">
                <a:latin typeface="Roboto Mono ExtraLight" panose="00000009000000000000" pitchFamily="49" charset="0"/>
                <a:ea typeface="Roboto Mono ExtraLight" panose="00000009000000000000" pitchFamily="49" charset="0"/>
              </a:rPr>
              <a:t>ELLE VOUS Cube en </a:t>
            </a:r>
            <a:r>
              <a:rPr lang="fr-FR" sz="1200" dirty="0" smtClean="0">
                <a:latin typeface="Roboto Mono ExtraLight" panose="00000009000000000000" pitchFamily="49" charset="0"/>
                <a:ea typeface="Roboto Mono ExtraLight" panose="00000009000000000000" pitchFamily="49" charset="0"/>
              </a:rPr>
              <a:t>bois </a:t>
            </a:r>
            <a:r>
              <a:rPr lang="fr-FR" sz="1200" dirty="0">
                <a:latin typeface="Roboto Mono ExtraLight" panose="00000009000000000000" pitchFamily="49" charset="0"/>
                <a:ea typeface="Roboto Mono ExtraLight" panose="00000009000000000000" pitchFamily="49" charset="0"/>
              </a:rPr>
              <a:t>de </a:t>
            </a:r>
            <a:r>
              <a:rPr lang="fr-FR" sz="1200" dirty="0" smtClean="0">
                <a:latin typeface="Roboto Mono ExtraLight" panose="00000009000000000000" pitchFamily="49" charset="0"/>
                <a:ea typeface="Roboto Mono ExtraLight" panose="00000009000000000000" pitchFamily="49" charset="0"/>
              </a:rPr>
              <a:t>forme Hexagonale </a:t>
            </a:r>
            <a:r>
              <a:rPr lang="fr-FR" sz="1200" dirty="0">
                <a:latin typeface="Roboto Mono ExtraLight" panose="00000009000000000000" pitchFamily="49" charset="0"/>
                <a:ea typeface="Roboto Mono ExtraLight" panose="00000009000000000000" pitchFamily="49" charset="0"/>
              </a:rPr>
              <a:t>(Lot de </a:t>
            </a:r>
            <a:r>
              <a:rPr lang="fr-FR" sz="1200" dirty="0" smtClean="0">
                <a:latin typeface="Roboto Mono ExtraLight" panose="00000009000000000000" pitchFamily="49" charset="0"/>
                <a:ea typeface="Roboto Mono ExtraLight" panose="00000009000000000000" pitchFamily="49" charset="0"/>
              </a:rPr>
              <a:t>6)</a:t>
            </a:r>
          </a:p>
          <a:p>
            <a:pPr algn="ctr"/>
            <a:r>
              <a:rPr lang="fr-FR" sz="1200" dirty="0" smtClean="0">
                <a:latin typeface="Roboto Mono ExtraLight" panose="00000009000000000000" pitchFamily="49" charset="0"/>
                <a:ea typeface="Roboto Mono ExtraLight" panose="00000009000000000000" pitchFamily="49" charset="0"/>
              </a:rPr>
              <a:t>Amazon - 33,59€ ttc  </a:t>
            </a:r>
            <a:endParaRPr lang="fr-FR" sz="1200" dirty="0">
              <a:latin typeface="Roboto Mono ExtraLight" panose="00000009000000000000" pitchFamily="49" charset="0"/>
              <a:ea typeface="Roboto Mono ExtraLight" panose="00000009000000000000" pitchFamily="49" charset="0"/>
            </a:endParaRPr>
          </a:p>
        </p:txBody>
      </p:sp>
      <p:pic>
        <p:nvPicPr>
          <p:cNvPr id="1028" name="Picture 4" descr="https://www.retif.eu/media/image/400x/podium-3-marches-acrylique-blanc-l20xp30xh15cm_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370" y="1419621"/>
            <a:ext cx="4101168" cy="410116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743370" y="4989341"/>
            <a:ext cx="3813922" cy="646331"/>
          </a:xfrm>
          <a:prstGeom prst="rect">
            <a:avLst/>
          </a:prstGeom>
        </p:spPr>
        <p:txBody>
          <a:bodyPr wrap="square">
            <a:spAutoFit/>
          </a:bodyPr>
          <a:lstStyle/>
          <a:p>
            <a:pPr algn="ctr"/>
            <a:r>
              <a:rPr lang="fr-FR" sz="1200" dirty="0">
                <a:latin typeface="Roboto Mono ExtraLight" panose="00000009000000000000" pitchFamily="49" charset="0"/>
                <a:ea typeface="Roboto Mono ExtraLight" panose="00000009000000000000" pitchFamily="49" charset="0"/>
              </a:rPr>
              <a:t>Podium 3 marches acrylique blanc </a:t>
            </a:r>
            <a:r>
              <a:rPr lang="fr-FR" sz="1200" dirty="0" smtClean="0">
                <a:latin typeface="Roboto Mono ExtraLight" panose="00000009000000000000" pitchFamily="49" charset="0"/>
                <a:ea typeface="Roboto Mono ExtraLight" panose="00000009000000000000" pitchFamily="49" charset="0"/>
              </a:rPr>
              <a:t>L20xP30xH15cm</a:t>
            </a:r>
          </a:p>
          <a:p>
            <a:pPr algn="ctr"/>
            <a:r>
              <a:rPr lang="fr-FR" sz="1200" dirty="0" err="1" smtClean="0">
                <a:latin typeface="Roboto Mono ExtraLight" panose="00000009000000000000" pitchFamily="49" charset="0"/>
                <a:ea typeface="Roboto Mono ExtraLight" panose="00000009000000000000" pitchFamily="49" charset="0"/>
              </a:rPr>
              <a:t>Retif</a:t>
            </a:r>
            <a:r>
              <a:rPr lang="fr-FR" sz="1200" dirty="0" smtClean="0">
                <a:latin typeface="Roboto Mono ExtraLight" panose="00000009000000000000" pitchFamily="49" charset="0"/>
                <a:ea typeface="Roboto Mono ExtraLight" panose="00000009000000000000" pitchFamily="49" charset="0"/>
              </a:rPr>
              <a:t> – 24,79€- </a:t>
            </a:r>
            <a:r>
              <a:rPr lang="fr-FR" sz="1200" dirty="0" err="1" smtClean="0">
                <a:latin typeface="Roboto Mono ExtraLight" panose="00000009000000000000" pitchFamily="49" charset="0"/>
                <a:ea typeface="Roboto Mono ExtraLight" panose="00000009000000000000" pitchFamily="49" charset="0"/>
              </a:rPr>
              <a:t>ht</a:t>
            </a:r>
            <a:endParaRPr lang="fr-FR" sz="1200" dirty="0">
              <a:latin typeface="Roboto Mono ExtraLight" panose="00000009000000000000" pitchFamily="49" charset="0"/>
              <a:ea typeface="Roboto Mono ExtraLight" panose="00000009000000000000" pitchFamily="49" charset="0"/>
            </a:endParaRPr>
          </a:p>
        </p:txBody>
      </p:sp>
      <p:sp>
        <p:nvSpPr>
          <p:cNvPr id="7" name="Rectangle 6"/>
          <p:cNvSpPr/>
          <p:nvPr/>
        </p:nvSpPr>
        <p:spPr>
          <a:xfrm>
            <a:off x="5597013" y="2446084"/>
            <a:ext cx="2006489" cy="769441"/>
          </a:xfrm>
          <a:prstGeom prst="rect">
            <a:avLst/>
          </a:prstGeom>
        </p:spPr>
        <p:txBody>
          <a:bodyPr wrap="square">
            <a:spAutoFit/>
          </a:bodyPr>
          <a:lstStyle/>
          <a:p>
            <a:pPr algn="ctr"/>
            <a:r>
              <a:rPr lang="fr-FR" sz="4400" baseline="30000" dirty="0" smtClean="0">
                <a:solidFill>
                  <a:srgbClr val="000000"/>
                </a:solidFill>
                <a:latin typeface="Roboto Mono" pitchFamily="2" charset="0"/>
              </a:rPr>
              <a:t>ou</a:t>
            </a:r>
            <a:endParaRPr lang="fr-FR" sz="4400" dirty="0"/>
          </a:p>
        </p:txBody>
      </p:sp>
      <p:sp>
        <p:nvSpPr>
          <p:cNvPr id="8" name="Titre 1"/>
          <p:cNvSpPr>
            <a:spLocks noGrp="1"/>
          </p:cNvSpPr>
          <p:nvPr>
            <p:ph type="title"/>
          </p:nvPr>
        </p:nvSpPr>
        <p:spPr>
          <a:xfrm>
            <a:off x="736411" y="207354"/>
            <a:ext cx="10515600" cy="1325563"/>
          </a:xfrm>
          <a:ln>
            <a:solidFill>
              <a:srgbClr val="C7BBE3"/>
            </a:solidFill>
          </a:ln>
        </p:spPr>
        <p:txBody>
          <a:bodyPr>
            <a:normAutofit fontScale="90000"/>
          </a:bodyPr>
          <a:lstStyle/>
          <a:p>
            <a:r>
              <a:rPr lang="en-US" dirty="0"/>
              <a:t>EXAMPLES OF SMALL STAIRCASE PODIUMS</a:t>
            </a:r>
            <a:r>
              <a:rPr lang="fr-FR" dirty="0" smtClean="0"/>
              <a:t/>
            </a:r>
            <a:br>
              <a:rPr lang="fr-FR" dirty="0" smtClean="0"/>
            </a:br>
            <a:r>
              <a:rPr lang="en-US" sz="3600" dirty="0">
                <a:solidFill>
                  <a:srgbClr val="C7BBE3"/>
                </a:solidFill>
              </a:rPr>
              <a:t>in accordance with the theme</a:t>
            </a:r>
            <a:endParaRPr lang="fr-FR" sz="3600" dirty="0">
              <a:solidFill>
                <a:srgbClr val="C7BBE3"/>
              </a:solidFill>
            </a:endParaRPr>
          </a:p>
        </p:txBody>
      </p:sp>
      <p:pic>
        <p:nvPicPr>
          <p:cNvPr id="9" name="Image 8"/>
          <p:cNvPicPr>
            <a:picLocks noChangeAspect="1"/>
          </p:cNvPicPr>
          <p:nvPr/>
        </p:nvPicPr>
        <p:blipFill>
          <a:blip r:embed="rId4"/>
          <a:stretch>
            <a:fillRect/>
          </a:stretch>
        </p:blipFill>
        <p:spPr>
          <a:xfrm>
            <a:off x="384870" y="5791211"/>
            <a:ext cx="940886" cy="907678"/>
          </a:xfrm>
          <a:prstGeom prst="rect">
            <a:avLst/>
          </a:prstGeom>
        </p:spPr>
      </p:pic>
      <p:sp>
        <p:nvSpPr>
          <p:cNvPr id="3" name="ZoneTexte 2"/>
          <p:cNvSpPr txBox="1"/>
          <p:nvPr/>
        </p:nvSpPr>
        <p:spPr>
          <a:xfrm>
            <a:off x="1325756" y="5960225"/>
            <a:ext cx="10012804" cy="738664"/>
          </a:xfrm>
          <a:prstGeom prst="rect">
            <a:avLst/>
          </a:prstGeom>
          <a:noFill/>
        </p:spPr>
        <p:txBody>
          <a:bodyPr wrap="square" rtlCol="0">
            <a:spAutoFit/>
          </a:bodyPr>
          <a:lstStyle/>
          <a:p>
            <a:r>
              <a:rPr lang="en-US" sz="1400" dirty="0" smtClean="0">
                <a:solidFill>
                  <a:srgbClr val="C7BBE3"/>
                </a:solidFill>
                <a:latin typeface="KyivType Sans2" panose="00000500000000000000" pitchFamily="50" charset="0"/>
              </a:rPr>
              <a:t>We </a:t>
            </a:r>
            <a:r>
              <a:rPr lang="en-US" sz="1400" dirty="0">
                <a:solidFill>
                  <a:srgbClr val="C7BBE3"/>
                </a:solidFill>
                <a:latin typeface="KyivType Sans2" panose="00000500000000000000" pitchFamily="50" charset="0"/>
              </a:rPr>
              <a:t>favor hexagonal podiums for this display case, but you can also use pedestals of different sizes that you already have regardless of the shape (rectangular, round), the goal being to obtain different levels of presentation.</a:t>
            </a:r>
            <a:endParaRPr lang="fr-FR" sz="1400" dirty="0">
              <a:solidFill>
                <a:srgbClr val="C7BBE3"/>
              </a:solidFill>
              <a:latin typeface="KyivType Sans2" panose="00000500000000000000" pitchFamily="50" charset="0"/>
            </a:endParaRPr>
          </a:p>
        </p:txBody>
      </p:sp>
    </p:spTree>
    <p:extLst>
      <p:ext uri="{BB962C8B-B14F-4D97-AF65-F5344CB8AC3E}">
        <p14:creationId xmlns:p14="http://schemas.microsoft.com/office/powerpoint/2010/main" val="2725377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1460656" y="-341478"/>
            <a:ext cx="10515600" cy="1325563"/>
          </a:xfrm>
          <a:prstGeom prst="rect">
            <a:avLst/>
          </a:prstGeom>
        </p:spPr>
        <p:txBody>
          <a:bodyPr>
            <a:normAutofit/>
          </a:bodyPr>
          <a:lstStyle/>
          <a:p>
            <a:r>
              <a:rPr lang="fr-FR" sz="3800" dirty="0">
                <a:latin typeface="KyivType Sans2" panose="00000500000000000000" pitchFamily="50" charset="0"/>
              </a:rPr>
              <a:t/>
            </a:r>
            <a:br>
              <a:rPr lang="fr-FR" sz="3800" dirty="0">
                <a:latin typeface="KyivType Sans2" panose="00000500000000000000" pitchFamily="50" charset="0"/>
              </a:rPr>
            </a:br>
            <a:r>
              <a:rPr lang="fr-FR" sz="3800" dirty="0">
                <a:latin typeface="KyivType Sans2" panose="00000500000000000000" pitchFamily="50" charset="0"/>
              </a:rPr>
              <a:t>SHOWCASE </a:t>
            </a:r>
            <a:r>
              <a:rPr lang="fr-FR" sz="3800" dirty="0" smtClean="0">
                <a:latin typeface="KyivType Sans2" panose="00000500000000000000" pitchFamily="50" charset="0"/>
              </a:rPr>
              <a:t>WINDOW SCENOGRAPHY</a:t>
            </a:r>
            <a:endParaRPr lang="fr-FR" sz="3800" dirty="0">
              <a:latin typeface="KyivType Sans2" panose="00000500000000000000" pitchFamily="50" charset="0"/>
            </a:endParaRPr>
          </a:p>
        </p:txBody>
      </p:sp>
      <p:sp>
        <p:nvSpPr>
          <p:cNvPr id="5" name="ZoneTexte 4"/>
          <p:cNvSpPr txBox="1"/>
          <p:nvPr/>
        </p:nvSpPr>
        <p:spPr>
          <a:xfrm>
            <a:off x="0" y="0"/>
            <a:ext cx="1460656" cy="1446550"/>
          </a:xfrm>
          <a:prstGeom prst="rect">
            <a:avLst/>
          </a:prstGeom>
          <a:noFill/>
        </p:spPr>
        <p:txBody>
          <a:bodyPr wrap="none" rtlCol="0">
            <a:spAutoFit/>
          </a:bodyPr>
          <a:lstStyle/>
          <a:p>
            <a:r>
              <a:rPr lang="fr-FR" sz="8800" dirty="0" smtClean="0">
                <a:solidFill>
                  <a:srgbClr val="C7BBE3"/>
                </a:solidFill>
                <a:latin typeface="Lucida Handwriting" panose="03010101010101010101" pitchFamily="66" charset="0"/>
                <a:ea typeface="Roboto" panose="020B0604020202020204" charset="0"/>
                <a:cs typeface="Arial" panose="020B0604020202020204" pitchFamily="34" charset="0"/>
              </a:rPr>
              <a:t>1/</a:t>
            </a:r>
            <a:endParaRPr lang="fr-FR" sz="88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pic>
        <p:nvPicPr>
          <p:cNvPr id="7" name="Image 6"/>
          <p:cNvPicPr>
            <a:picLocks noChangeAspect="1"/>
          </p:cNvPicPr>
          <p:nvPr/>
        </p:nvPicPr>
        <p:blipFill>
          <a:blip r:embed="rId2"/>
          <a:stretch>
            <a:fillRect/>
          </a:stretch>
        </p:blipFill>
        <p:spPr>
          <a:xfrm>
            <a:off x="1964601" y="887218"/>
            <a:ext cx="6792913" cy="5803067"/>
          </a:xfrm>
          <a:prstGeom prst="rect">
            <a:avLst/>
          </a:prstGeom>
        </p:spPr>
      </p:pic>
    </p:spTree>
    <p:extLst>
      <p:ext uri="{BB962C8B-B14F-4D97-AF65-F5344CB8AC3E}">
        <p14:creationId xmlns:p14="http://schemas.microsoft.com/office/powerpoint/2010/main" val="1306256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3268991" y="921808"/>
            <a:ext cx="5278661" cy="5739976"/>
          </a:xfrm>
          <a:prstGeom prst="rect">
            <a:avLst/>
          </a:prstGeom>
        </p:spPr>
      </p:pic>
      <p:sp>
        <p:nvSpPr>
          <p:cNvPr id="2" name="Titre 1"/>
          <p:cNvSpPr>
            <a:spLocks noGrp="1"/>
          </p:cNvSpPr>
          <p:nvPr>
            <p:ph type="title"/>
          </p:nvPr>
        </p:nvSpPr>
        <p:spPr>
          <a:xfrm>
            <a:off x="800876" y="173346"/>
            <a:ext cx="10515600" cy="1325563"/>
          </a:xfrm>
        </p:spPr>
        <p:txBody>
          <a:bodyPr/>
          <a:lstStyle/>
          <a:p>
            <a:r>
              <a:rPr lang="fr-FR" dirty="0">
                <a:solidFill>
                  <a:srgbClr val="C7BBE3"/>
                </a:solidFill>
              </a:rPr>
              <a:t>The </a:t>
            </a:r>
            <a:r>
              <a:rPr lang="fr-FR" dirty="0" err="1">
                <a:solidFill>
                  <a:srgbClr val="C7BBE3"/>
                </a:solidFill>
              </a:rPr>
              <a:t>scenography</a:t>
            </a:r>
            <a:r>
              <a:rPr lang="fr-FR" dirty="0">
                <a:solidFill>
                  <a:srgbClr val="C7BBE3"/>
                </a:solidFill>
              </a:rPr>
              <a:t>, in </a:t>
            </a:r>
            <a:r>
              <a:rPr lang="fr-FR" dirty="0" err="1">
                <a:solidFill>
                  <a:srgbClr val="C7BBE3"/>
                </a:solidFill>
              </a:rPr>
              <a:t>detail</a:t>
            </a:r>
            <a:r>
              <a:rPr lang="fr-FR" dirty="0">
                <a:solidFill>
                  <a:srgbClr val="C7BBE3"/>
                </a:solidFill>
              </a:rPr>
              <a:t> ...</a:t>
            </a:r>
            <a:r>
              <a:rPr lang="fr-FR" dirty="0" smtClean="0"/>
              <a:t/>
            </a:r>
            <a:br>
              <a:rPr lang="fr-FR" dirty="0" smtClean="0"/>
            </a:br>
            <a:endParaRPr lang="fr-FR" sz="3600" dirty="0">
              <a:solidFill>
                <a:srgbClr val="FCC496"/>
              </a:solidFill>
            </a:endParaRPr>
          </a:p>
        </p:txBody>
      </p:sp>
      <p:sp>
        <p:nvSpPr>
          <p:cNvPr id="4" name="Forme libre 3"/>
          <p:cNvSpPr/>
          <p:nvPr/>
        </p:nvSpPr>
        <p:spPr>
          <a:xfrm>
            <a:off x="2601987" y="1623454"/>
            <a:ext cx="2994480" cy="9129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21"/>
          <p:cNvSpPr/>
          <p:nvPr/>
        </p:nvSpPr>
        <p:spPr>
          <a:xfrm flipV="1">
            <a:off x="2321196" y="5541142"/>
            <a:ext cx="2851937" cy="750675"/>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orme libre 22"/>
          <p:cNvSpPr/>
          <p:nvPr/>
        </p:nvSpPr>
        <p:spPr>
          <a:xfrm>
            <a:off x="2288798" y="3328411"/>
            <a:ext cx="1968658" cy="740667"/>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orme libre 26"/>
          <p:cNvSpPr/>
          <p:nvPr/>
        </p:nvSpPr>
        <p:spPr>
          <a:xfrm rot="10800000" flipV="1">
            <a:off x="7467599" y="1370969"/>
            <a:ext cx="1996439" cy="1719363"/>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orme libre 27"/>
          <p:cNvSpPr/>
          <p:nvPr/>
        </p:nvSpPr>
        <p:spPr>
          <a:xfrm rot="10800000" flipV="1">
            <a:off x="6028299" y="3090333"/>
            <a:ext cx="3281956" cy="1681478"/>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8765010" y="1588253"/>
            <a:ext cx="2570160" cy="646331"/>
          </a:xfrm>
          <a:prstGeom prst="rect">
            <a:avLst/>
          </a:prstGeom>
          <a:noFill/>
        </p:spPr>
        <p:txBody>
          <a:bodyPr wrap="square" rtlCol="0">
            <a:spAutoFit/>
          </a:bodyPr>
          <a:lstStyle/>
          <a:p>
            <a:r>
              <a:rPr lang="en-US" sz="1200" dirty="0">
                <a:latin typeface="Roboto Mono Light" charset="0"/>
                <a:ea typeface="Roboto Mono Light" charset="0"/>
              </a:rPr>
              <a:t>Hanging glass vases / vials with green foliage or tall grass</a:t>
            </a:r>
            <a:endParaRPr lang="fr-FR" sz="1200" dirty="0">
              <a:latin typeface="Roboto Mono Light" charset="0"/>
              <a:ea typeface="Roboto Mono Light" charset="0"/>
            </a:endParaRPr>
          </a:p>
        </p:txBody>
      </p:sp>
      <p:sp>
        <p:nvSpPr>
          <p:cNvPr id="26" name="ZoneTexte 25"/>
          <p:cNvSpPr txBox="1"/>
          <p:nvPr/>
        </p:nvSpPr>
        <p:spPr>
          <a:xfrm>
            <a:off x="8920238" y="3249349"/>
            <a:ext cx="2796513" cy="830997"/>
          </a:xfrm>
          <a:prstGeom prst="rect">
            <a:avLst/>
          </a:prstGeom>
          <a:noFill/>
        </p:spPr>
        <p:txBody>
          <a:bodyPr wrap="square" rtlCol="0">
            <a:spAutoFit/>
          </a:bodyPr>
          <a:lstStyle/>
          <a:p>
            <a:endParaRPr lang="en-US" sz="1200" dirty="0">
              <a:latin typeface="Roboto Mono Light" charset="0"/>
              <a:ea typeface="Roboto Mono Light" charset="0"/>
            </a:endParaRPr>
          </a:p>
          <a:p>
            <a:r>
              <a:rPr lang="en-US" sz="1200" dirty="0">
                <a:latin typeface="Roboto Mono Light" charset="0"/>
                <a:ea typeface="Roboto Mono Light" charset="0"/>
              </a:rPr>
              <a:t>Small displays / podiums</a:t>
            </a:r>
          </a:p>
          <a:p>
            <a:r>
              <a:rPr lang="en-US" sz="1200" dirty="0">
                <a:latin typeface="Roboto Mono Light" charset="0"/>
                <a:ea typeface="Roboto Mono Light" charset="0"/>
              </a:rPr>
              <a:t>3 different levels covered with mirror adhesive film</a:t>
            </a:r>
            <a:endParaRPr lang="fr-FR" sz="1200" dirty="0">
              <a:latin typeface="Roboto Mono Light" charset="0"/>
              <a:ea typeface="Roboto Mono Light" charset="0"/>
            </a:endParaRPr>
          </a:p>
        </p:txBody>
      </p:sp>
      <p:sp>
        <p:nvSpPr>
          <p:cNvPr id="29" name="ZoneTexte 28"/>
          <p:cNvSpPr txBox="1"/>
          <p:nvPr/>
        </p:nvSpPr>
        <p:spPr>
          <a:xfrm>
            <a:off x="1290578" y="3526503"/>
            <a:ext cx="2796513" cy="461665"/>
          </a:xfrm>
          <a:prstGeom prst="rect">
            <a:avLst/>
          </a:prstGeom>
          <a:noFill/>
        </p:spPr>
        <p:txBody>
          <a:bodyPr wrap="square" rtlCol="0">
            <a:spAutoFit/>
          </a:bodyPr>
          <a:lstStyle/>
          <a:p>
            <a:r>
              <a:rPr lang="en-US" sz="1200" dirty="0">
                <a:latin typeface="Roboto Mono Light" charset="0"/>
                <a:ea typeface="Roboto Mono Light" charset="0"/>
              </a:rPr>
              <a:t>Graduation glass marking</a:t>
            </a:r>
          </a:p>
          <a:p>
            <a:r>
              <a:rPr lang="en-US" sz="1200" dirty="0">
                <a:latin typeface="Roboto Mono Light" charset="0"/>
                <a:ea typeface="Roboto Mono Light" charset="0"/>
              </a:rPr>
              <a:t>DIY (</a:t>
            </a:r>
            <a:r>
              <a:rPr lang="en-US" sz="1200" dirty="0" err="1">
                <a:latin typeface="Roboto Mono Light" charset="0"/>
                <a:ea typeface="Roboto Mono Light" charset="0"/>
              </a:rPr>
              <a:t>Posca</a:t>
            </a:r>
            <a:r>
              <a:rPr lang="en-US" sz="1200" dirty="0">
                <a:latin typeface="Roboto Mono Light" charset="0"/>
                <a:ea typeface="Roboto Mono Light" charset="0"/>
              </a:rPr>
              <a:t> white)</a:t>
            </a:r>
            <a:endParaRPr lang="fr-FR" sz="1200" dirty="0">
              <a:latin typeface="Roboto Mono Light" charset="0"/>
              <a:ea typeface="Roboto Mono Light" charset="0"/>
            </a:endParaRPr>
          </a:p>
        </p:txBody>
      </p:sp>
      <p:sp>
        <p:nvSpPr>
          <p:cNvPr id="30" name="ZoneTexte 29"/>
          <p:cNvSpPr txBox="1"/>
          <p:nvPr/>
        </p:nvSpPr>
        <p:spPr>
          <a:xfrm>
            <a:off x="1275797" y="1846283"/>
            <a:ext cx="2796513" cy="461665"/>
          </a:xfrm>
          <a:prstGeom prst="rect">
            <a:avLst/>
          </a:prstGeom>
          <a:noFill/>
        </p:spPr>
        <p:txBody>
          <a:bodyPr wrap="square" rtlCol="0">
            <a:spAutoFit/>
          </a:bodyPr>
          <a:lstStyle/>
          <a:p>
            <a:pPr algn="ctr"/>
            <a:r>
              <a:rPr lang="fr-FR" sz="1200" dirty="0" err="1" smtClean="0">
                <a:latin typeface="Roboto Mono Light" charset="0"/>
                <a:ea typeface="Roboto Mono Light" charset="0"/>
              </a:rPr>
              <a:t>Hanging</a:t>
            </a:r>
            <a:r>
              <a:rPr lang="fr-FR" sz="1200" dirty="0" smtClean="0">
                <a:latin typeface="Roboto Mono Light" charset="0"/>
                <a:ea typeface="Roboto Mono Light" charset="0"/>
              </a:rPr>
              <a:t> kakemono </a:t>
            </a:r>
          </a:p>
          <a:p>
            <a:pPr algn="ctr"/>
            <a:r>
              <a:rPr lang="fr-FR" sz="1200" dirty="0" smtClean="0">
                <a:latin typeface="Roboto Mono Light" charset="0"/>
                <a:ea typeface="Roboto Mono Light" charset="0"/>
              </a:rPr>
              <a:t>60x90 cm</a:t>
            </a:r>
            <a:endParaRPr lang="fr-FR" sz="1200" dirty="0">
              <a:latin typeface="Roboto Mono Light" charset="0"/>
              <a:ea typeface="Roboto Mono Light" charset="0"/>
            </a:endParaRPr>
          </a:p>
        </p:txBody>
      </p:sp>
      <p:sp>
        <p:nvSpPr>
          <p:cNvPr id="31" name="ZoneTexte 30"/>
          <p:cNvSpPr txBox="1"/>
          <p:nvPr/>
        </p:nvSpPr>
        <p:spPr>
          <a:xfrm>
            <a:off x="738948" y="5529132"/>
            <a:ext cx="2796513" cy="830997"/>
          </a:xfrm>
          <a:prstGeom prst="rect">
            <a:avLst/>
          </a:prstGeom>
          <a:noFill/>
        </p:spPr>
        <p:txBody>
          <a:bodyPr wrap="square" rtlCol="0">
            <a:spAutoFit/>
          </a:bodyPr>
          <a:lstStyle/>
          <a:p>
            <a:r>
              <a:rPr lang="en-US" sz="1200" dirty="0">
                <a:latin typeface="Roboto Mono Light" charset="0"/>
                <a:ea typeface="Roboto Mono Light" charset="0"/>
              </a:rPr>
              <a:t>Furniture (basic elements) covered with wallpaper or adhesive with white marble effect</a:t>
            </a:r>
            <a:endParaRPr lang="fr-FR" sz="1200" dirty="0">
              <a:latin typeface="Roboto Mono Light" charset="0"/>
              <a:ea typeface="Roboto Mono Light" charset="0"/>
            </a:endParaRPr>
          </a:p>
        </p:txBody>
      </p:sp>
      <p:sp>
        <p:nvSpPr>
          <p:cNvPr id="15" name="Forme libre 14"/>
          <p:cNvSpPr/>
          <p:nvPr/>
        </p:nvSpPr>
        <p:spPr>
          <a:xfrm rot="10800000">
            <a:off x="6768134" y="5095111"/>
            <a:ext cx="2152104" cy="252648"/>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9044929" y="5209260"/>
            <a:ext cx="2796513" cy="276999"/>
          </a:xfrm>
          <a:prstGeom prst="rect">
            <a:avLst/>
          </a:prstGeom>
          <a:noFill/>
        </p:spPr>
        <p:txBody>
          <a:bodyPr wrap="square" rtlCol="0">
            <a:spAutoFit/>
          </a:bodyPr>
          <a:lstStyle/>
          <a:p>
            <a:r>
              <a:rPr lang="fr-FR" sz="1200" dirty="0" smtClean="0">
                <a:latin typeface="Roboto Mono Light" charset="0"/>
                <a:ea typeface="Roboto Mono Light" charset="0"/>
              </a:rPr>
              <a:t>3 </a:t>
            </a:r>
            <a:r>
              <a:rPr lang="fr-FR" sz="1200" dirty="0" err="1" smtClean="0">
                <a:latin typeface="Roboto Mono Light" charset="0"/>
                <a:ea typeface="Roboto Mono Light" charset="0"/>
              </a:rPr>
              <a:t>Glyconight</a:t>
            </a:r>
            <a:r>
              <a:rPr lang="fr-FR" sz="1200" dirty="0" smtClean="0">
                <a:latin typeface="Roboto Mono Light" charset="0"/>
                <a:ea typeface="Roboto Mono Light" charset="0"/>
              </a:rPr>
              <a:t> 10% 50ml</a:t>
            </a:r>
            <a:endParaRPr lang="fr-FR" sz="1200" dirty="0">
              <a:latin typeface="Roboto Mono Light" charset="0"/>
              <a:ea typeface="Roboto Mono Light" charset="0"/>
            </a:endParaRPr>
          </a:p>
        </p:txBody>
      </p:sp>
      <p:sp>
        <p:nvSpPr>
          <p:cNvPr id="17" name="Forme libre 16"/>
          <p:cNvSpPr/>
          <p:nvPr/>
        </p:nvSpPr>
        <p:spPr>
          <a:xfrm>
            <a:off x="2896405" y="4464686"/>
            <a:ext cx="2031516" cy="546129"/>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890541" y="4581040"/>
            <a:ext cx="2796513" cy="646331"/>
          </a:xfrm>
          <a:prstGeom prst="rect">
            <a:avLst/>
          </a:prstGeom>
          <a:noFill/>
        </p:spPr>
        <p:txBody>
          <a:bodyPr wrap="square" rtlCol="0">
            <a:spAutoFit/>
          </a:bodyPr>
          <a:lstStyle/>
          <a:p>
            <a:r>
              <a:rPr lang="fr-FR" sz="1200" dirty="0" smtClean="0">
                <a:latin typeface="Roboto Mono Light" charset="0"/>
                <a:ea typeface="Roboto Mono Light" charset="0"/>
              </a:rPr>
              <a:t>GRADE 1:ACTIV MICRO-PEEL</a:t>
            </a:r>
          </a:p>
          <a:p>
            <a:r>
              <a:rPr lang="fr-FR" sz="1200" dirty="0" smtClean="0">
                <a:latin typeface="Roboto Mono Light" charset="0"/>
                <a:ea typeface="Roboto Mono Light" charset="0"/>
              </a:rPr>
              <a:t>GRADE 2:ALPHA EXFOLIATEUR</a:t>
            </a:r>
          </a:p>
          <a:p>
            <a:r>
              <a:rPr lang="fr-FR" sz="1200" dirty="0" smtClean="0">
                <a:latin typeface="Roboto Mono Light" charset="0"/>
                <a:ea typeface="Roboto Mono Light" charset="0"/>
              </a:rPr>
              <a:t>GRADE 3:ESSENTIAL WHITE</a:t>
            </a:r>
            <a:endParaRPr lang="fr-FR" sz="1200" dirty="0">
              <a:latin typeface="Roboto Mono Light" charset="0"/>
              <a:ea typeface="Roboto Mono Light" charset="0"/>
            </a:endParaRPr>
          </a:p>
        </p:txBody>
      </p:sp>
    </p:spTree>
    <p:extLst>
      <p:ext uri="{BB962C8B-B14F-4D97-AF65-F5344CB8AC3E}">
        <p14:creationId xmlns:p14="http://schemas.microsoft.com/office/powerpoint/2010/main" val="15164884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hiffon microfibre, chiffonnette ou lingette professionnel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4166" y="3587523"/>
            <a:ext cx="1595714" cy="159571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63888" y="4968701"/>
            <a:ext cx="3166745" cy="1690970"/>
          </a:xfrm>
          <a:prstGeom prst="rect">
            <a:avLst/>
          </a:prstGeom>
          <a:solidFill>
            <a:srgbClr val="F1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7BBE3"/>
              </a:solidFill>
            </a:endParaRPr>
          </a:p>
        </p:txBody>
      </p:sp>
      <p:pic>
        <p:nvPicPr>
          <p:cNvPr id="4" name="Image 3"/>
          <p:cNvPicPr>
            <a:picLocks noChangeAspect="1"/>
          </p:cNvPicPr>
          <p:nvPr/>
        </p:nvPicPr>
        <p:blipFill>
          <a:blip r:embed="rId3"/>
          <a:stretch>
            <a:fillRect/>
          </a:stretch>
        </p:blipFill>
        <p:spPr>
          <a:xfrm>
            <a:off x="7193799" y="1662141"/>
            <a:ext cx="3122473" cy="3263432"/>
          </a:xfrm>
          <a:prstGeom prst="rect">
            <a:avLst/>
          </a:prstGeom>
        </p:spPr>
      </p:pic>
      <p:sp>
        <p:nvSpPr>
          <p:cNvPr id="3" name="ZoneTexte 2"/>
          <p:cNvSpPr txBox="1"/>
          <p:nvPr/>
        </p:nvSpPr>
        <p:spPr>
          <a:xfrm>
            <a:off x="3606038" y="72507"/>
            <a:ext cx="4831601" cy="1107996"/>
          </a:xfrm>
          <a:prstGeom prst="rect">
            <a:avLst/>
          </a:prstGeom>
          <a:noFill/>
        </p:spPr>
        <p:txBody>
          <a:bodyPr wrap="square" rtlCol="0">
            <a:spAutoFit/>
          </a:bodyPr>
          <a:lstStyle/>
          <a:p>
            <a:pPr algn="ctr"/>
            <a:r>
              <a:rPr lang="fr-FR" sz="4400" dirty="0" smtClean="0">
                <a:solidFill>
                  <a:srgbClr val="C7BBE3"/>
                </a:solidFill>
                <a:latin typeface="KyivType Sans Medium2" panose="00000600000000000000" pitchFamily="50" charset="0"/>
              </a:rPr>
              <a:t>TUTORIAL / DIY</a:t>
            </a:r>
          </a:p>
          <a:p>
            <a:pPr algn="ctr"/>
            <a:r>
              <a:rPr lang="fr-FR" sz="2200" dirty="0" smtClean="0">
                <a:solidFill>
                  <a:srgbClr val="C7BBE3"/>
                </a:solidFill>
                <a:latin typeface="KyivType Sans Medium2" panose="00000600000000000000" pitchFamily="50" charset="0"/>
              </a:rPr>
              <a:t>GLASS DECORATIONS</a:t>
            </a:r>
            <a:endParaRPr lang="fr-FR" sz="2200" dirty="0">
              <a:solidFill>
                <a:srgbClr val="C7BBE3"/>
              </a:solidFill>
              <a:latin typeface="KyivType Sans Medium2" panose="00000600000000000000" pitchFamily="50" charset="0"/>
            </a:endParaRPr>
          </a:p>
        </p:txBody>
      </p:sp>
      <p:sp>
        <p:nvSpPr>
          <p:cNvPr id="18" name="ZoneTexte 17"/>
          <p:cNvSpPr txBox="1"/>
          <p:nvPr/>
        </p:nvSpPr>
        <p:spPr>
          <a:xfrm>
            <a:off x="196363" y="5099089"/>
            <a:ext cx="3095477" cy="1323439"/>
          </a:xfrm>
          <a:prstGeom prst="rect">
            <a:avLst/>
          </a:prstGeom>
          <a:noFill/>
        </p:spPr>
        <p:txBody>
          <a:bodyPr wrap="square" rtlCol="0">
            <a:spAutoFit/>
          </a:bodyPr>
          <a:lstStyle/>
          <a:p>
            <a:r>
              <a:rPr lang="en-US" sz="1400" dirty="0">
                <a:latin typeface="Roboto Mono" pitchFamily="2" charset="0"/>
                <a:ea typeface="Roboto Mono" pitchFamily="2" charset="0"/>
              </a:rPr>
              <a:t>THE TOOLS:</a:t>
            </a:r>
          </a:p>
          <a:p>
            <a:pPr marL="285750" indent="-285750">
              <a:buFontTx/>
              <a:buChar char="-"/>
            </a:pPr>
            <a:r>
              <a:rPr lang="en-US" sz="1400" spc="-150" dirty="0" smtClean="0">
                <a:latin typeface="Roboto Mono" pitchFamily="2" charset="0"/>
                <a:ea typeface="Roboto Mono" pitchFamily="2" charset="0"/>
              </a:rPr>
              <a:t>Large </a:t>
            </a:r>
            <a:r>
              <a:rPr lang="en-US" sz="1400" spc="-150" dirty="0">
                <a:latin typeface="Roboto Mono" pitchFamily="2" charset="0"/>
                <a:ea typeface="Roboto Mono" pitchFamily="2" charset="0"/>
              </a:rPr>
              <a:t>level ruler / wooden </a:t>
            </a:r>
            <a:r>
              <a:rPr lang="en-US" sz="1400" spc="-150" dirty="0" smtClean="0">
                <a:latin typeface="Roboto Mono" pitchFamily="2" charset="0"/>
                <a:ea typeface="Roboto Mono" pitchFamily="2" charset="0"/>
              </a:rPr>
              <a:t>cleat </a:t>
            </a:r>
            <a:r>
              <a:rPr lang="en-US" sz="1000" spc="-150" dirty="0" smtClean="0">
                <a:latin typeface="Roboto Mono" pitchFamily="2" charset="0"/>
                <a:ea typeface="Roboto Mono" pitchFamily="2" charset="0"/>
              </a:rPr>
              <a:t>to </a:t>
            </a:r>
            <a:r>
              <a:rPr lang="en-US" sz="1000" spc="-150" dirty="0">
                <a:latin typeface="Roboto Mono" pitchFamily="2" charset="0"/>
                <a:ea typeface="Roboto Mono" pitchFamily="2" charset="0"/>
              </a:rPr>
              <a:t>draw the main line of the </a:t>
            </a:r>
            <a:r>
              <a:rPr lang="en-US" sz="1000" spc="-150" dirty="0" smtClean="0">
                <a:latin typeface="Roboto Mono" pitchFamily="2" charset="0"/>
                <a:ea typeface="Roboto Mono" pitchFamily="2" charset="0"/>
              </a:rPr>
              <a:t>graduation</a:t>
            </a:r>
          </a:p>
          <a:p>
            <a:r>
              <a:rPr lang="fr-FR" sz="1400" spc="-150" dirty="0">
                <a:latin typeface="Roboto Mono" pitchFamily="2" charset="0"/>
                <a:ea typeface="Roboto Mono" pitchFamily="2" charset="0"/>
              </a:rPr>
              <a:t>- 2 </a:t>
            </a:r>
            <a:r>
              <a:rPr lang="fr-FR" sz="1400" spc="-150" dirty="0" err="1">
                <a:latin typeface="Roboto Mono" pitchFamily="2" charset="0"/>
                <a:ea typeface="Roboto Mono" pitchFamily="2" charset="0"/>
              </a:rPr>
              <a:t>Posca</a:t>
            </a:r>
            <a:r>
              <a:rPr lang="fr-FR" sz="1400" spc="-150" dirty="0">
                <a:latin typeface="Roboto Mono" pitchFamily="2" charset="0"/>
                <a:ea typeface="Roboto Mono" pitchFamily="2" charset="0"/>
              </a:rPr>
              <a:t> markers </a:t>
            </a:r>
            <a:r>
              <a:rPr lang="fr-FR" sz="1000" spc="-150" dirty="0" smtClean="0">
                <a:latin typeface="Roboto Mono" pitchFamily="2" charset="0"/>
                <a:ea typeface="Roboto Mono" pitchFamily="2" charset="0"/>
              </a:rPr>
              <a:t>(</a:t>
            </a:r>
            <a:r>
              <a:rPr lang="fr-FR" sz="1000" spc="-150" dirty="0">
                <a:latin typeface="Roboto Mono" pitchFamily="2" charset="0"/>
                <a:ea typeface="Roboto Mono" pitchFamily="2" charset="0"/>
              </a:rPr>
              <a:t>fine and </a:t>
            </a:r>
            <a:r>
              <a:rPr lang="fr-FR" sz="1000" spc="-150" dirty="0" err="1">
                <a:latin typeface="Roboto Mono" pitchFamily="2" charset="0"/>
                <a:ea typeface="Roboto Mono" pitchFamily="2" charset="0"/>
              </a:rPr>
              <a:t>thick</a:t>
            </a:r>
            <a:r>
              <a:rPr lang="fr-FR" sz="1000" spc="-150" dirty="0">
                <a:latin typeface="Roboto Mono" pitchFamily="2" charset="0"/>
                <a:ea typeface="Roboto Mono" pitchFamily="2" charset="0"/>
              </a:rPr>
              <a:t> point)</a:t>
            </a:r>
            <a:endParaRPr lang="fr-FR" sz="1000" spc="-150" dirty="0" smtClean="0">
              <a:latin typeface="Roboto Mono" pitchFamily="2" charset="0"/>
              <a:ea typeface="Roboto Mono" pitchFamily="2" charset="0"/>
            </a:endParaRPr>
          </a:p>
          <a:p>
            <a:r>
              <a:rPr lang="fr-FR" sz="1400" spc="-150" dirty="0" smtClean="0">
                <a:latin typeface="Roboto Mono" pitchFamily="2" charset="0"/>
                <a:ea typeface="Roboto Mono" pitchFamily="2" charset="0"/>
              </a:rPr>
              <a:t>- </a:t>
            </a:r>
            <a:r>
              <a:rPr lang="fr-FR" sz="1400" spc="-150" dirty="0" err="1">
                <a:latin typeface="Roboto Mono" pitchFamily="2" charset="0"/>
                <a:ea typeface="Roboto Mono" pitchFamily="2" charset="0"/>
              </a:rPr>
              <a:t>Damp</a:t>
            </a:r>
            <a:r>
              <a:rPr lang="fr-FR" sz="1400" spc="-150" dirty="0">
                <a:latin typeface="Roboto Mono" pitchFamily="2" charset="0"/>
                <a:ea typeface="Roboto Mono" pitchFamily="2" charset="0"/>
              </a:rPr>
              <a:t> </a:t>
            </a:r>
            <a:r>
              <a:rPr lang="fr-FR" sz="1400" spc="-150" dirty="0" err="1">
                <a:latin typeface="Roboto Mono" pitchFamily="2" charset="0"/>
                <a:ea typeface="Roboto Mono" pitchFamily="2" charset="0"/>
              </a:rPr>
              <a:t>cloth</a:t>
            </a:r>
            <a:endParaRPr lang="fr-FR" sz="1400" spc="-150" dirty="0">
              <a:latin typeface="Roboto Mono" pitchFamily="2" charset="0"/>
              <a:ea typeface="Roboto Mono" pitchFamily="2" charset="0"/>
            </a:endParaRPr>
          </a:p>
        </p:txBody>
      </p:sp>
      <p:sp>
        <p:nvSpPr>
          <p:cNvPr id="19" name="Rectangle 18"/>
          <p:cNvSpPr/>
          <p:nvPr/>
        </p:nvSpPr>
        <p:spPr>
          <a:xfrm>
            <a:off x="186849" y="1538020"/>
            <a:ext cx="3135471" cy="343022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7BBE3"/>
              </a:solidFill>
            </a:endParaRPr>
          </a:p>
        </p:txBody>
      </p:sp>
      <p:sp>
        <p:nvSpPr>
          <p:cNvPr id="25" name="Rectangle 24"/>
          <p:cNvSpPr/>
          <p:nvPr/>
        </p:nvSpPr>
        <p:spPr>
          <a:xfrm>
            <a:off x="3606038" y="1538020"/>
            <a:ext cx="3135471" cy="343022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3962173" y="5093929"/>
            <a:ext cx="3041318" cy="1384995"/>
          </a:xfrm>
          <a:prstGeom prst="rect">
            <a:avLst/>
          </a:prstGeom>
          <a:noFill/>
        </p:spPr>
        <p:txBody>
          <a:bodyPr wrap="square" rtlCol="0">
            <a:spAutoFit/>
          </a:bodyPr>
          <a:lstStyle/>
          <a:p>
            <a:endParaRPr lang="en-US" sz="1400" dirty="0">
              <a:latin typeface="Roboto Mono" pitchFamily="2" charset="0"/>
              <a:ea typeface="Roboto Mono" pitchFamily="2" charset="0"/>
            </a:endParaRPr>
          </a:p>
          <a:p>
            <a:r>
              <a:rPr lang="en-US" sz="1400" dirty="0">
                <a:latin typeface="Roboto Mono" pitchFamily="2" charset="0"/>
                <a:ea typeface="Roboto Mono" pitchFamily="2" charset="0"/>
              </a:rPr>
              <a:t>Place all the elements and decorations in the display </a:t>
            </a:r>
            <a:r>
              <a:rPr lang="en-US" sz="1400" dirty="0" smtClean="0">
                <a:latin typeface="Roboto Mono" pitchFamily="2" charset="0"/>
                <a:ea typeface="Roboto Mono" pitchFamily="2" charset="0"/>
              </a:rPr>
              <a:t>case window in </a:t>
            </a:r>
            <a:r>
              <a:rPr lang="en-US" sz="1400" dirty="0">
                <a:latin typeface="Roboto Mono" pitchFamily="2" charset="0"/>
                <a:ea typeface="Roboto Mono" pitchFamily="2" charset="0"/>
              </a:rPr>
              <a:t>order to determine the position of the marking on the glass.</a:t>
            </a:r>
            <a:endParaRPr lang="fr-FR" sz="1400" dirty="0">
              <a:latin typeface="Roboto Mono" pitchFamily="2" charset="0"/>
              <a:ea typeface="Roboto Mono" pitchFamily="2" charset="0"/>
            </a:endParaRPr>
          </a:p>
        </p:txBody>
      </p:sp>
      <p:sp>
        <p:nvSpPr>
          <p:cNvPr id="31" name="ZoneTexte 30"/>
          <p:cNvSpPr txBox="1"/>
          <p:nvPr/>
        </p:nvSpPr>
        <p:spPr>
          <a:xfrm>
            <a:off x="3291840" y="5104169"/>
            <a:ext cx="899352" cy="707886"/>
          </a:xfrm>
          <a:prstGeom prst="rect">
            <a:avLst/>
          </a:prstGeom>
          <a:noFill/>
        </p:spPr>
        <p:txBody>
          <a:bodyPr wrap="square" rtlCol="0">
            <a:spAutoFit/>
          </a:bodyPr>
          <a:lstStyle/>
          <a:p>
            <a:r>
              <a:rPr lang="fr-FR" sz="4000" dirty="0" smtClean="0">
                <a:solidFill>
                  <a:srgbClr val="C7BBE3"/>
                </a:solidFill>
                <a:latin typeface="Lucida Handwriting" panose="03010101010101010101" pitchFamily="66" charset="0"/>
                <a:ea typeface="Roboto" panose="020B0604020202020204" charset="0"/>
                <a:cs typeface="Arial" panose="020B0604020202020204" pitchFamily="34" charset="0"/>
              </a:rPr>
              <a:t>1/</a:t>
            </a:r>
            <a:endParaRPr lang="fr-FR" sz="40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sp>
        <p:nvSpPr>
          <p:cNvPr id="33" name="ZoneTexte 32"/>
          <p:cNvSpPr txBox="1"/>
          <p:nvPr/>
        </p:nvSpPr>
        <p:spPr>
          <a:xfrm>
            <a:off x="7784065" y="5042118"/>
            <a:ext cx="3994430" cy="1246495"/>
          </a:xfrm>
          <a:prstGeom prst="rect">
            <a:avLst/>
          </a:prstGeom>
          <a:noFill/>
        </p:spPr>
        <p:txBody>
          <a:bodyPr wrap="square" rtlCol="0">
            <a:spAutoFit/>
          </a:bodyPr>
          <a:lstStyle/>
          <a:p>
            <a:r>
              <a:rPr lang="en-US" sz="1400" dirty="0">
                <a:latin typeface="Roboto Mono" pitchFamily="2" charset="0"/>
                <a:ea typeface="Roboto Mono" pitchFamily="2" charset="0"/>
              </a:rPr>
              <a:t>Stand outside and draw a graduation directly on the glass using the ruler and the white POSCA markers</a:t>
            </a:r>
            <a:r>
              <a:rPr lang="en-US" sz="1400" dirty="0" smtClean="0">
                <a:latin typeface="Roboto Mono" pitchFamily="2" charset="0"/>
                <a:ea typeface="Roboto Mono" pitchFamily="2" charset="0"/>
              </a:rPr>
              <a:t>.</a:t>
            </a:r>
          </a:p>
          <a:p>
            <a:endParaRPr lang="fr-FR" sz="1100" dirty="0" smtClean="0">
              <a:latin typeface="Roboto Mono" pitchFamily="2" charset="0"/>
              <a:ea typeface="Roboto Mono" pitchFamily="2" charset="0"/>
            </a:endParaRPr>
          </a:p>
          <a:p>
            <a:r>
              <a:rPr lang="en-US" sz="1100" dirty="0">
                <a:latin typeface="Roboto Mono" pitchFamily="2" charset="0"/>
                <a:ea typeface="Roboto Mono" pitchFamily="2" charset="0"/>
              </a:rPr>
              <a:t>Since your glass decor can deteriorate in the rain, we will use this step only as a guide.</a:t>
            </a:r>
            <a:endParaRPr lang="fr-FR" sz="1100" dirty="0">
              <a:latin typeface="Roboto Mono" pitchFamily="2" charset="0"/>
              <a:ea typeface="Roboto Mono" pitchFamily="2" charset="0"/>
            </a:endParaRPr>
          </a:p>
        </p:txBody>
      </p:sp>
      <p:sp>
        <p:nvSpPr>
          <p:cNvPr id="34" name="ZoneTexte 33"/>
          <p:cNvSpPr txBox="1"/>
          <p:nvPr/>
        </p:nvSpPr>
        <p:spPr>
          <a:xfrm>
            <a:off x="7003491" y="5099089"/>
            <a:ext cx="899352" cy="707886"/>
          </a:xfrm>
          <a:prstGeom prst="rect">
            <a:avLst/>
          </a:prstGeom>
          <a:noFill/>
        </p:spPr>
        <p:txBody>
          <a:bodyPr wrap="square" rtlCol="0">
            <a:spAutoFit/>
          </a:bodyPr>
          <a:lstStyle/>
          <a:p>
            <a:r>
              <a:rPr lang="fr-FR" sz="4000" dirty="0" smtClean="0">
                <a:solidFill>
                  <a:srgbClr val="C7BBE3"/>
                </a:solidFill>
                <a:latin typeface="Lucida Handwriting" panose="03010101010101010101" pitchFamily="66" charset="0"/>
                <a:ea typeface="Roboto" panose="020B0604020202020204" charset="0"/>
                <a:cs typeface="Arial" panose="020B0604020202020204" pitchFamily="34" charset="0"/>
              </a:rPr>
              <a:t>2/</a:t>
            </a:r>
            <a:endParaRPr lang="fr-FR" sz="4000" dirty="0">
              <a:solidFill>
                <a:srgbClr val="C7BBE3"/>
              </a:solidFill>
              <a:latin typeface="Lucida Handwriting" panose="03010101010101010101" pitchFamily="66" charset="0"/>
              <a:ea typeface="Roboto" panose="020B0604020202020204" charset="0"/>
              <a:cs typeface="Arial" panose="020B0604020202020204" pitchFamily="34" charset="0"/>
            </a:endParaRPr>
          </a:p>
        </p:txBody>
      </p:sp>
      <p:sp>
        <p:nvSpPr>
          <p:cNvPr id="35" name="ZoneTexte 34"/>
          <p:cNvSpPr txBox="1"/>
          <p:nvPr/>
        </p:nvSpPr>
        <p:spPr>
          <a:xfrm>
            <a:off x="10276129" y="1923614"/>
            <a:ext cx="1678965" cy="2123658"/>
          </a:xfrm>
          <a:prstGeom prst="rect">
            <a:avLst/>
          </a:prstGeom>
          <a:noFill/>
        </p:spPr>
        <p:txBody>
          <a:bodyPr wrap="square" rtlCol="0">
            <a:spAutoFit/>
          </a:bodyPr>
          <a:lstStyle/>
          <a:p>
            <a:r>
              <a:rPr lang="en-US" sz="1200" b="1" spc="-150" dirty="0">
                <a:solidFill>
                  <a:srgbClr val="C7BBE3"/>
                </a:solidFill>
                <a:latin typeface="Roboto Mono" pitchFamily="2" charset="0"/>
                <a:ea typeface="Roboto Mono" pitchFamily="2" charset="0"/>
              </a:rPr>
              <a:t>Take care of you</a:t>
            </a:r>
          </a:p>
          <a:p>
            <a:r>
              <a:rPr lang="en-US" sz="1200" b="1" spc="-150" dirty="0">
                <a:solidFill>
                  <a:srgbClr val="C7BBE3"/>
                </a:solidFill>
                <a:latin typeface="Roboto Mono" pitchFamily="2" charset="0"/>
                <a:ea typeface="Roboto Mono" pitchFamily="2" charset="0"/>
              </a:rPr>
              <a:t>place well</a:t>
            </a:r>
          </a:p>
          <a:p>
            <a:r>
              <a:rPr lang="en-US" sz="1200" b="1" spc="-150" dirty="0">
                <a:solidFill>
                  <a:srgbClr val="C7BBE3"/>
                </a:solidFill>
                <a:latin typeface="Roboto Mono" pitchFamily="2" charset="0"/>
                <a:ea typeface="Roboto Mono" pitchFamily="2" charset="0"/>
              </a:rPr>
              <a:t>in front of the set before starting.</a:t>
            </a:r>
          </a:p>
          <a:p>
            <a:r>
              <a:rPr lang="en-US" sz="1200" b="1" spc="-150" dirty="0">
                <a:solidFill>
                  <a:srgbClr val="C7BBE3"/>
                </a:solidFill>
                <a:latin typeface="Roboto Mono" pitchFamily="2" charset="0"/>
                <a:ea typeface="Roboto Mono" pitchFamily="2" charset="0"/>
              </a:rPr>
              <a:t>The writing of grades 1, 2 and 3 must be visually on the same line as the corresponding products displayed in the display case.</a:t>
            </a:r>
            <a:endParaRPr lang="fr-FR" sz="1200" b="1" spc="-150" dirty="0">
              <a:solidFill>
                <a:srgbClr val="C7BBE3"/>
              </a:solidFill>
              <a:latin typeface="Roboto Mono" pitchFamily="2" charset="0"/>
              <a:ea typeface="Roboto Mono" pitchFamily="2" charset="0"/>
            </a:endParaRPr>
          </a:p>
        </p:txBody>
      </p:sp>
      <p:sp>
        <p:nvSpPr>
          <p:cNvPr id="39" name="Rectangle 38"/>
          <p:cNvSpPr/>
          <p:nvPr/>
        </p:nvSpPr>
        <p:spPr>
          <a:xfrm>
            <a:off x="7064451" y="1549846"/>
            <a:ext cx="4904024" cy="3418393"/>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Connecteur droit avec flèche 10"/>
          <p:cNvCxnSpPr/>
          <p:nvPr/>
        </p:nvCxnSpPr>
        <p:spPr>
          <a:xfrm flipV="1">
            <a:off x="8149365" y="3810426"/>
            <a:ext cx="469688" cy="1"/>
          </a:xfrm>
          <a:prstGeom prst="straightConnector1">
            <a:avLst/>
          </a:prstGeom>
          <a:ln w="254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6" name="ZoneTexte 25"/>
          <p:cNvSpPr txBox="1"/>
          <p:nvPr/>
        </p:nvSpPr>
        <p:spPr>
          <a:xfrm>
            <a:off x="451170" y="4002243"/>
            <a:ext cx="170053" cy="923330"/>
          </a:xfrm>
          <a:prstGeom prst="rect">
            <a:avLst/>
          </a:prstGeom>
          <a:noFill/>
        </p:spPr>
        <p:txBody>
          <a:bodyPr wrap="square" rtlCol="0">
            <a:spAutoFit/>
          </a:bodyPr>
          <a:lstStyle/>
          <a:p>
            <a:r>
              <a:rPr lang="fr-FR" sz="5400" dirty="0" smtClean="0"/>
              <a:t>+</a:t>
            </a:r>
            <a:endParaRPr lang="fr-FR" sz="5400" dirty="0"/>
          </a:p>
        </p:txBody>
      </p:sp>
      <p:pic>
        <p:nvPicPr>
          <p:cNvPr id="2050" name="Picture 2" descr="Fille Avec Une Grande Règle De Niveau Banque D&amp;#39;Images Et Photos Libres De  Droits. Image 1979615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035" y="1769456"/>
            <a:ext cx="2143416" cy="1244829"/>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474984" y="2616111"/>
            <a:ext cx="170053" cy="923330"/>
          </a:xfrm>
          <a:prstGeom prst="rect">
            <a:avLst/>
          </a:prstGeom>
          <a:noFill/>
        </p:spPr>
        <p:txBody>
          <a:bodyPr wrap="square" rtlCol="0">
            <a:spAutoFit/>
          </a:bodyPr>
          <a:lstStyle/>
          <a:p>
            <a:r>
              <a:rPr lang="fr-FR" sz="5400" dirty="0" smtClean="0"/>
              <a:t>+</a:t>
            </a:r>
            <a:endParaRPr lang="fr-FR" sz="5400" dirty="0"/>
          </a:p>
        </p:txBody>
      </p:sp>
      <p:pic>
        <p:nvPicPr>
          <p:cNvPr id="28" name="Image 27"/>
          <p:cNvPicPr>
            <a:picLocks noChangeAspect="1"/>
          </p:cNvPicPr>
          <p:nvPr/>
        </p:nvPicPr>
        <p:blipFill>
          <a:blip r:embed="rId5"/>
          <a:stretch>
            <a:fillRect/>
          </a:stretch>
        </p:blipFill>
        <p:spPr>
          <a:xfrm>
            <a:off x="684881" y="3502411"/>
            <a:ext cx="1074426" cy="472443"/>
          </a:xfrm>
          <a:prstGeom prst="rect">
            <a:avLst/>
          </a:prstGeom>
        </p:spPr>
      </p:pic>
      <p:pic>
        <p:nvPicPr>
          <p:cNvPr id="29" name="Image 28"/>
          <p:cNvPicPr>
            <a:picLocks noChangeAspect="1"/>
          </p:cNvPicPr>
          <p:nvPr/>
        </p:nvPicPr>
        <p:blipFill>
          <a:blip r:embed="rId6"/>
          <a:stretch>
            <a:fillRect/>
          </a:stretch>
        </p:blipFill>
        <p:spPr>
          <a:xfrm rot="3160333">
            <a:off x="1607044" y="3414626"/>
            <a:ext cx="1194731" cy="379408"/>
          </a:xfrm>
          <a:prstGeom prst="rect">
            <a:avLst/>
          </a:prstGeom>
        </p:spPr>
      </p:pic>
      <p:sp>
        <p:nvSpPr>
          <p:cNvPr id="14" name="AutoShape 4" descr="Chiffon microfibre pour nettoyage ecran | Replayc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2" name="Image 1"/>
          <p:cNvPicPr>
            <a:picLocks noChangeAspect="1"/>
          </p:cNvPicPr>
          <p:nvPr/>
        </p:nvPicPr>
        <p:blipFill>
          <a:blip r:embed="rId7"/>
          <a:stretch>
            <a:fillRect/>
          </a:stretch>
        </p:blipFill>
        <p:spPr>
          <a:xfrm>
            <a:off x="3637797" y="1876125"/>
            <a:ext cx="2998393" cy="2807631"/>
          </a:xfrm>
          <a:prstGeom prst="rect">
            <a:avLst/>
          </a:prstGeom>
        </p:spPr>
      </p:pic>
    </p:spTree>
    <p:extLst>
      <p:ext uri="{BB962C8B-B14F-4D97-AF65-F5344CB8AC3E}">
        <p14:creationId xmlns:p14="http://schemas.microsoft.com/office/powerpoint/2010/main" val="352481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37851</TotalTime>
  <Words>561</Words>
  <Application>Microsoft Office PowerPoint</Application>
  <PresentationFormat>Grand écran</PresentationFormat>
  <Paragraphs>91</Paragraphs>
  <Slides>13</Slides>
  <Notes>2</Notes>
  <HiddenSlides>0</HiddenSlides>
  <MMClips>0</MMClips>
  <ScaleCrop>false</ScaleCrop>
  <HeadingPairs>
    <vt:vector size="6" baseType="variant">
      <vt:variant>
        <vt:lpstr>Polices utilisées</vt:lpstr>
      </vt:variant>
      <vt:variant>
        <vt:i4>14</vt:i4>
      </vt:variant>
      <vt:variant>
        <vt:lpstr>Thème</vt:lpstr>
      </vt:variant>
      <vt:variant>
        <vt:i4>4</vt:i4>
      </vt:variant>
      <vt:variant>
        <vt:lpstr>Titres des diapositives</vt:lpstr>
      </vt:variant>
      <vt:variant>
        <vt:i4>13</vt:i4>
      </vt:variant>
    </vt:vector>
  </HeadingPairs>
  <TitlesOfParts>
    <vt:vector size="31" baseType="lpstr">
      <vt:lpstr>KyivType Sans2</vt:lpstr>
      <vt:lpstr>Roboto Light</vt:lpstr>
      <vt:lpstr>Century</vt:lpstr>
      <vt:lpstr>Roboto Mono ExtraLight</vt:lpstr>
      <vt:lpstr>Roboto Mono Light</vt:lpstr>
      <vt:lpstr>Roboto Mono Medium</vt:lpstr>
      <vt:lpstr>Calibri Light</vt:lpstr>
      <vt:lpstr>KyivType Sans Medium2</vt:lpstr>
      <vt:lpstr>Roboto Mono</vt:lpstr>
      <vt:lpstr>Sofia Pro Regular</vt:lpstr>
      <vt:lpstr>Calibri</vt:lpstr>
      <vt:lpstr>Arial</vt:lpstr>
      <vt:lpstr>Lucida Handwriting</vt:lpstr>
      <vt:lpstr>Roboto</vt:lpstr>
      <vt:lpstr>Thème Office</vt:lpstr>
      <vt:lpstr>27_Office Theme</vt:lpstr>
      <vt:lpstr>2_Office Theme</vt:lpstr>
      <vt:lpstr>Conception personnalisée</vt:lpstr>
      <vt:lpstr>Présentation PowerPoint</vt:lpstr>
      <vt:lpstr> It's winter, the skins are bruised, the complexions dull and grainy,  and morale in socks // we’re all down in the dumps   "It is high time to rekindle the stars spark the stars off again"  said Guillaume Apollinaire,  we will say that the period is favorable for peels !   Objectives of this showcase access mainly to cabin treatments:  - highlight peeling treatments  - promote our professional and technical side  - promote Glyconight 10% Mask (The clean peeling peel with 10% pure glycolic acid) launched 1 year ago</vt:lpstr>
      <vt:lpstr>Présentation PowerPoint</vt:lpstr>
      <vt:lpstr>POS  DISCRYPTION</vt:lpstr>
      <vt:lpstr>EXAMPLES OF DECORATION ELEMENTS in accordance with the theme</vt:lpstr>
      <vt:lpstr>EXAMPLES OF SMALL STAIRCASE PODIUMS in accordance with the theme</vt:lpstr>
      <vt:lpstr> SHOWCASE WINDOW SCENOGRAPHY</vt:lpstr>
      <vt:lpstr>The scenography, in detail ... </vt:lpstr>
      <vt:lpstr>Présentation PowerPoint</vt:lpstr>
      <vt:lpstr>Présentation PowerPoint</vt:lpstr>
      <vt:lpstr>POINT OF SALE ANIMATION</vt:lpstr>
      <vt:lpstr>Point of sale animation, in detail ... </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ARMAND Luna</dc:creator>
  <cp:lastModifiedBy>BELQASMI Scheherazade</cp:lastModifiedBy>
  <cp:revision>516</cp:revision>
  <cp:lastPrinted>2021-10-25T13:45:52Z</cp:lastPrinted>
  <dcterms:created xsi:type="dcterms:W3CDTF">2021-05-11T10:21:38Z</dcterms:created>
  <dcterms:modified xsi:type="dcterms:W3CDTF">2021-11-08T10:59:40Z</dcterms:modified>
</cp:coreProperties>
</file>