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2"/>
    <p:sldMasterId id="2147483662" r:id="rId3"/>
    <p:sldMasterId id="2147483664" r:id="rId4"/>
  </p:sldMasterIdLst>
  <p:notesMasterIdLst>
    <p:notesMasterId r:id="rId18"/>
  </p:notesMasterIdLst>
  <p:sldIdLst>
    <p:sldId id="464" r:id="rId5"/>
    <p:sldId id="468" r:id="rId6"/>
    <p:sldId id="417" r:id="rId7"/>
    <p:sldId id="414" r:id="rId8"/>
    <p:sldId id="458" r:id="rId9"/>
    <p:sldId id="472" r:id="rId10"/>
    <p:sldId id="460" r:id="rId11"/>
    <p:sldId id="459" r:id="rId12"/>
    <p:sldId id="469" r:id="rId13"/>
    <p:sldId id="471" r:id="rId14"/>
    <p:sldId id="461" r:id="rId15"/>
    <p:sldId id="462" r:id="rId16"/>
    <p:sldId id="467" r:id="rId17"/>
  </p:sldIdLst>
  <p:sldSz cx="12192000" cy="6858000"/>
  <p:notesSz cx="6794500" cy="10007600"/>
  <p:embeddedFontLst>
    <p:embeddedFont>
      <p:font typeface="Roboto Mono" panose="00000009000000000000" pitchFamily="49" charset="0"/>
      <p:regular r:id="rId19"/>
      <p:bold r:id="rId20"/>
      <p:italic r:id="rId21"/>
      <p:boldItalic r:id="rId22"/>
    </p:embeddedFont>
    <p:embeddedFont>
      <p:font typeface="Century" panose="02040604050505020304" pitchFamily="18" charset="0"/>
      <p:regular r:id="rId23"/>
    </p:embeddedFont>
    <p:embeddedFont>
      <p:font typeface="Roboto Mono Medium" panose="00000009000000000000" pitchFamily="49" charset="0"/>
      <p:regular r:id="rId24"/>
      <p:italic r:id="rId25"/>
    </p:embeddedFont>
    <p:embeddedFont>
      <p:font typeface="KyivType Sans Medium2" panose="020B0604020202020204" charset="0"/>
      <p:regular r:id="rId26"/>
    </p:embeddedFont>
    <p:embeddedFont>
      <p:font typeface="Sofia Pro Regular" panose="00000500000000000000" charset="0"/>
      <p:regular r:id="rId27"/>
      <p:italic r:id="rId28"/>
    </p:embeddedFont>
    <p:embeddedFont>
      <p:font typeface="Roboto Light" panose="02000000000000000000" pitchFamily="2" charset="0"/>
      <p:regular r:id="rId29"/>
      <p:italic r:id="rId30"/>
    </p:embeddedFont>
    <p:embeddedFont>
      <p:font typeface="Roboto" panose="02000000000000000000" pitchFamily="2" charset="0"/>
      <p:regular r:id="rId31"/>
      <p:bold r:id="rId32"/>
      <p:italic r:id="rId33"/>
      <p:boldItalic r:id="rId34"/>
    </p:embeddedFont>
    <p:embeddedFont>
      <p:font typeface="Calibri Light" panose="020F0302020204030204" pitchFamily="34" charset="0"/>
      <p:regular r:id="rId35"/>
      <p:italic r:id="rId36"/>
    </p:embeddedFont>
    <p:embeddedFont>
      <p:font typeface="Roboto Mono ExtraLight" panose="00000009000000000000" pitchFamily="49" charset="0"/>
      <p:regular r:id="rId37"/>
      <p:italic r:id="rId38"/>
    </p:embeddedFont>
    <p:embeddedFont>
      <p:font typeface="KyivType Sans2" panose="00000500000000000000" pitchFamily="50" charset="0"/>
      <p:regular r:id="rId39"/>
    </p:embeddedFont>
    <p:embeddedFont>
      <p:font typeface="Calibri" panose="020F0502020204030204" pitchFamily="34" charset="0"/>
      <p:regular r:id="rId40"/>
      <p:bold r:id="rId41"/>
      <p:italic r:id="rId42"/>
      <p:boldItalic r:id="rId43"/>
    </p:embeddedFont>
    <p:embeddedFont>
      <p:font typeface="Roboto Mono Light" panose="00000009000000000000" pitchFamily="49" charset="0"/>
      <p:regular r:id="rId44"/>
      <p:italic r:id="rId45"/>
    </p:embeddedFont>
    <p:embeddedFont>
      <p:font typeface="Lucida Handwriting" panose="03010101010101010101" pitchFamily="66" charset="0"/>
      <p:regular r:id="rId46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34BDC343-5F90-4953-9759-E88A560E6F18}">
          <p14:sldIdLst>
            <p14:sldId id="464"/>
            <p14:sldId id="468"/>
            <p14:sldId id="417"/>
            <p14:sldId id="414"/>
            <p14:sldId id="458"/>
            <p14:sldId id="472"/>
            <p14:sldId id="460"/>
            <p14:sldId id="459"/>
            <p14:sldId id="469"/>
            <p14:sldId id="471"/>
            <p14:sldId id="461"/>
            <p14:sldId id="462"/>
          </p14:sldIdLst>
        </p14:section>
        <p14:section name="Section sans titre" id="{0A987468-09F5-400C-884F-3E4EC6558D96}">
          <p14:sldIdLst>
            <p14:sldId id="46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956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BBE3"/>
    <a:srgbClr val="F1EEF8"/>
    <a:srgbClr val="F9C6BF"/>
    <a:srgbClr val="F7B8B1"/>
    <a:srgbClr val="E4B6AA"/>
    <a:srgbClr val="FCDFDC"/>
    <a:srgbClr val="FCE2D0"/>
    <a:srgbClr val="FFF2EA"/>
    <a:srgbClr val="EFD4CD"/>
    <a:srgbClr val="F9C1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5948" autoAdjust="0"/>
  </p:normalViewPr>
  <p:slideViewPr>
    <p:cSldViewPr snapToGrid="0" showGuides="1">
      <p:cViewPr varScale="1">
        <p:scale>
          <a:sx n="92" d="100"/>
          <a:sy n="92" d="100"/>
        </p:scale>
        <p:origin x="402" y="108"/>
      </p:cViewPr>
      <p:guideLst>
        <p:guide orient="horz" pos="1956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9" Type="http://schemas.openxmlformats.org/officeDocument/2006/relationships/font" Target="fonts/font21.fntdata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42" Type="http://schemas.openxmlformats.org/officeDocument/2006/relationships/font" Target="fonts/font24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font" Target="fonts/font11.fntdata"/><Relationship Id="rId11" Type="http://schemas.openxmlformats.org/officeDocument/2006/relationships/slide" Target="slides/slide7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font" Target="fonts/font19.fntdata"/><Relationship Id="rId40" Type="http://schemas.openxmlformats.org/officeDocument/2006/relationships/font" Target="fonts/font22.fntdata"/><Relationship Id="rId45" Type="http://schemas.openxmlformats.org/officeDocument/2006/relationships/font" Target="fonts/font27.fntdata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font" Target="fonts/font18.fntdata"/><Relationship Id="rId49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4" Type="http://schemas.openxmlformats.org/officeDocument/2006/relationships/font" Target="fonts/font26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font" Target="fonts/font17.fntdata"/><Relationship Id="rId43" Type="http://schemas.openxmlformats.org/officeDocument/2006/relationships/font" Target="fonts/font25.fntdata"/><Relationship Id="rId48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font" Target="fonts/font20.fntdata"/><Relationship Id="rId46" Type="http://schemas.openxmlformats.org/officeDocument/2006/relationships/font" Target="fonts/font28.fntdata"/><Relationship Id="rId20" Type="http://schemas.openxmlformats.org/officeDocument/2006/relationships/font" Target="fonts/font2.fntdata"/><Relationship Id="rId41" Type="http://schemas.openxmlformats.org/officeDocument/2006/relationships/font" Target="fonts/font2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50211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50211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1642CE-B54E-4A7C-8926-D4475954B1A6}" type="datetimeFigureOut">
              <a:rPr lang="fr-FR" smtClean="0"/>
              <a:t>08/11/2021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95288" y="1250950"/>
            <a:ext cx="6003925" cy="33782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9450" y="4816157"/>
            <a:ext cx="5435600" cy="394049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Modify the mask text styles</a:t>
            </a:r>
          </a:p>
          <a:p>
            <a:pPr lvl="1"/>
            <a:r>
              <a:rPr lang="fr-FR" smtClean="0"/>
              <a:t>Second level</a:t>
            </a:r>
          </a:p>
          <a:p>
            <a:pPr lvl="2"/>
            <a:r>
              <a:rPr lang="fr-FR" smtClean="0"/>
              <a:t>Third level</a:t>
            </a:r>
          </a:p>
          <a:p>
            <a:pPr lvl="3"/>
            <a:r>
              <a:rPr lang="fr-FR" smtClean="0"/>
              <a:t>Fourth level</a:t>
            </a:r>
          </a:p>
          <a:p>
            <a:pPr lvl="4"/>
            <a:r>
              <a:rPr lang="fr-FR" smtClean="0"/>
              <a:t>Fifth level 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505484"/>
            <a:ext cx="2944283" cy="50211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48645" y="9505484"/>
            <a:ext cx="2944283" cy="50211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C3C29B-D611-4618-A458-E7E6C6418B38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835447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C3C29B-D611-4618-A458-E7E6C6418B38}" type="slidenum">
              <a:rPr lang="fr-FR" smtClean="0"/>
              <a:t>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947891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8be6f3f7cc_2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-315913" y="98425"/>
            <a:ext cx="7351713" cy="4135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7" name="Google Shape;227;g8be6f3f7cc_2_138:notes"/>
          <p:cNvSpPr txBox="1">
            <a:spLocks noGrp="1"/>
          </p:cNvSpPr>
          <p:nvPr>
            <p:ph type="body" idx="1"/>
          </p:nvPr>
        </p:nvSpPr>
        <p:spPr>
          <a:xfrm>
            <a:off x="138086" y="4232787"/>
            <a:ext cx="6593504" cy="6719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125" tIns="89125" rIns="89125" bIns="891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 smtClean="0"/>
              <a:t>Comme pour le 1</a:t>
            </a:r>
            <a:r>
              <a:rPr lang="fr-FR" baseline="30000" dirty="0" smtClean="0"/>
              <a:t>er</a:t>
            </a:r>
            <a:r>
              <a:rPr lang="fr-FR" dirty="0" smtClean="0"/>
              <a:t> quizz, voici quelques affirmations</a:t>
            </a:r>
            <a:r>
              <a:rPr lang="fr-FR" baseline="0" dirty="0" smtClean="0"/>
              <a:t> auxquelles il faudra répondre par vrai ou faux.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aseline="0" dirty="0" smtClean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701098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319A9-0109-4E1F-AA67-AE5EC327BD46}" type="datetimeFigureOut">
              <a:rPr lang="fr-FR" smtClean="0"/>
              <a:t>08/11/2021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069E9-C17D-4F98-AB48-22F9EF6C6A35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22865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319A9-0109-4E1F-AA67-AE5EC327BD46}" type="datetimeFigureOut">
              <a:rPr lang="fr-FR" smtClean="0"/>
              <a:t>08/11/2021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069E9-C17D-4F98-AB48-22F9EF6C6A35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84530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1340667"/>
            <a:ext cx="10515600" cy="1325563"/>
          </a:xfrm>
        </p:spPr>
        <p:txBody>
          <a:bodyPr/>
          <a:lstStyle/>
          <a:p>
            <a:r>
              <a:rPr lang="fr-FR" dirty="0" smtClean="0"/>
              <a:t>Modifiez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85844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4351594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fr-FR" dirty="0" smtClean="0"/>
              <a:t>Modifiez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391492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00974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Change the style of the title 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Modify the mask text styles</a:t>
            </a:r>
          </a:p>
          <a:p>
            <a:pPr lvl="1"/>
            <a:r>
              <a:rPr lang="fr-FR" smtClean="0"/>
              <a:t>Second level</a:t>
            </a:r>
          </a:p>
          <a:p>
            <a:pPr lvl="2"/>
            <a:r>
              <a:rPr lang="fr-FR" smtClean="0"/>
              <a:t>Third level</a:t>
            </a:r>
          </a:p>
          <a:p>
            <a:pPr lvl="3"/>
            <a:r>
              <a:rPr lang="fr-FR" smtClean="0"/>
              <a:t>Fourth level</a:t>
            </a:r>
          </a:p>
          <a:p>
            <a:pPr lvl="4"/>
            <a:r>
              <a:rPr lang="fr-FR" smtClean="0"/>
              <a:t>Fifth level 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C319A9-0109-4E1F-AA67-AE5EC327BD46}" type="datetimeFigureOut">
              <a:rPr lang="fr-FR" smtClean="0"/>
              <a:t>08/11/2021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1069E9-C17D-4F98-AB48-22F9EF6C6A35}" type="slidenum">
              <a:rPr lang="fr-FR" smtClean="0"/>
              <a:t>‹N°›</a:t>
            </a:fld>
            <a:endParaRPr lang="fr-FR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2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Rectangle 7"/>
          <p:cNvSpPr/>
          <p:nvPr userDrawn="1"/>
        </p:nvSpPr>
        <p:spPr>
          <a:xfrm>
            <a:off x="838200" y="665825"/>
            <a:ext cx="10515600" cy="55111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03635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A5580BC-1FFC-7441-9A9D-EDCD90E89A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600200" y="19180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7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bg2">
              <a:lumMod val="25000"/>
            </a:schemeClr>
          </a:solidFill>
          <a:latin typeface="Century" panose="02040604050505020304" pitchFamily="18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Sofia Pro Regular" panose="00000500000000000000" pitchFamily="50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Sofia Pro Regular" panose="00000500000000000000" pitchFamily="50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Sofia Pro Regular" panose="00000500000000000000" pitchFamily="50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ofia Pro Regular" panose="00000500000000000000" pitchFamily="50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ofia Pro Regular" panose="00000500000000000000" pitchFamily="50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A5580BC-1FFC-7441-9A9D-EDCD90E89A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0554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3703781"/>
            <a:ext cx="10515600" cy="24731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04214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bg2">
              <a:lumMod val="25000"/>
            </a:schemeClr>
          </a:solidFill>
          <a:latin typeface="KyivType Sans2" panose="00000500000000000000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8820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0137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jpeg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5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E2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6718" y="563648"/>
            <a:ext cx="3737687" cy="3540967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4135" y="5379401"/>
            <a:ext cx="913854" cy="78827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428571" y="4639343"/>
            <a:ext cx="4537276" cy="6182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Titre 2"/>
          <p:cNvSpPr txBox="1">
            <a:spLocks/>
          </p:cNvSpPr>
          <p:nvPr/>
        </p:nvSpPr>
        <p:spPr>
          <a:xfrm>
            <a:off x="0" y="4229355"/>
            <a:ext cx="12192000" cy="11500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bg2">
                    <a:lumMod val="25000"/>
                  </a:schemeClr>
                </a:solidFill>
                <a:latin typeface="KyivType Sans2" panose="00000500000000000000" pitchFamily="50" charset="0"/>
                <a:ea typeface="+mj-ea"/>
                <a:cs typeface="+mj-cs"/>
              </a:defRPr>
            </a:lvl1pPr>
          </a:lstStyle>
          <a:p>
            <a:r>
              <a:rPr lang="fr-FR" sz="4800" cap="small" dirty="0" smtClean="0">
                <a:solidFill>
                  <a:srgbClr val="C7BBE3"/>
                </a:solidFill>
              </a:rPr>
              <a:t>peeling</a:t>
            </a:r>
            <a:endParaRPr lang="fr-FR" sz="4800" dirty="0">
              <a:solidFill>
                <a:srgbClr val="C7BBE3"/>
              </a:solidFill>
            </a:endParaRPr>
          </a:p>
        </p:txBody>
      </p:sp>
      <p:sp>
        <p:nvSpPr>
          <p:cNvPr id="2" name="ZoneTexte 1"/>
          <p:cNvSpPr txBox="1"/>
          <p:nvPr/>
        </p:nvSpPr>
        <p:spPr>
          <a:xfrm>
            <a:off x="10436324" y="6375558"/>
            <a:ext cx="23543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i="1" dirty="0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JANV/FEV 2022</a:t>
            </a:r>
            <a:endParaRPr lang="fr-FR" sz="1400" i="1" dirty="0">
              <a:latin typeface="Roboto Mono Light" panose="00000009000000000000" pitchFamily="49" charset="0"/>
              <a:ea typeface="Roboto Mono Light" panose="00000009000000000000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9916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350" y="1520982"/>
            <a:ext cx="3147397" cy="2657268"/>
          </a:xfrm>
          <a:prstGeom prst="rect">
            <a:avLst/>
          </a:prstGeom>
        </p:spPr>
      </p:pic>
      <p:sp>
        <p:nvSpPr>
          <p:cNvPr id="9" name="ZoneTexte 8"/>
          <p:cNvSpPr txBox="1"/>
          <p:nvPr/>
        </p:nvSpPr>
        <p:spPr>
          <a:xfrm>
            <a:off x="435295" y="5696537"/>
            <a:ext cx="3336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 smtClean="0">
                <a:solidFill>
                  <a:srgbClr val="C7BBE3"/>
                </a:solidFill>
                <a:latin typeface="Roboto Mono" pitchFamily="2" charset="0"/>
                <a:ea typeface="Roboto Mono" pitchFamily="2" charset="0"/>
              </a:rPr>
              <a:t>Grâce à l’</a:t>
            </a:r>
            <a:r>
              <a:rPr lang="fr-FR" sz="1200" b="1" dirty="0">
                <a:solidFill>
                  <a:srgbClr val="C7BBE3"/>
                </a:solidFill>
                <a:latin typeface="Roboto Mono" pitchFamily="2" charset="0"/>
                <a:ea typeface="Roboto Mono" pitchFamily="2" charset="0"/>
              </a:rPr>
              <a:t>é</a:t>
            </a:r>
            <a:r>
              <a:rPr lang="fr-FR" sz="1200" b="1" dirty="0" smtClean="0">
                <a:solidFill>
                  <a:srgbClr val="C7BBE3"/>
                </a:solidFill>
                <a:latin typeface="Roboto Mono" pitchFamily="2" charset="0"/>
                <a:ea typeface="Roboto Mono" pitchFamily="2" charset="0"/>
              </a:rPr>
              <a:t>tape 2, écrire à l’envers sera un jeu d’enfant !  </a:t>
            </a:r>
            <a:endParaRPr lang="fr-FR" sz="1200" b="1" dirty="0">
              <a:solidFill>
                <a:srgbClr val="C7BBE3"/>
              </a:solidFill>
              <a:latin typeface="Roboto Mono" pitchFamily="2" charset="0"/>
              <a:ea typeface="Roboto Mono" pitchFamily="2" charset="0"/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7757160" y="5511871"/>
            <a:ext cx="4236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Roboto Mono" pitchFamily="2" charset="0"/>
                <a:ea typeface="Roboto Mono" pitchFamily="2" charset="0"/>
              </a:rPr>
              <a:t>Vous pouvez désormais admirer</a:t>
            </a:r>
          </a:p>
          <a:p>
            <a:r>
              <a:rPr lang="fr-FR" dirty="0" smtClean="0">
                <a:latin typeface="Roboto Mono" pitchFamily="2" charset="0"/>
                <a:ea typeface="Roboto Mono" pitchFamily="2" charset="0"/>
              </a:rPr>
              <a:t> votre création !</a:t>
            </a:r>
            <a:endParaRPr lang="fr-FR" dirty="0">
              <a:latin typeface="Roboto Mono" pitchFamily="2" charset="0"/>
              <a:ea typeface="Roboto Mono" pitchFamily="2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055928" y="742743"/>
            <a:ext cx="4872068" cy="4644112"/>
          </a:xfrm>
          <a:prstGeom prst="rect">
            <a:avLst/>
          </a:prstGeom>
          <a:noFill/>
          <a:ln>
            <a:solidFill>
              <a:srgbClr val="C7BB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ZoneTexte 12"/>
          <p:cNvSpPr txBox="1"/>
          <p:nvPr/>
        </p:nvSpPr>
        <p:spPr>
          <a:xfrm>
            <a:off x="6857808" y="5502424"/>
            <a:ext cx="899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solidFill>
                  <a:srgbClr val="C7BBE3"/>
                </a:solidFill>
                <a:latin typeface="Lucida Handwriting" panose="03010101010101010101" pitchFamily="66" charset="0"/>
                <a:ea typeface="Roboto" panose="020B0604020202020204" charset="0"/>
                <a:cs typeface="Arial" panose="020B0604020202020204" pitchFamily="34" charset="0"/>
              </a:rPr>
              <a:t>5/</a:t>
            </a:r>
            <a:endParaRPr lang="fr-FR" sz="4000" dirty="0">
              <a:solidFill>
                <a:srgbClr val="C7BBE3"/>
              </a:solidFill>
              <a:latin typeface="Lucida Handwriting" panose="03010101010101010101" pitchFamily="66" charset="0"/>
              <a:ea typeface="Roboto" panose="020B0604020202020204" charset="0"/>
              <a:cs typeface="Arial" panose="020B0604020202020204" pitchFamily="34" charset="0"/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751411" y="4645439"/>
            <a:ext cx="30201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>
                <a:latin typeface="Roboto Mono" pitchFamily="2" charset="0"/>
                <a:ea typeface="Roboto Mono" pitchFamily="2" charset="0"/>
              </a:rPr>
              <a:t>Placez-vous à l’intérieur de la vitrine et redessinez par-dessus votre marquage</a:t>
            </a:r>
            <a:endParaRPr lang="fr-FR" sz="1400" dirty="0">
              <a:latin typeface="Roboto Mono" pitchFamily="2" charset="0"/>
              <a:ea typeface="Roboto Mono" pitchFamily="2" charset="0"/>
            </a:endParaRPr>
          </a:p>
        </p:txBody>
      </p:sp>
      <p:sp>
        <p:nvSpPr>
          <p:cNvPr id="17" name="ZoneTexte 16"/>
          <p:cNvSpPr txBox="1"/>
          <p:nvPr/>
        </p:nvSpPr>
        <p:spPr>
          <a:xfrm>
            <a:off x="142277" y="4548448"/>
            <a:ext cx="899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solidFill>
                  <a:srgbClr val="C7BBE3"/>
                </a:solidFill>
                <a:latin typeface="Lucida Handwriting" panose="03010101010101010101" pitchFamily="66" charset="0"/>
                <a:ea typeface="Roboto" panose="020B0604020202020204" charset="0"/>
                <a:cs typeface="Arial" panose="020B0604020202020204" pitchFamily="34" charset="0"/>
              </a:rPr>
              <a:t>3/</a:t>
            </a:r>
            <a:endParaRPr lang="fr-FR" sz="4000" dirty="0">
              <a:solidFill>
                <a:srgbClr val="C7BBE3"/>
              </a:solidFill>
              <a:latin typeface="Lucida Handwriting" panose="03010101010101010101" pitchFamily="66" charset="0"/>
              <a:ea typeface="Roboto" panose="020B0604020202020204" charset="0"/>
              <a:cs typeface="Arial" panose="020B0604020202020204" pitchFamily="34" charset="0"/>
            </a:endParaRPr>
          </a:p>
        </p:txBody>
      </p:sp>
      <p:sp>
        <p:nvSpPr>
          <p:cNvPr id="22" name="ZoneTexte 21"/>
          <p:cNvSpPr txBox="1"/>
          <p:nvPr/>
        </p:nvSpPr>
        <p:spPr>
          <a:xfrm flipH="1">
            <a:off x="3621375" y="1640243"/>
            <a:ext cx="8890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solidFill>
                  <a:srgbClr val="C7BBE3"/>
                </a:solidFill>
                <a:latin typeface="Lucida Handwriting" panose="03010101010101010101" pitchFamily="66" charset="0"/>
                <a:ea typeface="Roboto" panose="020B0604020202020204" charset="0"/>
                <a:cs typeface="Arial" panose="020B0604020202020204" pitchFamily="34" charset="0"/>
              </a:rPr>
              <a:t>4/</a:t>
            </a:r>
            <a:endParaRPr lang="fr-FR" sz="4000" dirty="0">
              <a:solidFill>
                <a:srgbClr val="C7BBE3"/>
              </a:solidFill>
              <a:latin typeface="Lucida Handwriting" panose="03010101010101010101" pitchFamily="66" charset="0"/>
              <a:ea typeface="Roboto" panose="020B0604020202020204" charset="0"/>
              <a:cs typeface="Arial" panose="020B060402020202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36535" y="1062591"/>
            <a:ext cx="3135471" cy="3430220"/>
          </a:xfrm>
          <a:prstGeom prst="rect">
            <a:avLst/>
          </a:prstGeom>
          <a:noFill/>
          <a:ln>
            <a:solidFill>
              <a:srgbClr val="C7BB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ZoneTexte 23"/>
          <p:cNvSpPr txBox="1"/>
          <p:nvPr/>
        </p:nvSpPr>
        <p:spPr>
          <a:xfrm>
            <a:off x="4053594" y="2919516"/>
            <a:ext cx="2306075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>
                <a:latin typeface="Roboto Mono" pitchFamily="2" charset="0"/>
                <a:ea typeface="Roboto Mono" pitchFamily="2" charset="0"/>
              </a:rPr>
              <a:t>Effacez rapidement votre décor sur la vitre côté </a:t>
            </a:r>
            <a:r>
              <a:rPr lang="fr-FR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Mono" pitchFamily="2" charset="0"/>
                <a:ea typeface="Roboto Mono" pitchFamily="2" charset="0"/>
              </a:rPr>
              <a:t>EXTERIEUR</a:t>
            </a:r>
            <a:r>
              <a:rPr lang="fr-FR" sz="1400" dirty="0" smtClean="0">
                <a:latin typeface="Roboto Mono" pitchFamily="2" charset="0"/>
                <a:ea typeface="Roboto Mono" pitchFamily="2" charset="0"/>
              </a:rPr>
              <a:t> à l’aide d’un chiffon humide.</a:t>
            </a:r>
          </a:p>
          <a:p>
            <a:r>
              <a:rPr lang="fr-FR" sz="1400" dirty="0" smtClean="0">
                <a:latin typeface="Roboto Mono" pitchFamily="2" charset="0"/>
                <a:ea typeface="Roboto Mono" pitchFamily="2" charset="0"/>
              </a:rPr>
              <a:t>Cette étape laissera apparaitre le décor sur la partie intérieure de la vitre.</a:t>
            </a:r>
            <a:endParaRPr lang="fr-FR" sz="1400" dirty="0">
              <a:latin typeface="Roboto Mono" pitchFamily="2" charset="0"/>
              <a:ea typeface="Roboto Mono" pitchFamily="2" charset="0"/>
            </a:endParaRPr>
          </a:p>
        </p:txBody>
      </p:sp>
      <p:pic>
        <p:nvPicPr>
          <p:cNvPr id="25" name="Image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05399" y="5927369"/>
            <a:ext cx="675971" cy="690054"/>
          </a:xfrm>
          <a:prstGeom prst="rect">
            <a:avLst/>
          </a:prstGeom>
        </p:spPr>
      </p:pic>
      <p:pic>
        <p:nvPicPr>
          <p:cNvPr id="26" name="Image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4430503" y="1156160"/>
            <a:ext cx="1670259" cy="1676051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56516" y="769551"/>
            <a:ext cx="3967749" cy="4534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7242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60656" y="-250038"/>
            <a:ext cx="10515600" cy="1325563"/>
          </a:xfrm>
        </p:spPr>
        <p:txBody>
          <a:bodyPr>
            <a:normAutofit/>
          </a:bodyPr>
          <a:lstStyle/>
          <a:p>
            <a:r>
              <a:rPr lang="fr-FR" sz="3800" dirty="0" smtClean="0">
                <a:latin typeface="KyivType Sans2" panose="00000500000000000000" pitchFamily="50" charset="0"/>
              </a:rPr>
              <a:t>ANIMATION POINT DE VENTE</a:t>
            </a:r>
            <a:endParaRPr lang="fr-FR" sz="3800" dirty="0">
              <a:latin typeface="KyivType Sans2" panose="00000500000000000000" pitchFamily="50" charset="0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0" y="0"/>
            <a:ext cx="1460656" cy="144655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fr-FR" sz="8800" dirty="0" smtClean="0">
                <a:solidFill>
                  <a:srgbClr val="C7BBE3"/>
                </a:solidFill>
                <a:latin typeface="Lucida Handwriting" panose="03010101010101010101" pitchFamily="66" charset="0"/>
                <a:ea typeface="Roboto" panose="020B0604020202020204" charset="0"/>
                <a:cs typeface="Arial" panose="020B0604020202020204" pitchFamily="34" charset="0"/>
              </a:rPr>
              <a:t>2/</a:t>
            </a:r>
            <a:endParaRPr lang="fr-FR" sz="8800" dirty="0">
              <a:solidFill>
                <a:srgbClr val="C7BBE3"/>
              </a:solidFill>
              <a:latin typeface="Lucida Handwriting" panose="03010101010101010101" pitchFamily="66" charset="0"/>
              <a:ea typeface="Roboto" panose="020B0604020202020204" charset="0"/>
              <a:cs typeface="Arial" panose="020B0604020202020204" pitchFamily="34" charset="0"/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3752" y="1194953"/>
            <a:ext cx="5136498" cy="5041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927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3097" y="1772243"/>
            <a:ext cx="4294128" cy="421494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00876" y="264786"/>
            <a:ext cx="10515600" cy="1325563"/>
          </a:xfrm>
        </p:spPr>
        <p:txBody>
          <a:bodyPr/>
          <a:lstStyle/>
          <a:p>
            <a:r>
              <a:rPr lang="fr-FR" dirty="0" smtClean="0">
                <a:solidFill>
                  <a:srgbClr val="C7BBE3"/>
                </a:solidFill>
              </a:rPr>
              <a:t>L’animation point de vente, en détail…</a:t>
            </a:r>
            <a:r>
              <a:rPr lang="fr-FR" dirty="0" smtClean="0"/>
              <a:t/>
            </a:r>
            <a:br>
              <a:rPr lang="fr-FR" dirty="0" smtClean="0"/>
            </a:br>
            <a:endParaRPr lang="fr-FR" sz="3600" dirty="0">
              <a:solidFill>
                <a:srgbClr val="FCC496"/>
              </a:solidFill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1595768" y="2343634"/>
            <a:ext cx="268296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aseline="30000" dirty="0">
                <a:latin typeface="Roboto Mono" pitchFamily="2" charset="0"/>
                <a:ea typeface="Roboto Mono" pitchFamily="2" charset="0"/>
              </a:rPr>
              <a:t>AFFICHETTE A4 </a:t>
            </a:r>
          </a:p>
          <a:p>
            <a:pPr algn="ctr"/>
            <a:r>
              <a:rPr lang="fr-FR" baseline="30000" dirty="0" smtClean="0">
                <a:latin typeface="Roboto Mono" pitchFamily="2" charset="0"/>
                <a:ea typeface="Roboto Mono" pitchFamily="2" charset="0"/>
              </a:rPr>
              <a:t>Avec offre</a:t>
            </a:r>
            <a:endParaRPr lang="fr-FR" dirty="0">
              <a:latin typeface="Roboto Mono" pitchFamily="2" charset="0"/>
              <a:ea typeface="Roboto Mono" pitchFamily="2" charset="0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8415728" y="4707893"/>
            <a:ext cx="31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aseline="30000" dirty="0" smtClean="0">
                <a:latin typeface="Roboto Mono" pitchFamily="2" charset="0"/>
                <a:ea typeface="Roboto Mono" pitchFamily="2" charset="0"/>
              </a:rPr>
              <a:t>Idéalement, recouvrez le meuble vente de papier peint effet </a:t>
            </a:r>
          </a:p>
          <a:p>
            <a:pPr algn="ctr"/>
            <a:r>
              <a:rPr lang="fr-FR" baseline="30000" dirty="0" smtClean="0">
                <a:latin typeface="Roboto Mono" pitchFamily="2" charset="0"/>
                <a:ea typeface="Roboto Mono" pitchFamily="2" charset="0"/>
              </a:rPr>
              <a:t>marbre blanc</a:t>
            </a:r>
            <a:endParaRPr lang="fr-FR" baseline="30000" dirty="0">
              <a:latin typeface="Roboto Mono" pitchFamily="2" charset="0"/>
              <a:ea typeface="Roboto Mono" pitchFamily="2" charset="0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1315718" y="3952591"/>
            <a:ext cx="276737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aseline="30000" dirty="0" smtClean="0">
                <a:latin typeface="Roboto Mono" pitchFamily="2" charset="0"/>
                <a:ea typeface="Roboto Mono" pitchFamily="2" charset="0"/>
              </a:rPr>
              <a:t>PRODUITS</a:t>
            </a:r>
          </a:p>
          <a:p>
            <a:pPr algn="ctr"/>
            <a:r>
              <a:rPr lang="fr-FR" baseline="30000" dirty="0" smtClean="0">
                <a:latin typeface="Roboto Mono" pitchFamily="2" charset="0"/>
                <a:ea typeface="Roboto Mono" pitchFamily="2" charset="0"/>
              </a:rPr>
              <a:t>A exposer de façon linéaire + 1 surélevé sur un plot miroir</a:t>
            </a:r>
          </a:p>
          <a:p>
            <a:pPr algn="ctr"/>
            <a:endParaRPr lang="fr-FR" dirty="0">
              <a:latin typeface="Roboto Mono" pitchFamily="2" charset="0"/>
              <a:ea typeface="Roboto Mono" pitchFamily="2" charset="0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8685454" y="3382311"/>
            <a:ext cx="26829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aseline="30000" dirty="0" smtClean="0">
                <a:latin typeface="Roboto Mono" pitchFamily="2" charset="0"/>
                <a:ea typeface="Roboto Mono" pitchFamily="2" charset="0"/>
              </a:rPr>
              <a:t>Petit podium pour surélever 1 des produits</a:t>
            </a:r>
          </a:p>
          <a:p>
            <a:pPr algn="ctr"/>
            <a:endParaRPr lang="fr-FR" dirty="0">
              <a:latin typeface="Roboto Mono" pitchFamily="2" charset="0"/>
              <a:ea typeface="Roboto Mono" pitchFamily="2" charset="0"/>
            </a:endParaRPr>
          </a:p>
        </p:txBody>
      </p:sp>
      <p:sp>
        <p:nvSpPr>
          <p:cNvPr id="14" name="Arc 13"/>
          <p:cNvSpPr/>
          <p:nvPr/>
        </p:nvSpPr>
        <p:spPr>
          <a:xfrm rot="19122606">
            <a:off x="3378427" y="1864729"/>
            <a:ext cx="1872900" cy="2763693"/>
          </a:xfrm>
          <a:prstGeom prst="arc">
            <a:avLst/>
          </a:prstGeom>
          <a:ln w="22225">
            <a:solidFill>
              <a:schemeClr val="tx1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Arc 14"/>
          <p:cNvSpPr/>
          <p:nvPr/>
        </p:nvSpPr>
        <p:spPr>
          <a:xfrm rot="18695096">
            <a:off x="2301715" y="2576180"/>
            <a:ext cx="3063127" cy="2486040"/>
          </a:xfrm>
          <a:custGeom>
            <a:avLst/>
            <a:gdLst>
              <a:gd name="connsiteX0" fmla="*/ 965779 w 1931559"/>
              <a:gd name="connsiteY0" fmla="*/ 0 h 2004686"/>
              <a:gd name="connsiteX1" fmla="*/ 1931559 w 1931559"/>
              <a:gd name="connsiteY1" fmla="*/ 1002343 h 2004686"/>
              <a:gd name="connsiteX2" fmla="*/ 965780 w 1931559"/>
              <a:gd name="connsiteY2" fmla="*/ 1002343 h 2004686"/>
              <a:gd name="connsiteX3" fmla="*/ 965779 w 1931559"/>
              <a:gd name="connsiteY3" fmla="*/ 0 h 2004686"/>
              <a:gd name="connsiteX0" fmla="*/ 965779 w 1931559"/>
              <a:gd name="connsiteY0" fmla="*/ 0 h 2004686"/>
              <a:gd name="connsiteX1" fmla="*/ 1931559 w 1931559"/>
              <a:gd name="connsiteY1" fmla="*/ 1002343 h 2004686"/>
              <a:gd name="connsiteX0" fmla="*/ 0 w 1041411"/>
              <a:gd name="connsiteY0" fmla="*/ 0 h 1363107"/>
              <a:gd name="connsiteX1" fmla="*/ 965780 w 1041411"/>
              <a:gd name="connsiteY1" fmla="*/ 1002343 h 1363107"/>
              <a:gd name="connsiteX2" fmla="*/ 1 w 1041411"/>
              <a:gd name="connsiteY2" fmla="*/ 1002343 h 1363107"/>
              <a:gd name="connsiteX3" fmla="*/ 0 w 1041411"/>
              <a:gd name="connsiteY3" fmla="*/ 0 h 1363107"/>
              <a:gd name="connsiteX0" fmla="*/ 0 w 1041411"/>
              <a:gd name="connsiteY0" fmla="*/ 0 h 1363107"/>
              <a:gd name="connsiteX1" fmla="*/ 1041411 w 1041411"/>
              <a:gd name="connsiteY1" fmla="*/ 1363107 h 1363107"/>
              <a:gd name="connsiteX0" fmla="*/ 0 w 1366227"/>
              <a:gd name="connsiteY0" fmla="*/ 0 h 1889878"/>
              <a:gd name="connsiteX1" fmla="*/ 965780 w 1366227"/>
              <a:gd name="connsiteY1" fmla="*/ 1002343 h 1889878"/>
              <a:gd name="connsiteX2" fmla="*/ 1 w 1366227"/>
              <a:gd name="connsiteY2" fmla="*/ 1002343 h 1889878"/>
              <a:gd name="connsiteX3" fmla="*/ 0 w 1366227"/>
              <a:gd name="connsiteY3" fmla="*/ 0 h 1889878"/>
              <a:gd name="connsiteX0" fmla="*/ 0 w 1366227"/>
              <a:gd name="connsiteY0" fmla="*/ 0 h 1889878"/>
              <a:gd name="connsiteX1" fmla="*/ 1366227 w 1366227"/>
              <a:gd name="connsiteY1" fmla="*/ 1889878 h 1889878"/>
              <a:gd name="connsiteX0" fmla="*/ 0 w 1366227"/>
              <a:gd name="connsiteY0" fmla="*/ 0 h 1889878"/>
              <a:gd name="connsiteX1" fmla="*/ 965780 w 1366227"/>
              <a:gd name="connsiteY1" fmla="*/ 1002343 h 1889878"/>
              <a:gd name="connsiteX2" fmla="*/ 1 w 1366227"/>
              <a:gd name="connsiteY2" fmla="*/ 1002343 h 1889878"/>
              <a:gd name="connsiteX3" fmla="*/ 0 w 1366227"/>
              <a:gd name="connsiteY3" fmla="*/ 0 h 1889878"/>
              <a:gd name="connsiteX0" fmla="*/ 0 w 1366227"/>
              <a:gd name="connsiteY0" fmla="*/ 0 h 1889878"/>
              <a:gd name="connsiteX1" fmla="*/ 296928 w 1366227"/>
              <a:gd name="connsiteY1" fmla="*/ 1546080 h 1889878"/>
              <a:gd name="connsiteX2" fmla="*/ 1366227 w 1366227"/>
              <a:gd name="connsiteY2" fmla="*/ 1889878 h 1889878"/>
              <a:gd name="connsiteX0" fmla="*/ 0 w 1366227"/>
              <a:gd name="connsiteY0" fmla="*/ 0 h 1889878"/>
              <a:gd name="connsiteX1" fmla="*/ 965780 w 1366227"/>
              <a:gd name="connsiteY1" fmla="*/ 1002343 h 1889878"/>
              <a:gd name="connsiteX2" fmla="*/ 1 w 1366227"/>
              <a:gd name="connsiteY2" fmla="*/ 1002343 h 1889878"/>
              <a:gd name="connsiteX3" fmla="*/ 0 w 1366227"/>
              <a:gd name="connsiteY3" fmla="*/ 0 h 1889878"/>
              <a:gd name="connsiteX0" fmla="*/ 0 w 1366227"/>
              <a:gd name="connsiteY0" fmla="*/ 0 h 1889878"/>
              <a:gd name="connsiteX1" fmla="*/ 296928 w 1366227"/>
              <a:gd name="connsiteY1" fmla="*/ 1546080 h 1889878"/>
              <a:gd name="connsiteX2" fmla="*/ 1366227 w 1366227"/>
              <a:gd name="connsiteY2" fmla="*/ 1889878 h 1889878"/>
              <a:gd name="connsiteX0" fmla="*/ 0 w 1787682"/>
              <a:gd name="connsiteY0" fmla="*/ 0 h 1882642"/>
              <a:gd name="connsiteX1" fmla="*/ 965780 w 1787682"/>
              <a:gd name="connsiteY1" fmla="*/ 1002343 h 1882642"/>
              <a:gd name="connsiteX2" fmla="*/ 1 w 1787682"/>
              <a:gd name="connsiteY2" fmla="*/ 1002343 h 1882642"/>
              <a:gd name="connsiteX3" fmla="*/ 0 w 1787682"/>
              <a:gd name="connsiteY3" fmla="*/ 0 h 1882642"/>
              <a:gd name="connsiteX0" fmla="*/ 0 w 1787682"/>
              <a:gd name="connsiteY0" fmla="*/ 0 h 1882642"/>
              <a:gd name="connsiteX1" fmla="*/ 296928 w 1787682"/>
              <a:gd name="connsiteY1" fmla="*/ 1546080 h 1882642"/>
              <a:gd name="connsiteX2" fmla="*/ 1787682 w 1787682"/>
              <a:gd name="connsiteY2" fmla="*/ 1882642 h 1882642"/>
              <a:gd name="connsiteX0" fmla="*/ 0 w 1787682"/>
              <a:gd name="connsiteY0" fmla="*/ 0 h 2125201"/>
              <a:gd name="connsiteX1" fmla="*/ 965780 w 1787682"/>
              <a:gd name="connsiteY1" fmla="*/ 1002343 h 2125201"/>
              <a:gd name="connsiteX2" fmla="*/ 1 w 1787682"/>
              <a:gd name="connsiteY2" fmla="*/ 1002343 h 2125201"/>
              <a:gd name="connsiteX3" fmla="*/ 0 w 1787682"/>
              <a:gd name="connsiteY3" fmla="*/ 0 h 2125201"/>
              <a:gd name="connsiteX0" fmla="*/ 0 w 1787682"/>
              <a:gd name="connsiteY0" fmla="*/ 0 h 2125201"/>
              <a:gd name="connsiteX1" fmla="*/ 296928 w 1787682"/>
              <a:gd name="connsiteY1" fmla="*/ 1546080 h 2125201"/>
              <a:gd name="connsiteX2" fmla="*/ 1787682 w 1787682"/>
              <a:gd name="connsiteY2" fmla="*/ 1882642 h 2125201"/>
              <a:gd name="connsiteX0" fmla="*/ 0 w 1787682"/>
              <a:gd name="connsiteY0" fmla="*/ 0 h 2185429"/>
              <a:gd name="connsiteX1" fmla="*/ 965780 w 1787682"/>
              <a:gd name="connsiteY1" fmla="*/ 1002343 h 2185429"/>
              <a:gd name="connsiteX2" fmla="*/ 1 w 1787682"/>
              <a:gd name="connsiteY2" fmla="*/ 1002343 h 2185429"/>
              <a:gd name="connsiteX3" fmla="*/ 0 w 1787682"/>
              <a:gd name="connsiteY3" fmla="*/ 0 h 2185429"/>
              <a:gd name="connsiteX0" fmla="*/ 0 w 1787682"/>
              <a:gd name="connsiteY0" fmla="*/ 0 h 2185429"/>
              <a:gd name="connsiteX1" fmla="*/ 296928 w 1787682"/>
              <a:gd name="connsiteY1" fmla="*/ 1546080 h 2185429"/>
              <a:gd name="connsiteX2" fmla="*/ 1787682 w 1787682"/>
              <a:gd name="connsiteY2" fmla="*/ 1882642 h 2185429"/>
              <a:gd name="connsiteX0" fmla="*/ 0 w 2086315"/>
              <a:gd name="connsiteY0" fmla="*/ 0 h 2224755"/>
              <a:gd name="connsiteX1" fmla="*/ 965780 w 2086315"/>
              <a:gd name="connsiteY1" fmla="*/ 1002343 h 2224755"/>
              <a:gd name="connsiteX2" fmla="*/ 1 w 2086315"/>
              <a:gd name="connsiteY2" fmla="*/ 1002343 h 2224755"/>
              <a:gd name="connsiteX3" fmla="*/ 0 w 2086315"/>
              <a:gd name="connsiteY3" fmla="*/ 0 h 2224755"/>
              <a:gd name="connsiteX0" fmla="*/ 0 w 2086315"/>
              <a:gd name="connsiteY0" fmla="*/ 0 h 2224755"/>
              <a:gd name="connsiteX1" fmla="*/ 296928 w 2086315"/>
              <a:gd name="connsiteY1" fmla="*/ 1546080 h 2224755"/>
              <a:gd name="connsiteX2" fmla="*/ 2086315 w 2086315"/>
              <a:gd name="connsiteY2" fmla="*/ 1943644 h 2224755"/>
              <a:gd name="connsiteX0" fmla="*/ 0 w 2086315"/>
              <a:gd name="connsiteY0" fmla="*/ 384674 h 2400811"/>
              <a:gd name="connsiteX1" fmla="*/ 965780 w 2086315"/>
              <a:gd name="connsiteY1" fmla="*/ 1387017 h 2400811"/>
              <a:gd name="connsiteX2" fmla="*/ 1 w 2086315"/>
              <a:gd name="connsiteY2" fmla="*/ 1387017 h 2400811"/>
              <a:gd name="connsiteX3" fmla="*/ 0 w 2086315"/>
              <a:gd name="connsiteY3" fmla="*/ 384674 h 2400811"/>
              <a:gd name="connsiteX0" fmla="*/ 0 w 2086315"/>
              <a:gd name="connsiteY0" fmla="*/ 384674 h 2400811"/>
              <a:gd name="connsiteX1" fmla="*/ 1112333 w 2086315"/>
              <a:gd name="connsiteY1" fmla="*/ 25432 h 2400811"/>
              <a:gd name="connsiteX2" fmla="*/ 2086315 w 2086315"/>
              <a:gd name="connsiteY2" fmla="*/ 2328318 h 2400811"/>
              <a:gd name="connsiteX0" fmla="*/ 0 w 2086315"/>
              <a:gd name="connsiteY0" fmla="*/ 402047 h 2418184"/>
              <a:gd name="connsiteX1" fmla="*/ 965780 w 2086315"/>
              <a:gd name="connsiteY1" fmla="*/ 1404390 h 2418184"/>
              <a:gd name="connsiteX2" fmla="*/ 1 w 2086315"/>
              <a:gd name="connsiteY2" fmla="*/ 1404390 h 2418184"/>
              <a:gd name="connsiteX3" fmla="*/ 0 w 2086315"/>
              <a:gd name="connsiteY3" fmla="*/ 402047 h 2418184"/>
              <a:gd name="connsiteX0" fmla="*/ 0 w 2086315"/>
              <a:gd name="connsiteY0" fmla="*/ 402047 h 2418184"/>
              <a:gd name="connsiteX1" fmla="*/ 1112333 w 2086315"/>
              <a:gd name="connsiteY1" fmla="*/ 42805 h 2418184"/>
              <a:gd name="connsiteX2" fmla="*/ 2086315 w 2086315"/>
              <a:gd name="connsiteY2" fmla="*/ 2345691 h 2418184"/>
              <a:gd name="connsiteX0" fmla="*/ 0 w 2086315"/>
              <a:gd name="connsiteY0" fmla="*/ 436010 h 2452147"/>
              <a:gd name="connsiteX1" fmla="*/ 965780 w 2086315"/>
              <a:gd name="connsiteY1" fmla="*/ 1438353 h 2452147"/>
              <a:gd name="connsiteX2" fmla="*/ 1 w 2086315"/>
              <a:gd name="connsiteY2" fmla="*/ 1438353 h 2452147"/>
              <a:gd name="connsiteX3" fmla="*/ 0 w 2086315"/>
              <a:gd name="connsiteY3" fmla="*/ 436010 h 2452147"/>
              <a:gd name="connsiteX0" fmla="*/ 486310 w 2086315"/>
              <a:gd name="connsiteY0" fmla="*/ 65598 h 2452147"/>
              <a:gd name="connsiteX1" fmla="*/ 1112333 w 2086315"/>
              <a:gd name="connsiteY1" fmla="*/ 76768 h 2452147"/>
              <a:gd name="connsiteX2" fmla="*/ 2086315 w 2086315"/>
              <a:gd name="connsiteY2" fmla="*/ 2379654 h 2452147"/>
              <a:gd name="connsiteX0" fmla="*/ 0 w 2593011"/>
              <a:gd name="connsiteY0" fmla="*/ 436010 h 1941195"/>
              <a:gd name="connsiteX1" fmla="*/ 965780 w 2593011"/>
              <a:gd name="connsiteY1" fmla="*/ 1438353 h 1941195"/>
              <a:gd name="connsiteX2" fmla="*/ 1 w 2593011"/>
              <a:gd name="connsiteY2" fmla="*/ 1438353 h 1941195"/>
              <a:gd name="connsiteX3" fmla="*/ 0 w 2593011"/>
              <a:gd name="connsiteY3" fmla="*/ 436010 h 1941195"/>
              <a:gd name="connsiteX0" fmla="*/ 486310 w 2593011"/>
              <a:gd name="connsiteY0" fmla="*/ 65598 h 1941195"/>
              <a:gd name="connsiteX1" fmla="*/ 1112333 w 2593011"/>
              <a:gd name="connsiteY1" fmla="*/ 76768 h 1941195"/>
              <a:gd name="connsiteX2" fmla="*/ 2593011 w 2593011"/>
              <a:gd name="connsiteY2" fmla="*/ 1848527 h 1941195"/>
              <a:gd name="connsiteX0" fmla="*/ 0 w 2593011"/>
              <a:gd name="connsiteY0" fmla="*/ 436010 h 1848527"/>
              <a:gd name="connsiteX1" fmla="*/ 965780 w 2593011"/>
              <a:gd name="connsiteY1" fmla="*/ 1438353 h 1848527"/>
              <a:gd name="connsiteX2" fmla="*/ 1 w 2593011"/>
              <a:gd name="connsiteY2" fmla="*/ 1438353 h 1848527"/>
              <a:gd name="connsiteX3" fmla="*/ 0 w 2593011"/>
              <a:gd name="connsiteY3" fmla="*/ 436010 h 1848527"/>
              <a:gd name="connsiteX0" fmla="*/ 486310 w 2593011"/>
              <a:gd name="connsiteY0" fmla="*/ 65598 h 1848527"/>
              <a:gd name="connsiteX1" fmla="*/ 1112333 w 2593011"/>
              <a:gd name="connsiteY1" fmla="*/ 76768 h 1848527"/>
              <a:gd name="connsiteX2" fmla="*/ 2593011 w 2593011"/>
              <a:gd name="connsiteY2" fmla="*/ 1848527 h 1848527"/>
              <a:gd name="connsiteX0" fmla="*/ 0 w 2593011"/>
              <a:gd name="connsiteY0" fmla="*/ 370412 h 1782929"/>
              <a:gd name="connsiteX1" fmla="*/ 965780 w 2593011"/>
              <a:gd name="connsiteY1" fmla="*/ 1372755 h 1782929"/>
              <a:gd name="connsiteX2" fmla="*/ 1 w 2593011"/>
              <a:gd name="connsiteY2" fmla="*/ 1372755 h 1782929"/>
              <a:gd name="connsiteX3" fmla="*/ 0 w 2593011"/>
              <a:gd name="connsiteY3" fmla="*/ 370412 h 1782929"/>
              <a:gd name="connsiteX0" fmla="*/ 486310 w 2593011"/>
              <a:gd name="connsiteY0" fmla="*/ 0 h 1782929"/>
              <a:gd name="connsiteX1" fmla="*/ 1235000 w 2593011"/>
              <a:gd name="connsiteY1" fmla="*/ 126446 h 1782929"/>
              <a:gd name="connsiteX2" fmla="*/ 2593011 w 2593011"/>
              <a:gd name="connsiteY2" fmla="*/ 1782929 h 1782929"/>
              <a:gd name="connsiteX0" fmla="*/ 0 w 2593011"/>
              <a:gd name="connsiteY0" fmla="*/ 370412 h 1782929"/>
              <a:gd name="connsiteX1" fmla="*/ 965780 w 2593011"/>
              <a:gd name="connsiteY1" fmla="*/ 1372755 h 1782929"/>
              <a:gd name="connsiteX2" fmla="*/ 1 w 2593011"/>
              <a:gd name="connsiteY2" fmla="*/ 1372755 h 1782929"/>
              <a:gd name="connsiteX3" fmla="*/ 0 w 2593011"/>
              <a:gd name="connsiteY3" fmla="*/ 370412 h 1782929"/>
              <a:gd name="connsiteX0" fmla="*/ 486310 w 2593011"/>
              <a:gd name="connsiteY0" fmla="*/ 0 h 1782929"/>
              <a:gd name="connsiteX1" fmla="*/ 1235000 w 2593011"/>
              <a:gd name="connsiteY1" fmla="*/ 126446 h 1782929"/>
              <a:gd name="connsiteX2" fmla="*/ 2593011 w 2593011"/>
              <a:gd name="connsiteY2" fmla="*/ 1782929 h 1782929"/>
              <a:gd name="connsiteX0" fmla="*/ 0 w 2593011"/>
              <a:gd name="connsiteY0" fmla="*/ 309589 h 1722106"/>
              <a:gd name="connsiteX1" fmla="*/ 965780 w 2593011"/>
              <a:gd name="connsiteY1" fmla="*/ 1311932 h 1722106"/>
              <a:gd name="connsiteX2" fmla="*/ 1 w 2593011"/>
              <a:gd name="connsiteY2" fmla="*/ 1311932 h 1722106"/>
              <a:gd name="connsiteX3" fmla="*/ 0 w 2593011"/>
              <a:gd name="connsiteY3" fmla="*/ 309589 h 1722106"/>
              <a:gd name="connsiteX0" fmla="*/ 658269 w 2593011"/>
              <a:gd name="connsiteY0" fmla="*/ 132961 h 1722106"/>
              <a:gd name="connsiteX1" fmla="*/ 1235000 w 2593011"/>
              <a:gd name="connsiteY1" fmla="*/ 65623 h 1722106"/>
              <a:gd name="connsiteX2" fmla="*/ 2593011 w 2593011"/>
              <a:gd name="connsiteY2" fmla="*/ 1722106 h 1722106"/>
              <a:gd name="connsiteX0" fmla="*/ 0 w 2593011"/>
              <a:gd name="connsiteY0" fmla="*/ 401790 h 1814307"/>
              <a:gd name="connsiteX1" fmla="*/ 965780 w 2593011"/>
              <a:gd name="connsiteY1" fmla="*/ 1404133 h 1814307"/>
              <a:gd name="connsiteX2" fmla="*/ 1 w 2593011"/>
              <a:gd name="connsiteY2" fmla="*/ 1404133 h 1814307"/>
              <a:gd name="connsiteX3" fmla="*/ 0 w 2593011"/>
              <a:gd name="connsiteY3" fmla="*/ 401790 h 1814307"/>
              <a:gd name="connsiteX0" fmla="*/ 658269 w 2593011"/>
              <a:gd name="connsiteY0" fmla="*/ 225162 h 1814307"/>
              <a:gd name="connsiteX1" fmla="*/ 1143963 w 2593011"/>
              <a:gd name="connsiteY1" fmla="*/ 55232 h 1814307"/>
              <a:gd name="connsiteX2" fmla="*/ 2593011 w 2593011"/>
              <a:gd name="connsiteY2" fmla="*/ 1814307 h 1814307"/>
              <a:gd name="connsiteX0" fmla="*/ 0 w 2593011"/>
              <a:gd name="connsiteY0" fmla="*/ 401790 h 1814307"/>
              <a:gd name="connsiteX1" fmla="*/ 965780 w 2593011"/>
              <a:gd name="connsiteY1" fmla="*/ 1404133 h 1814307"/>
              <a:gd name="connsiteX2" fmla="*/ 1 w 2593011"/>
              <a:gd name="connsiteY2" fmla="*/ 1404133 h 1814307"/>
              <a:gd name="connsiteX3" fmla="*/ 0 w 2593011"/>
              <a:gd name="connsiteY3" fmla="*/ 401790 h 1814307"/>
              <a:gd name="connsiteX0" fmla="*/ 658269 w 2593011"/>
              <a:gd name="connsiteY0" fmla="*/ 225162 h 1814307"/>
              <a:gd name="connsiteX1" fmla="*/ 1143963 w 2593011"/>
              <a:gd name="connsiteY1" fmla="*/ 55232 h 1814307"/>
              <a:gd name="connsiteX2" fmla="*/ 2593011 w 2593011"/>
              <a:gd name="connsiteY2" fmla="*/ 1814307 h 1814307"/>
              <a:gd name="connsiteX0" fmla="*/ 0 w 2593011"/>
              <a:gd name="connsiteY0" fmla="*/ 404529 h 1817046"/>
              <a:gd name="connsiteX1" fmla="*/ 965780 w 2593011"/>
              <a:gd name="connsiteY1" fmla="*/ 1406872 h 1817046"/>
              <a:gd name="connsiteX2" fmla="*/ 1 w 2593011"/>
              <a:gd name="connsiteY2" fmla="*/ 1406872 h 1817046"/>
              <a:gd name="connsiteX3" fmla="*/ 0 w 2593011"/>
              <a:gd name="connsiteY3" fmla="*/ 404529 h 1817046"/>
              <a:gd name="connsiteX0" fmla="*/ 658269 w 2593011"/>
              <a:gd name="connsiteY0" fmla="*/ 227901 h 1817046"/>
              <a:gd name="connsiteX1" fmla="*/ 1143963 w 2593011"/>
              <a:gd name="connsiteY1" fmla="*/ 57971 h 1817046"/>
              <a:gd name="connsiteX2" fmla="*/ 2593011 w 2593011"/>
              <a:gd name="connsiteY2" fmla="*/ 1817046 h 1817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93011" h="1817046" stroke="0" extrusionOk="0">
                <a:moveTo>
                  <a:pt x="0" y="404529"/>
                </a:moveTo>
                <a:cubicBezTo>
                  <a:pt x="533386" y="404529"/>
                  <a:pt x="965780" y="853293"/>
                  <a:pt x="965780" y="1406872"/>
                </a:cubicBezTo>
                <a:lnTo>
                  <a:pt x="1" y="1406872"/>
                </a:lnTo>
                <a:cubicBezTo>
                  <a:pt x="1" y="1072758"/>
                  <a:pt x="0" y="738643"/>
                  <a:pt x="0" y="404529"/>
                </a:cubicBezTo>
                <a:close/>
              </a:path>
              <a:path w="2593011" h="1817046" fill="none">
                <a:moveTo>
                  <a:pt x="658269" y="227901"/>
                </a:moveTo>
                <a:cubicBezTo>
                  <a:pt x="623944" y="322246"/>
                  <a:pt x="831320" y="-162143"/>
                  <a:pt x="1143963" y="57971"/>
                </a:cubicBezTo>
                <a:cubicBezTo>
                  <a:pt x="1372600" y="271087"/>
                  <a:pt x="1773522" y="523652"/>
                  <a:pt x="2593011" y="1817046"/>
                </a:cubicBezTo>
              </a:path>
            </a:pathLst>
          </a:custGeom>
          <a:ln w="22225">
            <a:solidFill>
              <a:schemeClr val="tx1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Arc 15"/>
          <p:cNvSpPr/>
          <p:nvPr/>
        </p:nvSpPr>
        <p:spPr>
          <a:xfrm rot="12573789" flipV="1">
            <a:off x="7565335" y="2076370"/>
            <a:ext cx="2409407" cy="2486497"/>
          </a:xfrm>
          <a:prstGeom prst="arc">
            <a:avLst/>
          </a:prstGeom>
          <a:ln w="22225">
            <a:solidFill>
              <a:schemeClr val="tx1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Arc 16"/>
          <p:cNvSpPr/>
          <p:nvPr/>
        </p:nvSpPr>
        <p:spPr>
          <a:xfrm rot="8260757">
            <a:off x="7108143" y="3366577"/>
            <a:ext cx="3588497" cy="2281771"/>
          </a:xfrm>
          <a:prstGeom prst="arc">
            <a:avLst/>
          </a:prstGeom>
          <a:ln w="22225">
            <a:solidFill>
              <a:schemeClr val="tx1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ZoneTexte 12"/>
          <p:cNvSpPr txBox="1"/>
          <p:nvPr/>
        </p:nvSpPr>
        <p:spPr>
          <a:xfrm>
            <a:off x="8457550" y="2529430"/>
            <a:ext cx="26829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aseline="30000" dirty="0" smtClean="0">
                <a:latin typeface="Roboto Mono" pitchFamily="2" charset="0"/>
                <a:ea typeface="Roboto Mono" pitchFamily="2" charset="0"/>
              </a:rPr>
              <a:t>Vase en verre avec feuillage vert + eau</a:t>
            </a:r>
          </a:p>
          <a:p>
            <a:pPr algn="ctr"/>
            <a:endParaRPr lang="fr-FR" dirty="0">
              <a:latin typeface="Roboto Mono" pitchFamily="2" charset="0"/>
              <a:ea typeface="Roboto Mono" pitchFamily="2" charset="0"/>
            </a:endParaRPr>
          </a:p>
        </p:txBody>
      </p:sp>
      <p:sp>
        <p:nvSpPr>
          <p:cNvPr id="18" name="Arc 17"/>
          <p:cNvSpPr/>
          <p:nvPr/>
        </p:nvSpPr>
        <p:spPr>
          <a:xfrm rot="9653683">
            <a:off x="6466042" y="1518343"/>
            <a:ext cx="4798062" cy="2204580"/>
          </a:xfrm>
          <a:prstGeom prst="arc">
            <a:avLst>
              <a:gd name="adj1" fmla="val 16200000"/>
              <a:gd name="adj2" fmla="val 21527390"/>
            </a:avLst>
          </a:prstGeom>
          <a:ln w="22225">
            <a:solidFill>
              <a:schemeClr val="tx1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27291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3412" y="2270761"/>
            <a:ext cx="4965176" cy="2271712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9073" y="5673485"/>
            <a:ext cx="913854" cy="788275"/>
          </a:xfrm>
          <a:prstGeom prst="rect">
            <a:avLst/>
          </a:prstGeom>
        </p:spPr>
      </p:pic>
      <p:sp>
        <p:nvSpPr>
          <p:cNvPr id="2" name="ZoneTexte 1"/>
          <p:cNvSpPr txBox="1"/>
          <p:nvPr/>
        </p:nvSpPr>
        <p:spPr>
          <a:xfrm>
            <a:off x="3122005" y="1262269"/>
            <a:ext cx="5689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 smtClean="0">
                <a:solidFill>
                  <a:srgbClr val="C7BBE3"/>
                </a:solidFill>
                <a:latin typeface="Roboto Mono ExtraLight" panose="00000009000000000000" pitchFamily="49" charset="0"/>
                <a:ea typeface="Roboto Mono ExtraLight" panose="00000009000000000000" pitchFamily="49" charset="0"/>
              </a:rPr>
              <a:t>Envoyez-nous les photos de vos réalisations </a:t>
            </a:r>
            <a:r>
              <a:rPr lang="fr-FR" sz="1400" b="1" dirty="0" smtClean="0">
                <a:solidFill>
                  <a:srgbClr val="C7BBE3"/>
                </a:solidFill>
                <a:latin typeface="Roboto Mono ExtraLight" panose="00000009000000000000" pitchFamily="49" charset="0"/>
                <a:ea typeface="Roboto Mono ExtraLight" panose="00000009000000000000" pitchFamily="49" charset="0"/>
              </a:rPr>
              <a:t>à</a:t>
            </a:r>
            <a:r>
              <a:rPr lang="fr-FR" sz="1400" b="1" dirty="0" smtClean="0">
                <a:solidFill>
                  <a:srgbClr val="C7BBE3"/>
                </a:solidFill>
                <a:latin typeface="Roboto Mono ExtraLight" panose="00000009000000000000" pitchFamily="49" charset="0"/>
                <a:ea typeface="Roboto Mono ExtraLight" panose="00000009000000000000" pitchFamily="49" charset="0"/>
              </a:rPr>
              <a:t>:</a:t>
            </a:r>
          </a:p>
          <a:p>
            <a:pPr algn="ctr"/>
            <a:r>
              <a:rPr lang="fr-FR" b="1" dirty="0" smtClean="0">
                <a:solidFill>
                  <a:srgbClr val="C7BBE3"/>
                </a:solidFill>
                <a:latin typeface="Roboto Mono ExtraLight" panose="00000009000000000000" pitchFamily="49" charset="0"/>
                <a:ea typeface="Roboto Mono ExtraLight" panose="00000009000000000000" pitchFamily="49" charset="0"/>
              </a:rPr>
              <a:t>contact@yonka.com</a:t>
            </a:r>
            <a:endParaRPr lang="fr-FR" b="1" dirty="0">
              <a:solidFill>
                <a:srgbClr val="C7BBE3"/>
              </a:solidFill>
              <a:latin typeface="Roboto Mono ExtraLight" panose="00000009000000000000" pitchFamily="49" charset="0"/>
              <a:ea typeface="Roboto Mono ExtraLight" panose="00000009000000000000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2809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05972" y="490451"/>
            <a:ext cx="10515600" cy="5677593"/>
          </a:xfrm>
        </p:spPr>
        <p:txBody>
          <a:bodyPr>
            <a:normAutofit/>
          </a:bodyPr>
          <a:lstStyle/>
          <a:p>
            <a:r>
              <a:rPr lang="fr-FR" sz="1400" dirty="0" smtClean="0"/>
              <a:t/>
            </a:r>
            <a:br>
              <a:rPr lang="fr-FR" sz="1400" dirty="0" smtClean="0"/>
            </a:br>
            <a:r>
              <a:rPr lang="fr-FR" sz="1400" dirty="0" smtClean="0"/>
              <a:t>C’est l’hiver, les peaux sont meurtries, les teints ternes et granuleux, </a:t>
            </a:r>
            <a:br>
              <a:rPr lang="fr-FR" sz="1400" dirty="0" smtClean="0"/>
            </a:br>
            <a:r>
              <a:rPr lang="fr-FR" sz="1400" dirty="0" smtClean="0"/>
              <a:t>et le moral dans les chaussettes …</a:t>
            </a:r>
            <a:br>
              <a:rPr lang="fr-FR" sz="1400" dirty="0" smtClean="0"/>
            </a:br>
            <a:r>
              <a:rPr lang="fr-FR" sz="1400" dirty="0" smtClean="0"/>
              <a:t/>
            </a:r>
            <a:br>
              <a:rPr lang="fr-FR" sz="1400" dirty="0" smtClean="0"/>
            </a:br>
            <a:r>
              <a:rPr lang="fr-FR" sz="2000" dirty="0" smtClean="0">
                <a:solidFill>
                  <a:srgbClr val="C7BBE3"/>
                </a:solidFill>
              </a:rPr>
              <a:t>« Il est grand temps de rallumer les étoiles » </a:t>
            </a:r>
            <a:r>
              <a:rPr lang="fr-FR" sz="1400" dirty="0" smtClean="0"/>
              <a:t>disait Guillaume Apollinaire,</a:t>
            </a:r>
            <a:br>
              <a:rPr lang="fr-FR" sz="1400" dirty="0" smtClean="0"/>
            </a:br>
            <a:r>
              <a:rPr lang="fr-FR" sz="1400" dirty="0" smtClean="0"/>
              <a:t>nous, nous dirons que la période est propice aux </a:t>
            </a:r>
            <a:r>
              <a:rPr lang="fr-FR" sz="2000" dirty="0" smtClean="0">
                <a:solidFill>
                  <a:srgbClr val="C7BBE3"/>
                </a:solidFill>
              </a:rPr>
              <a:t>peelings </a:t>
            </a:r>
            <a:r>
              <a:rPr lang="fr-FR" sz="1400" dirty="0" smtClean="0"/>
              <a:t>!</a:t>
            </a:r>
            <a:br>
              <a:rPr lang="fr-FR" sz="1400" dirty="0" smtClean="0"/>
            </a:br>
            <a:r>
              <a:rPr lang="fr-FR" sz="1400" dirty="0" smtClean="0"/>
              <a:t/>
            </a:r>
            <a:br>
              <a:rPr lang="fr-FR" sz="1400" dirty="0" smtClean="0"/>
            </a:br>
            <a:r>
              <a:rPr lang="fr-FR" sz="1400" dirty="0" smtClean="0"/>
              <a:t/>
            </a:r>
            <a:br>
              <a:rPr lang="fr-FR" sz="1400" dirty="0" smtClean="0"/>
            </a:br>
            <a:r>
              <a:rPr lang="fr-FR" sz="1400" dirty="0" smtClean="0"/>
              <a:t>Objectifs de cette vitrine accès principalement sur </a:t>
            </a:r>
            <a:r>
              <a:rPr lang="fr-FR" sz="1400" b="1" dirty="0" smtClean="0"/>
              <a:t>les soins cabine </a:t>
            </a:r>
            <a:r>
              <a:rPr lang="fr-FR" sz="1400" dirty="0" smtClean="0"/>
              <a:t>:</a:t>
            </a:r>
            <a:br>
              <a:rPr lang="fr-FR" sz="1400" dirty="0" smtClean="0"/>
            </a:br>
            <a:r>
              <a:rPr lang="fr-FR" sz="1400" dirty="0" smtClean="0"/>
              <a:t/>
            </a:r>
            <a:br>
              <a:rPr lang="fr-FR" sz="1400" dirty="0" smtClean="0"/>
            </a:br>
            <a:r>
              <a:rPr lang="fr-FR" sz="1400" dirty="0" smtClean="0"/>
              <a:t>- remettre en avant les soins peelings</a:t>
            </a:r>
            <a:br>
              <a:rPr lang="fr-FR" sz="1400" dirty="0" smtClean="0"/>
            </a:br>
            <a:r>
              <a:rPr lang="fr-FR" sz="1400" dirty="0" smtClean="0"/>
              <a:t>-valoriser notre côté professionnel et technique</a:t>
            </a:r>
            <a:br>
              <a:rPr lang="fr-FR" sz="1400" dirty="0" smtClean="0"/>
            </a:br>
            <a:r>
              <a:rPr lang="fr-FR" sz="1400" dirty="0" smtClean="0"/>
              <a:t>- promouvoir </a:t>
            </a:r>
            <a:r>
              <a:rPr lang="fr-FR" sz="1400" dirty="0" err="1" smtClean="0"/>
              <a:t>Glyconight</a:t>
            </a:r>
            <a:r>
              <a:rPr lang="fr-FR" sz="1400" dirty="0" smtClean="0"/>
              <a:t> 10% Masque (Le peeling clean avec 10% d’acide glycolique </a:t>
            </a:r>
            <a:r>
              <a:rPr lang="fr-FR" sz="1400" dirty="0" smtClean="0">
                <a:solidFill>
                  <a:schemeClr val="tx1"/>
                </a:solidFill>
              </a:rPr>
              <a:t>pur</a:t>
            </a:r>
            <a:r>
              <a:rPr lang="fr-FR" sz="1400" dirty="0" smtClean="0"/>
              <a:t>) lancé il y a 1 an</a:t>
            </a:r>
            <a:endParaRPr lang="fr-FR" sz="1600" dirty="0"/>
          </a:p>
        </p:txBody>
      </p:sp>
    </p:spTree>
    <p:extLst>
      <p:ext uri="{BB962C8B-B14F-4D97-AF65-F5344CB8AC3E}">
        <p14:creationId xmlns:p14="http://schemas.microsoft.com/office/powerpoint/2010/main" val="1291773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2"/>
          <p:cNvSpPr txBox="1">
            <a:spLocks/>
          </p:cNvSpPr>
          <p:nvPr/>
        </p:nvSpPr>
        <p:spPr>
          <a:xfrm>
            <a:off x="792520" y="4554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bg2">
                    <a:lumMod val="25000"/>
                  </a:schemeClr>
                </a:solidFill>
                <a:latin typeface="KyivType Sans2" panose="00000500000000000000" pitchFamily="50" charset="0"/>
                <a:ea typeface="+mj-ea"/>
                <a:cs typeface="+mj-cs"/>
              </a:defRPr>
            </a:lvl1pPr>
          </a:lstStyle>
          <a:p>
            <a:r>
              <a:rPr lang="fr-FR" sz="4800" cap="small" dirty="0" smtClean="0">
                <a:solidFill>
                  <a:srgbClr val="3E3E3E"/>
                </a:solidFill>
              </a:rPr>
              <a:t>plv</a:t>
            </a:r>
            <a:endParaRPr lang="fr-FR" sz="4800" dirty="0"/>
          </a:p>
        </p:txBody>
      </p:sp>
      <p:sp>
        <p:nvSpPr>
          <p:cNvPr id="13" name="ZoneTexte 12"/>
          <p:cNvSpPr txBox="1"/>
          <p:nvPr/>
        </p:nvSpPr>
        <p:spPr>
          <a:xfrm>
            <a:off x="3585399" y="5618144"/>
            <a:ext cx="2871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baseline="30000" dirty="0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KAKEMONO </a:t>
            </a:r>
            <a:r>
              <a:rPr lang="nb-NO" baseline="30000" dirty="0">
                <a:latin typeface="Roboto Mono Light" panose="00000009000000000000" pitchFamily="49" charset="0"/>
                <a:ea typeface="Roboto Mono Light" panose="00000009000000000000" pitchFamily="49" charset="0"/>
              </a:rPr>
              <a:t>60 x </a:t>
            </a:r>
            <a:r>
              <a:rPr lang="nb-NO" baseline="30000" dirty="0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90 </a:t>
            </a:r>
            <a:r>
              <a:rPr lang="nb-NO" baseline="30000" dirty="0">
                <a:latin typeface="Roboto Mono Light" panose="00000009000000000000" pitchFamily="49" charset="0"/>
                <a:ea typeface="Roboto Mono Light" panose="00000009000000000000" pitchFamily="49" charset="0"/>
              </a:rPr>
              <a:t>cm</a:t>
            </a:r>
          </a:p>
          <a:p>
            <a:pPr algn="ctr"/>
            <a:r>
              <a:rPr lang="fr-FR" baseline="30000" dirty="0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(réf. 7D0920X)   </a:t>
            </a:r>
            <a:endParaRPr lang="fr-FR" dirty="0">
              <a:latin typeface="Roboto Mono Light" panose="00000009000000000000" pitchFamily="49" charset="0"/>
              <a:ea typeface="Roboto Mono Light" panose="00000009000000000000" pitchFamily="49" charset="0"/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6360330" y="5416920"/>
            <a:ext cx="2871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baseline="30000" dirty="0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AFFICHETTE A4 OFFRE </a:t>
            </a:r>
          </a:p>
          <a:p>
            <a:pPr algn="ctr"/>
            <a:r>
              <a:rPr lang="fr-FR" baseline="30000" dirty="0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(réf. 7C0940X</a:t>
            </a:r>
            <a:r>
              <a:rPr lang="fr-FR" baseline="30000" dirty="0">
                <a:latin typeface="Roboto Mono Light" panose="00000009000000000000" pitchFamily="49" charset="0"/>
                <a:ea typeface="Roboto Mono Light" panose="00000009000000000000" pitchFamily="49" charset="0"/>
              </a:rPr>
              <a:t>)</a:t>
            </a:r>
            <a:endParaRPr lang="fr-FR" dirty="0">
              <a:latin typeface="Roboto Mono Light" panose="00000009000000000000" pitchFamily="49" charset="0"/>
              <a:ea typeface="Roboto Mono Light" panose="00000009000000000000" pitchFamily="49" charset="0"/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5514" y="1960026"/>
            <a:ext cx="2354806" cy="353424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9656" y="2996952"/>
            <a:ext cx="1635403" cy="230670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352456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83171" y="0"/>
            <a:ext cx="10515600" cy="1325563"/>
          </a:xfrm>
        </p:spPr>
        <p:txBody>
          <a:bodyPr/>
          <a:lstStyle/>
          <a:p>
            <a:r>
              <a:rPr lang="fr-FR" dirty="0" smtClean="0"/>
              <a:t>DECRYPTAGE </a:t>
            </a:r>
            <a:br>
              <a:rPr lang="fr-FR" dirty="0" smtClean="0"/>
            </a:br>
            <a:r>
              <a:rPr lang="fr-FR" dirty="0" smtClean="0"/>
              <a:t>PLV</a:t>
            </a:r>
            <a:endParaRPr lang="fr-FR" dirty="0"/>
          </a:p>
        </p:txBody>
      </p:sp>
      <p:sp>
        <p:nvSpPr>
          <p:cNvPr id="8" name="ZoneTexte 7"/>
          <p:cNvSpPr txBox="1"/>
          <p:nvPr/>
        </p:nvSpPr>
        <p:spPr>
          <a:xfrm>
            <a:off x="557963" y="5564168"/>
            <a:ext cx="28719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baseline="30000" dirty="0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KAKEMONO </a:t>
            </a:r>
            <a:r>
              <a:rPr lang="nb-NO" baseline="30000" dirty="0">
                <a:latin typeface="Roboto Mono Light" panose="00000009000000000000" pitchFamily="49" charset="0"/>
                <a:ea typeface="Roboto Mono Light" panose="00000009000000000000" pitchFamily="49" charset="0"/>
              </a:rPr>
              <a:t>60 x </a:t>
            </a:r>
            <a:r>
              <a:rPr lang="nb-NO" baseline="30000" dirty="0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90 cm</a:t>
            </a:r>
          </a:p>
          <a:p>
            <a:pPr algn="ctr"/>
            <a:r>
              <a:rPr lang="nb-NO" baseline="30000" dirty="0">
                <a:latin typeface="Roboto Mono Light" panose="00000009000000000000" pitchFamily="49" charset="0"/>
                <a:ea typeface="Roboto Mono Light" panose="00000009000000000000" pitchFamily="49" charset="0"/>
              </a:rPr>
              <a:t>Ref : 7D0920X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5081667" y="1491396"/>
            <a:ext cx="665563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400" baseline="30000" dirty="0" smtClean="0">
                <a:solidFill>
                  <a:srgbClr val="000000"/>
                </a:solidFill>
                <a:latin typeface="Roboto Mono Medium" panose="00000009000000000000" pitchFamily="49" charset="0"/>
              </a:rPr>
              <a:t>COLORIS:</a:t>
            </a:r>
            <a:r>
              <a:rPr lang="fr-FR" sz="2400" baseline="30000" dirty="0" smtClean="0">
                <a:solidFill>
                  <a:srgbClr val="000000"/>
                </a:solidFill>
                <a:latin typeface="Roboto Mono Light" panose="00000009000000000000" pitchFamily="49" charset="0"/>
              </a:rPr>
              <a:t> blanc, gris (argenté),brun, vert </a:t>
            </a:r>
          </a:p>
          <a:p>
            <a:pPr>
              <a:lnSpc>
                <a:spcPct val="200000"/>
              </a:lnSpc>
            </a:pPr>
            <a:r>
              <a:rPr lang="fr-FR" sz="2400" baseline="30000" dirty="0" smtClean="0">
                <a:solidFill>
                  <a:srgbClr val="000000"/>
                </a:solidFill>
                <a:latin typeface="Roboto Mono Medium" panose="00000009000000000000" pitchFamily="49" charset="0"/>
              </a:rPr>
              <a:t>FORMES:</a:t>
            </a:r>
            <a:r>
              <a:rPr lang="fr-FR" sz="2400" baseline="30000" dirty="0" smtClean="0">
                <a:solidFill>
                  <a:srgbClr val="000000"/>
                </a:solidFill>
                <a:latin typeface="Roboto Mono Light" panose="00000009000000000000" pitchFamily="49" charset="0"/>
              </a:rPr>
              <a:t> rectangulaires, hexagonales </a:t>
            </a:r>
          </a:p>
          <a:p>
            <a:pPr>
              <a:lnSpc>
                <a:spcPct val="200000"/>
              </a:lnSpc>
            </a:pPr>
            <a:r>
              <a:rPr lang="fr-FR" sz="2400" baseline="30000" dirty="0" smtClean="0">
                <a:solidFill>
                  <a:srgbClr val="000000"/>
                </a:solidFill>
                <a:latin typeface="Roboto Mono Medium" panose="00000009000000000000" pitchFamily="49" charset="0"/>
              </a:rPr>
              <a:t>MATIÈRES:</a:t>
            </a:r>
            <a:r>
              <a:rPr lang="fr-FR" sz="2400" baseline="30000" dirty="0" smtClean="0">
                <a:solidFill>
                  <a:srgbClr val="000000"/>
                </a:solidFill>
                <a:latin typeface="Roboto Mono Light" panose="00000009000000000000" pitchFamily="49" charset="0"/>
              </a:rPr>
              <a:t> marbre blanc, verre brun, verre transparent, végétal, eau</a:t>
            </a:r>
          </a:p>
          <a:p>
            <a:pPr>
              <a:lnSpc>
                <a:spcPct val="200000"/>
              </a:lnSpc>
            </a:pPr>
            <a:r>
              <a:rPr lang="fr-FR" sz="2400" baseline="30000" dirty="0" smtClean="0">
                <a:solidFill>
                  <a:srgbClr val="000000"/>
                </a:solidFill>
                <a:latin typeface="Roboto Mono Medium" panose="00000009000000000000" pitchFamily="49" charset="0"/>
              </a:rPr>
              <a:t>EMOTION/SENSATION:</a:t>
            </a:r>
            <a:r>
              <a:rPr lang="fr-FR" sz="2400" baseline="30000" dirty="0" smtClean="0">
                <a:solidFill>
                  <a:srgbClr val="000000"/>
                </a:solidFill>
                <a:latin typeface="Roboto Mono Light" panose="00000009000000000000" pitchFamily="49" charset="0"/>
              </a:rPr>
              <a:t> épuré, efficacité, froideur</a:t>
            </a:r>
            <a:endParaRPr lang="fr-FR" sz="2400" baseline="30000" dirty="0">
              <a:solidFill>
                <a:srgbClr val="000000"/>
              </a:solidFill>
              <a:latin typeface="Roboto Mono Light" panose="00000009000000000000" pitchFamily="49" charset="0"/>
            </a:endParaRPr>
          </a:p>
          <a:p>
            <a:pPr>
              <a:lnSpc>
                <a:spcPct val="200000"/>
              </a:lnSpc>
            </a:pPr>
            <a:r>
              <a:rPr lang="fr-FR" sz="2400" baseline="30000" dirty="0">
                <a:solidFill>
                  <a:srgbClr val="000000"/>
                </a:solidFill>
                <a:latin typeface="Roboto Mono Light" panose="00000009000000000000" pitchFamily="49" charset="0"/>
              </a:rPr>
              <a:t>                  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081667" y="4207315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sz="2400" baseline="30000" dirty="0" smtClean="0">
                <a:solidFill>
                  <a:srgbClr val="363935"/>
                </a:solidFill>
                <a:latin typeface="Roboto Mono Medium" panose="00000009000000000000" pitchFamily="49" charset="0"/>
              </a:rPr>
              <a:t>MESSAGE CLÉ: «révélez la beauté de votre peau»</a:t>
            </a:r>
            <a:endParaRPr lang="fr-FR" sz="2400" dirty="0"/>
          </a:p>
        </p:txBody>
      </p:sp>
      <p:sp>
        <p:nvSpPr>
          <p:cNvPr id="15" name="Rectangle 14"/>
          <p:cNvSpPr/>
          <p:nvPr/>
        </p:nvSpPr>
        <p:spPr>
          <a:xfrm>
            <a:off x="4976734" y="4045941"/>
            <a:ext cx="6200933" cy="869260"/>
          </a:xfrm>
          <a:prstGeom prst="rect">
            <a:avLst/>
          </a:prstGeom>
          <a:noFill/>
          <a:ln>
            <a:solidFill>
              <a:srgbClr val="C7BB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7329" y="4561258"/>
            <a:ext cx="3027406" cy="2316079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4328" y="770567"/>
            <a:ext cx="3082542" cy="462647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68510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19538" y="277602"/>
            <a:ext cx="10515600" cy="1325563"/>
          </a:xfrm>
          <a:ln>
            <a:solidFill>
              <a:srgbClr val="C7BBE3"/>
            </a:solidFill>
          </a:ln>
        </p:spPr>
        <p:txBody>
          <a:bodyPr/>
          <a:lstStyle/>
          <a:p>
            <a:r>
              <a:rPr lang="fr-FR" sz="3600" dirty="0" smtClean="0"/>
              <a:t>EXEMPLES ELEMENTS DE DÉCORS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sz="3600" dirty="0" smtClean="0">
                <a:solidFill>
                  <a:srgbClr val="C7BBE3"/>
                </a:solidFill>
              </a:rPr>
              <a:t>en accord avec le thème</a:t>
            </a:r>
            <a:endParaRPr lang="fr-FR" sz="3600" dirty="0">
              <a:solidFill>
                <a:srgbClr val="C7BBE3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9397691" y="5703238"/>
            <a:ext cx="6096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baseline="30000" dirty="0" smtClean="0">
                <a:solidFill>
                  <a:srgbClr val="000000"/>
                </a:solidFill>
                <a:latin typeface="Roboto Mono" pitchFamily="2" charset="0"/>
              </a:rPr>
              <a:t>Marqueur POSCA </a:t>
            </a:r>
          </a:p>
          <a:p>
            <a:r>
              <a:rPr lang="fr-FR" baseline="30000" dirty="0" smtClean="0">
                <a:solidFill>
                  <a:srgbClr val="000000"/>
                </a:solidFill>
                <a:latin typeface="Roboto Mono" pitchFamily="2" charset="0"/>
              </a:rPr>
              <a:t>couleur BLANC</a:t>
            </a:r>
          </a:p>
          <a:p>
            <a:r>
              <a:rPr lang="fr-FR" baseline="30000" dirty="0" smtClean="0">
                <a:solidFill>
                  <a:srgbClr val="000000"/>
                </a:solidFill>
                <a:latin typeface="Roboto Mono" pitchFamily="2" charset="0"/>
              </a:rPr>
              <a:t>(pointes épaisse et fine)</a:t>
            </a:r>
            <a:endParaRPr lang="fr-FR" dirty="0"/>
          </a:p>
        </p:txBody>
      </p:sp>
      <p:sp>
        <p:nvSpPr>
          <p:cNvPr id="14" name="Forme libre 13"/>
          <p:cNvSpPr/>
          <p:nvPr/>
        </p:nvSpPr>
        <p:spPr>
          <a:xfrm>
            <a:off x="944880" y="3063240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AutoShape 8" descr="data:image/webp;base64,UklGRqaGAABXRUJQVlA4IJqGAADQ0wGdASrFAcUBPk0ijUUioiEiplO8iFAJiWdtM/f2P8ao7fQ1XLHI89aA6uXpGG3Z3PwbrHxSf6oeoDtU8xXX3Lm6/bMXbIS5/gR+qf/celf6cvV/zrO6deuH/Dv/P1aHpXevDmFn7Xel75b/J/6v/HfuP+6vrv+U/UP5L+8f5j/h/3/3Kv8fyGepf2n/e/0vqT/KPuv+i/un7rf539p/vN/Tf87/O+WP69/Lf9D7n/kI/Mf6x/sv77+6H50e8v9p+/u4j/Zf9j1C/c77R/sv8N+8/+b9QD/C/yf7u+6X6V/cP9p/jv8j/4v8b///wB/mH9P/1P9//d//Kf///y/bn/C/7/lR/bP9t/2f9H+Vv2B/zD+qf7n+7/53/z/57///+37PP+j/Xf7f9u/dP+tf6L/x/6T/a/t19hv86/t//G/wX+h/aT/////73//17ov3T/+fuo/sj/4zkT3AhglS22JVn79qHwsE0V/QtcxsN/g2Xnjn/HSUjDuajFnbi0DMDI/b3/6f9D7rQ7BxnL1ULNhLSarT4lN15KXnUX7cI5iMxz3adEWwTvgcshg1sskfDOw5omn9CNEC0H02MzKybfst837E1A9kUc8XTv2gxdskfv3YGa8T4n6xTOoQojS8rgGlzkP/HN2x3AsfYK0Wy2hoV5DTgPlDhGDLzyAlrWeD1RW89hvV/JvvEa+5dUlufP1/5g8AVKZWWUlmPE2stVapuL4ENszU4dE7v/Uzjcw5elqAPdEdXJtYwY+iME6aonwOHdCboP7cWfR+lhdp8r3x/1bSw0eSN4baWCP4lF5Qt3iX8aovi2Xu3oFeNThXDVMNhecKPxBD6V/g28J+wEveIW3vnkVOiIlwWtVVicC5QawooA+0GN/NQQJLQtZQ+hB54e0uixtGQyTI/SUJFTTXsVQyC8KuDSzX6HvBNAZs/+u2ufZjtsu7AhgfdjgKwMOLOL0R8n7D0F+HZcDkX2FtaseWDvN++FeAqauv2ODWHcaNloh9QiG8B+WkbFraH8HeojMQ2cG+5v4GKFYXlsXznGb8C1bgG5Q0S3htFlS6Jg02zCrB3J+2h99q1eCyWq3ly6xamuiltWdN4mRNcpZKb8R0cdOhzn0cPmBJz3Mf4SSC5HrP3+O1MV5qfTl4Kt+2Bpu4JOrDcY0YllgnlhuGBnh2x/g3IQOjyf0ryw46WYi8Z3m20V74aEWyh5zyldCvq9DCtIkqpIE9pYD25cNcrY6oj7t906njOHKLBrmMweJ7RcjIhNAUq1H9mI6h2l7L2gPYINsCVkRsPlgUvZUocwXp+tJrz7DZ6HRLrAZ+qdIoLAj91+BjqE2LCqYBJPhtyfNxEnxuHzb3hDou7hWsza90XAWyLmoLGH5WmybfrSRxjE+VhWx7KmWBczscGRYzjb+qO4Diam5aX4m88gVNEUDEP3EkVvTm++B3PCV5H5AGbWfcuXjggAlzS98jwTjcb5M1JOc/qkYFjhaqziTnKDUGbzDtjmlJDDzzQbAIeNDcrF4yQgO24a16Gaa/a+/74CMHGj4bbJF2di1D/SmtD7Hh+a0FuUsEjakJIz1YglLLfOtUEQEvEb3+MunjWH6h/Ea/gwlLVmYMslDjX4YuHRW8Kz7QXKsnILpEET0Gy66tBsKkIgQCkggvSdhcyPY5ISBqZw/qJ6i5w0fV7c1bXKb14zPB9hbFJIIjhSyDsEkrTIC5wx+1Oj645XrCLfkWFlVcBGj1bUmam6Pk/iHiA13g/zLTrnD3oVMsulHWlHZD4+uKwGK4dhQO62XCSi0AcYQd2v/AdQbxSE8bkeHX+Y/amdmAKm6AzqfRcZvU7esRP6PqFojCaHRHbO+I5plOY2v42Oa+KhRETirt6Tn9xPGf0LWSKlmHGu8HtFhlKIQCAxjezu7J9zz3fRdRnYjwT8UDq80yU6vf5HAvQDoVyUeqrFnlou2gjqxs4OrTL375BTy7jK/eqU4nLIqxpo7imcY05j2OusxmOOeRLkYFF4XlRbo4huB0jA9/NRAppbOPXGoxSPc+C8E2Qd8Vy74tH/RCJPYcfocJk7enDQ3aK7OIwno6ucUPJKnxTxGzvCd+FPrC4KoZXVVIhJEfJF607KOt9qGPICZ88j5m4lueUm+p//JnE7pkFq+tWH5CoQ1xeOwcOGxEjJwAFMe1/9lWM/JTNht65/v9A356cAhHmqTQQ6csvtOOQKfu2JBcNVn0mD+1OmtBWxzZpRQNHJrvrkuCL8fJfHwlGKpsFNmHORUzVOARPSfoO+E5yY1j0xdOvYnjftfiqWXLc3ZtRuUqLmk/MkX0FVwRkpkkrMlN+43B5tqYg17vS7QBVcdMQUnjQS6snI73zSHprsJ7XIqt6PfhIx9icZGxvPPQ+RAnVKVadfO1QAzR7Y+B8Ka/EkHBuDLttZKUmXxuaepWV//6EIceC0a9idYzej8E4hP55OyTL/AZ0sTWlYYL5eTblOBFkeHStORY3rY8Qp7anOc9WCFbRS2jC08C9RoWG7s8Rr/IDCI5ETUyJnjVCZ03n+H4DfAAcqxiMKjSLey+GDp5glzhnSDPlU9nG2cNHO1fJSCSFJqSemTu6+049hIbnE+0D1n2gWuckakOQclY7pkkyCzDV3wZIeoHqNG1yuftw+wpCK5khAGkUbKDRWWlg3Bbg14e0qvoJvEk0gPSat9UqJv4QWmHWCwDJmE4sHgC302M77txlpCkKwVTgeLwGmy8VwitFL2AJiVmhZOJBkwn1DKLe+Bx0yXQ1Ut1bgQi/g5rv96XVNefn+xRRayfB76B0vLLRhoXc7mM0lxDwRTkI/009MlWjHMvk7rtpcDLTed0IT09vg21CFsMx7RufN30m0NIpBXiA1FYNFSy9Hgr7M/HEQQGE/6HFihNf5XFrZcqHRsuDFv2uMTmdNoQuM70tTYVTonXIB1ke9g6jUdiX2eIbOPYIJaeXOpT5dYlFZnoQXzDNR3XCUyYLyCiJuRAmhhOtt+FNhi6140QMlabBv1+TbpcLXVSs/W2SrAIq1uF/afZqjRmVwYRQLYo3AjNx4Yx5b8ulBvilTT1gIjmoxPu3RvpTiEZgDdlbINqSkdI93eCUDC9zRM+vhclb84PchqTL7Ynlut/2de5v9JKevHlSbNIx2UTmwRCj0hdD3V102y08swrjLod+HDfvoKlNw0m2VYjUBcG7IjymQTaf0uxCz6PGcEmtIUQ1TwT5vYO8kldmIqacpunBIzkbN6zi/t1/wYA9Ikn96p7Xu2Sv9U73fYk2U+lL8eMZXtbNY5f2WxlqpC7LSJMQdgpwZbgAkXHeAphAi9RN450z+caIoEIr2CxciDHSCUM+YLcKbOlGBWuTeNnElnZnyDfKuMRyhnvcVbn2zW5JdjeIgLmR2O1zoFm9r3XK95brcA2OJSzbJ14brOkuCjTnd71IG8Xc0XTt6HWUEoE2B/gZyIMLqockX8QI7j9keBP0uz2fOGD5OrE+dT2fhXSQoI4Rmnre1q3TmYc1z9aeF6zXP5fNoESx5e1xhRJ5rGJGEq2nTdIUMrs6ba5CN5p3+EExHF/QMro64RDrc4TNjrPyXhvE8HkfQX3JAvX2JXY7pbJ+HW+8Riu9U/tq08mlSAF9wihIoAjKf0EC8ZwGKg8NPEtNA2h8//C3om/S15gYI2PZ3UbaO5G2fHYCSU6BZTxNDBe+KC1nXvxl3sZZjQz0s9vA8R8uKcLFZaQBOU5lGndTwslivDOo07r0fIZZpsS9e11dhOafkglNJY08i4kZgGNiUsf4AJwBP+/NogWmdxyINXCmVxJshe3pGcFc+58U0jLebVYvqUC+7h6kooQ3pzGVlg+GH8zDf2va0ekirLg5yJ+K4m2Ni8epWSwWbTiMbXODcTf/zPbQ5WWno/WnYYVO3keGGDUvi03q8E0PdQ26lp0MzTfoiZ5E/ajSbJANkpV1vR6mYbmjO+/06sKkWlpkEeAlA+tVSsCbd+HB6Hvk5TpOHK4+m/Z8ja06O9CzDg1qBRfE8a96N1Fnv1bTHu+of9/Dqgy9hMlhNZPcdqb3i+Qh8Z1p67OtUpIfEpJ21e7w9jzOw7H65O5ZZ8MkEGo4kgP76X/KV8OgGwQhQYRboHiTrrdRxi9fWkcM3D2vdv+K9w6tTGmHTCJAzw3xh/A/jjFzUPJoAbAmsWzfSzwnALC88GREvMP9/wqfFnuPyM8rhkOa9SGRoEGezmahu+zDVPxf66zHx8rZc3bItFDKw+Lwx5EbdBTOaly1MS35l8j3RoR92iwvuvOvXW4wGyYSnUvvW81nUXIi6wnU+zEaTRqgqQpyuQBoU8ib9ahSJPVNFqw5KkovmnQXx4SRvtz7ZMbKi4EirnlJApdOAjhxXjToyIeZdsll7RNmJC3ptnfYaLBikrodB8gFn7jrEhkpTqhM5Tn7BbrmdhcBk5GTzeiHDiwosAXD/lfBS57cx3T9HefzJHFaEDJ9mZD0VJ5yzv8cWoNyEcKYZvkvrfsalLY2nMQF2agf4TVX2OOc7POWn5M/6r/5jjM8hOi1d90OLcLZVByjUpfdjX0UE28xSfHeWh0j5BNHa1Lzpkap/PcTHdEkmwNhjeNBjbATeSrur2+8+secGasYfbGN1Iq4oUqxcrNmLe95GgLw2dzccMn/ZbRIlqwUDzI93W4KaHkj0jB6L4BZOEFxjh8x/DZt0TjC+1ae9MPua06lmjBEelZ9c6BnNJ+TD7PujUPzVTs3bFChHExQUQtrwDjeNOi9Jw/Q/XRsto2tlQiNUsu/CzxTJ81Sfn0MMTLG1GeX+opTF10gHAz1gHQyZWRDgcH8A38qdfQtjPkRPWFbtCvp/v47SLoYzlMe394VeehkR30IuVbxdfAjfMdKUYi5ufuKT3MW9rQwhl12v9VcqXASWkyiPsG0KeytvK5bZG2rHG4Z9FK6UkmEamckTYnEL7xbaOSA0/BYBcEUTEWzCTMPztA0wMyxaLJtr6rS4TODMuOjfBAAP7+ENFdz7na676w1LheNWxT3WQHJ6PWVl3s34x32+M9uRbkKACxTbbbxNZg4N1B0rfyTaWH1vKAu++pL1tro1tK46SmS6yvuM6qT7qly5O6CnZvaWxEc8be6mZxuCoONPGxo/0EBzA2eCUX71TMNdGvicDUiG/1hZsXCNrgikGaxNUhm8+8vVrL9UN8BAOcWINEkMiJdvqQhAaiPm/DckpHxUntaJCACTANKbOrXpYEIXROWrgyylsgU50OfjmXmpBlP5UA9ZOEoA8jtH6HIqnx+i7dyqhUnLkGMc45TutCtllcRS+0u4R6X4qF6JPN+SU4ccmYu4xjhZm070GY2irHx9Ma6DhPttu5Li8lACaW06oCy7DLVHun4UBxWkYG7dXsAel+GPtSFl09dGB0uzdmOPIUDpVveg+yovF8p/FHBpVWJIB5rnSmmBrJxcKT1bzWxIs/WWXrmqSSQ8EmS0/lLYV/TSuBaCsK0bfqRvjYFMgwidF1yfVIQAs7b3ifIw8ZfEWSoDTqciRDqb6fJqiuFyhG1Eh7UBE9c+RUc42N6JYtpxtRNC9RbgtSNmeYBQDG/NFBPQw1N0EEHUgrEFxuiaDSo8okMhRI28gQ4R3sbkz3v/hUVTvdX+p4KtpQFz1Yt/wSYSiws0EeiVM72fQmOyJM6/O/r9EiWVLc0+sClO24aXqh7tAQ12lE7Xxo88W/TrCf6o6MK75uDKdn2DJA3L0lp0/2/jYod9649XfSZ7boWgS/t/RFX9XAALO7QLMqWYp6DJM4VBbQopjC/I68i6yfMTnjW/i5jc7/J95bfUfjHLK4HFZGi2EwPubQpdqgZOj+m9Ln+aP89g6gfn3vNSQJ4TDzey3t/Cbg57CkniivW3yGEfxv9BBwbVbNT1VA2MV6+iC0JTHLOxYeKTq5rre957p+8aqr78FgtAt+CFEN/HjHOJQboiiC2ZmhkJLe2kgVtTyK3iWdKoMQZcaPrKHqlrN5NVDBMapPt2yfG3tr7vIsaytaU9jecqiY8+9AlvXsmS7id9VjrU/BviocVtl8jesQGw7CBpcsQSyyjaLQQYnAJDBUijcsAKmHTjGcW4GggPxfnb7KPoRJ9WjNH5fhFr0AXKnOQUTF9JHWP5iaqDDD0UV5yR7Jiq9axS5Iqou+ASqSV9Q/aBIi/LbEQuhF/YLLOMBjog8nsNo2iklLyb54wQ1kYyv2wxpHAfQSbZtmX68R9wCltxQadZ0eBrcf5w7QAdkFkDxZ5N6ltp0LASCa9EaKK/wX73/Xw8pMz9NNtnS54s+8bRNhpJ1WpXO6v1I8ACsEeGyjQjI6R0vtStxk55LG55bIzF1WuLssH6E6zofC5B5M2KmdwCZZvW6Hpi3kb8vL11bxqtsd4iEi01izzUKqB7melt9fk3k29uhZkGwoojXJHAA5M6HtublGKeS/oU43HJoGdiMszO3/te0tnK6OIELCmRu/pjTSs/UmohPBQLwgDvfdhGiGKheV8eA7ALfIHGRhOVSb+uiPm3+svUtKrtzbdPO7jDvuNVyEysYVPOLrcbvXtuNAj+R2IujQtOapjJnZ6+0V5xB53nEGjBIRzSazMcaHLY/VkJXCEszmi7iNjX40nkwNIIGGCxvzTIrkO5hzhO1Em4sRt/+lu58c84OtmXnBud4qZjoS2FLMPxmdp4jXqajxVEXNxNGBUekihCaXbZDp9yNSRgt892J6Aw769LxEQaAMEB4HGWjHvTmuno1AoBziUeFlniZn7pBgQUoTFwm9fU3KFc86KJeV5VwPERbJx+sQ83drkpcda3jsTI/2jgvnXFzdqaj2k8rJ0SVo7am3KXa83g0KRUVgoFBDgpk9rAA66GtpWMIMg5AawXTaEL2Elj/FpiQTYpkg4IZofy/WmnAzUkAvJomtSjffLIJuGkrV/2Ax87p5HRZloO8dqTKoPAAJ3QZXXMpcp+b4RPSWPXLKu2g+6Eg6gr2YgyCU91I1i+72mZQw0x853S5htlDlZFByo1jb80OkeTo8rskXoYPhp2IddXF3HjJCxOHe0jfzjqnP3yTi9u2jIcmMHuUsqzaBJzCDpDGJkeTG6kZPI3zGO38tF4JqsY21XFfEkYzgmYKreJ77HPY25OuBxBgceSd06Q50frVkvYElXL2sbHhuZBwq4WDI7p5Djp4878JIhmaE3aoa0oggoY8dkwoCI846inSIk0Har1sWDQOqDAEsBkuDiNrQEidKqDNq/fxz/HwjFMAHzGxzPm9XJvzPcs12Gkryk4SZgYcZdnsN9WoD0GQ3XbwFUtNRD+8nvrxgro2lpDCwbf9dr1hJPVEaeN61+p2ggBJiXDiBgYn73HeBFF+qLnwebIuZScQYfg54VrJjS2tDrknSRMnrr6KbzK/jDcHsWrBpzQxjw3JeBrqf85HSRpI8ydV4Zxf8x5lCrq95PoEffVG0cppIxFCvhVl+XNdhglBuD4k2ymxjs0bxRfv0zin2oh3VnkxhUoEy+WDd9dFAb8OhPjQjc2icfvl6hjGWw/QyfN3VlwhnisPX7/s3J0n0NbV24EqlrwYtTPHcdie0pqWBi+pLuoK31Dhc36qDTBh2YOmPnFWIChgyEO4PKkqY5xuCLgfQEtiLPFy8c1XC77OGM5sf6QC5L+vIV2DcuCD2rKp4/LiRakW5Huce2zD6N9rOdEmhTucd8zQHTE1hgTc2LceWokZAFg5Jc+scjQWXnjEbN9qqxUliA0gpQZfMzgoWVr1yeS3Rj1P0VcFGt1s0jfhHk3Yyr6sL5o06Pv04Ucf9WvbKx2peXWMtTtYfduq6JFjjCKKuDNA/DmFQONNAIMRQuEWogpdJRtw4Ts0rEZjUZTjjuKnn62lhpyqa3uKi1qO+L3LbEF7syrDZXn2pHRU2MjjZlRBF15MlqIHFX6qiVUehkfDs9KC94L0l9ecqJQaHiUNc51d7UPagLPtRWEjHdWQz1aGxDb+yXGudhD3/0NRHJI41A952mQ75UFk0Os75tGHKsNCVk9Vsy8iO2Xl1jDE+TninoQCqqbP+QAEfOyNdW+MsVavY19r/zNUDDMxt/+dYIfvKeEOzOmC7IL7n8nWCOg6Y4YdPAHigHDf57+7B4ZPVSnSBl27+rY+7nwOGN4TB5TxvodkqGSvdVa8wTxyIqXtSLA5S8HHsOcqEPA/bp0nsE5vL5JbhY4TjWJwZqwH1lWLx1agQIF6OB6uWV8/xiZMZuOr4JT1UyFSkDzVnYjhQrNFzssvz4aMsLmI8PuREqiFTH/2xGYxmxp5G5HlBrN6PPCeqAsq35/JE370nA/406zDKJV/Rdf8s/YQDM17uCmvyyBUR7KKU594tzfL8eNq69u3ZnEyy+bHak8aK0e0LyJAbGMkBlt1Bse4Iu+7/Atq0MzUTT2e2BXaqDFJBvvPaGlQqvbbascTR1Y6FARDxJ+YBcaCpoNdlGUebkqfAuhiZ7AX7dnPK5OFqnzTt0RLMwGXItMhbFQIHshCzfOQwIKVrdZy8XhL+G9xcaPZDbxcHMQzn7gVnWVWvbj/O3kkKdPOn3xbaOaPSUYF5WBhidRmFzynpKhQxhcFerIWpJLWLlAtdIxKptYGjayaSs4vwU02gQpFKksHxHthyAL4GZLsTsd0WbC+8zLrLJgu6F4e7ccpPWimZ2hdIj65KVGncnEWAnTADWOAEma7ZhMncN9pP6xoT66blnA8ow4++3FGImgVTUpSCvFMozd8FtxU3qpm7I5DK1GfT+HpK18QhzKIJGyVc0pudfg/jMxJhu+oqFjKvev8m4Doy1Ssm1TX9lnSc2CYAVtGWW0JSkdsTCZN5s6j1vZAunhhO1PDBSUYo1VBMQgvJSrz6p56DscKlT7opm5d1RAGT+Kgeit0qdf5AfC40iSTG3kcuBGkf64NARhemKwY0qw1s0IFkQz9jPjAsBHfJOxRvCLS8ryQu30AFFwEUr1jJ/REG1TFqDMhaLf0SF/8b2DC2wUKDqZ+SkmsNItg8/7W/tgugJKTpRfmDjE/YyWCYN/CE0TXo54O0vJ3pknoJocSoWgDRmLQy/mZ92QNPHL7Odf0fBI1y1CQeFNzjAj/apZ5BmArfrLD3E1FVnUqw0KHGkvoZIwP/TxdKM0OuHW8A68HV5gSyRVtNrDflxDUyRYrxXaE+TBNPsFs2tk6wb/jB5eEbSJrbx78ztm2BxXBi3TP6yh9AU0WviF5roVTC2iSZLzq8lxfqx18GF4CAH+nOZcGEb08km9V6WMXLJEQKwT2PRB+FLLbcw3Tq/IZmQ2gLMDy+60UFw/Ekbr4x91G2vXpLwYl8GahTwOKWRPu8wbefseKIGiMspc0dBo29U26F78coxF74M0k1Q/AD9lVRn7ruYrmpt9qeVHMBDTVoJAy/xLw1WSIW66nToJPyf8xR5e203oP4I6+a4jxavO8cvPxPeR/0xKd7uxuks5UZd3DseqPNgq+fue+gcV/dks04wdr4vXhFml62RBL7DOoVzVMtYLz7nCN2hkI5WBY86a33xmelhFMA1ixyFSCjRCRIxkjZKxf+95L+nJ+BLNtju0robb0h+i+YYb2H5N4Xs8ZCyW/WyJHe2IzCBl4zffoaE0QyLf6gR8ICALBue/EiY6pHcRdAcWYoc6gbvRU7eh5ZBjY37p7s9fE34kqMNeXusrE/zegPfZ56okPGMxeZmu4PT55WzOUfJPWDseWCnrciqhJSNkyaIChCeJojJC2fvsRIMdWR9gkGqzXX2bGqpyU0jxQ1a5GzoW1hqGdfBJy2S3cu6qUw+ogx+wc0uwpR0HMiIRViIqq3sJ658pkvHZMM56i8QIl2w5Op8J4tBPuOSuYjqvFYvmYLNM62TnlrhG4PKtGV2Yf7pa1vsejcPqK72EqpzMdsuM1oMdkV+jLjjWDWuAEZX0csi8WBkCArOgHJNqDX3CthxVs5ZbUmdXBL9mMtwLXxZNahRWd8XF5pnAt108j/ttPD6yMWzzajxYFxQ/HVBQz0PjrvVDZQpc1VZH/WEemA34cptEfIXa9ZeitMDZEMa7Os8ZFCSfwd79wuyI7OWTV+zZYWiHeAztOyNSfupGnu46VvDEkrFaMmsofKQL9+CKY5T33tUCAZ+AnfJ5HRQvxv/qaZmLJTBFUL8xIAm2ZwVYnJUP8/48queLOpQY4N+4Aoz4oOC3uKkaDKXLHscIniwqLChnCybsAE9yi9UpgvIsbwQqUilThRZ9Onu5CFTDS7c7EcuhG3SFTy6M7kog4tiwwTyLse1pqwTsr9pEXlqG3KbCnlCHHALFOK7MCKYdy1MADmRx+SLrvA6gG7iLDwc9uYOpbZ6CSXJLu5slY3cG6HLZ32YQoQkPSrhyBGvHetbOhO5R2mFINLk3OQZLlbV+bNPCD04TmU/kTz6p89c3SgKwMf9NghNUUFbJQ0oqoB5NxXMElbGPWQ4ACySXE/t9JzJniICEulzzZ28AgRiMRLGBzAewFkl7nZ9nKZJvZgtzIG3RxD2zs0WbdsvL0MDb9/V6tfkp1ARo3zBYHV/0Oe/Y6t4D13YLp3Y9zXb8ZI40t7gOinHGR/gDQZDU0xOy3XLtbluqGId0pHaRdNYrFNrKOcs5FCnJYF9Hz/xjnkKMn1ajBWyhT7C7CdsPptrVuHW8X2/L+PgWk1Et1phGYGlokWihHyo2CPq24PcDfTyOvqgIDoBAG+fc2e4ckkpATzvHqk3XICuFBFbd+LIZ0cM8R8em7KCECzQTnOHCJd60AtzbFu5HxCe6Ysv1HuP0TRroKUF0CU5CHhlgHwP0ftwLh3Sn6I80WkbU442iSk3ak7UyTJp4gDHUWJxOt+dJ0yw51A0VEnlFL/7xKAU60K/ibWPqEN9JtQg/2k1PH1xMx7fc06YUcOBjPOY+whA8D+vWoRrX4BRY+90VLNKNb203cwcuM7UR32KEvWD6l5wE39+HfVyQ8wpm3kDvPH75T7wwZOz0lZ9C5AHF/F3eTUnpMgpJ/n3bwXZKWfMWg9B57Ph9llsJHuGLZ5HbLFabRz5ARr5P/+gvX6YgSnQ16EYUP0j5OA2qzm6Zuy2APERWv8ITykfxRes0sVMpHZvw/11JYY7XVUvtW7ghEaRSgIyMp+iSk3Z4ihaHe6tTX37HK5FXOegjJh6rWwaX6XVNie66Kj8BEBw4VcqqB4IUvDKJt00fQ6Tle3CjRd5PJbH5medistc8Lz9GwmNIg9ZQVcdmdUpRfsj2gAyo3PHCqviHVy/fjcuijmr/rr0qTOFVhbnj7OwJRlqa1lfJ/nS75dXJFCqLdsmvQuEBscuk4WiK39p+M876GDYoU6qkpluh70DWuXyE4ZlNPloSsHQ29nrolUX2fcu/RtTnvZ1aXDxGGqqoeOQtYjbwn7zQVkgmlzVqFRn8JL/Ly5v47LovzD1jaFK/E1mhbiCcsO8z9pWxmv/c8qIQbx+6/UQW1sHbGCPp4/wVJSKTf0qacFvn98LQ7rcZcgItujMq3UX1mUeZ1Umu4BW3dlBiPcaz+DVHaYKvrhYvY2hxCbhWiyzSrKA47k9ZHoyE6filo1e7rF327Zhlq9GVtt/dVVOjTbrWj2h2G8K10JSK/Z2zotb5VmP3nE1+5UL5lzoubPyIzKm8LyRno2DMWKRrJB/axRcpoQS6eSzkwhARn+uyV1FdEAWvVIoD7Qa0hrcEfO5BDU79T1kp5RPfADPjgchr7SY0LNOJYhLNMpg4lUu/QVgu9+Wsu8+raZP/kZguOmWrz8myl9IObDM8FWpnlRc4fjqlRRKHfVO/Th3OH19jJlPaXI366lPUSHuw0fmfXGXXxBuc8Y+Bqkq/Ygzajl5883Y53EmybKsW3xaYaE8uYN6ppFILXL7P9ScvVLwKqjIZs4cclKvPyxby69NujDWCl5pv6vdoDjttd+KRxWsQD5+iAccdhulYnywZ1VJeV5ggRFu7T821aAlCzJbt7stg+oBptPllYIhrPqgBnoiqD3DIn4W2byd3r9Ux1DPdfF0g7FdtzWv+tJ0l9AToAFXdA2qOv3N1KASjGC5gl5lUgS+6KyVxV9pqFpmW4/Azu5ab83morWCFLEalJK3frs/YKWiAOXRZQoU1BkD0DIsWJRN3s5uROmD3T8HHloqmnRICn+4mxwaFrjFAAbhzJQ1RatAluCqC8JOXV9fAV5ny3AlGvm+gwEp31ToE+Wg/p4NW/FhbkZqFGM9DF1wRSoyNSpiCKt29oCKv+XEK/8pVlmJ0kpXEpPeWf8+WJHhpo867jvCjGzPekuQEqVAadD7eQnBTbR0B7EpLNC3cF8QxHTTHTGfT4O5P9OrOoTeUaIwehJvRAbXXyKHlMcOJ3koNfAuHJfW6eWrCU4UIaoTyxjHD9wrW/pSWOpbORdxPfMT4uHYhEvlItXJ4fOZC5w+GX0q1xGTPvQnTndm5FSD1pLWs6bdJntoUUlua/9qejCwmy9iKzTGt1rgOYstN4VukhkjD2k7EjJpTEk9JcUUX2B8nYOIDAQbj6+qj7Q0lhj3DJc9qaGdMQitukxPPj25uWJjmATRhFAybjFH8/qnWXbi3lRw3jxDK7UNKJ5dWPbVW3JVxUPWhALndFpDiF/gnsG85Pwisc3Tp2LlVX/Z3oOqaXnHJRoBgmxWyBANPIUbo3jP0rkvailijWuUWHjTNDi8islRZIf64nx4fPmLOuvULgQ3np9Rinkxzk2ZxJMOLcK36qWW3F6fIqriWaFqjieiCmPcgRcbt2zGyU4bd2B8IUIOsbVOULuyKUg4Ba4ko4GbrSrbY36o0VPwq2Ha9kZ8jhqrgJGTnN9XCP+rC4iqUjO9XcIGPK9mwlV1vnUi+2D1dgQI5ykxmzT4xZo1r5xdH6ksg5hkB/9rGinZOjWP5jVCu82fQhaCi5H1OO4q2eddkkJb3yMUa0QJedEnZ88rBYYrfkZ/cbb8aZ9R9q4Bu0thF2nfg3odZFNnVlbIZGyEUULM0edqVu+cTKcAYxn0TOxDcdc5s/g2BZca9nc/LEJbVxmcWU7MRgkNVEorFOema31cH4Sutr2nrbzKRQgyEqydMbtWsVNItKsc6v211Crowa5CKK15TvSZlNiZGr2fFhzAG/s99dq+cNYtYYhQtL5/pkHZIzHsya0hSHTsbEZBYtD2QKYgEQoceuj6QaEyvd92bspTprjCfdKS8aiGmnXbnn3tFsdrSFxCqb0Rg4VsFB9O/l1wkh3tunLjuoMFdPYu+7dstsVqidurnHgf6ccw1o2pn0dvPbfogi72rpQCRHXg9wyBX4zabVZDvHxAA7tHscFvA7ydZumqB+R954HAVS1PtLe8fRL67ud7QYKyD7dJsyJ6McIGDR0JyhKDGonCSDWyxCC7GDyRpJXolvUNknMJIWBMQPwpSwb0yNYr5leA/7jIsy2Mn7qjoppAGNfvAxbGbeWL7NNkJrxYQA25jsRyEFxK80AgGCJ2EUR9kcVLcChm2YFcAteEbHd17epgUJjGK9orKEDCkZAw9/3xTKGaUrgNujZ+VVb7xTUDBs3RnC5Jig3SF4pXpJ5LVYDd0Gp1ci1BCY8oLg+PPDtqJlRUEqu81mau2qCUmk/O31EJhsqO7cxyid/Js9SmZNlsjSjiKrBiEl0Ffy7FXByByIWnR8EYF9ddf0OyVA4RcOSZezIaErtobKXRelptEdU3q+SOtGM2tqRLjaQ7BdhoGkGvo26uB8dbACaBSPRhF40C6BXhbByB9i8tXO6IB/rr70BWTxd/3SoxNpEYCkSFxq4mtBwScaElNe3AayM0RbfCtTGJIHYM/v5g2hpJPQiPZRKKtsbx3MThZfEHLvcnrwPeeSPlEep0rIWeC6z8xHcLQCI9ML0kbph3OFM4z/EyVEcLMSHcrNIQCPkDo5z/5lOz9Bpkp/ewkuxU7nBX250BIMSQTQpu8gqtDHE1NxaWSLisO/SGi2ghgsnP6nZGw0Y89ssHQoZNN4/uRTXx2QsGVH18zEV1KcI3kjhgE19GE/BXCXN61/aKZ/yfSt+quD0viqp80emPVIs2OPkyZCXwX2Wp3VMDq9aTPEqxdwHy3miC3jIuqjGPSUTcxtt2/fDCKAzvgVTYZP6+/5wbsZygWRpc7PkBqyQVCfEKV+cMvuEH/DRXYR/NtaJodtNnPvihfMYMYbTKnw5U5qD43g/hWd6MOJVIr7IY4plqiOtpGKDh506TRQ9GdV2PGHM0IMTvNLF6WwMksWps8Gns85dFmXcwWqn95o3uQDIDWSd8p1Yra/qS15aqr22d1VJ+cg20MF0Tl83qI+qeiX5Q4ETZeh1MkEQZL804Ni6UgAUzhLLz9JdqamOJb6yZZ6JlGjJGn+tCU7laWoMi3hFq1B1wnaHALaxP12D9WwIstVcRoHuSSU69qQFbHNTUQ2DWPIOuiyS+iJGkiF3RzDVGySpv2oCfyxfkKaklygb1nLkQ/72y64LnThMiFmoLbmBn99CPGqVWsALXAwZDXm9W1B1h9ReefWEyDOGm0l6McYAu71AolUDoQZbnMmm4PbkVbekb0Wo4QoLcuHpf/5WktnVQenymzRiyyRgcFwiDDV8iBTAnKRsthnRSuttvcj87r5BcqJ+35S4njkDenH4Mvc3InyOCzxE97Ih/Xe3RfYu1LVow+ja1ahYFoWiTCMaMwmv/8Bs5BCkaL8e7zPR9B8xXDRkhvn0Mg7pWrFvsPMr8zcaZXNW/JrahAQg8NP/pyMeUbpEwV9LMYOS4EAoVY5dWVAb/Jvp/vT4b32uvTGy1dRFOXbPC4C0/+aimkJzJPOZYV+tNSOK96/yrI0ErHmfL4BdzCfVkqZ2pnz5foouwy0YenGaxBUzCo8eXw7ZFwMofWIiNXYwbz0Z3rT7vgb4+Wyqgk2RdDvgEybi6fVmj2/9L+xpR0Drdo79uS4aV2bpcHtm+YQlS+BNrbkIab1kZorNwgmoqIQCtRqQUaVTB6vyh8EraPDDT23ricMOuptT/u5eGxUl9054VOjI489aDXljkiW7EE6FBgaZiN5zy1Awk3ZoYqwSyTIyDn7qmR4d//tU7c8k3Esd1GRSkV4nlnXsyC0hndbqeOAZnoBOTbEob44xaRdW0SL7rMtkxVjsHym9SlDjt6MUxF4ng++KcYKOicZTQTkGQARt8IXP4D+KDs+rTn5J3avwQRAlrKngKpdi2lnRwGLcAswlYLDHYyApsOy/1NJsLrlfRmotwW07OGBcTsNT7K3J2xVZMpDAJimCXIC6DTG8Z0dJKPRwLQD7TPSUsgKXjTxMRksu+CZfI/Abz9KkLuHNruBZBdm1CZkYrP1rfLaySXr5OTvE07pJV2Ya0rSUUujs2go95sFDQKyAqf14MQX296lTEzco7m/5BRXEAp7u18rMzW7Jcr5NQ3JsEw+8Yuak/79TlHzaVF5goNW6PJLVg4wGetHB0ejOIORYoHvrTFNPmRiuoj+6YXXWgvnBtbmIlKjq9fdXeJAxloxAubXpIZRei+MK+igwDUTB6QPSr6Pyqo+2092/jjJZS8g+ICT2LbUrHp3zSYH+/xuuKdyt9tAMXLKCV8YgWS/p2yFPiYr8bIiZ1NB+KCiqWZWuOjWXfvzeku4yj4Jt5mP8raIsgq7bG0zEqs8g/CuVgnpcpD+ePJ+KWhhaj7WQuRtvLmUnONueV10NRNr6bxYrANFEGJRWiYjw87rpRYxzz/zfGJGDRljfIMGyLfnGevDAE+HaHr6e+njVoa9t9mArFoTgD1XgN138kjfeeDE5zn72NtYhNvi127k/niNqxvMK1Dv5/izZF4/91chOCNtZAyIrCs0UZeBp3sNYXkKrihJYCq8CEfY9oQjNeUrnejDffjliidT5tBd8KlCv/Y9qs/u7vwFkRuaW1RP8i7K+reWZ2PaSpFJouf00QO/+yrvW1a8N6yxwXma2ijoXilgDOZJSWwvoQgYhqcdqedE3js2t2xvasuDA+biTMUYN/L7Rqu3hAqTK3LK25VIKmGdmikzy1hUFeKW/xRfoguqOLXHN5hvjAFR3pUkziApXIXSy8eM9iVFffaMo9HQdfXGL8d6btMjRNTcF9zgajj1Hf4yiqXjfwo+DZJ6F3g4wAANI/FuwiIU/4eEGk6jJ9qGvMAOk7QElYzu+Mu+Ps8NA0dHSZvcKIRdDX4Dhu8Tfksh0SfzxdF1cBU4MSuNM5//8BU5wu5GRZ7V0Ff60w9Wj/XEQkvlcxnAFwOmIuNqO3HTa3dJa7d5yh4/Ca8gX6F1ZOLIYym+COGUtFfSLI2+EPu0qy6V13yQXr6Wzxd+YRPvM57KdpIE+GMCQvAJLI/4EOfjdqOIZr12gNMhek4APFv+qu3CHcWBEMAJfyqiEQCnCpAz0gu/ffvTwm6PNIFiIqSMQDOwmj/A2Oqo1emvHEetH1QM6+MtT9v7dYWx6JyF5k5m/oU5hcFjXkyb2I2/O/OqXdi5tD1qMxx+mLW0iiG4hcVdNWm2xAKN1Nd9iuuyEp31XySMKE5eyQvrYKKCbSnXTo8iol7T1IZpESxlBeguVu/3wlWsbosZhfUxce2Ee8+LsAq6ILZycrehlgD0zPbbSrH3EjJ/9XWu9Q+Z6DhSnx/r9MZ8vUHRB95XeAYBUXFMqUp8FT8HH8FMcSoMze5NOJiG+pZvhBDnAI/JBXrugu7Gyxnc+A1ZfWUYh/rZqHlTXU0wIfbweW0+iuwpsWKo5p9eDDtA9WdFAuvFD0SFf1O0tDmaunUhouYXGGO31/c8adgT6nkpOKwLEC/PESUWFn3kVNfhvOxer2+83QGMGcmJPUjrDs5u6B8BlxWaZ7LtrdOHf1RsqBZBMz9UUTnL8paXB8h0BOmyKBWhpcnuSYi3NjDWbhBMTQdISoe/rPTORa+mClFGGiHiQTCNuLHnPj++m+2sxMj4g16w17xXJGMJiUrMkFdiDohsLQIoIkXUKXMwSFT+529tKPY5DpLKxx6B+2LNfN48Xo5RptywY7yu4/z6oOoYRGzs26fbgorCbbSYa9GWrJbmHhr32cCJwBi/j+TpX4jQHK/nPxHprZfN44RwvLsRFl5x4gAF8dl1AZIugVxbMlldp8RNmepPA4njGxvIgrUulvTKKgHHKdplwycCI7+rpB+RM+uIqxtuMmpSgtCKqSesyz5Fn3F8Q3UJZCmhxttD0Bmervt0xCfixfCytCCbfZCgusXkC2qyFRWWevxQVNySUHT23P3WfftIyClI1PvKOcwWV64a7mYEnGS1jSS1xr42mf9TqvF/5vvbuyZ2Ljps3+mdO3dJ5ceBXqf+Nvcbc+I3xwwgXPCVIi4PsTahvAmrg0Pn95fSLjU184PHbTC+bfb8laI2aVADD8XFK717XKZytSBYASUHPW4mf4XMafucOJklWYl2wVQuC/haWhO39/NhlGntPbGX6YO9bYpsPp3vWOZ8YMsoDoUC5joJb9WF12drqLEmMAa0d2d47BzCSMo3yEAM98EpCXqxR2QmmTKwhCMzwlZIIuL/f+OrhZG3t6/6Nm1b8y6ri3M4QcEHfHibb3CmT/WYcsplw9bujTbDZtaUzZ26d/cQMobyi3jzL7q829aUsUW59KOUH2qAq6isYYSXhzIplBDVhk4WHzeMk1fBFixC73oXRd1MLijDLwXLiDK1EQms8XGO4zc+wGFwX6g25AMn+SU0WLUs2Rbf6iWM/1T3LGSCpfIUharJtAEne2AgtQp/AwyeJdVEf0UMSvQzYqaheqipoVyLi4mp+LWXotr1Ifa7C5OhPEqauAjfBbdSzF1XObxiN+0qEw6KMjPJsnDBu4hP5wjReoNcU89Urf90oIL9DCOXHRICMwR+wc7e2lXbj+f+cuzRu6maVppMeIqIIkDXAzex1bY6lf1FoC4eSMT/d23Lz68ihofX2zpehhNDDw+PzTCvjHN3ZSI1XD8PzNb8NkSUQVMcpYw9G8FvIATeplG0yNMH0Lh0O/qchIEjoblSt6uF/Sw/e+WLnDjdT85aTygEX855yNPix+r0Gvdue8TgZJNcjMQab2WCsO0eO2cxoKaMmTpy1c0dIWEaBptU3f65yBTHwO9gCCZb/PBU9Ok9CXlouQOsNjapT3aubbsRv42o+AvlGWXet8Tf8ym3dnX3nithY2KEeU0wIGxoCnp+/LkQxLDKC4WygUsL+xafZx/jIujKKR7KDVShRS1NjA/BiWe7edMqeWgavDG4Xc9kbjv6VmtXZWq6JtTq9X7nbhQjXDcRDkK1V1UNhvZ/jdWAaqJnqnNV1i90u8JRRLOTzLQVtts4YTVvH7+xktLhJvOdg1QgfW0BDvzCqYx6QCY22U9wbKg+wHHasMkpKYmqY6AVblEtOiUEBbddsmQ+dx0WIxVnvlu6ZKEQ+oos8qzsWE/3JLVUBD8i+vexaYd7eS1weNtOp42FBguuF+DU1K2GVovvcb2h6rvnysgVFa2t7s2v7hBHk32+EEUYyJZ5X+Uj76rlDlp9MDCtSwvCOJPyKIvQWNbAA7Fgfsh07iXf5p6drdnX1GLNCAfpxavY+HJ43sVxLpY0aRneka1nPqO3mU6fkEcmv5D520/5QxIioQ0r6m2Ad4l+I2g8gXiQNTGHpG646dj3exIPbyfDgjXRlVpFDue6yinWppwPxfAv6rzgbdA+D3srovFd4fhyH/YbdKkZsZzvKaNkjku0YjV4Iu5kWToDKG6TxIOR9v350Mi33xm/rrY4VI9J5T/CmUfvkAdDBd+KtPZewUO04DrBt/i8F9A/XRrIXYoCKxo9A5Vlaf3jjG4du0xZBnRtgsomYxNH+/QiRGeH6Ox4HOL7IXSCgmXlI0j6cqeQ4HYvfI23XcdZJxsgFwQtFmeqOwfFyfPyNqnb4oMZ8DkxCg4BpNXpLcsc6tG0vAzAUpead2HQHZs/GiiNygy0OkdXR38C0lH5SaQf3BsEVKHp4v8tbBNG9w0zjJa6u2UT11pYvvcDsx8C/wnjg2q5Dc1IXyH6+MpOY1Jtd3Ga2mVlse/HHTCNvPh1Rq395+ezpbcU9aS3UGzVAW8XOzno57kkeFwNd6MTtSg3eBb2gCpbRYnO8hWqPB4ln0etU3BRf/jzPl4BbzGqxacJosOck54RDyW4DevC3hLeNhY630WEjxLL4gpW3JumLyE9L5E5WV+viNHE+dM7DFFvO50EMOOtX8AWz14e/hW3aA51jRybDy8bK6bbsjt3B8jL6nQtDflriBvO8fWkgkHdkqGCWViX0GHIa0YrXGaDS7X3hNkT7fNIA1uVJhRjsux8+kcXRHM+954IqSDYimw2XNZOKrorTE3sieo7nqnWvkqzHK4OIZmU6bdCX/thrU5km3lPvcumOIrS1QaHbpE3x8BUI1xhtIrjzaJtzNdgHfd2l3PsawIjA2RnLiIJBTy7ELYfxkxYfDyr8vuoVVDinyPQihJuxGk7QopJkoh/wfx89LBx7sCRm7O7ZdD1mO3yw0PZALbZJMscd4jaCEuLIlKL5dA0iFbOepiw+w/HNYz7GUdjHuwtXI0rB3XmFubnuIsQi01teDSir5nS/8iAbnbsC/CMGf/n6RFVYkWjMFTe3PwxxhIR3efu6xiqRI6D0VtHgvSJgQmWyHrxRGI9PvRPJdu1XPfzvypKRBC49nzdYpE3w/Pc4bRCo1lQpmq69jwE4ag4jg5XGb+2JPmnFsHzrs/xT5u8yOALS0fwSrc9FyIPvp0oJNDNUiUi7FSWsuVo0BzunqKkoaMo61RF25lcV6s2WA9bM+pMG7GO2jpCgBVao1ZwFT+H4mW6X3QSN0qjvlJ7szxLELB1y5ViPce9bMBAaFvt9MREyWq15J/ewR4LuNa5tHbT5w6pcMrgr5mI2vo1i1ynOROmClsjmmPgu907pOx1lIAGPWwaxwn/Mt2OuOnDvq/uaCzZaSfaYQfhlKiCKXsIbGNSnYemepdN79K0oqF6SbYqxKTJ/i1L0YT1wS3peTi62FGx8O3WJoRxZWJoWutjIiLSKK11DjfTlNJfdlK5ysMx/k5pJea7vXUrh4ijG8WYds97EPftB29UTPJxUi1XotmUqhBXCJp6DIdHDYVEb5WwOFWP0kwJ9vxnTj2rsozW98y2DTtr0esqKd2Pd8l7Beatjyqf6o7l807/usB2F7VR0Dl3t1IKjr2uXya9Fe3xVPwZuFfr23YK7t30tqsn3trqjJ5CNxNtYcbE9IQdyAUBkFvKz4VfEyHwruXnvgBAKKC7rSSSiS9imxp93tjXNnpbcw626aIvqYe07KBHXCouWbKDt3kKYg2nFERe2nxiKATBCnNGYDMtKiyP7kLLIhLqNLlLpfbWYBHG4s4Y9OIe+xtHfpabNmNSH+wakYu/9HMULNA5lIp6FBGeDRooSllUdVozvyeAU8ZdeGQu33K8+ZgncMELRNu7Hdz8M4sFWU0w14VhQQFj2YX0aa5idXAnlhX5CF14f2losNDX1VJ7oIp5NCZdvxWTWAn6uV5+C+5zDzRK8933Qptu9FvhS1/j8Pj1XktWTUu7qctccc9JvbSQNawhv3zGGweinWhpWJvHLInr1uHWJK0jczY5PnvvucALqVQ4xHdUJAW+oXGQSaz2HDmlbsF6/dh6JV5EB72g5FicCSVV/Wdf3lReIrJTHaWF8fks+U59TVNf/N8YgA2HkFiRqw6ATsFQreS2P/s/rG2Lmpz68oJvGK9J/iFOX9XS5qcB41UqYbdVam2hypafmwY+55TCK3ZqEASHSpVqD6F6fkB+DLKV5A0+hWqU2ioPYDAnzoZE6z37ZJ9IcYn5noUPSxOew9sPfEPrFxv6jEP+/BgN1eX14fZDf/2OTJxRABSkgSaJnKZNyC4E8hSvV1f5szdaaqsWDnHpFrflGeyoF0QDa9iQo6PiBzpLYzbweUNsjSc4ANszXrbQNz0AfItvy6nFeDdT8B+2Q+8Rm5qb28eud3YDpECA3rVZhrifFUwd4k3O3JURmSBnPVRT/ipIzuRz4/tvy7anNdu75jdm8qXOHQ0y91U2uziF1y8po28kCCCDFiqj7QFKkxwYogVm98d7t0hA+HuUpZPNgzoIBm9vFbLVx1Tz0r21eER9R+0WJFPAW7QL/3mdq0GHoQkt77YzVA02s44zUNNzN86hy0VvI2vIo0JKIpsvzVs1XkmW6whzFQcUgzuRSAlRj/GZa+Mm8j5nBJywBiJqPKGLyTEMH0gmWfCqkQACaWlXGJHsMCnB/LMvpVTJBkx04et6Qwn8Ej4lc1+IOI+K4Xf2akTEQkCPqEFMyquAECJUXS5Ggsbw8p5kVAFW8haKsvKSFlCAtS0jMR4QKzyFSsfenJg9M2u9VUc1h0uFRSIQr+nEIZq3Ng+kFAzayybRZJScMRTK1uN6W26eWzeUvoVEunmZjZxSauOXEp1fmrw2bOPaThelOewlRr9TqAwnrRZafuzFtCvmh+QlOSum3jL1mKkLsiC+4Sp2HUXuUNPoOAY1yPnDJWNF4Beu5ZXIE7JWXclbjFGp5015q6Jwv2XL952X70iVhQk2NOLIG/4gJBMdSuVwgsXAGBYwe7FuPn42BdyrnmeN6HJK0Z6Yfr7WM/xWZa7mGn4QW/t5Ch8cGiVai/RRf5ITyeNlYT1HFzePIpjmSijmoQcPeC+ES1lAiC4AYCZts52xCynDhamFGsfto9I593L3MjA7qdL2UZcQFFUlgkKcvc1r9KWKrIYnepDuL7tErZVnTYsSBTNIVBlau0x83MxyxELgNd6/toMlKkAKrLARB/bX/ccArsOimif4Cj+OqctTXthZ5qZLeo7Zt9aw66AtdGtm1vpWJs/aHkZgePpoo2sYcdIG0dOnd+Zd+EYsZUfo7AkgUDmD63XIo/ECMuDRbSsza3s+zq5gvdEg4yRQLcJd1Wa9ZkC2qRU6hCA1lsBvlKA58vdQjJw9i7zEPpp1X3pndB1+Lw3IO/HjNXRY5eNFPZ4A6aClMmpkK+XIub9sjmbie0LtJuAsC9vdbhS5n3KjKdQgO7UQyVIAYqsoRggVPh5YdT7zDdj/9gD27tbFE2Z5A09+0bLwXRSFEEbQPitrXFb1NvRwvG9GrHAlv/3mPc4p6Fy3n/jQnq4j7KbIR2Sfcmv4DiewM2B3G6XgdECyW+2aKuuzizjxzxwB6MK+UIeywq8eqXOGzN9IcANhUCyGNju3y7PF4a2EMdhXEQmyS8/vfZwxStlM/YnCSVHitfLpX7C4y3vC7QXgMZJG6qiNwF0BBDc6n/A+Cb4nYFFSxq8aUGIPC3RDjp6q6dVebcbjXnxyQdJXA5uuWWaebym5AK0mT+1HFw48xl3gvJhDthQoe0pkkXxriQHwYbdKED8gZFkdFG9VFG2jSjztLj5Kfe5+oLf5652HZlAyJ4XbCXcmMyR1TzLCqVh5wAAp+trpz+9cxM2YGt0xO0LXIZxbn7C/vUTdrh0zJBWiVSwsO8n3RQx0JdUAZ9ugK+sdfFl/K5eBKWE6ONG9et1VGRM60LhLkoS1r0OLiEisw9hm+XRIQhxaN5fVXHQPi71X8bNW0/3YqQZHgrdHT1NfYcWXEznj/Iaw9OTnYkTIvozj16iAbcp5D6875qjlmU1dBky8Ukk2VnD+/P9omZt1X/w1oPWY6tdNd8C+1o/Pc9E7Bw/y1bre9ES4FmbDaNLd6AJElHy6TtCAI4AZRiXWK64Qh90IaX7q/WmdY0Bl6jJllvtC+SydT9aoGPxMy8dUucXdH13YMO+1ThGmGDxixxDkECYVAjo9y9DHXvMDObcRfv6QdLYHR3kEZUIKO8i0DZw7+I5jbp9gsKe+8w7TmOCP2SfPEh8Pkn9u/YXa5OidEyOfkRpbEm7/isMLpem12hiDhd8gaseuHV2pcGDkApsrPbuiXp/HLzmz1LsQ4OMofY+/Oqr5LfK7K9LP8KRYte221Zkhp7PJ6tlTFP/RQ4Y6FcStHADEtbGQntMiJt/6SJ5MW1KAqkjM+dO160i01HxPGRyuB72z9OCkzN277cG2booAgC4YR6ad+hWMzg+GRMe3dSPMdXa/G0JTjJOWVnu2Nql9Yz+ZXFviIioFEP1I9yvCoGkVLt0jIsrrYY5aBNmsyMRTaTwy1eLGQiwdkfMxroxYTltwLAbyAO5iGOlSmj7P5+kIOo2IxFjcq1qiRqhaUGQP9eo624vximXmiYAdQLgA+hynlk6aGPqgeQemJOcy9VDaChRS+ZN6LUxqP+EHG/urbwRsdMRgsHx3nN0ZwDuhy+FKg6fES0VmNjumQzVuCnUzMebUn3ZHhqaXuSN5T9vEyHLzFj297bKMd4XtQXSsvP+ze4Oj3anPch6RHb24BSoX9e8xyaCXpGeIZac+OAdvkUj4IHowXFEA8azwLy5tXygcTTJZeeeN6UKOKnoRMuGg55mEOIr4d8PPZaoogbAjnKg50asD+YBQuT32uHf3UDX91tuQChG11XU8btEBh5a8WVrexGiYXWrSKgmtc3/4OMnKVkK4dJJBRevAGKx3d9bvk7dI65lhC6jdc+L7GypT1EfImxMzp+D0k4JKRpvGKYnnJhArvhDzMtBvEgTRxd/7Z/0g+01o6JuJ7VuQQXtAvunauf84ux4RTvGw6OOoLj7Wb8FCiy//WqPAwHS/Bk49YWhwQsjrPLT1uGqtkQTVhohzqKkVgpUNUZzjv9GTyNj0G40m32qq8EeU4bHUiCl7pn2jk6jKRuubB6/SfalBJ3wx1WjwQHV9rCeN+p7q5xj45zsfiSb+atzcxxYgaLDtWJIdKLpjuyLy5brspg94RD7yZYuFwlBqqyc/SenBCYCW+0ywofM/h6cxV2V8f8SAxMc+q/UGcOeScuBYBeMtVWRaoFloF4lF/xWH9a676GTuVU5TgqZx3eWaLURlSzzTV8aAAAQclIf2io64xg0T7INPvECvNFBuqR5Fl/WM0lKlPrqe+oEQ/yr5NN+GFRXDOrmXhwCNPH/DatxSFA5jKWHwIY26YPS6OPux+Er/6h4rAOFl/FYM8cFjB4e43pIGoDrxWc/TDBRqkUeuhdlUreL9lIvX0r93J7OxbICU8t/fCd3iwUbJ0Lo22NIONSb9GOQmHyQOITc4+50kpbjfpPr+00RTk+9hXDQLqvIGAoJmh8cXxdHb/pM/9NpSvIHBE+yqVz+C1tJPwWYrZgt5mYKUl+4BYD+TQt4TS7P7PF1KmfRLNOdr4fERnmJ9WJhe2Ommkz/Sd8kPXT5IQFWB8bX1O9yKy7dUVlz1VATex1wDZDc/cZIytIqlM8lDH8hxIS/k1UKv7Ca7oOFGsP/ZlszVIFF1KBnAnHQZypS5KZorwB/JhoC/G4vTNYAbqMBbItC8kUEd8FESL76LKOqKWl3f28tsEePjX6Dmo70wjPGTSGZhTksEOj50Xm2wqXPqOrUmVhu62+2FXr55UfMFZ/7oiY6VumfoseZb8wSiBUQT+qQorjTESPjWpuZRQDdMtCNQDEAJFnjABBVM/Hap93o/rGpDlKSV0oh+/fgM2Hs6Vd9ea+kSG+om/RiimBscsK7qSveM+Ho56dMlxn0P8xQ2xa4JghtTcJWhQsTXaNTZCHLP42oJJJllbDslhFCCyimREIaGPJIkNMWL10wVetS9UeRo1aHGLy2vhopygfK8Kk2NSLlxbaYFSGRzfJhXIWeU58VKds/6sRktAgm2YQeNN9Ul75LugKG5AuO1AWI9DFEbzqPu4h6m0AQMfWKyi5TVQ3OWgryAYttCfSMPvtfpiqq9rEbSLO6tXu4klzDToTTciDMIDkS2cV53lrrMkrN9gbxKrU6hMerlx06TuBnDabBL5u9LQUYj/TLGJLnMoshZM91mG66V9gVjsOAvKrqzh56KU3HfEAtXz4YHhtGgQ/B/vwXR8gquH20dIc4PYKdACV13SEX9dk3YmuAhauVZsSbIVXRnLbom+V3q8xpatJx2NzBcaZQDRn8wYwvpkAS9D1aboSpVxzKepZtEsKV3O91fP3jQET9Twc2UDpFCB3YUeWazub2q0QMMqVqYwxn4/CwKjiq6unTi1lgP0KZBgX7pley5fS8K83QxDaDQuDYkHx8BI8WqPnOn4q6XOzva72jp95pBaOnlryPtRmzwuYNQPosW93H/sUgEbT1NwvH+kPAwVBOJyZAXhbY26T1ll4RgYlWfNkBxbpZa49BVGV9n2SYhoq32hI7Ak9XM1hKeab7FwsyXZu4PWZnf55DQqhA/o/2mueHezQIkLcqzDOlIGBz4F5YCwZGeY7xpNgxBG86umqvzq5rSHF8P7/wVoTRyjehU5ikTNA7ZFgnAZ/fNN2q74NT73wqDNcsGhYmBF/rY92jVU9ONWSyIZUEjv+bmCZW100lRZG5iGo7pAIawDhVVpFJ3KwPBbtQs++S6Au/WHJ9dpiKIOg21w9QdSZ2z+B6gbJWTS0ImVa+xnmGziNsbSbt09+KIwgTfopnN8N1YWoJa1XUHEtbnArF495r9o+/D9fdR1MJbZTccK3B4XtbhdQZ7aA66QlGx6DBOqER82jXQCEysApk+7T4xyb5vbYRxgwOt9RO6ja4M/1NBUUXqtKuCPPCIUQ59dJQHnXhVzfGumljgY4n5zR+D6iJQRYuRWXjCHUWqlTn8RpEeMgMb6ZatI+Sdojl6cwGElR+tk248E6kr5rqxrkSLuqImxoNGV/lv8NOu9VdHnCtzNNDqeguEniMMU3rVVkIL+rIxMb84H4+In8dXwZjsLjUViLsUw3saXQzeRRRAMsNvVec14dWw0YYXJdWInAn7H0NlbAH3La+5h4MOEYVs7FEKS95ZQh2QaP7fe2t0yTe5kPp8cjgxDjgcJPOaZnBVLhClzguCnrR98YrQlqu9dja1IMm4Fmg7zBOE2nqlTIVvtj5EHsdA26toIbCbrFksXkHuF8au4IJQp9y8gpEO2WfRcQ1784/UNp0dCm46+yQEKtRnqRTsx3xABFtwD301DjcuelX0YuBsi6GwxFC55JE4kGE/HdmrX1zMMffQM4chCLD3aaK2w3wjGdU9+e9N/wEc0fsor3v2iTnRDIGoQSdl03UJRz0wDFtfbGzoze0mI9W/aLDq1Yasqps+exgmUtU8SFyilEb3j6vqhzFkzk7/EwWpyG8syS4a+XoWchQOWqj7MYpvUb6qF80FP4mkWzu0OLh3SE40WeQ2AkiMiV5UKjPm/1vTjVRVXa2Uy9twCmDOdLsAeHZ3wtYG7b/fDQpYlCsfVUvixNk3Fnuc5V3nERfvRjkWnQ5bn8/IfN0uM0RZRKs0JYQ1uh2Gw5O6toeOX518ZPfD+W6CT4IzJItetOSGgB46tTISy31lsLnx4Dy5JJX8hQWAwBhVISvTDVVQ4a2luE0DjQbQeLhLnEGFz+WIgrkKk0qYHrvCLxkenZbbhg/jz5YNaUnxRo+45ho5O3VKv+IloUr6y617q/hcf/cNlq7P6/rKCGbfRvT0XpfnXK6E6T76wQmHIy7t4D00Kgn5dFUrNCr0viW7Hr4rYRWHM3d/gbaQ8ZXbGVpE0TzvZ6rdsez6GfV30rHvqzCuPXNLTNoa90B90s7JuB7cPfve7OAtH5NX0YR0QoLrkalyDi8q81NimxNjk2ezYcZ/QFoJ2dcsfbofkRq0XAvvUR/NUeTmEM5fMSW+PIfGNwZxkWuKbCmv5rs7KB3Qk997UhNFSwF6KsFTpi6outmleIi2gDzo2S9Iv0NUUNqbe5O9JXoGGjKMJglGrM5VfYo5x6POxSZhsaiw70OumD67cYv/hDGW51ji7Y5WsTsTqW9W0orXUak2ljdAERBHpO9mBvoj9u4L4jN91Db8nCoxxkmQY5RwvzMcgEtVJZt9sb7dQ5wYgbT/7kmEWj06aIt4jwxoYRsh0dLz4NhJ5yhHghXwToAKjqAXv+2Coi7DaAz3ijLmD/0Ff3XSeAEkvlHqHoUvS7bWekOEXYIoOHDy2p09NUkrXX+Jpv7d9P4ablOCrO/VhGmvvMpFp0cevLNPDZc8H1vsvtD3lsEzElBJoImttHRqe0eQyqV/qrgApk30cVrreVSr2WzEXUhHuKp0/ewLSdRfJ+fUREcSCeHNLRw5od6SSU+5SkIv9MwCVyD7XfmbpANcHelj4YuN4Jl1cB0spEk7vJXek2R18Id45V8jZbb200SQC7Q6285LMOQ1j8VebQ/OXfJ2L2rAE5XHW+dt2BIcu380ItXMbx8nnYz+UCWaMudrQzH7MyWLTzusRsfeszDdGD3Flu2RIHNg7gOh0m91Zvv3eJsorzRCRXjBbpYyU2dOe5/6tTBjMW9uAdNFzwv5xFXIz1PiJAYU9+1NsMxhaXg0dxn2A0IzBVD3wcROD/21jwYMlu1MAb1WCFjuIkEY3o89aLFbvtwoLo+bX4pOmQPxAP4goh5YmF3OKQobqSpHhxsDmFXfECAha/lLSPyru0X+q8VEgmu1+rSpGZRKrUbQK75TwV5qJ9F/u99fuLLNT1HxAN+aDOFlf66XppA/4J8hUfKusLaJdxnECiSVOFWfxyYcKMmwO/vPM6tH0LAk2CRINpDk/0T8sta3voZ3WSaFeeiXYfEzUthJHH4QMrj0kQJXaItOiR4mYmDONrgveJBef7Bc75O+wRqcQ/OypL3aRxUTv6nE5VW1rOJxWR7Xvz4nYFW1ktB31lWmOZMSsN8NY/4OULsZsRyTwXzvpM4IsM5GbpAs0sXb22WHXy9t66AO4ihOP72YzdMiXrHyC1zZ5s30P2laNdQdyRJeVvh9AGmyKi17CYBGvuezlj1GxV8rcHmODeU+go6EyM/YrOtX2Zk5ErXPddFF9r9PFXx5p91J6k4AMCw57TyHtHQwFUHgetNiy/uedG4BY+r6GGKPofKpiKcJ1pLZ9aTA8Q2hs338gxixQ8/r4MLmQkParvRWCY/ArghUNtHgC+d7Ec7b1QdewN0zCzUvx3H3l3Lyd3hr7T7Ho+fJrQx7EAWBdsPrkOQtSM/uZNgHRcv94muhjsrkox3WNgnQ+U6XYLMDeufpwh3zz1UYGQAi79ivG7AJNiGgL3jCXWQXPTQuGC9jbI5WsfuwmPz6akHDWQ32aSTq9XdX3wfJXJlgidfr2ILJqq4L1l8OpGfnbZZs+4B635A4cgVLu1DCY3D2dsxOb+ES4HfQ3G99wNW9jGHQADqElD7QR6QFh9cANMPuYSZTWnhl6/BZE/2UqBzJOXV3TnL6HBQbQUDioDEDRYq3rcKaBcQYtdADJw7Ih70+glwBppsWdA5J8rWihUM9HkQfVmpxDNAC/kbVX/E9D63FEfWQtKqAs1dvuvrtTAA+wG1KMhNzoVSaSi/s03ZmBsinzEsUV7un/13Ls7qZSbOijlJld422AP7mrE1SkREql1+3p9Hf1DfpOqZyECtdYuwq05LB6Qf+sslzsh3jGhRsbBEXQZh+x8jXzVc2fB8H7NT9BWeFDnGFbvWoczLeDxYpgC1WfNOQcEco/id9ZJbzyme7KKjx0BNywOfVcnEwXP/yu/vs1vqHxdzq8b2XJ7Z13UsNYtC1JZs9ZQOY+PmVlfRGF7fyztPDS/KX5/2yLTpHZh20MlFP+7oqFl7qsIPtz0F0yLROy+7b943tqu+mIGni2KmqGWODF0njUUgdyUetHwOZ6iPMIbqXCplYdrBgfinqGZlLElJFhjKQ2B94wrD5xIn3QZ5CuhA16y400cwv/29R1X3Q6WIrmZ1rGeVY1xnJonH6XVxsiWA2TfE48vykOz8PlxqbjsWRqmOsZi9W5W1pY4MzJfxOh87+x/lPbINJdRgmkVTAGalRpsiD+RuurSEGykq+9A+X24HLrJWXBj3R6U9pinX6Uq8HY2Y2Ma2TCz26YBbg7QnMFelpq44PbcHsfzIwqwGtZ2iMCy8GY2Xew5WfoipPFeOzv/qT5rpjwr4ceaf4xp36VECkJmEyqb4u+aAS2DxFdfD9ixDKXmaBcgXktjd3d5OEKcARz42XCjwwX13ZlozlNjJ4H3pAFSVw8GfVrd02wwsQVtpyE7MF/SeZv7B91CJ1cpENgbU3L4qRM++H2yKFu2v7b6XOEPOCnMUEbbmjY0APPXAJphkT7ZuOOFRCDLrun7OnkJuml38s8IJXLhTOzf1glfx/IihYxV14Hcak6Siw1Kmr5ProPOm1dhwaKJ0bMd3LgycJ2roBj6Fn18SMTnjfBiBuVebwWrWjK+sMFR2OwsVwHV3b3NL60XUGqiADaw5rK5FjTxEusoaI0L1g4XuDhLeWiVaWDETvwPUS/fd971yFjhL8XCsOZ7dV08HtFIhKlOqIcjLSLw7l7qYeyLFf1G6eMcKFChe7yOT4AL/WXsFyWP7oULviSqv58kOV4xr69llyLiTIIGOa3sTAZqDor8CO/4QCudQkiZ7joQlgQqtNcFcY2Y57iMPkIi7HG0rhDZcScdVhGiWHWKi9WIW9IUaDw+ft6EtZ7RBLpEIeNTfuzyPktrI9NdpF63r8p7gVDCzdMC+aBzRGMuB9a+uO8HU7iF+i4PEzPJWh5SnjDGGlfyKIDDlV2l0beGw75B/leVFI6qCcWiN5vXo4WSoQEH1/FHWvLrZ5A0MgmvIXMLRk4rBXBNmc4N6uo48+vOeJEjEQGcW3J2Hu1ZVsfzc5b7rNLXOZSl/fXODTKgLm7KGs4GrO2zqNYrDonNMIAZ7TGnrQ/+t1k9cpIZfbMcckZFTBktLbfMETPteoMpRvXOsKIT8n3ibFY20aox068Etr0wEnOnHf9OihTVTm4oT1kcY8+yFy9wqd/WPH5lcD/iiJPBq5dxTguoca7w+kYcyO6VAic0rcVVUuPMdoNgAVLX1bTtJnCyjodHBKFgxDaJFgrXz4xK7/mhfNdOd6jJy2lcpqoJ13NHpHIhvAkSjPxhhLKScsk97PzHYPmz7kQxq1eNB39gTWsgqWDME4zkB2nHVjRR3z+fUw9XcYl6+i2qhAOp22ptJt+sW5v5hLqu4S11Mv+EQLx34E69DTepP+16kg09FAZJ/nHmR5hwyLUNs3Z5aml9PlWi9oNpuyYJwkrrIpzHFC8hSZSPcVzXMZy9POo+kIlxidvxVQuPOEvVcvhAQ9Pfu4gG+U6Qh82V6+sITuv3Ln/BaNKvwtNAJUow7pbaHWqOqc0tOSmUMWNjjGFWU0BeHVuBCo77mzA7avimOlkedXk90nfC7Zlp/83Wg3Spa9Am5UqrRv1O09Ctu7lSswfVYfWwKNEaUj6VeNYlpk2O84cqbgZD11Jj1ovRCGBOdfTqFAffipGEMl6AcWDXF0ZvDQCrLk9wEyi06S641oe3jp5x0BtJqOA7+M5zdemq89idXUbbG3ZLjZi9gsDLMYqgFPwi2+s55F5/31oStypHVDXWKxmFd+QMuC9rWbV0M3a/NYAuUXqeKfI0INoqx7b9RPXlovPHPJomNoBjosXcQP4dE/SF5XQQGF7e4sOeUON7g5HhmGP/o9TeLbIA4BhLAkvO4EG6z5WM1qQeBmY3jO0vu8VV8FfL4L4SVpQJxBIGLcGYxIFHnLk4EWb/+qOTwwMwuebD7ziTNSOZ/YVnUoODevrnpTLSnnpDSekcXwRhNBIUier5FqAvpwiD9K8SaCWEMj2QjHERTFMacmtMNV/KEZp7NAvN6QBGwqV9O41kDhbUPM/zEbtDDxHx7W+y/MtqnSgYl5oy1z4CFFp5vi/25m6O4Jh4ZGlEXH1C/hhA3xVYeMiZW5kwJw89Uh+m7047x5nCWe+iJc5PQapn3YoQUXftU+1u31Lux60nGHsNC+XzQYGPFP9BLJBuQZJdkSSL2q+tSuclgn1iVAyw0fzRTrSQCyhGa4ws5ulMbyLEOGwTkmutiN92kzELeCeN3ugpBI0woQWjjH5ugsKHU2LnggQ7dNw+zVxTR10NJqFKFQI6YytfYqUX5inuu+hy5y9PrBd491B4YaH1P8glRMiH3Rc2dtsCdZs0n8DVL9nXhQB7TBiTxeJ7WWmwMt3GAL2DEXAoqh+WQz979+FrPpHMyez5Ir91KkAkatYSmCSIUtTbjtzW6Wv7QbcSi8QgoxUJ2/KZ22+esP80vtNJG9uqSgy9vf+PxTSF2QJbCIBUzrlBtACDXMS9xhdI4ie2KvNKeeNlLXU/dNrVmOlEq01DnTAY5nspubqnbp6JhSqBqY06VsVpqRhr/+xqmz5Vj5C23pYpQZqpd8Xy1RVAnA99q4zRPuLzPogcDpgiK0+0StLteg4ZWVk9eK6n385uI383ZEECRZCQlzDU1pIrOE7JZEtt6iJ7DnrEiDYX/IBzTJ2MyWM9O3vh/jGMZDP++iQzP7HPMKu7uYCF5OxSKLsCc6BRsOLs9H/oiN1rFMfCUQDhc2jN4pZgerNolXhAOwhxkM1AxYJSZwGCyZPjZaF+Tg3SOdDN7GXcqNmioMIK9YsFBjbhLPo3QV7iQP7q8JL98fwYfT8sPFRt/cItf2ZIyto07ZsIvSMHcSr5+WrxN8kcE31Qi9zduk4D3jerzVl0terd6Qtsj2SbhseqEw7nsOtvcgdUd3eMxi3UI2a2UlGMs6waVI1ywR0toedRXye7a0cnAzSi9Ax/eQqy6+zhcy0aZW33UJT5ksxy7fZyGJMFRVgNWUv4uD5Uca7q4f2ShWM1lWnwzsMDB/cKfRWzpAzrCkYLRhfWnupmta+9r590JCta1YiJhKNE/XTSdcp0s9R81oBRcOsSoMVdqYeFgKGT27Zbf9AB3Jup+uU5xDZxr9ERoWoYLKz0JG7EUR2CX7tIKuHPO4t1SGrBlvvKUjNyYBFu490XgWDHUVhyKo95MaOG/mJGhfbS22sttIsPE5cWuMoQJMmvBih8L3K756W/kPgkyb9hDr78UgHTwl2C7uRU0/c7D6Vnavt4Jfc3zQ9T8vGhthfFsSpLERu0yhWwMc6Iz0X6h/zeYJwdAyDdieqQtgvlJmmglyLyyuXBmcrLTHQjinZMK54nJO1pz8Nk1T9k6kpRzOS+22RCrmYqSPZa/Ote894b6lHIyr9L/kV8QtR7iwhNPM9i7u4R+XU6z7ZWWJJGWTL9jk27dJWNQoukpjSZfWtSPh9iTdneEn3Uo3/Xg4cPBrrGufwe6tXaiMANbwZnjOnN7N4ctYOf6ddwNJqtPEl4BKZoaumKrxmnjGwYqEC/jLHa/8MpIk/c8AWxGZlHO8sMx/qg65yLMneuAS7V7OU6BJ2G1QM/GE8xYJlam4nCKlL48jHwyucEtU85mXBwDYVinqlrokNcZUAsrLZV2s3+saEBRBxQw6NaTtmVnYme5GeYBl/62Jj3uu3QAhk8jqLK6TnUwFroVOcaBdiZkxYIhOzZujy3lvMhkW6gISasExJIrk/dloaYhCcPMyeaiobDsFGdaY9HibwCS4ZnCk77AN8KYKZg+m6AluFABW/CqdI2xeHf+htLYLNrrbRX750LCX4bvcSPzTM5orysoWd9eCjAXj2Vyiyyq1O6v+wqv3xCO+Sj1ugfLlnpRQ7A+BDJOKQWcgk6MUEnQie3CkuZuQqs+g9+NbBxq3EFkW7UYpNTUQr67Gvy+tL4oQXDFc5yXj7UuAAnxM7vWa7tx/bt84ZCpHocaSAFMHU2Mx5S+WiPPZbaRJYeMUepHrA7Cu7LQUikexFxlIOqptW9117E4e9tqJ9S6N2KcxzCj75ZGiKY5d1XJYB0yT/WKB5iM8WVRWI0O/y5wpG0+xT4J22csUCefPzz7KqG0vGekblLIy6bf6Bp3yFJb1/e0cuPIlZ8IRqJgdZRInGgjxOYDTSoAGrmP4YQ0eVC775oc5xfI+z3ywZmmOnYmk3z/iwmAkRwzEoXFUJpDGkQz8mtXijtomUE7/2on97XdbCRzH424XLoWZY9JZtXyjbvaZ+6REUR55uNvMw9D9GFv472Oq19hmhVOwilZiyBFD6IBj2HfWmc3ER4/IMGfGTJPZvHf2dUl1SUXSGbggFuwSRgz6V2a91HF74jESqnX7lrvaVEPnFv+K99knDT8yVdj9THLiOCc3YZ8wFVLbQbXj+h8AQN2P31GrUcZqoDgsjIM1F70Jmwti4fDT0kuJvREsZ89vD7yN+2OFpQ9WSxRJDxr3u9qp0ffkgzMwyQM4czkcQsiZPGXFrzetlRFkslDCRTNaP8Rii9XImrRwf4dzt+DtwyncpOktyj/th5pb23G0M9sIIm9bX6C+1kgIfqsJKzW7lQTkhHw6wqqBSKGhwHasjIZ4GGPLqC5I/sxoWx8fm3yND8eMIcvsrk/fM1DYnb6/2JqTQoyoHCEQLoHcdH67ZaQVfktMWxG+4LmThVenQFffLBXZO3ifCPfXYQ0GI26WnfHdd1uu/+cEZNZBzRXt+BDx5vPD+sbHJW+RVtHIVvyH4F6kGvlXSJIkkpnyPnu7+MK5RifoqKSrjQQOCuUQ7jufS/XqB9MwLliiAtGUH/qLCOkdTpnSJqbx9vhRPhqmeAUPYS0XADPEBtVAh0wlIuaQEomtMWheBJdJcTWyP0n4hiplQefU7YznBeqfkB+W+cWEomgYNfHQlspZxr+064hshDZ/RbdAYanROH5QuMhpCHIj413qRE6D3kjADdn6ineLjLRQ+cqwJ2K2xZFLpdEeAtp4979ujlgfRcFnv0j8+BcVyE3NcikhG9DAuhn66zip4WUR0I1MRUUn2/lhfacKNITTt2ie1awRIseWWI9Z3wg/8jmsS5kLAA3G6PhuwqO8StZ8jIAewJ/m6Ktpjx7iHL78cbs9mXMuf/wP5JLyKNamHCH3G45mK6IWlw4mh4SI1B1gNww6hwfNw+DeBd7UlBT1dHmzjLo2Au4yqTmkW8ZLeizZF2/cJxzUywuO9cq1ataMVCtBor/hfvwQOSUgn03XyR8/lKkbziu2Cy8b29znbPq2LYpm37F5Tj9tGa/pVZGw75Os0Ueg2pNeRRiNcFLuv+Ue2ZO7Id/x7Mwq9X3vATu+GHHk8tVNNUdV8S9yP15bGKq2gjsBVJoEZQaXn3azsEKYZUK3IJNoaHGTRz3n+xaQnqzNfVe7YFqydMPohIND5wxpHPDDsbKo46bBbAfQqVd/j9rJDy1ZJTRW2UUyiU1EXuQk4XpFxGrMX2/cjTsjUyxroBIJHgVmZv7aVOJpfO3ZIh3CVEhu9rkx5VRoxwxpQsZ7ZbVM9qaGeH/7ZxREeZHlRga+gcOAiaItCKDzVjlYmkY2lRSm0UFUcHt5cAp0G5aE0jdcYmxkio1jTKmnzf6jehu/UXZSyoa/+kTk4PrJhvwCdReng1bNwrm/CWBgCgvptCLWaSbF5Fac7aN5zxYDU3GfQ2xK2hKg82dWk69ZaUcEswD6mfsL1XlXz9sThr4XGibknTSXlu8LDJBvVKbs0V5Z7i1yf8aIgnkNcDc81/cfrQQRP53lNzmIw7kVRPs+h2f5RnwaRGVjC7WmSVEJVF1ni5j7sb5zPWrBTEeLq54Ta5PXC5GSuCMw8HETaUMt4fakoWAb7RpxJHstYKajthF3mLmL0+EBUb/bF4KhBe0DgJXLZm+yWsCTnXkzqJ9rX30sGxKi4wJQT8Nx3RIWxtVOnUFW/ROlF4DyfYVehFzt6ogeQiblhwaIxa0TcoY4m5ez/8QN1wc5B7Sk9hXS7q8l+HI4hYkBPNHT7+DSSdhurjXawUIr2it5/mZI9aiuaE2WqlS7mtlnBD1qFmVUaB0W20jlYH68c0ifhDpahpHVK6448X9yAKfsUke6m8Zj1//i49XYX8/nMdmnv4q3u79qroAQuIDR/eblO4mv2oyO7UqHzQxK8Hm5TxlHn4WrXBy6Uy+5806v5kOQjB41VwvEM9nsyUp1eJ5YzPjFiNDQv7sfpNXztKV03EYn1oEOuo09wvRP7dTOLqLbvGXnAtbTH+Y7ndnXDWmnbGgnrMrprQj+t2KEGYFWzNzCWQq8vCqEv0qjsvjlCeN4gtngDZUFvKnTm5GHk968phJyfxBUvNvka/f7mFe9yFLG8Gb1JuUQTFw89SPxJsDG1SaGy+DufKS4RVOLB+qGzuf7T0b/AVw0B8RuSx9N8tuCj/ySqFm4WPnvmQMzTot4a7NFWKpBpSPfjFDZNb1voMUakn5g/wnjo/fWE/X1eB1kRm8Hhj1hRHYK1FLAF8wLi3iNtkOmiHisyY1ucw7fftyUZuwWK3r21YNYWhjL1WfYG+x+lNtRGFXXWSgyeCcvOCvLicJnStQimFxIOY2nv7o5mXqCzTlTWzpsql5s4+PE1Re3wgKHyXFQJbdq9OBvt+idnuz7IB6jAxDcr5NybVxlV6+tRnuMKGEm4Vi2K+b1gym8vsA83TXVcjyoE9AkmWap58xOMlAvtLqdoblRK60hmXQ0J6vFaGismfE/oPNxokNi4X2S5da4rxfWyu4uUJqwyAwXwWcqyhXVWl8ndkyvC5vvp5uQCGoDicda8OSEC+l+d67cft/4j+7pmiQJgFRn6kbSvIxnqZFQv2eg2V8gcS5bNmKVqTiTlDkhCSs+Oy+l6Csj06SSQ0PO01tGZpEkiJ5Tj7NYa4Ezc526vtN393jAA0eCbq8htMQtlo3QI0x/MWJrSvMvfkDO7E3xddMWBeu0pfWeccyB5qISu5o/cGob0fLTZZDwvdjB5xjwG6s9vheS/GSspCKDqinrV3w0d+Alowkm6usjVulN2X1gS0eJt6U4P8JILO0kQoonEoeXN7Ch5MubXgHv8fJiY70VkAzJ5BIS0OQNwJMFaWo87pinc3PwCSK0jLJdNhTw1nX+cn9MzSHLxkobwpfNY23ugj29xxt5fWuowbGsbfWMQoj4r+fy1AAoUaCCYb4InOZ+H2UOt1MNy8vkPpQG1iWT/nSYDROp6URrPevuIdQUnus6j2AwjNI9gfsJO+/KSS59ytZY+HRE95EaqCpo5LBe1CURhDPDz3H3WnqGBiuMSnmVUJHxIamqX3NQEb/GtR1o+0Oxe98yZnNokZsBIkj0O8byUSUk4v9hR4ctgmz14iJIVi2fyi/Eehyews+Jjy+VHCz01npNVrBTrb00Co+sUR+0Fr1XFFRLPXQem3OhOhEnypxlsqUN4VWbgDKYBuZZB7S38KhF8L4/z+lfVUY6Jw79vodKOICSB9438c1eDtgy7FiNipibUHLy0KGFkfZOPb5Abf/4r+ofSxC5IdHi4Ur6t826nLia18f6228uVZt1PYvHdoNoVXpuPI8ygnc7eqIdzXWSQyXmWet5yrGA/Qfj/ClFMq811rmfxzLFR496sXlOgvEpm3LOcZo3wuijrhK7bgkWkk0dZ8DBfamdYOq6GrMIVYC0S84m4+LsBU95sha1iGGLirAB5wZrbdZN8fu0S43ho3y399gg3oyMXJDGbn9n3o7SNq8BzFbwN4/jHGFk3cRh5466iJjeBm4GdZoZJyFPX3XvT7IFxYlDQQCWLxPNrMFYMgsrgc9veygiNsNJ2OL+2unAnkn6Y13Suj7tVdAzU9VFLqKzC0jiA8wc7gHCQj/0e0U97IhV4zQuW9JgAGpIlgaRSQTXIsPOdD1OZ747Rr+jVBNnmHf1z5TTsWHxf+u9a7tQ/+i/Mm9d9mMdztWzPtQcDJqlI63hpQ6uxY+gdTe8MCFY400zNBAraumjWQ0bHBEyy9AlI/QgYETFu3smrbx+B6mfj/x7AjFiC2bz9mU+Oc+MN3wYKDbjAGtPoBZkAIZ2MQHBCRAhj21SjzKORkeGEaRmamZ7Cvkrz2gxohOqQrelyvmkjc4Wp0/WJKAOAjw8lUbDg+nzdukBfwXN/ABY74KAh6P/4TKN+Ggx7IMvXRXmp4j2QyU+azjnWnKAx0gUttu2/xhuy83t3OY0H0eNOdBX32QBlOHyGXlh6qp5/MxoBH5n3R9xtX9vZFPY/3M3CiJlEBMC7GAQTQWTTqalyXNt55dZ4zjEdaWy8poD9sYW+ssHG9Ss0b8zWOotsqPj8lby4wI2j6shpGsYMs6XXpqLEFWxHcSFTvHeqMgh4jl2m4xA0fFW7cZohw7G801OTSwXgH+jLu8cKGG79c5J7xO+4yGCD3ZPwJ2qT/XyweLeuYsVqEX/N7kZwD9wnmG7/S7x85b6mDTz3zhzH3Rq01pH0PYMjO3WdFdbsDXNtF8IIHSIi+zw5/sFVPAHWoNP7n92qRXIEwtsNq8UlCZGCLapLRqLn9TLiZT+wc8rIMiY7/TvUiMnjnvbsv/51fgEzltDDliI7q0XDMUBLDqGkqbsyManwhD5lFfn0apE1Umvnn1RU6/f+mFAGOm5tfFMVIfRcxFBDJfgDuEJEYL3rm5jRk69ojc3PIEEgQQWgUXkEz055Y4H+xYFg7bcphlFzqAABHvoTJMWag3KYFCzlq0/6BqN4IyUXun3y44wpADszTX5rVLwdDF15BBkZel6SJ8b+f7wv0b2fXtfl9OWgYJcYidHo4WSD5hFle5RaBJW4JboK5e5pA5vsx2HWeYWHke/bg8cKLVjVem4w8TmvuHcuHexZGgm3IRH+5/WI2DPeZYr2szPOab+xzG5EnXPGD9CldLH3EwgiY+ohDSPrFFmbEKpWXkXROAHdpHcV/Ziq/Zv5/iG5boAjonu4qP7K3LHWV5VYPho7KwRoNPhPRkCHGBx77+6dNfVZvcDdMteJao3OUyyOicZLqXFHW8GV1fNhSAxTcs93MkyHUIvPaF/lKC/bKNkUzr9dPA8bYLTIkvko+ddtaYb5rKkKlaL7nK+FbzfEyZvQ966NEmR/jxzxMto8lFljf5NMp4PrbwuLjQ7Adejy1Rk74oOTsAX9EE9qL10fjQSJqLxBcLk0CXKsc6GNRu+C4s8Y5QFw7/FPSROMFnc7qJGeUs4CcO/rHu6hYQtXD38YbdGOhrejLFectIwZsO6LgZfR7LhXFH4RcNov86+x+bUsSkQTl1Z+L+6KqARErmnW+wXGuyiJr18ip4dGMIAhRIOiHR+6sYB/v62OlTu0cwigrbZBWebgOPVdfhg+hfHnAC+HWDOsJ4F7lUeKdvq6Zv5HGJC4yzptgAGHOqc/8U+7ql+cDBuuD3/OgpAi4N+DpmNR/64QuJNuumh6uSrbvODuGVSI7JjgI4/v1wWvMC8FIDXQvCPfr92ZMc9DRTfIplLWzDgwHVhSLgm/rSlrjFJHhjzhzRsSTqvL6UkAnLQMMHWe2rgHjSBsXm8I2xjyFRyirTUsN0YbXr0xeCiaF/DMt7wCvGdsJdF6iOio+/nh7dPTGZwYbjElgJYFrxLoWBmE3XFxTwy9rGYtrUszW+ciQf2AGDCJupMGQ7nAwJfQrnOikrFzs7MTNJem1HEG6BWZYDCR6bQcSl22XXyWcEuYJLq1NfbUh5JUEkU8ixoYMAj0VGdpcAN1w0WLNHgDH1Zwww7VG2iAtEpWOSvuw1v6PKTV61LIZFSrQi8aXx5WH14ZRvxLsRxM/TQtBIpMUVhb6vRT9stqvN8ma5JVE1tR+Nmhn1iqFtBW2iQjIr4V+F3CxkxRgp3IxfnrUnqDf/hCTsQYU+m5cuSsP0+BJNRMCQzD8Td0g3LyDSAPToJ21bIKjT5SMOii4JYRm8mxAoBO487RifMIMVBYatLAS418imF6xLtwjZEVxrya+gvZyoHhfxb+jnOsapYaugMUkqSegb/gqiEge+Ce7WihIkSajJZA7IDH3QpURvY+gFR/FH0wAXYZ2TYsGXVDfIawSwBDewr9yw04oUQE/yz7F8EgeVR4m22oKNNan7WW15eLJel36hKkuAEoG6pDAwjUIcB/S/3bQu59mCuWp2r+idGsVj0UrJskm2YU2KIbMabB2s1mrSc96hbqOK0nv3JgvF28rTFaGkJdbJiZQ5bRU1hVyQw2sotUxBrusMF/NVELoJmeIZ/fkSVORu8hbXap1+UkvMOYX8YbeyVb/5v4adBIHOXw1PhNAImf0ASBExBy6n2081aMj7rALKqUcMfBsfyKxhPkfn7C9pUr12noBm3M/FpeN4/xVtjlMsdJ73iz6CeLzDEcbAijAeCyGPs57FVf1DYpby+1kWy3mwEmwIiA/nbyWmszQOSeK0IXYleVvxeIR+Vxh/2tXM9xkWsO7U/jl7n866K480hd/BDdKdR82hFQjCnY5P8PQfj/BdMPCqy2nCAYzysjhm7JDM6aW5QOgPJpkcKFpvnvp6Rb2ju+4nkHKAHQD/QLjYlst48GcXe3Xm0O/wAJxJ7NOkd8kxucGtSGMSyyrgDYkul3+cYUzaLTmn4hjJun80evvvGjhpZCEFKFnYq89rpOMAVxKv3uv1wP8UD2QBnRIQIetzqV4rL9mA6/RBRmCIrcN9tp8DYxY3uOV4oL9FsVib+5PfLHJS/e/YD/qyn3pdZOxuRBi8PaF/I91Am/s92kIHKDl1BisXWD5MWIO1fXwEYTs/RDSZfy6K54GraW1FCDSP/eMaZMoqVdimn7zf31/absVfUxf2aEZ7IrwqGaHgaR4uYxDov/sVnIreLhjCmKzKNiy0X71MbB/ma5vWQKCK/Ldsbj9H3EBKUm/Bo7BqEPX6FTKYL3h/IcVOpLAHGKHXkJUF5Zxe+nhppibXVEq0/3YEhFFOo13E2CAnYOS9s1ukNhnXxPr2WY0BMqOLDW2HkmIoDveSvvbJBk+rpzFmQ/Zz2ObKJumAdfuf4/rVMGmvZGwrKWEP868R0yD0aT+EVwPdKTESJuEQgas6GbkILVrlzY/Vw4l+FoRu4vzpkPJgKWYIFX86ASjByEUDtRC8tgmq54TLmJxtNGyeEx+3PyoMnBbLFreC2u53zv/WqRHxjKMRFncpx0023FS5nGxs2elsWl9hGI4PbL+9xcc/q9utL0SIdMZWo6A3e9LbqrP/+SLyv1/EYrsbrSre8OTbYMyKx68Cl/P20Mdik2LhSCmm3HpuxoncP/uPehczJbJY6bcVGqKWIHvSrw1vDIBiIiHxr80K3AzbXEfavdiOCEHBRYFJvqMiGwqVEhXFrhTAzURtZ3UtQglLcb985Xh+p/QT/EHdu8EhNfQ9bnkQKQKve9KIlUANKejVz88dfpl1S0BLxdT9zrnhUPTygGSCCHfvtyjIB5tELTGtHgaZ9MyYp/W2mS+Q5j1OAf6N8SEFj+bGvogPrQgTclwo7c7BCtN9jDXV4b6yutQdEgVSWPqzFfZg7+hh30FbqfW5JTyuDDskGPtZ+8Lw/H5KZuMVEZF7a+Fs2HCB5G3YOt6ISz6qy8ZtZl1vkEw87U7771vXwhy5HCTnXmXo0rsyD0P5uW6GthmyJtP9Lbn3ZgbvLAYbGUW0TkV7RfACOFtvKk0bVt7XQVcjp3PsyIJYEuc2tN4S98upEBy+HQfvef2+F77dOacfKL0XIQZYJ2HVtHtRUgCumyBtJou1RrMSFE4pHa4j8osC/1zpFcQEy/Z8jFejsXilP/ecylo9p9gziTlfng7VCpabw85iEOuAASabkyv9w0gGyEuVg/mjUerLJ3ILSuJdB5UI26Z+uzrRf0C5B2hUwM3ZOtFiSR3w8ehZ/j3KP/nWwz2YorS9iwFS7HyOxmNZ+Raho3S93U+K0iY/68dYlcQAXBBGtOP1AoHZyVbdd5idJywnEFfYg1QpDrCrx3GHv1hXlpgsQxYww3yDgLjrKeo+xtxkeUBepmyRaQvFWcHJiIbDETdtb4Ebbj0U/iiUTjhhUeqm1dGvSgKVHuPGyACr7coE7lVc3cUYdgcPjiJe1kJP4cuniWLTqIAOapDIZLg6R6R+pzSYNi2B8RHqVwoXhFajGrliRB8Waq6J2+30bEmyVq4dWOQGpq2y7bQZkCv1ZFl0coLbsE6Bnu+gX4cfY53Z+oDFXmXfNxJ/KtCEold5Bt9ebYkrFsCLPzrthUdWqeixsp9NKTWfVDNX+r9Ib5cDILuTrC3fKrxAkMDiBAayTOFBsWtSRKQHWOnZQ1/immU6Ju+z2rL2HYcZBmoGxc4zYx6xzY0EzDYuOw9Nx5iMIuKlUg494OWqHjcydkS1Jp4sFiHv16/EvFukmc8cuqiEM/SYWF6H4Lj/0ibBlx1uWfwVzNfb6xlefENhhbBE2InRqMmE4d65jzyuUorhZI/LSppgxq9aKNMgROSghY8C0uJSIPWQT7fd95tl7ot7qfvkoctUUJ6iT2HRUT7XuETwkJWlu55gok1hehOj2aTidG0bqIKjWsjMTDpzYrUekVH+XtJhZOabUmQ/ctrS0x3w6a0lK4j1PDjyLex+zFNKNBT6kskiantDhyfiQOcOluvxAuL/UV3M6m8lSKIDdFMS4baCLH5NKq4i2OZoUFuD1BLT5hVyJKfpOfmnQEwjnZ2qeyRaSbmnQcl1QfwCiw31u+861bRBXviBdcD0KgvpM+2jfBL5+qaR1o7OV1UQKje/s0n9vwKqeL6/An+8J+JLNuu/aXttH/tDS7fsqvdR9YILdE0tQAfFil7rttIoqnwVaOju8/3pExZAc9xO3EktCh4XBiV7Gj5GdA2E5XDat+y0XTuaoNSFQ1Ylt4MlGkP4xNyFbMzdNrKvtLljQQ4DaTzN1KTBBiHfeiQot+uFSrUvcyzJfqjh6Mq6OGDrE/HleYia9RkMQsicBt9x7JyY36+fjbTMRSnaCprudkGj+Owhja/nww5xA4O3piJa889sVfmxR4NDjn/2ZHG3WQb8tdkPfyuw448YYUsy/gTtMMJZkizt/drOH+rmRhJI3Mrd3H4gSgWH37YL2yGUhAiUgbKqQZ+xUPvVjOXznY+rf7Yq5vo4rIqEKWWQMi8c6/eOrk+mLXdM2DnOmUG6YXA7PmBJM4ny+hDIYRH0mwqp8jqfhdaCBNrOf/CMWYGRBDBNEmQh0JzhOWXDzgdV+GWvbttlp4CTFoMs67gNm/0+9M+qu+bcR+iQgC+ZJVV//bRWW3MNAi0IIcwMKSFyc4N1gnRn7FvcbpZYZoakXxthnmDkqriy+EvDB2zjyojeYgRABUySUZFz3tcGydCNobMffZWhLS+SuofXP/5yJYw30qTNqM1U8mod0fYgXTZaOhIj1AHSLCPWIYr+yJagTF4I/Iv3qB+/2UOIsHiF3WkMh/YhCdABV5DSxV48iyfFzTPJ+Ex02lq3RZ1fHoRJvwM4AN+ApWI5Cdf9By42CAZ/q2s+j7lDnEUHpJOdeWcq9cs759ocRCiXABJShsJOEcA0rdjBXS4fSdDv21xcH01wJTfB4BO9Qoub6JgXG2fU6lISSt7OXxBeCaQYlwyz0v0IdT5zzWdRDsxutAafYF9p9kJuDNV1nr9pDei7ushEjelU5+81ySwX9ldOSxnGY0unzg0N52oATdFVUyy0lh7w0hbTSq83eAswjkEjfXxrVUNP/CAYmrueKRYAaPopmTqkbd2yynbr/7GKCqxL3NfLFdOtit7Y+QpQDAUDSsZtquA8Z35KlCAF4IGCQ6Ed+YADK1qoJF5rvbeKT6CjUvHIZ1tPIAt4Zmmo32lSiPUODTI2OI4cQwdTreve0CZooX2HUJ8unp5JMipkhwipUoiY0OaKj3yyakLoUDK/sOoEu61NUCLwZHglMk35h5nw1PaPlMRhKU5bqiZoIv1nxsqoFeL5F4p2dLxOjY019peE9MuZ9G4N9TEw7u9+HZS0FVyg2Bw5b4aQoLRWhOh2B65m8/jrifSODJbaihM6Y22pzbxx846fYUrewsqDaeOgKEDaCo6f4IF/xnQdv0Ni9oFudV54VNfcU/8AhsM8tPbq2Irm0MG/m4cSzvJZ+MF8KCZnxHGXPqt3iEBJ0vFzO3yOQrYpE81/ES3vkW+D5tNSCwfdExiAJJ1pwIfqRxLcsqu4kw5YPkdWV2RsVln0ULSOFtL6W2VsMLazAwHqPlHP+qjvY4t5On7gQjnPLstM8fWRS7Kxv1I5Y/zx5wMPTudwkOLDjXUkNcJ4wkX3kaF6iT4YajyrLzPAWQpqfW7BNu6+xm9yaizf2Pk9kF4tMO+jYlXP5Epm5VmR9muEiXvvIH1xHpkWF9pX1FBzLa6c0cZCCVDT+bzpZdHhtuc/ORXYDyDezgHrtlGQIt8m2wA4jB+UNBNEbKG+5z6q4R4I6966DUIoBKgnu77HqLat8hO/2UoVnQzDoRkwcd1+bAziS0sx0owWPqlKRHTgYclprhAHhibWzvEAk3c38YhBCTiZ1QyjOH27d/U+zluTlT7vl7WghwI+AGqaqzei1TQwvuvB9xZsH1b/5UQfiUaQsQypyIql87USMRo41p0LNqdqCS9T8/2F9MIAckfEndk6csTPlDEzMMdCYdxuBtSyQZ4IR8U4K2uoWTpPwKRlw7GpQbp+0PuXLuPONuMrKGqLVtDRlHqb9xxEBDEOFm1UOQl3qgMts1VAkFd2O0Ypyuc0hrswF35GuxSRgABRHhffTBYU1Ba4kp6gxL4iOpWNF5hy67sYkY9G0HYksu8EkA8/q29yTKGIWp6C0dYgRLAh65t4ed1Wcpqw98Uwjtqafijz8Qw61T64xMSQiw5LGsrW1xxqnwdF8AYHlhf0hs0J9iTdT4Yg4MPjpLa3UNeONN10HpedjE4fW0Wke1PTkFoZX+DdY2G9Js7KAVdzrSzKL47gUhbKJ92j2fYOaZKZowEcgIvMssdXdN/i28TNrbzP0NilvIbJLdWsECYo8wiBANHMrCfoVFA3SXPgtJYanirdnB2cH9VrEf9mf53PVk8CshvqA4GeHsSegGQkNVY39ic2jWd52zKkfb848rZ2MyEI+T0Sd3OMTaXxmnhHKtDDIuj9uJH2zwJP5A1NmiBSCavAFCST8Lc/hly+JFI+pdM9DRKMj8Q0VZbb3OsJVc20POug/SFLPq3uLSTVSmqdix8JPAZUzE5aoKcLw51V1OUO4Mg2AZGz2HIvGofUqQJcVVJdvrSIRWp52MFXzPuC+FG4iX6cyrHKIPeaKijt0dk3sdHk86Sw+VVkkaz8YGF8ANiySDKrNXov2MsVcza6pLeDT4jH6GO2uqn1QijyQxiSLazfUUmniMdEb9a0uJR5fK0OOhenBBa80vO+ZdCTuCSfYeI1eHFMqsoYltFU7dUNFwumK77LP/ns0xTDZ7llyCYi1HamOfsjLIrbJt4n4Lk8VE9WFUL5RSyrF4/TQ6EyAj2KLdjqeLCLXuQ6N85mKBDSHp2T10GAO23gC/EjK3dXGUBX0hW3qW/fEROV2RMZVX3i9uQf1ggGRO3YluEvyvjd8VHWtEMTTr8i+sRpR9XR8ohuAwYebmuSrPJRqS/UBcbQkDnsyVwo/dkwDd9/AoNXBkD22rVVmuOlclUCim4WcyW4vgNvfNwZ9jVBPjx+zP3h4LGW3COKQrFvK3FzVqvYtzD38eoRWFF2iqCtRSgYcZkzAsRSkmQ4raVxl8wsGS4pvnvKPft/DmTI7hMJxLsDABydmAxenA+UspddkELLrWmLUDxzXNrXB25m7z/zqLITnVMJUWLRyd241wWxUzWfzwvt4KC1Eb2g0qj0kZWtgbAEVQJVqLqVSkFKmDO7+YJKAOd9vMcwBuPhG4FFcQP5dBa0GjMxEBnyoDgPWCsp83Zf93fKDgLNrt++yxoJ6xdz255Gz8qvApEl9/yqhsqpi0Uz5u/xcfPcVx9FSQopq9ljN6ErEACAe+quUB8EMF/FNo+IoBJSxyzfSqQeHO3rWhhOG1qablC4GK+Y52DISK1D3UaUP9p0uwRY1CiN1lCFc+jN/BqqwjQq8GV/Kg/YmxhZMmUNU/PogSIACqinW7mvbU7ZnwDwoYO18y/EzB5yx6VBaqtkNX+m0EQzhl3Q3z14NB+YBLW2pd5qCOxQj8bJp5DQ1aBRs+PBgWD9l33ADV/rFFqBKXHUay1A/51EiOXvqbtX1PQOT8IWTle5c5ym4bXV8cYdTaHuxQwg/BsUlWJPDWD1JAzjoUgWt3bwq0sYkBIC8mEcgEDC5+5wVK/DZLP9Lm3bTqvzyFbBnEx+I5WdVHLol8A2IFmdyJLLBhUEs/u1cww0IEJc+xOdk+uAcba5wulkUpH2f16goZ9urZxPo39HXpmDgG63GnSSY63Js6G1xwsrhkUaVx0TN1mmPPOcfxmcVLknDDhpK647MhxKva0U8C30JAmv+PIzxFiBey2cg+ZhAyyVo7SguyFj+l/+jYlgsHycAtRUwpYiKce4hStlLbf5C0zRvroABf9BqsgzAcSBn1u1xP9fMCVXTkiqsvx8z45qIaxDqwntBFtzRjuFBArxDxS72g1h2fJKpypHRfqkPE7Th0QAdJmlj9WoUoPo52z10pYo3Vv+WOtBuIYCodQ67unpiiF7/5TAIraFXR+2bmua0YkXkJwk9xvhKcSj/hooNrNjDBlDpS3CsIK6MlR8oxU3RTKAFXyF7lvb6H8C+qrwxWqh3zXIky6Er5QXeWxI7XUYpvjKNWShonTl76CchnKgWbrybuMlAeNxjzcpujNLTJn5eNEnTKjeLSvgMnDfYXSogAX9uIg04wSU1qCNEKdEw7N/tbsAIvjX/Ym9movZH1loalxbrhHtFgNGphdtpdjGLxURHboaag4Sds7WdtP1a3zKfXngW3zrxew6UiZNhgTQbt2rUe2hoHTl95h9IIVjUFnKLm/0cNX7PH07x9F/ICNZlbxAIUY40pVE3AhpbDsm4gEu2PUOhTqw+BV7N9BmuXnYh/VfyCBUDiEYAXl/RDviqtI/60h4KekQJoEy+oBhGrs8UyJL3hDxKZaa/DfnKKfsglmdy0Rl/gYXbIctjSVYps1D3JbNDipAxf8QtsJw/1dkyHdJRi5VefDPH+BCJIKoAAARIB5gBVBSbItok3wHN4q/xrVCqq94CofC0QMC6lqixEdy8Cj5YJoHx/2kHQHhSshFGQ3bAJWPp5GrSfUKk6k0e+LDLVT/qElgeoBAV+APmuAQlZu/G+qAAAPhjAAAFkAjSN+aAKnT0FX+biIAAAAAAAAAAAVhRQp/MmPPz2oTEO3QWgug8Ow3doIHrsUygAAAA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8" name="AutoShape 10" descr="https://encrypted-tbn2.gstatic.com/shopping?q=tbn:ANd9GcSXjpbRBZfoaWrxSsJE9HL7ObCv7AoakdbuT8yrVxzNNAj2BpPFPP3JCe4e6EL_KJjFjPOTYT7a9WTR4p4Or_wSRGwLQWv30yEOgjyR7h84&amp;usqp=CA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8231" y="3276207"/>
            <a:ext cx="2383294" cy="2401558"/>
          </a:xfrm>
          <a:prstGeom prst="rect">
            <a:avLst/>
          </a:prstGeom>
        </p:spPr>
      </p:pic>
      <p:pic>
        <p:nvPicPr>
          <p:cNvPr id="1036" name="Picture 12" descr="Marbre Blanc à Motifs Texture De Fond, (noir Et Blanc). Banque D&amp;#39;Images Et  Photos Libres De Droits. Image 36328449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538" y="2599950"/>
            <a:ext cx="1963419" cy="2947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19"/>
          <p:cNvSpPr/>
          <p:nvPr/>
        </p:nvSpPr>
        <p:spPr>
          <a:xfrm>
            <a:off x="3350703" y="5806568"/>
            <a:ext cx="200648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baseline="30000" dirty="0" smtClean="0">
                <a:solidFill>
                  <a:srgbClr val="000000"/>
                </a:solidFill>
                <a:latin typeface="Roboto Mono" pitchFamily="2" charset="0"/>
              </a:rPr>
              <a:t>FILM ADHESIF</a:t>
            </a:r>
          </a:p>
          <a:p>
            <a:pPr algn="ctr"/>
            <a:r>
              <a:rPr lang="fr-FR" baseline="30000" dirty="0" smtClean="0">
                <a:solidFill>
                  <a:srgbClr val="000000"/>
                </a:solidFill>
                <a:latin typeface="Roboto Mono" pitchFamily="2" charset="0"/>
              </a:rPr>
              <a:t>miroir</a:t>
            </a:r>
            <a:endParaRPr lang="fr-FR" dirty="0"/>
          </a:p>
        </p:txBody>
      </p:sp>
      <p:sp>
        <p:nvSpPr>
          <p:cNvPr id="21" name="Rectangle 20"/>
          <p:cNvSpPr/>
          <p:nvPr/>
        </p:nvSpPr>
        <p:spPr>
          <a:xfrm>
            <a:off x="863215" y="5795571"/>
            <a:ext cx="200648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baseline="30000" dirty="0" smtClean="0">
                <a:solidFill>
                  <a:srgbClr val="000000"/>
                </a:solidFill>
                <a:latin typeface="Roboto Mono" pitchFamily="2" charset="0"/>
              </a:rPr>
              <a:t>PAPIER PEINT Effet Marbre blanc</a:t>
            </a:r>
            <a:endParaRPr lang="fr-FR" dirty="0"/>
          </a:p>
        </p:txBody>
      </p:sp>
      <p:pic>
        <p:nvPicPr>
          <p:cNvPr id="1038" name="Picture 14" descr="Adhésif décoratif D-C-FIX Metallic miroir, incolore l.0.90 x L.15 m | Leroy  Merli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3077" y="3741209"/>
            <a:ext cx="3262460" cy="1806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Rectangle 22"/>
          <p:cNvSpPr/>
          <p:nvPr/>
        </p:nvSpPr>
        <p:spPr>
          <a:xfrm>
            <a:off x="6374197" y="5795571"/>
            <a:ext cx="200648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baseline="30000" dirty="0" smtClean="0">
                <a:solidFill>
                  <a:srgbClr val="000000"/>
                </a:solidFill>
                <a:latin typeface="Roboto Mono" pitchFamily="2" charset="0"/>
              </a:rPr>
              <a:t>VASES/FIOLES à suspendre</a:t>
            </a:r>
            <a:endParaRPr lang="fr-FR" dirty="0"/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57192" y="2691300"/>
            <a:ext cx="1333686" cy="1581371"/>
          </a:xfrm>
          <a:prstGeom prst="rect">
            <a:avLst/>
          </a:prstGeom>
        </p:spPr>
      </p:pic>
      <p:pic>
        <p:nvPicPr>
          <p:cNvPr id="1040" name="Picture 16" descr="Vase Transparent Suspendu Verre Forme Rhombus / Goutte / Cônes (Optionnel)  , Vase Hydroponique Plantes Conteneurs Pot de fleurs Vase Boules Bricolage  Plantes Bricolage Maison Mariage Décor de Jard(#2) : Amazon.fr: Cuisine et  Maison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7912" y="1872642"/>
            <a:ext cx="1522611" cy="1599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41496" y="1742521"/>
            <a:ext cx="1203812" cy="1725696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89056" y="3920468"/>
            <a:ext cx="1646082" cy="723809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689056" y="4644277"/>
            <a:ext cx="1830396" cy="581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094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m.media-amazon.com/images/I/81E7Dl-B1RL._AC_SL1500_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6556" y="1855275"/>
            <a:ext cx="3073698" cy="2991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2180289" y="4989342"/>
            <a:ext cx="38139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200" dirty="0">
                <a:latin typeface="Roboto Mono ExtraLight" panose="00000009000000000000" pitchFamily="49" charset="0"/>
                <a:ea typeface="Roboto Mono ExtraLight" panose="00000009000000000000" pitchFamily="49" charset="0"/>
              </a:rPr>
              <a:t>ELLE VOUS Cube en </a:t>
            </a:r>
            <a:r>
              <a:rPr lang="fr-FR" sz="1200" dirty="0" smtClean="0">
                <a:latin typeface="Roboto Mono ExtraLight" panose="00000009000000000000" pitchFamily="49" charset="0"/>
                <a:ea typeface="Roboto Mono ExtraLight" panose="00000009000000000000" pitchFamily="49" charset="0"/>
              </a:rPr>
              <a:t>bois </a:t>
            </a:r>
            <a:r>
              <a:rPr lang="fr-FR" sz="1200" dirty="0">
                <a:latin typeface="Roboto Mono ExtraLight" panose="00000009000000000000" pitchFamily="49" charset="0"/>
                <a:ea typeface="Roboto Mono ExtraLight" panose="00000009000000000000" pitchFamily="49" charset="0"/>
              </a:rPr>
              <a:t>de </a:t>
            </a:r>
            <a:r>
              <a:rPr lang="fr-FR" sz="1200" dirty="0" smtClean="0">
                <a:latin typeface="Roboto Mono ExtraLight" panose="00000009000000000000" pitchFamily="49" charset="0"/>
                <a:ea typeface="Roboto Mono ExtraLight" panose="00000009000000000000" pitchFamily="49" charset="0"/>
              </a:rPr>
              <a:t>forme Hexagonale </a:t>
            </a:r>
            <a:r>
              <a:rPr lang="fr-FR" sz="1200" dirty="0">
                <a:latin typeface="Roboto Mono ExtraLight" panose="00000009000000000000" pitchFamily="49" charset="0"/>
                <a:ea typeface="Roboto Mono ExtraLight" panose="00000009000000000000" pitchFamily="49" charset="0"/>
              </a:rPr>
              <a:t>(Lot de </a:t>
            </a:r>
            <a:r>
              <a:rPr lang="fr-FR" sz="1200" dirty="0" smtClean="0">
                <a:latin typeface="Roboto Mono ExtraLight" panose="00000009000000000000" pitchFamily="49" charset="0"/>
                <a:ea typeface="Roboto Mono ExtraLight" panose="00000009000000000000" pitchFamily="49" charset="0"/>
              </a:rPr>
              <a:t>6)</a:t>
            </a:r>
          </a:p>
          <a:p>
            <a:pPr algn="ctr"/>
            <a:r>
              <a:rPr lang="fr-FR" sz="1200" dirty="0" smtClean="0">
                <a:latin typeface="Roboto Mono ExtraLight" panose="00000009000000000000" pitchFamily="49" charset="0"/>
                <a:ea typeface="Roboto Mono ExtraLight" panose="00000009000000000000" pitchFamily="49" charset="0"/>
              </a:rPr>
              <a:t>Amazon - 33,59€ ttc</a:t>
            </a:r>
            <a:endParaRPr lang="fr-FR" sz="1200" dirty="0">
              <a:latin typeface="Roboto Mono ExtraLight" panose="00000009000000000000" pitchFamily="49" charset="0"/>
              <a:ea typeface="Roboto Mono ExtraLight" panose="00000009000000000000" pitchFamily="49" charset="0"/>
            </a:endParaRPr>
          </a:p>
        </p:txBody>
      </p:sp>
      <p:pic>
        <p:nvPicPr>
          <p:cNvPr id="1028" name="Picture 4" descr="https://www.retif.eu/media/image/400x/podium-3-marches-acrylique-blanc-l20xp30xh15cm_0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3370" y="1419621"/>
            <a:ext cx="4101168" cy="4101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6743370" y="4989341"/>
            <a:ext cx="38139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200" dirty="0">
                <a:latin typeface="Roboto Mono ExtraLight" panose="00000009000000000000" pitchFamily="49" charset="0"/>
                <a:ea typeface="Roboto Mono ExtraLight" panose="00000009000000000000" pitchFamily="49" charset="0"/>
              </a:rPr>
              <a:t>Podium 3 marches acrylique blanc </a:t>
            </a:r>
            <a:r>
              <a:rPr lang="fr-FR" sz="1200" dirty="0" smtClean="0">
                <a:latin typeface="Roboto Mono ExtraLight" panose="00000009000000000000" pitchFamily="49" charset="0"/>
                <a:ea typeface="Roboto Mono ExtraLight" panose="00000009000000000000" pitchFamily="49" charset="0"/>
              </a:rPr>
              <a:t>L20xP30xH15cm</a:t>
            </a:r>
          </a:p>
          <a:p>
            <a:pPr algn="ctr"/>
            <a:r>
              <a:rPr lang="fr-FR" sz="1200" dirty="0" err="1" smtClean="0">
                <a:latin typeface="Roboto Mono ExtraLight" panose="00000009000000000000" pitchFamily="49" charset="0"/>
                <a:ea typeface="Roboto Mono ExtraLight" panose="00000009000000000000" pitchFamily="49" charset="0"/>
              </a:rPr>
              <a:t>Retif</a:t>
            </a:r>
            <a:r>
              <a:rPr lang="fr-FR" sz="1200" dirty="0" smtClean="0">
                <a:latin typeface="Roboto Mono ExtraLight" panose="00000009000000000000" pitchFamily="49" charset="0"/>
                <a:ea typeface="Roboto Mono ExtraLight" panose="00000009000000000000" pitchFamily="49" charset="0"/>
              </a:rPr>
              <a:t> – 24,79€- </a:t>
            </a:r>
            <a:r>
              <a:rPr lang="fr-FR" sz="1200" dirty="0" err="1" smtClean="0">
                <a:latin typeface="Roboto Mono ExtraLight" panose="00000009000000000000" pitchFamily="49" charset="0"/>
                <a:ea typeface="Roboto Mono ExtraLight" panose="00000009000000000000" pitchFamily="49" charset="0"/>
              </a:rPr>
              <a:t>ht</a:t>
            </a:r>
            <a:endParaRPr lang="fr-FR" sz="1200" dirty="0">
              <a:latin typeface="Roboto Mono ExtraLight" panose="00000009000000000000" pitchFamily="49" charset="0"/>
              <a:ea typeface="Roboto Mono ExtraLight" panose="00000009000000000000" pitchFamily="49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597013" y="2446084"/>
            <a:ext cx="200648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4400" baseline="30000" dirty="0" smtClean="0">
                <a:solidFill>
                  <a:srgbClr val="000000"/>
                </a:solidFill>
                <a:latin typeface="Roboto Mono" pitchFamily="2" charset="0"/>
              </a:rPr>
              <a:t>ou</a:t>
            </a:r>
            <a:endParaRPr lang="fr-FR" sz="4400" dirty="0"/>
          </a:p>
        </p:txBody>
      </p:sp>
      <p:sp>
        <p:nvSpPr>
          <p:cNvPr id="8" name="Titre 1"/>
          <p:cNvSpPr>
            <a:spLocks noGrp="1"/>
          </p:cNvSpPr>
          <p:nvPr>
            <p:ph type="title"/>
          </p:nvPr>
        </p:nvSpPr>
        <p:spPr>
          <a:xfrm>
            <a:off x="736411" y="207354"/>
            <a:ext cx="10515600" cy="1325563"/>
          </a:xfrm>
          <a:ln>
            <a:solidFill>
              <a:srgbClr val="C7BBE3"/>
            </a:solidFill>
          </a:ln>
        </p:spPr>
        <p:txBody>
          <a:bodyPr>
            <a:normAutofit fontScale="90000"/>
          </a:bodyPr>
          <a:lstStyle/>
          <a:p>
            <a:r>
              <a:rPr lang="fr-FR" dirty="0" smtClean="0"/>
              <a:t>EXEMPLES DE PETITS PODIUMS ESCALIER</a:t>
            </a:r>
            <a:br>
              <a:rPr lang="fr-FR" dirty="0" smtClean="0"/>
            </a:br>
            <a:r>
              <a:rPr lang="fr-FR" sz="3600" dirty="0" smtClean="0">
                <a:solidFill>
                  <a:srgbClr val="C7BBE3"/>
                </a:solidFill>
              </a:rPr>
              <a:t>en accord avec le thème</a:t>
            </a:r>
            <a:endParaRPr lang="fr-FR" sz="3600" dirty="0">
              <a:solidFill>
                <a:srgbClr val="C7BBE3"/>
              </a:solidFill>
            </a:endParaRP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870" y="5791211"/>
            <a:ext cx="940886" cy="907678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1325756" y="5960225"/>
            <a:ext cx="1001280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>
                <a:solidFill>
                  <a:srgbClr val="C7BBE3"/>
                </a:solidFill>
                <a:latin typeface="KyivType Sans2" panose="00000500000000000000" pitchFamily="50" charset="0"/>
              </a:rPr>
              <a:t>Nous privilégions les podiums hexagonaux pour cette vitrine, mais vous pouvez également utiliser des plots de différentes tailles que vous avez déjà, quelque soit la forme (rectangulaire, ronde). </a:t>
            </a:r>
            <a:r>
              <a:rPr lang="fr-FR" sz="1400" dirty="0">
                <a:solidFill>
                  <a:srgbClr val="C7BBE3"/>
                </a:solidFill>
                <a:latin typeface="KyivType Sans2" panose="00000500000000000000" pitchFamily="50" charset="0"/>
              </a:rPr>
              <a:t>L</a:t>
            </a:r>
            <a:r>
              <a:rPr lang="fr-FR" sz="1400" dirty="0" smtClean="0">
                <a:solidFill>
                  <a:srgbClr val="C7BBE3"/>
                </a:solidFill>
                <a:latin typeface="KyivType Sans2" panose="00000500000000000000" pitchFamily="50" charset="0"/>
              </a:rPr>
              <a:t>e but étant d’obtenir différents niveaux de présentation. </a:t>
            </a:r>
            <a:endParaRPr lang="fr-FR" sz="1400" dirty="0">
              <a:solidFill>
                <a:srgbClr val="C7BBE3"/>
              </a:solidFill>
              <a:latin typeface="KyivType Sans2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53777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60656" y="-250038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fr-FR" sz="3800" dirty="0" smtClean="0">
                <a:latin typeface="KyivType Sans2" panose="00000500000000000000" pitchFamily="50" charset="0"/>
              </a:rPr>
              <a:t>SCENOGRAPHIE VITRINE</a:t>
            </a:r>
            <a:endParaRPr lang="fr-FR" sz="3800" dirty="0">
              <a:latin typeface="KyivType Sans2" panose="00000500000000000000" pitchFamily="50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0" y="0"/>
            <a:ext cx="146065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800" dirty="0" smtClean="0">
                <a:solidFill>
                  <a:srgbClr val="C7BBE3"/>
                </a:solidFill>
                <a:latin typeface="Lucida Handwriting" panose="03010101010101010101" pitchFamily="66" charset="0"/>
                <a:ea typeface="Roboto" panose="020B0604020202020204" charset="0"/>
                <a:cs typeface="Arial" panose="020B0604020202020204" pitchFamily="34" charset="0"/>
              </a:rPr>
              <a:t>1/</a:t>
            </a:r>
            <a:endParaRPr lang="fr-FR" sz="8800" dirty="0">
              <a:solidFill>
                <a:srgbClr val="C7BBE3"/>
              </a:solidFill>
              <a:latin typeface="Lucida Handwriting" panose="03010101010101010101" pitchFamily="66" charset="0"/>
              <a:ea typeface="Roboto" panose="020B0604020202020204" charset="0"/>
              <a:cs typeface="Arial" panose="020B0604020202020204" pitchFamily="34" charset="0"/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4601" y="887218"/>
            <a:ext cx="6792913" cy="5803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256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8991" y="921808"/>
            <a:ext cx="5278661" cy="5739976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00876" y="173346"/>
            <a:ext cx="10515600" cy="1325563"/>
          </a:xfrm>
        </p:spPr>
        <p:txBody>
          <a:bodyPr/>
          <a:lstStyle/>
          <a:p>
            <a:r>
              <a:rPr lang="fr-FR" dirty="0" smtClean="0">
                <a:solidFill>
                  <a:srgbClr val="C7BBE3"/>
                </a:solidFill>
              </a:rPr>
              <a:t>La scénographie, en détail …</a:t>
            </a:r>
            <a:r>
              <a:rPr lang="fr-FR" dirty="0" smtClean="0"/>
              <a:t/>
            </a:r>
            <a:br>
              <a:rPr lang="fr-FR" dirty="0" smtClean="0"/>
            </a:br>
            <a:endParaRPr lang="fr-FR" sz="3600" dirty="0">
              <a:solidFill>
                <a:srgbClr val="FCC496"/>
              </a:solidFill>
            </a:endParaRPr>
          </a:p>
        </p:txBody>
      </p:sp>
      <p:sp>
        <p:nvSpPr>
          <p:cNvPr id="4" name="Forme libre 3"/>
          <p:cNvSpPr/>
          <p:nvPr/>
        </p:nvSpPr>
        <p:spPr>
          <a:xfrm>
            <a:off x="2601987" y="1623454"/>
            <a:ext cx="2994480" cy="912972"/>
          </a:xfrm>
          <a:custGeom>
            <a:avLst/>
            <a:gdLst>
              <a:gd name="connsiteX0" fmla="*/ 0 w 1706880"/>
              <a:gd name="connsiteY0" fmla="*/ 29052 h 912972"/>
              <a:gd name="connsiteX1" fmla="*/ 822960 w 1706880"/>
              <a:gd name="connsiteY1" fmla="*/ 59532 h 912972"/>
              <a:gd name="connsiteX2" fmla="*/ 1463040 w 1706880"/>
              <a:gd name="connsiteY2" fmla="*/ 562452 h 912972"/>
              <a:gd name="connsiteX3" fmla="*/ 1706880 w 1706880"/>
              <a:gd name="connsiteY3" fmla="*/ 912972 h 912972"/>
              <a:gd name="connsiteX4" fmla="*/ 1706880 w 1706880"/>
              <a:gd name="connsiteY4" fmla="*/ 912972 h 912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6880" h="912972">
                <a:moveTo>
                  <a:pt x="0" y="29052"/>
                </a:moveTo>
                <a:cubicBezTo>
                  <a:pt x="289560" y="-158"/>
                  <a:pt x="579120" y="-29368"/>
                  <a:pt x="822960" y="59532"/>
                </a:cubicBezTo>
                <a:cubicBezTo>
                  <a:pt x="1066800" y="148432"/>
                  <a:pt x="1315720" y="420212"/>
                  <a:pt x="1463040" y="562452"/>
                </a:cubicBezTo>
                <a:cubicBezTo>
                  <a:pt x="1610360" y="704692"/>
                  <a:pt x="1706880" y="912972"/>
                  <a:pt x="1706880" y="912972"/>
                </a:cubicBezTo>
                <a:lnTo>
                  <a:pt x="1706880" y="912972"/>
                </a:lnTo>
              </a:path>
            </a:pathLst>
          </a:custGeom>
          <a:noFill/>
          <a:ln w="28575">
            <a:solidFill>
              <a:schemeClr val="tx1">
                <a:lumMod val="95000"/>
                <a:lumOff val="5000"/>
              </a:schemeClr>
            </a:solidFill>
            <a:prstDash val="sysDot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Forme libre 21"/>
          <p:cNvSpPr/>
          <p:nvPr/>
        </p:nvSpPr>
        <p:spPr>
          <a:xfrm flipV="1">
            <a:off x="2321196" y="5541142"/>
            <a:ext cx="2851937" cy="750675"/>
          </a:xfrm>
          <a:custGeom>
            <a:avLst/>
            <a:gdLst>
              <a:gd name="connsiteX0" fmla="*/ 0 w 1706880"/>
              <a:gd name="connsiteY0" fmla="*/ 29052 h 912972"/>
              <a:gd name="connsiteX1" fmla="*/ 822960 w 1706880"/>
              <a:gd name="connsiteY1" fmla="*/ 59532 h 912972"/>
              <a:gd name="connsiteX2" fmla="*/ 1463040 w 1706880"/>
              <a:gd name="connsiteY2" fmla="*/ 562452 h 912972"/>
              <a:gd name="connsiteX3" fmla="*/ 1706880 w 1706880"/>
              <a:gd name="connsiteY3" fmla="*/ 912972 h 912972"/>
              <a:gd name="connsiteX4" fmla="*/ 1706880 w 1706880"/>
              <a:gd name="connsiteY4" fmla="*/ 912972 h 912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6880" h="912972">
                <a:moveTo>
                  <a:pt x="0" y="29052"/>
                </a:moveTo>
                <a:cubicBezTo>
                  <a:pt x="289560" y="-158"/>
                  <a:pt x="579120" y="-29368"/>
                  <a:pt x="822960" y="59532"/>
                </a:cubicBezTo>
                <a:cubicBezTo>
                  <a:pt x="1066800" y="148432"/>
                  <a:pt x="1315720" y="420212"/>
                  <a:pt x="1463040" y="562452"/>
                </a:cubicBezTo>
                <a:cubicBezTo>
                  <a:pt x="1610360" y="704692"/>
                  <a:pt x="1706880" y="912972"/>
                  <a:pt x="1706880" y="912972"/>
                </a:cubicBezTo>
                <a:lnTo>
                  <a:pt x="1706880" y="912972"/>
                </a:lnTo>
              </a:path>
            </a:pathLst>
          </a:custGeom>
          <a:noFill/>
          <a:ln w="28575">
            <a:solidFill>
              <a:schemeClr val="tx1">
                <a:lumMod val="95000"/>
                <a:lumOff val="5000"/>
              </a:schemeClr>
            </a:solidFill>
            <a:prstDash val="sysDot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Forme libre 22"/>
          <p:cNvSpPr/>
          <p:nvPr/>
        </p:nvSpPr>
        <p:spPr>
          <a:xfrm>
            <a:off x="2288798" y="3328411"/>
            <a:ext cx="1968658" cy="740667"/>
          </a:xfrm>
          <a:custGeom>
            <a:avLst/>
            <a:gdLst>
              <a:gd name="connsiteX0" fmla="*/ 0 w 1706880"/>
              <a:gd name="connsiteY0" fmla="*/ 29052 h 912972"/>
              <a:gd name="connsiteX1" fmla="*/ 822960 w 1706880"/>
              <a:gd name="connsiteY1" fmla="*/ 59532 h 912972"/>
              <a:gd name="connsiteX2" fmla="*/ 1463040 w 1706880"/>
              <a:gd name="connsiteY2" fmla="*/ 562452 h 912972"/>
              <a:gd name="connsiteX3" fmla="*/ 1706880 w 1706880"/>
              <a:gd name="connsiteY3" fmla="*/ 912972 h 912972"/>
              <a:gd name="connsiteX4" fmla="*/ 1706880 w 1706880"/>
              <a:gd name="connsiteY4" fmla="*/ 912972 h 912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6880" h="912972">
                <a:moveTo>
                  <a:pt x="0" y="29052"/>
                </a:moveTo>
                <a:cubicBezTo>
                  <a:pt x="289560" y="-158"/>
                  <a:pt x="579120" y="-29368"/>
                  <a:pt x="822960" y="59532"/>
                </a:cubicBezTo>
                <a:cubicBezTo>
                  <a:pt x="1066800" y="148432"/>
                  <a:pt x="1315720" y="420212"/>
                  <a:pt x="1463040" y="562452"/>
                </a:cubicBezTo>
                <a:cubicBezTo>
                  <a:pt x="1610360" y="704692"/>
                  <a:pt x="1706880" y="912972"/>
                  <a:pt x="1706880" y="912972"/>
                </a:cubicBezTo>
                <a:lnTo>
                  <a:pt x="1706880" y="912972"/>
                </a:lnTo>
              </a:path>
            </a:pathLst>
          </a:custGeom>
          <a:noFill/>
          <a:ln w="28575">
            <a:solidFill>
              <a:schemeClr val="tx1">
                <a:lumMod val="95000"/>
                <a:lumOff val="5000"/>
              </a:schemeClr>
            </a:solidFill>
            <a:prstDash val="sysDot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Forme libre 26"/>
          <p:cNvSpPr/>
          <p:nvPr/>
        </p:nvSpPr>
        <p:spPr>
          <a:xfrm rot="10800000" flipV="1">
            <a:off x="7467599" y="1370969"/>
            <a:ext cx="1996439" cy="1719363"/>
          </a:xfrm>
          <a:custGeom>
            <a:avLst/>
            <a:gdLst>
              <a:gd name="connsiteX0" fmla="*/ 0 w 1706880"/>
              <a:gd name="connsiteY0" fmla="*/ 29052 h 912972"/>
              <a:gd name="connsiteX1" fmla="*/ 822960 w 1706880"/>
              <a:gd name="connsiteY1" fmla="*/ 59532 h 912972"/>
              <a:gd name="connsiteX2" fmla="*/ 1463040 w 1706880"/>
              <a:gd name="connsiteY2" fmla="*/ 562452 h 912972"/>
              <a:gd name="connsiteX3" fmla="*/ 1706880 w 1706880"/>
              <a:gd name="connsiteY3" fmla="*/ 912972 h 912972"/>
              <a:gd name="connsiteX4" fmla="*/ 1706880 w 1706880"/>
              <a:gd name="connsiteY4" fmla="*/ 912972 h 912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6880" h="912972">
                <a:moveTo>
                  <a:pt x="0" y="29052"/>
                </a:moveTo>
                <a:cubicBezTo>
                  <a:pt x="289560" y="-158"/>
                  <a:pt x="579120" y="-29368"/>
                  <a:pt x="822960" y="59532"/>
                </a:cubicBezTo>
                <a:cubicBezTo>
                  <a:pt x="1066800" y="148432"/>
                  <a:pt x="1315720" y="420212"/>
                  <a:pt x="1463040" y="562452"/>
                </a:cubicBezTo>
                <a:cubicBezTo>
                  <a:pt x="1610360" y="704692"/>
                  <a:pt x="1706880" y="912972"/>
                  <a:pt x="1706880" y="912972"/>
                </a:cubicBezTo>
                <a:lnTo>
                  <a:pt x="1706880" y="912972"/>
                </a:lnTo>
              </a:path>
            </a:pathLst>
          </a:custGeom>
          <a:noFill/>
          <a:ln w="28575">
            <a:solidFill>
              <a:schemeClr val="tx1">
                <a:lumMod val="95000"/>
                <a:lumOff val="5000"/>
              </a:schemeClr>
            </a:solidFill>
            <a:prstDash val="sysDot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Forme libre 27"/>
          <p:cNvSpPr/>
          <p:nvPr/>
        </p:nvSpPr>
        <p:spPr>
          <a:xfrm rot="10800000" flipV="1">
            <a:off x="6028299" y="3090333"/>
            <a:ext cx="3281956" cy="1681478"/>
          </a:xfrm>
          <a:custGeom>
            <a:avLst/>
            <a:gdLst>
              <a:gd name="connsiteX0" fmla="*/ 0 w 1706880"/>
              <a:gd name="connsiteY0" fmla="*/ 29052 h 912972"/>
              <a:gd name="connsiteX1" fmla="*/ 822960 w 1706880"/>
              <a:gd name="connsiteY1" fmla="*/ 59532 h 912972"/>
              <a:gd name="connsiteX2" fmla="*/ 1463040 w 1706880"/>
              <a:gd name="connsiteY2" fmla="*/ 562452 h 912972"/>
              <a:gd name="connsiteX3" fmla="*/ 1706880 w 1706880"/>
              <a:gd name="connsiteY3" fmla="*/ 912972 h 912972"/>
              <a:gd name="connsiteX4" fmla="*/ 1706880 w 1706880"/>
              <a:gd name="connsiteY4" fmla="*/ 912972 h 912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6880" h="912972">
                <a:moveTo>
                  <a:pt x="0" y="29052"/>
                </a:moveTo>
                <a:cubicBezTo>
                  <a:pt x="289560" y="-158"/>
                  <a:pt x="579120" y="-29368"/>
                  <a:pt x="822960" y="59532"/>
                </a:cubicBezTo>
                <a:cubicBezTo>
                  <a:pt x="1066800" y="148432"/>
                  <a:pt x="1315720" y="420212"/>
                  <a:pt x="1463040" y="562452"/>
                </a:cubicBezTo>
                <a:cubicBezTo>
                  <a:pt x="1610360" y="704692"/>
                  <a:pt x="1706880" y="912972"/>
                  <a:pt x="1706880" y="912972"/>
                </a:cubicBezTo>
                <a:lnTo>
                  <a:pt x="1706880" y="912972"/>
                </a:lnTo>
              </a:path>
            </a:pathLst>
          </a:custGeom>
          <a:noFill/>
          <a:ln w="28575">
            <a:solidFill>
              <a:schemeClr val="tx1">
                <a:lumMod val="95000"/>
                <a:lumOff val="5000"/>
              </a:schemeClr>
            </a:solidFill>
            <a:prstDash val="sysDot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/>
          <p:cNvSpPr txBox="1"/>
          <p:nvPr/>
        </p:nvSpPr>
        <p:spPr>
          <a:xfrm>
            <a:off x="8765010" y="1588253"/>
            <a:ext cx="257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>
                <a:latin typeface="Roboto Mono Light" charset="0"/>
                <a:ea typeface="Roboto Mono Light" charset="0"/>
              </a:rPr>
              <a:t>Vases/fioles en verre suspendues avec feuillage vert ou herbes hautes</a:t>
            </a:r>
            <a:endParaRPr lang="fr-FR" sz="1200" dirty="0">
              <a:latin typeface="Roboto Mono Light" charset="0"/>
              <a:ea typeface="Roboto Mono Light" charset="0"/>
            </a:endParaRPr>
          </a:p>
        </p:txBody>
      </p:sp>
      <p:sp>
        <p:nvSpPr>
          <p:cNvPr id="26" name="ZoneTexte 25"/>
          <p:cNvSpPr txBox="1"/>
          <p:nvPr/>
        </p:nvSpPr>
        <p:spPr>
          <a:xfrm>
            <a:off x="8920238" y="3249349"/>
            <a:ext cx="27965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>
                <a:latin typeface="Roboto Mono Light" charset="0"/>
                <a:ea typeface="Roboto Mono Light" charset="0"/>
              </a:rPr>
              <a:t>Petits présentoirs/podiums </a:t>
            </a:r>
          </a:p>
          <a:p>
            <a:r>
              <a:rPr lang="fr-FR" sz="1200" dirty="0" smtClean="0">
                <a:latin typeface="Roboto Mono Light" charset="0"/>
                <a:ea typeface="Roboto Mono Light" charset="0"/>
              </a:rPr>
              <a:t>3 niveaux différents recouvert de film adhésif miroir</a:t>
            </a:r>
            <a:endParaRPr lang="fr-FR" sz="1200" dirty="0">
              <a:latin typeface="Roboto Mono Light" charset="0"/>
              <a:ea typeface="Roboto Mono Light" charset="0"/>
            </a:endParaRPr>
          </a:p>
        </p:txBody>
      </p:sp>
      <p:sp>
        <p:nvSpPr>
          <p:cNvPr id="29" name="ZoneTexte 28"/>
          <p:cNvSpPr txBox="1"/>
          <p:nvPr/>
        </p:nvSpPr>
        <p:spPr>
          <a:xfrm>
            <a:off x="1290578" y="3526503"/>
            <a:ext cx="27965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>
                <a:latin typeface="Roboto Mono Light" charset="0"/>
                <a:ea typeface="Roboto Mono Light" charset="0"/>
              </a:rPr>
              <a:t>Marquage vitre graduation</a:t>
            </a:r>
          </a:p>
          <a:p>
            <a:r>
              <a:rPr lang="fr-FR" sz="1200" dirty="0" smtClean="0">
                <a:latin typeface="Roboto Mono Light" charset="0"/>
                <a:ea typeface="Roboto Mono Light" charset="0"/>
              </a:rPr>
              <a:t>DIY (</a:t>
            </a:r>
            <a:r>
              <a:rPr lang="fr-FR" sz="1200" dirty="0" err="1" smtClean="0">
                <a:latin typeface="Roboto Mono Light" charset="0"/>
                <a:ea typeface="Roboto Mono Light" charset="0"/>
              </a:rPr>
              <a:t>Posca</a:t>
            </a:r>
            <a:r>
              <a:rPr lang="fr-FR" sz="1200" dirty="0" smtClean="0">
                <a:latin typeface="Roboto Mono Light" charset="0"/>
                <a:ea typeface="Roboto Mono Light" charset="0"/>
              </a:rPr>
              <a:t> blanc)</a:t>
            </a:r>
            <a:endParaRPr lang="fr-FR" sz="1200" dirty="0">
              <a:latin typeface="Roboto Mono Light" charset="0"/>
              <a:ea typeface="Roboto Mono Light" charset="0"/>
            </a:endParaRPr>
          </a:p>
        </p:txBody>
      </p:sp>
      <p:sp>
        <p:nvSpPr>
          <p:cNvPr id="30" name="ZoneTexte 29"/>
          <p:cNvSpPr txBox="1"/>
          <p:nvPr/>
        </p:nvSpPr>
        <p:spPr>
          <a:xfrm>
            <a:off x="1275797" y="1846283"/>
            <a:ext cx="27965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 smtClean="0">
                <a:latin typeface="Roboto Mono Light" charset="0"/>
                <a:ea typeface="Roboto Mono Light" charset="0"/>
              </a:rPr>
              <a:t>Kakemono suspendu</a:t>
            </a:r>
          </a:p>
          <a:p>
            <a:pPr algn="ctr"/>
            <a:r>
              <a:rPr lang="fr-FR" sz="1200" dirty="0" smtClean="0">
                <a:latin typeface="Roboto Mono Light" charset="0"/>
                <a:ea typeface="Roboto Mono Light" charset="0"/>
              </a:rPr>
              <a:t>60x90 cm</a:t>
            </a:r>
            <a:endParaRPr lang="fr-FR" sz="1200" dirty="0">
              <a:latin typeface="Roboto Mono Light" charset="0"/>
              <a:ea typeface="Roboto Mono Light" charset="0"/>
            </a:endParaRPr>
          </a:p>
        </p:txBody>
      </p:sp>
      <p:sp>
        <p:nvSpPr>
          <p:cNvPr id="31" name="ZoneTexte 30"/>
          <p:cNvSpPr txBox="1"/>
          <p:nvPr/>
        </p:nvSpPr>
        <p:spPr>
          <a:xfrm>
            <a:off x="738948" y="5529132"/>
            <a:ext cx="27965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>
                <a:latin typeface="Roboto Mono Light" charset="0"/>
                <a:ea typeface="Roboto Mono Light" charset="0"/>
              </a:rPr>
              <a:t>Meuble (éléments de base) recouvert de papier peint ou adhésif effet marbre blanc</a:t>
            </a:r>
            <a:endParaRPr lang="fr-FR" sz="1200" dirty="0">
              <a:latin typeface="Roboto Mono Light" charset="0"/>
              <a:ea typeface="Roboto Mono Light" charset="0"/>
            </a:endParaRPr>
          </a:p>
        </p:txBody>
      </p:sp>
      <p:sp>
        <p:nvSpPr>
          <p:cNvPr id="15" name="Forme libre 14"/>
          <p:cNvSpPr/>
          <p:nvPr/>
        </p:nvSpPr>
        <p:spPr>
          <a:xfrm rot="10800000">
            <a:off x="6768134" y="5095111"/>
            <a:ext cx="2152104" cy="252648"/>
          </a:xfrm>
          <a:custGeom>
            <a:avLst/>
            <a:gdLst>
              <a:gd name="connsiteX0" fmla="*/ 0 w 1706880"/>
              <a:gd name="connsiteY0" fmla="*/ 29052 h 912972"/>
              <a:gd name="connsiteX1" fmla="*/ 822960 w 1706880"/>
              <a:gd name="connsiteY1" fmla="*/ 59532 h 912972"/>
              <a:gd name="connsiteX2" fmla="*/ 1463040 w 1706880"/>
              <a:gd name="connsiteY2" fmla="*/ 562452 h 912972"/>
              <a:gd name="connsiteX3" fmla="*/ 1706880 w 1706880"/>
              <a:gd name="connsiteY3" fmla="*/ 912972 h 912972"/>
              <a:gd name="connsiteX4" fmla="*/ 1706880 w 1706880"/>
              <a:gd name="connsiteY4" fmla="*/ 912972 h 912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6880" h="912972">
                <a:moveTo>
                  <a:pt x="0" y="29052"/>
                </a:moveTo>
                <a:cubicBezTo>
                  <a:pt x="289560" y="-158"/>
                  <a:pt x="579120" y="-29368"/>
                  <a:pt x="822960" y="59532"/>
                </a:cubicBezTo>
                <a:cubicBezTo>
                  <a:pt x="1066800" y="148432"/>
                  <a:pt x="1315720" y="420212"/>
                  <a:pt x="1463040" y="562452"/>
                </a:cubicBezTo>
                <a:cubicBezTo>
                  <a:pt x="1610360" y="704692"/>
                  <a:pt x="1706880" y="912972"/>
                  <a:pt x="1706880" y="912972"/>
                </a:cubicBezTo>
                <a:lnTo>
                  <a:pt x="1706880" y="912972"/>
                </a:lnTo>
              </a:path>
            </a:pathLst>
          </a:custGeom>
          <a:noFill/>
          <a:ln w="28575">
            <a:solidFill>
              <a:schemeClr val="tx1">
                <a:lumMod val="95000"/>
                <a:lumOff val="5000"/>
              </a:schemeClr>
            </a:solidFill>
            <a:prstDash val="sysDot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ZoneTexte 15"/>
          <p:cNvSpPr txBox="1"/>
          <p:nvPr/>
        </p:nvSpPr>
        <p:spPr>
          <a:xfrm>
            <a:off x="9044929" y="5209260"/>
            <a:ext cx="27965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>
                <a:latin typeface="Roboto Mono Light" charset="0"/>
                <a:ea typeface="Roboto Mono Light" charset="0"/>
              </a:rPr>
              <a:t>3 </a:t>
            </a:r>
            <a:r>
              <a:rPr lang="fr-FR" sz="1200" dirty="0" err="1" smtClean="0">
                <a:latin typeface="Roboto Mono Light" charset="0"/>
                <a:ea typeface="Roboto Mono Light" charset="0"/>
              </a:rPr>
              <a:t>Glyconight</a:t>
            </a:r>
            <a:r>
              <a:rPr lang="fr-FR" sz="1200" dirty="0" smtClean="0">
                <a:latin typeface="Roboto Mono Light" charset="0"/>
                <a:ea typeface="Roboto Mono Light" charset="0"/>
              </a:rPr>
              <a:t> 10% 50ml</a:t>
            </a:r>
            <a:endParaRPr lang="fr-FR" sz="1200" dirty="0">
              <a:latin typeface="Roboto Mono Light" charset="0"/>
              <a:ea typeface="Roboto Mono Light" charset="0"/>
            </a:endParaRPr>
          </a:p>
        </p:txBody>
      </p:sp>
      <p:sp>
        <p:nvSpPr>
          <p:cNvPr id="17" name="Forme libre 16"/>
          <p:cNvSpPr/>
          <p:nvPr/>
        </p:nvSpPr>
        <p:spPr>
          <a:xfrm>
            <a:off x="2896405" y="4464686"/>
            <a:ext cx="2031516" cy="546129"/>
          </a:xfrm>
          <a:custGeom>
            <a:avLst/>
            <a:gdLst>
              <a:gd name="connsiteX0" fmla="*/ 0 w 1706880"/>
              <a:gd name="connsiteY0" fmla="*/ 29052 h 912972"/>
              <a:gd name="connsiteX1" fmla="*/ 822960 w 1706880"/>
              <a:gd name="connsiteY1" fmla="*/ 59532 h 912972"/>
              <a:gd name="connsiteX2" fmla="*/ 1463040 w 1706880"/>
              <a:gd name="connsiteY2" fmla="*/ 562452 h 912972"/>
              <a:gd name="connsiteX3" fmla="*/ 1706880 w 1706880"/>
              <a:gd name="connsiteY3" fmla="*/ 912972 h 912972"/>
              <a:gd name="connsiteX4" fmla="*/ 1706880 w 1706880"/>
              <a:gd name="connsiteY4" fmla="*/ 912972 h 912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6880" h="912972">
                <a:moveTo>
                  <a:pt x="0" y="29052"/>
                </a:moveTo>
                <a:cubicBezTo>
                  <a:pt x="289560" y="-158"/>
                  <a:pt x="579120" y="-29368"/>
                  <a:pt x="822960" y="59532"/>
                </a:cubicBezTo>
                <a:cubicBezTo>
                  <a:pt x="1066800" y="148432"/>
                  <a:pt x="1315720" y="420212"/>
                  <a:pt x="1463040" y="562452"/>
                </a:cubicBezTo>
                <a:cubicBezTo>
                  <a:pt x="1610360" y="704692"/>
                  <a:pt x="1706880" y="912972"/>
                  <a:pt x="1706880" y="912972"/>
                </a:cubicBezTo>
                <a:lnTo>
                  <a:pt x="1706880" y="912972"/>
                </a:lnTo>
              </a:path>
            </a:pathLst>
          </a:custGeom>
          <a:noFill/>
          <a:ln w="28575">
            <a:solidFill>
              <a:schemeClr val="tx1">
                <a:lumMod val="95000"/>
                <a:lumOff val="5000"/>
              </a:schemeClr>
            </a:solidFill>
            <a:prstDash val="sysDot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ZoneTexte 17"/>
          <p:cNvSpPr txBox="1"/>
          <p:nvPr/>
        </p:nvSpPr>
        <p:spPr>
          <a:xfrm>
            <a:off x="890541" y="4581040"/>
            <a:ext cx="27965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>
                <a:latin typeface="Roboto Mono Light" charset="0"/>
                <a:ea typeface="Roboto Mono Light" charset="0"/>
              </a:rPr>
              <a:t>GRADE 1:ACTIV MICRO-PEEL</a:t>
            </a:r>
          </a:p>
          <a:p>
            <a:r>
              <a:rPr lang="fr-FR" sz="1200" dirty="0" smtClean="0">
                <a:latin typeface="Roboto Mono Light" charset="0"/>
                <a:ea typeface="Roboto Mono Light" charset="0"/>
              </a:rPr>
              <a:t>GRADE 2:ALPHA EXFOLIATEUR</a:t>
            </a:r>
          </a:p>
          <a:p>
            <a:r>
              <a:rPr lang="fr-FR" sz="1200" dirty="0" smtClean="0">
                <a:latin typeface="Roboto Mono Light" charset="0"/>
                <a:ea typeface="Roboto Mono Light" charset="0"/>
              </a:rPr>
              <a:t>GRADE 3:ESSENTIAL WHITE</a:t>
            </a:r>
            <a:endParaRPr lang="fr-FR" sz="1200" dirty="0">
              <a:latin typeface="Roboto Mono Light" charset="0"/>
              <a:ea typeface="Roboto Mon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6488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Chiffon microfibre, chiffonnette ou lingette professionnel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166" y="3587523"/>
            <a:ext cx="1595714" cy="1595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63888" y="4968701"/>
            <a:ext cx="3166745" cy="1690970"/>
          </a:xfrm>
          <a:prstGeom prst="rect">
            <a:avLst/>
          </a:prstGeom>
          <a:solidFill>
            <a:srgbClr val="F1E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C7BBE3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3799" y="1662141"/>
            <a:ext cx="3122473" cy="3263432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4079643" y="-42581"/>
            <a:ext cx="435864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rgbClr val="C7BBE3"/>
                </a:solidFill>
                <a:latin typeface="KyivType Sans Medium2" panose="00000600000000000000" pitchFamily="50" charset="0"/>
              </a:rPr>
              <a:t>TUTO / DIY</a:t>
            </a:r>
          </a:p>
          <a:p>
            <a:pPr algn="ctr"/>
            <a:r>
              <a:rPr lang="fr-FR" sz="2200" smtClean="0">
                <a:solidFill>
                  <a:srgbClr val="C7BBE3"/>
                </a:solidFill>
                <a:latin typeface="KyivType Sans Medium2" panose="00000600000000000000" pitchFamily="50" charset="0"/>
              </a:rPr>
              <a:t>DECOR </a:t>
            </a:r>
            <a:r>
              <a:rPr lang="fr-FR" sz="2200" dirty="0" smtClean="0">
                <a:solidFill>
                  <a:srgbClr val="C7BBE3"/>
                </a:solidFill>
                <a:latin typeface="KyivType Sans Medium2" panose="00000600000000000000" pitchFamily="50" charset="0"/>
              </a:rPr>
              <a:t>SUR VITRE</a:t>
            </a:r>
            <a:endParaRPr lang="fr-FR" sz="2200" dirty="0">
              <a:solidFill>
                <a:srgbClr val="C7BBE3"/>
              </a:solidFill>
              <a:latin typeface="KyivType Sans Medium2" panose="00000600000000000000" pitchFamily="50" charset="0"/>
            </a:endParaRPr>
          </a:p>
        </p:txBody>
      </p:sp>
      <p:sp>
        <p:nvSpPr>
          <p:cNvPr id="18" name="ZoneTexte 17"/>
          <p:cNvSpPr txBox="1"/>
          <p:nvPr/>
        </p:nvSpPr>
        <p:spPr>
          <a:xfrm>
            <a:off x="196363" y="5099089"/>
            <a:ext cx="324130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>
                <a:latin typeface="Roboto Mono" pitchFamily="2" charset="0"/>
                <a:ea typeface="Roboto Mono" pitchFamily="2" charset="0"/>
              </a:rPr>
              <a:t>LES OUTILS:</a:t>
            </a:r>
          </a:p>
          <a:p>
            <a:pPr marL="285750" indent="-285750">
              <a:buFontTx/>
              <a:buChar char="-"/>
            </a:pPr>
            <a:r>
              <a:rPr lang="fr-FR" sz="1400" spc="-150" dirty="0" smtClean="0">
                <a:latin typeface="Roboto Mono" pitchFamily="2" charset="0"/>
                <a:ea typeface="Roboto Mono" pitchFamily="2" charset="0"/>
              </a:rPr>
              <a:t>Grande règle niveau/tasseau de bois</a:t>
            </a:r>
            <a:r>
              <a:rPr lang="fr-FR" sz="1400" spc="-150" dirty="0">
                <a:latin typeface="Roboto Mono" pitchFamily="2" charset="0"/>
                <a:ea typeface="Roboto Mono" pitchFamily="2" charset="0"/>
              </a:rPr>
              <a:t> </a:t>
            </a:r>
            <a:r>
              <a:rPr lang="fr-FR" sz="1000" spc="-150" dirty="0" smtClean="0">
                <a:latin typeface="Roboto Mono" pitchFamily="2" charset="0"/>
                <a:ea typeface="Roboto Mono" pitchFamily="2" charset="0"/>
              </a:rPr>
              <a:t>pour tracer la ligne principale de la graduation</a:t>
            </a:r>
            <a:r>
              <a:rPr lang="fr-FR" sz="1400" spc="-150" dirty="0" smtClean="0">
                <a:latin typeface="Roboto Mono" pitchFamily="2" charset="0"/>
                <a:ea typeface="Roboto Mono" pitchFamily="2" charset="0"/>
              </a:rPr>
              <a:t> </a:t>
            </a:r>
          </a:p>
          <a:p>
            <a:r>
              <a:rPr lang="fr-FR" sz="1400" spc="-150" dirty="0" smtClean="0">
                <a:latin typeface="Roboto Mono" pitchFamily="2" charset="0"/>
                <a:ea typeface="Roboto Mono" pitchFamily="2" charset="0"/>
              </a:rPr>
              <a:t>- 2 feutres </a:t>
            </a:r>
            <a:r>
              <a:rPr lang="fr-FR" sz="1400" spc="-150" dirty="0" err="1" smtClean="0">
                <a:latin typeface="Roboto Mono" pitchFamily="2" charset="0"/>
                <a:ea typeface="Roboto Mono" pitchFamily="2" charset="0"/>
              </a:rPr>
              <a:t>Posca</a:t>
            </a:r>
            <a:r>
              <a:rPr lang="fr-FR" sz="1400" spc="-150" dirty="0" smtClean="0">
                <a:latin typeface="Roboto Mono" pitchFamily="2" charset="0"/>
                <a:ea typeface="Roboto Mono" pitchFamily="2" charset="0"/>
              </a:rPr>
              <a:t> </a:t>
            </a:r>
            <a:r>
              <a:rPr lang="fr-FR" sz="1000" spc="-150" dirty="0" smtClean="0">
                <a:latin typeface="Roboto Mono" pitchFamily="2" charset="0"/>
                <a:ea typeface="Roboto Mono" pitchFamily="2" charset="0"/>
              </a:rPr>
              <a:t>(pointe fine et épaisse) </a:t>
            </a:r>
          </a:p>
          <a:p>
            <a:r>
              <a:rPr lang="fr-FR" sz="1400" spc="-150" dirty="0" smtClean="0">
                <a:latin typeface="Roboto Mono" pitchFamily="2" charset="0"/>
                <a:ea typeface="Roboto Mono" pitchFamily="2" charset="0"/>
              </a:rPr>
              <a:t>- Chiffon humide</a:t>
            </a:r>
            <a:endParaRPr lang="fr-FR" sz="1400" spc="-150" dirty="0">
              <a:latin typeface="Roboto Mono" pitchFamily="2" charset="0"/>
              <a:ea typeface="Roboto Mono" pitchFamily="2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86849" y="1538020"/>
            <a:ext cx="3135471" cy="3430220"/>
          </a:xfrm>
          <a:prstGeom prst="rect">
            <a:avLst/>
          </a:prstGeom>
          <a:noFill/>
          <a:ln>
            <a:solidFill>
              <a:srgbClr val="C7BB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C7BBE3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606038" y="1538020"/>
            <a:ext cx="3135471" cy="3430220"/>
          </a:xfrm>
          <a:prstGeom prst="rect">
            <a:avLst/>
          </a:prstGeom>
          <a:noFill/>
          <a:ln>
            <a:solidFill>
              <a:srgbClr val="C7BB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ZoneTexte 23"/>
          <p:cNvSpPr txBox="1"/>
          <p:nvPr/>
        </p:nvSpPr>
        <p:spPr>
          <a:xfrm>
            <a:off x="3962173" y="5139881"/>
            <a:ext cx="292597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>
                <a:latin typeface="Roboto Mono" pitchFamily="2" charset="0"/>
                <a:ea typeface="Roboto Mono" pitchFamily="2" charset="0"/>
              </a:rPr>
              <a:t>Placez tous les éléments et décors dans la vitrine</a:t>
            </a:r>
          </a:p>
          <a:p>
            <a:r>
              <a:rPr lang="fr-FR" sz="1400" dirty="0" smtClean="0">
                <a:latin typeface="Roboto Mono" pitchFamily="2" charset="0"/>
                <a:ea typeface="Roboto Mono" pitchFamily="2" charset="0"/>
              </a:rPr>
              <a:t>afin </a:t>
            </a:r>
            <a:r>
              <a:rPr lang="fr-FR" sz="1400" dirty="0">
                <a:latin typeface="Roboto Mono" pitchFamily="2" charset="0"/>
                <a:ea typeface="Roboto Mono" pitchFamily="2" charset="0"/>
              </a:rPr>
              <a:t>de déterminer la position du marquage sur vitre.</a:t>
            </a:r>
          </a:p>
        </p:txBody>
      </p:sp>
      <p:sp>
        <p:nvSpPr>
          <p:cNvPr id="31" name="ZoneTexte 30"/>
          <p:cNvSpPr txBox="1"/>
          <p:nvPr/>
        </p:nvSpPr>
        <p:spPr>
          <a:xfrm>
            <a:off x="3291840" y="5104169"/>
            <a:ext cx="899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solidFill>
                  <a:srgbClr val="C7BBE3"/>
                </a:solidFill>
                <a:latin typeface="Lucida Handwriting" panose="03010101010101010101" pitchFamily="66" charset="0"/>
                <a:ea typeface="Roboto" panose="020B0604020202020204" charset="0"/>
                <a:cs typeface="Arial" panose="020B0604020202020204" pitchFamily="34" charset="0"/>
              </a:rPr>
              <a:t>1/</a:t>
            </a:r>
            <a:endParaRPr lang="fr-FR" sz="4000" dirty="0">
              <a:solidFill>
                <a:srgbClr val="C7BBE3"/>
              </a:solidFill>
              <a:latin typeface="Lucida Handwriting" panose="03010101010101010101" pitchFamily="66" charset="0"/>
              <a:ea typeface="Roboto" panose="020B0604020202020204" charset="0"/>
              <a:cs typeface="Arial" panose="020B0604020202020204" pitchFamily="34" charset="0"/>
            </a:endParaRPr>
          </a:p>
        </p:txBody>
      </p:sp>
      <p:sp>
        <p:nvSpPr>
          <p:cNvPr id="33" name="ZoneTexte 32"/>
          <p:cNvSpPr txBox="1"/>
          <p:nvPr/>
        </p:nvSpPr>
        <p:spPr>
          <a:xfrm>
            <a:off x="7784065" y="5042118"/>
            <a:ext cx="399443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>
                <a:latin typeface="Roboto Mono" pitchFamily="2" charset="0"/>
                <a:ea typeface="Roboto Mono" pitchFamily="2" charset="0"/>
              </a:rPr>
              <a:t>Placez-vous à l’extérieur et dessiner une graduation directement sur la vitre à l’aide de la règle et des marqueurs blanc POSCA. </a:t>
            </a:r>
          </a:p>
          <a:p>
            <a:endParaRPr lang="fr-FR" sz="1100" dirty="0" smtClean="0">
              <a:latin typeface="Roboto Mono" pitchFamily="2" charset="0"/>
              <a:ea typeface="Roboto Mono" pitchFamily="2" charset="0"/>
            </a:endParaRPr>
          </a:p>
          <a:p>
            <a:r>
              <a:rPr lang="fr-FR" sz="1100" dirty="0" smtClean="0">
                <a:latin typeface="Roboto Mono" pitchFamily="2" charset="0"/>
                <a:ea typeface="Roboto Mono" pitchFamily="2" charset="0"/>
              </a:rPr>
              <a:t>Votre décor sur vitre pouvant s’altérer avec la pluie, nous utiliserons cette étape uniquement pour nous servir de guide.</a:t>
            </a:r>
            <a:endParaRPr lang="fr-FR" sz="1100" dirty="0">
              <a:latin typeface="Roboto Mono" pitchFamily="2" charset="0"/>
              <a:ea typeface="Roboto Mono" pitchFamily="2" charset="0"/>
            </a:endParaRPr>
          </a:p>
        </p:txBody>
      </p:sp>
      <p:sp>
        <p:nvSpPr>
          <p:cNvPr id="34" name="ZoneTexte 33"/>
          <p:cNvSpPr txBox="1"/>
          <p:nvPr/>
        </p:nvSpPr>
        <p:spPr>
          <a:xfrm>
            <a:off x="7003491" y="5099089"/>
            <a:ext cx="899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solidFill>
                  <a:srgbClr val="C7BBE3"/>
                </a:solidFill>
                <a:latin typeface="Lucida Handwriting" panose="03010101010101010101" pitchFamily="66" charset="0"/>
                <a:ea typeface="Roboto" panose="020B0604020202020204" charset="0"/>
                <a:cs typeface="Arial" panose="020B0604020202020204" pitchFamily="34" charset="0"/>
              </a:rPr>
              <a:t>2/</a:t>
            </a:r>
            <a:endParaRPr lang="fr-FR" sz="4000" dirty="0">
              <a:solidFill>
                <a:srgbClr val="C7BBE3"/>
              </a:solidFill>
              <a:latin typeface="Lucida Handwriting" panose="03010101010101010101" pitchFamily="66" charset="0"/>
              <a:ea typeface="Roboto" panose="020B0604020202020204" charset="0"/>
              <a:cs typeface="Arial" panose="020B0604020202020204" pitchFamily="34" charset="0"/>
            </a:endParaRPr>
          </a:p>
        </p:txBody>
      </p:sp>
      <p:sp>
        <p:nvSpPr>
          <p:cNvPr id="35" name="ZoneTexte 34"/>
          <p:cNvSpPr txBox="1"/>
          <p:nvPr/>
        </p:nvSpPr>
        <p:spPr>
          <a:xfrm>
            <a:off x="10276129" y="1923614"/>
            <a:ext cx="167896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spc="-150" dirty="0" smtClean="0">
                <a:solidFill>
                  <a:srgbClr val="C7BBE3"/>
                </a:solidFill>
                <a:latin typeface="Roboto Mono" pitchFamily="2" charset="0"/>
                <a:ea typeface="Roboto Mono" pitchFamily="2" charset="0"/>
              </a:rPr>
              <a:t>Veillez à vous </a:t>
            </a:r>
          </a:p>
          <a:p>
            <a:r>
              <a:rPr lang="fr-FR" sz="1200" b="1" spc="-150" dirty="0" smtClean="0">
                <a:solidFill>
                  <a:srgbClr val="C7BBE3"/>
                </a:solidFill>
                <a:latin typeface="Roboto Mono" pitchFamily="2" charset="0"/>
                <a:ea typeface="Roboto Mono" pitchFamily="2" charset="0"/>
              </a:rPr>
              <a:t>placer bien </a:t>
            </a:r>
          </a:p>
          <a:p>
            <a:r>
              <a:rPr lang="fr-FR" sz="1200" b="1" spc="-150" dirty="0" smtClean="0">
                <a:solidFill>
                  <a:srgbClr val="C7BBE3"/>
                </a:solidFill>
                <a:latin typeface="Roboto Mono" pitchFamily="2" charset="0"/>
                <a:ea typeface="Roboto Mono" pitchFamily="2" charset="0"/>
              </a:rPr>
              <a:t>en face du décor avant de </a:t>
            </a:r>
            <a:r>
              <a:rPr lang="fr-FR" sz="1200" b="1" spc="-150" dirty="0">
                <a:solidFill>
                  <a:srgbClr val="C7BBE3"/>
                </a:solidFill>
                <a:latin typeface="Roboto Mono" pitchFamily="2" charset="0"/>
                <a:ea typeface="Roboto Mono" pitchFamily="2" charset="0"/>
              </a:rPr>
              <a:t>c</a:t>
            </a:r>
            <a:r>
              <a:rPr lang="fr-FR" sz="1200" b="1" spc="-150" dirty="0" smtClean="0">
                <a:solidFill>
                  <a:srgbClr val="C7BBE3"/>
                </a:solidFill>
                <a:latin typeface="Roboto Mono" pitchFamily="2" charset="0"/>
                <a:ea typeface="Roboto Mono" pitchFamily="2" charset="0"/>
              </a:rPr>
              <a:t>ommencer.</a:t>
            </a:r>
          </a:p>
          <a:p>
            <a:r>
              <a:rPr lang="fr-FR" sz="1200" b="1" spc="-150" dirty="0" smtClean="0">
                <a:solidFill>
                  <a:srgbClr val="C7BBE3"/>
                </a:solidFill>
                <a:latin typeface="Roboto Mono" pitchFamily="2" charset="0"/>
                <a:ea typeface="Roboto Mono" pitchFamily="2" charset="0"/>
              </a:rPr>
              <a:t>L’</a:t>
            </a:r>
            <a:r>
              <a:rPr lang="fr-FR" sz="1200" b="1" spc="-150" dirty="0">
                <a:solidFill>
                  <a:srgbClr val="C7BBE3"/>
                </a:solidFill>
                <a:latin typeface="Roboto Mono" pitchFamily="2" charset="0"/>
                <a:ea typeface="Roboto Mono" pitchFamily="2" charset="0"/>
              </a:rPr>
              <a:t>é</a:t>
            </a:r>
            <a:r>
              <a:rPr lang="fr-FR" sz="1200" b="1" spc="-150" dirty="0" smtClean="0">
                <a:solidFill>
                  <a:srgbClr val="C7BBE3"/>
                </a:solidFill>
                <a:latin typeface="Roboto Mono" pitchFamily="2" charset="0"/>
                <a:ea typeface="Roboto Mono" pitchFamily="2" charset="0"/>
              </a:rPr>
              <a:t>criture des grades 1,2 et 3 doit être visuellement sur la même ligne que les produits correspondants exposés dans la vitrine.</a:t>
            </a:r>
            <a:endParaRPr lang="fr-FR" sz="1200" b="1" spc="-150" dirty="0">
              <a:solidFill>
                <a:srgbClr val="C7BBE3"/>
              </a:solidFill>
              <a:latin typeface="Roboto Mono" pitchFamily="2" charset="0"/>
              <a:ea typeface="Roboto Mono" pitchFamily="2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7064451" y="1549846"/>
            <a:ext cx="4904024" cy="3418393"/>
          </a:xfrm>
          <a:prstGeom prst="rect">
            <a:avLst/>
          </a:prstGeom>
          <a:noFill/>
          <a:ln>
            <a:solidFill>
              <a:srgbClr val="C7BB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1" name="Connecteur droit avec flèche 10"/>
          <p:cNvCxnSpPr/>
          <p:nvPr/>
        </p:nvCxnSpPr>
        <p:spPr>
          <a:xfrm flipV="1">
            <a:off x="8149365" y="3810426"/>
            <a:ext cx="469688" cy="1"/>
          </a:xfrm>
          <a:prstGeom prst="straightConnector1">
            <a:avLst/>
          </a:prstGeom>
          <a:ln w="254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ZoneTexte 25"/>
          <p:cNvSpPr txBox="1"/>
          <p:nvPr/>
        </p:nvSpPr>
        <p:spPr>
          <a:xfrm>
            <a:off x="451170" y="4002243"/>
            <a:ext cx="1700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/>
              <a:t>+</a:t>
            </a:r>
            <a:endParaRPr lang="fr-FR" sz="5400" dirty="0"/>
          </a:p>
        </p:txBody>
      </p:sp>
      <p:pic>
        <p:nvPicPr>
          <p:cNvPr id="2050" name="Picture 2" descr="Fille Avec Une Grande Règle De Niveau Banque D&amp;#39;Images Et Photos Libres De  Droits. Image 19796153.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035" y="1769456"/>
            <a:ext cx="2143416" cy="1244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ZoneTexte 6"/>
          <p:cNvSpPr txBox="1"/>
          <p:nvPr/>
        </p:nvSpPr>
        <p:spPr>
          <a:xfrm>
            <a:off x="474984" y="2616111"/>
            <a:ext cx="1700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/>
              <a:t>+</a:t>
            </a:r>
            <a:endParaRPr lang="fr-FR" sz="5400" dirty="0"/>
          </a:p>
        </p:txBody>
      </p:sp>
      <p:pic>
        <p:nvPicPr>
          <p:cNvPr id="28" name="Image 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4881" y="3502411"/>
            <a:ext cx="1074426" cy="472443"/>
          </a:xfrm>
          <a:prstGeom prst="rect">
            <a:avLst/>
          </a:prstGeom>
        </p:spPr>
      </p:pic>
      <p:pic>
        <p:nvPicPr>
          <p:cNvPr id="29" name="Image 2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3160333">
            <a:off x="1607044" y="3414626"/>
            <a:ext cx="1194731" cy="379408"/>
          </a:xfrm>
          <a:prstGeom prst="rect">
            <a:avLst/>
          </a:prstGeom>
        </p:spPr>
      </p:pic>
      <p:sp>
        <p:nvSpPr>
          <p:cNvPr id="14" name="AutoShape 4" descr="Chiffon microfibre pour nettoyage ecran | Replayc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37797" y="1876125"/>
            <a:ext cx="2998393" cy="2807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81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7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37698</TotalTime>
  <Words>545</Words>
  <Application>Microsoft Office PowerPoint</Application>
  <PresentationFormat>Grand écran</PresentationFormat>
  <Paragraphs>90</Paragraphs>
  <Slides>13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14</vt:i4>
      </vt:variant>
      <vt:variant>
        <vt:lpstr>Thème</vt:lpstr>
      </vt:variant>
      <vt:variant>
        <vt:i4>4</vt:i4>
      </vt:variant>
      <vt:variant>
        <vt:lpstr>Titres des diapositives</vt:lpstr>
      </vt:variant>
      <vt:variant>
        <vt:i4>13</vt:i4>
      </vt:variant>
    </vt:vector>
  </HeadingPairs>
  <TitlesOfParts>
    <vt:vector size="31" baseType="lpstr">
      <vt:lpstr>Roboto Mono</vt:lpstr>
      <vt:lpstr>Century</vt:lpstr>
      <vt:lpstr>Roboto Mono Medium</vt:lpstr>
      <vt:lpstr>KyivType Sans Medium2</vt:lpstr>
      <vt:lpstr>Sofia Pro Regular</vt:lpstr>
      <vt:lpstr>Roboto Light</vt:lpstr>
      <vt:lpstr>Roboto</vt:lpstr>
      <vt:lpstr>Calibri Light</vt:lpstr>
      <vt:lpstr>Roboto Mono ExtraLight</vt:lpstr>
      <vt:lpstr>KyivType Sans2</vt:lpstr>
      <vt:lpstr>Calibri</vt:lpstr>
      <vt:lpstr>Arial</vt:lpstr>
      <vt:lpstr>Roboto Mono Light</vt:lpstr>
      <vt:lpstr>Lucida Handwriting</vt:lpstr>
      <vt:lpstr>Thème Office</vt:lpstr>
      <vt:lpstr>27_Office Theme</vt:lpstr>
      <vt:lpstr>2_Office Theme</vt:lpstr>
      <vt:lpstr>Conception personnalisée</vt:lpstr>
      <vt:lpstr>Présentation PowerPoint</vt:lpstr>
      <vt:lpstr> C’est l’hiver, les peaux sont meurtries, les teints ternes et granuleux,  et le moral dans les chaussettes …  « Il est grand temps de rallumer les étoiles » disait Guillaume Apollinaire, nous, nous dirons que la période est propice aux peelings !   Objectifs de cette vitrine accès principalement sur les soins cabine :  - remettre en avant les soins peelings -valoriser notre côté professionnel et technique - promouvoir Glyconight 10% Masque (Le peeling clean avec 10% d’acide glycolique pur) lancé il y a 1 an</vt:lpstr>
      <vt:lpstr>Présentation PowerPoint</vt:lpstr>
      <vt:lpstr>DECRYPTAGE  PLV</vt:lpstr>
      <vt:lpstr>EXEMPLES ELEMENTS DE DÉCORS en accord avec le thème</vt:lpstr>
      <vt:lpstr>EXEMPLES DE PETITS PODIUMS ESCALIER en accord avec le thème</vt:lpstr>
      <vt:lpstr>SCENOGRAPHIE VITRINE</vt:lpstr>
      <vt:lpstr>La scénographie, en détail … </vt:lpstr>
      <vt:lpstr>Présentation PowerPoint</vt:lpstr>
      <vt:lpstr>Présentation PowerPoint</vt:lpstr>
      <vt:lpstr>ANIMATION POINT DE VENTE</vt:lpstr>
      <vt:lpstr>L’animation point de vente, en détail… </vt:lpstr>
      <vt:lpstr>Présentation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ARMAND Luna</dc:creator>
  <cp:lastModifiedBy>BELQASMI Scheherazade</cp:lastModifiedBy>
  <cp:revision>508</cp:revision>
  <cp:lastPrinted>2021-10-25T13:45:52Z</cp:lastPrinted>
  <dcterms:created xsi:type="dcterms:W3CDTF">2021-05-11T10:21:38Z</dcterms:created>
  <dcterms:modified xsi:type="dcterms:W3CDTF">2021-11-08T11:00:50Z</dcterms:modified>
</cp:coreProperties>
</file>