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7" r:id="rId3"/>
  </p:sldMasterIdLst>
  <p:notesMasterIdLst>
    <p:notesMasterId r:id="rId50"/>
  </p:notesMasterIdLst>
  <p:handoutMasterIdLst>
    <p:handoutMasterId r:id="rId51"/>
  </p:handoutMasterIdLst>
  <p:sldIdLst>
    <p:sldId id="257" r:id="rId4"/>
    <p:sldId id="260" r:id="rId5"/>
    <p:sldId id="266" r:id="rId6"/>
    <p:sldId id="267" r:id="rId7"/>
    <p:sldId id="261" r:id="rId8"/>
    <p:sldId id="259" r:id="rId9"/>
    <p:sldId id="263" r:id="rId10"/>
    <p:sldId id="258" r:id="rId11"/>
    <p:sldId id="262" r:id="rId12"/>
    <p:sldId id="264" r:id="rId13"/>
    <p:sldId id="265" r:id="rId14"/>
    <p:sldId id="278" r:id="rId15"/>
    <p:sldId id="279" r:id="rId16"/>
    <p:sldId id="268" r:id="rId17"/>
    <p:sldId id="269" r:id="rId18"/>
    <p:sldId id="270" r:id="rId19"/>
    <p:sldId id="271" r:id="rId20"/>
    <p:sldId id="272" r:id="rId21"/>
    <p:sldId id="273" r:id="rId22"/>
    <p:sldId id="274" r:id="rId23"/>
    <p:sldId id="275" r:id="rId24"/>
    <p:sldId id="280" r:id="rId25"/>
    <p:sldId id="304" r:id="rId26"/>
    <p:sldId id="298" r:id="rId27"/>
    <p:sldId id="305" r:id="rId28"/>
    <p:sldId id="276" r:id="rId29"/>
    <p:sldId id="303" r:id="rId30"/>
    <p:sldId id="277" r:id="rId31"/>
    <p:sldId id="300" r:id="rId32"/>
    <p:sldId id="281" r:id="rId33"/>
    <p:sldId id="284" r:id="rId34"/>
    <p:sldId id="285" r:id="rId35"/>
    <p:sldId id="286" r:id="rId36"/>
    <p:sldId id="292" r:id="rId37"/>
    <p:sldId id="287" r:id="rId38"/>
    <p:sldId id="288" r:id="rId39"/>
    <p:sldId id="289" r:id="rId40"/>
    <p:sldId id="293" r:id="rId41"/>
    <p:sldId id="294" r:id="rId42"/>
    <p:sldId id="296" r:id="rId43"/>
    <p:sldId id="291" r:id="rId44"/>
    <p:sldId id="306" r:id="rId45"/>
    <p:sldId id="308" r:id="rId46"/>
    <p:sldId id="310" r:id="rId47"/>
    <p:sldId id="309" r:id="rId48"/>
    <p:sldId id="302"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0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57574" autoAdjust="0"/>
  </p:normalViewPr>
  <p:slideViewPr>
    <p:cSldViewPr snapToGrid="0">
      <p:cViewPr varScale="1">
        <p:scale>
          <a:sx n="65" d="100"/>
          <a:sy n="65" d="100"/>
        </p:scale>
        <p:origin x="2105" y="38"/>
      </p:cViewPr>
      <p:guideLst>
        <p:guide orient="horz" pos="2160"/>
        <p:guide pos="3840"/>
      </p:guideLst>
    </p:cSldViewPr>
  </p:slideViewPr>
  <p:notesTextViewPr>
    <p:cViewPr>
      <p:scale>
        <a:sx n="1" d="1"/>
        <a:sy n="1" d="1"/>
      </p:scale>
      <p:origin x="0" y="0"/>
    </p:cViewPr>
  </p:notesTextViewPr>
  <p:notesViewPr>
    <p:cSldViewPr snapToGrid="0" showGuides="1">
      <p:cViewPr varScale="1">
        <p:scale>
          <a:sx n="87" d="100"/>
          <a:sy n="87" d="100"/>
        </p:scale>
        <p:origin x="3765" y="5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ata5.xml.rels><?xml version="1.0" encoding="UTF-8" standalone="yes"?>
<Relationships xmlns="http://schemas.openxmlformats.org/package/2006/relationships"><Relationship Id="rId1" Type="http://schemas.openxmlformats.org/officeDocument/2006/relationships/image" Target="../media/image94.jpeg"/></Relationships>
</file>

<file path=ppt/diagrams/_rels/data6.xml.rels><?xml version="1.0" encoding="UTF-8" standalone="yes"?>
<Relationships xmlns="http://schemas.openxmlformats.org/package/2006/relationships"><Relationship Id="rId1" Type="http://schemas.openxmlformats.org/officeDocument/2006/relationships/image" Target="../media/image98.png"/></Relationships>
</file>

<file path=ppt/diagrams/_rels/data7.xml.rels><?xml version="1.0" encoding="UTF-8" standalone="yes"?>
<Relationships xmlns="http://schemas.openxmlformats.org/package/2006/relationships"><Relationship Id="rId1" Type="http://schemas.openxmlformats.org/officeDocument/2006/relationships/image" Target="../media/image9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5.xml.rels><?xml version="1.0" encoding="UTF-8" standalone="yes"?>
<Relationships xmlns="http://schemas.openxmlformats.org/package/2006/relationships"><Relationship Id="rId1" Type="http://schemas.openxmlformats.org/officeDocument/2006/relationships/image" Target="../media/image94.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98.png"/></Relationships>
</file>

<file path=ppt/diagrams/_rels/drawing7.xml.rels><?xml version="1.0" encoding="UTF-8" standalone="yes"?>
<Relationships xmlns="http://schemas.openxmlformats.org/package/2006/relationships"><Relationship Id="rId1" Type="http://schemas.openxmlformats.org/officeDocument/2006/relationships/image" Target="../media/image99.jpe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CE54A0-A586-4667-9C63-2C45FD9ABEDA}" type="doc">
      <dgm:prSet loTypeId="urn:microsoft.com/office/officeart/2005/8/layout/venn3" loCatId="relationship" qsTypeId="urn:microsoft.com/office/officeart/2005/8/quickstyle/3d4" qsCatId="3D" csTypeId="urn:microsoft.com/office/officeart/2005/8/colors/accent3_1" csCatId="accent3" phldr="1"/>
      <dgm:spPr/>
      <dgm:t>
        <a:bodyPr/>
        <a:lstStyle/>
        <a:p>
          <a:endParaRPr lang="fr-FR"/>
        </a:p>
      </dgm:t>
    </dgm:pt>
    <dgm:pt modelId="{BF1B728C-9BFF-466F-917B-A8825567231E}">
      <dgm:prSet phldrT="[Texte]" custT="1"/>
      <dgm:spPr/>
      <dgm:t>
        <a:bodyPr/>
        <a:lstStyle/>
        <a:p>
          <a:r>
            <a:rPr lang="fr-FR" sz="2000" b="0" kern="1200" cap="small" dirty="0" smtClean="0">
              <a:solidFill>
                <a:srgbClr val="E7E6E6">
                  <a:lumMod val="25000"/>
                </a:srgbClr>
              </a:solidFill>
              <a:latin typeface="+mn-lt"/>
              <a:ea typeface="+mn-ea"/>
              <a:cs typeface="+mn-cs"/>
            </a:rPr>
            <a:t>SHORT AND SPECIFIC CARE </a:t>
          </a:r>
          <a:r>
            <a:rPr lang="fr-FR" sz="2000" b="0" kern="1200" cap="small" dirty="0">
              <a:solidFill>
                <a:srgbClr val="E7E6E6">
                  <a:lumMod val="25000"/>
                </a:srgbClr>
              </a:solidFill>
              <a:latin typeface="+mn-lt"/>
              <a:ea typeface="+mn-ea"/>
              <a:cs typeface="+mn-cs"/>
            </a:rPr>
            <a:t>FOR </a:t>
          </a:r>
          <a:r>
            <a:rPr lang="fr-FR" sz="2000" b="0" kern="1200" cap="small" dirty="0" smtClean="0">
              <a:solidFill>
                <a:srgbClr val="E7E6E6">
                  <a:lumMod val="25000"/>
                </a:srgbClr>
              </a:solidFill>
              <a:latin typeface="+mn-lt"/>
              <a:ea typeface="+mn-ea"/>
              <a:cs typeface="+mn-cs"/>
            </a:rPr>
            <a:t>EYES AND LIPS</a:t>
          </a:r>
          <a:endParaRPr lang="fr-FR" sz="2000" b="0" kern="1200" cap="small" dirty="0">
            <a:solidFill>
              <a:srgbClr val="E7E6E6">
                <a:lumMod val="25000"/>
              </a:srgbClr>
            </a:solidFill>
            <a:latin typeface="+mn-lt"/>
            <a:ea typeface="+mn-ea"/>
            <a:cs typeface="+mn-cs"/>
          </a:endParaRPr>
        </a:p>
      </dgm:t>
    </dgm:pt>
    <dgm:pt modelId="{D87F4E15-A99E-405B-9D3E-CF859E97BC7F}" type="parTrans" cxnId="{3EC9C8C7-5079-4A52-AECF-00A65BADAA31}">
      <dgm:prSet/>
      <dgm:spPr/>
      <dgm:t>
        <a:bodyPr/>
        <a:lstStyle/>
        <a:p>
          <a:endParaRPr lang="fr-FR"/>
        </a:p>
      </dgm:t>
    </dgm:pt>
    <dgm:pt modelId="{6788D18F-2B82-4E4C-893B-944F57AF3CE3}" type="sibTrans" cxnId="{3EC9C8C7-5079-4A52-AECF-00A65BADAA31}">
      <dgm:prSet/>
      <dgm:spPr/>
      <dgm:t>
        <a:bodyPr/>
        <a:lstStyle/>
        <a:p>
          <a:endParaRPr lang="fr-FR"/>
        </a:p>
      </dgm:t>
    </dgm:pt>
    <dgm:pt modelId="{7EEA56AB-1430-43B9-9CB2-D659F823638D}">
      <dgm:prSet phldrT="[Texte]" custT="1"/>
      <dgm:spPr/>
      <dgm:t>
        <a:bodyPr/>
        <a:lstStyle/>
        <a:p>
          <a:r>
            <a:rPr lang="fr-FR" sz="2000" b="0" kern="1200" cap="small" dirty="0">
              <a:solidFill>
                <a:srgbClr val="E7E6E6">
                  <a:lumMod val="25000"/>
                </a:srgbClr>
              </a:solidFill>
              <a:latin typeface="+mn-lt"/>
              <a:ea typeface="+mn-ea"/>
              <a:cs typeface="+mn-cs"/>
            </a:rPr>
            <a:t>ACCESSORIES</a:t>
          </a:r>
        </a:p>
      </dgm:t>
    </dgm:pt>
    <dgm:pt modelId="{7787F491-3074-40B6-8798-3E89AA5790A6}" type="parTrans" cxnId="{D7D48F2A-DC69-412D-ABB5-F61967BC907C}">
      <dgm:prSet/>
      <dgm:spPr/>
      <dgm:t>
        <a:bodyPr/>
        <a:lstStyle/>
        <a:p>
          <a:endParaRPr lang="fr-FR"/>
        </a:p>
      </dgm:t>
    </dgm:pt>
    <dgm:pt modelId="{E0CC81C7-C023-431A-8452-207100C23262}" type="sibTrans" cxnId="{D7D48F2A-DC69-412D-ABB5-F61967BC907C}">
      <dgm:prSet/>
      <dgm:spPr/>
      <dgm:t>
        <a:bodyPr/>
        <a:lstStyle/>
        <a:p>
          <a:endParaRPr lang="fr-FR"/>
        </a:p>
      </dgm:t>
    </dgm:pt>
    <dgm:pt modelId="{3D731549-4D90-42D4-84C9-63EB90F712EA}" type="pres">
      <dgm:prSet presAssocID="{67CE54A0-A586-4667-9C63-2C45FD9ABEDA}" presName="Name0" presStyleCnt="0">
        <dgm:presLayoutVars>
          <dgm:dir/>
          <dgm:resizeHandles val="exact"/>
        </dgm:presLayoutVars>
      </dgm:prSet>
      <dgm:spPr/>
      <dgm:t>
        <a:bodyPr/>
        <a:lstStyle/>
        <a:p>
          <a:endParaRPr lang="fr-FR"/>
        </a:p>
      </dgm:t>
    </dgm:pt>
    <dgm:pt modelId="{708552E1-FE67-47A3-ABF4-EE3E2E13866B}" type="pres">
      <dgm:prSet presAssocID="{BF1B728C-9BFF-466F-917B-A8825567231E}" presName="Name5" presStyleLbl="vennNode1" presStyleIdx="0" presStyleCnt="2">
        <dgm:presLayoutVars>
          <dgm:bulletEnabled val="1"/>
        </dgm:presLayoutVars>
      </dgm:prSet>
      <dgm:spPr/>
      <dgm:t>
        <a:bodyPr/>
        <a:lstStyle/>
        <a:p>
          <a:endParaRPr lang="fr-FR"/>
        </a:p>
      </dgm:t>
    </dgm:pt>
    <dgm:pt modelId="{C238A22C-9822-47FB-BD78-4B27789BF580}" type="pres">
      <dgm:prSet presAssocID="{6788D18F-2B82-4E4C-893B-944F57AF3CE3}" presName="space" presStyleCnt="0"/>
      <dgm:spPr/>
    </dgm:pt>
    <dgm:pt modelId="{6579D535-A8A5-4CE7-92CA-EE17C437DDC1}" type="pres">
      <dgm:prSet presAssocID="{7EEA56AB-1430-43B9-9CB2-D659F823638D}" presName="Name5" presStyleLbl="vennNode1" presStyleIdx="1" presStyleCnt="2">
        <dgm:presLayoutVars>
          <dgm:bulletEnabled val="1"/>
        </dgm:presLayoutVars>
      </dgm:prSet>
      <dgm:spPr/>
      <dgm:t>
        <a:bodyPr/>
        <a:lstStyle/>
        <a:p>
          <a:endParaRPr lang="fr-FR"/>
        </a:p>
      </dgm:t>
    </dgm:pt>
  </dgm:ptLst>
  <dgm:cxnLst>
    <dgm:cxn modelId="{D7D48F2A-DC69-412D-ABB5-F61967BC907C}" srcId="{67CE54A0-A586-4667-9C63-2C45FD9ABEDA}" destId="{7EEA56AB-1430-43B9-9CB2-D659F823638D}" srcOrd="1" destOrd="0" parTransId="{7787F491-3074-40B6-8798-3E89AA5790A6}" sibTransId="{E0CC81C7-C023-431A-8452-207100C23262}"/>
    <dgm:cxn modelId="{3EC9C8C7-5079-4A52-AECF-00A65BADAA31}" srcId="{67CE54A0-A586-4667-9C63-2C45FD9ABEDA}" destId="{BF1B728C-9BFF-466F-917B-A8825567231E}" srcOrd="0" destOrd="0" parTransId="{D87F4E15-A99E-405B-9D3E-CF859E97BC7F}" sibTransId="{6788D18F-2B82-4E4C-893B-944F57AF3CE3}"/>
    <dgm:cxn modelId="{118BA176-C3AC-400C-8202-EC95829F93EF}" type="presOf" srcId="{67CE54A0-A586-4667-9C63-2C45FD9ABEDA}" destId="{3D731549-4D90-42D4-84C9-63EB90F712EA}" srcOrd="0" destOrd="0" presId="urn:microsoft.com/office/officeart/2005/8/layout/venn3"/>
    <dgm:cxn modelId="{58396FE6-1FB0-4A3A-B4EE-CD8DDA0D70B3}" type="presOf" srcId="{7EEA56AB-1430-43B9-9CB2-D659F823638D}" destId="{6579D535-A8A5-4CE7-92CA-EE17C437DDC1}" srcOrd="0" destOrd="0" presId="urn:microsoft.com/office/officeart/2005/8/layout/venn3"/>
    <dgm:cxn modelId="{BA7B8CE8-FF56-4032-BDF1-051B0EE931BF}" type="presOf" srcId="{BF1B728C-9BFF-466F-917B-A8825567231E}" destId="{708552E1-FE67-47A3-ABF4-EE3E2E13866B}" srcOrd="0" destOrd="0" presId="urn:microsoft.com/office/officeart/2005/8/layout/venn3"/>
    <dgm:cxn modelId="{7D9974EC-1985-4171-984C-11259B41C654}" type="presParOf" srcId="{3D731549-4D90-42D4-84C9-63EB90F712EA}" destId="{708552E1-FE67-47A3-ABF4-EE3E2E13866B}" srcOrd="0" destOrd="0" presId="urn:microsoft.com/office/officeart/2005/8/layout/venn3"/>
    <dgm:cxn modelId="{FEDF4D8A-59E1-4DCC-9151-ED048B4A629C}" type="presParOf" srcId="{3D731549-4D90-42D4-84C9-63EB90F712EA}" destId="{C238A22C-9822-47FB-BD78-4B27789BF580}" srcOrd="1" destOrd="0" presId="urn:microsoft.com/office/officeart/2005/8/layout/venn3"/>
    <dgm:cxn modelId="{1A89BF3D-78CF-4FC7-BDFE-92ECA14DE591}" type="presParOf" srcId="{3D731549-4D90-42D4-84C9-63EB90F712EA}" destId="{6579D535-A8A5-4CE7-92CA-EE17C437DDC1}"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1B6E9E-29D9-429C-805C-D45A4B72A2F5}" type="doc">
      <dgm:prSet loTypeId="urn:microsoft.com/office/officeart/2008/layout/BendingPictureSemiTransparentText" loCatId="picture" qsTypeId="urn:microsoft.com/office/officeart/2005/8/quickstyle/simple1" qsCatId="simple" csTypeId="urn:microsoft.com/office/officeart/2005/8/colors/accent0_1" csCatId="mainScheme" phldr="1"/>
      <dgm:spPr/>
      <dgm:t>
        <a:bodyPr/>
        <a:lstStyle/>
        <a:p>
          <a:endParaRPr lang="fr-FR"/>
        </a:p>
      </dgm:t>
    </dgm:pt>
    <dgm:pt modelId="{C397A3C1-9231-4730-A4D5-7D11C711750F}">
      <dgm:prSet phldrT="[Texte]" custT="1"/>
      <dgm:spPr/>
      <dgm:t>
        <a:bodyPr/>
        <a:lstStyle/>
        <a:p>
          <a:r>
            <a:rPr lang="fr-FR" sz="2000" dirty="0">
              <a:latin typeface="+mn-lt"/>
            </a:rPr>
            <a:t>Short care and cures</a:t>
          </a:r>
        </a:p>
      </dgm:t>
    </dgm:pt>
    <dgm:pt modelId="{3E0D5DEE-0D58-4A36-B24E-E1EE57F0A5B1}" type="parTrans" cxnId="{9E79DC01-B5B2-4BB8-83DB-2264EE093865}">
      <dgm:prSet/>
      <dgm:spPr/>
      <dgm:t>
        <a:bodyPr/>
        <a:lstStyle/>
        <a:p>
          <a:endParaRPr lang="fr-FR"/>
        </a:p>
      </dgm:t>
    </dgm:pt>
    <dgm:pt modelId="{7820CC3D-AD0E-493D-8652-C890CDFEDBD8}" type="sibTrans" cxnId="{9E79DC01-B5B2-4BB8-83DB-2264EE093865}">
      <dgm:prSet/>
      <dgm:spPr/>
      <dgm:t>
        <a:bodyPr/>
        <a:lstStyle/>
        <a:p>
          <a:endParaRPr lang="fr-FR"/>
        </a:p>
      </dgm:t>
    </dgm:pt>
    <dgm:pt modelId="{E2DFBC0A-07DA-4F62-BD00-13BE97992E70}">
      <dgm:prSet phldrT="[Texte]" custT="1"/>
      <dgm:spPr/>
      <dgm:t>
        <a:bodyPr/>
        <a:lstStyle/>
        <a:p>
          <a:r>
            <a:rPr lang="fr-FR" sz="2000" dirty="0">
              <a:latin typeface="+mn-lt"/>
            </a:rPr>
            <a:t>Physiological particularities of these areas</a:t>
          </a:r>
        </a:p>
      </dgm:t>
    </dgm:pt>
    <dgm:pt modelId="{23A07113-0C1B-41FF-937A-A5BD859BFE9F}" type="sibTrans" cxnId="{D0705B5E-DFE1-40AD-98DA-637E0C031592}">
      <dgm:prSet/>
      <dgm:spPr/>
      <dgm:t>
        <a:bodyPr/>
        <a:lstStyle/>
        <a:p>
          <a:endParaRPr lang="fr-FR"/>
        </a:p>
      </dgm:t>
    </dgm:pt>
    <dgm:pt modelId="{D532FFD2-9813-47DD-A3D6-0DB2DFEDC5C0}" type="parTrans" cxnId="{D0705B5E-DFE1-40AD-98DA-637E0C031592}">
      <dgm:prSet/>
      <dgm:spPr/>
      <dgm:t>
        <a:bodyPr/>
        <a:lstStyle/>
        <a:p>
          <a:endParaRPr lang="fr-FR"/>
        </a:p>
      </dgm:t>
    </dgm:pt>
    <dgm:pt modelId="{C1D60E36-D824-4BBC-B96B-3A6F01A05DA0}">
      <dgm:prSet phldrT="[Texte]" custT="1"/>
      <dgm:spPr/>
      <dgm:t>
        <a:bodyPr/>
        <a:lstStyle/>
        <a:p>
          <a:pPr rtl="0"/>
          <a:r>
            <a:rPr kumimoji="0" lang="en-US" sz="2000" b="0" i="0" u="none" strike="noStrike" cap="none" spc="0" normalizeH="0" baseline="0" noProof="0" dirty="0">
              <a:ln>
                <a:noFill/>
              </a:ln>
              <a:solidFill>
                <a:schemeClr val="tx1"/>
              </a:solidFill>
              <a:effectLst/>
              <a:uLnTx/>
              <a:uFillTx/>
              <a:latin typeface="+mn-lt"/>
              <a:ea typeface="+mn-ea"/>
              <a:cs typeface="+mn-cs"/>
            </a:rPr>
            <a:t>The </a:t>
          </a:r>
          <a:r>
            <a:rPr kumimoji="0" lang="fr-FR" sz="2000" b="0" i="0" u="none" strike="noStrike" cap="none" spc="0" normalizeH="0" baseline="0" noProof="0" dirty="0" smtClean="0">
              <a:ln>
                <a:noFill/>
              </a:ln>
              <a:solidFill>
                <a:schemeClr val="tx1"/>
              </a:solidFill>
              <a:effectLst/>
              <a:uLnTx/>
              <a:uFillTx/>
              <a:latin typeface="+mn-lt"/>
              <a:ea typeface="+mn-ea"/>
              <a:cs typeface="+mn-cs"/>
            </a:rPr>
            <a:t>beauty of the eyes and lips at the </a:t>
          </a:r>
          <a:r>
            <a:rPr kumimoji="0" lang="fr-FR" sz="2000" b="0" i="0" u="none" strike="noStrike" cap="none" spc="0" normalizeH="0" baseline="0" noProof="0" dirty="0" err="1" smtClean="0">
              <a:ln>
                <a:noFill/>
              </a:ln>
              <a:solidFill>
                <a:schemeClr val="tx1"/>
              </a:solidFill>
              <a:effectLst/>
              <a:uLnTx/>
              <a:uFillTx/>
              <a:latin typeface="+mn-lt"/>
              <a:ea typeface="+mn-ea"/>
              <a:cs typeface="+mn-cs"/>
            </a:rPr>
            <a:t>heart of </a:t>
          </a:r>
          <a:r>
            <a:rPr kumimoji="0" lang="fr-FR" sz="2000" b="0" i="0" u="none" strike="noStrike" cap="none" spc="0" normalizeH="0" baseline="0" noProof="0" dirty="0" smtClean="0">
              <a:ln>
                <a:noFill/>
              </a:ln>
              <a:solidFill>
                <a:schemeClr val="tx1"/>
              </a:solidFill>
              <a:effectLst/>
              <a:uLnTx/>
              <a:uFillTx/>
              <a:latin typeface="+mn-lt"/>
              <a:ea typeface="+mn-ea"/>
              <a:cs typeface="+mn-cs"/>
            </a:rPr>
            <a:t>concerns</a:t>
          </a:r>
          <a:endParaRPr lang="fr-FR" sz="2000" noProof="0" dirty="0">
            <a:solidFill>
              <a:schemeClr val="tx1"/>
            </a:solidFill>
            <a:latin typeface="+mn-lt"/>
          </a:endParaRPr>
        </a:p>
      </dgm:t>
    </dgm:pt>
    <dgm:pt modelId="{324267A3-D45B-4AAF-AAB9-F0B73F273013}" type="sibTrans" cxnId="{3C02AF0A-2682-412C-9957-B4D2D6420E26}">
      <dgm:prSet/>
      <dgm:spPr/>
      <dgm:t>
        <a:bodyPr/>
        <a:lstStyle/>
        <a:p>
          <a:endParaRPr lang="fr-FR"/>
        </a:p>
      </dgm:t>
    </dgm:pt>
    <dgm:pt modelId="{A6BBDD67-6732-458A-BC89-C8C546E32AFE}" type="parTrans" cxnId="{3C02AF0A-2682-412C-9957-B4D2D6420E26}">
      <dgm:prSet/>
      <dgm:spPr/>
      <dgm:t>
        <a:bodyPr/>
        <a:lstStyle/>
        <a:p>
          <a:endParaRPr lang="fr-FR"/>
        </a:p>
      </dgm:t>
    </dgm:pt>
    <dgm:pt modelId="{CE2083C4-3DAF-46B6-A4E3-D6681999F0F0}" type="pres">
      <dgm:prSet presAssocID="{0A1B6E9E-29D9-429C-805C-D45A4B72A2F5}" presName="Name0" presStyleCnt="0">
        <dgm:presLayoutVars>
          <dgm:dir/>
          <dgm:resizeHandles val="exact"/>
        </dgm:presLayoutVars>
      </dgm:prSet>
      <dgm:spPr/>
      <dgm:t>
        <a:bodyPr/>
        <a:lstStyle/>
        <a:p>
          <a:endParaRPr lang="fr-FR"/>
        </a:p>
      </dgm:t>
    </dgm:pt>
    <dgm:pt modelId="{D97BDDBC-D95A-4043-956A-9C0C59378D26}" type="pres">
      <dgm:prSet presAssocID="{E2DFBC0A-07DA-4F62-BD00-13BE97992E70}" presName="composite" presStyleCnt="0"/>
      <dgm:spPr/>
    </dgm:pt>
    <dgm:pt modelId="{ED443A1B-0F37-490A-9911-6DDB1CE96643}" type="pres">
      <dgm:prSet presAssocID="{E2DFBC0A-07DA-4F62-BD00-13BE97992E70}" presName="rect1" presStyleLbl="bgShp" presStyleIdx="0" presStyleCnt="3"/>
      <dgm:spPr>
        <a:blipFill rotWithShape="1">
          <a:blip xmlns:r="http://schemas.openxmlformats.org/officeDocument/2006/relationships" r:embed="rId1"/>
          <a:stretch>
            <a:fillRect/>
          </a:stretch>
        </a:blipFill>
      </dgm:spPr>
    </dgm:pt>
    <dgm:pt modelId="{AF5BD7EB-116D-4F51-BEC7-5E5930B4BBDC}" type="pres">
      <dgm:prSet presAssocID="{E2DFBC0A-07DA-4F62-BD00-13BE97992E70}" presName="rect2" presStyleLbl="trBgShp" presStyleIdx="0" presStyleCnt="3">
        <dgm:presLayoutVars>
          <dgm:bulletEnabled val="1"/>
        </dgm:presLayoutVars>
      </dgm:prSet>
      <dgm:spPr/>
      <dgm:t>
        <a:bodyPr/>
        <a:lstStyle/>
        <a:p>
          <a:endParaRPr lang="fr-FR"/>
        </a:p>
      </dgm:t>
    </dgm:pt>
    <dgm:pt modelId="{FEF6FEFC-4450-4AA3-9081-0316EDA46BC2}" type="pres">
      <dgm:prSet presAssocID="{23A07113-0C1B-41FF-937A-A5BD859BFE9F}" presName="sibTrans" presStyleCnt="0"/>
      <dgm:spPr/>
    </dgm:pt>
    <dgm:pt modelId="{28494B78-539C-44D2-B106-614A0B53F823}" type="pres">
      <dgm:prSet presAssocID="{C1D60E36-D824-4BBC-B96B-3A6F01A05DA0}" presName="composite" presStyleCnt="0"/>
      <dgm:spPr/>
    </dgm:pt>
    <dgm:pt modelId="{A770BA02-0CFA-42E6-B59D-BF8BC33B976B}" type="pres">
      <dgm:prSet presAssocID="{C1D60E36-D824-4BBC-B96B-3A6F01A05DA0}" presName="rect1" presStyleLbl="bgShp" presStyleIdx="1" presStyleCnt="3"/>
      <dgm:spPr>
        <a:blipFill rotWithShape="1">
          <a:blip xmlns:r="http://schemas.openxmlformats.org/officeDocument/2006/relationships" r:embed="rId2"/>
          <a:stretch>
            <a:fillRect/>
          </a:stretch>
        </a:blipFill>
      </dgm:spPr>
    </dgm:pt>
    <dgm:pt modelId="{C12B0914-1E93-4EF2-B4A9-060BCD79ACB2}" type="pres">
      <dgm:prSet presAssocID="{C1D60E36-D824-4BBC-B96B-3A6F01A05DA0}" presName="rect2" presStyleLbl="trBgShp" presStyleIdx="1" presStyleCnt="3">
        <dgm:presLayoutVars>
          <dgm:bulletEnabled val="1"/>
        </dgm:presLayoutVars>
      </dgm:prSet>
      <dgm:spPr/>
      <dgm:t>
        <a:bodyPr/>
        <a:lstStyle/>
        <a:p>
          <a:endParaRPr lang="fr-FR"/>
        </a:p>
      </dgm:t>
    </dgm:pt>
    <dgm:pt modelId="{226AEABB-6235-4925-BE97-630A5725E943}" type="pres">
      <dgm:prSet presAssocID="{324267A3-D45B-4AAF-AAB9-F0B73F273013}" presName="sibTrans" presStyleCnt="0"/>
      <dgm:spPr/>
    </dgm:pt>
    <dgm:pt modelId="{7D8F83DA-DFF0-4181-ACB1-4A429FDB3AA0}" type="pres">
      <dgm:prSet presAssocID="{C397A3C1-9231-4730-A4D5-7D11C711750F}" presName="composite" presStyleCnt="0"/>
      <dgm:spPr/>
    </dgm:pt>
    <dgm:pt modelId="{500C0A5F-4AE0-422A-BE9B-F80752C57EBD}" type="pres">
      <dgm:prSet presAssocID="{C397A3C1-9231-4730-A4D5-7D11C711750F}" presName="rect1" presStyleLbl="bgShp" presStyleIdx="2" presStyleCnt="3"/>
      <dgm:spPr>
        <a:blipFill rotWithShape="1">
          <a:blip xmlns:r="http://schemas.openxmlformats.org/officeDocument/2006/relationships" r:embed="rId3"/>
          <a:stretch>
            <a:fillRect/>
          </a:stretch>
        </a:blipFill>
      </dgm:spPr>
    </dgm:pt>
    <dgm:pt modelId="{904A0C55-A18D-4460-B0A7-A66ECCE9E6A0}" type="pres">
      <dgm:prSet presAssocID="{C397A3C1-9231-4730-A4D5-7D11C711750F}" presName="rect2" presStyleLbl="trBgShp" presStyleIdx="2" presStyleCnt="3">
        <dgm:presLayoutVars>
          <dgm:bulletEnabled val="1"/>
        </dgm:presLayoutVars>
      </dgm:prSet>
      <dgm:spPr/>
      <dgm:t>
        <a:bodyPr/>
        <a:lstStyle/>
        <a:p>
          <a:endParaRPr lang="fr-FR"/>
        </a:p>
      </dgm:t>
    </dgm:pt>
  </dgm:ptLst>
  <dgm:cxnLst>
    <dgm:cxn modelId="{3C02AF0A-2682-412C-9957-B4D2D6420E26}" srcId="{0A1B6E9E-29D9-429C-805C-D45A4B72A2F5}" destId="{C1D60E36-D824-4BBC-B96B-3A6F01A05DA0}" srcOrd="1" destOrd="0" parTransId="{A6BBDD67-6732-458A-BC89-C8C546E32AFE}" sibTransId="{324267A3-D45B-4AAF-AAB9-F0B73F273013}"/>
    <dgm:cxn modelId="{562D0F56-D138-4027-8A7F-588AF0BF3C62}" type="presOf" srcId="{E2DFBC0A-07DA-4F62-BD00-13BE97992E70}" destId="{AF5BD7EB-116D-4F51-BEC7-5E5930B4BBDC}" srcOrd="0" destOrd="0" presId="urn:microsoft.com/office/officeart/2008/layout/BendingPictureSemiTransparentText"/>
    <dgm:cxn modelId="{9E79DC01-B5B2-4BB8-83DB-2264EE093865}" srcId="{0A1B6E9E-29D9-429C-805C-D45A4B72A2F5}" destId="{C397A3C1-9231-4730-A4D5-7D11C711750F}" srcOrd="2" destOrd="0" parTransId="{3E0D5DEE-0D58-4A36-B24E-E1EE57F0A5B1}" sibTransId="{7820CC3D-AD0E-493D-8652-C890CDFEDBD8}"/>
    <dgm:cxn modelId="{D0705B5E-DFE1-40AD-98DA-637E0C031592}" srcId="{0A1B6E9E-29D9-429C-805C-D45A4B72A2F5}" destId="{E2DFBC0A-07DA-4F62-BD00-13BE97992E70}" srcOrd="0" destOrd="0" parTransId="{D532FFD2-9813-47DD-A3D6-0DB2DFEDC5C0}" sibTransId="{23A07113-0C1B-41FF-937A-A5BD859BFE9F}"/>
    <dgm:cxn modelId="{88181801-72BD-4A95-AA51-AFBC3C279779}" type="presOf" srcId="{0A1B6E9E-29D9-429C-805C-D45A4B72A2F5}" destId="{CE2083C4-3DAF-46B6-A4E3-D6681999F0F0}" srcOrd="0" destOrd="0" presId="urn:microsoft.com/office/officeart/2008/layout/BendingPictureSemiTransparentText"/>
    <dgm:cxn modelId="{021A0253-68F3-4759-818F-2E408572C961}" type="presOf" srcId="{C1D60E36-D824-4BBC-B96B-3A6F01A05DA0}" destId="{C12B0914-1E93-4EF2-B4A9-060BCD79ACB2}" srcOrd="0" destOrd="0" presId="urn:microsoft.com/office/officeart/2008/layout/BendingPictureSemiTransparentText"/>
    <dgm:cxn modelId="{E58C6EC9-3F39-4D9D-91A0-F0EFAB243947}" type="presOf" srcId="{C397A3C1-9231-4730-A4D5-7D11C711750F}" destId="{904A0C55-A18D-4460-B0A7-A66ECCE9E6A0}" srcOrd="0" destOrd="0" presId="urn:microsoft.com/office/officeart/2008/layout/BendingPictureSemiTransparentText"/>
    <dgm:cxn modelId="{2846344E-11CE-4C55-9596-C740FF78731C}" type="presParOf" srcId="{CE2083C4-3DAF-46B6-A4E3-D6681999F0F0}" destId="{D97BDDBC-D95A-4043-956A-9C0C59378D26}" srcOrd="0" destOrd="0" presId="urn:microsoft.com/office/officeart/2008/layout/BendingPictureSemiTransparentText"/>
    <dgm:cxn modelId="{C5B7E1F2-E488-45A3-BC26-9DFFAF44F8E2}" type="presParOf" srcId="{D97BDDBC-D95A-4043-956A-9C0C59378D26}" destId="{ED443A1B-0F37-490A-9911-6DDB1CE96643}" srcOrd="0" destOrd="0" presId="urn:microsoft.com/office/officeart/2008/layout/BendingPictureSemiTransparentText"/>
    <dgm:cxn modelId="{15632356-AB35-49DD-B7E1-56B5CBA3BC55}" type="presParOf" srcId="{D97BDDBC-D95A-4043-956A-9C0C59378D26}" destId="{AF5BD7EB-116D-4F51-BEC7-5E5930B4BBDC}" srcOrd="1" destOrd="0" presId="urn:microsoft.com/office/officeart/2008/layout/BendingPictureSemiTransparentText"/>
    <dgm:cxn modelId="{A211AFB9-D3DC-43A4-A20D-889996E48E3B}" type="presParOf" srcId="{CE2083C4-3DAF-46B6-A4E3-D6681999F0F0}" destId="{FEF6FEFC-4450-4AA3-9081-0316EDA46BC2}" srcOrd="1" destOrd="0" presId="urn:microsoft.com/office/officeart/2008/layout/BendingPictureSemiTransparentText"/>
    <dgm:cxn modelId="{3E3FEE55-9DC8-42E7-9BBD-C7FB065A948F}" type="presParOf" srcId="{CE2083C4-3DAF-46B6-A4E3-D6681999F0F0}" destId="{28494B78-539C-44D2-B106-614A0B53F823}" srcOrd="2" destOrd="0" presId="urn:microsoft.com/office/officeart/2008/layout/BendingPictureSemiTransparentText"/>
    <dgm:cxn modelId="{D48DF96D-0621-4363-AC70-BED6A84D1BB8}" type="presParOf" srcId="{28494B78-539C-44D2-B106-614A0B53F823}" destId="{A770BA02-0CFA-42E6-B59D-BF8BC33B976B}" srcOrd="0" destOrd="0" presId="urn:microsoft.com/office/officeart/2008/layout/BendingPictureSemiTransparentText"/>
    <dgm:cxn modelId="{DF7EE175-BC91-4789-87C6-F534A2AAF424}" type="presParOf" srcId="{28494B78-539C-44D2-B106-614A0B53F823}" destId="{C12B0914-1E93-4EF2-B4A9-060BCD79ACB2}" srcOrd="1" destOrd="0" presId="urn:microsoft.com/office/officeart/2008/layout/BendingPictureSemiTransparentText"/>
    <dgm:cxn modelId="{EBEFC90D-6C8D-491E-B11A-EC67529EAB73}" type="presParOf" srcId="{CE2083C4-3DAF-46B6-A4E3-D6681999F0F0}" destId="{226AEABB-6235-4925-BE97-630A5725E943}" srcOrd="3" destOrd="0" presId="urn:microsoft.com/office/officeart/2008/layout/BendingPictureSemiTransparentText"/>
    <dgm:cxn modelId="{5F4AE7ED-8498-4A59-BF41-6A12A274395A}" type="presParOf" srcId="{CE2083C4-3DAF-46B6-A4E3-D6681999F0F0}" destId="{7D8F83DA-DFF0-4181-ACB1-4A429FDB3AA0}" srcOrd="4" destOrd="0" presId="urn:microsoft.com/office/officeart/2008/layout/BendingPictureSemiTransparentText"/>
    <dgm:cxn modelId="{0EF92D0E-2737-401D-824E-C3702BD11F16}" type="presParOf" srcId="{7D8F83DA-DFF0-4181-ACB1-4A429FDB3AA0}" destId="{500C0A5F-4AE0-422A-BE9B-F80752C57EBD}" srcOrd="0" destOrd="0" presId="urn:microsoft.com/office/officeart/2008/layout/BendingPictureSemiTransparentText"/>
    <dgm:cxn modelId="{0DB76FD6-6D02-49BD-B6F5-F3D7E6B2FA1D}" type="presParOf" srcId="{7D8F83DA-DFF0-4181-ACB1-4A429FDB3AA0}" destId="{904A0C55-A18D-4460-B0A7-A66ECCE9E6A0}"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0FE2C2-BEA7-43F0-9151-F1B5F92FA757}" type="doc">
      <dgm:prSet loTypeId="urn:microsoft.com/office/officeart/2005/8/layout/venn1" loCatId="relationship" qsTypeId="urn:microsoft.com/office/officeart/2005/8/quickstyle/simple1" qsCatId="simple" csTypeId="urn:microsoft.com/office/officeart/2005/8/colors/accent1_2" csCatId="accent1" phldr="1"/>
      <dgm:spPr/>
    </dgm:pt>
    <dgm:pt modelId="{EFD4FA98-2CF9-4451-AC59-8E449220E3D4}">
      <dgm:prSet phldrT="[Texte]"/>
      <dgm:spPr>
        <a:blipFill rotWithShape="0">
          <a:blip xmlns:r="http://schemas.openxmlformats.org/officeDocument/2006/relationships" r:embed="rId1"/>
          <a:stretch>
            <a:fillRect/>
          </a:stretch>
        </a:blipFill>
      </dgm:spPr>
      <dgm:t>
        <a:bodyPr/>
        <a:lstStyle/>
        <a:p>
          <a:pPr algn="ctr"/>
          <a:endParaRPr lang="fr-FR" dirty="0">
            <a:solidFill>
              <a:schemeClr val="bg1"/>
            </a:solidFill>
          </a:endParaRPr>
        </a:p>
        <a:p>
          <a:pPr algn="ctr"/>
          <a:endParaRPr lang="fr-FR" dirty="0">
            <a:solidFill>
              <a:schemeClr val="bg1"/>
            </a:solidFill>
          </a:endParaRPr>
        </a:p>
        <a:p>
          <a:pPr algn="l"/>
          <a:r>
            <a:rPr lang="fr-FR" dirty="0">
              <a:solidFill>
                <a:schemeClr val="bg1"/>
              </a:solidFill>
            </a:rPr>
            <a:t>Chine</a:t>
          </a:r>
          <a:r>
            <a:rPr lang="fr-FR" dirty="0">
              <a:solidFill>
                <a:schemeClr val="tx1"/>
              </a:solidFill>
            </a:rPr>
            <a:t>se Medicine</a:t>
          </a:r>
        </a:p>
      </dgm:t>
    </dgm:pt>
    <dgm:pt modelId="{FCC979B0-E5CF-4871-832F-6050B93E68DB}" type="parTrans" cxnId="{A6219E39-3DE8-41F1-A1AD-AEFBDC77888A}">
      <dgm:prSet/>
      <dgm:spPr/>
      <dgm:t>
        <a:bodyPr/>
        <a:lstStyle/>
        <a:p>
          <a:endParaRPr lang="fr-FR"/>
        </a:p>
      </dgm:t>
    </dgm:pt>
    <dgm:pt modelId="{A475E62D-7D73-4FD7-9503-8DCDB135C4B7}" type="sibTrans" cxnId="{A6219E39-3DE8-41F1-A1AD-AEFBDC77888A}">
      <dgm:prSet/>
      <dgm:spPr/>
      <dgm:t>
        <a:bodyPr/>
        <a:lstStyle/>
        <a:p>
          <a:endParaRPr lang="fr-FR"/>
        </a:p>
      </dgm:t>
    </dgm:pt>
    <dgm:pt modelId="{63B4CB58-3B7B-4CB1-8FE2-E6DA29F12074}">
      <dgm:prSet phldrT="[Texte]"/>
      <dgm:spPr>
        <a:blipFill rotWithShape="0">
          <a:blip xmlns:r="http://schemas.openxmlformats.org/officeDocument/2006/relationships" r:embed="rId2"/>
          <a:stretch>
            <a:fillRect/>
          </a:stretch>
        </a:blipFill>
      </dgm:spPr>
      <dgm:t>
        <a:bodyPr/>
        <a:lstStyle/>
        <a:p>
          <a:r>
            <a:rPr lang="fr-FR" dirty="0"/>
            <a:t>Yon-Ka expertise</a:t>
          </a:r>
        </a:p>
      </dgm:t>
    </dgm:pt>
    <dgm:pt modelId="{40F515A2-F9B7-4266-A120-27553716198A}" type="parTrans" cxnId="{0B69DD42-6D5F-4DE8-8D55-754DD624A622}">
      <dgm:prSet/>
      <dgm:spPr/>
      <dgm:t>
        <a:bodyPr/>
        <a:lstStyle/>
        <a:p>
          <a:endParaRPr lang="fr-FR"/>
        </a:p>
      </dgm:t>
    </dgm:pt>
    <dgm:pt modelId="{D0179B04-790E-4731-BF63-BFFAAF0AED2D}" type="sibTrans" cxnId="{0B69DD42-6D5F-4DE8-8D55-754DD624A622}">
      <dgm:prSet/>
      <dgm:spPr/>
      <dgm:t>
        <a:bodyPr/>
        <a:lstStyle/>
        <a:p>
          <a:endParaRPr lang="fr-FR"/>
        </a:p>
      </dgm:t>
    </dgm:pt>
    <dgm:pt modelId="{470D448F-94E4-41BD-A0E5-7E71429BE613}">
      <dgm:prSet phldrT="[Texte]"/>
      <dgm:spPr>
        <a:blipFill rotWithShape="0">
          <a:blip xmlns:r="http://schemas.openxmlformats.org/officeDocument/2006/relationships" r:embed="rId3"/>
          <a:stretch>
            <a:fillRect/>
          </a:stretch>
        </a:blipFill>
      </dgm:spPr>
      <dgm:t>
        <a:bodyPr/>
        <a:lstStyle/>
        <a:p>
          <a:r>
            <a:rPr lang="fr-FR" dirty="0" err="1">
              <a:solidFill>
                <a:schemeClr val="bg1"/>
              </a:solidFill>
            </a:rPr>
            <a:t>Lithotherapy</a:t>
          </a:r>
          <a:endParaRPr lang="fr-FR" dirty="0">
            <a:solidFill>
              <a:schemeClr val="bg1"/>
            </a:solidFill>
          </a:endParaRPr>
        </a:p>
      </dgm:t>
    </dgm:pt>
    <dgm:pt modelId="{49244169-D8D9-4356-B6CC-FDC5C152E844}" type="sibTrans" cxnId="{1968AFF3-11E5-44DC-A095-01EDAAF96FA2}">
      <dgm:prSet/>
      <dgm:spPr/>
      <dgm:t>
        <a:bodyPr/>
        <a:lstStyle/>
        <a:p>
          <a:endParaRPr lang="fr-FR"/>
        </a:p>
      </dgm:t>
    </dgm:pt>
    <dgm:pt modelId="{4D81BC25-D8F3-469D-A493-3761D5A499C3}" type="parTrans" cxnId="{1968AFF3-11E5-44DC-A095-01EDAAF96FA2}">
      <dgm:prSet/>
      <dgm:spPr/>
      <dgm:t>
        <a:bodyPr/>
        <a:lstStyle/>
        <a:p>
          <a:endParaRPr lang="fr-FR"/>
        </a:p>
      </dgm:t>
    </dgm:pt>
    <dgm:pt modelId="{441C4001-9251-4996-90AA-6184EBBD0C40}" type="pres">
      <dgm:prSet presAssocID="{410FE2C2-BEA7-43F0-9151-F1B5F92FA757}" presName="compositeShape" presStyleCnt="0">
        <dgm:presLayoutVars>
          <dgm:chMax val="7"/>
          <dgm:dir/>
          <dgm:resizeHandles val="exact"/>
        </dgm:presLayoutVars>
      </dgm:prSet>
      <dgm:spPr/>
    </dgm:pt>
    <dgm:pt modelId="{36B7351D-CA69-47D6-9C64-8B8B81A01E84}" type="pres">
      <dgm:prSet presAssocID="{EFD4FA98-2CF9-4451-AC59-8E449220E3D4}" presName="circ1" presStyleLbl="vennNode1" presStyleIdx="0" presStyleCnt="3"/>
      <dgm:spPr/>
      <dgm:t>
        <a:bodyPr/>
        <a:lstStyle/>
        <a:p>
          <a:endParaRPr lang="fr-FR"/>
        </a:p>
      </dgm:t>
    </dgm:pt>
    <dgm:pt modelId="{E098786C-DA2E-494C-97B3-8BCEC9DBE854}" type="pres">
      <dgm:prSet presAssocID="{EFD4FA98-2CF9-4451-AC59-8E449220E3D4}" presName="circ1Tx" presStyleLbl="revTx" presStyleIdx="0" presStyleCnt="0">
        <dgm:presLayoutVars>
          <dgm:chMax val="0"/>
          <dgm:chPref val="0"/>
          <dgm:bulletEnabled val="1"/>
        </dgm:presLayoutVars>
      </dgm:prSet>
      <dgm:spPr/>
      <dgm:t>
        <a:bodyPr/>
        <a:lstStyle/>
        <a:p>
          <a:endParaRPr lang="fr-FR"/>
        </a:p>
      </dgm:t>
    </dgm:pt>
    <dgm:pt modelId="{E7C89E6A-FE6E-4F8F-9736-FE59863B6927}" type="pres">
      <dgm:prSet presAssocID="{63B4CB58-3B7B-4CB1-8FE2-E6DA29F12074}" presName="circ2" presStyleLbl="vennNode1" presStyleIdx="1" presStyleCnt="3"/>
      <dgm:spPr/>
      <dgm:t>
        <a:bodyPr/>
        <a:lstStyle/>
        <a:p>
          <a:endParaRPr lang="fr-FR"/>
        </a:p>
      </dgm:t>
    </dgm:pt>
    <dgm:pt modelId="{E799001B-B64F-45D1-A40C-B99370F3D28D}" type="pres">
      <dgm:prSet presAssocID="{63B4CB58-3B7B-4CB1-8FE2-E6DA29F12074}" presName="circ2Tx" presStyleLbl="revTx" presStyleIdx="0" presStyleCnt="0">
        <dgm:presLayoutVars>
          <dgm:chMax val="0"/>
          <dgm:chPref val="0"/>
          <dgm:bulletEnabled val="1"/>
        </dgm:presLayoutVars>
      </dgm:prSet>
      <dgm:spPr/>
      <dgm:t>
        <a:bodyPr/>
        <a:lstStyle/>
        <a:p>
          <a:endParaRPr lang="fr-FR"/>
        </a:p>
      </dgm:t>
    </dgm:pt>
    <dgm:pt modelId="{3CBAE677-0CE9-4FE5-B159-2B323E191699}" type="pres">
      <dgm:prSet presAssocID="{470D448F-94E4-41BD-A0E5-7E71429BE613}" presName="circ3" presStyleLbl="vennNode1" presStyleIdx="2" presStyleCnt="3"/>
      <dgm:spPr/>
      <dgm:t>
        <a:bodyPr/>
        <a:lstStyle/>
        <a:p>
          <a:endParaRPr lang="fr-FR"/>
        </a:p>
      </dgm:t>
    </dgm:pt>
    <dgm:pt modelId="{52A40BFA-C9A9-4364-97AD-8C4132100421}" type="pres">
      <dgm:prSet presAssocID="{470D448F-94E4-41BD-A0E5-7E71429BE613}" presName="circ3Tx" presStyleLbl="revTx" presStyleIdx="0" presStyleCnt="0">
        <dgm:presLayoutVars>
          <dgm:chMax val="0"/>
          <dgm:chPref val="0"/>
          <dgm:bulletEnabled val="1"/>
        </dgm:presLayoutVars>
      </dgm:prSet>
      <dgm:spPr/>
      <dgm:t>
        <a:bodyPr/>
        <a:lstStyle/>
        <a:p>
          <a:endParaRPr lang="fr-FR"/>
        </a:p>
      </dgm:t>
    </dgm:pt>
  </dgm:ptLst>
  <dgm:cxnLst>
    <dgm:cxn modelId="{A6219E39-3DE8-41F1-A1AD-AEFBDC77888A}" srcId="{410FE2C2-BEA7-43F0-9151-F1B5F92FA757}" destId="{EFD4FA98-2CF9-4451-AC59-8E449220E3D4}" srcOrd="0" destOrd="0" parTransId="{FCC979B0-E5CF-4871-832F-6050B93E68DB}" sibTransId="{A475E62D-7D73-4FD7-9503-8DCDB135C4B7}"/>
    <dgm:cxn modelId="{75E790B4-9992-4FB9-8ABD-93B5E758ABEF}" type="presOf" srcId="{63B4CB58-3B7B-4CB1-8FE2-E6DA29F12074}" destId="{E799001B-B64F-45D1-A40C-B99370F3D28D}" srcOrd="1" destOrd="0" presId="urn:microsoft.com/office/officeart/2005/8/layout/venn1"/>
    <dgm:cxn modelId="{2661B344-278C-4C61-A3C7-E25C5083A6E5}" type="presOf" srcId="{410FE2C2-BEA7-43F0-9151-F1B5F92FA757}" destId="{441C4001-9251-4996-90AA-6184EBBD0C40}" srcOrd="0" destOrd="0" presId="urn:microsoft.com/office/officeart/2005/8/layout/venn1"/>
    <dgm:cxn modelId="{48E8896E-B5A9-49AF-837C-2CB65B935FE4}" type="presOf" srcId="{470D448F-94E4-41BD-A0E5-7E71429BE613}" destId="{3CBAE677-0CE9-4FE5-B159-2B323E191699}" srcOrd="0" destOrd="0" presId="urn:microsoft.com/office/officeart/2005/8/layout/venn1"/>
    <dgm:cxn modelId="{1968AFF3-11E5-44DC-A095-01EDAAF96FA2}" srcId="{410FE2C2-BEA7-43F0-9151-F1B5F92FA757}" destId="{470D448F-94E4-41BD-A0E5-7E71429BE613}" srcOrd="2" destOrd="0" parTransId="{4D81BC25-D8F3-469D-A493-3761D5A499C3}" sibTransId="{49244169-D8D9-4356-B6CC-FDC5C152E844}"/>
    <dgm:cxn modelId="{B757F528-1E5C-4B7F-83D3-971EC804E1D2}" type="presOf" srcId="{EFD4FA98-2CF9-4451-AC59-8E449220E3D4}" destId="{36B7351D-CA69-47D6-9C64-8B8B81A01E84}" srcOrd="0" destOrd="0" presId="urn:microsoft.com/office/officeart/2005/8/layout/venn1"/>
    <dgm:cxn modelId="{E765F824-667E-461A-8254-08521BFF8669}" type="presOf" srcId="{EFD4FA98-2CF9-4451-AC59-8E449220E3D4}" destId="{E098786C-DA2E-494C-97B3-8BCEC9DBE854}" srcOrd="1" destOrd="0" presId="urn:microsoft.com/office/officeart/2005/8/layout/venn1"/>
    <dgm:cxn modelId="{3ECD02E7-32B1-41E0-8016-AF697B1D4762}" type="presOf" srcId="{470D448F-94E4-41BD-A0E5-7E71429BE613}" destId="{52A40BFA-C9A9-4364-97AD-8C4132100421}" srcOrd="1" destOrd="0" presId="urn:microsoft.com/office/officeart/2005/8/layout/venn1"/>
    <dgm:cxn modelId="{5BED22B9-C4D4-4572-A470-90A94FAA68B4}" type="presOf" srcId="{63B4CB58-3B7B-4CB1-8FE2-E6DA29F12074}" destId="{E7C89E6A-FE6E-4F8F-9736-FE59863B6927}" srcOrd="0" destOrd="0" presId="urn:microsoft.com/office/officeart/2005/8/layout/venn1"/>
    <dgm:cxn modelId="{0B69DD42-6D5F-4DE8-8D55-754DD624A622}" srcId="{410FE2C2-BEA7-43F0-9151-F1B5F92FA757}" destId="{63B4CB58-3B7B-4CB1-8FE2-E6DA29F12074}" srcOrd="1" destOrd="0" parTransId="{40F515A2-F9B7-4266-A120-27553716198A}" sibTransId="{D0179B04-790E-4731-BF63-BFFAAF0AED2D}"/>
    <dgm:cxn modelId="{D23583D5-066A-4942-8AD8-0C0FA408DA6D}" type="presParOf" srcId="{441C4001-9251-4996-90AA-6184EBBD0C40}" destId="{36B7351D-CA69-47D6-9C64-8B8B81A01E84}" srcOrd="0" destOrd="0" presId="urn:microsoft.com/office/officeart/2005/8/layout/venn1"/>
    <dgm:cxn modelId="{10C96A99-CCCA-43BF-8AC3-71B87449F71C}" type="presParOf" srcId="{441C4001-9251-4996-90AA-6184EBBD0C40}" destId="{E098786C-DA2E-494C-97B3-8BCEC9DBE854}" srcOrd="1" destOrd="0" presId="urn:microsoft.com/office/officeart/2005/8/layout/venn1"/>
    <dgm:cxn modelId="{DB6DE1A4-A836-48DB-BF0C-AA5131D61F0A}" type="presParOf" srcId="{441C4001-9251-4996-90AA-6184EBBD0C40}" destId="{E7C89E6A-FE6E-4F8F-9736-FE59863B6927}" srcOrd="2" destOrd="0" presId="urn:microsoft.com/office/officeart/2005/8/layout/venn1"/>
    <dgm:cxn modelId="{4277595B-477C-4D31-B86D-ED8217019D70}" type="presParOf" srcId="{441C4001-9251-4996-90AA-6184EBBD0C40}" destId="{E799001B-B64F-45D1-A40C-B99370F3D28D}" srcOrd="3" destOrd="0" presId="urn:microsoft.com/office/officeart/2005/8/layout/venn1"/>
    <dgm:cxn modelId="{5DA22A3D-A691-4553-AC10-FD3FD1BB8D3A}" type="presParOf" srcId="{441C4001-9251-4996-90AA-6184EBBD0C40}" destId="{3CBAE677-0CE9-4FE5-B159-2B323E191699}" srcOrd="4" destOrd="0" presId="urn:microsoft.com/office/officeart/2005/8/layout/venn1"/>
    <dgm:cxn modelId="{F8AFE2BB-3DF0-48A2-9FC8-A3AC47884BEB}" type="presParOf" srcId="{441C4001-9251-4996-90AA-6184EBBD0C40}" destId="{52A40BFA-C9A9-4364-97AD-8C413210042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E4ECC5-8D2C-4963-A113-743347463519}" type="doc">
      <dgm:prSet loTypeId="urn:microsoft.com/office/officeart/2009/3/layout/IncreasingArrowsProcess" loCatId="process" qsTypeId="urn:microsoft.com/office/officeart/2005/8/quickstyle/simple1" qsCatId="simple" csTypeId="urn:microsoft.com/office/officeart/2005/8/colors/accent0_1" csCatId="mainScheme" phldr="1"/>
      <dgm:spPr/>
      <dgm:t>
        <a:bodyPr/>
        <a:lstStyle/>
        <a:p>
          <a:endParaRPr lang="fr-FR"/>
        </a:p>
      </dgm:t>
    </dgm:pt>
    <dgm:pt modelId="{E16CC881-0D0E-4133-AB7B-43D895F44AD1}">
      <dgm:prSet phldrT="[Texte]" custT="1"/>
      <dgm:spPr>
        <a:solidFill>
          <a:srgbClr val="EBE7E4"/>
        </a:solidFill>
      </dgm:spPr>
      <dgm:t>
        <a:bodyPr/>
        <a:lstStyle/>
        <a:p>
          <a:r>
            <a:rPr lang="fr-FR" sz="2000" cap="small" baseline="0" dirty="0" smtClean="0"/>
            <a:t>Draining / Decongestant </a:t>
          </a:r>
          <a:endParaRPr lang="fr-FR" sz="2000" cap="small" baseline="0" dirty="0"/>
        </a:p>
      </dgm:t>
    </dgm:pt>
    <dgm:pt modelId="{7A6BC7A2-803B-4D4F-97AC-E34BC942F948}" type="parTrans" cxnId="{741E754D-848F-438D-96AB-817AFF9ADD15}">
      <dgm:prSet/>
      <dgm:spPr/>
      <dgm:t>
        <a:bodyPr/>
        <a:lstStyle/>
        <a:p>
          <a:endParaRPr lang="fr-FR"/>
        </a:p>
      </dgm:t>
    </dgm:pt>
    <dgm:pt modelId="{AA70CED5-D9EA-4B9A-929F-50A95349BC3C}" type="sibTrans" cxnId="{741E754D-848F-438D-96AB-817AFF9ADD15}">
      <dgm:prSet/>
      <dgm:spPr/>
      <dgm:t>
        <a:bodyPr/>
        <a:lstStyle/>
        <a:p>
          <a:endParaRPr lang="fr-FR"/>
        </a:p>
      </dgm:t>
    </dgm:pt>
    <dgm:pt modelId="{8328D29B-C6DB-43AC-9E12-2AFE19D2E8CD}">
      <dgm:prSet phldrT="[Texte]" custT="1"/>
      <dgm:spPr/>
      <dgm:t>
        <a:bodyPr/>
        <a:lstStyle/>
        <a:p>
          <a:r>
            <a:rPr lang="fr-FR" sz="2000" dirty="0" err="1" smtClean="0"/>
            <a:t>Anti-dark circles </a:t>
          </a:r>
          <a:endParaRPr lang="fr-FR" sz="2000" dirty="0" smtClean="0"/>
        </a:p>
        <a:p>
          <a:r>
            <a:rPr lang="fr-FR" sz="2000" dirty="0" smtClean="0"/>
            <a:t>Anti-pockets </a:t>
          </a:r>
          <a:endParaRPr lang="fr-FR" sz="2000" dirty="0"/>
        </a:p>
      </dgm:t>
    </dgm:pt>
    <dgm:pt modelId="{F89697E2-1108-402D-99E2-024076B53746}" type="parTrans" cxnId="{02A55340-7FEA-4AE0-AF76-9624E40CF6BB}">
      <dgm:prSet/>
      <dgm:spPr/>
      <dgm:t>
        <a:bodyPr/>
        <a:lstStyle/>
        <a:p>
          <a:endParaRPr lang="fr-FR"/>
        </a:p>
      </dgm:t>
    </dgm:pt>
    <dgm:pt modelId="{845FEB2F-2DA6-4FB9-982F-0014D6C8D0CC}" type="sibTrans" cxnId="{02A55340-7FEA-4AE0-AF76-9624E40CF6BB}">
      <dgm:prSet/>
      <dgm:spPr/>
      <dgm:t>
        <a:bodyPr/>
        <a:lstStyle/>
        <a:p>
          <a:endParaRPr lang="fr-FR"/>
        </a:p>
      </dgm:t>
    </dgm:pt>
    <dgm:pt modelId="{20443287-0C5D-4E99-A773-9A231076FFE4}">
      <dgm:prSet phldrT="[Texte]" custT="1"/>
      <dgm:spPr>
        <a:solidFill>
          <a:srgbClr val="EBE7E4"/>
        </a:solidFill>
      </dgm:spPr>
      <dgm:t>
        <a:bodyPr/>
        <a:lstStyle/>
        <a:p>
          <a:r>
            <a:rPr lang="fr-FR" sz="2000" cap="small" baseline="0" dirty="0" smtClean="0"/>
            <a:t>Detoxifying </a:t>
          </a:r>
          <a:endParaRPr lang="fr-FR" sz="2000" cap="small" baseline="0" dirty="0"/>
        </a:p>
      </dgm:t>
    </dgm:pt>
    <dgm:pt modelId="{0620C53A-65C3-46DC-B98C-F87C9FBFC60B}" type="parTrans" cxnId="{00B0E27A-BBF8-46CA-A8A5-41DBB010A427}">
      <dgm:prSet/>
      <dgm:spPr/>
      <dgm:t>
        <a:bodyPr/>
        <a:lstStyle/>
        <a:p>
          <a:endParaRPr lang="fr-FR"/>
        </a:p>
      </dgm:t>
    </dgm:pt>
    <dgm:pt modelId="{4C7E38F9-10D5-4508-8397-CEB2F7E672E6}" type="sibTrans" cxnId="{00B0E27A-BBF8-46CA-A8A5-41DBB010A427}">
      <dgm:prSet/>
      <dgm:spPr/>
      <dgm:t>
        <a:bodyPr/>
        <a:lstStyle/>
        <a:p>
          <a:endParaRPr lang="fr-FR"/>
        </a:p>
      </dgm:t>
    </dgm:pt>
    <dgm:pt modelId="{580783D1-099F-4421-B89B-5370E0DD4AA9}">
      <dgm:prSet phldrT="[Texte]" custT="1"/>
      <dgm:spPr/>
      <dgm:t>
        <a:bodyPr/>
        <a:lstStyle/>
        <a:p>
          <a:r>
            <a:rPr lang="fr-FR" sz="2000" dirty="0" smtClean="0"/>
            <a:t>Improves the elimination of toxins </a:t>
          </a:r>
          <a:endParaRPr lang="fr-FR" sz="2000" dirty="0"/>
        </a:p>
      </dgm:t>
    </dgm:pt>
    <dgm:pt modelId="{32D71F9C-488D-4F62-BE58-54FE3CFD6BE2}" type="parTrans" cxnId="{3F3DC428-2974-4F4D-93AE-A6E3D02099F5}">
      <dgm:prSet/>
      <dgm:spPr/>
      <dgm:t>
        <a:bodyPr/>
        <a:lstStyle/>
        <a:p>
          <a:endParaRPr lang="fr-FR"/>
        </a:p>
      </dgm:t>
    </dgm:pt>
    <dgm:pt modelId="{CA33E4DD-045B-46F2-90BD-8D1DECC3A04D}" type="sibTrans" cxnId="{3F3DC428-2974-4F4D-93AE-A6E3D02099F5}">
      <dgm:prSet/>
      <dgm:spPr/>
      <dgm:t>
        <a:bodyPr/>
        <a:lstStyle/>
        <a:p>
          <a:endParaRPr lang="fr-FR"/>
        </a:p>
      </dgm:t>
    </dgm:pt>
    <dgm:pt modelId="{85CC7E21-DE3D-4309-B35A-3F8E2B208A12}">
      <dgm:prSet phldrT="[Texte]" custT="1"/>
      <dgm:spPr>
        <a:solidFill>
          <a:srgbClr val="EBE7E4"/>
        </a:solidFill>
      </dgm:spPr>
      <dgm:t>
        <a:bodyPr/>
        <a:lstStyle/>
        <a:p>
          <a:r>
            <a:rPr lang="fr-FR" sz="2000" cap="small" baseline="0" dirty="0" smtClean="0"/>
            <a:t>Smoothing / </a:t>
          </a:r>
          <a:r>
            <a:rPr lang="fr-FR" sz="2000" cap="small" baseline="0" dirty="0" err="1" smtClean="0"/>
            <a:t>Plumping </a:t>
          </a:r>
          <a:endParaRPr lang="fr-FR" sz="2000" cap="small" baseline="0" dirty="0"/>
        </a:p>
      </dgm:t>
    </dgm:pt>
    <dgm:pt modelId="{23596CD7-73FD-455D-91BF-6799129F72BD}" type="parTrans" cxnId="{82390931-0519-471D-BEEC-F6C1B2228E69}">
      <dgm:prSet/>
      <dgm:spPr/>
      <dgm:t>
        <a:bodyPr/>
        <a:lstStyle/>
        <a:p>
          <a:endParaRPr lang="fr-FR"/>
        </a:p>
      </dgm:t>
    </dgm:pt>
    <dgm:pt modelId="{F225A686-AA95-4B2A-9409-BD7BE3B3BD18}" type="sibTrans" cxnId="{82390931-0519-471D-BEEC-F6C1B2228E69}">
      <dgm:prSet/>
      <dgm:spPr/>
      <dgm:t>
        <a:bodyPr/>
        <a:lstStyle/>
        <a:p>
          <a:endParaRPr lang="fr-FR"/>
        </a:p>
      </dgm:t>
    </dgm:pt>
    <dgm:pt modelId="{F6745E2D-F829-41E7-B864-312CAC6E8B29}">
      <dgm:prSet phldrT="[Texte]" custT="1"/>
      <dgm:spPr/>
      <dgm:t>
        <a:bodyPr/>
        <a:lstStyle/>
        <a:p>
          <a:r>
            <a:rPr lang="fr-FR" sz="2000" dirty="0" smtClean="0"/>
            <a:t>Reduces fine lines and wrinkles </a:t>
          </a:r>
          <a:endParaRPr lang="fr-FR" sz="2000" dirty="0"/>
        </a:p>
      </dgm:t>
    </dgm:pt>
    <dgm:pt modelId="{E9B7F58D-33EC-4D52-8C89-FBF5799DCDDB}" type="parTrans" cxnId="{32FD1DCE-6891-4FB5-9DAF-F1773F67146E}">
      <dgm:prSet/>
      <dgm:spPr/>
      <dgm:t>
        <a:bodyPr/>
        <a:lstStyle/>
        <a:p>
          <a:endParaRPr lang="fr-FR"/>
        </a:p>
      </dgm:t>
    </dgm:pt>
    <dgm:pt modelId="{8C86F7A1-F150-4AE0-A1CC-7D373C5EF70A}" type="sibTrans" cxnId="{32FD1DCE-6891-4FB5-9DAF-F1773F67146E}">
      <dgm:prSet/>
      <dgm:spPr/>
      <dgm:t>
        <a:bodyPr/>
        <a:lstStyle/>
        <a:p>
          <a:endParaRPr lang="fr-FR"/>
        </a:p>
      </dgm:t>
    </dgm:pt>
    <dgm:pt modelId="{B892B2FB-3FCA-4882-82E9-1BA9918A8F01}">
      <dgm:prSet phldrT="[Texte]" custT="1"/>
      <dgm:spPr>
        <a:solidFill>
          <a:srgbClr val="EBE7E4"/>
        </a:solidFill>
      </dgm:spPr>
      <dgm:t>
        <a:bodyPr/>
        <a:lstStyle/>
        <a:p>
          <a:r>
            <a:rPr lang="fr-FR" sz="2000" cap="small" baseline="0" dirty="0" smtClean="0"/>
            <a:t>Liftant </a:t>
          </a:r>
          <a:endParaRPr lang="fr-FR" sz="2000" cap="small" baseline="0" dirty="0"/>
        </a:p>
      </dgm:t>
    </dgm:pt>
    <dgm:pt modelId="{5C5C4039-80EA-4EA4-9DDD-B010003E0112}" type="parTrans" cxnId="{F773258C-C83F-4082-9BFA-B69467CAF3F5}">
      <dgm:prSet/>
      <dgm:spPr/>
      <dgm:t>
        <a:bodyPr/>
        <a:lstStyle/>
        <a:p>
          <a:endParaRPr lang="fr-FR"/>
        </a:p>
      </dgm:t>
    </dgm:pt>
    <dgm:pt modelId="{143F822B-432C-4E19-BC0E-AC1AE8FE3E0F}" type="sibTrans" cxnId="{F773258C-C83F-4082-9BFA-B69467CAF3F5}">
      <dgm:prSet/>
      <dgm:spPr/>
      <dgm:t>
        <a:bodyPr/>
        <a:lstStyle/>
        <a:p>
          <a:endParaRPr lang="fr-FR"/>
        </a:p>
      </dgm:t>
    </dgm:pt>
    <dgm:pt modelId="{22AF311E-37DF-4052-9029-05AEE73F4610}">
      <dgm:prSet phldrT="[Texte]" custT="1"/>
      <dgm:spPr/>
      <dgm:t>
        <a:bodyPr/>
        <a:lstStyle/>
        <a:p>
          <a:r>
            <a:rPr lang="fr-FR" sz="2000" dirty="0" smtClean="0"/>
            <a:t>Tones the eyelid </a:t>
          </a:r>
          <a:endParaRPr lang="fr-FR" sz="2000" dirty="0"/>
        </a:p>
      </dgm:t>
    </dgm:pt>
    <dgm:pt modelId="{A2452D74-642B-49F2-BDA0-AC01D788A2C3}" type="parTrans" cxnId="{3C83F2B2-3138-4339-B598-9CB3AFAEB93D}">
      <dgm:prSet/>
      <dgm:spPr/>
      <dgm:t>
        <a:bodyPr/>
        <a:lstStyle/>
        <a:p>
          <a:endParaRPr lang="fr-FR"/>
        </a:p>
      </dgm:t>
    </dgm:pt>
    <dgm:pt modelId="{ACD0C771-1846-4075-89C8-79392A5F3A76}" type="sibTrans" cxnId="{3C83F2B2-3138-4339-B598-9CB3AFAEB93D}">
      <dgm:prSet/>
      <dgm:spPr/>
      <dgm:t>
        <a:bodyPr/>
        <a:lstStyle/>
        <a:p>
          <a:endParaRPr lang="fr-FR"/>
        </a:p>
      </dgm:t>
    </dgm:pt>
    <dgm:pt modelId="{7B666ED0-EBE0-462B-BE38-1885C61DCD2A}">
      <dgm:prSet phldrT="[Texte]" custT="1"/>
      <dgm:spPr>
        <a:solidFill>
          <a:srgbClr val="EBE7E4"/>
        </a:solidFill>
      </dgm:spPr>
      <dgm:t>
        <a:bodyPr/>
        <a:lstStyle/>
        <a:p>
          <a:r>
            <a:rPr lang="fr-FR" sz="2000" cap="small" baseline="0" dirty="0" smtClean="0"/>
            <a:t>Relaxing </a:t>
          </a:r>
          <a:endParaRPr lang="fr-FR" sz="2000" cap="small" baseline="0" dirty="0"/>
        </a:p>
      </dgm:t>
    </dgm:pt>
    <dgm:pt modelId="{AC3AA9B7-B0E2-4F2D-B96B-B2B377680306}" type="parTrans" cxnId="{C41AF84E-6F5D-41C5-AA6A-E6E4E207B271}">
      <dgm:prSet/>
      <dgm:spPr/>
      <dgm:t>
        <a:bodyPr/>
        <a:lstStyle/>
        <a:p>
          <a:endParaRPr lang="fr-FR"/>
        </a:p>
      </dgm:t>
    </dgm:pt>
    <dgm:pt modelId="{6AF1309D-AC9C-4570-ABAB-5FA236AF5A8B}" type="sibTrans" cxnId="{C41AF84E-6F5D-41C5-AA6A-E6E4E207B271}">
      <dgm:prSet/>
      <dgm:spPr/>
      <dgm:t>
        <a:bodyPr/>
        <a:lstStyle/>
        <a:p>
          <a:endParaRPr lang="fr-FR"/>
        </a:p>
      </dgm:t>
    </dgm:pt>
    <dgm:pt modelId="{66A7B5AE-5D81-4748-A6DA-8F2D0190CAB8}">
      <dgm:prSet phldrT="[Texte]" custT="1"/>
      <dgm:spPr/>
      <dgm:t>
        <a:bodyPr/>
        <a:lstStyle/>
        <a:p>
          <a:r>
            <a:rPr lang="fr-FR" sz="2000" dirty="0" smtClean="0"/>
            <a:t>Rebalance </a:t>
          </a:r>
          <a:endParaRPr lang="fr-FR" sz="2000" dirty="0"/>
        </a:p>
      </dgm:t>
    </dgm:pt>
    <dgm:pt modelId="{8DE66383-863E-4DDB-80C9-3B097E3C3B1A}" type="parTrans" cxnId="{55F05DFA-22D2-468E-B405-95718E3A3A71}">
      <dgm:prSet/>
      <dgm:spPr/>
      <dgm:t>
        <a:bodyPr/>
        <a:lstStyle/>
        <a:p>
          <a:endParaRPr lang="fr-FR"/>
        </a:p>
      </dgm:t>
    </dgm:pt>
    <dgm:pt modelId="{0AB2C158-BCEA-4265-9DEC-ACEFF14D00DC}" type="sibTrans" cxnId="{55F05DFA-22D2-468E-B405-95718E3A3A71}">
      <dgm:prSet/>
      <dgm:spPr/>
      <dgm:t>
        <a:bodyPr/>
        <a:lstStyle/>
        <a:p>
          <a:endParaRPr lang="fr-FR"/>
        </a:p>
      </dgm:t>
    </dgm:pt>
    <dgm:pt modelId="{381630A7-DDFF-4EF9-B13F-EA3BCF856A3C}">
      <dgm:prSet phldrT="[Texte]" custT="1"/>
      <dgm:spPr/>
      <dgm:t>
        <a:bodyPr/>
        <a:lstStyle/>
        <a:p>
          <a:r>
            <a:rPr lang="fr-FR" sz="2000" dirty="0" smtClean="0"/>
            <a:t>Harmonise </a:t>
          </a:r>
          <a:endParaRPr lang="fr-FR" sz="2000" dirty="0"/>
        </a:p>
      </dgm:t>
    </dgm:pt>
    <dgm:pt modelId="{285044FF-9493-433F-981D-533BA10F4A0B}" type="parTrans" cxnId="{2284F46E-CED7-4C63-82D4-92A79A9C5957}">
      <dgm:prSet/>
      <dgm:spPr/>
      <dgm:t>
        <a:bodyPr/>
        <a:lstStyle/>
        <a:p>
          <a:endParaRPr lang="fr-FR"/>
        </a:p>
      </dgm:t>
    </dgm:pt>
    <dgm:pt modelId="{09C0D185-1C31-4260-AA2D-9E2C3B76AC87}" type="sibTrans" cxnId="{2284F46E-CED7-4C63-82D4-92A79A9C5957}">
      <dgm:prSet/>
      <dgm:spPr/>
      <dgm:t>
        <a:bodyPr/>
        <a:lstStyle/>
        <a:p>
          <a:endParaRPr lang="fr-FR"/>
        </a:p>
      </dgm:t>
    </dgm:pt>
    <dgm:pt modelId="{B6D08A47-7E7C-4BEB-89C3-39282B2B812F}" type="pres">
      <dgm:prSet presAssocID="{15E4ECC5-8D2C-4963-A113-743347463519}" presName="Name0" presStyleCnt="0">
        <dgm:presLayoutVars>
          <dgm:chMax val="5"/>
          <dgm:chPref val="5"/>
          <dgm:dir/>
          <dgm:animLvl val="lvl"/>
        </dgm:presLayoutVars>
      </dgm:prSet>
      <dgm:spPr/>
      <dgm:t>
        <a:bodyPr/>
        <a:lstStyle/>
        <a:p>
          <a:endParaRPr lang="fr-FR"/>
        </a:p>
      </dgm:t>
    </dgm:pt>
    <dgm:pt modelId="{000151E0-2B90-4F10-B8DD-4FE646986947}" type="pres">
      <dgm:prSet presAssocID="{E16CC881-0D0E-4133-AB7B-43D895F44AD1}" presName="parentText1" presStyleLbl="node1" presStyleIdx="0" presStyleCnt="5">
        <dgm:presLayoutVars>
          <dgm:chMax/>
          <dgm:chPref val="3"/>
          <dgm:bulletEnabled val="1"/>
        </dgm:presLayoutVars>
      </dgm:prSet>
      <dgm:spPr/>
      <dgm:t>
        <a:bodyPr/>
        <a:lstStyle/>
        <a:p>
          <a:endParaRPr lang="fr-FR"/>
        </a:p>
      </dgm:t>
    </dgm:pt>
    <dgm:pt modelId="{551FDB44-AE16-4B3C-8625-7DC1EFAB8110}" type="pres">
      <dgm:prSet presAssocID="{E16CC881-0D0E-4133-AB7B-43D895F44AD1}" presName="childText1" presStyleLbl="solidAlignAcc1" presStyleIdx="0" presStyleCnt="5">
        <dgm:presLayoutVars>
          <dgm:chMax val="0"/>
          <dgm:chPref val="0"/>
          <dgm:bulletEnabled val="1"/>
        </dgm:presLayoutVars>
      </dgm:prSet>
      <dgm:spPr/>
      <dgm:t>
        <a:bodyPr/>
        <a:lstStyle/>
        <a:p>
          <a:endParaRPr lang="fr-FR"/>
        </a:p>
      </dgm:t>
    </dgm:pt>
    <dgm:pt modelId="{E6521832-6EA6-4A67-A0EC-1D1E4E34AAAB}" type="pres">
      <dgm:prSet presAssocID="{20443287-0C5D-4E99-A773-9A231076FFE4}" presName="parentText2" presStyleLbl="node1" presStyleIdx="1" presStyleCnt="5">
        <dgm:presLayoutVars>
          <dgm:chMax/>
          <dgm:chPref val="3"/>
          <dgm:bulletEnabled val="1"/>
        </dgm:presLayoutVars>
      </dgm:prSet>
      <dgm:spPr/>
      <dgm:t>
        <a:bodyPr/>
        <a:lstStyle/>
        <a:p>
          <a:endParaRPr lang="fr-FR"/>
        </a:p>
      </dgm:t>
    </dgm:pt>
    <dgm:pt modelId="{4A9FE58D-5284-4FE1-894E-9D5A0AA96011}" type="pres">
      <dgm:prSet presAssocID="{20443287-0C5D-4E99-A773-9A231076FFE4}" presName="childText2" presStyleLbl="solidAlignAcc1" presStyleIdx="1" presStyleCnt="5">
        <dgm:presLayoutVars>
          <dgm:chMax val="0"/>
          <dgm:chPref val="0"/>
          <dgm:bulletEnabled val="1"/>
        </dgm:presLayoutVars>
      </dgm:prSet>
      <dgm:spPr/>
      <dgm:t>
        <a:bodyPr/>
        <a:lstStyle/>
        <a:p>
          <a:endParaRPr lang="fr-FR"/>
        </a:p>
      </dgm:t>
    </dgm:pt>
    <dgm:pt modelId="{841EF88F-AA2A-4024-9BA9-FFC8EAC91EE8}" type="pres">
      <dgm:prSet presAssocID="{85CC7E21-DE3D-4309-B35A-3F8E2B208A12}" presName="parentText3" presStyleLbl="node1" presStyleIdx="2" presStyleCnt="5">
        <dgm:presLayoutVars>
          <dgm:chMax/>
          <dgm:chPref val="3"/>
          <dgm:bulletEnabled val="1"/>
        </dgm:presLayoutVars>
      </dgm:prSet>
      <dgm:spPr/>
      <dgm:t>
        <a:bodyPr/>
        <a:lstStyle/>
        <a:p>
          <a:endParaRPr lang="fr-FR"/>
        </a:p>
      </dgm:t>
    </dgm:pt>
    <dgm:pt modelId="{D5659AA0-50A9-4889-AC55-C4315FDEBDD2}" type="pres">
      <dgm:prSet presAssocID="{85CC7E21-DE3D-4309-B35A-3F8E2B208A12}" presName="childText3" presStyleLbl="solidAlignAcc1" presStyleIdx="2" presStyleCnt="5">
        <dgm:presLayoutVars>
          <dgm:chMax val="0"/>
          <dgm:chPref val="0"/>
          <dgm:bulletEnabled val="1"/>
        </dgm:presLayoutVars>
      </dgm:prSet>
      <dgm:spPr/>
      <dgm:t>
        <a:bodyPr/>
        <a:lstStyle/>
        <a:p>
          <a:endParaRPr lang="fr-FR"/>
        </a:p>
      </dgm:t>
    </dgm:pt>
    <dgm:pt modelId="{169DA844-8688-4B19-AE53-9C5CE0B12A4E}" type="pres">
      <dgm:prSet presAssocID="{B892B2FB-3FCA-4882-82E9-1BA9918A8F01}" presName="parentText4" presStyleLbl="node1" presStyleIdx="3" presStyleCnt="5">
        <dgm:presLayoutVars>
          <dgm:chMax/>
          <dgm:chPref val="3"/>
          <dgm:bulletEnabled val="1"/>
        </dgm:presLayoutVars>
      </dgm:prSet>
      <dgm:spPr/>
      <dgm:t>
        <a:bodyPr/>
        <a:lstStyle/>
        <a:p>
          <a:endParaRPr lang="fr-FR"/>
        </a:p>
      </dgm:t>
    </dgm:pt>
    <dgm:pt modelId="{28806F7D-DED1-4110-9B2E-B139C3B1520B}" type="pres">
      <dgm:prSet presAssocID="{B892B2FB-3FCA-4882-82E9-1BA9918A8F01}" presName="childText4" presStyleLbl="solidAlignAcc1" presStyleIdx="3" presStyleCnt="5">
        <dgm:presLayoutVars>
          <dgm:chMax val="0"/>
          <dgm:chPref val="0"/>
          <dgm:bulletEnabled val="1"/>
        </dgm:presLayoutVars>
      </dgm:prSet>
      <dgm:spPr/>
      <dgm:t>
        <a:bodyPr/>
        <a:lstStyle/>
        <a:p>
          <a:endParaRPr lang="fr-FR"/>
        </a:p>
      </dgm:t>
    </dgm:pt>
    <dgm:pt modelId="{AB84D87F-0E21-4A14-9FEC-6E9A5513A5DB}" type="pres">
      <dgm:prSet presAssocID="{7B666ED0-EBE0-462B-BE38-1885C61DCD2A}" presName="parentText5" presStyleLbl="node1" presStyleIdx="4" presStyleCnt="5">
        <dgm:presLayoutVars>
          <dgm:chMax/>
          <dgm:chPref val="3"/>
          <dgm:bulletEnabled val="1"/>
        </dgm:presLayoutVars>
      </dgm:prSet>
      <dgm:spPr/>
      <dgm:t>
        <a:bodyPr/>
        <a:lstStyle/>
        <a:p>
          <a:endParaRPr lang="fr-FR"/>
        </a:p>
      </dgm:t>
    </dgm:pt>
    <dgm:pt modelId="{AD246DBF-2282-42BC-9B01-E56945AE4E9A}" type="pres">
      <dgm:prSet presAssocID="{7B666ED0-EBE0-462B-BE38-1885C61DCD2A}" presName="childText5" presStyleLbl="solidAlignAcc1" presStyleIdx="4" presStyleCnt="5">
        <dgm:presLayoutVars>
          <dgm:chMax val="0"/>
          <dgm:chPref val="0"/>
          <dgm:bulletEnabled val="1"/>
        </dgm:presLayoutVars>
      </dgm:prSet>
      <dgm:spPr/>
      <dgm:t>
        <a:bodyPr/>
        <a:lstStyle/>
        <a:p>
          <a:endParaRPr lang="fr-FR"/>
        </a:p>
      </dgm:t>
    </dgm:pt>
  </dgm:ptLst>
  <dgm:cxnLst>
    <dgm:cxn modelId="{55F05DFA-22D2-468E-B405-95718E3A3A71}" srcId="{7B666ED0-EBE0-462B-BE38-1885C61DCD2A}" destId="{66A7B5AE-5D81-4748-A6DA-8F2D0190CAB8}" srcOrd="0" destOrd="0" parTransId="{8DE66383-863E-4DDB-80C9-3B097E3C3B1A}" sibTransId="{0AB2C158-BCEA-4265-9DEC-ACEFF14D00DC}"/>
    <dgm:cxn modelId="{01620711-FAE0-486B-8664-76762E29F441}" type="presOf" srcId="{66A7B5AE-5D81-4748-A6DA-8F2D0190CAB8}" destId="{AD246DBF-2282-42BC-9B01-E56945AE4E9A}" srcOrd="0" destOrd="0" presId="urn:microsoft.com/office/officeart/2009/3/layout/IncreasingArrowsProcess"/>
    <dgm:cxn modelId="{88E1F4CC-12C9-4A8F-BCFB-B8565157BDE0}" type="presOf" srcId="{22AF311E-37DF-4052-9029-05AEE73F4610}" destId="{28806F7D-DED1-4110-9B2E-B139C3B1520B}" srcOrd="0" destOrd="0" presId="urn:microsoft.com/office/officeart/2009/3/layout/IncreasingArrowsProcess"/>
    <dgm:cxn modelId="{5C4B0569-6B37-4F91-946F-5158D09DF639}" type="presOf" srcId="{F6745E2D-F829-41E7-B864-312CAC6E8B29}" destId="{D5659AA0-50A9-4889-AC55-C4315FDEBDD2}" srcOrd="0" destOrd="0" presId="urn:microsoft.com/office/officeart/2009/3/layout/IncreasingArrowsProcess"/>
    <dgm:cxn modelId="{A7634156-80CF-4570-A679-EA35AB79C315}" type="presOf" srcId="{15E4ECC5-8D2C-4963-A113-743347463519}" destId="{B6D08A47-7E7C-4BEB-89C3-39282B2B812F}" srcOrd="0" destOrd="0" presId="urn:microsoft.com/office/officeart/2009/3/layout/IncreasingArrowsProcess"/>
    <dgm:cxn modelId="{2284F46E-CED7-4C63-82D4-92A79A9C5957}" srcId="{7B666ED0-EBE0-462B-BE38-1885C61DCD2A}" destId="{381630A7-DDFF-4EF9-B13F-EA3BCF856A3C}" srcOrd="1" destOrd="0" parTransId="{285044FF-9493-433F-981D-533BA10F4A0B}" sibTransId="{09C0D185-1C31-4260-AA2D-9E2C3B76AC87}"/>
    <dgm:cxn modelId="{1C7F561A-6841-4847-B5E3-43F106DA570C}" type="presOf" srcId="{580783D1-099F-4421-B89B-5370E0DD4AA9}" destId="{4A9FE58D-5284-4FE1-894E-9D5A0AA96011}" srcOrd="0" destOrd="0" presId="urn:microsoft.com/office/officeart/2009/3/layout/IncreasingArrowsProcess"/>
    <dgm:cxn modelId="{C41AF84E-6F5D-41C5-AA6A-E6E4E207B271}" srcId="{15E4ECC5-8D2C-4963-A113-743347463519}" destId="{7B666ED0-EBE0-462B-BE38-1885C61DCD2A}" srcOrd="4" destOrd="0" parTransId="{AC3AA9B7-B0E2-4F2D-B96B-B2B377680306}" sibTransId="{6AF1309D-AC9C-4570-ABAB-5FA236AF5A8B}"/>
    <dgm:cxn modelId="{F773258C-C83F-4082-9BFA-B69467CAF3F5}" srcId="{15E4ECC5-8D2C-4963-A113-743347463519}" destId="{B892B2FB-3FCA-4882-82E9-1BA9918A8F01}" srcOrd="3" destOrd="0" parTransId="{5C5C4039-80EA-4EA4-9DDD-B010003E0112}" sibTransId="{143F822B-432C-4E19-BC0E-AC1AE8FE3E0F}"/>
    <dgm:cxn modelId="{BF6334AE-BB2E-472E-826F-360F65E6D914}" type="presOf" srcId="{20443287-0C5D-4E99-A773-9A231076FFE4}" destId="{E6521832-6EA6-4A67-A0EC-1D1E4E34AAAB}" srcOrd="0" destOrd="0" presId="urn:microsoft.com/office/officeart/2009/3/layout/IncreasingArrowsProcess"/>
    <dgm:cxn modelId="{473BC612-BDE2-471B-B91B-8818C4BF81F5}" type="presOf" srcId="{E16CC881-0D0E-4133-AB7B-43D895F44AD1}" destId="{000151E0-2B90-4F10-B8DD-4FE646986947}" srcOrd="0" destOrd="0" presId="urn:microsoft.com/office/officeart/2009/3/layout/IncreasingArrowsProcess"/>
    <dgm:cxn modelId="{34F04EEC-BB0E-4638-943A-936524B85793}" type="presOf" srcId="{B892B2FB-3FCA-4882-82E9-1BA9918A8F01}" destId="{169DA844-8688-4B19-AE53-9C5CE0B12A4E}" srcOrd="0" destOrd="0" presId="urn:microsoft.com/office/officeart/2009/3/layout/IncreasingArrowsProcess"/>
    <dgm:cxn modelId="{741E754D-848F-438D-96AB-817AFF9ADD15}" srcId="{15E4ECC5-8D2C-4963-A113-743347463519}" destId="{E16CC881-0D0E-4133-AB7B-43D895F44AD1}" srcOrd="0" destOrd="0" parTransId="{7A6BC7A2-803B-4D4F-97AC-E34BC942F948}" sibTransId="{AA70CED5-D9EA-4B9A-929F-50A95349BC3C}"/>
    <dgm:cxn modelId="{02A55340-7FEA-4AE0-AF76-9624E40CF6BB}" srcId="{E16CC881-0D0E-4133-AB7B-43D895F44AD1}" destId="{8328D29B-C6DB-43AC-9E12-2AFE19D2E8CD}" srcOrd="0" destOrd="0" parTransId="{F89697E2-1108-402D-99E2-024076B53746}" sibTransId="{845FEB2F-2DA6-4FB9-982F-0014D6C8D0CC}"/>
    <dgm:cxn modelId="{32FD1DCE-6891-4FB5-9DAF-F1773F67146E}" srcId="{85CC7E21-DE3D-4309-B35A-3F8E2B208A12}" destId="{F6745E2D-F829-41E7-B864-312CAC6E8B29}" srcOrd="0" destOrd="0" parTransId="{E9B7F58D-33EC-4D52-8C89-FBF5799DCDDB}" sibTransId="{8C86F7A1-F150-4AE0-A1CC-7D373C5EF70A}"/>
    <dgm:cxn modelId="{00B0E27A-BBF8-46CA-A8A5-41DBB010A427}" srcId="{15E4ECC5-8D2C-4963-A113-743347463519}" destId="{20443287-0C5D-4E99-A773-9A231076FFE4}" srcOrd="1" destOrd="0" parTransId="{0620C53A-65C3-46DC-B98C-F87C9FBFC60B}" sibTransId="{4C7E38F9-10D5-4508-8397-CEB2F7E672E6}"/>
    <dgm:cxn modelId="{89202D0D-9E3D-44E7-9D02-416A0333C4DF}" type="presOf" srcId="{8328D29B-C6DB-43AC-9E12-2AFE19D2E8CD}" destId="{551FDB44-AE16-4B3C-8625-7DC1EFAB8110}" srcOrd="0" destOrd="0" presId="urn:microsoft.com/office/officeart/2009/3/layout/IncreasingArrowsProcess"/>
    <dgm:cxn modelId="{FD840929-203D-4AFA-8F3F-DE8695F20B94}" type="presOf" srcId="{85CC7E21-DE3D-4309-B35A-3F8E2B208A12}" destId="{841EF88F-AA2A-4024-9BA9-FFC8EAC91EE8}" srcOrd="0" destOrd="0" presId="urn:microsoft.com/office/officeart/2009/3/layout/IncreasingArrowsProcess"/>
    <dgm:cxn modelId="{3F3DC428-2974-4F4D-93AE-A6E3D02099F5}" srcId="{20443287-0C5D-4E99-A773-9A231076FFE4}" destId="{580783D1-099F-4421-B89B-5370E0DD4AA9}" srcOrd="0" destOrd="0" parTransId="{32D71F9C-488D-4F62-BE58-54FE3CFD6BE2}" sibTransId="{CA33E4DD-045B-46F2-90BD-8D1DECC3A04D}"/>
    <dgm:cxn modelId="{82390931-0519-471D-BEEC-F6C1B2228E69}" srcId="{15E4ECC5-8D2C-4963-A113-743347463519}" destId="{85CC7E21-DE3D-4309-B35A-3F8E2B208A12}" srcOrd="2" destOrd="0" parTransId="{23596CD7-73FD-455D-91BF-6799129F72BD}" sibTransId="{F225A686-AA95-4B2A-9409-BD7BE3B3BD18}"/>
    <dgm:cxn modelId="{CA475422-4640-4509-9978-F42DF766C454}" type="presOf" srcId="{7B666ED0-EBE0-462B-BE38-1885C61DCD2A}" destId="{AB84D87F-0E21-4A14-9FEC-6E9A5513A5DB}" srcOrd="0" destOrd="0" presId="urn:microsoft.com/office/officeart/2009/3/layout/IncreasingArrowsProcess"/>
    <dgm:cxn modelId="{3C83F2B2-3138-4339-B598-9CB3AFAEB93D}" srcId="{B892B2FB-3FCA-4882-82E9-1BA9918A8F01}" destId="{22AF311E-37DF-4052-9029-05AEE73F4610}" srcOrd="0" destOrd="0" parTransId="{A2452D74-642B-49F2-BDA0-AC01D788A2C3}" sibTransId="{ACD0C771-1846-4075-89C8-79392A5F3A76}"/>
    <dgm:cxn modelId="{9B7ACA50-3BA0-4E1E-A66A-74865F09AFF5}" type="presOf" srcId="{381630A7-DDFF-4EF9-B13F-EA3BCF856A3C}" destId="{AD246DBF-2282-42BC-9B01-E56945AE4E9A}" srcOrd="0" destOrd="1" presId="urn:microsoft.com/office/officeart/2009/3/layout/IncreasingArrowsProcess"/>
    <dgm:cxn modelId="{6B5E3291-1124-4BD7-9878-A6BA18B5EB45}" type="presParOf" srcId="{B6D08A47-7E7C-4BEB-89C3-39282B2B812F}" destId="{000151E0-2B90-4F10-B8DD-4FE646986947}" srcOrd="0" destOrd="0" presId="urn:microsoft.com/office/officeart/2009/3/layout/IncreasingArrowsProcess"/>
    <dgm:cxn modelId="{BF4195A1-6E6F-4274-8CE8-CFE4289B6A1C}" type="presParOf" srcId="{B6D08A47-7E7C-4BEB-89C3-39282B2B812F}" destId="{551FDB44-AE16-4B3C-8625-7DC1EFAB8110}" srcOrd="1" destOrd="0" presId="urn:microsoft.com/office/officeart/2009/3/layout/IncreasingArrowsProcess"/>
    <dgm:cxn modelId="{98983AE6-8160-4F4F-B5E2-3BD33143A050}" type="presParOf" srcId="{B6D08A47-7E7C-4BEB-89C3-39282B2B812F}" destId="{E6521832-6EA6-4A67-A0EC-1D1E4E34AAAB}" srcOrd="2" destOrd="0" presId="urn:microsoft.com/office/officeart/2009/3/layout/IncreasingArrowsProcess"/>
    <dgm:cxn modelId="{25F8124E-8B5D-4009-A04E-010126F470EA}" type="presParOf" srcId="{B6D08A47-7E7C-4BEB-89C3-39282B2B812F}" destId="{4A9FE58D-5284-4FE1-894E-9D5A0AA96011}" srcOrd="3" destOrd="0" presId="urn:microsoft.com/office/officeart/2009/3/layout/IncreasingArrowsProcess"/>
    <dgm:cxn modelId="{706C0063-A578-4DF9-9808-45022371F561}" type="presParOf" srcId="{B6D08A47-7E7C-4BEB-89C3-39282B2B812F}" destId="{841EF88F-AA2A-4024-9BA9-FFC8EAC91EE8}" srcOrd="4" destOrd="0" presId="urn:microsoft.com/office/officeart/2009/3/layout/IncreasingArrowsProcess"/>
    <dgm:cxn modelId="{AC9AC2D2-E56C-464F-BB64-606165FA5C5F}" type="presParOf" srcId="{B6D08A47-7E7C-4BEB-89C3-39282B2B812F}" destId="{D5659AA0-50A9-4889-AC55-C4315FDEBDD2}" srcOrd="5" destOrd="0" presId="urn:microsoft.com/office/officeart/2009/3/layout/IncreasingArrowsProcess"/>
    <dgm:cxn modelId="{7A688D19-23A7-4603-85F7-66F31C5A694E}" type="presParOf" srcId="{B6D08A47-7E7C-4BEB-89C3-39282B2B812F}" destId="{169DA844-8688-4B19-AE53-9C5CE0B12A4E}" srcOrd="6" destOrd="0" presId="urn:microsoft.com/office/officeart/2009/3/layout/IncreasingArrowsProcess"/>
    <dgm:cxn modelId="{2C339102-BF2E-4683-A772-9849DB8DC392}" type="presParOf" srcId="{B6D08A47-7E7C-4BEB-89C3-39282B2B812F}" destId="{28806F7D-DED1-4110-9B2E-B139C3B1520B}" srcOrd="7" destOrd="0" presId="urn:microsoft.com/office/officeart/2009/3/layout/IncreasingArrowsProcess"/>
    <dgm:cxn modelId="{696883D9-27B9-4A4D-BC85-7F24B932D74F}" type="presParOf" srcId="{B6D08A47-7E7C-4BEB-89C3-39282B2B812F}" destId="{AB84D87F-0E21-4A14-9FEC-6E9A5513A5DB}" srcOrd="8" destOrd="0" presId="urn:microsoft.com/office/officeart/2009/3/layout/IncreasingArrowsProcess"/>
    <dgm:cxn modelId="{D6B53FC7-019A-4B7E-8FFC-9E34AF52A341}" type="presParOf" srcId="{B6D08A47-7E7C-4BEB-89C3-39282B2B812F}" destId="{AD246DBF-2282-42BC-9B01-E56945AE4E9A}" srcOrd="9" destOrd="0" presId="urn:microsoft.com/office/officeart/2009/3/layout/IncreasingArrows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BD401D-D622-4892-BDEB-9FE025D7302E}" type="doc">
      <dgm:prSet loTypeId="urn:microsoft.com/office/officeart/2005/8/layout/pList2#1" loCatId="picture" qsTypeId="urn:microsoft.com/office/officeart/2005/8/quickstyle/simple1" qsCatId="simple" csTypeId="urn:microsoft.com/office/officeart/2005/8/colors/accent1_2" csCatId="accent1" phldr="1"/>
      <dgm:spPr/>
    </dgm:pt>
    <dgm:pt modelId="{CA9CFA10-30C6-4A61-9610-858E15ED9BED}">
      <dgm:prSet phldrT="[Texte]" custT="1"/>
      <dgm:spPr>
        <a:solidFill>
          <a:srgbClr val="EBE7E4"/>
        </a:solidFill>
      </dgm:spPr>
      <dgm:t>
        <a:bodyPr/>
        <a:lstStyle/>
        <a:p>
          <a:pPr>
            <a:lnSpc>
              <a:spcPct val="100000"/>
            </a:lnSpc>
            <a:spcBef>
              <a:spcPts val="600"/>
            </a:spcBef>
            <a:spcAft>
              <a:spcPts val="0"/>
            </a:spcAft>
          </a:pPr>
          <a:r>
            <a:rPr lang="fr-FR" sz="2000" cap="small" baseline="0" dirty="0" smtClean="0">
              <a:solidFill>
                <a:schemeClr val="tx1"/>
              </a:solidFill>
              <a:latin typeface="+mn-lt"/>
            </a:rPr>
            <a:t>Workshop </a:t>
          </a:r>
        </a:p>
        <a:p>
          <a:pPr>
            <a:lnSpc>
              <a:spcPct val="90000"/>
            </a:lnSpc>
            <a:spcBef>
              <a:spcPct val="0"/>
            </a:spcBef>
            <a:spcAft>
              <a:spcPct val="35000"/>
            </a:spcAft>
          </a:pPr>
          <a:r>
            <a:rPr lang="fr-FR" sz="2000" cap="small" baseline="0" dirty="0" err="1" smtClean="0">
              <a:solidFill>
                <a:schemeClr val="tx1"/>
              </a:solidFill>
              <a:latin typeface="+mn-lt"/>
            </a:rPr>
            <a:t>auto-massage</a:t>
          </a:r>
          <a:endParaRPr lang="fr-FR" sz="2000" cap="small" baseline="0" dirty="0">
            <a:solidFill>
              <a:schemeClr val="tx1"/>
            </a:solidFill>
            <a:latin typeface="+mn-lt"/>
          </a:endParaRPr>
        </a:p>
      </dgm:t>
    </dgm:pt>
    <dgm:pt modelId="{2DE75D2C-8892-489B-9F12-23896FEFC9A9}" type="parTrans" cxnId="{DF21DB36-473C-415C-8F58-946B6246DD7F}">
      <dgm:prSet/>
      <dgm:spPr/>
      <dgm:t>
        <a:bodyPr/>
        <a:lstStyle/>
        <a:p>
          <a:endParaRPr lang="fr-FR"/>
        </a:p>
      </dgm:t>
    </dgm:pt>
    <dgm:pt modelId="{EF2A2D61-BDF2-4163-97B8-9AB68271A823}" type="sibTrans" cxnId="{DF21DB36-473C-415C-8F58-946B6246DD7F}">
      <dgm:prSet/>
      <dgm:spPr/>
      <dgm:t>
        <a:bodyPr/>
        <a:lstStyle/>
        <a:p>
          <a:endParaRPr lang="fr-FR"/>
        </a:p>
      </dgm:t>
    </dgm:pt>
    <dgm:pt modelId="{A38B90A2-3348-4D0E-BBE2-C5CCFE0523F1}" type="pres">
      <dgm:prSet presAssocID="{51BD401D-D622-4892-BDEB-9FE025D7302E}" presName="Name0" presStyleCnt="0">
        <dgm:presLayoutVars>
          <dgm:dir/>
          <dgm:resizeHandles val="exact"/>
        </dgm:presLayoutVars>
      </dgm:prSet>
      <dgm:spPr/>
    </dgm:pt>
    <dgm:pt modelId="{FD86A26B-85E8-422F-8AEE-FCFCD5762B55}" type="pres">
      <dgm:prSet presAssocID="{51BD401D-D622-4892-BDEB-9FE025D7302E}" presName="bkgdShp" presStyleLbl="alignAccFollowNode1" presStyleIdx="0" presStyleCnt="1" custScaleY="86089"/>
      <dgm:spPr>
        <a:solidFill>
          <a:schemeClr val="bg1">
            <a:alpha val="90000"/>
          </a:schemeClr>
        </a:solidFill>
        <a:ln w="12700">
          <a:solidFill>
            <a:srgbClr val="EBE7E4">
              <a:alpha val="90000"/>
            </a:srgbClr>
          </a:solidFill>
        </a:ln>
      </dgm:spPr>
    </dgm:pt>
    <dgm:pt modelId="{DA50239D-EC8C-412C-914B-D48F18597725}" type="pres">
      <dgm:prSet presAssocID="{51BD401D-D622-4892-BDEB-9FE025D7302E}" presName="linComp" presStyleCnt="0"/>
      <dgm:spPr/>
    </dgm:pt>
    <dgm:pt modelId="{A0C425C6-D296-4551-97A1-4D85AFA100F5}" type="pres">
      <dgm:prSet presAssocID="{CA9CFA10-30C6-4A61-9610-858E15ED9BED}" presName="compNode" presStyleCnt="0"/>
      <dgm:spPr/>
    </dgm:pt>
    <dgm:pt modelId="{B80E24B6-5C55-43FA-860C-3492547D412A}" type="pres">
      <dgm:prSet presAssocID="{CA9CFA10-30C6-4A61-9610-858E15ED9BED}" presName="node" presStyleLbl="node1" presStyleIdx="0" presStyleCnt="1" custScaleY="26524" custLinFactNeighborX="1503" custLinFactNeighborY="-62295">
        <dgm:presLayoutVars>
          <dgm:bulletEnabled val="1"/>
        </dgm:presLayoutVars>
      </dgm:prSet>
      <dgm:spPr/>
      <dgm:t>
        <a:bodyPr/>
        <a:lstStyle/>
        <a:p>
          <a:endParaRPr lang="fr-FR"/>
        </a:p>
      </dgm:t>
    </dgm:pt>
    <dgm:pt modelId="{9AA94677-AE2B-4FA4-AE65-7D3B277ED866}" type="pres">
      <dgm:prSet presAssocID="{CA9CFA10-30C6-4A61-9610-858E15ED9BED}" presName="invisiNode" presStyleLbl="node1" presStyleIdx="0" presStyleCnt="1"/>
      <dgm:spPr/>
    </dgm:pt>
    <dgm:pt modelId="{EB68C4B9-FFED-43DA-A9C3-19FF6C6FDE0D}" type="pres">
      <dgm:prSet presAssocID="{CA9CFA10-30C6-4A61-9610-858E15ED9BED}" presName="imagNode" presStyleLbl="fgImgPlace1" presStyleIdx="0" presStyleCnt="1" custLinFactNeighborX="1174" custLinFactNeighborY="-31097"/>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Lst>
  <dgm:cxnLst>
    <dgm:cxn modelId="{DF21DB36-473C-415C-8F58-946B6246DD7F}" srcId="{51BD401D-D622-4892-BDEB-9FE025D7302E}" destId="{CA9CFA10-30C6-4A61-9610-858E15ED9BED}" srcOrd="0" destOrd="0" parTransId="{2DE75D2C-8892-489B-9F12-23896FEFC9A9}" sibTransId="{EF2A2D61-BDF2-4163-97B8-9AB68271A823}"/>
    <dgm:cxn modelId="{9A3FC298-776A-4FDB-98E8-590EE9A34102}" type="presOf" srcId="{CA9CFA10-30C6-4A61-9610-858E15ED9BED}" destId="{B80E24B6-5C55-43FA-860C-3492547D412A}" srcOrd="0" destOrd="0" presId="urn:microsoft.com/office/officeart/2005/8/layout/pList2#1"/>
    <dgm:cxn modelId="{0728CD95-7B78-4AD5-AA35-10E52A5D31F3}" type="presOf" srcId="{51BD401D-D622-4892-BDEB-9FE025D7302E}" destId="{A38B90A2-3348-4D0E-BBE2-C5CCFE0523F1}" srcOrd="0" destOrd="0" presId="urn:microsoft.com/office/officeart/2005/8/layout/pList2#1"/>
    <dgm:cxn modelId="{C63B998A-207F-42C7-AC20-AFBC494EDBAF}" type="presParOf" srcId="{A38B90A2-3348-4D0E-BBE2-C5CCFE0523F1}" destId="{FD86A26B-85E8-422F-8AEE-FCFCD5762B55}" srcOrd="0" destOrd="0" presId="urn:microsoft.com/office/officeart/2005/8/layout/pList2#1"/>
    <dgm:cxn modelId="{5A164407-BAD9-4CD0-BD7B-80745CE50087}" type="presParOf" srcId="{A38B90A2-3348-4D0E-BBE2-C5CCFE0523F1}" destId="{DA50239D-EC8C-412C-914B-D48F18597725}" srcOrd="1" destOrd="0" presId="urn:microsoft.com/office/officeart/2005/8/layout/pList2#1"/>
    <dgm:cxn modelId="{CBD6744E-F2E3-4AAD-B13C-5316190FE374}" type="presParOf" srcId="{DA50239D-EC8C-412C-914B-D48F18597725}" destId="{A0C425C6-D296-4551-97A1-4D85AFA100F5}" srcOrd="0" destOrd="0" presId="urn:microsoft.com/office/officeart/2005/8/layout/pList2#1"/>
    <dgm:cxn modelId="{1E6FCCD4-82B7-468B-863D-231162F83459}" type="presParOf" srcId="{A0C425C6-D296-4551-97A1-4D85AFA100F5}" destId="{B80E24B6-5C55-43FA-860C-3492547D412A}" srcOrd="0" destOrd="0" presId="urn:microsoft.com/office/officeart/2005/8/layout/pList2#1"/>
    <dgm:cxn modelId="{92EE2AAC-2408-4DF1-96FA-69F777478046}" type="presParOf" srcId="{A0C425C6-D296-4551-97A1-4D85AFA100F5}" destId="{9AA94677-AE2B-4FA4-AE65-7D3B277ED866}" srcOrd="1" destOrd="0" presId="urn:microsoft.com/office/officeart/2005/8/layout/pList2#1"/>
    <dgm:cxn modelId="{E2C0666C-AD28-4199-B1FA-8CFA658D8DC5}" type="presParOf" srcId="{A0C425C6-D296-4551-97A1-4D85AFA100F5}" destId="{EB68C4B9-FFED-43DA-A9C3-19FF6C6FDE0D}" srcOrd="2" destOrd="0" presId="urn:microsoft.com/office/officeart/2005/8/layout/pList2#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BD401D-D622-4892-BDEB-9FE025D7302E}" type="doc">
      <dgm:prSet loTypeId="urn:microsoft.com/office/officeart/2005/8/layout/pList2#2" loCatId="picture" qsTypeId="urn:microsoft.com/office/officeart/2005/8/quickstyle/simple1" qsCatId="simple" csTypeId="urn:microsoft.com/office/officeart/2005/8/colors/accent1_2" csCatId="accent1" phldr="1"/>
      <dgm:spPr/>
    </dgm:pt>
    <dgm:pt modelId="{CA9CFA10-30C6-4A61-9610-858E15ED9BED}">
      <dgm:prSet phldrT="[Texte]" custT="1"/>
      <dgm:spPr>
        <a:solidFill>
          <a:srgbClr val="EBE7E4"/>
        </a:solidFill>
      </dgm:spPr>
      <dgm:t>
        <a:bodyPr/>
        <a:lstStyle/>
        <a:p>
          <a:pPr>
            <a:lnSpc>
              <a:spcPct val="100000"/>
            </a:lnSpc>
          </a:pPr>
          <a:r>
            <a:rPr lang="fr-FR" sz="2000" cap="small" baseline="0" dirty="0" smtClean="0">
              <a:solidFill>
                <a:schemeClr val="tx1"/>
              </a:solidFill>
              <a:latin typeface="+mn-lt"/>
            </a:rPr>
            <a:t>Discovery care</a:t>
          </a:r>
          <a:endParaRPr lang="fr-FR" sz="2000" cap="small" baseline="0" dirty="0">
            <a:solidFill>
              <a:schemeClr val="tx1"/>
            </a:solidFill>
            <a:latin typeface="+mn-lt"/>
          </a:endParaRPr>
        </a:p>
      </dgm:t>
    </dgm:pt>
    <dgm:pt modelId="{2DE75D2C-8892-489B-9F12-23896FEFC9A9}" type="parTrans" cxnId="{DF21DB36-473C-415C-8F58-946B6246DD7F}">
      <dgm:prSet/>
      <dgm:spPr/>
      <dgm:t>
        <a:bodyPr/>
        <a:lstStyle/>
        <a:p>
          <a:endParaRPr lang="fr-FR"/>
        </a:p>
      </dgm:t>
    </dgm:pt>
    <dgm:pt modelId="{EF2A2D61-BDF2-4163-97B8-9AB68271A823}" type="sibTrans" cxnId="{DF21DB36-473C-415C-8F58-946B6246DD7F}">
      <dgm:prSet/>
      <dgm:spPr/>
      <dgm:t>
        <a:bodyPr/>
        <a:lstStyle/>
        <a:p>
          <a:endParaRPr lang="fr-FR"/>
        </a:p>
      </dgm:t>
    </dgm:pt>
    <dgm:pt modelId="{A38B90A2-3348-4D0E-BBE2-C5CCFE0523F1}" type="pres">
      <dgm:prSet presAssocID="{51BD401D-D622-4892-BDEB-9FE025D7302E}" presName="Name0" presStyleCnt="0">
        <dgm:presLayoutVars>
          <dgm:dir/>
          <dgm:resizeHandles val="exact"/>
        </dgm:presLayoutVars>
      </dgm:prSet>
      <dgm:spPr/>
    </dgm:pt>
    <dgm:pt modelId="{FD86A26B-85E8-422F-8AEE-FCFCD5762B55}" type="pres">
      <dgm:prSet presAssocID="{51BD401D-D622-4892-BDEB-9FE025D7302E}" presName="bkgdShp" presStyleLbl="alignAccFollowNode1" presStyleIdx="0" presStyleCnt="1" custScaleY="86089"/>
      <dgm:spPr>
        <a:solidFill>
          <a:schemeClr val="bg1">
            <a:alpha val="90000"/>
          </a:schemeClr>
        </a:solidFill>
        <a:ln w="12700">
          <a:solidFill>
            <a:srgbClr val="EBE7E4">
              <a:alpha val="90000"/>
            </a:srgbClr>
          </a:solidFill>
        </a:ln>
      </dgm:spPr>
    </dgm:pt>
    <dgm:pt modelId="{DA50239D-EC8C-412C-914B-D48F18597725}" type="pres">
      <dgm:prSet presAssocID="{51BD401D-D622-4892-BDEB-9FE025D7302E}" presName="linComp" presStyleCnt="0"/>
      <dgm:spPr/>
    </dgm:pt>
    <dgm:pt modelId="{A0C425C6-D296-4551-97A1-4D85AFA100F5}" type="pres">
      <dgm:prSet presAssocID="{CA9CFA10-30C6-4A61-9610-858E15ED9BED}" presName="compNode" presStyleCnt="0"/>
      <dgm:spPr/>
    </dgm:pt>
    <dgm:pt modelId="{B80E24B6-5C55-43FA-860C-3492547D412A}" type="pres">
      <dgm:prSet presAssocID="{CA9CFA10-30C6-4A61-9610-858E15ED9BED}" presName="node" presStyleLbl="node1" presStyleIdx="0" presStyleCnt="1" custScaleY="26524" custLinFactNeighborX="1503" custLinFactNeighborY="-62295">
        <dgm:presLayoutVars>
          <dgm:bulletEnabled val="1"/>
        </dgm:presLayoutVars>
      </dgm:prSet>
      <dgm:spPr/>
      <dgm:t>
        <a:bodyPr/>
        <a:lstStyle/>
        <a:p>
          <a:endParaRPr lang="fr-FR"/>
        </a:p>
      </dgm:t>
    </dgm:pt>
    <dgm:pt modelId="{9AA94677-AE2B-4FA4-AE65-7D3B277ED866}" type="pres">
      <dgm:prSet presAssocID="{CA9CFA10-30C6-4A61-9610-858E15ED9BED}" presName="invisiNode" presStyleLbl="node1" presStyleIdx="0" presStyleCnt="1"/>
      <dgm:spPr/>
    </dgm:pt>
    <dgm:pt modelId="{EB68C4B9-FFED-43DA-A9C3-19FF6C6FDE0D}" type="pres">
      <dgm:prSet presAssocID="{CA9CFA10-30C6-4A61-9610-858E15ED9BED}" presName="imagNode" presStyleLbl="fgImgPlace1" presStyleIdx="0" presStyleCnt="1" custLinFactNeighborX="1174" custLinFactNeighborY="-31097"/>
      <dgm:spPr>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dgm:spPr>
      <dgm:t>
        <a:bodyPr/>
        <a:lstStyle/>
        <a:p>
          <a:endParaRPr lang="fr-FR"/>
        </a:p>
      </dgm:t>
    </dgm:pt>
  </dgm:ptLst>
  <dgm:cxnLst>
    <dgm:cxn modelId="{DF21DB36-473C-415C-8F58-946B6246DD7F}" srcId="{51BD401D-D622-4892-BDEB-9FE025D7302E}" destId="{CA9CFA10-30C6-4A61-9610-858E15ED9BED}" srcOrd="0" destOrd="0" parTransId="{2DE75D2C-8892-489B-9F12-23896FEFC9A9}" sibTransId="{EF2A2D61-BDF2-4163-97B8-9AB68271A823}"/>
    <dgm:cxn modelId="{9A3FC298-776A-4FDB-98E8-590EE9A34102}" type="presOf" srcId="{CA9CFA10-30C6-4A61-9610-858E15ED9BED}" destId="{B80E24B6-5C55-43FA-860C-3492547D412A}" srcOrd="0" destOrd="0" presId="urn:microsoft.com/office/officeart/2005/8/layout/pList2#2"/>
    <dgm:cxn modelId="{0728CD95-7B78-4AD5-AA35-10E52A5D31F3}" type="presOf" srcId="{51BD401D-D622-4892-BDEB-9FE025D7302E}" destId="{A38B90A2-3348-4D0E-BBE2-C5CCFE0523F1}" srcOrd="0" destOrd="0" presId="urn:microsoft.com/office/officeart/2005/8/layout/pList2#2"/>
    <dgm:cxn modelId="{C63B998A-207F-42C7-AC20-AFBC494EDBAF}" type="presParOf" srcId="{A38B90A2-3348-4D0E-BBE2-C5CCFE0523F1}" destId="{FD86A26B-85E8-422F-8AEE-FCFCD5762B55}" srcOrd="0" destOrd="0" presId="urn:microsoft.com/office/officeart/2005/8/layout/pList2#2"/>
    <dgm:cxn modelId="{5A164407-BAD9-4CD0-BD7B-80745CE50087}" type="presParOf" srcId="{A38B90A2-3348-4D0E-BBE2-C5CCFE0523F1}" destId="{DA50239D-EC8C-412C-914B-D48F18597725}" srcOrd="1" destOrd="0" presId="urn:microsoft.com/office/officeart/2005/8/layout/pList2#2"/>
    <dgm:cxn modelId="{CBD6744E-F2E3-4AAD-B13C-5316190FE374}" type="presParOf" srcId="{DA50239D-EC8C-412C-914B-D48F18597725}" destId="{A0C425C6-D296-4551-97A1-4D85AFA100F5}" srcOrd="0" destOrd="0" presId="urn:microsoft.com/office/officeart/2005/8/layout/pList2#2"/>
    <dgm:cxn modelId="{1E6FCCD4-82B7-468B-863D-231162F83459}" type="presParOf" srcId="{A0C425C6-D296-4551-97A1-4D85AFA100F5}" destId="{B80E24B6-5C55-43FA-860C-3492547D412A}" srcOrd="0" destOrd="0" presId="urn:microsoft.com/office/officeart/2005/8/layout/pList2#2"/>
    <dgm:cxn modelId="{92EE2AAC-2408-4DF1-96FA-69F777478046}" type="presParOf" srcId="{A0C425C6-D296-4551-97A1-4D85AFA100F5}" destId="{9AA94677-AE2B-4FA4-AE65-7D3B277ED866}" srcOrd="1" destOrd="0" presId="urn:microsoft.com/office/officeart/2005/8/layout/pList2#2"/>
    <dgm:cxn modelId="{E2C0666C-AD28-4199-B1FA-8CFA658D8DC5}" type="presParOf" srcId="{A0C425C6-D296-4551-97A1-4D85AFA100F5}" destId="{EB68C4B9-FFED-43DA-A9C3-19FF6C6FDE0D}" srcOrd="2" destOrd="0" presId="urn:microsoft.com/office/officeart/2005/8/layout/pList2#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BD401D-D622-4892-BDEB-9FE025D7302E}" type="doc">
      <dgm:prSet loTypeId="urn:microsoft.com/office/officeart/2005/8/layout/pList2#3" loCatId="picture" qsTypeId="urn:microsoft.com/office/officeart/2005/8/quickstyle/simple1" qsCatId="simple" csTypeId="urn:microsoft.com/office/officeart/2005/8/colors/accent1_2" csCatId="accent1" phldr="1"/>
      <dgm:spPr/>
    </dgm:pt>
    <dgm:pt modelId="{CA9CFA10-30C6-4A61-9610-858E15ED9BED}">
      <dgm:prSet phldrT="[Texte]" custT="1"/>
      <dgm:spPr>
        <a:solidFill>
          <a:srgbClr val="EBE7E4"/>
        </a:solidFill>
      </dgm:spPr>
      <dgm:t>
        <a:bodyPr/>
        <a:lstStyle/>
        <a:p>
          <a:pPr>
            <a:lnSpc>
              <a:spcPct val="100000"/>
            </a:lnSpc>
            <a:spcAft>
              <a:spcPts val="0"/>
            </a:spcAft>
          </a:pPr>
          <a:r>
            <a:rPr lang="fr-FR" sz="2000" cap="small" baseline="0" dirty="0" smtClean="0">
              <a:solidFill>
                <a:schemeClr val="tx1"/>
              </a:solidFill>
              <a:latin typeface="+mn-lt"/>
            </a:rPr>
            <a:t>Cure of </a:t>
          </a:r>
        </a:p>
        <a:p>
          <a:pPr>
            <a:lnSpc>
              <a:spcPct val="90000"/>
            </a:lnSpc>
            <a:spcAft>
              <a:spcPct val="35000"/>
            </a:spcAft>
          </a:pPr>
          <a:r>
            <a:rPr lang="fr-FR" sz="2000" cap="small" baseline="0" dirty="0" smtClean="0">
              <a:solidFill>
                <a:schemeClr val="tx1"/>
              </a:solidFill>
              <a:latin typeface="+mn-lt"/>
            </a:rPr>
            <a:t>4 treatments</a:t>
          </a:r>
          <a:endParaRPr lang="fr-FR" sz="2000" cap="small" baseline="0" dirty="0">
            <a:solidFill>
              <a:schemeClr val="tx1"/>
            </a:solidFill>
            <a:latin typeface="+mn-lt"/>
          </a:endParaRPr>
        </a:p>
      </dgm:t>
    </dgm:pt>
    <dgm:pt modelId="{2DE75D2C-8892-489B-9F12-23896FEFC9A9}" type="parTrans" cxnId="{DF21DB36-473C-415C-8F58-946B6246DD7F}">
      <dgm:prSet/>
      <dgm:spPr/>
      <dgm:t>
        <a:bodyPr/>
        <a:lstStyle/>
        <a:p>
          <a:endParaRPr lang="fr-FR"/>
        </a:p>
      </dgm:t>
    </dgm:pt>
    <dgm:pt modelId="{EF2A2D61-BDF2-4163-97B8-9AB68271A823}" type="sibTrans" cxnId="{DF21DB36-473C-415C-8F58-946B6246DD7F}">
      <dgm:prSet/>
      <dgm:spPr/>
      <dgm:t>
        <a:bodyPr/>
        <a:lstStyle/>
        <a:p>
          <a:endParaRPr lang="fr-FR"/>
        </a:p>
      </dgm:t>
    </dgm:pt>
    <dgm:pt modelId="{A38B90A2-3348-4D0E-BBE2-C5CCFE0523F1}" type="pres">
      <dgm:prSet presAssocID="{51BD401D-D622-4892-BDEB-9FE025D7302E}" presName="Name0" presStyleCnt="0">
        <dgm:presLayoutVars>
          <dgm:dir/>
          <dgm:resizeHandles val="exact"/>
        </dgm:presLayoutVars>
      </dgm:prSet>
      <dgm:spPr/>
    </dgm:pt>
    <dgm:pt modelId="{FD86A26B-85E8-422F-8AEE-FCFCD5762B55}" type="pres">
      <dgm:prSet presAssocID="{51BD401D-D622-4892-BDEB-9FE025D7302E}" presName="bkgdShp" presStyleLbl="alignAccFollowNode1" presStyleIdx="0" presStyleCnt="1" custScaleY="86089"/>
      <dgm:spPr>
        <a:solidFill>
          <a:schemeClr val="bg1">
            <a:alpha val="90000"/>
          </a:schemeClr>
        </a:solidFill>
        <a:ln w="12700">
          <a:solidFill>
            <a:srgbClr val="EBE7E4">
              <a:alpha val="90000"/>
            </a:srgbClr>
          </a:solidFill>
        </a:ln>
      </dgm:spPr>
    </dgm:pt>
    <dgm:pt modelId="{DA50239D-EC8C-412C-914B-D48F18597725}" type="pres">
      <dgm:prSet presAssocID="{51BD401D-D622-4892-BDEB-9FE025D7302E}" presName="linComp" presStyleCnt="0"/>
      <dgm:spPr/>
    </dgm:pt>
    <dgm:pt modelId="{A0C425C6-D296-4551-97A1-4D85AFA100F5}" type="pres">
      <dgm:prSet presAssocID="{CA9CFA10-30C6-4A61-9610-858E15ED9BED}" presName="compNode" presStyleCnt="0"/>
      <dgm:spPr/>
    </dgm:pt>
    <dgm:pt modelId="{B80E24B6-5C55-43FA-860C-3492547D412A}" type="pres">
      <dgm:prSet presAssocID="{CA9CFA10-30C6-4A61-9610-858E15ED9BED}" presName="node" presStyleLbl="node1" presStyleIdx="0" presStyleCnt="1" custScaleY="26524" custLinFactNeighborX="1503" custLinFactNeighborY="-62295">
        <dgm:presLayoutVars>
          <dgm:bulletEnabled val="1"/>
        </dgm:presLayoutVars>
      </dgm:prSet>
      <dgm:spPr/>
      <dgm:t>
        <a:bodyPr/>
        <a:lstStyle/>
        <a:p>
          <a:endParaRPr lang="fr-FR"/>
        </a:p>
      </dgm:t>
    </dgm:pt>
    <dgm:pt modelId="{9AA94677-AE2B-4FA4-AE65-7D3B277ED866}" type="pres">
      <dgm:prSet presAssocID="{CA9CFA10-30C6-4A61-9610-858E15ED9BED}" presName="invisiNode" presStyleLbl="node1" presStyleIdx="0" presStyleCnt="1"/>
      <dgm:spPr/>
    </dgm:pt>
    <dgm:pt modelId="{EB68C4B9-FFED-43DA-A9C3-19FF6C6FDE0D}" type="pres">
      <dgm:prSet presAssocID="{CA9CFA10-30C6-4A61-9610-858E15ED9BED}" presName="imagNode" presStyleLbl="fgImgPlace1" presStyleIdx="0" presStyleCnt="1" custLinFactNeighborX="1174" custLinFactNeighborY="-31097"/>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t>
        <a:bodyPr/>
        <a:lstStyle/>
        <a:p>
          <a:endParaRPr lang="fr-FR"/>
        </a:p>
      </dgm:t>
    </dgm:pt>
  </dgm:ptLst>
  <dgm:cxnLst>
    <dgm:cxn modelId="{DF21DB36-473C-415C-8F58-946B6246DD7F}" srcId="{51BD401D-D622-4892-BDEB-9FE025D7302E}" destId="{CA9CFA10-30C6-4A61-9610-858E15ED9BED}" srcOrd="0" destOrd="0" parTransId="{2DE75D2C-8892-489B-9F12-23896FEFC9A9}" sibTransId="{EF2A2D61-BDF2-4163-97B8-9AB68271A823}"/>
    <dgm:cxn modelId="{9A3FC298-776A-4FDB-98E8-590EE9A34102}" type="presOf" srcId="{CA9CFA10-30C6-4A61-9610-858E15ED9BED}" destId="{B80E24B6-5C55-43FA-860C-3492547D412A}" srcOrd="0" destOrd="0" presId="urn:microsoft.com/office/officeart/2005/8/layout/pList2#3"/>
    <dgm:cxn modelId="{0728CD95-7B78-4AD5-AA35-10E52A5D31F3}" type="presOf" srcId="{51BD401D-D622-4892-BDEB-9FE025D7302E}" destId="{A38B90A2-3348-4D0E-BBE2-C5CCFE0523F1}" srcOrd="0" destOrd="0" presId="urn:microsoft.com/office/officeart/2005/8/layout/pList2#3"/>
    <dgm:cxn modelId="{C63B998A-207F-42C7-AC20-AFBC494EDBAF}" type="presParOf" srcId="{A38B90A2-3348-4D0E-BBE2-C5CCFE0523F1}" destId="{FD86A26B-85E8-422F-8AEE-FCFCD5762B55}" srcOrd="0" destOrd="0" presId="urn:microsoft.com/office/officeart/2005/8/layout/pList2#3"/>
    <dgm:cxn modelId="{5A164407-BAD9-4CD0-BD7B-80745CE50087}" type="presParOf" srcId="{A38B90A2-3348-4D0E-BBE2-C5CCFE0523F1}" destId="{DA50239D-EC8C-412C-914B-D48F18597725}" srcOrd="1" destOrd="0" presId="urn:microsoft.com/office/officeart/2005/8/layout/pList2#3"/>
    <dgm:cxn modelId="{CBD6744E-F2E3-4AAD-B13C-5316190FE374}" type="presParOf" srcId="{DA50239D-EC8C-412C-914B-D48F18597725}" destId="{A0C425C6-D296-4551-97A1-4D85AFA100F5}" srcOrd="0" destOrd="0" presId="urn:microsoft.com/office/officeart/2005/8/layout/pList2#3"/>
    <dgm:cxn modelId="{1E6FCCD4-82B7-468B-863D-231162F83459}" type="presParOf" srcId="{A0C425C6-D296-4551-97A1-4D85AFA100F5}" destId="{B80E24B6-5C55-43FA-860C-3492547D412A}" srcOrd="0" destOrd="0" presId="urn:microsoft.com/office/officeart/2005/8/layout/pList2#3"/>
    <dgm:cxn modelId="{92EE2AAC-2408-4DF1-96FA-69F777478046}" type="presParOf" srcId="{A0C425C6-D296-4551-97A1-4D85AFA100F5}" destId="{9AA94677-AE2B-4FA4-AE65-7D3B277ED866}" srcOrd="1" destOrd="0" presId="urn:microsoft.com/office/officeart/2005/8/layout/pList2#3"/>
    <dgm:cxn modelId="{E2C0666C-AD28-4199-B1FA-8CFA658D8DC5}" type="presParOf" srcId="{A0C425C6-D296-4551-97A1-4D85AFA100F5}" destId="{EB68C4B9-FFED-43DA-A9C3-19FF6C6FDE0D}" srcOrd="2" destOrd="0" presId="urn:microsoft.com/office/officeart/2005/8/layout/pList2#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552E1-FE67-47A3-ABF4-EE3E2E13866B}">
      <dsp:nvSpPr>
        <dsp:cNvPr id="0" name=""/>
        <dsp:cNvSpPr/>
      </dsp:nvSpPr>
      <dsp:spPr>
        <a:xfrm>
          <a:off x="763787" y="1264"/>
          <a:ext cx="2882650" cy="2882650"/>
        </a:xfrm>
        <a:prstGeom prst="ellipse">
          <a:avLst/>
        </a:prstGeom>
        <a:solidFill>
          <a:schemeClr val="l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8642" tIns="25400" rIns="158642" bIns="25400" numCol="1" spcCol="1270" anchor="ctr" anchorCtr="0">
          <a:noAutofit/>
        </a:bodyPr>
        <a:lstStyle/>
        <a:p>
          <a:pPr lvl="0" algn="ctr" defTabSz="889000">
            <a:lnSpc>
              <a:spcPct val="90000"/>
            </a:lnSpc>
            <a:spcBef>
              <a:spcPct val="0"/>
            </a:spcBef>
            <a:spcAft>
              <a:spcPct val="35000"/>
            </a:spcAft>
          </a:pPr>
          <a:r>
            <a:rPr lang="fr-FR" sz="2000" b="0" kern="1200" cap="small" dirty="0" smtClean="0">
              <a:solidFill>
                <a:srgbClr val="E7E6E6">
                  <a:lumMod val="25000"/>
                </a:srgbClr>
              </a:solidFill>
              <a:latin typeface="+mn-lt"/>
              <a:ea typeface="+mn-ea"/>
              <a:cs typeface="+mn-cs"/>
            </a:rPr>
            <a:t>SHORT AND SPECIFIC CARE </a:t>
          </a:r>
          <a:r>
            <a:rPr lang="fr-FR" sz="2000" b="0" kern="1200" cap="small" dirty="0">
              <a:solidFill>
                <a:srgbClr val="E7E6E6">
                  <a:lumMod val="25000"/>
                </a:srgbClr>
              </a:solidFill>
              <a:latin typeface="+mn-lt"/>
              <a:ea typeface="+mn-ea"/>
              <a:cs typeface="+mn-cs"/>
            </a:rPr>
            <a:t>FOR </a:t>
          </a:r>
          <a:r>
            <a:rPr lang="fr-FR" sz="2000" b="0" kern="1200" cap="small" dirty="0" smtClean="0">
              <a:solidFill>
                <a:srgbClr val="E7E6E6">
                  <a:lumMod val="25000"/>
                </a:srgbClr>
              </a:solidFill>
              <a:latin typeface="+mn-lt"/>
              <a:ea typeface="+mn-ea"/>
              <a:cs typeface="+mn-cs"/>
            </a:rPr>
            <a:t>EYES AND LIPS</a:t>
          </a:r>
          <a:endParaRPr lang="fr-FR" sz="2000" b="0" kern="1200" cap="small" dirty="0">
            <a:solidFill>
              <a:srgbClr val="E7E6E6">
                <a:lumMod val="25000"/>
              </a:srgbClr>
            </a:solidFill>
            <a:latin typeface="+mn-lt"/>
            <a:ea typeface="+mn-ea"/>
            <a:cs typeface="+mn-cs"/>
          </a:endParaRPr>
        </a:p>
      </dsp:txBody>
      <dsp:txXfrm>
        <a:off x="1185941" y="423418"/>
        <a:ext cx="2038342" cy="2038342"/>
      </dsp:txXfrm>
    </dsp:sp>
    <dsp:sp modelId="{6579D535-A8A5-4CE7-92CA-EE17C437DDC1}">
      <dsp:nvSpPr>
        <dsp:cNvPr id="0" name=""/>
        <dsp:cNvSpPr/>
      </dsp:nvSpPr>
      <dsp:spPr>
        <a:xfrm>
          <a:off x="3069908" y="1264"/>
          <a:ext cx="2882650" cy="2882650"/>
        </a:xfrm>
        <a:prstGeom prst="ellipse">
          <a:avLst/>
        </a:prstGeom>
        <a:solidFill>
          <a:schemeClr val="l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158642" tIns="25400" rIns="158642" bIns="25400" numCol="1" spcCol="1270" anchor="ctr" anchorCtr="0">
          <a:noAutofit/>
        </a:bodyPr>
        <a:lstStyle/>
        <a:p>
          <a:pPr lvl="0" algn="ctr" defTabSz="889000">
            <a:lnSpc>
              <a:spcPct val="90000"/>
            </a:lnSpc>
            <a:spcBef>
              <a:spcPct val="0"/>
            </a:spcBef>
            <a:spcAft>
              <a:spcPct val="35000"/>
            </a:spcAft>
          </a:pPr>
          <a:r>
            <a:rPr lang="fr-FR" sz="2000" b="0" kern="1200" cap="small" dirty="0">
              <a:solidFill>
                <a:srgbClr val="E7E6E6">
                  <a:lumMod val="25000"/>
                </a:srgbClr>
              </a:solidFill>
              <a:latin typeface="+mn-lt"/>
              <a:ea typeface="+mn-ea"/>
              <a:cs typeface="+mn-cs"/>
            </a:rPr>
            <a:t>ACCESSORIES</a:t>
          </a:r>
        </a:p>
      </dsp:txBody>
      <dsp:txXfrm>
        <a:off x="3492062" y="423418"/>
        <a:ext cx="2038342" cy="2038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43A1B-0F37-490A-9911-6DDB1CE96643}">
      <dsp:nvSpPr>
        <dsp:cNvPr id="0" name=""/>
        <dsp:cNvSpPr/>
      </dsp:nvSpPr>
      <dsp:spPr>
        <a:xfrm>
          <a:off x="4213" y="864068"/>
          <a:ext cx="3346399" cy="2868260"/>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AF5BD7EB-116D-4F51-BEC7-5E5930B4BBDC}">
      <dsp:nvSpPr>
        <dsp:cNvPr id="0" name=""/>
        <dsp:cNvSpPr/>
      </dsp:nvSpPr>
      <dsp:spPr>
        <a:xfrm>
          <a:off x="4213" y="2871851"/>
          <a:ext cx="3346399" cy="688382"/>
        </a:xfrm>
        <a:prstGeom prst="rect">
          <a:avLst/>
        </a:prstGeom>
        <a:solidFill>
          <a:schemeClr val="dk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fr-FR" sz="2000" kern="1200" dirty="0">
              <a:latin typeface="+mn-lt"/>
            </a:rPr>
            <a:t>Physiological particularities of these areas</a:t>
          </a:r>
        </a:p>
      </dsp:txBody>
      <dsp:txXfrm>
        <a:off x="4213" y="2871851"/>
        <a:ext cx="3346399" cy="688382"/>
      </dsp:txXfrm>
    </dsp:sp>
    <dsp:sp modelId="{A770BA02-0CFA-42E6-B59D-BF8BC33B976B}">
      <dsp:nvSpPr>
        <dsp:cNvPr id="0" name=""/>
        <dsp:cNvSpPr/>
      </dsp:nvSpPr>
      <dsp:spPr>
        <a:xfrm>
          <a:off x="3691935" y="864068"/>
          <a:ext cx="3346399" cy="2868260"/>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C12B0914-1E93-4EF2-B4A9-060BCD79ACB2}">
      <dsp:nvSpPr>
        <dsp:cNvPr id="0" name=""/>
        <dsp:cNvSpPr/>
      </dsp:nvSpPr>
      <dsp:spPr>
        <a:xfrm>
          <a:off x="3691935" y="2871851"/>
          <a:ext cx="3346399" cy="688382"/>
        </a:xfrm>
        <a:prstGeom prst="rect">
          <a:avLst/>
        </a:prstGeom>
        <a:solidFill>
          <a:schemeClr val="dk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kumimoji="0" lang="en-US" sz="2000" b="0" i="0" u="none" strike="noStrike" kern="1200" cap="none" spc="0" normalizeH="0" baseline="0" noProof="0" dirty="0">
              <a:ln>
                <a:noFill/>
              </a:ln>
              <a:solidFill>
                <a:schemeClr val="tx1"/>
              </a:solidFill>
              <a:effectLst/>
              <a:uLnTx/>
              <a:uFillTx/>
              <a:latin typeface="+mn-lt"/>
              <a:ea typeface="+mn-ea"/>
              <a:cs typeface="+mn-cs"/>
            </a:rPr>
            <a:t>The </a:t>
          </a:r>
          <a:r>
            <a:rPr kumimoji="0" lang="fr-FR" sz="2000" b="0" i="0" u="none" strike="noStrike" kern="1200" cap="none" spc="0" normalizeH="0" baseline="0" noProof="0" dirty="0" smtClean="0">
              <a:ln>
                <a:noFill/>
              </a:ln>
              <a:solidFill>
                <a:schemeClr val="tx1"/>
              </a:solidFill>
              <a:effectLst/>
              <a:uLnTx/>
              <a:uFillTx/>
              <a:latin typeface="+mn-lt"/>
              <a:ea typeface="+mn-ea"/>
              <a:cs typeface="+mn-cs"/>
            </a:rPr>
            <a:t>beauty of the eyes and lips at the </a:t>
          </a:r>
          <a:r>
            <a:rPr kumimoji="0" lang="fr-FR" sz="2000" b="0" i="0" u="none" strike="noStrike" kern="1200" cap="none" spc="0" normalizeH="0" baseline="0" noProof="0" dirty="0" err="1" smtClean="0">
              <a:ln>
                <a:noFill/>
              </a:ln>
              <a:solidFill>
                <a:schemeClr val="tx1"/>
              </a:solidFill>
              <a:effectLst/>
              <a:uLnTx/>
              <a:uFillTx/>
              <a:latin typeface="+mn-lt"/>
              <a:ea typeface="+mn-ea"/>
              <a:cs typeface="+mn-cs"/>
            </a:rPr>
            <a:t>heart of </a:t>
          </a:r>
          <a:r>
            <a:rPr kumimoji="0" lang="fr-FR" sz="2000" b="0" i="0" u="none" strike="noStrike" kern="1200" cap="none" spc="0" normalizeH="0" baseline="0" noProof="0" dirty="0" smtClean="0">
              <a:ln>
                <a:noFill/>
              </a:ln>
              <a:solidFill>
                <a:schemeClr val="tx1"/>
              </a:solidFill>
              <a:effectLst/>
              <a:uLnTx/>
              <a:uFillTx/>
              <a:latin typeface="+mn-lt"/>
              <a:ea typeface="+mn-ea"/>
              <a:cs typeface="+mn-cs"/>
            </a:rPr>
            <a:t>concerns</a:t>
          </a:r>
          <a:endParaRPr lang="fr-FR" sz="2000" kern="1200" noProof="0" dirty="0">
            <a:solidFill>
              <a:schemeClr val="tx1"/>
            </a:solidFill>
            <a:latin typeface="+mn-lt"/>
          </a:endParaRPr>
        </a:p>
      </dsp:txBody>
      <dsp:txXfrm>
        <a:off x="3691935" y="2871851"/>
        <a:ext cx="3346399" cy="688382"/>
      </dsp:txXfrm>
    </dsp:sp>
    <dsp:sp modelId="{500C0A5F-4AE0-422A-BE9B-F80752C57EBD}">
      <dsp:nvSpPr>
        <dsp:cNvPr id="0" name=""/>
        <dsp:cNvSpPr/>
      </dsp:nvSpPr>
      <dsp:spPr>
        <a:xfrm>
          <a:off x="7379657" y="864068"/>
          <a:ext cx="3346399" cy="2868260"/>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904A0C55-A18D-4460-B0A7-A66ECCE9E6A0}">
      <dsp:nvSpPr>
        <dsp:cNvPr id="0" name=""/>
        <dsp:cNvSpPr/>
      </dsp:nvSpPr>
      <dsp:spPr>
        <a:xfrm>
          <a:off x="7379657" y="2871851"/>
          <a:ext cx="3346399" cy="688382"/>
        </a:xfrm>
        <a:prstGeom prst="rect">
          <a:avLst/>
        </a:prstGeom>
        <a:solidFill>
          <a:schemeClr val="dk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fr-FR" sz="2000" kern="1200" dirty="0">
              <a:latin typeface="+mn-lt"/>
            </a:rPr>
            <a:t>Short care and cures</a:t>
          </a:r>
        </a:p>
      </dsp:txBody>
      <dsp:txXfrm>
        <a:off x="7379657" y="2871851"/>
        <a:ext cx="3346399" cy="6883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7351D-CA69-47D6-9C64-8B8B81A01E84}">
      <dsp:nvSpPr>
        <dsp:cNvPr id="0" name=""/>
        <dsp:cNvSpPr/>
      </dsp:nvSpPr>
      <dsp:spPr>
        <a:xfrm>
          <a:off x="1641677" y="56868"/>
          <a:ext cx="2729664" cy="2729664"/>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fr-FR" sz="2100" kern="1200" dirty="0">
            <a:solidFill>
              <a:schemeClr val="bg1"/>
            </a:solidFill>
          </a:endParaRPr>
        </a:p>
        <a:p>
          <a:pPr lvl="0" algn="ctr" defTabSz="933450">
            <a:lnSpc>
              <a:spcPct val="90000"/>
            </a:lnSpc>
            <a:spcBef>
              <a:spcPct val="0"/>
            </a:spcBef>
            <a:spcAft>
              <a:spcPct val="35000"/>
            </a:spcAft>
          </a:pPr>
          <a:endParaRPr lang="fr-FR" sz="2100" kern="1200" dirty="0">
            <a:solidFill>
              <a:schemeClr val="bg1"/>
            </a:solidFill>
          </a:endParaRPr>
        </a:p>
        <a:p>
          <a:pPr lvl="0" algn="l" defTabSz="933450">
            <a:lnSpc>
              <a:spcPct val="90000"/>
            </a:lnSpc>
            <a:spcBef>
              <a:spcPct val="0"/>
            </a:spcBef>
            <a:spcAft>
              <a:spcPct val="35000"/>
            </a:spcAft>
          </a:pPr>
          <a:r>
            <a:rPr lang="fr-FR" sz="2100" kern="1200" dirty="0">
              <a:solidFill>
                <a:schemeClr val="bg1"/>
              </a:solidFill>
            </a:rPr>
            <a:t>Chine</a:t>
          </a:r>
          <a:r>
            <a:rPr lang="fr-FR" sz="2100" kern="1200" dirty="0">
              <a:solidFill>
                <a:schemeClr val="tx1"/>
              </a:solidFill>
            </a:rPr>
            <a:t>se Medicine</a:t>
          </a:r>
        </a:p>
      </dsp:txBody>
      <dsp:txXfrm>
        <a:off x="2005632" y="534559"/>
        <a:ext cx="2001754" cy="1228349"/>
      </dsp:txXfrm>
    </dsp:sp>
    <dsp:sp modelId="{E7C89E6A-FE6E-4F8F-9736-FE59863B6927}">
      <dsp:nvSpPr>
        <dsp:cNvPr id="0" name=""/>
        <dsp:cNvSpPr/>
      </dsp:nvSpPr>
      <dsp:spPr>
        <a:xfrm>
          <a:off x="2626631" y="1762908"/>
          <a:ext cx="2729664" cy="2729664"/>
        </a:xfrm>
        <a:prstGeom prst="ellipse">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fr-FR" sz="2100" kern="1200" dirty="0"/>
            <a:t>Yon-Ka expertise</a:t>
          </a:r>
        </a:p>
      </dsp:txBody>
      <dsp:txXfrm>
        <a:off x="3461453" y="2468071"/>
        <a:ext cx="1637798" cy="1501315"/>
      </dsp:txXfrm>
    </dsp:sp>
    <dsp:sp modelId="{3CBAE677-0CE9-4FE5-B159-2B323E191699}">
      <dsp:nvSpPr>
        <dsp:cNvPr id="0" name=""/>
        <dsp:cNvSpPr/>
      </dsp:nvSpPr>
      <dsp:spPr>
        <a:xfrm>
          <a:off x="656723" y="1762908"/>
          <a:ext cx="2729664" cy="2729664"/>
        </a:xfrm>
        <a:prstGeom prst="ellipse">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fr-FR" sz="2100" kern="1200" dirty="0" err="1">
              <a:solidFill>
                <a:schemeClr val="bg1"/>
              </a:solidFill>
            </a:rPr>
            <a:t>Lithotherapy</a:t>
          </a:r>
          <a:endParaRPr lang="fr-FR" sz="2100" kern="1200" dirty="0">
            <a:solidFill>
              <a:schemeClr val="bg1"/>
            </a:solidFill>
          </a:endParaRPr>
        </a:p>
      </dsp:txBody>
      <dsp:txXfrm>
        <a:off x="913766" y="2468071"/>
        <a:ext cx="1637798" cy="1501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151E0-2B90-4F10-B8DD-4FE646986947}">
      <dsp:nvSpPr>
        <dsp:cNvPr id="0" name=""/>
        <dsp:cNvSpPr/>
      </dsp:nvSpPr>
      <dsp:spPr>
        <a:xfrm>
          <a:off x="0" y="235106"/>
          <a:ext cx="7826786" cy="1138234"/>
        </a:xfrm>
        <a:prstGeom prst="rightArrow">
          <a:avLst>
            <a:gd name="adj1" fmla="val 50000"/>
            <a:gd name="adj2" fmla="val 50000"/>
          </a:avLst>
        </a:prstGeom>
        <a:solidFill>
          <a:srgbClr val="EBE7E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0695" numCol="1" spcCol="1270" anchor="ctr" anchorCtr="0">
          <a:noAutofit/>
        </a:bodyPr>
        <a:lstStyle/>
        <a:p>
          <a:pPr lvl="0" algn="l" defTabSz="889000">
            <a:lnSpc>
              <a:spcPct val="90000"/>
            </a:lnSpc>
            <a:spcBef>
              <a:spcPct val="0"/>
            </a:spcBef>
            <a:spcAft>
              <a:spcPct val="35000"/>
            </a:spcAft>
          </a:pPr>
          <a:r>
            <a:rPr lang="fr-FR" sz="2000" kern="1200" cap="small" baseline="0" dirty="0" smtClean="0"/>
            <a:t>Draining / Decongestant </a:t>
          </a:r>
          <a:endParaRPr lang="fr-FR" sz="2000" kern="1200" cap="small" baseline="0" dirty="0"/>
        </a:p>
      </dsp:txBody>
      <dsp:txXfrm>
        <a:off x="0" y="519665"/>
        <a:ext cx="7542228" cy="569117"/>
      </dsp:txXfrm>
    </dsp:sp>
    <dsp:sp modelId="{551FDB44-AE16-4B3C-8625-7DC1EFAB8110}">
      <dsp:nvSpPr>
        <dsp:cNvPr id="0" name=""/>
        <dsp:cNvSpPr/>
      </dsp:nvSpPr>
      <dsp:spPr>
        <a:xfrm>
          <a:off x="0" y="1111380"/>
          <a:ext cx="1446546" cy="2089980"/>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kern="1200" dirty="0" err="1" smtClean="0"/>
            <a:t>Anti-dark circles </a:t>
          </a:r>
          <a:endParaRPr lang="fr-FR" sz="2000" kern="1200" dirty="0" smtClean="0"/>
        </a:p>
        <a:p>
          <a:pPr lvl="0" algn="l" defTabSz="889000">
            <a:lnSpc>
              <a:spcPct val="90000"/>
            </a:lnSpc>
            <a:spcBef>
              <a:spcPct val="0"/>
            </a:spcBef>
            <a:spcAft>
              <a:spcPct val="35000"/>
            </a:spcAft>
          </a:pPr>
          <a:r>
            <a:rPr lang="fr-FR" sz="2000" kern="1200" dirty="0" smtClean="0"/>
            <a:t>Anti-pockets </a:t>
          </a:r>
          <a:endParaRPr lang="fr-FR" sz="2000" kern="1200" dirty="0"/>
        </a:p>
      </dsp:txBody>
      <dsp:txXfrm>
        <a:off x="0" y="1111380"/>
        <a:ext cx="1446546" cy="2089980"/>
      </dsp:txXfrm>
    </dsp:sp>
    <dsp:sp modelId="{E6521832-6EA6-4A67-A0EC-1D1E4E34AAAB}">
      <dsp:nvSpPr>
        <dsp:cNvPr id="0" name=""/>
        <dsp:cNvSpPr/>
      </dsp:nvSpPr>
      <dsp:spPr>
        <a:xfrm>
          <a:off x="1446390" y="614664"/>
          <a:ext cx="6380395" cy="1138234"/>
        </a:xfrm>
        <a:prstGeom prst="rightArrow">
          <a:avLst>
            <a:gd name="adj1" fmla="val 50000"/>
            <a:gd name="adj2" fmla="val 50000"/>
          </a:avLst>
        </a:prstGeom>
        <a:solidFill>
          <a:srgbClr val="EBE7E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0695" numCol="1" spcCol="1270" anchor="ctr" anchorCtr="0">
          <a:noAutofit/>
        </a:bodyPr>
        <a:lstStyle/>
        <a:p>
          <a:pPr lvl="0" algn="l" defTabSz="889000">
            <a:lnSpc>
              <a:spcPct val="90000"/>
            </a:lnSpc>
            <a:spcBef>
              <a:spcPct val="0"/>
            </a:spcBef>
            <a:spcAft>
              <a:spcPct val="35000"/>
            </a:spcAft>
          </a:pPr>
          <a:r>
            <a:rPr lang="fr-FR" sz="2000" kern="1200" cap="small" baseline="0" dirty="0" smtClean="0"/>
            <a:t>Detoxifying </a:t>
          </a:r>
          <a:endParaRPr lang="fr-FR" sz="2000" kern="1200" cap="small" baseline="0" dirty="0"/>
        </a:p>
      </dsp:txBody>
      <dsp:txXfrm>
        <a:off x="1446390" y="899223"/>
        <a:ext cx="6095837" cy="569117"/>
      </dsp:txXfrm>
    </dsp:sp>
    <dsp:sp modelId="{4A9FE58D-5284-4FE1-894E-9D5A0AA96011}">
      <dsp:nvSpPr>
        <dsp:cNvPr id="0" name=""/>
        <dsp:cNvSpPr/>
      </dsp:nvSpPr>
      <dsp:spPr>
        <a:xfrm>
          <a:off x="1446390" y="1490937"/>
          <a:ext cx="1446546" cy="2089980"/>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kern="1200" dirty="0" smtClean="0"/>
            <a:t>Improves the elimination of toxins </a:t>
          </a:r>
          <a:endParaRPr lang="fr-FR" sz="2000" kern="1200" dirty="0"/>
        </a:p>
      </dsp:txBody>
      <dsp:txXfrm>
        <a:off x="1446390" y="1490937"/>
        <a:ext cx="1446546" cy="2089980"/>
      </dsp:txXfrm>
    </dsp:sp>
    <dsp:sp modelId="{841EF88F-AA2A-4024-9BA9-FFC8EAC91EE8}">
      <dsp:nvSpPr>
        <dsp:cNvPr id="0" name=""/>
        <dsp:cNvSpPr/>
      </dsp:nvSpPr>
      <dsp:spPr>
        <a:xfrm>
          <a:off x="2892780" y="994221"/>
          <a:ext cx="4934005" cy="1138234"/>
        </a:xfrm>
        <a:prstGeom prst="rightArrow">
          <a:avLst>
            <a:gd name="adj1" fmla="val 50000"/>
            <a:gd name="adj2" fmla="val 50000"/>
          </a:avLst>
        </a:prstGeom>
        <a:solidFill>
          <a:srgbClr val="EBE7E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0695" numCol="1" spcCol="1270" anchor="ctr" anchorCtr="0">
          <a:noAutofit/>
        </a:bodyPr>
        <a:lstStyle/>
        <a:p>
          <a:pPr lvl="0" algn="l" defTabSz="889000">
            <a:lnSpc>
              <a:spcPct val="90000"/>
            </a:lnSpc>
            <a:spcBef>
              <a:spcPct val="0"/>
            </a:spcBef>
            <a:spcAft>
              <a:spcPct val="35000"/>
            </a:spcAft>
          </a:pPr>
          <a:r>
            <a:rPr lang="fr-FR" sz="2000" kern="1200" cap="small" baseline="0" dirty="0" smtClean="0"/>
            <a:t>Smoothing / </a:t>
          </a:r>
          <a:r>
            <a:rPr lang="fr-FR" sz="2000" kern="1200" cap="small" baseline="0" dirty="0" err="1" smtClean="0"/>
            <a:t>Plumping </a:t>
          </a:r>
          <a:endParaRPr lang="fr-FR" sz="2000" kern="1200" cap="small" baseline="0" dirty="0"/>
        </a:p>
      </dsp:txBody>
      <dsp:txXfrm>
        <a:off x="2892780" y="1278780"/>
        <a:ext cx="4649447" cy="569117"/>
      </dsp:txXfrm>
    </dsp:sp>
    <dsp:sp modelId="{D5659AA0-50A9-4889-AC55-C4315FDEBDD2}">
      <dsp:nvSpPr>
        <dsp:cNvPr id="0" name=""/>
        <dsp:cNvSpPr/>
      </dsp:nvSpPr>
      <dsp:spPr>
        <a:xfrm>
          <a:off x="2892780" y="1870495"/>
          <a:ext cx="1446546" cy="2089980"/>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kern="1200" dirty="0" smtClean="0"/>
            <a:t>Reduces fine lines and wrinkles </a:t>
          </a:r>
          <a:endParaRPr lang="fr-FR" sz="2000" kern="1200" dirty="0"/>
        </a:p>
      </dsp:txBody>
      <dsp:txXfrm>
        <a:off x="2892780" y="1870495"/>
        <a:ext cx="1446546" cy="2089980"/>
      </dsp:txXfrm>
    </dsp:sp>
    <dsp:sp modelId="{169DA844-8688-4B19-AE53-9C5CE0B12A4E}">
      <dsp:nvSpPr>
        <dsp:cNvPr id="0" name=""/>
        <dsp:cNvSpPr/>
      </dsp:nvSpPr>
      <dsp:spPr>
        <a:xfrm>
          <a:off x="4339952" y="1373779"/>
          <a:ext cx="3486833" cy="1138234"/>
        </a:xfrm>
        <a:prstGeom prst="rightArrow">
          <a:avLst>
            <a:gd name="adj1" fmla="val 50000"/>
            <a:gd name="adj2" fmla="val 50000"/>
          </a:avLst>
        </a:prstGeom>
        <a:solidFill>
          <a:srgbClr val="EBE7E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0695" numCol="1" spcCol="1270" anchor="ctr" anchorCtr="0">
          <a:noAutofit/>
        </a:bodyPr>
        <a:lstStyle/>
        <a:p>
          <a:pPr lvl="0" algn="l" defTabSz="889000">
            <a:lnSpc>
              <a:spcPct val="90000"/>
            </a:lnSpc>
            <a:spcBef>
              <a:spcPct val="0"/>
            </a:spcBef>
            <a:spcAft>
              <a:spcPct val="35000"/>
            </a:spcAft>
          </a:pPr>
          <a:r>
            <a:rPr lang="fr-FR" sz="2000" kern="1200" cap="small" baseline="0" dirty="0" smtClean="0"/>
            <a:t>Liftant </a:t>
          </a:r>
          <a:endParaRPr lang="fr-FR" sz="2000" kern="1200" cap="small" baseline="0" dirty="0"/>
        </a:p>
      </dsp:txBody>
      <dsp:txXfrm>
        <a:off x="4339952" y="1658338"/>
        <a:ext cx="3202275" cy="569117"/>
      </dsp:txXfrm>
    </dsp:sp>
    <dsp:sp modelId="{28806F7D-DED1-4110-9B2E-B139C3B1520B}">
      <dsp:nvSpPr>
        <dsp:cNvPr id="0" name=""/>
        <dsp:cNvSpPr/>
      </dsp:nvSpPr>
      <dsp:spPr>
        <a:xfrm>
          <a:off x="4339952" y="2250053"/>
          <a:ext cx="1446546" cy="2089980"/>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kern="1200" dirty="0" smtClean="0"/>
            <a:t>Tones the eyelid </a:t>
          </a:r>
          <a:endParaRPr lang="fr-FR" sz="2000" kern="1200" dirty="0"/>
        </a:p>
      </dsp:txBody>
      <dsp:txXfrm>
        <a:off x="4339952" y="2250053"/>
        <a:ext cx="1446546" cy="2089980"/>
      </dsp:txXfrm>
    </dsp:sp>
    <dsp:sp modelId="{AB84D87F-0E21-4A14-9FEC-6E9A5513A5DB}">
      <dsp:nvSpPr>
        <dsp:cNvPr id="0" name=""/>
        <dsp:cNvSpPr/>
      </dsp:nvSpPr>
      <dsp:spPr>
        <a:xfrm>
          <a:off x="5786342" y="1753337"/>
          <a:ext cx="2040443" cy="1138234"/>
        </a:xfrm>
        <a:prstGeom prst="rightArrow">
          <a:avLst>
            <a:gd name="adj1" fmla="val 50000"/>
            <a:gd name="adj2" fmla="val 50000"/>
          </a:avLst>
        </a:prstGeom>
        <a:solidFill>
          <a:srgbClr val="EBE7E4"/>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254000" bIns="180695" numCol="1" spcCol="1270" anchor="ctr" anchorCtr="0">
          <a:noAutofit/>
        </a:bodyPr>
        <a:lstStyle/>
        <a:p>
          <a:pPr lvl="0" algn="l" defTabSz="889000">
            <a:lnSpc>
              <a:spcPct val="90000"/>
            </a:lnSpc>
            <a:spcBef>
              <a:spcPct val="0"/>
            </a:spcBef>
            <a:spcAft>
              <a:spcPct val="35000"/>
            </a:spcAft>
          </a:pPr>
          <a:r>
            <a:rPr lang="fr-FR" sz="2000" kern="1200" cap="small" baseline="0" dirty="0" smtClean="0"/>
            <a:t>Relaxing </a:t>
          </a:r>
          <a:endParaRPr lang="fr-FR" sz="2000" kern="1200" cap="small" baseline="0" dirty="0"/>
        </a:p>
      </dsp:txBody>
      <dsp:txXfrm>
        <a:off x="5786342" y="2037896"/>
        <a:ext cx="1755885" cy="569117"/>
      </dsp:txXfrm>
    </dsp:sp>
    <dsp:sp modelId="{AD246DBF-2282-42BC-9B01-E56945AE4E9A}">
      <dsp:nvSpPr>
        <dsp:cNvPr id="0" name=""/>
        <dsp:cNvSpPr/>
      </dsp:nvSpPr>
      <dsp:spPr>
        <a:xfrm>
          <a:off x="5786342" y="2629610"/>
          <a:ext cx="1446546" cy="2089980"/>
        </a:xfrm>
        <a:prstGeom prst="rect">
          <a:avLst/>
        </a:prstGeom>
        <a:solidFill>
          <a:schemeClr val="lt1">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fr-FR" sz="2000" kern="1200" dirty="0" smtClean="0"/>
            <a:t>Rebalance </a:t>
          </a:r>
          <a:endParaRPr lang="fr-FR" sz="2000" kern="1200" dirty="0"/>
        </a:p>
        <a:p>
          <a:pPr lvl="0" algn="l" defTabSz="889000">
            <a:lnSpc>
              <a:spcPct val="90000"/>
            </a:lnSpc>
            <a:spcBef>
              <a:spcPct val="0"/>
            </a:spcBef>
            <a:spcAft>
              <a:spcPct val="35000"/>
            </a:spcAft>
          </a:pPr>
          <a:r>
            <a:rPr lang="fr-FR" sz="2000" kern="1200" dirty="0" smtClean="0"/>
            <a:t>Harmonise </a:t>
          </a:r>
          <a:endParaRPr lang="fr-FR" sz="2000" kern="1200" dirty="0"/>
        </a:p>
      </dsp:txBody>
      <dsp:txXfrm>
        <a:off x="5786342" y="2629610"/>
        <a:ext cx="1446546" cy="20899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6A26B-85E8-422F-8AEE-FCFCD5762B55}">
      <dsp:nvSpPr>
        <dsp:cNvPr id="0" name=""/>
        <dsp:cNvSpPr/>
      </dsp:nvSpPr>
      <dsp:spPr>
        <a:xfrm>
          <a:off x="0" y="358524"/>
          <a:ext cx="2239930" cy="2099194"/>
        </a:xfrm>
        <a:prstGeom prst="roundRect">
          <a:avLst>
            <a:gd name="adj" fmla="val 10000"/>
          </a:avLst>
        </a:prstGeom>
        <a:solidFill>
          <a:schemeClr val="bg1">
            <a:alpha val="90000"/>
          </a:schemeClr>
        </a:solidFill>
        <a:ln w="12700" cap="flat" cmpd="sng" algn="ctr">
          <a:solidFill>
            <a:srgbClr val="EBE7E4">
              <a:alpha val="90000"/>
            </a:srgbClr>
          </a:solidFill>
          <a:prstDash val="solid"/>
          <a:miter lim="800000"/>
        </a:ln>
        <a:effectLst/>
      </dsp:spPr>
      <dsp:style>
        <a:lnRef idx="2">
          <a:scrgbClr r="0" g="0" b="0"/>
        </a:lnRef>
        <a:fillRef idx="1">
          <a:scrgbClr r="0" g="0" b="0"/>
        </a:fillRef>
        <a:effectRef idx="0">
          <a:scrgbClr r="0" g="0" b="0"/>
        </a:effectRef>
        <a:fontRef idx="minor"/>
      </dsp:style>
    </dsp:sp>
    <dsp:sp modelId="{EB68C4B9-FFED-43DA-A9C3-19FF6C6FDE0D}">
      <dsp:nvSpPr>
        <dsp:cNvPr id="0" name=""/>
        <dsp:cNvSpPr/>
      </dsp:nvSpPr>
      <dsp:spPr>
        <a:xfrm>
          <a:off x="91916" y="505422"/>
          <a:ext cx="2105534" cy="178816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0E24B6-5C55-43FA-860C-3492547D412A}">
      <dsp:nvSpPr>
        <dsp:cNvPr id="0" name=""/>
        <dsp:cNvSpPr/>
      </dsp:nvSpPr>
      <dsp:spPr>
        <a:xfrm rot="10800000">
          <a:off x="98844" y="2413099"/>
          <a:ext cx="2105534" cy="790485"/>
        </a:xfrm>
        <a:prstGeom prst="round2SameRect">
          <a:avLst>
            <a:gd name="adj1" fmla="val 10500"/>
            <a:gd name="adj2" fmla="val 0"/>
          </a:avLst>
        </a:prstGeom>
        <a:solidFill>
          <a:srgbClr val="EBE7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100000"/>
            </a:lnSpc>
            <a:spcBef>
              <a:spcPct val="0"/>
            </a:spcBef>
            <a:spcAft>
              <a:spcPts val="0"/>
            </a:spcAft>
          </a:pPr>
          <a:r>
            <a:rPr lang="fr-FR" sz="2000" kern="1200" cap="small" baseline="0" dirty="0" smtClean="0">
              <a:solidFill>
                <a:schemeClr val="tx1"/>
              </a:solidFill>
              <a:latin typeface="+mn-lt"/>
            </a:rPr>
            <a:t>Workshop </a:t>
          </a:r>
        </a:p>
        <a:p>
          <a:pPr lvl="0" algn="ctr" defTabSz="889000">
            <a:lnSpc>
              <a:spcPct val="90000"/>
            </a:lnSpc>
            <a:spcBef>
              <a:spcPct val="0"/>
            </a:spcBef>
            <a:spcAft>
              <a:spcPct val="35000"/>
            </a:spcAft>
          </a:pPr>
          <a:r>
            <a:rPr lang="fr-FR" sz="2000" kern="1200" cap="small" baseline="0" dirty="0" err="1" smtClean="0">
              <a:solidFill>
                <a:schemeClr val="tx1"/>
              </a:solidFill>
              <a:latin typeface="+mn-lt"/>
            </a:rPr>
            <a:t>auto-massage</a:t>
          </a:r>
          <a:endParaRPr lang="fr-FR" sz="2000" kern="1200" cap="small" baseline="0" dirty="0">
            <a:solidFill>
              <a:schemeClr val="tx1"/>
            </a:solidFill>
            <a:latin typeface="+mn-lt"/>
          </a:endParaRPr>
        </a:p>
      </dsp:txBody>
      <dsp:txXfrm rot="10800000">
        <a:off x="123154" y="2413099"/>
        <a:ext cx="2056914" cy="7661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6A26B-85E8-422F-8AEE-FCFCD5762B55}">
      <dsp:nvSpPr>
        <dsp:cNvPr id="0" name=""/>
        <dsp:cNvSpPr/>
      </dsp:nvSpPr>
      <dsp:spPr>
        <a:xfrm>
          <a:off x="0" y="358524"/>
          <a:ext cx="2239930" cy="2099194"/>
        </a:xfrm>
        <a:prstGeom prst="roundRect">
          <a:avLst>
            <a:gd name="adj" fmla="val 10000"/>
          </a:avLst>
        </a:prstGeom>
        <a:solidFill>
          <a:schemeClr val="bg1">
            <a:alpha val="90000"/>
          </a:schemeClr>
        </a:solidFill>
        <a:ln w="12700" cap="flat" cmpd="sng" algn="ctr">
          <a:solidFill>
            <a:srgbClr val="EBE7E4">
              <a:alpha val="90000"/>
            </a:srgbClr>
          </a:solidFill>
          <a:prstDash val="solid"/>
          <a:miter lim="800000"/>
        </a:ln>
        <a:effectLst/>
      </dsp:spPr>
      <dsp:style>
        <a:lnRef idx="2">
          <a:scrgbClr r="0" g="0" b="0"/>
        </a:lnRef>
        <a:fillRef idx="1">
          <a:scrgbClr r="0" g="0" b="0"/>
        </a:fillRef>
        <a:effectRef idx="0">
          <a:scrgbClr r="0" g="0" b="0"/>
        </a:effectRef>
        <a:fontRef idx="minor"/>
      </dsp:style>
    </dsp:sp>
    <dsp:sp modelId="{EB68C4B9-FFED-43DA-A9C3-19FF6C6FDE0D}">
      <dsp:nvSpPr>
        <dsp:cNvPr id="0" name=""/>
        <dsp:cNvSpPr/>
      </dsp:nvSpPr>
      <dsp:spPr>
        <a:xfrm>
          <a:off x="91916" y="505422"/>
          <a:ext cx="2105534" cy="178816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0E24B6-5C55-43FA-860C-3492547D412A}">
      <dsp:nvSpPr>
        <dsp:cNvPr id="0" name=""/>
        <dsp:cNvSpPr/>
      </dsp:nvSpPr>
      <dsp:spPr>
        <a:xfrm rot="10800000">
          <a:off x="98844" y="2413099"/>
          <a:ext cx="2105534" cy="790485"/>
        </a:xfrm>
        <a:prstGeom prst="round2SameRect">
          <a:avLst>
            <a:gd name="adj1" fmla="val 10500"/>
            <a:gd name="adj2" fmla="val 0"/>
          </a:avLst>
        </a:prstGeom>
        <a:solidFill>
          <a:srgbClr val="EBE7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100000"/>
            </a:lnSpc>
            <a:spcBef>
              <a:spcPct val="0"/>
            </a:spcBef>
            <a:spcAft>
              <a:spcPct val="35000"/>
            </a:spcAft>
          </a:pPr>
          <a:r>
            <a:rPr lang="fr-FR" sz="2000" kern="1200" cap="small" baseline="0" dirty="0" smtClean="0">
              <a:solidFill>
                <a:schemeClr val="tx1"/>
              </a:solidFill>
              <a:latin typeface="+mn-lt"/>
            </a:rPr>
            <a:t>Discovery care</a:t>
          </a:r>
          <a:endParaRPr lang="fr-FR" sz="2000" kern="1200" cap="small" baseline="0" dirty="0">
            <a:solidFill>
              <a:schemeClr val="tx1"/>
            </a:solidFill>
            <a:latin typeface="+mn-lt"/>
          </a:endParaRPr>
        </a:p>
      </dsp:txBody>
      <dsp:txXfrm rot="10800000">
        <a:off x="123154" y="2413099"/>
        <a:ext cx="2056914" cy="7661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6A26B-85E8-422F-8AEE-FCFCD5762B55}">
      <dsp:nvSpPr>
        <dsp:cNvPr id="0" name=""/>
        <dsp:cNvSpPr/>
      </dsp:nvSpPr>
      <dsp:spPr>
        <a:xfrm>
          <a:off x="0" y="358524"/>
          <a:ext cx="2239930" cy="2099194"/>
        </a:xfrm>
        <a:prstGeom prst="roundRect">
          <a:avLst>
            <a:gd name="adj" fmla="val 10000"/>
          </a:avLst>
        </a:prstGeom>
        <a:solidFill>
          <a:schemeClr val="bg1">
            <a:alpha val="90000"/>
          </a:schemeClr>
        </a:solidFill>
        <a:ln w="12700" cap="flat" cmpd="sng" algn="ctr">
          <a:solidFill>
            <a:srgbClr val="EBE7E4">
              <a:alpha val="90000"/>
            </a:srgbClr>
          </a:solidFill>
          <a:prstDash val="solid"/>
          <a:miter lim="800000"/>
        </a:ln>
        <a:effectLst/>
      </dsp:spPr>
      <dsp:style>
        <a:lnRef idx="2">
          <a:scrgbClr r="0" g="0" b="0"/>
        </a:lnRef>
        <a:fillRef idx="1">
          <a:scrgbClr r="0" g="0" b="0"/>
        </a:fillRef>
        <a:effectRef idx="0">
          <a:scrgbClr r="0" g="0" b="0"/>
        </a:effectRef>
        <a:fontRef idx="minor"/>
      </dsp:style>
    </dsp:sp>
    <dsp:sp modelId="{EB68C4B9-FFED-43DA-A9C3-19FF6C6FDE0D}">
      <dsp:nvSpPr>
        <dsp:cNvPr id="0" name=""/>
        <dsp:cNvSpPr/>
      </dsp:nvSpPr>
      <dsp:spPr>
        <a:xfrm>
          <a:off x="91916" y="505422"/>
          <a:ext cx="2105534" cy="178816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0E24B6-5C55-43FA-860C-3492547D412A}">
      <dsp:nvSpPr>
        <dsp:cNvPr id="0" name=""/>
        <dsp:cNvSpPr/>
      </dsp:nvSpPr>
      <dsp:spPr>
        <a:xfrm rot="10800000">
          <a:off x="98844" y="2413099"/>
          <a:ext cx="2105534" cy="790485"/>
        </a:xfrm>
        <a:prstGeom prst="round2SameRect">
          <a:avLst>
            <a:gd name="adj1" fmla="val 10500"/>
            <a:gd name="adj2" fmla="val 0"/>
          </a:avLst>
        </a:prstGeom>
        <a:solidFill>
          <a:srgbClr val="EBE7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100000"/>
            </a:lnSpc>
            <a:spcBef>
              <a:spcPct val="0"/>
            </a:spcBef>
            <a:spcAft>
              <a:spcPts val="0"/>
            </a:spcAft>
          </a:pPr>
          <a:r>
            <a:rPr lang="fr-FR" sz="2000" kern="1200" cap="small" baseline="0" dirty="0" smtClean="0">
              <a:solidFill>
                <a:schemeClr val="tx1"/>
              </a:solidFill>
              <a:latin typeface="+mn-lt"/>
            </a:rPr>
            <a:t>Cure of </a:t>
          </a:r>
        </a:p>
        <a:p>
          <a:pPr lvl="0" algn="ctr" defTabSz="889000">
            <a:lnSpc>
              <a:spcPct val="90000"/>
            </a:lnSpc>
            <a:spcBef>
              <a:spcPct val="0"/>
            </a:spcBef>
            <a:spcAft>
              <a:spcPct val="35000"/>
            </a:spcAft>
          </a:pPr>
          <a:r>
            <a:rPr lang="fr-FR" sz="2000" kern="1200" cap="small" baseline="0" dirty="0" smtClean="0">
              <a:solidFill>
                <a:schemeClr val="tx1"/>
              </a:solidFill>
              <a:latin typeface="+mn-lt"/>
            </a:rPr>
            <a:t>4 treatments</a:t>
          </a:r>
          <a:endParaRPr lang="fr-FR" sz="2000" kern="1200" cap="small" baseline="0" dirty="0">
            <a:solidFill>
              <a:schemeClr val="tx1"/>
            </a:solidFill>
            <a:latin typeface="+mn-lt"/>
          </a:endParaRPr>
        </a:p>
      </dsp:txBody>
      <dsp:txXfrm rot="10800000">
        <a:off x="123154" y="2413099"/>
        <a:ext cx="2056914" cy="76617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3">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A23F9D-52B9-4BF4-9B9D-A138997FE568}" type="datetimeFigureOut">
              <a:rPr lang="fr-FR" smtClean="0"/>
              <a:t>15/02/2021</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A89702-50A4-4FF6-9828-E5A4EEA79FDD}" type="slidenum">
              <a:rPr lang="fr-FR" smtClean="0"/>
              <a:t>‹N°›</a:t>
            </a:fld>
            <a:endParaRPr lang="fr-FR"/>
          </a:p>
        </p:txBody>
      </p:sp>
    </p:spTree>
    <p:extLst>
      <p:ext uri="{BB962C8B-B14F-4D97-AF65-F5344CB8AC3E}">
        <p14:creationId xmlns:p14="http://schemas.microsoft.com/office/powerpoint/2010/main" val="451193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440E8-DF48-4226-B65A-9B367CBFAAC3}" type="datetimeFigureOut">
              <a:rPr lang="fr-FR" smtClean="0"/>
              <a:t>15/02/2021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Modify the styles of the mask text</a:t>
            </a:r>
          </a:p>
          <a:p>
            <a:pPr lvl="1"/>
            <a:r>
              <a:rPr lang="fr-FR" smtClean="0"/>
              <a:t>Second level</a:t>
            </a:r>
          </a:p>
          <a:p>
            <a:pPr lvl="2"/>
            <a:r>
              <a:rPr lang="fr-FR" smtClean="0"/>
              <a:t>Third level</a:t>
            </a:r>
          </a:p>
          <a:p>
            <a:pPr lvl="3"/>
            <a:r>
              <a:rPr lang="fr-FR" smtClean="0"/>
              <a:t>Fourth level</a:t>
            </a:r>
          </a:p>
          <a:p>
            <a:pPr lvl="4"/>
            <a:r>
              <a:rPr lang="fr-FR" smtClean="0"/>
              <a:t>Fifth level </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2A693-F986-492B-A474-B7950B7F27E7}" type="slidenum">
              <a:rPr lang="fr-FR" smtClean="0"/>
              <a:t>‹N°›</a:t>
            </a:fld>
            <a:endParaRPr lang="fr-FR"/>
          </a:p>
        </p:txBody>
      </p:sp>
    </p:spTree>
    <p:extLst>
      <p:ext uri="{BB962C8B-B14F-4D97-AF65-F5344CB8AC3E}">
        <p14:creationId xmlns:p14="http://schemas.microsoft.com/office/powerpoint/2010/main" val="2416500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1638" y="454025"/>
            <a:ext cx="6003925" cy="3378200"/>
          </a:xfrm>
        </p:spPr>
      </p:sp>
      <p:sp>
        <p:nvSpPr>
          <p:cNvPr id="3" name="Espace réservé des notes 2"/>
          <p:cNvSpPr>
            <a:spLocks noGrp="1"/>
          </p:cNvSpPr>
          <p:nvPr>
            <p:ph type="body" idx="1"/>
          </p:nvPr>
        </p:nvSpPr>
        <p:spPr>
          <a:xfrm>
            <a:off x="178803" y="3998880"/>
            <a:ext cx="6448815" cy="1931658"/>
          </a:xfrm>
        </p:spPr>
        <p:txBody>
          <a:bodyPr/>
          <a:lstStyle/>
          <a:p>
            <a:r>
              <a:rPr lang="fr-FR" sz="1200" kern="1200" dirty="0" smtClean="0">
                <a:solidFill>
                  <a:schemeClr val="tx1"/>
                </a:solidFill>
                <a:effectLst/>
                <a:latin typeface="+mn-lt"/>
                <a:ea typeface="+mn-ea"/>
                <a:cs typeface="+mn-cs"/>
              </a:rPr>
              <a:t>Hi </a:t>
            </a:r>
            <a:r>
              <a:rPr lang="fr-FR" sz="1200" kern="1200" dirty="0" err="1" smtClean="0">
                <a:solidFill>
                  <a:schemeClr val="tx1"/>
                </a:solidFill>
                <a:effectLst/>
                <a:latin typeface="+mn-lt"/>
                <a:ea typeface="+mn-ea"/>
                <a:cs typeface="+mn-cs"/>
              </a:rPr>
              <a:t>every</a:t>
            </a:r>
            <a:r>
              <a:rPr lang="fr-FR" sz="1200" kern="1200" dirty="0" smtClean="0">
                <a:solidFill>
                  <a:schemeClr val="tx1"/>
                </a:solidFill>
                <a:effectLst/>
                <a:latin typeface="+mn-lt"/>
                <a:ea typeface="+mn-ea"/>
                <a:cs typeface="+mn-cs"/>
              </a:rPr>
              <a:t> one, </a:t>
            </a:r>
            <a:r>
              <a:rPr lang="fr-FR" sz="1200" kern="1200" dirty="0" err="1" smtClean="0">
                <a:solidFill>
                  <a:schemeClr val="tx1"/>
                </a:solidFill>
                <a:effectLst/>
                <a:latin typeface="+mn-lt"/>
                <a:ea typeface="+mn-ea"/>
                <a:cs typeface="+mn-cs"/>
              </a:rPr>
              <a:t>thank</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you</a:t>
            </a:r>
            <a:r>
              <a:rPr lang="fr-FR" sz="1200" kern="1200" dirty="0" smtClean="0">
                <a:solidFill>
                  <a:schemeClr val="tx1"/>
                </a:solidFill>
                <a:effectLst/>
                <a:latin typeface="+mn-lt"/>
                <a:ea typeface="+mn-ea"/>
                <a:cs typeface="+mn-cs"/>
              </a:rPr>
              <a:t> for </a:t>
            </a:r>
            <a:r>
              <a:rPr lang="fr-FR" sz="1200" kern="1200" dirty="0" err="1" smtClean="0">
                <a:solidFill>
                  <a:schemeClr val="tx1"/>
                </a:solidFill>
                <a:effectLst/>
                <a:latin typeface="+mn-lt"/>
                <a:ea typeface="+mn-ea"/>
                <a:cs typeface="+mn-cs"/>
              </a:rPr>
              <a:t>being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here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today</a:t>
            </a:r>
            <a:endParaRPr lang="fr-FR" sz="1200" kern="1200" dirty="0" smtClean="0">
              <a:solidFill>
                <a:schemeClr val="tx1"/>
              </a:solidFill>
              <a:effectLst/>
              <a:latin typeface="+mn-lt"/>
              <a:ea typeface="+mn-ea"/>
              <a:cs typeface="+mn-cs"/>
            </a:endParaRPr>
          </a:p>
          <a:p>
            <a:r>
              <a:rPr lang="fr-FR" sz="1200" kern="1200" dirty="0" err="1" smtClean="0">
                <a:solidFill>
                  <a:schemeClr val="tx1"/>
                </a:solidFill>
                <a:effectLst/>
                <a:latin typeface="+mn-lt"/>
                <a:ea typeface="+mn-ea"/>
                <a:cs typeface="+mn-cs"/>
              </a:rPr>
              <a:t>i’m</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very</a:t>
            </a:r>
            <a:r>
              <a:rPr lang="fr-FR" sz="1200" kern="1200" dirty="0" smtClean="0">
                <a:solidFill>
                  <a:schemeClr val="tx1"/>
                </a:solidFill>
                <a:effectLst/>
                <a:latin typeface="+mn-lt"/>
                <a:ea typeface="+mn-ea"/>
                <a:cs typeface="+mn-cs"/>
              </a:rPr>
              <a:t> happy to </a:t>
            </a:r>
            <a:r>
              <a:rPr lang="fr-FR" sz="1200" kern="1200" dirty="0" err="1" smtClean="0">
                <a:solidFill>
                  <a:schemeClr val="tx1"/>
                </a:solidFill>
                <a:effectLst/>
                <a:latin typeface="+mn-lt"/>
                <a:ea typeface="+mn-ea"/>
                <a:cs typeface="+mn-cs"/>
              </a:rPr>
              <a:t>be</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with</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you</a:t>
            </a:r>
            <a:r>
              <a:rPr lang="fr-FR" sz="1200" kern="1200" dirty="0" smtClean="0">
                <a:solidFill>
                  <a:schemeClr val="tx1"/>
                </a:solidFill>
                <a:effectLst/>
                <a:latin typeface="+mn-lt"/>
                <a:ea typeface="+mn-ea"/>
                <a:cs typeface="+mn-cs"/>
              </a:rPr>
              <a:t>  to show </a:t>
            </a:r>
            <a:r>
              <a:rPr lang="fr-FR" sz="1200" kern="1200" dirty="0" err="1" smtClean="0">
                <a:solidFill>
                  <a:schemeClr val="tx1"/>
                </a:solidFill>
                <a:effectLst/>
                <a:latin typeface="+mn-lt"/>
                <a:ea typeface="+mn-ea"/>
                <a:cs typeface="+mn-cs"/>
              </a:rPr>
              <a:t>you</a:t>
            </a:r>
            <a:r>
              <a:rPr lang="fr-FR" sz="1200" kern="1200" dirty="0" smtClean="0">
                <a:solidFill>
                  <a:schemeClr val="tx1"/>
                </a:solidFill>
                <a:effectLst/>
                <a:latin typeface="+mn-lt"/>
                <a:ea typeface="+mn-ea"/>
                <a:cs typeface="+mn-cs"/>
              </a:rPr>
              <a:t> the Eye and </a:t>
            </a:r>
            <a:r>
              <a:rPr lang="fr-FR" sz="1200" kern="1200" dirty="0" err="1" smtClean="0">
                <a:solidFill>
                  <a:schemeClr val="tx1"/>
                </a:solidFill>
                <a:effectLst/>
                <a:latin typeface="+mn-lt"/>
                <a:ea typeface="+mn-ea"/>
                <a:cs typeface="+mn-cs"/>
              </a:rPr>
              <a:t>lip</a:t>
            </a:r>
            <a:r>
              <a:rPr lang="fr-FR" sz="1200" kern="1200" dirty="0" smtClean="0">
                <a:solidFill>
                  <a:schemeClr val="tx1"/>
                </a:solidFill>
                <a:effectLst/>
                <a:latin typeface="+mn-lt"/>
                <a:ea typeface="+mn-ea"/>
                <a:cs typeface="+mn-cs"/>
              </a:rPr>
              <a:t> perfection </a:t>
            </a:r>
            <a:r>
              <a:rPr lang="fr-FR" sz="1200" kern="1200" dirty="0" err="1" smtClean="0">
                <a:solidFill>
                  <a:schemeClr val="tx1"/>
                </a:solidFill>
                <a:effectLst/>
                <a:latin typeface="+mn-lt"/>
                <a:ea typeface="+mn-ea"/>
                <a:cs typeface="+mn-cs"/>
              </a:rPr>
              <a:t>treatment</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presentation</a:t>
            </a:r>
            <a:r>
              <a:rPr lang="fr-FR" sz="1200" kern="1200" dirty="0" smtClean="0">
                <a:solidFill>
                  <a:schemeClr val="tx1"/>
                </a:solidFill>
                <a:effectLst/>
                <a:latin typeface="+mn-lt"/>
                <a:ea typeface="+mn-ea"/>
                <a:cs typeface="+mn-cs"/>
              </a:rPr>
              <a:t>.</a:t>
            </a:r>
          </a:p>
          <a:p>
            <a:r>
              <a:rPr lang="fr-FR" sz="1200" kern="1200" dirty="0" err="1" smtClean="0">
                <a:solidFill>
                  <a:schemeClr val="tx1"/>
                </a:solidFill>
                <a:effectLst/>
                <a:latin typeface="+mn-lt"/>
                <a:ea typeface="+mn-ea"/>
                <a:cs typeface="+mn-cs"/>
              </a:rPr>
              <a:t>Duing</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this</a:t>
            </a:r>
            <a:r>
              <a:rPr lang="fr-FR" sz="1200" kern="1200" dirty="0" smtClean="0">
                <a:solidFill>
                  <a:schemeClr val="tx1"/>
                </a:solidFill>
                <a:effectLst/>
                <a:latin typeface="+mn-lt"/>
                <a:ea typeface="+mn-ea"/>
                <a:cs typeface="+mn-cs"/>
              </a:rPr>
              <a:t> </a:t>
            </a:r>
            <a:r>
              <a:rPr lang="fr-FR" sz="1200" kern="1200" dirty="0" err="1" smtClean="0">
                <a:solidFill>
                  <a:schemeClr val="tx1"/>
                </a:solidFill>
                <a:effectLst/>
                <a:latin typeface="+mn-lt"/>
                <a:ea typeface="+mn-ea"/>
                <a:cs typeface="+mn-cs"/>
              </a:rPr>
              <a:t>presentation</a:t>
            </a:r>
            <a:r>
              <a:rPr lang="fr-FR" sz="1200" kern="1200" dirty="0" smtClean="0">
                <a:solidFill>
                  <a:schemeClr val="tx1"/>
                </a:solidFill>
                <a:effectLst/>
                <a:latin typeface="+mn-lt"/>
                <a:ea typeface="+mn-ea"/>
                <a:cs typeface="+mn-cs"/>
              </a:rPr>
              <a:t> i</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will</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turn</a:t>
            </a:r>
            <a:r>
              <a:rPr lang="fr-FR" sz="1200" kern="1200" baseline="0" dirty="0" smtClean="0">
                <a:solidFill>
                  <a:schemeClr val="tx1"/>
                </a:solidFill>
                <a:effectLst/>
                <a:latin typeface="+mn-lt"/>
                <a:ea typeface="+mn-ea"/>
                <a:cs typeface="+mn-cs"/>
              </a:rPr>
              <a:t> off </a:t>
            </a:r>
            <a:r>
              <a:rPr lang="fr-FR" sz="1200" kern="1200" baseline="0" dirty="0" err="1" smtClean="0">
                <a:solidFill>
                  <a:schemeClr val="tx1"/>
                </a:solidFill>
                <a:effectLst/>
                <a:latin typeface="+mn-lt"/>
                <a:ea typeface="+mn-ea"/>
                <a:cs typeface="+mn-cs"/>
              </a:rPr>
              <a:t>your</a:t>
            </a:r>
            <a:r>
              <a:rPr lang="fr-FR" sz="1200" kern="1200" baseline="0" dirty="0" smtClean="0">
                <a:solidFill>
                  <a:schemeClr val="tx1"/>
                </a:solidFill>
                <a:effectLst/>
                <a:latin typeface="+mn-lt"/>
                <a:ea typeface="+mn-ea"/>
                <a:cs typeface="+mn-cs"/>
              </a:rPr>
              <a:t> micro for a </a:t>
            </a:r>
            <a:r>
              <a:rPr lang="fr-FR" sz="1200" kern="1200" baseline="0" dirty="0" err="1" smtClean="0">
                <a:solidFill>
                  <a:schemeClr val="tx1"/>
                </a:solidFill>
                <a:effectLst/>
                <a:latin typeface="+mn-lt"/>
                <a:ea typeface="+mn-ea"/>
                <a:cs typeface="+mn-cs"/>
              </a:rPr>
              <a:t>better</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quality</a:t>
            </a:r>
            <a:r>
              <a:rPr lang="fr-FR" sz="1200" kern="1200" baseline="0" dirty="0" smtClean="0">
                <a:solidFill>
                  <a:schemeClr val="tx1"/>
                </a:solidFill>
                <a:effectLst/>
                <a:latin typeface="+mn-lt"/>
                <a:ea typeface="+mn-ea"/>
                <a:cs typeface="+mn-cs"/>
              </a:rPr>
              <a:t> but do not </a:t>
            </a:r>
            <a:r>
              <a:rPr lang="fr-FR" sz="1200" kern="1200" baseline="0" dirty="0" err="1" smtClean="0">
                <a:solidFill>
                  <a:schemeClr val="tx1"/>
                </a:solidFill>
                <a:effectLst/>
                <a:latin typeface="+mn-lt"/>
                <a:ea typeface="+mn-ea"/>
                <a:cs typeface="+mn-cs"/>
              </a:rPr>
              <a:t>hesitate</a:t>
            </a:r>
            <a:r>
              <a:rPr lang="fr-FR" sz="1200" kern="1200" baseline="0" dirty="0" smtClean="0">
                <a:solidFill>
                  <a:schemeClr val="tx1"/>
                </a:solidFill>
                <a:effectLst/>
                <a:latin typeface="+mn-lt"/>
                <a:ea typeface="+mn-ea"/>
                <a:cs typeface="+mn-cs"/>
              </a:rPr>
              <a:t> to use the chat bar if </a:t>
            </a:r>
            <a:r>
              <a:rPr lang="fr-FR" sz="1200" kern="1200" baseline="0" dirty="0" err="1" smtClean="0">
                <a:solidFill>
                  <a:schemeClr val="tx1"/>
                </a:solidFill>
                <a:effectLst/>
                <a:latin typeface="+mn-lt"/>
                <a:ea typeface="+mn-ea"/>
                <a:cs typeface="+mn-cs"/>
              </a:rPr>
              <a:t>you</a:t>
            </a:r>
            <a:r>
              <a:rPr lang="fr-FR" sz="1200" kern="1200" baseline="0" dirty="0" smtClean="0">
                <a:solidFill>
                  <a:schemeClr val="tx1"/>
                </a:solidFill>
                <a:effectLst/>
                <a:latin typeface="+mn-lt"/>
                <a:ea typeface="+mn-ea"/>
                <a:cs typeface="+mn-cs"/>
              </a:rPr>
              <a:t> have </a:t>
            </a:r>
            <a:r>
              <a:rPr lang="fr-FR" sz="1200" kern="1200" baseline="0" dirty="0" err="1" smtClean="0">
                <a:solidFill>
                  <a:schemeClr val="tx1"/>
                </a:solidFill>
                <a:effectLst/>
                <a:latin typeface="+mn-lt"/>
                <a:ea typeface="+mn-ea"/>
                <a:cs typeface="+mn-cs"/>
              </a:rPr>
              <a:t>any</a:t>
            </a:r>
            <a:r>
              <a:rPr lang="fr-FR" sz="1200" kern="1200" baseline="0" dirty="0" smtClean="0">
                <a:solidFill>
                  <a:schemeClr val="tx1"/>
                </a:solidFill>
                <a:effectLst/>
                <a:latin typeface="+mn-lt"/>
                <a:ea typeface="+mn-ea"/>
                <a:cs typeface="+mn-cs"/>
              </a:rPr>
              <a:t> questions.</a:t>
            </a:r>
          </a:p>
          <a:p>
            <a:r>
              <a:rPr lang="fr-FR" sz="1200" kern="1200" baseline="0" dirty="0" smtClean="0">
                <a:solidFill>
                  <a:schemeClr val="tx1"/>
                </a:solidFill>
                <a:effectLst/>
                <a:latin typeface="+mn-lt"/>
                <a:ea typeface="+mn-ea"/>
                <a:cs typeface="+mn-cs"/>
              </a:rPr>
              <a:t>And </a:t>
            </a:r>
            <a:r>
              <a:rPr lang="fr-FR" sz="1200" kern="1200" baseline="0" dirty="0" err="1" smtClean="0">
                <a:solidFill>
                  <a:schemeClr val="tx1"/>
                </a:solidFill>
                <a:effectLst/>
                <a:latin typeface="+mn-lt"/>
                <a:ea typeface="+mn-ea"/>
                <a:cs typeface="+mn-cs"/>
              </a:rPr>
              <a:t>you</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will</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see</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we</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gonnat</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start</a:t>
            </a:r>
            <a:r>
              <a:rPr lang="fr-FR" sz="1200" kern="1200" baseline="0" dirty="0" smtClean="0">
                <a:solidFill>
                  <a:schemeClr val="tx1"/>
                </a:solidFill>
                <a:effectLst/>
                <a:latin typeface="+mn-lt"/>
                <a:ea typeface="+mn-ea"/>
                <a:cs typeface="+mn-cs"/>
              </a:rPr>
              <a:t> the </a:t>
            </a:r>
            <a:r>
              <a:rPr lang="fr-FR" sz="1200" kern="1200" baseline="0" dirty="0" err="1" smtClean="0">
                <a:solidFill>
                  <a:schemeClr val="tx1"/>
                </a:solidFill>
                <a:effectLst/>
                <a:latin typeface="+mn-lt"/>
                <a:ea typeface="+mn-ea"/>
                <a:cs typeface="+mn-cs"/>
              </a:rPr>
              <a:t>presentation</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with</a:t>
            </a:r>
            <a:r>
              <a:rPr lang="fr-FR" sz="1200" kern="1200" baseline="0" dirty="0" smtClean="0">
                <a:solidFill>
                  <a:schemeClr val="tx1"/>
                </a:solidFill>
                <a:effectLst/>
                <a:latin typeface="+mn-lt"/>
                <a:ea typeface="+mn-ea"/>
                <a:cs typeface="+mn-cs"/>
              </a:rPr>
              <a:t> a </a:t>
            </a:r>
            <a:r>
              <a:rPr lang="fr-FR" sz="1200" kern="1200" baseline="0" dirty="0" err="1" smtClean="0">
                <a:solidFill>
                  <a:schemeClr val="tx1"/>
                </a:solidFill>
                <a:effectLst/>
                <a:latin typeface="+mn-lt"/>
                <a:ea typeface="+mn-ea"/>
                <a:cs typeface="+mn-cs"/>
              </a:rPr>
              <a:t>small</a:t>
            </a:r>
            <a:r>
              <a:rPr lang="fr-FR" sz="1200" kern="1200" baseline="0" dirty="0" smtClean="0">
                <a:solidFill>
                  <a:schemeClr val="tx1"/>
                </a:solidFill>
                <a:effectLst/>
                <a:latin typeface="+mn-lt"/>
                <a:ea typeface="+mn-ea"/>
                <a:cs typeface="+mn-cs"/>
              </a:rPr>
              <a:t> quizz and i </a:t>
            </a:r>
            <a:r>
              <a:rPr lang="fr-FR" sz="1200" kern="1200" baseline="0" dirty="0" err="1" smtClean="0">
                <a:solidFill>
                  <a:schemeClr val="tx1"/>
                </a:solidFill>
                <a:effectLst/>
                <a:latin typeface="+mn-lt"/>
                <a:ea typeface="+mn-ea"/>
                <a:cs typeface="+mn-cs"/>
              </a:rPr>
              <a:t>hope</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you</a:t>
            </a:r>
            <a:r>
              <a:rPr lang="fr-FR" sz="1200" kern="1200" baseline="0" dirty="0" smtClean="0">
                <a:solidFill>
                  <a:schemeClr val="tx1"/>
                </a:solidFill>
                <a:effectLst/>
                <a:latin typeface="+mn-lt"/>
                <a:ea typeface="+mn-ea"/>
                <a:cs typeface="+mn-cs"/>
              </a:rPr>
              <a:t> </a:t>
            </a:r>
            <a:r>
              <a:rPr lang="fr-FR" sz="1200" kern="1200" baseline="0" dirty="0" err="1" smtClean="0">
                <a:solidFill>
                  <a:schemeClr val="tx1"/>
                </a:solidFill>
                <a:effectLst/>
                <a:latin typeface="+mn-lt"/>
                <a:ea typeface="+mn-ea"/>
                <a:cs typeface="+mn-cs"/>
              </a:rPr>
              <a:t>will</a:t>
            </a:r>
            <a:r>
              <a:rPr lang="fr-FR" sz="1200" kern="1200" baseline="0" dirty="0" smtClean="0">
                <a:solidFill>
                  <a:schemeClr val="tx1"/>
                </a:solidFill>
                <a:effectLst/>
                <a:latin typeface="+mn-lt"/>
                <a:ea typeface="+mn-ea"/>
                <a:cs typeface="+mn-cs"/>
              </a:rPr>
              <a:t> all </a:t>
            </a:r>
            <a:r>
              <a:rPr lang="fr-FR" sz="1200" kern="1200" baseline="0" dirty="0" err="1" smtClean="0">
                <a:solidFill>
                  <a:schemeClr val="tx1"/>
                </a:solidFill>
                <a:effectLst/>
                <a:latin typeface="+mn-lt"/>
                <a:ea typeface="+mn-ea"/>
                <a:cs typeface="+mn-cs"/>
              </a:rPr>
              <a:t>participate</a:t>
            </a:r>
            <a:r>
              <a:rPr lang="fr-FR" sz="1200" kern="1200" baseline="0" dirty="0" smtClean="0">
                <a:solidFill>
                  <a:schemeClr val="tx1"/>
                </a:solidFill>
                <a:effectLst/>
                <a:latin typeface="+mn-lt"/>
                <a:ea typeface="+mn-ea"/>
                <a:cs typeface="+mn-cs"/>
              </a:rPr>
              <a:t> in the chat bar. May i </a:t>
            </a:r>
            <a:r>
              <a:rPr lang="fr-FR" sz="1200" kern="1200" baseline="0" dirty="0" err="1" smtClean="0">
                <a:solidFill>
                  <a:schemeClr val="tx1"/>
                </a:solidFill>
                <a:effectLst/>
                <a:latin typeface="+mn-lt"/>
                <a:ea typeface="+mn-ea"/>
                <a:cs typeface="+mn-cs"/>
              </a:rPr>
              <a:t>can</a:t>
            </a:r>
            <a:r>
              <a:rPr lang="fr-FR" sz="1200" kern="1200" baseline="0" dirty="0" smtClean="0">
                <a:solidFill>
                  <a:schemeClr val="tx1"/>
                </a:solidFill>
                <a:effectLst/>
                <a:latin typeface="+mn-lt"/>
                <a:ea typeface="+mn-ea"/>
                <a:cs typeface="+mn-cs"/>
              </a:rPr>
              <a:t> count on </a:t>
            </a:r>
            <a:r>
              <a:rPr lang="fr-FR" sz="1200" kern="1200" baseline="0" dirty="0" err="1" smtClean="0">
                <a:solidFill>
                  <a:schemeClr val="tx1"/>
                </a:solidFill>
                <a:effectLst/>
                <a:latin typeface="+mn-lt"/>
                <a:ea typeface="+mn-ea"/>
                <a:cs typeface="+mn-cs"/>
              </a:rPr>
              <a:t>you</a:t>
            </a:r>
            <a:r>
              <a:rPr lang="fr-FR" sz="1200" kern="1200" baseline="0" dirty="0" smtClean="0">
                <a:solidFill>
                  <a:schemeClr val="tx1"/>
                </a:solidFill>
                <a:effectLst/>
                <a:latin typeface="+mn-lt"/>
                <a:ea typeface="+mn-ea"/>
                <a:cs typeface="+mn-cs"/>
              </a:rPr>
              <a:t>?</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FD915-E098-B349-8D2F-DA178B6F57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020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Our competitors mainly offer specific </a:t>
            </a:r>
            <a:r>
              <a:rPr lang="fr-FR" baseline="0" dirty="0"/>
              <a:t>eye </a:t>
            </a:r>
            <a:r>
              <a:rPr lang="fr-FR" dirty="0"/>
              <a:t>care </a:t>
            </a:r>
            <a:r>
              <a:rPr lang="fr-FR" baseline="0" dirty="0"/>
              <a:t>from 20' to 55' and from 45€ to 110€. </a:t>
            </a:r>
          </a:p>
          <a:p>
            <a:r>
              <a:rPr lang="fr-FR" baseline="0" dirty="0"/>
              <a:t>We have also noticed that many </a:t>
            </a:r>
            <a:r>
              <a:rPr lang="fr-FR" baseline="0" dirty="0" smtClean="0"/>
              <a:t>brands </a:t>
            </a:r>
            <a:r>
              <a:rPr lang="fr-FR" baseline="0" dirty="0"/>
              <a:t>do not offer this type of service. </a:t>
            </a:r>
          </a:p>
          <a:p>
            <a:r>
              <a:rPr lang="fr-FR" baseline="0" dirty="0"/>
              <a:t>Offering a treatment combining eyes and lips from 45' to 70€ is therefore a real opportunity. </a:t>
            </a:r>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0994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146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This </a:t>
            </a:r>
            <a:r>
              <a:rPr lang="fr-FR" dirty="0" err="1" smtClean="0"/>
              <a:t>treatment</a:t>
            </a:r>
            <a:r>
              <a:rPr lang="fr-FR" baseline="0" dirty="0" smtClean="0"/>
              <a:t> has been </a:t>
            </a:r>
            <a:r>
              <a:rPr lang="fr-FR" baseline="0" dirty="0" err="1" smtClean="0"/>
              <a:t>created</a:t>
            </a:r>
            <a:r>
              <a:rPr lang="fr-FR" baseline="0" dirty="0" smtClean="0"/>
              <a:t> for all </a:t>
            </a:r>
            <a:r>
              <a:rPr lang="fr-FR" baseline="0" dirty="0" err="1" smtClean="0"/>
              <a:t>consumers</a:t>
            </a:r>
            <a:r>
              <a:rPr lang="fr-FR" baseline="0" dirty="0" smtClean="0"/>
              <a:t> </a:t>
            </a:r>
            <a:r>
              <a:rPr lang="fr-FR" baseline="0" dirty="0" err="1" smtClean="0"/>
              <a:t>who</a:t>
            </a:r>
            <a:r>
              <a:rPr lang="fr-FR" baseline="0" dirty="0" smtClean="0"/>
              <a:t> </a:t>
            </a:r>
            <a:r>
              <a:rPr lang="fr-FR" baseline="0" dirty="0" err="1" smtClean="0"/>
              <a:t>want</a:t>
            </a:r>
            <a:r>
              <a:rPr lang="fr-FR" baseline="0" dirty="0" smtClean="0"/>
              <a:t> a </a:t>
            </a:r>
            <a:r>
              <a:rPr lang="fr-FR" baseline="0" dirty="0" err="1" smtClean="0"/>
              <a:t>lively</a:t>
            </a:r>
            <a:r>
              <a:rPr lang="fr-FR" baseline="0" dirty="0" smtClean="0"/>
              <a:t> and </a:t>
            </a:r>
            <a:r>
              <a:rPr lang="fr-FR" baseline="0" dirty="0" err="1" smtClean="0"/>
              <a:t>dynamic</a:t>
            </a:r>
            <a:r>
              <a:rPr lang="fr-FR" baseline="0" dirty="0" smtClean="0"/>
              <a:t> look but not </a:t>
            </a:r>
            <a:r>
              <a:rPr lang="fr-FR" baseline="0" dirty="0" err="1" smtClean="0"/>
              <a:t>want</a:t>
            </a:r>
            <a:r>
              <a:rPr lang="fr-FR" baseline="0" dirty="0" smtClean="0"/>
              <a:t> to let the </a:t>
            </a:r>
            <a:r>
              <a:rPr lang="fr-FR" baseline="0" dirty="0" err="1" smtClean="0"/>
              <a:t>signs</a:t>
            </a:r>
            <a:r>
              <a:rPr lang="fr-FR" baseline="0" dirty="0" smtClean="0"/>
              <a:t> of fatigue or </a:t>
            </a:r>
            <a:r>
              <a:rPr lang="fr-FR" baseline="0" dirty="0" err="1" smtClean="0"/>
              <a:t>aging</a:t>
            </a:r>
            <a:r>
              <a:rPr lang="fr-FR" baseline="0" dirty="0" smtClean="0"/>
              <a:t> </a:t>
            </a:r>
            <a:r>
              <a:rPr lang="fr-FR" baseline="0" dirty="0" err="1" smtClean="0"/>
              <a:t>appear</a:t>
            </a:r>
            <a:r>
              <a:rPr lang="fr-FR" baseline="0" dirty="0" smtClean="0"/>
              <a:t>.</a:t>
            </a:r>
          </a:p>
          <a:p>
            <a:r>
              <a:rPr lang="fr-FR" baseline="0" dirty="0" err="1" smtClean="0"/>
              <a:t>Also</a:t>
            </a:r>
            <a:r>
              <a:rPr lang="fr-FR" baseline="0" dirty="0" smtClean="0"/>
              <a:t> </a:t>
            </a:r>
            <a:r>
              <a:rPr lang="fr-FR" baseline="0" dirty="0" err="1" smtClean="0"/>
              <a:t>perfect</a:t>
            </a:r>
            <a:r>
              <a:rPr lang="fr-FR" baseline="0" dirty="0" smtClean="0"/>
              <a:t> for clients </a:t>
            </a:r>
            <a:r>
              <a:rPr lang="fr-FR" baseline="0" dirty="0" err="1" smtClean="0"/>
              <a:t>who</a:t>
            </a:r>
            <a:r>
              <a:rPr lang="fr-FR" baseline="0" dirty="0" smtClean="0"/>
              <a:t> </a:t>
            </a:r>
            <a:r>
              <a:rPr lang="fr-FR" baseline="0" dirty="0" err="1" smtClean="0"/>
              <a:t>want</a:t>
            </a:r>
            <a:r>
              <a:rPr lang="fr-FR" baseline="0" dirty="0" smtClean="0"/>
              <a:t> to </a:t>
            </a:r>
            <a:r>
              <a:rPr lang="fr-FR" baseline="0" dirty="0" err="1" smtClean="0"/>
              <a:t>restrctured</a:t>
            </a:r>
            <a:r>
              <a:rPr lang="fr-FR" baseline="0" dirty="0" smtClean="0"/>
              <a:t> the </a:t>
            </a:r>
            <a:r>
              <a:rPr lang="fr-FR" baseline="0" dirty="0" err="1" smtClean="0"/>
              <a:t>shape</a:t>
            </a:r>
            <a:r>
              <a:rPr lang="fr-FR" baseline="0" dirty="0" smtClean="0"/>
              <a:t> of the </a:t>
            </a:r>
            <a:r>
              <a:rPr lang="fr-FR" baseline="0" dirty="0" err="1" smtClean="0"/>
              <a:t>lips</a:t>
            </a:r>
            <a:r>
              <a:rPr lang="fr-FR" baseline="0" dirty="0" smtClean="0"/>
              <a:t> or </a:t>
            </a:r>
            <a:r>
              <a:rPr lang="fr-FR" baseline="0" dirty="0" err="1" smtClean="0"/>
              <a:t>plumped</a:t>
            </a:r>
            <a:r>
              <a:rPr lang="fr-FR" baseline="0" dirty="0" smtClean="0"/>
              <a:t> </a:t>
            </a:r>
            <a:r>
              <a:rPr lang="fr-FR" baseline="0" dirty="0" err="1" smtClean="0"/>
              <a:t>lips</a:t>
            </a:r>
            <a:r>
              <a:rPr lang="fr-FR" baseline="0" dirty="0" smtClean="0"/>
              <a:t>.</a:t>
            </a:r>
          </a:p>
          <a:p>
            <a:endParaRPr lang="fr-FR" baseline="0" dirty="0" smtClean="0"/>
          </a:p>
          <a:p>
            <a:r>
              <a:rPr lang="fr-FR" baseline="0" dirty="0" err="1" smtClean="0"/>
              <a:t>These</a:t>
            </a:r>
            <a:r>
              <a:rPr lang="fr-FR" baseline="0" dirty="0" smtClean="0"/>
              <a:t> </a:t>
            </a:r>
            <a:r>
              <a:rPr lang="fr-FR" baseline="0" dirty="0" err="1" smtClean="0"/>
              <a:t>custumers</a:t>
            </a:r>
            <a:r>
              <a:rPr lang="fr-FR" baseline="0" dirty="0" smtClean="0"/>
              <a:t> </a:t>
            </a:r>
            <a:r>
              <a:rPr lang="fr-FR" baseline="0" dirty="0" err="1" smtClean="0"/>
              <a:t>cmay</a:t>
            </a:r>
            <a:r>
              <a:rPr lang="fr-FR" baseline="0" dirty="0" smtClean="0"/>
              <a:t> </a:t>
            </a:r>
            <a:r>
              <a:rPr lang="fr-FR" baseline="0" dirty="0" err="1" smtClean="0"/>
              <a:t>be</a:t>
            </a:r>
            <a:r>
              <a:rPr lang="fr-FR" baseline="0" dirty="0" smtClean="0"/>
              <a:t> able to tell </a:t>
            </a:r>
            <a:r>
              <a:rPr lang="fr-FR" baseline="0" dirty="0" err="1" smtClean="0"/>
              <a:t>you</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4255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Or :</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8170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4925" y="757238"/>
            <a:ext cx="6711950" cy="3776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378823" y="4786266"/>
            <a:ext cx="6165668" cy="4534354"/>
          </a:xfrm>
          <a:prstGeom prst="rect">
            <a:avLst/>
          </a:prstGeom>
          <a:noFill/>
          <a:ln>
            <a:noFill/>
          </a:ln>
        </p:spPr>
        <p:txBody>
          <a:bodyPr spcFirstLastPara="1" wrap="square" lIns="89125" tIns="89125" rIns="89125" bIns="89125" anchor="t" anchorCtr="0">
            <a:noAutofit/>
          </a:bodyPr>
          <a:lstStyle/>
          <a:p>
            <a:r>
              <a:rPr lang="fr-FR" kern="1200" dirty="0" err="1" smtClean="0">
                <a:solidFill>
                  <a:schemeClr val="tx1"/>
                </a:solidFill>
                <a:effectLst/>
                <a:latin typeface="+mn-lt"/>
                <a:ea typeface="+mn-ea"/>
                <a:cs typeface="+mn-cs"/>
              </a:rPr>
              <a:t>Lets</a:t>
            </a:r>
            <a:r>
              <a:rPr lang="fr-FR" kern="1200" dirty="0" smtClean="0">
                <a:solidFill>
                  <a:schemeClr val="tx1"/>
                </a:solidFill>
                <a:effectLst/>
                <a:latin typeface="+mn-lt"/>
                <a:ea typeface="+mn-ea"/>
                <a:cs typeface="+mn-cs"/>
              </a:rPr>
              <a:t> </a:t>
            </a:r>
            <a:r>
              <a:rPr lang="fr-FR" kern="1200" dirty="0" err="1" smtClean="0">
                <a:solidFill>
                  <a:schemeClr val="tx1"/>
                </a:solidFill>
                <a:effectLst/>
                <a:latin typeface="+mn-lt"/>
                <a:ea typeface="+mn-ea"/>
                <a:cs typeface="+mn-cs"/>
              </a:rPr>
              <a:t>discover</a:t>
            </a:r>
            <a:r>
              <a:rPr lang="fr-FR" kern="1200" dirty="0" smtClean="0">
                <a:solidFill>
                  <a:schemeClr val="tx1"/>
                </a:solidFill>
                <a:effectLst/>
                <a:latin typeface="+mn-lt"/>
                <a:ea typeface="+mn-ea"/>
                <a:cs typeface="+mn-cs"/>
              </a:rPr>
              <a:t> </a:t>
            </a:r>
            <a:r>
              <a:rPr lang="fr-FR" kern="1200" dirty="0" err="1" smtClean="0">
                <a:solidFill>
                  <a:schemeClr val="tx1"/>
                </a:solidFill>
                <a:effectLst/>
                <a:latin typeface="+mn-lt"/>
                <a:ea typeface="+mn-ea"/>
                <a:cs typeface="+mn-cs"/>
              </a:rPr>
              <a:t>now</a:t>
            </a:r>
            <a:r>
              <a:rPr lang="fr-FR" kern="1200" baseline="0" dirty="0" smtClean="0">
                <a:solidFill>
                  <a:schemeClr val="tx1"/>
                </a:solidFill>
                <a:effectLst/>
                <a:latin typeface="+mn-lt"/>
                <a:ea typeface="+mn-ea"/>
                <a:cs typeface="+mn-cs"/>
              </a:rPr>
              <a:t> </a:t>
            </a:r>
            <a:r>
              <a:rPr lang="fr-FR" kern="1200" baseline="0" dirty="0" err="1" smtClean="0">
                <a:solidFill>
                  <a:schemeClr val="tx1"/>
                </a:solidFill>
                <a:effectLst/>
                <a:latin typeface="+mn-lt"/>
                <a:ea typeface="+mn-ea"/>
                <a:cs typeface="+mn-cs"/>
              </a:rPr>
              <a:t>is</a:t>
            </a:r>
            <a:r>
              <a:rPr lang="fr-FR" kern="1200" baseline="0" dirty="0" smtClean="0">
                <a:solidFill>
                  <a:schemeClr val="tx1"/>
                </a:solidFill>
                <a:effectLst/>
                <a:latin typeface="+mn-lt"/>
                <a:ea typeface="+mn-ea"/>
                <a:cs typeface="+mn-cs"/>
              </a:rPr>
              <a:t> inspirations, </a:t>
            </a:r>
            <a:r>
              <a:rPr lang="fr-FR" kern="1200" baseline="0" dirty="0" err="1" smtClean="0">
                <a:solidFill>
                  <a:schemeClr val="tx1"/>
                </a:solidFill>
                <a:effectLst/>
                <a:latin typeface="+mn-lt"/>
                <a:ea typeface="+mn-ea"/>
                <a:cs typeface="+mn-cs"/>
              </a:rPr>
              <a:t>its</a:t>
            </a:r>
            <a:r>
              <a:rPr lang="fr-FR" kern="1200" baseline="0" dirty="0" smtClean="0">
                <a:solidFill>
                  <a:schemeClr val="tx1"/>
                </a:solidFill>
                <a:effectLst/>
                <a:latin typeface="+mn-lt"/>
                <a:ea typeface="+mn-ea"/>
                <a:cs typeface="+mn-cs"/>
              </a:rPr>
              <a:t> </a:t>
            </a:r>
            <a:r>
              <a:rPr lang="fr-FR" kern="1200" baseline="0" dirty="0" err="1" smtClean="0">
                <a:solidFill>
                  <a:schemeClr val="tx1"/>
                </a:solidFill>
                <a:effectLst/>
                <a:latin typeface="+mn-lt"/>
                <a:ea typeface="+mn-ea"/>
                <a:cs typeface="+mn-cs"/>
              </a:rPr>
              <a:t>unfolding</a:t>
            </a:r>
            <a:r>
              <a:rPr lang="fr-FR" kern="1200" baseline="0" dirty="0" smtClean="0">
                <a:solidFill>
                  <a:schemeClr val="tx1"/>
                </a:solidFill>
                <a:effectLst/>
                <a:latin typeface="+mn-lt"/>
                <a:ea typeface="+mn-ea"/>
                <a:cs typeface="+mn-cs"/>
              </a:rPr>
              <a:t>, </a:t>
            </a:r>
            <a:r>
              <a:rPr lang="fr-FR" kern="1200" baseline="0" dirty="0" err="1" smtClean="0">
                <a:solidFill>
                  <a:schemeClr val="tx1"/>
                </a:solidFill>
                <a:effectLst/>
                <a:latin typeface="+mn-lt"/>
                <a:ea typeface="+mn-ea"/>
                <a:cs typeface="+mn-cs"/>
              </a:rPr>
              <a:t>its</a:t>
            </a:r>
            <a:r>
              <a:rPr lang="fr-FR" kern="1200" baseline="0" dirty="0" smtClean="0">
                <a:solidFill>
                  <a:schemeClr val="tx1"/>
                </a:solidFill>
                <a:effectLst/>
                <a:latin typeface="+mn-lt"/>
                <a:ea typeface="+mn-ea"/>
                <a:cs typeface="+mn-cs"/>
              </a:rPr>
              <a:t> visible and </a:t>
            </a:r>
            <a:r>
              <a:rPr lang="fr-FR" kern="1200" baseline="0" dirty="0" err="1" smtClean="0">
                <a:solidFill>
                  <a:schemeClr val="tx1"/>
                </a:solidFill>
                <a:effectLst/>
                <a:latin typeface="+mn-lt"/>
                <a:ea typeface="+mn-ea"/>
                <a:cs typeface="+mn-cs"/>
              </a:rPr>
              <a:t>immediate</a:t>
            </a:r>
            <a:r>
              <a:rPr lang="fr-FR" kern="1200" baseline="0" dirty="0" smtClean="0">
                <a:solidFill>
                  <a:schemeClr val="tx1"/>
                </a:solidFill>
                <a:effectLst/>
                <a:latin typeface="+mn-lt"/>
                <a:ea typeface="+mn-ea"/>
                <a:cs typeface="+mn-cs"/>
              </a:rPr>
              <a:t> </a:t>
            </a:r>
            <a:r>
              <a:rPr lang="fr-FR" kern="1200" baseline="0" dirty="0" err="1" smtClean="0">
                <a:solidFill>
                  <a:schemeClr val="tx1"/>
                </a:solidFill>
                <a:effectLst/>
                <a:latin typeface="+mn-lt"/>
                <a:ea typeface="+mn-ea"/>
                <a:cs typeface="+mn-cs"/>
              </a:rPr>
              <a:t>resuslt</a:t>
            </a:r>
            <a:r>
              <a:rPr lang="fr-FR" kern="1200" baseline="0" dirty="0" smtClean="0">
                <a:solidFill>
                  <a:schemeClr val="tx1"/>
                </a:solidFill>
                <a:effectLst/>
                <a:latin typeface="+mn-lt"/>
                <a:ea typeface="+mn-ea"/>
                <a:cs typeface="+mn-cs"/>
              </a:rPr>
              <a:t> and the </a:t>
            </a:r>
            <a:r>
              <a:rPr lang="fr-FR" kern="1200" baseline="0" dirty="0" err="1" smtClean="0">
                <a:solidFill>
                  <a:schemeClr val="tx1"/>
                </a:solidFill>
                <a:effectLst/>
                <a:latin typeface="+mn-lt"/>
                <a:ea typeface="+mn-ea"/>
                <a:cs typeface="+mn-cs"/>
              </a:rPr>
              <a:t>video</a:t>
            </a:r>
            <a:r>
              <a:rPr lang="fr-FR" kern="1200" baseline="0" dirty="0" smtClean="0">
                <a:solidFill>
                  <a:schemeClr val="tx1"/>
                </a:solidFill>
                <a:effectLst/>
                <a:latin typeface="+mn-lt"/>
                <a:ea typeface="+mn-ea"/>
                <a:cs typeface="+mn-cs"/>
              </a:rPr>
              <a:t> </a:t>
            </a:r>
            <a:r>
              <a:rPr lang="fr-FR" kern="1200" baseline="0" dirty="0" err="1" smtClean="0">
                <a:solidFill>
                  <a:schemeClr val="tx1"/>
                </a:solidFill>
                <a:effectLst/>
                <a:latin typeface="+mn-lt"/>
                <a:ea typeface="+mn-ea"/>
                <a:cs typeface="+mn-cs"/>
              </a:rPr>
              <a:t>which</a:t>
            </a:r>
            <a:r>
              <a:rPr lang="fr-FR" kern="1200" baseline="0" dirty="0" smtClean="0">
                <a:solidFill>
                  <a:schemeClr val="tx1"/>
                </a:solidFill>
                <a:effectLst/>
                <a:latin typeface="+mn-lt"/>
                <a:ea typeface="+mn-ea"/>
                <a:cs typeface="+mn-cs"/>
              </a:rPr>
              <a:t> </a:t>
            </a:r>
            <a:r>
              <a:rPr lang="fr-FR" kern="1200" baseline="0" dirty="0" err="1" smtClean="0">
                <a:solidFill>
                  <a:schemeClr val="tx1"/>
                </a:solidFill>
                <a:effectLst/>
                <a:latin typeface="+mn-lt"/>
                <a:ea typeface="+mn-ea"/>
                <a:cs typeface="+mn-cs"/>
              </a:rPr>
              <a:t>introduce</a:t>
            </a:r>
            <a:r>
              <a:rPr lang="fr-FR" kern="1200" baseline="0" dirty="0" smtClean="0">
                <a:solidFill>
                  <a:schemeClr val="tx1"/>
                </a:solidFill>
                <a:effectLst/>
                <a:latin typeface="+mn-lt"/>
                <a:ea typeface="+mn-ea"/>
                <a:cs typeface="+mn-cs"/>
              </a:rPr>
              <a:t> the </a:t>
            </a:r>
            <a:r>
              <a:rPr lang="fr-FR" kern="1200" baseline="0" dirty="0" err="1" smtClean="0">
                <a:solidFill>
                  <a:schemeClr val="tx1"/>
                </a:solidFill>
                <a:effectLst/>
                <a:latin typeface="+mn-lt"/>
                <a:ea typeface="+mn-ea"/>
                <a:cs typeface="+mn-cs"/>
              </a:rPr>
              <a:t>treatment</a:t>
            </a:r>
            <a:r>
              <a:rPr lang="fr-FR" kern="1200" baseline="0" dirty="0" smtClean="0">
                <a:solidFill>
                  <a:schemeClr val="tx1"/>
                </a:solidFill>
                <a:effectLst/>
                <a:latin typeface="+mn-lt"/>
                <a:ea typeface="+mn-ea"/>
                <a:cs typeface="+mn-cs"/>
              </a:rPr>
              <a:t>.</a:t>
            </a:r>
            <a:endParaRPr lang="fr-FR"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31947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Eye and </a:t>
            </a:r>
            <a:r>
              <a:rPr lang="fr-FR" dirty="0" err="1" smtClean="0"/>
              <a:t>lip</a:t>
            </a:r>
            <a:r>
              <a:rPr lang="fr-FR" dirty="0" smtClean="0"/>
              <a:t> perfection </a:t>
            </a:r>
            <a:r>
              <a:rPr lang="fr-FR" dirty="0" err="1" smtClean="0"/>
              <a:t>treatment</a:t>
            </a:r>
            <a:r>
              <a:rPr lang="fr-FR" baseline="0" dirty="0" smtClean="0"/>
              <a:t> </a:t>
            </a:r>
            <a:r>
              <a:rPr lang="fr-FR" baseline="0" dirty="0" err="1" smtClean="0"/>
              <a:t>is</a:t>
            </a:r>
            <a:r>
              <a:rPr lang="fr-FR" baseline="0" dirty="0" smtClean="0"/>
              <a:t> an </a:t>
            </a:r>
            <a:r>
              <a:rPr lang="fr-FR" baseline="0" dirty="0" err="1" smtClean="0"/>
              <a:t>exceptional</a:t>
            </a:r>
            <a:r>
              <a:rPr lang="fr-FR" baseline="0" dirty="0" smtClean="0"/>
              <a:t> care, a </a:t>
            </a:r>
            <a:r>
              <a:rPr lang="fr-FR" baseline="0" dirty="0" err="1" smtClean="0"/>
              <a:t>synergy</a:t>
            </a:r>
            <a:r>
              <a:rPr lang="fr-FR" baseline="0" dirty="0" smtClean="0"/>
              <a:t> of a unique trio:</a:t>
            </a:r>
          </a:p>
          <a:p>
            <a:r>
              <a:rPr lang="fr-FR" baseline="0" dirty="0" err="1" smtClean="0"/>
              <a:t>Chinese</a:t>
            </a:r>
            <a:r>
              <a:rPr lang="fr-FR" baseline="0" dirty="0" smtClean="0"/>
              <a:t> </a:t>
            </a:r>
            <a:r>
              <a:rPr lang="fr-FR" baseline="0" dirty="0" err="1" smtClean="0"/>
              <a:t>medicine</a:t>
            </a:r>
            <a:endParaRPr lang="fr-FR" baseline="0" dirty="0" smtClean="0"/>
          </a:p>
          <a:p>
            <a:r>
              <a:rPr lang="fr-FR" baseline="0" dirty="0" err="1" smtClean="0"/>
              <a:t>Lithotherapy</a:t>
            </a:r>
            <a:endParaRPr lang="fr-FR" baseline="0" dirty="0" smtClean="0"/>
          </a:p>
          <a:p>
            <a:r>
              <a:rPr lang="fr-FR" baseline="0" dirty="0" err="1" smtClean="0"/>
              <a:t>Yon</a:t>
            </a:r>
            <a:r>
              <a:rPr lang="fr-FR" baseline="0" dirty="0" smtClean="0"/>
              <a:t> Ka expertise</a:t>
            </a:r>
          </a:p>
          <a:p>
            <a:endParaRPr lang="fr-FR" baseline="0" dirty="0" smtClean="0"/>
          </a:p>
          <a:p>
            <a:r>
              <a:rPr lang="en-US" sz="1200" b="0" i="0" kern="1200" dirty="0" smtClean="0">
                <a:solidFill>
                  <a:schemeClr val="tx1"/>
                </a:solidFill>
                <a:effectLst/>
                <a:latin typeface="+mn-lt"/>
                <a:ea typeface="+mn-ea"/>
                <a:cs typeface="+mn-cs"/>
              </a:rPr>
              <a:t>The goal of Chinese medicine is to allow the circulation of energy in our body in order to live in perfect harmony and balance body and mind.</a:t>
            </a:r>
            <a:r>
              <a:rPr lang="en-US" dirty="0" smtClean="0"/>
              <a:t/>
            </a:r>
            <a:br>
              <a:rPr lang="en-US" dirty="0" smtClean="0"/>
            </a:br>
            <a:r>
              <a:rPr lang="en-US" sz="1200" b="0" i="0" kern="1200" dirty="0" smtClean="0">
                <a:solidFill>
                  <a:schemeClr val="tx1"/>
                </a:solidFill>
                <a:effectLst/>
                <a:latin typeface="+mn-lt"/>
                <a:ea typeface="+mn-ea"/>
                <a:cs typeface="+mn-cs"/>
              </a:rPr>
              <a:t>For our treatment, we have selected with a specialist in Chinese medicine, energy points present at the eye contour and lips in order to have a smoothed eye contour and smoothed lips.</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you know, we have been a holistic brand for over 65 years. It is therefore natural that we decided to draw inspiration from </a:t>
            </a:r>
            <a:r>
              <a:rPr lang="en-US" sz="1200" b="0" i="0" kern="1200" dirty="0" err="1" smtClean="0">
                <a:solidFill>
                  <a:schemeClr val="tx1"/>
                </a:solidFill>
                <a:effectLst/>
                <a:latin typeface="+mn-lt"/>
                <a:ea typeface="+mn-ea"/>
                <a:cs typeface="+mn-cs"/>
              </a:rPr>
              <a:t>lithotherapy</a:t>
            </a:r>
            <a:r>
              <a:rPr lang="en-US" sz="1200" b="0" i="0" kern="1200" dirty="0" smtClean="0">
                <a:solidFill>
                  <a:schemeClr val="tx1"/>
                </a:solidFill>
                <a:effectLst/>
                <a:latin typeface="+mn-lt"/>
                <a:ea typeface="+mn-ea"/>
                <a:cs typeface="+mn-cs"/>
              </a:rPr>
              <a:t>. Indeed, the particularity of this new treatment is the massage with an accessory: the Yon-</a:t>
            </a:r>
            <a:r>
              <a:rPr lang="en-US" sz="1200" b="0" i="0" kern="1200" dirty="0" err="1" smtClean="0">
                <a:solidFill>
                  <a:schemeClr val="tx1"/>
                </a:solidFill>
                <a:effectLst/>
                <a:latin typeface="+mn-lt"/>
                <a:ea typeface="+mn-ea"/>
                <a:cs typeface="+mn-cs"/>
              </a:rPr>
              <a:t>Ka</a:t>
            </a:r>
            <a:r>
              <a:rPr lang="en-US" sz="1200" b="0" i="0" kern="1200" dirty="0" smtClean="0">
                <a:solidFill>
                  <a:schemeClr val="tx1"/>
                </a:solidFill>
                <a:effectLst/>
                <a:latin typeface="+mn-lt"/>
                <a:ea typeface="+mn-ea"/>
                <a:cs typeface="+mn-cs"/>
              </a:rPr>
              <a:t> massage Quartz shaped from aventurine.</a:t>
            </a:r>
            <a:r>
              <a:rPr lang="en-US" dirty="0" smtClean="0"/>
              <a:t/>
            </a:r>
            <a:br>
              <a:rPr lang="en-US" dirty="0" smtClean="0"/>
            </a:br>
            <a:r>
              <a:rPr lang="en-US" sz="1200" b="0" i="0" kern="1200" dirty="0" smtClean="0">
                <a:solidFill>
                  <a:schemeClr val="tx1"/>
                </a:solidFill>
                <a:effectLst/>
                <a:latin typeface="+mn-lt"/>
                <a:ea typeface="+mn-ea"/>
                <a:cs typeface="+mn-cs"/>
              </a:rPr>
              <a:t>Aventurine is a natural stone, symbol of the harmony of body and mind that has many cosmetic virtues such as: </a:t>
            </a:r>
            <a:r>
              <a:rPr lang="en-US" sz="1200" b="0" i="0" kern="1200" dirty="0" err="1" smtClean="0">
                <a:solidFill>
                  <a:schemeClr val="tx1"/>
                </a:solidFill>
                <a:effectLst/>
                <a:latin typeface="+mn-lt"/>
                <a:ea typeface="+mn-ea"/>
                <a:cs typeface="+mn-cs"/>
              </a:rPr>
              <a:t>decongestioning</a:t>
            </a:r>
            <a:r>
              <a:rPr lang="en-US" sz="1200" b="0" i="0" kern="1200" dirty="0" smtClean="0">
                <a:solidFill>
                  <a:schemeClr val="tx1"/>
                </a:solidFill>
                <a:effectLst/>
                <a:latin typeface="+mn-lt"/>
                <a:ea typeface="+mn-ea"/>
                <a:cs typeface="+mn-cs"/>
              </a:rPr>
              <a:t>, draining, smoothing, soothing… </a:t>
            </a:r>
          </a:p>
          <a:p>
            <a:r>
              <a:rPr lang="en-US" sz="1200" b="0" i="0" kern="1200" dirty="0" smtClean="0">
                <a:solidFill>
                  <a:schemeClr val="tx1"/>
                </a:solidFill>
                <a:effectLst/>
                <a:latin typeface="+mn-lt"/>
                <a:ea typeface="+mn-ea"/>
                <a:cs typeface="+mn-cs"/>
              </a:rPr>
              <a:t>This stone seems to us to be the ideal stone to massage the area of the eyes and lips</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Finally, an asset that you know perfectly well, is Yon-</a:t>
            </a:r>
            <a:r>
              <a:rPr lang="en-US" sz="1200" b="0" i="0" kern="1200" dirty="0" err="1" smtClean="0">
                <a:solidFill>
                  <a:schemeClr val="tx1"/>
                </a:solidFill>
                <a:effectLst/>
                <a:latin typeface="+mn-lt"/>
                <a:ea typeface="+mn-ea"/>
                <a:cs typeface="+mn-cs"/>
              </a:rPr>
              <a:t>Ka’s</a:t>
            </a:r>
            <a:r>
              <a:rPr lang="en-US" sz="1200" b="0" i="0" kern="1200" dirty="0" smtClean="0">
                <a:solidFill>
                  <a:schemeClr val="tx1"/>
                </a:solidFill>
                <a:effectLst/>
                <a:latin typeface="+mn-lt"/>
                <a:ea typeface="+mn-ea"/>
                <a:cs typeface="+mn-cs"/>
              </a:rPr>
              <a:t> product and treatment expertise.</a:t>
            </a:r>
            <a:r>
              <a:rPr lang="en-US" dirty="0" smtClean="0"/>
              <a:t/>
            </a:r>
            <a:br>
              <a:rPr lang="en-US" dirty="0" smtClean="0"/>
            </a:br>
            <a:r>
              <a:rPr lang="en-US" sz="1200" b="0" i="0" kern="1200" dirty="0" smtClean="0">
                <a:solidFill>
                  <a:schemeClr val="tx1"/>
                </a:solidFill>
                <a:effectLst/>
                <a:latin typeface="+mn-lt"/>
                <a:ea typeface="+mn-ea"/>
                <a:cs typeface="+mn-cs"/>
              </a:rPr>
              <a:t>Indeed, in this treatment, you will find emblematic skincare steps of the brand but also specific products of the eye area and lips contour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with our range of contours.</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9341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 categories of meridians: </a:t>
            </a:r>
          </a:p>
          <a:p>
            <a:pPr marL="171450" indent="-171450">
              <a:buFontTx/>
              <a:buChar char="-"/>
            </a:pPr>
            <a:r>
              <a:rPr lang="fr-FR" dirty="0"/>
              <a:t>Regular Meridians</a:t>
            </a:r>
          </a:p>
          <a:p>
            <a:pPr marL="171450" indent="-171450">
              <a:buFontTx/>
              <a:buChar char="-"/>
            </a:pPr>
            <a:r>
              <a:rPr lang="fr-FR" dirty="0"/>
              <a:t>Connecting Meridians</a:t>
            </a:r>
          </a:p>
          <a:p>
            <a:pPr marL="171450" indent="-171450">
              <a:buFontTx/>
              <a:buChar char="-"/>
            </a:pPr>
            <a:endParaRPr lang="fr-FR" dirty="0"/>
          </a:p>
          <a:p>
            <a:pPr marL="171450" indent="-171450">
              <a:buFontTx/>
              <a:buChar char="-"/>
            </a:pPr>
            <a:endParaRPr lang="fr-FR" dirty="0"/>
          </a:p>
          <a:p>
            <a:pPr marL="0" indent="0">
              <a:buFontTx/>
              <a:buNone/>
            </a:pPr>
            <a:r>
              <a:rPr lang="fr-FR" u="sng" baseline="0" dirty="0"/>
              <a:t>REGULAR </a:t>
            </a:r>
            <a:r>
              <a:rPr lang="fr-FR" u="sng" dirty="0"/>
              <a:t>MERIDIANS</a:t>
            </a:r>
          </a:p>
          <a:p>
            <a:pPr marL="0" indent="0">
              <a:buFontTx/>
              <a:buNone/>
            </a:pPr>
            <a:r>
              <a:rPr lang="fr-FR" u="none" baseline="0" dirty="0"/>
              <a:t>*12 main meridians (6 yin meridians: lung, spleen/pancreas, heart, kidney, master heart, liver = circulate from bottom to top front side of the body / 6 yang meridians: large intestine, stomach, small intestine, bladder, triple heater, gallbladder = circulate from top to bottom back side of the body)</a:t>
            </a:r>
          </a:p>
          <a:p>
            <a:pPr marL="0" indent="0">
              <a:buFontTx/>
              <a:buNone/>
            </a:pPr>
            <a:r>
              <a:rPr lang="fr-FR" u="none" baseline="0" dirty="0"/>
              <a:t>*8 extraordinary vessels (including VC/VG)</a:t>
            </a:r>
          </a:p>
          <a:p>
            <a:pPr marL="0" indent="0">
              <a:buFontTx/>
              <a:buNone/>
            </a:pPr>
            <a:r>
              <a:rPr lang="fr-FR" u="none" baseline="0" dirty="0"/>
              <a:t>*12 divergent meridians</a:t>
            </a:r>
          </a:p>
          <a:p>
            <a:pPr marL="0" indent="0">
              <a:buFontTx/>
              <a:buNone/>
            </a:pPr>
            <a:endParaRPr lang="fr-FR"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u="none" baseline="0" dirty="0" smtClean="0"/>
              <a:t>Yin/Yang = </a:t>
            </a:r>
            <a:r>
              <a:rPr kumimoji="0" lang="fr-FR" sz="12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2 complementary energies, inseparable, opposed, always in movement.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u="none" dirty="0" smtClean="0"/>
              <a:t>Yang= meridians of the </a:t>
            </a:r>
            <a:r>
              <a:rPr lang="fr-FR" u="none" baseline="0" dirty="0" smtClean="0"/>
              <a:t>posterior face = </a:t>
            </a:r>
            <a:r>
              <a:rPr kumimoji="0" lang="fr-FR" sz="12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Light, Day, Activity, Warm, Summer, Sky, Masculinity = governor vessel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Yin = </a:t>
            </a:r>
            <a:r>
              <a:rPr lang="fr-FR" u="none" dirty="0" smtClean="0"/>
              <a:t>meridians of the </a:t>
            </a:r>
            <a:r>
              <a:rPr lang="fr-FR" u="none" baseline="0" dirty="0" smtClean="0"/>
              <a:t>anterior face = </a:t>
            </a:r>
            <a:r>
              <a:rPr kumimoji="0" lang="fr-FR" sz="12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Dark, Night, Rest, Cold, Winter, Earth, Femininity = </a:t>
            </a:r>
            <a:r>
              <a:rPr kumimoji="0" lang="fr-FR"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vessel conception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indent="0">
              <a:buFontTx/>
              <a:buNone/>
            </a:pPr>
            <a:endParaRPr lang="fr-FR" u="none"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3535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 categories of meridians: </a:t>
            </a:r>
          </a:p>
          <a:p>
            <a:pPr marL="171450" indent="-171450">
              <a:buFontTx/>
              <a:buChar char="-"/>
            </a:pPr>
            <a:r>
              <a:rPr lang="fr-FR" dirty="0"/>
              <a:t>Regular Meridians</a:t>
            </a:r>
          </a:p>
          <a:p>
            <a:pPr marL="171450" indent="-171450">
              <a:buFontTx/>
              <a:buChar char="-"/>
            </a:pPr>
            <a:r>
              <a:rPr lang="fr-FR" dirty="0"/>
              <a:t>Connecting Meridians</a:t>
            </a:r>
          </a:p>
          <a:p>
            <a:pPr marL="171450" indent="-171450">
              <a:buFontTx/>
              <a:buChar char="-"/>
            </a:pPr>
            <a:endParaRPr lang="fr-FR" dirty="0"/>
          </a:p>
          <a:p>
            <a:pPr marL="171450" indent="-171450">
              <a:buFontTx/>
              <a:buChar char="-"/>
            </a:pPr>
            <a:endParaRPr lang="fr-FR" dirty="0"/>
          </a:p>
          <a:p>
            <a:pPr marL="0" indent="0">
              <a:buFontTx/>
              <a:buNone/>
            </a:pPr>
            <a:r>
              <a:rPr lang="fr-FR" u="sng" baseline="0" dirty="0"/>
              <a:t>REGULAR </a:t>
            </a:r>
            <a:r>
              <a:rPr lang="fr-FR" u="sng" dirty="0"/>
              <a:t>MERIDIANS</a:t>
            </a:r>
          </a:p>
          <a:p>
            <a:pPr marL="0" indent="0">
              <a:buFontTx/>
              <a:buNone/>
            </a:pPr>
            <a:r>
              <a:rPr lang="fr-FR" u="none" baseline="0" dirty="0"/>
              <a:t>*12 main meridians (6 yin meridians: lung, spleen/pancreas, heart, kidney, master heart, liver = circulate from bottom to top front side of the body / 6 yang meridians: large intestine, stomach, small intestine, bladder, triple heater, gallbladder = circulate from top to bottom back side of the body)</a:t>
            </a:r>
          </a:p>
          <a:p>
            <a:pPr marL="0" indent="0">
              <a:buFontTx/>
              <a:buNone/>
            </a:pPr>
            <a:r>
              <a:rPr lang="fr-FR" u="none" baseline="0" dirty="0"/>
              <a:t>*8 extraordinary vessels (including VC/VG)</a:t>
            </a:r>
          </a:p>
          <a:p>
            <a:pPr marL="0" indent="0">
              <a:buFontTx/>
              <a:buNone/>
            </a:pPr>
            <a:r>
              <a:rPr lang="fr-FR" u="none" baseline="0" dirty="0"/>
              <a:t>*12 divergent meridians</a:t>
            </a:r>
          </a:p>
          <a:p>
            <a:pPr marL="0" indent="0">
              <a:buFontTx/>
              <a:buNone/>
            </a:pPr>
            <a:endParaRPr lang="fr-FR"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u="none" baseline="0" dirty="0" smtClean="0"/>
              <a:t>Yin/Yang = </a:t>
            </a:r>
            <a:r>
              <a:rPr kumimoji="0" lang="fr-FR" sz="12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2 complementary energies, inseparable, opposed, always in movement.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u="none" dirty="0" smtClean="0"/>
              <a:t>Yang= </a:t>
            </a:r>
            <a:r>
              <a:rPr lang="fr-FR" u="none" dirty="0"/>
              <a:t>meridians of the </a:t>
            </a:r>
            <a:r>
              <a:rPr lang="fr-FR" u="none" baseline="0" dirty="0"/>
              <a:t>posterior face = </a:t>
            </a:r>
            <a:r>
              <a:rPr kumimoji="0" lang="fr-FR"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Light, Day, Activity, Warm, Summer, Sky, Masculinity = governing vessel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Yin = </a:t>
            </a:r>
            <a:r>
              <a:rPr lang="fr-FR" u="none" dirty="0"/>
              <a:t>meridians of the </a:t>
            </a:r>
            <a:r>
              <a:rPr lang="fr-FR" u="none" baseline="0" dirty="0"/>
              <a:t>anterior face = </a:t>
            </a:r>
            <a:r>
              <a:rPr kumimoji="0" lang="fr-FR"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Dark, Night, Rest, Cold, Winter, Earth, Femininity = vessel conception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indent="0">
              <a:buFontTx/>
              <a:buNone/>
            </a:pPr>
            <a:endParaRPr lang="fr-FR" u="none"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9201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u="sng" dirty="0"/>
              <a:t>BRAID </a:t>
            </a:r>
          </a:p>
          <a:p>
            <a:r>
              <a:rPr lang="fr-FR" dirty="0"/>
              <a:t>*yang meridian</a:t>
            </a:r>
          </a:p>
          <a:p>
            <a:r>
              <a:rPr lang="fr-FR" dirty="0"/>
              <a:t>*longest meridian </a:t>
            </a:r>
          </a:p>
          <a:p>
            <a:r>
              <a:rPr lang="fr-FR" dirty="0"/>
              <a:t>*path: </a:t>
            </a:r>
            <a:r>
              <a:rPr lang="fr-FR" sz="1200" b="0" kern="1200" dirty="0">
                <a:solidFill>
                  <a:schemeClr val="tx1"/>
                </a:solidFill>
                <a:effectLst/>
                <a:latin typeface="+mn-lt"/>
                <a:ea typeface="+mn-ea"/>
                <a:cs typeface="+mn-cs"/>
              </a:rPr>
              <a:t>the inner corner of the eye rises to the forehead and then to the top of the skull where a branch detaches and plunges down to the brain.</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The main channel reaches the </a:t>
            </a:r>
            <a:r>
              <a:rPr lang="fr-FR" sz="1200" b="0" kern="1200" dirty="0" smtClean="0">
                <a:solidFill>
                  <a:schemeClr val="tx1"/>
                </a:solidFill>
                <a:effectLst/>
                <a:latin typeface="+mn-lt"/>
                <a:ea typeface="+mn-ea"/>
                <a:cs typeface="+mn-cs"/>
              </a:rPr>
              <a:t>nape of the neck where </a:t>
            </a:r>
            <a:r>
              <a:rPr lang="fr-FR" sz="1200" b="0" kern="1200" dirty="0">
                <a:solidFill>
                  <a:schemeClr val="tx1"/>
                </a:solidFill>
                <a:effectLst/>
                <a:latin typeface="+mn-lt"/>
                <a:ea typeface="+mn-ea"/>
                <a:cs typeface="+mn-cs"/>
              </a:rPr>
              <a:t>it divides into 2 branches:</a:t>
            </a:r>
          </a:p>
          <a:p>
            <a:r>
              <a:rPr lang="fr-FR" sz="1200" b="0" kern="1200" dirty="0">
                <a:solidFill>
                  <a:schemeClr val="tx1"/>
                </a:solidFill>
                <a:effectLst/>
                <a:latin typeface="+mn-lt"/>
                <a:ea typeface="+mn-ea"/>
                <a:cs typeface="+mn-cs"/>
              </a:rPr>
              <a:t>An internal branch which, after touching point 14 of the governor vessel, runs along the transverse apophyses of the first and </a:t>
            </a:r>
            <a:r>
              <a:rPr lang="fr-FR" sz="1200" b="0" kern="1200" dirty="0" smtClean="0">
                <a:solidFill>
                  <a:schemeClr val="tx1"/>
                </a:solidFill>
                <a:effectLst/>
                <a:latin typeface="+mn-lt"/>
                <a:ea typeface="+mn-ea"/>
                <a:cs typeface="+mn-cs"/>
              </a:rPr>
              <a:t>second </a:t>
            </a:r>
            <a:r>
              <a:rPr lang="fr-FR" sz="1200" b="0" kern="1200" dirty="0">
                <a:solidFill>
                  <a:schemeClr val="tx1"/>
                </a:solidFill>
                <a:effectLst/>
                <a:latin typeface="+mn-lt"/>
                <a:ea typeface="+mn-ea"/>
                <a:cs typeface="+mn-cs"/>
              </a:rPr>
              <a:t>dorsal vertebrae at two fingertips from the midline, to descend vertically from the 11th point located between the transverse apophyses of the 1st and 2nd dorsal vertebrae. It then reaches the posterior aspect of the buttock and thigh to arrive at the gluteal crease. Very important branch on which are located the points of the back which correspond to all the organic functions. A branch detached from point 23 reaches the kidney and then the bladder.</a:t>
            </a:r>
          </a:p>
          <a:p>
            <a:r>
              <a:rPr lang="fr-FR" sz="1200" b="0" kern="1200" dirty="0">
                <a:solidFill>
                  <a:schemeClr val="tx1"/>
                </a:solidFill>
                <a:effectLst/>
                <a:latin typeface="+mn-lt"/>
                <a:ea typeface="+mn-ea"/>
                <a:cs typeface="+mn-cs"/>
              </a:rPr>
              <a:t>An outer branch that is adjacent and parallel to the inner branch through the fingertips of the midline. It descends to the middle of the gluteal cleft to behind the thigh where it crosses the inner branch, then the branches meet on the posterior side of the </a:t>
            </a:r>
            <a:r>
              <a:rPr lang="fr-FR" sz="1200" b="0" kern="1200" dirty="0" smtClean="0">
                <a:solidFill>
                  <a:schemeClr val="tx1"/>
                </a:solidFill>
                <a:effectLst/>
                <a:latin typeface="+mn-lt"/>
                <a:ea typeface="+mn-ea"/>
                <a:cs typeface="+mn-cs"/>
              </a:rPr>
              <a:t>knee. </a:t>
            </a:r>
            <a:endParaRPr lang="fr-FR" baseline="0" dirty="0"/>
          </a:p>
          <a:p>
            <a:endParaRPr lang="fr-FR" baseline="0" dirty="0"/>
          </a:p>
          <a:p>
            <a:r>
              <a:rPr lang="fr-FR" u="sng" baseline="0" dirty="0"/>
              <a:t>ESTOMAC</a:t>
            </a:r>
          </a:p>
          <a:p>
            <a:r>
              <a:rPr lang="fr-FR" baseline="0" dirty="0"/>
              <a:t>*yang meridian</a:t>
            </a:r>
          </a:p>
          <a:p>
            <a:r>
              <a:rPr lang="fr-FR" dirty="0"/>
              <a:t>*path: </a:t>
            </a:r>
            <a:r>
              <a:rPr lang="fr-FR" sz="1200" b="0" kern="1200" dirty="0">
                <a:solidFill>
                  <a:schemeClr val="tx1"/>
                </a:solidFill>
                <a:effectLst/>
                <a:latin typeface="+mn-lt"/>
                <a:ea typeface="+mn-ea"/>
                <a:cs typeface="+mn-cs"/>
              </a:rPr>
              <a:t>the side of the nose, and then passes through the inner corner of the eye to emerge at the lower part of the eye. It then moves upwards past the ear until it reaches the corner of the forehead (one finger rib backwards and four over the outer corner of the orbit). From there it is divided into two branches: one external and one internal.</a:t>
            </a:r>
          </a:p>
          <a:p>
            <a:r>
              <a:rPr lang="fr-FR" sz="1200" b="0" kern="1200" dirty="0">
                <a:solidFill>
                  <a:schemeClr val="tx1"/>
                </a:solidFill>
                <a:effectLst/>
                <a:latin typeface="+mn-lt"/>
                <a:ea typeface="+mn-ea"/>
                <a:cs typeface="+mn-cs"/>
              </a:rPr>
              <a:t>The outer branch continues its path, passing outside the corner of the lips, down the </a:t>
            </a:r>
            <a:r>
              <a:rPr lang="fr-FR" sz="1200" b="0" kern="1200" dirty="0" err="1">
                <a:solidFill>
                  <a:schemeClr val="tx1"/>
                </a:solidFill>
                <a:effectLst/>
                <a:latin typeface="+mn-lt"/>
                <a:ea typeface="+mn-ea"/>
                <a:cs typeface="+mn-cs"/>
              </a:rPr>
              <a:t>anterolateral </a:t>
            </a:r>
            <a:r>
              <a:rPr lang="fr-FR" sz="1200" b="0" kern="1200" dirty="0">
                <a:solidFill>
                  <a:schemeClr val="tx1"/>
                </a:solidFill>
                <a:effectLst/>
                <a:latin typeface="+mn-lt"/>
                <a:ea typeface="+mn-ea"/>
                <a:cs typeface="+mn-cs"/>
              </a:rPr>
              <a:t>part of the neck to its base. It continues to descend through the nipple, the groin to the thigh, the </a:t>
            </a:r>
            <a:r>
              <a:rPr lang="fr-FR" sz="1200" b="0" kern="1200" dirty="0" err="1">
                <a:solidFill>
                  <a:schemeClr val="tx1"/>
                </a:solidFill>
                <a:effectLst/>
                <a:latin typeface="+mn-lt"/>
                <a:ea typeface="+mn-ea"/>
                <a:cs typeface="+mn-cs"/>
              </a:rPr>
              <a:t>anterolateral side of the </a:t>
            </a:r>
            <a:r>
              <a:rPr lang="fr-FR" sz="1200" b="0" kern="1200" dirty="0">
                <a:solidFill>
                  <a:schemeClr val="tx1"/>
                </a:solidFill>
                <a:effectLst/>
                <a:latin typeface="+mn-lt"/>
                <a:ea typeface="+mn-ea"/>
                <a:cs typeface="+mn-cs"/>
              </a:rPr>
              <a:t>knee and leg, the outer edge of the tibia, to reach the dorsal side of the foot and reach the outer nail angle of the second toe.</a:t>
            </a:r>
          </a:p>
          <a:p>
            <a:r>
              <a:rPr lang="fr-FR" sz="1200" b="0" kern="1200" dirty="0">
                <a:solidFill>
                  <a:schemeClr val="tx1"/>
                </a:solidFill>
                <a:effectLst/>
                <a:latin typeface="+mn-lt"/>
                <a:ea typeface="+mn-ea"/>
                <a:cs typeface="+mn-cs"/>
              </a:rPr>
              <a:t>The inner branch emerges from the lower part of the descending jaw until it reaches the organ with which the meridian is associated, the stomach.</a:t>
            </a:r>
          </a:p>
          <a:p>
            <a:endParaRPr lang="fr-FR" sz="1200" b="0" kern="1200" dirty="0">
              <a:solidFill>
                <a:schemeClr val="tx1"/>
              </a:solidFill>
              <a:effectLst/>
              <a:latin typeface="+mn-lt"/>
              <a:ea typeface="+mn-ea"/>
              <a:cs typeface="+mn-cs"/>
            </a:endParaRPr>
          </a:p>
          <a:p>
            <a:r>
              <a:rPr lang="fr-FR" sz="1200" b="0" u="sng" kern="1200" dirty="0">
                <a:solidFill>
                  <a:schemeClr val="tx1"/>
                </a:solidFill>
                <a:effectLst/>
                <a:latin typeface="+mn-lt"/>
                <a:ea typeface="+mn-ea"/>
                <a:cs typeface="+mn-cs"/>
              </a:rPr>
              <a:t>GALL BLADDER</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*yang</a:t>
            </a:r>
            <a:r>
              <a:rPr lang="fr-FR" sz="1200" b="0" kern="1200" dirty="0">
                <a:solidFill>
                  <a:schemeClr val="tx1"/>
                </a:solidFill>
                <a:effectLst/>
                <a:latin typeface="+mn-lt"/>
                <a:ea typeface="+mn-ea"/>
                <a:cs typeface="+mn-cs"/>
              </a:rPr>
              <a:t> meridian</a:t>
            </a:r>
          </a:p>
          <a:p>
            <a:r>
              <a:rPr lang="fr-FR" sz="1200" b="0" kern="1200" dirty="0">
                <a:solidFill>
                  <a:schemeClr val="tx1"/>
                </a:solidFill>
                <a:effectLst/>
                <a:latin typeface="+mn-lt"/>
                <a:ea typeface="+mn-ea"/>
                <a:cs typeface="+mn-cs"/>
              </a:rPr>
              <a:t>*path: outer corner of the eye - an inner branch enters the cheek, runs down the neck, through the chest to the liver and gallbladder. This branch then joins the main branch at the hip - The main branch reaches the front of the ear and then the temporal region in several curves, follows the side of the skull, the nape of the neck, enters the ear and runs along the side of the neck. A vessel detaches at the supraclavicular hollow to join the internal branch.</a:t>
            </a:r>
          </a:p>
          <a:p>
            <a:r>
              <a:rPr lang="fr-FR" sz="1200" b="0" kern="1200" dirty="0">
                <a:solidFill>
                  <a:schemeClr val="tx1"/>
                </a:solidFill>
                <a:effectLst/>
                <a:latin typeface="+mn-lt"/>
                <a:ea typeface="+mn-ea"/>
                <a:cs typeface="+mn-cs"/>
              </a:rPr>
              <a:t>The main branch then passes through the armpit and down the side of the abdomen to the hip where the inner branch connects to it.</a:t>
            </a:r>
          </a:p>
          <a:p>
            <a:r>
              <a:rPr lang="fr-FR" sz="1200" b="0" kern="1200" dirty="0">
                <a:solidFill>
                  <a:schemeClr val="tx1"/>
                </a:solidFill>
                <a:effectLst/>
                <a:latin typeface="+mn-lt"/>
                <a:ea typeface="+mn-ea"/>
                <a:cs typeface="+mn-cs"/>
              </a:rPr>
              <a:t>Then it goes down on the external lateral face of the thigh, the knee, the leg and arrives at the foot until the end of the 4th toe.</a:t>
            </a:r>
          </a:p>
          <a:p>
            <a:endParaRPr lang="fr-FR" sz="1200" b="0" kern="1200" dirty="0">
              <a:solidFill>
                <a:schemeClr val="tx1"/>
              </a:solidFill>
              <a:effectLst/>
              <a:latin typeface="+mn-lt"/>
              <a:ea typeface="+mn-ea"/>
              <a:cs typeface="+mn-cs"/>
            </a:endParaRPr>
          </a:p>
          <a:p>
            <a:r>
              <a:rPr lang="fr-FR" sz="1200" b="0" u="sng" kern="1200" dirty="0">
                <a:solidFill>
                  <a:schemeClr val="tx1"/>
                </a:solidFill>
                <a:effectLst/>
                <a:latin typeface="+mn-lt"/>
                <a:ea typeface="+mn-ea"/>
                <a:cs typeface="+mn-cs"/>
              </a:rPr>
              <a:t>BIG </a:t>
            </a:r>
            <a:r>
              <a:rPr lang="fr-FR" sz="1200" b="0" u="sng" kern="1200" baseline="0" dirty="0">
                <a:solidFill>
                  <a:schemeClr val="tx1"/>
                </a:solidFill>
                <a:effectLst/>
                <a:latin typeface="+mn-lt"/>
                <a:ea typeface="+mn-ea"/>
                <a:cs typeface="+mn-cs"/>
              </a:rPr>
              <a:t>INTESTINATION</a:t>
            </a:r>
          </a:p>
          <a:p>
            <a:r>
              <a:rPr lang="fr-FR" sz="1200" b="0" kern="1200" baseline="0" dirty="0">
                <a:solidFill>
                  <a:schemeClr val="tx1"/>
                </a:solidFill>
                <a:effectLst/>
                <a:latin typeface="+mn-lt"/>
                <a:ea typeface="+mn-ea"/>
                <a:cs typeface="+mn-cs"/>
              </a:rPr>
              <a:t>*yang meridian</a:t>
            </a:r>
          </a:p>
          <a:p>
            <a:r>
              <a:rPr lang="fr-FR" sz="1200" b="0" kern="1200" dirty="0">
                <a:solidFill>
                  <a:schemeClr val="tx1"/>
                </a:solidFill>
                <a:effectLst/>
                <a:latin typeface="+mn-lt"/>
                <a:ea typeface="+mn-ea"/>
                <a:cs typeface="+mn-cs"/>
              </a:rPr>
              <a:t>*</a:t>
            </a:r>
            <a:r>
              <a:rPr lang="fr-FR" sz="1200" b="0" kern="1200" baseline="0" dirty="0">
                <a:solidFill>
                  <a:schemeClr val="tx1"/>
                </a:solidFill>
                <a:effectLst/>
                <a:latin typeface="+mn-lt"/>
                <a:ea typeface="+mn-ea"/>
                <a:cs typeface="+mn-cs"/>
              </a:rPr>
              <a:t>Path: </a:t>
            </a:r>
            <a:r>
              <a:rPr lang="fr-FR" sz="1200" b="0" kern="1200" dirty="0">
                <a:solidFill>
                  <a:schemeClr val="tx1"/>
                </a:solidFill>
                <a:effectLst/>
                <a:latin typeface="+mn-lt"/>
                <a:ea typeface="+mn-ea"/>
                <a:cs typeface="+mn-cs"/>
              </a:rPr>
              <a:t>The outer corner of the index finger, on the thumb side, follows the outer edge of the finger to the wrist and then along the back of the radius to the elbow.</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It continues its path by passing to the anterior face of the shoulder, then to the posterior upper edge of the joint, from where a branch reaches the </a:t>
            </a:r>
            <a:r>
              <a:rPr lang="fr-FR" sz="1200" b="0" kern="1200" dirty="0" err="1">
                <a:solidFill>
                  <a:schemeClr val="tx1"/>
                </a:solidFill>
                <a:effectLst/>
                <a:latin typeface="+mn-lt"/>
                <a:ea typeface="+mn-ea"/>
                <a:cs typeface="+mn-cs"/>
              </a:rPr>
              <a:t>anterolateral face of the </a:t>
            </a:r>
            <a:r>
              <a:rPr lang="fr-FR" sz="1200" b="0" kern="1200" dirty="0">
                <a:solidFill>
                  <a:schemeClr val="tx1"/>
                </a:solidFill>
                <a:effectLst/>
                <a:latin typeface="+mn-lt"/>
                <a:ea typeface="+mn-ea"/>
                <a:cs typeface="+mn-cs"/>
              </a:rPr>
              <a:t>neck to end up on the face at the upper end of the </a:t>
            </a:r>
            <a:r>
              <a:rPr lang="fr-FR" sz="1200" b="0" kern="1200" dirty="0" err="1">
                <a:solidFill>
                  <a:schemeClr val="tx1"/>
                </a:solidFill>
                <a:effectLst/>
                <a:latin typeface="+mn-lt"/>
                <a:ea typeface="+mn-ea"/>
                <a:cs typeface="+mn-cs"/>
              </a:rPr>
              <a:t>naso-labial </a:t>
            </a:r>
            <a:r>
              <a:rPr lang="fr-FR" sz="1200" b="0" kern="1200" dirty="0">
                <a:solidFill>
                  <a:schemeClr val="tx1"/>
                </a:solidFill>
                <a:effectLst/>
                <a:latin typeface="+mn-lt"/>
                <a:ea typeface="+mn-ea"/>
                <a:cs typeface="+mn-cs"/>
              </a:rPr>
              <a:t>fold which corresponds to the 20th point.</a:t>
            </a:r>
          </a:p>
          <a:p>
            <a:endParaRPr lang="fr-FR" sz="1200" b="0" kern="1200" dirty="0">
              <a:solidFill>
                <a:schemeClr val="tx1"/>
              </a:solidFill>
              <a:effectLst/>
              <a:latin typeface="+mn-lt"/>
              <a:ea typeface="+mn-ea"/>
              <a:cs typeface="+mn-cs"/>
            </a:endParaRPr>
          </a:p>
          <a:p>
            <a:r>
              <a:rPr lang="fr-FR" sz="1200" b="0" u="sng" kern="1200" dirty="0">
                <a:solidFill>
                  <a:schemeClr val="tx1"/>
                </a:solidFill>
                <a:effectLst/>
                <a:latin typeface="+mn-lt"/>
                <a:ea typeface="+mn-ea"/>
                <a:cs typeface="+mn-cs"/>
              </a:rPr>
              <a:t>HM1</a:t>
            </a:r>
          </a:p>
          <a:p>
            <a:r>
              <a:rPr lang="fr-FR" sz="1200" b="0" kern="1200" dirty="0">
                <a:solidFill>
                  <a:schemeClr val="tx1"/>
                </a:solidFill>
                <a:effectLst/>
                <a:latin typeface="+mn-lt"/>
                <a:ea typeface="+mn-ea"/>
                <a:cs typeface="+mn-cs"/>
              </a:rPr>
              <a:t>*3rd </a:t>
            </a:r>
            <a:r>
              <a:rPr lang="fr-FR" sz="1200" b="0" kern="1200" baseline="0" dirty="0">
                <a:solidFill>
                  <a:schemeClr val="tx1"/>
                </a:solidFill>
                <a:effectLst/>
                <a:latin typeface="+mn-lt"/>
                <a:ea typeface="+mn-ea"/>
                <a:cs typeface="+mn-cs"/>
              </a:rPr>
              <a:t>eye</a:t>
            </a:r>
          </a:p>
          <a:p>
            <a:r>
              <a:rPr lang="fr-FR" sz="1200" b="0" kern="1200" baseline="0" dirty="0">
                <a:solidFill>
                  <a:schemeClr val="tx1"/>
                </a:solidFill>
                <a:effectLst/>
                <a:latin typeface="+mn-lt"/>
                <a:ea typeface="+mn-ea"/>
                <a:cs typeface="+mn-cs"/>
              </a:rPr>
              <a:t>*balances yin/yang energy</a:t>
            </a:r>
          </a:p>
          <a:p>
            <a:endParaRPr lang="fr-FR" sz="1200" b="0" kern="1200" baseline="0" dirty="0">
              <a:solidFill>
                <a:schemeClr val="tx1"/>
              </a:solidFill>
              <a:effectLst/>
              <a:latin typeface="+mn-lt"/>
              <a:ea typeface="+mn-ea"/>
              <a:cs typeface="+mn-cs"/>
            </a:endParaRPr>
          </a:p>
          <a:p>
            <a:r>
              <a:rPr lang="fr-FR" sz="1200" b="0" u="sng" kern="1200" baseline="0" dirty="0">
                <a:solidFill>
                  <a:schemeClr val="tx1"/>
                </a:solidFill>
                <a:effectLst/>
                <a:latin typeface="+mn-lt"/>
                <a:ea typeface="+mn-ea"/>
                <a:cs typeface="+mn-cs"/>
              </a:rPr>
              <a:t>HM3</a:t>
            </a:r>
          </a:p>
          <a:p>
            <a:r>
              <a:rPr lang="fr-FR" sz="1200" b="0" kern="1200" baseline="0" dirty="0">
                <a:solidFill>
                  <a:schemeClr val="tx1"/>
                </a:solidFill>
                <a:effectLst/>
                <a:latin typeface="+mn-lt"/>
                <a:ea typeface="+mn-ea"/>
                <a:cs typeface="+mn-cs"/>
              </a:rPr>
              <a:t>* middle eyebrows</a:t>
            </a:r>
            <a:endParaRPr lang="fr-FR" sz="1200" b="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969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927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This </a:t>
            </a:r>
            <a:r>
              <a:rPr lang="fr-FR" dirty="0" err="1" smtClean="0"/>
              <a:t>presentation</a:t>
            </a:r>
            <a:r>
              <a:rPr lang="fr-FR" dirty="0" smtClean="0"/>
              <a:t> </a:t>
            </a:r>
            <a:r>
              <a:rPr lang="fr-FR" dirty="0" err="1" smtClean="0"/>
              <a:t>will</a:t>
            </a:r>
            <a:r>
              <a:rPr lang="fr-FR" dirty="0" smtClean="0"/>
              <a:t> </a:t>
            </a:r>
            <a:r>
              <a:rPr lang="fr-FR" dirty="0" err="1" smtClean="0"/>
              <a:t>follow</a:t>
            </a:r>
            <a:r>
              <a:rPr lang="fr-FR" dirty="0" smtClean="0"/>
              <a:t> 5 </a:t>
            </a:r>
            <a:r>
              <a:rPr lang="fr-FR" dirty="0" err="1" smtClean="0"/>
              <a:t>specific</a:t>
            </a:r>
            <a:r>
              <a:rPr lang="fr-FR" baseline="0" dirty="0" smtClean="0"/>
              <a:t> items, </a:t>
            </a:r>
            <a:r>
              <a:rPr lang="fr-FR" baseline="0" dirty="0" err="1" smtClean="0"/>
              <a:t>starting</a:t>
            </a:r>
            <a:r>
              <a:rPr lang="fr-FR" baseline="0" dirty="0" smtClean="0"/>
              <a:t> </a:t>
            </a:r>
            <a:r>
              <a:rPr lang="fr-FR" baseline="0" dirty="0" err="1" smtClean="0"/>
              <a:t>with</a:t>
            </a:r>
            <a:r>
              <a:rPr lang="fr-FR" baseline="0" dirty="0" smtClean="0"/>
              <a:t> the objectives of </a:t>
            </a:r>
            <a:r>
              <a:rPr lang="fr-FR" baseline="0" dirty="0" err="1" smtClean="0"/>
              <a:t>this</a:t>
            </a:r>
            <a:r>
              <a:rPr lang="fr-FR" baseline="0" dirty="0" smtClean="0"/>
              <a:t> </a:t>
            </a:r>
            <a:r>
              <a:rPr lang="fr-FR" baseline="0" dirty="0" err="1" smtClean="0"/>
              <a:t>launch</a:t>
            </a:r>
            <a:r>
              <a:rPr lang="fr-FR" baseline="0" dirty="0" smtClean="0"/>
              <a:t>, </a:t>
            </a:r>
            <a:r>
              <a:rPr lang="fr-FR" baseline="0" dirty="0" err="1" smtClean="0"/>
              <a:t>then</a:t>
            </a:r>
            <a:r>
              <a:rPr lang="fr-FR" baseline="0" dirty="0" smtClean="0"/>
              <a:t> the </a:t>
            </a:r>
            <a:r>
              <a:rPr lang="fr-FR" baseline="0" dirty="0" err="1" smtClean="0"/>
              <a:t>context</a:t>
            </a:r>
            <a:r>
              <a:rPr lang="fr-FR" baseline="0" dirty="0" smtClean="0"/>
              <a:t>, the </a:t>
            </a:r>
            <a:r>
              <a:rPr lang="fr-FR" baseline="0" dirty="0" err="1" smtClean="0"/>
              <a:t>market</a:t>
            </a:r>
            <a:r>
              <a:rPr lang="fr-FR" baseline="0" dirty="0" smtClean="0"/>
              <a:t> and the </a:t>
            </a:r>
            <a:r>
              <a:rPr lang="fr-FR" baseline="0" dirty="0" err="1" smtClean="0"/>
              <a:t>target</a:t>
            </a:r>
            <a:r>
              <a:rPr lang="fr-FR" baseline="0" dirty="0" smtClean="0"/>
              <a:t> </a:t>
            </a:r>
            <a:r>
              <a:rPr lang="fr-FR" baseline="0" dirty="0" err="1" smtClean="0"/>
              <a:t>customers</a:t>
            </a:r>
            <a:r>
              <a:rPr lang="fr-FR" baseline="0" dirty="0" smtClean="0"/>
              <a:t>, </a:t>
            </a:r>
            <a:r>
              <a:rPr lang="fr-FR" baseline="0" dirty="0" err="1" smtClean="0"/>
              <a:t>we</a:t>
            </a:r>
            <a:r>
              <a:rPr lang="fr-FR" baseline="0" dirty="0" smtClean="0"/>
              <a:t> </a:t>
            </a:r>
            <a:r>
              <a:rPr lang="fr-FR" baseline="0" dirty="0" err="1" smtClean="0"/>
              <a:t>gonnat</a:t>
            </a:r>
            <a:r>
              <a:rPr lang="fr-FR" baseline="0" dirty="0" smtClean="0"/>
              <a:t> </a:t>
            </a:r>
            <a:r>
              <a:rPr lang="en-US" baseline="0" dirty="0" smtClean="0"/>
              <a:t>see in detail the protocol of the treatment thanks to the corporate film. In 4 we will speak about the complementary products to recommend according to this treatment to extend the benefits of the treatment and </a:t>
            </a:r>
            <a:r>
              <a:rPr lang="en-US" baseline="0" dirty="0" err="1" smtClean="0"/>
              <a:t>finaly</a:t>
            </a:r>
            <a:r>
              <a:rPr lang="en-US" baseline="0" dirty="0" smtClean="0"/>
              <a:t> I will introduce you the training and commercial kit.</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573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smtClean="0">
                <a:ln>
                  <a:noFill/>
                </a:ln>
                <a:solidFill>
                  <a:prstClr val="black">
                    <a:lumMod val="65000"/>
                    <a:lumOff val="35000"/>
                  </a:prstClr>
                </a:solidFill>
                <a:effectLst/>
                <a:uLnTx/>
                <a:uFillTx/>
                <a:latin typeface="Sofia Pro"/>
              </a:rPr>
              <a:t>Draining: </a:t>
            </a:r>
            <a:r>
              <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rPr>
              <a:t>stimulates blood and lymphatic circulation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rPr>
              <a:t>*</a:t>
            </a:r>
            <a:r>
              <a:rPr kumimoji="0" lang="fr-FR" sz="1200" b="1" i="0" u="none" strike="noStrike" kern="1200" cap="none" spc="0" normalizeH="0" baseline="0" noProof="0" dirty="0" smtClean="0">
                <a:ln>
                  <a:noFill/>
                </a:ln>
                <a:solidFill>
                  <a:prstClr val="black">
                    <a:lumMod val="65000"/>
                    <a:lumOff val="35000"/>
                  </a:prstClr>
                </a:solidFill>
                <a:effectLst/>
                <a:uLnTx/>
                <a:uFillTx/>
                <a:latin typeface="Sofia Pro"/>
              </a:rPr>
              <a:t>Detoxifying</a:t>
            </a:r>
            <a:r>
              <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rPr>
              <a:t>: elimination of toxins by its reflex action linked to pressure on energy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rPr>
              <a:t>*Decongestant</a:t>
            </a:r>
            <a:r>
              <a:rPr kumimoji="0" lang="fr-FR" sz="1200" b="1" i="0" u="none" strike="noStrike" kern="1200" cap="none" spc="0" normalizeH="0" baseline="0" noProof="0" dirty="0" smtClean="0">
                <a:ln>
                  <a:noFill/>
                </a:ln>
                <a:solidFill>
                  <a:prstClr val="black">
                    <a:lumMod val="65000"/>
                    <a:lumOff val="35000"/>
                  </a:prstClr>
                </a:solidFill>
                <a:effectLst/>
                <a:uLnTx/>
                <a:uFillTx/>
                <a:latin typeface="Sofia Pro"/>
              </a:rPr>
              <a:t>: </a:t>
            </a:r>
            <a:r>
              <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rPr>
              <a:t>relaxes eyelids and eyes - anti-puffiness, </a:t>
            </a:r>
            <a:r>
              <a:rPr kumimoji="0" lang="fr-FR" sz="1200" b="0" i="0" u="none" strike="noStrike" kern="1200" cap="none" spc="0" normalizeH="0" baseline="0" noProof="0" dirty="0" err="1" smtClean="0">
                <a:ln>
                  <a:noFill/>
                </a:ln>
                <a:solidFill>
                  <a:prstClr val="black">
                    <a:lumMod val="65000"/>
                    <a:lumOff val="35000"/>
                  </a:prstClr>
                </a:solidFill>
                <a:effectLst/>
                <a:uLnTx/>
                <a:uFillTx/>
                <a:latin typeface="Sofia Pro"/>
              </a:rPr>
              <a:t>anti-dark circles</a:t>
            </a:r>
            <a:endPar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rPr>
              <a:t>*Smoothing/Repulping</a:t>
            </a:r>
            <a:r>
              <a:rPr kumimoji="0" lang="fr-FR" sz="1200" b="1" i="0" u="none" strike="noStrike" kern="1200" cap="none" spc="0" normalizeH="0" baseline="0" noProof="0" dirty="0" smtClean="0">
                <a:ln>
                  <a:noFill/>
                </a:ln>
                <a:solidFill>
                  <a:prstClr val="black">
                    <a:lumMod val="65000"/>
                    <a:lumOff val="35000"/>
                  </a:prstClr>
                </a:solidFill>
                <a:effectLst/>
                <a:uLnTx/>
                <a:uFillTx/>
                <a:latin typeface="Sofia Pro"/>
              </a:rPr>
              <a:t>: </a:t>
            </a:r>
            <a:r>
              <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rPr>
              <a:t>reduces wrinkles and fine lines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smtClean="0">
                <a:ln>
                  <a:noFill/>
                </a:ln>
                <a:solidFill>
                  <a:prstClr val="black">
                    <a:lumMod val="65000"/>
                    <a:lumOff val="35000"/>
                  </a:prstClr>
                </a:solidFill>
                <a:effectLst/>
                <a:uLnTx/>
                <a:uFillTx/>
                <a:latin typeface="Sofia Pro"/>
              </a:rPr>
              <a:t>*Natural lifting </a:t>
            </a:r>
            <a:r>
              <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rPr>
              <a:t>effect</a:t>
            </a:r>
            <a:r>
              <a:rPr kumimoji="0" lang="fr-FR" sz="1200" b="1" i="0" u="none" strike="noStrike" kern="1200" cap="none" spc="0" normalizeH="0" baseline="0" noProof="0" dirty="0" smtClean="0">
                <a:ln>
                  <a:noFill/>
                </a:ln>
                <a:solidFill>
                  <a:prstClr val="black">
                    <a:lumMod val="65000"/>
                    <a:lumOff val="35000"/>
                  </a:prstClr>
                </a:solidFill>
                <a:effectLst/>
                <a:uLnTx/>
                <a:uFillTx/>
                <a:latin typeface="Sofia Pro"/>
              </a:rPr>
              <a:t>: </a:t>
            </a:r>
            <a:r>
              <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rPr>
              <a:t>tones the tissues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smtClean="0">
              <a:ln>
                <a:noFill/>
              </a:ln>
              <a:solidFill>
                <a:prstClr val="black">
                  <a:lumMod val="65000"/>
                  <a:lumOff val="35000"/>
                </a:prstClr>
              </a:solidFill>
              <a:effectLst/>
              <a:uLnTx/>
              <a:uFillTx/>
              <a:latin typeface="Sofia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smtClean="0">
                <a:ln>
                  <a:noFill/>
                </a:ln>
                <a:solidFill>
                  <a:prstClr val="black">
                    <a:lumMod val="65000"/>
                    <a:lumOff val="35000"/>
                  </a:prstClr>
                </a:solidFill>
                <a:effectLst/>
                <a:uLnTx/>
                <a:uFillTx/>
                <a:latin typeface="Sofia Pro"/>
              </a:rPr>
              <a:t>*Relaxing effect: </a:t>
            </a:r>
            <a:r>
              <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rPr>
              <a:t>harmonizes body and mind and relaxes intensely </a:t>
            </a:r>
          </a:p>
          <a:p>
            <a:endParaRPr lang="fr-FR"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smtClean="0">
                <a:ln>
                  <a:noFill/>
                </a:ln>
                <a:solidFill>
                  <a:prstClr val="black">
                    <a:lumMod val="65000"/>
                    <a:lumOff val="35000"/>
                  </a:prstClr>
                </a:solidFill>
                <a:effectLst/>
                <a:uLnTx/>
                <a:uFillTx/>
                <a:latin typeface="Sofia Pro"/>
              </a:rPr>
              <a:t>BENEFITS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smtClean="0">
                <a:ln>
                  <a:noFill/>
                </a:ln>
                <a:solidFill>
                  <a:prstClr val="black">
                    <a:lumMod val="65000"/>
                    <a:lumOff val="35000"/>
                  </a:prstClr>
                </a:solidFill>
                <a:effectLst/>
                <a:uLnTx/>
                <a:uFillTx/>
                <a:latin typeface="Sofia Pro"/>
              </a:rPr>
              <a:t>A luminous skin, bags and dark circles faded, wrinkles and fine lines smoothed.</a:t>
            </a:r>
          </a:p>
          <a:p>
            <a:endParaRPr lang="fr-FR" sz="1200" b="0" kern="1200" baseline="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994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We</a:t>
            </a:r>
            <a:r>
              <a:rPr lang="fr-FR" dirty="0" smtClean="0"/>
              <a:t> </a:t>
            </a:r>
            <a:r>
              <a:rPr lang="fr-FR" dirty="0" err="1" smtClean="0"/>
              <a:t>will</a:t>
            </a:r>
            <a:r>
              <a:rPr lang="fr-FR" dirty="0" smtClean="0"/>
              <a:t> </a:t>
            </a:r>
            <a:r>
              <a:rPr lang="fr-FR" dirty="0" err="1" smtClean="0"/>
              <a:t>find</a:t>
            </a:r>
            <a:r>
              <a:rPr lang="fr-FR" dirty="0" smtClean="0"/>
              <a:t> in the </a:t>
            </a:r>
            <a:r>
              <a:rPr lang="fr-FR" dirty="0" err="1" smtClean="0"/>
              <a:t>protocol</a:t>
            </a:r>
            <a:r>
              <a:rPr lang="fr-FR" dirty="0" smtClean="0"/>
              <a:t> </a:t>
            </a:r>
            <a:r>
              <a:rPr lang="fr-FR" dirty="0" err="1" smtClean="0"/>
              <a:t>some</a:t>
            </a:r>
            <a:r>
              <a:rPr lang="fr-FR" dirty="0" smtClean="0"/>
              <a:t> </a:t>
            </a:r>
            <a:r>
              <a:rPr lang="fr-FR" dirty="0" err="1" smtClean="0"/>
              <a:t>steps</a:t>
            </a:r>
            <a:r>
              <a:rPr lang="fr-FR" dirty="0" smtClean="0"/>
              <a:t> </a:t>
            </a:r>
            <a:r>
              <a:rPr lang="fr-FR" dirty="0" err="1" smtClean="0"/>
              <a:t>that</a:t>
            </a:r>
            <a:r>
              <a:rPr lang="fr-FR" baseline="0" dirty="0" smtClean="0"/>
              <a:t> </a:t>
            </a:r>
            <a:r>
              <a:rPr lang="fr-FR" baseline="0" dirty="0" err="1" smtClean="0"/>
              <a:t>we</a:t>
            </a:r>
            <a:r>
              <a:rPr lang="fr-FR" baseline="0" dirty="0" smtClean="0"/>
              <a:t> </a:t>
            </a:r>
            <a:r>
              <a:rPr lang="fr-FR" baseline="0" dirty="0" err="1" smtClean="0"/>
              <a:t>already</a:t>
            </a:r>
            <a:r>
              <a:rPr lang="fr-FR" baseline="0" dirty="0" smtClean="0"/>
              <a:t> know :</a:t>
            </a:r>
          </a:p>
          <a:p>
            <a:r>
              <a:rPr lang="fr-FR" baseline="0" dirty="0" smtClean="0"/>
              <a:t>The first </a:t>
            </a:r>
            <a:r>
              <a:rPr lang="fr-FR" baseline="0" dirty="0" err="1" smtClean="0"/>
              <a:t>step</a:t>
            </a:r>
            <a:r>
              <a:rPr lang="fr-FR" baseline="0" dirty="0" smtClean="0"/>
              <a:t>, </a:t>
            </a:r>
            <a:r>
              <a:rPr lang="fr-FR" baseline="0" dirty="0" err="1" smtClean="0"/>
              <a:t>i’m</a:t>
            </a:r>
            <a:r>
              <a:rPr lang="fr-FR" baseline="0" dirty="0" smtClean="0"/>
              <a:t> sure </a:t>
            </a:r>
            <a:r>
              <a:rPr lang="fr-FR" baseline="0" dirty="0" err="1" smtClean="0"/>
              <a:t>you</a:t>
            </a:r>
            <a:r>
              <a:rPr lang="fr-FR" baseline="0" dirty="0" smtClean="0"/>
              <a:t> </a:t>
            </a:r>
            <a:r>
              <a:rPr lang="fr-FR" baseline="0" dirty="0" err="1" smtClean="0"/>
              <a:t>can</a:t>
            </a:r>
            <a:r>
              <a:rPr lang="fr-FR" baseline="0" dirty="0" smtClean="0"/>
              <a:t> </a:t>
            </a:r>
            <a:r>
              <a:rPr lang="fr-FR" baseline="0" dirty="0" err="1" smtClean="0"/>
              <a:t>perfome</a:t>
            </a:r>
            <a:r>
              <a:rPr lang="fr-FR" baseline="0" dirty="0" smtClean="0"/>
              <a:t> </a:t>
            </a:r>
            <a:r>
              <a:rPr lang="fr-FR" baseline="0" dirty="0" err="1" smtClean="0"/>
              <a:t>these</a:t>
            </a:r>
            <a:r>
              <a:rPr lang="fr-FR" baseline="0" dirty="0" smtClean="0"/>
              <a:t> one </a:t>
            </a:r>
            <a:r>
              <a:rPr lang="fr-FR" baseline="0" dirty="0" err="1" smtClean="0"/>
              <a:t>very</a:t>
            </a:r>
            <a:r>
              <a:rPr lang="fr-FR" baseline="0" dirty="0" smtClean="0"/>
              <a:t> </a:t>
            </a:r>
            <a:r>
              <a:rPr lang="fr-FR" baseline="0" dirty="0" err="1" smtClean="0"/>
              <a:t>easely</a:t>
            </a:r>
            <a:r>
              <a:rPr lang="fr-FR" baseline="0" dirty="0" smtClean="0"/>
              <a:t>, </a:t>
            </a:r>
            <a:r>
              <a:rPr lang="fr-FR" baseline="0" dirty="0" err="1" smtClean="0"/>
              <a:t>aromatic</a:t>
            </a:r>
            <a:r>
              <a:rPr lang="fr-FR" baseline="0" dirty="0" smtClean="0"/>
              <a:t> </a:t>
            </a:r>
            <a:r>
              <a:rPr lang="fr-FR" baseline="0" dirty="0" err="1" smtClean="0"/>
              <a:t>awakening</a:t>
            </a:r>
            <a:r>
              <a:rPr lang="fr-FR" baseline="0" dirty="0" smtClean="0"/>
              <a:t>. It </a:t>
            </a:r>
            <a:r>
              <a:rPr lang="fr-FR" baseline="0" dirty="0" err="1" smtClean="0"/>
              <a:t>is</a:t>
            </a:r>
            <a:r>
              <a:rPr lang="fr-FR" baseline="0" dirty="0" smtClean="0"/>
              <a:t> an </a:t>
            </a:r>
            <a:r>
              <a:rPr lang="fr-FR" baseline="0" dirty="0" err="1" smtClean="0"/>
              <a:t>essentials</a:t>
            </a:r>
            <a:r>
              <a:rPr lang="fr-FR" baseline="0" dirty="0" smtClean="0"/>
              <a:t> </a:t>
            </a:r>
            <a:r>
              <a:rPr lang="fr-FR" baseline="0" dirty="0" err="1" smtClean="0"/>
              <a:t>step</a:t>
            </a:r>
            <a:r>
              <a:rPr lang="fr-FR" baseline="0" dirty="0" smtClean="0"/>
              <a:t> </a:t>
            </a:r>
            <a:r>
              <a:rPr lang="fr-FR" baseline="0" dirty="0" err="1" smtClean="0"/>
              <a:t>that</a:t>
            </a:r>
            <a:r>
              <a:rPr lang="fr-FR" baseline="0" dirty="0" smtClean="0"/>
              <a:t> </a:t>
            </a:r>
            <a:r>
              <a:rPr lang="fr-FR" baseline="0" dirty="0" err="1" smtClean="0"/>
              <a:t>allow</a:t>
            </a:r>
            <a:r>
              <a:rPr lang="fr-FR" baseline="0" dirty="0" smtClean="0"/>
              <a:t> the immersion in the world of the brand, a total </a:t>
            </a:r>
            <a:r>
              <a:rPr lang="fr-FR" baseline="0" dirty="0" err="1" smtClean="0"/>
              <a:t>disconnexion</a:t>
            </a:r>
            <a:r>
              <a:rPr lang="fr-FR" baseline="0" dirty="0" smtClean="0"/>
              <a:t>. The inhalation of th 5 EO of the quintessence </a:t>
            </a:r>
            <a:r>
              <a:rPr lang="fr-FR" baseline="0" dirty="0" err="1" smtClean="0"/>
              <a:t>awakens</a:t>
            </a:r>
            <a:r>
              <a:rPr lang="fr-FR" baseline="0" dirty="0" smtClean="0"/>
              <a:t> all the </a:t>
            </a:r>
            <a:r>
              <a:rPr lang="fr-FR" baseline="0" dirty="0" err="1" smtClean="0"/>
              <a:t>senses</a:t>
            </a:r>
            <a:r>
              <a:rPr lang="fr-FR" baseline="0" dirty="0" smtClean="0"/>
              <a:t>.</a:t>
            </a:r>
          </a:p>
          <a:p>
            <a:endParaRPr lang="fr-FR" baseline="0" dirty="0" smtClean="0"/>
          </a:p>
          <a:p>
            <a:r>
              <a:rPr lang="fr-FR" baseline="0" dirty="0" smtClean="0"/>
              <a:t>The second </a:t>
            </a:r>
            <a:r>
              <a:rPr lang="fr-FR" baseline="0" dirty="0" err="1" smtClean="0"/>
              <a:t>step</a:t>
            </a:r>
            <a:r>
              <a:rPr lang="fr-FR" baseline="0" dirty="0" smtClean="0"/>
              <a:t> </a:t>
            </a:r>
            <a:r>
              <a:rPr lang="fr-FR" baseline="0" dirty="0" err="1" smtClean="0"/>
              <a:t>is</a:t>
            </a:r>
            <a:r>
              <a:rPr lang="fr-FR" baseline="0" dirty="0" smtClean="0"/>
              <a:t> a double </a:t>
            </a:r>
            <a:r>
              <a:rPr lang="fr-FR" baseline="0" dirty="0" err="1" smtClean="0"/>
              <a:t>cleansing</a:t>
            </a:r>
            <a:r>
              <a:rPr lang="fr-FR" baseline="0" dirty="0" smtClean="0"/>
              <a:t> and </a:t>
            </a:r>
            <a:r>
              <a:rPr lang="fr-FR" baseline="0" dirty="0" err="1" smtClean="0"/>
              <a:t>makeup</a:t>
            </a:r>
            <a:r>
              <a:rPr lang="fr-FR" baseline="0" dirty="0" smtClean="0"/>
              <a:t> </a:t>
            </a:r>
            <a:r>
              <a:rPr lang="fr-FR" baseline="0" dirty="0" err="1" smtClean="0"/>
              <a:t>removal</a:t>
            </a:r>
            <a:r>
              <a:rPr lang="fr-FR" baseline="0" dirty="0" smtClean="0"/>
              <a:t> </a:t>
            </a:r>
            <a:r>
              <a:rPr lang="fr-FR" baseline="0" dirty="0" err="1" smtClean="0"/>
              <a:t>with</a:t>
            </a:r>
            <a:r>
              <a:rPr lang="fr-FR" baseline="0" dirty="0" smtClean="0"/>
              <a:t> lait nettoyant et gel nettoyant to </a:t>
            </a:r>
            <a:r>
              <a:rPr lang="fr-FR" baseline="0" dirty="0" err="1" smtClean="0"/>
              <a:t>remove</a:t>
            </a:r>
            <a:r>
              <a:rPr lang="fr-FR" baseline="0" dirty="0" smtClean="0"/>
              <a:t> </a:t>
            </a:r>
            <a:r>
              <a:rPr lang="fr-FR" baseline="0" dirty="0" err="1" smtClean="0"/>
              <a:t>make</a:t>
            </a:r>
            <a:r>
              <a:rPr lang="fr-FR" baseline="0" dirty="0" smtClean="0"/>
              <a:t> up, </a:t>
            </a:r>
            <a:r>
              <a:rPr lang="fr-FR" baseline="0" dirty="0" err="1" smtClean="0"/>
              <a:t>impurities</a:t>
            </a:r>
            <a:r>
              <a:rPr lang="fr-FR" baseline="0" dirty="0" smtClean="0"/>
              <a:t>, </a:t>
            </a:r>
            <a:r>
              <a:rPr lang="fr-FR" baseline="0" dirty="0" err="1" smtClean="0"/>
              <a:t>sebum</a:t>
            </a:r>
            <a:r>
              <a:rPr lang="fr-FR" baseline="0" dirty="0" smtClean="0"/>
              <a:t> and </a:t>
            </a:r>
            <a:r>
              <a:rPr lang="fr-FR" baseline="0" dirty="0" err="1" smtClean="0"/>
              <a:t>cleanse</a:t>
            </a:r>
            <a:r>
              <a:rPr lang="fr-FR" baseline="0" dirty="0" smtClean="0"/>
              <a:t> in </a:t>
            </a:r>
            <a:r>
              <a:rPr lang="fr-FR" baseline="0" dirty="0" err="1" smtClean="0"/>
              <a:t>deepth</a:t>
            </a:r>
            <a:r>
              <a:rPr lang="fr-FR" baseline="0" dirty="0" smtClean="0"/>
              <a:t> </a:t>
            </a:r>
            <a:r>
              <a:rPr lang="fr-FR" baseline="0" dirty="0" err="1" smtClean="0"/>
              <a:t>while</a:t>
            </a:r>
            <a:r>
              <a:rPr lang="fr-FR" baseline="0" dirty="0" smtClean="0"/>
              <a:t> </a:t>
            </a:r>
            <a:r>
              <a:rPr lang="fr-FR" baseline="0" dirty="0" err="1" smtClean="0"/>
              <a:t>respecting</a:t>
            </a:r>
            <a:r>
              <a:rPr lang="fr-FR" baseline="0" dirty="0" smtClean="0"/>
              <a:t> the </a:t>
            </a:r>
            <a:r>
              <a:rPr lang="fr-FR" baseline="0" dirty="0" err="1" smtClean="0"/>
              <a:t>hydrolipidic</a:t>
            </a:r>
            <a:r>
              <a:rPr lang="fr-FR" baseline="0" dirty="0" smtClean="0"/>
              <a:t> film.</a:t>
            </a:r>
          </a:p>
          <a:p>
            <a:endParaRPr lang="fr-FR" baseline="0" dirty="0" smtClean="0"/>
          </a:p>
          <a:p>
            <a:r>
              <a:rPr lang="fr-FR" baseline="0" dirty="0" err="1" smtClean="0"/>
              <a:t>Third</a:t>
            </a:r>
            <a:r>
              <a:rPr lang="fr-FR" baseline="0" dirty="0" smtClean="0"/>
              <a:t> </a:t>
            </a:r>
            <a:r>
              <a:rPr lang="fr-FR" baseline="0" dirty="0" err="1" smtClean="0"/>
              <a:t>step</a:t>
            </a:r>
            <a:r>
              <a:rPr lang="fr-FR" baseline="0" dirty="0" smtClean="0"/>
              <a:t>, scrub </a:t>
            </a:r>
            <a:r>
              <a:rPr lang="fr-FR" baseline="0" dirty="0" err="1" smtClean="0"/>
              <a:t>with</a:t>
            </a:r>
            <a:r>
              <a:rPr lang="fr-FR" baseline="0" dirty="0" smtClean="0"/>
              <a:t> gommage </a:t>
            </a:r>
            <a:r>
              <a:rPr lang="fr-FR" baseline="0" dirty="0" err="1" smtClean="0"/>
              <a:t>Yon</a:t>
            </a:r>
            <a:r>
              <a:rPr lang="fr-FR" baseline="0" dirty="0" smtClean="0"/>
              <a:t> Ka, </a:t>
            </a:r>
            <a:r>
              <a:rPr lang="fr-FR" baseline="0" dirty="0" err="1" smtClean="0"/>
              <a:t>botanical</a:t>
            </a:r>
            <a:r>
              <a:rPr lang="fr-FR" baseline="0" dirty="0" smtClean="0"/>
              <a:t> gel 4 in 1 </a:t>
            </a:r>
            <a:r>
              <a:rPr lang="fr-FR" baseline="0" dirty="0" err="1" smtClean="0"/>
              <a:t>which</a:t>
            </a:r>
            <a:r>
              <a:rPr lang="fr-FR" baseline="0" dirty="0" smtClean="0"/>
              <a:t> </a:t>
            </a:r>
            <a:r>
              <a:rPr lang="fr-FR" baseline="0" dirty="0" err="1" smtClean="0"/>
              <a:t>allow</a:t>
            </a:r>
            <a:r>
              <a:rPr lang="fr-FR" baseline="0" dirty="0" smtClean="0"/>
              <a:t> an exfoliation, clarifies, hydrates and balances  </a:t>
            </a:r>
            <a:r>
              <a:rPr lang="fr-FR" baseline="0" dirty="0" err="1" smtClean="0"/>
              <a:t>even</a:t>
            </a:r>
            <a:r>
              <a:rPr lang="fr-FR" baseline="0" dirty="0" smtClean="0"/>
              <a:t> the </a:t>
            </a:r>
            <a:r>
              <a:rPr lang="fr-FR" baseline="0" dirty="0" err="1" smtClean="0"/>
              <a:t>most</a:t>
            </a:r>
            <a:r>
              <a:rPr lang="fr-FR" baseline="0" dirty="0" smtClean="0"/>
              <a:t> sensitive areas.</a:t>
            </a:r>
          </a:p>
          <a:p>
            <a:endParaRPr lang="fr-FR" baseline="0" dirty="0" smtClean="0"/>
          </a:p>
          <a:p>
            <a:r>
              <a:rPr lang="fr-FR" baseline="0" dirty="0" err="1" smtClean="0"/>
              <a:t>Then</a:t>
            </a:r>
            <a:r>
              <a:rPr lang="fr-FR" baseline="0" dirty="0" smtClean="0"/>
              <a:t> </a:t>
            </a:r>
            <a:r>
              <a:rPr lang="fr-FR" baseline="0" dirty="0" err="1" smtClean="0"/>
              <a:t>we</a:t>
            </a:r>
            <a:r>
              <a:rPr lang="fr-FR" baseline="0" dirty="0" smtClean="0"/>
              <a:t> </a:t>
            </a:r>
            <a:r>
              <a:rPr lang="fr-FR" baseline="0" dirty="0" err="1" smtClean="0"/>
              <a:t>gonna</a:t>
            </a:r>
            <a:r>
              <a:rPr lang="fr-FR" baseline="0" dirty="0" smtClean="0"/>
              <a:t> continu </a:t>
            </a:r>
            <a:r>
              <a:rPr lang="fr-FR" baseline="0" dirty="0" err="1" smtClean="0"/>
              <a:t>with</a:t>
            </a:r>
            <a:r>
              <a:rPr lang="fr-FR" baseline="0" dirty="0" smtClean="0"/>
              <a:t> 20 minutes massage, at first </a:t>
            </a:r>
            <a:r>
              <a:rPr lang="fr-FR" baseline="0" dirty="0" err="1" smtClean="0"/>
              <a:t>only</a:t>
            </a:r>
            <a:r>
              <a:rPr lang="fr-FR" baseline="0" dirty="0" smtClean="0"/>
              <a:t> </a:t>
            </a:r>
            <a:r>
              <a:rPr lang="fr-FR" baseline="0" dirty="0" err="1" smtClean="0"/>
              <a:t>manual</a:t>
            </a:r>
            <a:r>
              <a:rPr lang="fr-FR" baseline="0" dirty="0" smtClean="0"/>
              <a:t> </a:t>
            </a:r>
            <a:r>
              <a:rPr lang="fr-FR" baseline="0" dirty="0" err="1" smtClean="0"/>
              <a:t>technics</a:t>
            </a:r>
            <a:r>
              <a:rPr lang="fr-FR" baseline="0" dirty="0" smtClean="0"/>
              <a:t> and </a:t>
            </a:r>
            <a:r>
              <a:rPr lang="fr-FR" baseline="0" dirty="0" err="1" smtClean="0"/>
              <a:t>after</a:t>
            </a:r>
            <a:r>
              <a:rPr lang="fr-FR" baseline="0" dirty="0" smtClean="0"/>
              <a:t> </a:t>
            </a:r>
            <a:r>
              <a:rPr lang="fr-FR" baseline="0" dirty="0" err="1" smtClean="0"/>
              <a:t>technics</a:t>
            </a:r>
            <a:r>
              <a:rPr lang="fr-FR" baseline="0" dirty="0" smtClean="0"/>
              <a:t> </a:t>
            </a:r>
            <a:r>
              <a:rPr lang="fr-FR" baseline="0" dirty="0" err="1" smtClean="0"/>
              <a:t>with</a:t>
            </a:r>
            <a:r>
              <a:rPr lang="fr-FR" baseline="0" dirty="0" smtClean="0"/>
              <a:t> the quartz.</a:t>
            </a:r>
          </a:p>
          <a:p>
            <a:endParaRPr lang="fr-FR" baseline="0" dirty="0" smtClean="0"/>
          </a:p>
          <a:p>
            <a:r>
              <a:rPr lang="fr-FR" baseline="0" dirty="0" err="1" smtClean="0"/>
              <a:t>After</a:t>
            </a:r>
            <a:r>
              <a:rPr lang="fr-FR" baseline="0" dirty="0" smtClean="0"/>
              <a:t> the massage, </a:t>
            </a:r>
            <a:r>
              <a:rPr lang="fr-FR" baseline="0" dirty="0" err="1" smtClean="0"/>
              <a:t>we</a:t>
            </a:r>
            <a:r>
              <a:rPr lang="fr-FR" baseline="0" dirty="0" smtClean="0"/>
              <a:t> </a:t>
            </a:r>
            <a:r>
              <a:rPr lang="fr-FR" baseline="0" dirty="0" err="1" smtClean="0"/>
              <a:t>will</a:t>
            </a:r>
            <a:r>
              <a:rPr lang="fr-FR" baseline="0" dirty="0" smtClean="0"/>
              <a:t> </a:t>
            </a:r>
            <a:r>
              <a:rPr lang="fr-FR" baseline="0" dirty="0" err="1" smtClean="0"/>
              <a:t>apply</a:t>
            </a:r>
            <a:r>
              <a:rPr lang="fr-FR" baseline="0" dirty="0" smtClean="0"/>
              <a:t> the masque modelant, to hydrates, tonifies and release the tensions.</a:t>
            </a:r>
          </a:p>
          <a:p>
            <a:r>
              <a:rPr lang="fr-FR" baseline="0" dirty="0" smtClean="0"/>
              <a:t>And </a:t>
            </a:r>
            <a:r>
              <a:rPr lang="fr-FR" baseline="0" dirty="0" err="1" smtClean="0"/>
              <a:t>finaly</a:t>
            </a:r>
            <a:r>
              <a:rPr lang="fr-FR" baseline="0" dirty="0" smtClean="0"/>
              <a:t>, </a:t>
            </a:r>
            <a:r>
              <a:rPr lang="fr-FR" baseline="0" dirty="0" err="1" smtClean="0"/>
              <a:t>we</a:t>
            </a:r>
            <a:r>
              <a:rPr lang="fr-FR" baseline="0" dirty="0" smtClean="0"/>
              <a:t> </a:t>
            </a:r>
            <a:r>
              <a:rPr lang="fr-FR" baseline="0" dirty="0" err="1" smtClean="0"/>
              <a:t>conclude</a:t>
            </a:r>
            <a:r>
              <a:rPr lang="fr-FR" baseline="0" dirty="0" smtClean="0"/>
              <a:t> </a:t>
            </a:r>
            <a:r>
              <a:rPr lang="fr-FR" baseline="0" dirty="0" err="1" smtClean="0"/>
              <a:t>this</a:t>
            </a:r>
            <a:r>
              <a:rPr lang="fr-FR" baseline="0" dirty="0" smtClean="0"/>
              <a:t> </a:t>
            </a:r>
            <a:r>
              <a:rPr lang="fr-FR" baseline="0" dirty="0" err="1" smtClean="0"/>
              <a:t>treatments</a:t>
            </a:r>
            <a:r>
              <a:rPr lang="fr-FR" baseline="0" dirty="0" smtClean="0"/>
              <a:t> </a:t>
            </a:r>
            <a:r>
              <a:rPr lang="fr-FR" baseline="0" dirty="0" err="1" smtClean="0"/>
              <a:t>with</a:t>
            </a:r>
            <a:r>
              <a:rPr lang="fr-FR" baseline="0" dirty="0" smtClean="0"/>
              <a:t> the application of the </a:t>
            </a:r>
            <a:r>
              <a:rPr lang="fr-FR" baseline="0" dirty="0" err="1" smtClean="0"/>
              <a:t>daily</a:t>
            </a:r>
            <a:r>
              <a:rPr lang="fr-FR" baseline="0" dirty="0" smtClean="0"/>
              <a:t> </a:t>
            </a:r>
            <a:r>
              <a:rPr lang="fr-FR" baseline="0" dirty="0" err="1" smtClean="0"/>
              <a:t>treatments</a:t>
            </a:r>
            <a:r>
              <a:rPr lang="fr-FR" baseline="0" dirty="0" smtClean="0"/>
              <a:t>, and in </a:t>
            </a:r>
            <a:r>
              <a:rPr lang="fr-FR" baseline="0" dirty="0" err="1" smtClean="0"/>
              <a:t>order</a:t>
            </a:r>
            <a:r>
              <a:rPr lang="fr-FR" baseline="0" dirty="0" smtClean="0"/>
              <a:t> to return </a:t>
            </a:r>
            <a:r>
              <a:rPr lang="fr-FR" baseline="0" dirty="0" err="1" smtClean="0"/>
              <a:t>smoothly</a:t>
            </a:r>
            <a:r>
              <a:rPr lang="fr-FR" baseline="0" dirty="0" smtClean="0"/>
              <a:t> to reality, a </a:t>
            </a:r>
            <a:r>
              <a:rPr lang="fr-FR" baseline="0" dirty="0" err="1" smtClean="0"/>
              <a:t>stimulating</a:t>
            </a:r>
            <a:r>
              <a:rPr lang="fr-FR" baseline="0" dirty="0" smtClean="0"/>
              <a:t> and </a:t>
            </a:r>
            <a:r>
              <a:rPr lang="fr-FR" baseline="0" dirty="0" err="1" smtClean="0"/>
              <a:t>invigorating</a:t>
            </a:r>
            <a:r>
              <a:rPr lang="fr-FR" baseline="0" dirty="0" smtClean="0"/>
              <a:t> </a:t>
            </a:r>
            <a:r>
              <a:rPr lang="fr-FR" baseline="0" dirty="0" err="1" smtClean="0"/>
              <a:t>aromatic</a:t>
            </a:r>
            <a:r>
              <a:rPr lang="fr-FR" baseline="0" dirty="0" smtClean="0"/>
              <a:t> </a:t>
            </a:r>
            <a:r>
              <a:rPr lang="fr-FR" baseline="0" dirty="0" err="1" smtClean="0"/>
              <a:t>awakening</a:t>
            </a:r>
            <a:endParaRPr lang="fr-FR" dirty="0"/>
          </a:p>
        </p:txBody>
      </p:sp>
      <p:sp>
        <p:nvSpPr>
          <p:cNvPr id="4" name="Espace réservé du numéro de diapositive 3"/>
          <p:cNvSpPr>
            <a:spLocks noGrp="1"/>
          </p:cNvSpPr>
          <p:nvPr>
            <p:ph type="sldNum" sz="quarter" idx="10"/>
          </p:nvPr>
        </p:nvSpPr>
        <p:spPr/>
        <p:txBody>
          <a:bodyPr/>
          <a:lstStyle/>
          <a:p>
            <a:fld id="{9AB2A693-F986-492B-A474-B7950B7F27E7}" type="slidenum">
              <a:rPr lang="fr-FR" smtClean="0"/>
              <a:t>21</a:t>
            </a:fld>
            <a:endParaRPr lang="fr-FR"/>
          </a:p>
        </p:txBody>
      </p:sp>
    </p:spTree>
    <p:extLst>
      <p:ext uri="{BB962C8B-B14F-4D97-AF65-F5344CB8AC3E}">
        <p14:creationId xmlns:p14="http://schemas.microsoft.com/office/powerpoint/2010/main" val="3966972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 types of </a:t>
            </a:r>
            <a:r>
              <a:rPr lang="fr-FR" baseline="0" dirty="0"/>
              <a:t>tests carried out by </a:t>
            </a:r>
            <a:r>
              <a:rPr lang="fr-FR" baseline="0" dirty="0" err="1"/>
              <a:t>Eurofins </a:t>
            </a:r>
            <a:r>
              <a:rPr lang="fr-FR" baseline="0" dirty="0"/>
              <a:t>(independent lab) after 1 treatment on 10 women aged 43 to 66 years old.</a:t>
            </a:r>
          </a:p>
          <a:p>
            <a:pPr marL="171450" indent="-171450">
              <a:buFontTx/>
              <a:buChar char="-"/>
            </a:pPr>
            <a:r>
              <a:rPr lang="fr-FR" baseline="0" dirty="0"/>
              <a:t>Clinical test (</a:t>
            </a:r>
            <a:r>
              <a:rPr lang="fr-FR" baseline="0" dirty="0" err="1"/>
              <a:t>wilcoxon </a:t>
            </a:r>
            <a:r>
              <a:rPr lang="fr-FR" baseline="0" dirty="0"/>
              <a:t>test)</a:t>
            </a:r>
          </a:p>
          <a:p>
            <a:pPr marL="171450" indent="-171450">
              <a:buFontTx/>
              <a:buChar char="-"/>
            </a:pPr>
            <a:r>
              <a:rPr lang="fr-FR" baseline="0" dirty="0"/>
              <a:t>Self-satisfaction test via a questionnaire asked orally by a </a:t>
            </a:r>
            <a:r>
              <a:rPr lang="fr-FR" baseline="0" dirty="0" err="1" smtClean="0"/>
              <a:t>technician</a:t>
            </a:r>
            <a:endParaRPr lang="fr-FR" baseline="0" dirty="0" smtClean="0"/>
          </a:p>
          <a:p>
            <a:pPr marL="171450" indent="-171450">
              <a:buFontTx/>
              <a:buChar char="-"/>
            </a:pPr>
            <a:endParaRPr lang="fr-FR" baseline="0" dirty="0" smtClean="0"/>
          </a:p>
          <a:p>
            <a:pPr marL="0" indent="0">
              <a:buFontTx/>
              <a:buNone/>
            </a:pPr>
            <a:r>
              <a:rPr lang="en-US" sz="1200" b="0" i="0" kern="1200" dirty="0" smtClean="0">
                <a:solidFill>
                  <a:schemeClr val="tx1"/>
                </a:solidFill>
                <a:effectLst/>
                <a:latin typeface="+mn-lt"/>
                <a:ea typeface="+mn-ea"/>
                <a:cs typeface="+mn-cs"/>
              </a:rPr>
              <a:t>Thanks to these two tests, we can claim that after only one treatment, we obtain visible and immediate results on the bags, dark circles and wrinkles around the eyes and lips. Indeed, the clinical test reveals a more radiant look at +42% and eyelids lifted at +15%. 90% of panelists estimate their eye and lip contours smoothed and 80% soothed.</a:t>
            </a:r>
            <a:endParaRPr lang="fr-FR" baseline="0" dirty="0"/>
          </a:p>
          <a:p>
            <a:pPr marL="171450" indent="-171450">
              <a:buFontTx/>
              <a:buChar char="-"/>
            </a:pPr>
            <a:endParaRPr lang="fr-FR" baseline="0" dirty="0"/>
          </a:p>
          <a:p>
            <a:pPr marL="0" indent="0">
              <a:buFontTx/>
              <a:buNone/>
            </a:pPr>
            <a:r>
              <a:rPr lang="fr-FR" b="1" baseline="0" dirty="0"/>
              <a:t>RADIANCE OF THE GLANCE</a:t>
            </a:r>
          </a:p>
          <a:p>
            <a:pPr marL="0" indent="0">
              <a:buFontTx/>
              <a:buNone/>
            </a:pPr>
            <a:r>
              <a:rPr lang="fr-FR" baseline="0" dirty="0"/>
              <a:t>Visual evaluation obtained by comparison before the 1st application and within one hour after the treatment.</a:t>
            </a:r>
          </a:p>
          <a:p>
            <a:r>
              <a:rPr lang="fr-FR" baseline="0" dirty="0"/>
              <a:t>*Score </a:t>
            </a:r>
            <a:r>
              <a:rPr lang="fr-FR" sz="1200" b="1" i="0" u="none" strike="noStrike" kern="1200" baseline="0" dirty="0">
                <a:solidFill>
                  <a:schemeClr val="tx1"/>
                </a:solidFill>
                <a:latin typeface="+mn-lt"/>
                <a:ea typeface="+mn-ea"/>
                <a:cs typeface="+mn-cs"/>
              </a:rPr>
              <a:t>0</a:t>
            </a:r>
            <a:r>
              <a:rPr lang="fr-FR" sz="1200" b="0" i="0" u="none" strike="noStrike" kern="1200" baseline="0" dirty="0">
                <a:solidFill>
                  <a:schemeClr val="tx1"/>
                </a:solidFill>
                <a:latin typeface="+mn-lt"/>
                <a:ea typeface="+mn-ea"/>
                <a:cs typeface="+mn-cs"/>
              </a:rPr>
              <a:t>: no radiance of the glance, dull glance</a:t>
            </a:r>
          </a:p>
          <a:p>
            <a:r>
              <a:rPr lang="fr-FR" sz="1200" b="1" i="0" u="none" strike="noStrike" kern="1200" baseline="0" dirty="0">
                <a:solidFill>
                  <a:schemeClr val="tx1"/>
                </a:solidFill>
                <a:latin typeface="+mn-lt"/>
                <a:ea typeface="+mn-ea"/>
                <a:cs typeface="+mn-cs"/>
              </a:rPr>
              <a:t>*Score 9</a:t>
            </a:r>
            <a:r>
              <a:rPr lang="fr-FR" sz="1200" b="0" i="0" u="none" strike="noStrike" kern="1200" baseline="0" dirty="0">
                <a:solidFill>
                  <a:schemeClr val="tx1"/>
                </a:solidFill>
                <a:latin typeface="+mn-lt"/>
                <a:ea typeface="+mn-ea"/>
                <a:cs typeface="+mn-cs"/>
              </a:rPr>
              <a:t>: very important radiance of the glance, radiant glance</a:t>
            </a:r>
          </a:p>
          <a:p>
            <a:pPr marL="0" marR="0" indent="0" algn="l" defTabSz="914400" rtl="0" eaLnBrk="1" fontAlgn="auto" latinLnBrk="0" hangingPunct="1">
              <a:lnSpc>
                <a:spcPct val="100000"/>
              </a:lnSpc>
              <a:spcBef>
                <a:spcPts val="0"/>
              </a:spcBef>
              <a:spcAft>
                <a:spcPts val="0"/>
              </a:spcAft>
              <a:buClrTx/>
              <a:buSzTx/>
              <a:buFontTx/>
              <a:buNone/>
              <a:tabLst/>
              <a:defRPr/>
            </a:pPr>
            <a:r>
              <a:rPr lang="fr-FR" kern="1200" dirty="0">
                <a:solidFill>
                  <a:schemeClr val="tx1">
                    <a:lumMod val="65000"/>
                    <a:lumOff val="35000"/>
                  </a:schemeClr>
                </a:solidFill>
                <a:effectLst/>
                <a:latin typeface="+mn-lt"/>
                <a:ea typeface="+mn-ea"/>
                <a:cs typeface="+mn-cs"/>
              </a:rPr>
              <a:t>The analysis of the scores then allows us to calculate the % variation in the brightness of the eyes.</a:t>
            </a:r>
          </a:p>
          <a:p>
            <a:endParaRPr lang="fr-FR" sz="1200" b="0" i="0" u="none" strike="noStrike" kern="1200" baseline="0" dirty="0">
              <a:solidFill>
                <a:schemeClr val="tx1"/>
              </a:solidFill>
              <a:latin typeface="+mn-lt"/>
              <a:ea typeface="+mn-ea"/>
              <a:cs typeface="+mn-cs"/>
            </a:endParaRPr>
          </a:p>
          <a:p>
            <a:endParaRPr lang="fr-FR" sz="1200" b="0" i="0" u="none" strike="noStrike" kern="1200" baseline="0" dirty="0">
              <a:solidFill>
                <a:schemeClr val="tx1"/>
              </a:solidFill>
              <a:latin typeface="+mn-lt"/>
              <a:ea typeface="+mn-ea"/>
              <a:cs typeface="+mn-cs"/>
            </a:endParaRPr>
          </a:p>
          <a:p>
            <a:r>
              <a:rPr lang="fr-FR" sz="1200" b="1" i="0" u="none" strike="noStrike" kern="1200" baseline="0" dirty="0">
                <a:solidFill>
                  <a:schemeClr val="tx1"/>
                </a:solidFill>
                <a:latin typeface="+mn-lt"/>
                <a:ea typeface="+mn-ea"/>
                <a:cs typeface="+mn-cs"/>
              </a:rPr>
              <a:t>PTOSIS OF THE EYELID</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Visual evaluation obtained by comparison before the 1st application and within one hour after the treatment.</a:t>
            </a:r>
          </a:p>
          <a:p>
            <a:r>
              <a:rPr lang="fr-FR" sz="1200" b="1" i="0" u="none" strike="noStrike" kern="1200" baseline="0" dirty="0">
                <a:solidFill>
                  <a:schemeClr val="tx1"/>
                </a:solidFill>
                <a:latin typeface="+mn-lt"/>
                <a:ea typeface="+mn-ea"/>
                <a:cs typeface="+mn-cs"/>
              </a:rPr>
              <a:t>*Score 0: </a:t>
            </a:r>
            <a:r>
              <a:rPr lang="fr-FR" sz="1200" b="0" i="0" u="none" strike="noStrike" kern="1200" baseline="0" dirty="0">
                <a:solidFill>
                  <a:schemeClr val="tx1"/>
                </a:solidFill>
                <a:latin typeface="+mn-lt"/>
                <a:ea typeface="+mn-ea"/>
                <a:cs typeface="+mn-cs"/>
              </a:rPr>
              <a:t>no ptosis of the upper eyelid/significant opening of the glance</a:t>
            </a:r>
          </a:p>
          <a:p>
            <a:r>
              <a:rPr lang="fr-FR" sz="1200" b="1" i="0" u="none" strike="noStrike" kern="1200" baseline="0" dirty="0">
                <a:solidFill>
                  <a:schemeClr val="tx1"/>
                </a:solidFill>
                <a:latin typeface="+mn-lt"/>
                <a:ea typeface="+mn-ea"/>
                <a:cs typeface="+mn-cs"/>
              </a:rPr>
              <a:t>*Score 9: </a:t>
            </a:r>
            <a:r>
              <a:rPr lang="fr-FR" sz="1200" b="0" i="0" u="none" strike="noStrike" kern="1200" baseline="0" dirty="0">
                <a:solidFill>
                  <a:schemeClr val="tx1"/>
                </a:solidFill>
                <a:latin typeface="+mn-lt"/>
                <a:ea typeface="+mn-ea"/>
                <a:cs typeface="+mn-cs"/>
              </a:rPr>
              <a:t>very important ptosis of the upper eyelid / no opening of the glance, closing of the glance</a:t>
            </a:r>
          </a:p>
          <a:p>
            <a:pPr marL="0" marR="0" indent="0" algn="l" defTabSz="914400" rtl="0" eaLnBrk="1" fontAlgn="auto" latinLnBrk="0" hangingPunct="1">
              <a:lnSpc>
                <a:spcPct val="100000"/>
              </a:lnSpc>
              <a:spcBef>
                <a:spcPts val="0"/>
              </a:spcBef>
              <a:spcAft>
                <a:spcPts val="0"/>
              </a:spcAft>
              <a:buClrTx/>
              <a:buSzTx/>
              <a:buFontTx/>
              <a:buNone/>
              <a:tabLst/>
              <a:defRPr/>
            </a:pPr>
            <a:r>
              <a:rPr lang="fr-FR" kern="1200" dirty="0">
                <a:solidFill>
                  <a:schemeClr val="tx1">
                    <a:lumMod val="65000"/>
                    <a:lumOff val="35000"/>
                  </a:schemeClr>
                </a:solidFill>
                <a:effectLst/>
                <a:latin typeface="+mn-lt"/>
                <a:ea typeface="+mn-ea"/>
                <a:cs typeface="+mn-cs"/>
              </a:rPr>
              <a:t>The analysis of the scores then allows us to calculate the % change in </a:t>
            </a:r>
            <a:r>
              <a:rPr lang="fr-FR" kern="1200" dirty="0" smtClean="0">
                <a:solidFill>
                  <a:schemeClr val="tx1">
                    <a:lumMod val="65000"/>
                    <a:lumOff val="35000"/>
                  </a:schemeClr>
                </a:solidFill>
                <a:effectLst/>
                <a:latin typeface="+mn-lt"/>
                <a:ea typeface="+mn-ea"/>
                <a:cs typeface="+mn-cs"/>
              </a:rPr>
              <a:t>eyelid </a:t>
            </a:r>
            <a:r>
              <a:rPr lang="fr-FR" kern="1200" dirty="0">
                <a:solidFill>
                  <a:schemeClr val="tx1">
                    <a:lumMod val="65000"/>
                    <a:lumOff val="35000"/>
                  </a:schemeClr>
                </a:solidFill>
                <a:effectLst/>
                <a:latin typeface="+mn-lt"/>
                <a:ea typeface="+mn-ea"/>
                <a:cs typeface="+mn-cs"/>
              </a:rPr>
              <a:t>ptosis.</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EC99FC70-3EED-40CB-827D-75EECFCB49EA}" type="slidenum">
              <a:rPr lang="fr-FR" smtClean="0"/>
              <a:pPr/>
              <a:t>22</a:t>
            </a:fld>
            <a:endParaRPr lang="fr-FR"/>
          </a:p>
        </p:txBody>
      </p:sp>
    </p:spTree>
    <p:extLst>
      <p:ext uri="{BB962C8B-B14F-4D97-AF65-F5344CB8AC3E}">
        <p14:creationId xmlns:p14="http://schemas.microsoft.com/office/powerpoint/2010/main" val="656718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After this introduction, it’s time to discover this new treatment in video.</a:t>
            </a:r>
          </a:p>
          <a:p>
            <a:r>
              <a:rPr lang="en-US" dirty="0" smtClean="0"/>
              <a:t>This video takes 30 minutes long and I will comment on it as we go along</a:t>
            </a:r>
            <a:endParaRPr lang="fr-FR" dirty="0"/>
          </a:p>
        </p:txBody>
      </p:sp>
      <p:sp>
        <p:nvSpPr>
          <p:cNvPr id="4" name="Espace réservé du numéro de diapositive 3"/>
          <p:cNvSpPr>
            <a:spLocks noGrp="1"/>
          </p:cNvSpPr>
          <p:nvPr>
            <p:ph type="sldNum" sz="quarter" idx="10"/>
          </p:nvPr>
        </p:nvSpPr>
        <p:spPr/>
        <p:txBody>
          <a:bodyPr/>
          <a:lstStyle/>
          <a:p>
            <a:fld id="{9AB2A693-F986-492B-A474-B7950B7F27E7}" type="slidenum">
              <a:rPr lang="fr-FR" smtClean="0"/>
              <a:t>23</a:t>
            </a:fld>
            <a:endParaRPr lang="fr-FR"/>
          </a:p>
        </p:txBody>
      </p:sp>
    </p:spTree>
    <p:extLst>
      <p:ext uri="{BB962C8B-B14F-4D97-AF65-F5344CB8AC3E}">
        <p14:creationId xmlns:p14="http://schemas.microsoft.com/office/powerpoint/2010/main" val="1203834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C99FC70-3EED-40CB-827D-75EECFCB49EA}" type="slidenum">
              <a:rPr lang="fr-FR" smtClean="0"/>
              <a:pPr/>
              <a:t>24</a:t>
            </a:fld>
            <a:endParaRPr lang="fr-FR"/>
          </a:p>
        </p:txBody>
      </p:sp>
    </p:spTree>
    <p:extLst>
      <p:ext uri="{BB962C8B-B14F-4D97-AF65-F5344CB8AC3E}">
        <p14:creationId xmlns:p14="http://schemas.microsoft.com/office/powerpoint/2010/main" val="1200651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en-US" baseline="0" dirty="0" smtClean="0"/>
              <a:t>I hope that you like the treatment and that you are impatient to perform it</a:t>
            </a:r>
          </a:p>
          <a:p>
            <a:pPr marL="0" indent="0">
              <a:buNone/>
            </a:pPr>
            <a:r>
              <a:rPr lang="en-US" baseline="0" dirty="0" smtClean="0"/>
              <a:t>Here I wanted to focus 5 key details for a successful massage.</a:t>
            </a:r>
            <a:endParaRPr lang="fr-FR" baseline="0" dirty="0" smtClean="0"/>
          </a:p>
          <a:p>
            <a:pPr marL="0" indent="0">
              <a:buNone/>
            </a:pPr>
            <a:endParaRPr lang="fr-FR" baseline="0" dirty="0" smtClean="0"/>
          </a:p>
          <a:p>
            <a:pPr marL="0" indent="0">
              <a:buNone/>
            </a:pPr>
            <a:r>
              <a:rPr lang="fr-FR" u="sng" baseline="0" dirty="0" smtClean="0"/>
              <a:t>First one, </a:t>
            </a:r>
            <a:r>
              <a:rPr lang="fr-FR" u="sng" baseline="0" dirty="0" err="1" smtClean="0"/>
              <a:t>be</a:t>
            </a:r>
            <a:r>
              <a:rPr lang="fr-FR" u="sng" baseline="0" dirty="0" smtClean="0"/>
              <a:t> in the </a:t>
            </a:r>
            <a:r>
              <a:rPr lang="fr-FR" u="sng" baseline="0" dirty="0" err="1" smtClean="0"/>
              <a:t>present</a:t>
            </a:r>
            <a:r>
              <a:rPr lang="fr-FR" u="sng" baseline="0" dirty="0" smtClean="0"/>
              <a:t> moment</a:t>
            </a:r>
            <a:r>
              <a:rPr lang="fr-FR" baseline="0" dirty="0" smtClean="0"/>
              <a:t>. </a:t>
            </a:r>
            <a:r>
              <a:rPr lang="fr-FR" baseline="0" dirty="0" err="1" smtClean="0"/>
              <a:t>Its</a:t>
            </a:r>
            <a:r>
              <a:rPr lang="fr-FR" baseline="0" dirty="0" smtClean="0"/>
              <a:t> </a:t>
            </a:r>
            <a:r>
              <a:rPr lang="fr-FR" baseline="0" dirty="0" err="1" smtClean="0"/>
              <a:t>means</a:t>
            </a:r>
            <a:r>
              <a:rPr lang="fr-FR" baseline="0" dirty="0" smtClean="0"/>
              <a:t> ignore </a:t>
            </a:r>
            <a:r>
              <a:rPr lang="fr-FR" baseline="0" dirty="0" err="1" smtClean="0"/>
              <a:t>everything</a:t>
            </a:r>
            <a:r>
              <a:rPr lang="fr-FR" baseline="0" dirty="0" smtClean="0"/>
              <a:t> </a:t>
            </a:r>
            <a:r>
              <a:rPr lang="fr-FR" baseline="0" dirty="0" err="1" smtClean="0"/>
              <a:t>that</a:t>
            </a:r>
            <a:r>
              <a:rPr lang="fr-FR" baseline="0" dirty="0" smtClean="0"/>
              <a:t> </a:t>
            </a:r>
            <a:r>
              <a:rPr lang="fr-FR" baseline="0" dirty="0" err="1" smtClean="0"/>
              <a:t>surrounds</a:t>
            </a:r>
            <a:r>
              <a:rPr lang="fr-FR" baseline="0" dirty="0" smtClean="0"/>
              <a:t> us, </a:t>
            </a:r>
            <a:r>
              <a:rPr lang="fr-FR" baseline="0" dirty="0" err="1" smtClean="0"/>
              <a:t>be</a:t>
            </a:r>
            <a:r>
              <a:rPr lang="fr-FR" baseline="0" dirty="0" smtClean="0"/>
              <a:t> </a:t>
            </a:r>
            <a:r>
              <a:rPr lang="fr-FR" baseline="0" dirty="0" err="1" smtClean="0"/>
              <a:t>with</a:t>
            </a:r>
            <a:r>
              <a:rPr lang="fr-FR" baseline="0" dirty="0" smtClean="0"/>
              <a:t> the client, </a:t>
            </a:r>
            <a:r>
              <a:rPr lang="fr-FR" baseline="0" dirty="0" err="1" smtClean="0"/>
              <a:t>give</a:t>
            </a:r>
            <a:r>
              <a:rPr lang="fr-FR" baseline="0" dirty="0" smtClean="0"/>
              <a:t> </a:t>
            </a:r>
            <a:r>
              <a:rPr lang="fr-FR" baseline="0" dirty="0" err="1" smtClean="0"/>
              <a:t>meaning</a:t>
            </a:r>
            <a:r>
              <a:rPr lang="fr-FR" baseline="0" dirty="0" smtClean="0"/>
              <a:t> to </a:t>
            </a:r>
            <a:r>
              <a:rPr lang="fr-FR" baseline="0" dirty="0" err="1" smtClean="0"/>
              <a:t>what</a:t>
            </a:r>
            <a:r>
              <a:rPr lang="fr-FR" baseline="0" dirty="0" smtClean="0"/>
              <a:t> </a:t>
            </a:r>
            <a:r>
              <a:rPr lang="fr-FR" baseline="0" dirty="0" err="1" smtClean="0"/>
              <a:t>yo</a:t>
            </a:r>
            <a:r>
              <a:rPr lang="fr-FR" baseline="0" dirty="0" smtClean="0"/>
              <a:t> do and </a:t>
            </a:r>
            <a:r>
              <a:rPr lang="fr-FR" baseline="0" dirty="0" err="1" smtClean="0"/>
              <a:t>act</a:t>
            </a:r>
            <a:r>
              <a:rPr lang="fr-FR" baseline="0" dirty="0" smtClean="0"/>
              <a:t> in </a:t>
            </a:r>
            <a:r>
              <a:rPr lang="fr-FR" baseline="0" dirty="0" err="1" smtClean="0"/>
              <a:t>awareness</a:t>
            </a:r>
            <a:r>
              <a:rPr lang="fr-FR" baseline="0" dirty="0" smtClean="0"/>
              <a:t> and </a:t>
            </a:r>
            <a:r>
              <a:rPr lang="fr-FR" baseline="0" dirty="0" err="1" smtClean="0"/>
              <a:t>presence</a:t>
            </a:r>
            <a:r>
              <a:rPr lang="fr-FR" baseline="0" dirty="0" smtClean="0"/>
              <a:t>.</a:t>
            </a:r>
          </a:p>
          <a:p>
            <a:pPr marL="0" indent="0">
              <a:buNone/>
            </a:pPr>
            <a:endParaRPr lang="fr-FR" baseline="0" dirty="0" smtClean="0"/>
          </a:p>
          <a:p>
            <a:pPr marL="0" indent="0">
              <a:buNone/>
            </a:pPr>
            <a:r>
              <a:rPr lang="fr-FR" u="sng" baseline="0" dirty="0" smtClean="0"/>
              <a:t>Second, posture</a:t>
            </a:r>
          </a:p>
          <a:p>
            <a:pPr marL="0" indent="0">
              <a:buNone/>
            </a:pPr>
            <a:r>
              <a:rPr lang="fr-FR" u="none" baseline="0" dirty="0" err="1" smtClean="0"/>
              <a:t>Your</a:t>
            </a:r>
            <a:r>
              <a:rPr lang="fr-FR" u="none" baseline="0" dirty="0" smtClean="0"/>
              <a:t> body </a:t>
            </a:r>
            <a:r>
              <a:rPr lang="fr-FR" u="none" baseline="0" dirty="0" err="1" smtClean="0"/>
              <a:t>is</a:t>
            </a:r>
            <a:r>
              <a:rPr lang="fr-FR" u="none" baseline="0" dirty="0" smtClean="0"/>
              <a:t> </a:t>
            </a:r>
            <a:r>
              <a:rPr lang="fr-FR" u="none" baseline="0" dirty="0" err="1" smtClean="0"/>
              <a:t>your</a:t>
            </a:r>
            <a:r>
              <a:rPr lang="fr-FR" u="none" baseline="0" dirty="0" smtClean="0"/>
              <a:t> </a:t>
            </a:r>
            <a:r>
              <a:rPr lang="fr-FR" u="none" baseline="0" dirty="0" err="1" smtClean="0"/>
              <a:t>work</a:t>
            </a:r>
            <a:r>
              <a:rPr lang="fr-FR" u="none" baseline="0" dirty="0" smtClean="0"/>
              <a:t> </a:t>
            </a:r>
            <a:r>
              <a:rPr lang="fr-FR" u="none" baseline="0" dirty="0" err="1" smtClean="0"/>
              <a:t>tool</a:t>
            </a:r>
            <a:r>
              <a:rPr lang="fr-FR" u="none" baseline="0" dirty="0" smtClean="0"/>
              <a:t>, </a:t>
            </a:r>
            <a:r>
              <a:rPr lang="fr-FR" u="none" baseline="0" dirty="0" err="1" smtClean="0"/>
              <a:t>you</a:t>
            </a:r>
            <a:r>
              <a:rPr lang="fr-FR" u="none" baseline="0" dirty="0" smtClean="0"/>
              <a:t> must </a:t>
            </a:r>
            <a:r>
              <a:rPr lang="fr-FR" u="none" baseline="0" dirty="0" err="1" smtClean="0"/>
              <a:t>preserve</a:t>
            </a:r>
            <a:r>
              <a:rPr lang="fr-FR" u="none" baseline="0" dirty="0" smtClean="0"/>
              <a:t> </a:t>
            </a:r>
            <a:r>
              <a:rPr lang="fr-FR" u="none" baseline="0" dirty="0" err="1" smtClean="0"/>
              <a:t>it</a:t>
            </a:r>
            <a:r>
              <a:rPr lang="fr-FR" u="none" baseline="0" dirty="0" smtClean="0"/>
              <a:t> by </a:t>
            </a:r>
            <a:r>
              <a:rPr lang="fr-FR" u="none" baseline="0" dirty="0" err="1" smtClean="0"/>
              <a:t>working</a:t>
            </a:r>
            <a:r>
              <a:rPr lang="fr-FR" u="none" baseline="0" dirty="0" smtClean="0"/>
              <a:t> in the best conditions.</a:t>
            </a:r>
          </a:p>
          <a:p>
            <a:pPr marL="0" indent="0">
              <a:buNone/>
            </a:pPr>
            <a:r>
              <a:rPr lang="fr-FR" baseline="0" dirty="0" smtClean="0"/>
              <a:t>D</a:t>
            </a:r>
            <a:r>
              <a:rPr lang="en-US" baseline="0" dirty="0" smtClean="0"/>
              <a:t>it is important to work on its supports: one leg in front, knees bent, it is appropriate to work with the weight of the body</a:t>
            </a:r>
          </a:p>
          <a:p>
            <a:pPr marL="0" indent="0">
              <a:buNone/>
            </a:pPr>
            <a:r>
              <a:rPr lang="en-US" baseline="0" dirty="0" smtClean="0"/>
              <a:t>This posture will allow to put intention in each movement and will increase the sensations and benefits.</a:t>
            </a:r>
          </a:p>
          <a:p>
            <a:pPr marL="0" indent="0">
              <a:buNone/>
            </a:pPr>
            <a:endParaRPr lang="fr-FR" baseline="0" dirty="0" smtClean="0"/>
          </a:p>
          <a:p>
            <a:pPr marL="0" indent="0">
              <a:buNone/>
            </a:pPr>
            <a:r>
              <a:rPr lang="fr-FR" u="sng" baseline="0" dirty="0" err="1" smtClean="0"/>
              <a:t>Third</a:t>
            </a:r>
            <a:r>
              <a:rPr lang="fr-FR" u="sng" baseline="0" dirty="0" smtClean="0"/>
              <a:t> one, contact</a:t>
            </a:r>
            <a:r>
              <a:rPr lang="fr-FR" baseline="0" dirty="0" smtClean="0"/>
              <a:t>.</a:t>
            </a:r>
          </a:p>
          <a:p>
            <a:pPr marL="0" indent="0">
              <a:buNone/>
            </a:pPr>
            <a:r>
              <a:rPr lang="en-US" sz="1200" b="0" i="0" kern="1200" dirty="0" smtClean="0">
                <a:solidFill>
                  <a:schemeClr val="tx1"/>
                </a:solidFill>
                <a:effectLst/>
                <a:latin typeface="+mn-lt"/>
                <a:ea typeface="+mn-ea"/>
                <a:cs typeface="+mn-cs"/>
              </a:rPr>
              <a:t>As with all care, contact with the client must be continuous and reassuring.</a:t>
            </a:r>
            <a:r>
              <a:rPr lang="en-US" dirty="0" smtClean="0"/>
              <a:t/>
            </a:r>
            <a:br>
              <a:rPr lang="en-US" dirty="0" smtClean="0"/>
            </a:br>
            <a:r>
              <a:rPr lang="en-US" sz="1200" b="0" i="0" kern="1200" dirty="0" smtClean="0">
                <a:solidFill>
                  <a:schemeClr val="tx1"/>
                </a:solidFill>
                <a:effectLst/>
                <a:latin typeface="+mn-lt"/>
                <a:ea typeface="+mn-ea"/>
                <a:cs typeface="+mn-cs"/>
              </a:rPr>
              <a:t>To do this, one hand is in contact and the other is working. It is also possible (as for the 3rd eye) that the two superimposed hands work simultaneously.</a:t>
            </a:r>
            <a:r>
              <a:rPr lang="en-US" dirty="0" smtClean="0"/>
              <a:t/>
            </a:r>
            <a:br>
              <a:rPr lang="en-US" dirty="0" smtClean="0"/>
            </a:br>
            <a:r>
              <a:rPr lang="en-US" sz="1200" b="0" i="0" kern="1200" dirty="0" smtClean="0">
                <a:solidFill>
                  <a:schemeClr val="tx1"/>
                </a:solidFill>
                <a:effectLst/>
                <a:latin typeface="+mn-lt"/>
                <a:ea typeface="+mn-ea"/>
                <a:cs typeface="+mn-cs"/>
              </a:rPr>
              <a:t>For a good control of the pressure of the energy points and for a better ergonomics, it is important to establish its eminence </a:t>
            </a:r>
            <a:r>
              <a:rPr lang="en-US" sz="1200" b="0" i="0" kern="1200" dirty="0" err="1" smtClean="0">
                <a:solidFill>
                  <a:schemeClr val="tx1"/>
                </a:solidFill>
                <a:effectLst/>
                <a:latin typeface="+mn-lt"/>
                <a:ea typeface="+mn-ea"/>
                <a:cs typeface="+mn-cs"/>
              </a:rPr>
              <a:t>thenar</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hypothenar</a:t>
            </a:r>
            <a:r>
              <a:rPr lang="en-US" sz="1200" b="0" i="0" kern="1200" dirty="0" smtClean="0">
                <a:solidFill>
                  <a:schemeClr val="tx1"/>
                </a:solidFill>
                <a:effectLst/>
                <a:latin typeface="+mn-lt"/>
                <a:ea typeface="+mn-ea"/>
                <a:cs typeface="+mn-cs"/>
              </a:rPr>
              <a:t> in contact with the customer before realizing the pressure. The hand is thus stabilized.</a:t>
            </a:r>
          </a:p>
          <a:p>
            <a:pPr marL="0" indent="0">
              <a:buNone/>
            </a:pPr>
            <a:endParaRPr lang="fr-FR" baseline="0" dirty="0" smtClean="0"/>
          </a:p>
          <a:p>
            <a:pPr marL="0" indent="0">
              <a:buNone/>
            </a:pPr>
            <a:r>
              <a:rPr lang="fr-FR" u="sng" baseline="0" dirty="0" err="1" smtClean="0"/>
              <a:t>Next</a:t>
            </a:r>
            <a:r>
              <a:rPr lang="fr-FR" u="sng" baseline="0" dirty="0" smtClean="0"/>
              <a:t> one, the </a:t>
            </a:r>
            <a:r>
              <a:rPr lang="fr-FR" u="sng" baseline="0" dirty="0" err="1" smtClean="0"/>
              <a:t>fluidity</a:t>
            </a:r>
            <a:r>
              <a:rPr lang="fr-FR" u="sng" baseline="0" dirty="0" smtClean="0"/>
              <a:t> of the </a:t>
            </a:r>
            <a:r>
              <a:rPr lang="fr-FR" u="sng" baseline="0" dirty="0" err="1" smtClean="0"/>
              <a:t>movement</a:t>
            </a:r>
            <a:endParaRPr lang="fr-FR" baseline="0" dirty="0" smtClean="0"/>
          </a:p>
          <a:p>
            <a:pPr marL="0" indent="0">
              <a:buNone/>
            </a:pPr>
            <a:r>
              <a:rPr lang="en-US" baseline="0" dirty="0" smtClean="0"/>
              <a:t>A massage is like a dance, which would be an integral part of us… If the gestures are beautiful to look at, the feeling is guaranteed! </a:t>
            </a:r>
          </a:p>
          <a:p>
            <a:pPr marL="0" indent="0">
              <a:buNone/>
            </a:pPr>
            <a:r>
              <a:rPr lang="en-US" baseline="0" dirty="0" smtClean="0"/>
              <a:t>In our treatment, it is important to connect all the energy points together by a smoothing in order to circulate the energy.</a:t>
            </a:r>
          </a:p>
          <a:p>
            <a:pPr marL="0" indent="0">
              <a:buNone/>
            </a:pPr>
            <a:endParaRPr lang="fr-FR" baseline="0" dirty="0" smtClean="0"/>
          </a:p>
          <a:p>
            <a:pPr marL="0" indent="0">
              <a:buNone/>
            </a:pPr>
            <a:r>
              <a:rPr lang="fr-FR" u="sng" baseline="0" dirty="0" smtClean="0"/>
              <a:t>And the last one, </a:t>
            </a:r>
            <a:r>
              <a:rPr lang="fr-FR" u="sng" baseline="0" dirty="0" err="1" smtClean="0"/>
              <a:t>personnalization</a:t>
            </a:r>
            <a:r>
              <a:rPr lang="fr-FR" u="sng" baseline="0" dirty="0" smtClean="0"/>
              <a:t> </a:t>
            </a:r>
            <a:endParaRPr lang="fr-FR" baseline="0" dirty="0" smtClean="0"/>
          </a:p>
          <a:p>
            <a:pPr marL="0" indent="0">
              <a:buNone/>
            </a:pPr>
            <a:r>
              <a:rPr lang="en-US" baseline="0" dirty="0" smtClean="0"/>
              <a:t>There are two possibilities of working on an energy point: dispersion and toning.</a:t>
            </a:r>
          </a:p>
          <a:p>
            <a:pPr marL="0" indent="0">
              <a:buNone/>
            </a:pPr>
            <a:endParaRPr lang="en-US" baseline="0" dirty="0" smtClean="0"/>
          </a:p>
          <a:p>
            <a:pPr marL="0" indent="0">
              <a:buNone/>
            </a:pPr>
            <a:r>
              <a:rPr lang="en-US" baseline="0" dirty="0" smtClean="0"/>
              <a:t>Dispersion allows to diffuse the energy. This movement is superficial and fast. We recommend using the fine tip of the Yon-</a:t>
            </a:r>
            <a:r>
              <a:rPr lang="en-US" baseline="0" dirty="0" err="1" smtClean="0"/>
              <a:t>Ka</a:t>
            </a:r>
            <a:r>
              <a:rPr lang="en-US" baseline="0" dirty="0" smtClean="0"/>
              <a:t> massage quartz</a:t>
            </a:r>
          </a:p>
          <a:p>
            <a:pPr marL="0" indent="0">
              <a:buNone/>
            </a:pPr>
            <a:endParaRPr lang="en-US" baseline="0" dirty="0" smtClean="0"/>
          </a:p>
          <a:p>
            <a:pPr marL="0" indent="0">
              <a:buNone/>
            </a:pPr>
            <a:r>
              <a:rPr lang="en-US" baseline="0" dirty="0" smtClean="0"/>
              <a:t>Toning stimulates energy. This movement is deep and slow. We recommend using the thick tip of the Yon-</a:t>
            </a:r>
            <a:r>
              <a:rPr lang="en-US" baseline="0" dirty="0" err="1" smtClean="0"/>
              <a:t>Ka</a:t>
            </a:r>
            <a:r>
              <a:rPr lang="en-US" baseline="0" dirty="0" smtClean="0"/>
              <a:t> massage quartz</a:t>
            </a:r>
          </a:p>
          <a:p>
            <a:pPr marL="0" indent="0">
              <a:buNone/>
            </a:pPr>
            <a:endParaRPr lang="en-US" baseline="0" dirty="0" smtClean="0"/>
          </a:p>
          <a:p>
            <a:pPr marL="0" indent="0">
              <a:buNone/>
            </a:pPr>
            <a:r>
              <a:rPr lang="en-US" baseline="0" dirty="0" smtClean="0"/>
              <a:t>Concretely, regarding our protocol for example, under the eye, on the bags you can work on dispersion in order to </a:t>
            </a:r>
            <a:r>
              <a:rPr lang="en-US" baseline="0" dirty="0" err="1" smtClean="0"/>
              <a:t>draine</a:t>
            </a:r>
            <a:r>
              <a:rPr lang="en-US" baseline="0" dirty="0" smtClean="0"/>
              <a:t> and detoxify the area, whereas on the </a:t>
            </a:r>
            <a:r>
              <a:rPr lang="en-US" baseline="0" dirty="0" err="1" smtClean="0"/>
              <a:t>eyebrown</a:t>
            </a:r>
            <a:r>
              <a:rPr lang="en-US" baseline="0" dirty="0" smtClean="0"/>
              <a:t> point we work on toning to </a:t>
            </a:r>
            <a:r>
              <a:rPr lang="en-US" baseline="0" dirty="0" err="1" smtClean="0"/>
              <a:t>smoothes</a:t>
            </a:r>
            <a:r>
              <a:rPr lang="en-US" baseline="0" dirty="0" smtClean="0"/>
              <a:t> and lifts the eyelids</a:t>
            </a:r>
            <a:r>
              <a:rPr lang="fr-FR" baseline="0" dirty="0" smtClean="0"/>
              <a:t>.</a:t>
            </a:r>
          </a:p>
          <a:p>
            <a:pPr marL="0" indent="0">
              <a:buNone/>
            </a:pPr>
            <a:endParaRPr lang="fr-FR" baseline="0" dirty="0" smtClean="0"/>
          </a:p>
          <a:p>
            <a:pPr marL="0" indent="0">
              <a:buNone/>
            </a:pPr>
            <a:endParaRPr lang="fr-FR" baseline="0" dirty="0" smtClean="0"/>
          </a:p>
          <a:p>
            <a:pPr marL="0" indent="0">
              <a:buNone/>
            </a:pPr>
            <a:endParaRPr lang="fr-FR" baseline="0" dirty="0" smtClean="0"/>
          </a:p>
        </p:txBody>
      </p:sp>
      <p:sp>
        <p:nvSpPr>
          <p:cNvPr id="4" name="Espace réservé du numéro de diapositive 3"/>
          <p:cNvSpPr>
            <a:spLocks noGrp="1"/>
          </p:cNvSpPr>
          <p:nvPr>
            <p:ph type="sldNum" sz="quarter" idx="10"/>
          </p:nvPr>
        </p:nvSpPr>
        <p:spPr/>
        <p:txBody>
          <a:bodyPr/>
          <a:lstStyle/>
          <a:p>
            <a:fld id="{403F1F5A-3C0B-489C-931A-7874617FC0CA}" type="slidenum">
              <a:rPr lang="fr-FR" smtClean="0"/>
              <a:pPr/>
              <a:t>25</a:t>
            </a:fld>
            <a:endParaRPr lang="fr-FR"/>
          </a:p>
        </p:txBody>
      </p:sp>
    </p:spTree>
    <p:extLst>
      <p:ext uri="{BB962C8B-B14F-4D97-AF65-F5344CB8AC3E}">
        <p14:creationId xmlns:p14="http://schemas.microsoft.com/office/powerpoint/2010/main" val="2237006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Given the context, we decided to adapt and offer you an alternative to the 45-minute treatment,  a 30-minute treatment focused on the eye area, which would allow your customers to keep the mask.</a:t>
            </a:r>
            <a:r>
              <a:rPr lang="en-US" dirty="0" smtClean="0"/>
              <a:t/>
            </a:r>
            <a:br>
              <a:rPr lang="en-US" dirty="0" smtClean="0"/>
            </a:br>
            <a:r>
              <a:rPr lang="en-US" sz="1200" b="0" i="0" kern="1200" dirty="0" smtClean="0">
                <a:solidFill>
                  <a:schemeClr val="tx1"/>
                </a:solidFill>
                <a:effectLst/>
                <a:latin typeface="+mn-lt"/>
                <a:ea typeface="+mn-ea"/>
                <a:cs typeface="+mn-cs"/>
              </a:rPr>
              <a:t>The protocol of the treatment is identical; the only difference is the length of time allowed for the different steps.</a:t>
            </a:r>
            <a:endParaRPr lang="fr-FR" dirty="0" smtClean="0"/>
          </a:p>
          <a:p>
            <a:endParaRPr lang="fr-FR" dirty="0" smtClean="0"/>
          </a:p>
          <a:p>
            <a:r>
              <a:rPr lang="fr-FR" dirty="0" smtClean="0"/>
              <a:t>CARE PERFECTION REGARD 30 ' RECO : WITH MASK, to be changed after </a:t>
            </a:r>
            <a:r>
              <a:rPr lang="fr-FR" baseline="0" dirty="0" smtClean="0"/>
              <a:t>the treatment, </a:t>
            </a:r>
            <a:endParaRPr lang="fr-FR" dirty="0" smtClean="0"/>
          </a:p>
          <a:p>
            <a:endParaRPr lang="fr-FR" dirty="0" smtClean="0"/>
          </a:p>
          <a:p>
            <a:r>
              <a:rPr lang="fr-FR" baseline="0" dirty="0" smtClean="0"/>
              <a:t>AROMATIC </a:t>
            </a:r>
            <a:r>
              <a:rPr lang="fr-FR" dirty="0" smtClean="0"/>
              <a:t>AWAKENING </a:t>
            </a:r>
            <a:r>
              <a:rPr lang="fr-FR" baseline="0" dirty="0" smtClean="0"/>
              <a:t>1 MIN</a:t>
            </a:r>
          </a:p>
          <a:p>
            <a:r>
              <a:rPr lang="fr-FR" baseline="0" dirty="0" smtClean="0"/>
              <a:t>DOUBLE MAKE-UP REMOVAL 6 MIN</a:t>
            </a:r>
          </a:p>
          <a:p>
            <a:r>
              <a:rPr lang="fr-FR" baseline="0" dirty="0" smtClean="0"/>
              <a:t>SCRUBPING 3 MIN</a:t>
            </a:r>
          </a:p>
          <a:p>
            <a:r>
              <a:rPr lang="fr-FR" baseline="0" dirty="0" smtClean="0"/>
              <a:t>SPECIFIC MANUAL TECHNIQUES 7 MIN x3 each movement </a:t>
            </a: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QUARTZ TECHNIQUES 6 MIN x3 each movement </a:t>
            </a:r>
          </a:p>
          <a:p>
            <a:r>
              <a:rPr lang="fr-FR" baseline="0" dirty="0" smtClean="0"/>
              <a:t>BASE 1 MIN</a:t>
            </a:r>
          </a:p>
          <a:p>
            <a:r>
              <a:rPr lang="fr-FR" baseline="0" dirty="0" smtClean="0"/>
              <a:t>AROMATIC AWAKENING 1 MIN</a:t>
            </a:r>
          </a:p>
          <a:p>
            <a:r>
              <a:rPr lang="fr-FR" baseline="0" dirty="0" smtClean="0"/>
              <a:t>MODELING MASK 5 MIN </a:t>
            </a:r>
          </a:p>
          <a:p>
            <a:r>
              <a:rPr lang="fr-FR" baseline="0" dirty="0" smtClean="0"/>
              <a:t>EYE </a:t>
            </a:r>
            <a:r>
              <a:rPr lang="fr-FR" dirty="0" smtClean="0"/>
              <a:t>BASE </a:t>
            </a:r>
            <a:r>
              <a:rPr lang="fr-FR" baseline="0" dirty="0" smtClean="0"/>
              <a:t>1 MIN</a:t>
            </a:r>
          </a:p>
          <a:p>
            <a:r>
              <a:rPr lang="fr-FR" baseline="0" dirty="0" smtClean="0"/>
              <a:t>AROMATIC AWAKENING 1 MIN</a:t>
            </a:r>
          </a:p>
          <a:p>
            <a:endParaRPr lang="fr-FR" baseline="0" dirty="0" smtClean="0"/>
          </a:p>
          <a:p>
            <a:r>
              <a:rPr lang="fr-FR" baseline="0" dirty="0" smtClean="0"/>
              <a:t>COST PRICE </a:t>
            </a:r>
          </a:p>
          <a:p>
            <a:r>
              <a:rPr lang="fr-FR" baseline="0" dirty="0" smtClean="0"/>
              <a:t>5.2633 (contours)</a:t>
            </a:r>
          </a:p>
          <a:p>
            <a:r>
              <a:rPr lang="fr-FR" baseline="0" dirty="0" smtClean="0"/>
              <a:t>5.9333 (CONTOUR CODE EXCELLENCE)</a:t>
            </a:r>
          </a:p>
          <a:p>
            <a:r>
              <a:rPr lang="fr-FR" b="1" dirty="0" smtClean="0"/>
              <a:t>The duration does not correspond to what is written in </a:t>
            </a:r>
            <a:r>
              <a:rPr lang="fr-FR" b="1" baseline="0" dirty="0" smtClean="0"/>
              <a:t>the slide; moreover the cost price above is incomprehensible. </a:t>
            </a:r>
            <a:endParaRPr lang="fr-FR" b="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0841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dirty="0" smtClean="0"/>
              <a:t>Afin de faciliter l’apprentissage de ce Soin Perfection</a:t>
            </a:r>
            <a:r>
              <a:rPr lang="fr-FR" b="0" baseline="0" dirty="0" smtClean="0"/>
              <a:t> Regard 30’, nous avons développé une plaquette de massage comportant uniquement des vignettes avec le nom de la technique et le visuel associé. </a:t>
            </a:r>
            <a:endParaRPr lang="fr-FR" b="0" dirty="0"/>
          </a:p>
        </p:txBody>
      </p:sp>
      <p:sp>
        <p:nvSpPr>
          <p:cNvPr id="4" name="Espace réservé du numéro de diapositive 3"/>
          <p:cNvSpPr>
            <a:spLocks noGrp="1"/>
          </p:cNvSpPr>
          <p:nvPr>
            <p:ph type="sldNum" sz="quarter" idx="10"/>
          </p:nvPr>
        </p:nvSpPr>
        <p:spPr/>
        <p:txBody>
          <a:bodyPr/>
          <a:lstStyle/>
          <a:p>
            <a:pPr defTabSz="906079">
              <a:defRPr/>
            </a:pPr>
            <a:fld id="{EC99FC70-3EED-40CB-827D-75EECFCB49EA}" type="slidenum">
              <a:rPr lang="fr-FR">
                <a:solidFill>
                  <a:prstClr val="black"/>
                </a:solidFill>
                <a:latin typeface="Calibri"/>
              </a:rPr>
              <a:pPr defTabSz="906079">
                <a:defRPr/>
              </a:pPr>
              <a:t>27</a:t>
            </a:fld>
            <a:endParaRPr lang="fr-FR">
              <a:solidFill>
                <a:prstClr val="black"/>
              </a:solidFill>
              <a:latin typeface="Calibri"/>
            </a:endParaRPr>
          </a:p>
        </p:txBody>
      </p:sp>
    </p:spTree>
    <p:extLst>
      <p:ext uri="{BB962C8B-B14F-4D97-AF65-F5344CB8AC3E}">
        <p14:creationId xmlns:p14="http://schemas.microsoft.com/office/powerpoint/2010/main" val="2162951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Particularities of this treatment :</a:t>
            </a:r>
          </a:p>
          <a:p>
            <a:pPr marL="171450" indent="-171450">
              <a:buFontTx/>
              <a:buChar char="-"/>
            </a:pPr>
            <a:r>
              <a:rPr lang="fr-FR" dirty="0"/>
              <a:t>Double </a:t>
            </a:r>
            <a:r>
              <a:rPr lang="fr-FR" baseline="0" dirty="0"/>
              <a:t>make-up removal</a:t>
            </a:r>
          </a:p>
          <a:p>
            <a:pPr marL="171450" indent="-171450">
              <a:buFontTx/>
              <a:buChar char="-"/>
            </a:pPr>
            <a:r>
              <a:rPr lang="fr-FR" baseline="0" dirty="0"/>
              <a:t>10' of manual massage techniques</a:t>
            </a:r>
          </a:p>
          <a:p>
            <a:pPr marL="171450" indent="-171450">
              <a:buFontTx/>
              <a:buChar char="-"/>
            </a:pPr>
            <a:r>
              <a:rPr lang="fr-FR" baseline="0" dirty="0"/>
              <a:t>10' of massage techniques with the Yon-Ka Massage Quartz </a:t>
            </a:r>
            <a:endParaRPr lang="fr-FR" dirty="0"/>
          </a:p>
          <a:p>
            <a:r>
              <a:rPr lang="fr-FR" b="1" dirty="0" smtClean="0"/>
              <a:t>The green texts in the slide are not very legible. </a:t>
            </a:r>
            <a:endParaRPr lang="fr-FR" b="1"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4940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C99FC70-3EED-40CB-827D-75EECFCB49EA}" type="slidenum">
              <a:rPr lang="fr-FR" smtClean="0"/>
              <a:pPr/>
              <a:t>29</a:t>
            </a:fld>
            <a:endParaRPr lang="fr-FR"/>
          </a:p>
        </p:txBody>
      </p:sp>
    </p:spTree>
    <p:extLst>
      <p:ext uri="{BB962C8B-B14F-4D97-AF65-F5344CB8AC3E}">
        <p14:creationId xmlns:p14="http://schemas.microsoft.com/office/powerpoint/2010/main" val="54055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4925" y="757238"/>
            <a:ext cx="6711950" cy="3776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378823" y="4786266"/>
            <a:ext cx="6165668" cy="4534354"/>
          </a:xfrm>
          <a:prstGeom prst="rect">
            <a:avLst/>
          </a:prstGeom>
          <a:noFill/>
          <a:ln>
            <a:noFill/>
          </a:ln>
        </p:spPr>
        <p:txBody>
          <a:bodyPr spcFirstLastPara="1" wrap="square" lIns="89125" tIns="89125" rIns="89125" bIns="89125" anchor="t" anchorCtr="0">
            <a:noAutofit/>
          </a:bodyPr>
          <a:lstStyle/>
          <a:p>
            <a:endParaRPr lang="fr-FR"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23952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4925" y="757238"/>
            <a:ext cx="6711950" cy="3776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378823" y="4786266"/>
            <a:ext cx="6165668" cy="4534354"/>
          </a:xfrm>
          <a:prstGeom prst="rect">
            <a:avLst/>
          </a:prstGeom>
          <a:noFill/>
          <a:ln>
            <a:noFill/>
          </a:ln>
        </p:spPr>
        <p:txBody>
          <a:bodyPr spcFirstLastPara="1" wrap="square" lIns="89125" tIns="89125" rIns="89125" bIns="89125" anchor="t" anchorCtr="0">
            <a:noAutofit/>
          </a:bodyPr>
          <a:lstStyle/>
          <a:p>
            <a:r>
              <a:rPr lang="en-US" sz="1200" b="0" i="0" kern="1200" dirty="0" smtClean="0">
                <a:solidFill>
                  <a:schemeClr val="tx1"/>
                </a:solidFill>
                <a:effectLst/>
                <a:latin typeface="+mn-lt"/>
                <a:ea typeface="+mn-ea"/>
                <a:cs typeface="+mn-cs"/>
              </a:rPr>
              <a:t>We know that treatment</a:t>
            </a:r>
            <a:r>
              <a:rPr lang="en-US" sz="1200" b="0" i="0" kern="1200" baseline="0" dirty="0" smtClean="0">
                <a:solidFill>
                  <a:schemeClr val="tx1"/>
                </a:solidFill>
                <a:effectLst/>
                <a:latin typeface="+mn-lt"/>
                <a:ea typeface="+mn-ea"/>
                <a:cs typeface="+mn-cs"/>
              </a:rPr>
              <a:t> performed by</a:t>
            </a:r>
            <a:r>
              <a:rPr lang="en-US" sz="1200" b="0" i="0" kern="1200" dirty="0" smtClean="0">
                <a:solidFill>
                  <a:schemeClr val="tx1"/>
                </a:solidFill>
                <a:effectLst/>
                <a:latin typeface="+mn-lt"/>
                <a:ea typeface="+mn-ea"/>
                <a:cs typeface="+mn-cs"/>
              </a:rPr>
              <a:t> the expert hands of a beautician is primordial but its regularity is essential to prolong the benefits. To do this, we recommend using eye and lip contour combined with Yon-</a:t>
            </a:r>
            <a:r>
              <a:rPr lang="en-US" sz="1200" b="0" i="0" kern="1200" dirty="0" err="1" smtClean="0">
                <a:solidFill>
                  <a:schemeClr val="tx1"/>
                </a:solidFill>
                <a:effectLst/>
                <a:latin typeface="+mn-lt"/>
                <a:ea typeface="+mn-ea"/>
                <a:cs typeface="+mn-cs"/>
              </a:rPr>
              <a:t>Ka</a:t>
            </a:r>
            <a:r>
              <a:rPr lang="en-US" sz="1200" b="0" i="0" kern="1200" dirty="0" smtClean="0">
                <a:solidFill>
                  <a:schemeClr val="tx1"/>
                </a:solidFill>
                <a:effectLst/>
                <a:latin typeface="+mn-lt"/>
                <a:ea typeface="+mn-ea"/>
                <a:cs typeface="+mn-cs"/>
              </a:rPr>
              <a:t> massage quartz and </a:t>
            </a:r>
            <a:r>
              <a:rPr lang="en-US" sz="1200" b="0" i="0" kern="1200" dirty="0" err="1" smtClean="0">
                <a:solidFill>
                  <a:schemeClr val="tx1"/>
                </a:solidFill>
                <a:effectLst/>
                <a:latin typeface="+mn-lt"/>
                <a:ea typeface="+mn-ea"/>
                <a:cs typeface="+mn-cs"/>
              </a:rPr>
              <a:t>gommage</a:t>
            </a:r>
            <a:r>
              <a:rPr lang="en-US" sz="1200" b="0" i="0" kern="1200" dirty="0" smtClean="0">
                <a:solidFill>
                  <a:schemeClr val="tx1"/>
                </a:solidFill>
                <a:effectLst/>
                <a:latin typeface="+mn-lt"/>
                <a:ea typeface="+mn-ea"/>
                <a:cs typeface="+mn-cs"/>
              </a:rPr>
              <a:t> Yon-</a:t>
            </a:r>
            <a:r>
              <a:rPr lang="en-US" sz="1200" b="0" i="0" kern="1200" dirty="0" err="1" smtClean="0">
                <a:solidFill>
                  <a:schemeClr val="tx1"/>
                </a:solidFill>
                <a:effectLst/>
                <a:latin typeface="+mn-lt"/>
                <a:ea typeface="+mn-ea"/>
                <a:cs typeface="+mn-cs"/>
              </a:rPr>
              <a:t>Ka</a:t>
            </a:r>
            <a:r>
              <a:rPr lang="en-US" sz="1200" b="0" i="0" kern="1200" dirty="0" smtClean="0">
                <a:solidFill>
                  <a:schemeClr val="tx1"/>
                </a:solidFill>
                <a:effectLst/>
                <a:latin typeface="+mn-lt"/>
                <a:ea typeface="+mn-ea"/>
                <a:cs typeface="+mn-cs"/>
              </a:rPr>
              <a:t>  to optimize the results. This prescription is of course to complete with beauty &amp; well-being tips.</a:t>
            </a:r>
            <a:endParaRPr lang="fr-FR"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54290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noProof="0" dirty="0" err="1" smtClean="0">
                <a:solidFill>
                  <a:schemeClr val="tx1"/>
                </a:solidFill>
                <a:effectLst/>
                <a:latin typeface="+mn-lt"/>
                <a:ea typeface="+mn-ea"/>
                <a:cs typeface="+mn-cs"/>
              </a:rPr>
              <a:t>Yon</a:t>
            </a:r>
            <a:r>
              <a:rPr lang="fr-FR" sz="1200" kern="1200" noProof="0" dirty="0" smtClean="0">
                <a:solidFill>
                  <a:schemeClr val="tx1"/>
                </a:solidFill>
                <a:effectLst/>
                <a:latin typeface="+mn-lt"/>
                <a:ea typeface="+mn-ea"/>
                <a:cs typeface="+mn-cs"/>
              </a:rPr>
              <a:t>-Ka proposes a global expert program based on 4 contours</a:t>
            </a:r>
            <a:r>
              <a:rPr lang="fr-FR" sz="1200" kern="1200" baseline="0" noProof="0" dirty="0" smtClean="0">
                <a:solidFill>
                  <a:schemeClr val="tx1"/>
                </a:solidFill>
                <a:effectLst/>
                <a:latin typeface="+mn-lt"/>
                <a:ea typeface="+mn-ea"/>
                <a:cs typeface="+mn-cs"/>
              </a:rPr>
              <a:t>: alpha-contour, </a:t>
            </a:r>
            <a:r>
              <a:rPr lang="fr-FR" sz="1200" kern="1200" baseline="0" noProof="0" dirty="0" err="1" smtClean="0">
                <a:solidFill>
                  <a:schemeClr val="tx1"/>
                </a:solidFill>
                <a:effectLst/>
                <a:latin typeface="+mn-lt"/>
                <a:ea typeface="+mn-ea"/>
                <a:cs typeface="+mn-cs"/>
              </a:rPr>
              <a:t>nutri</a:t>
            </a:r>
            <a:r>
              <a:rPr lang="fr-FR" sz="1200" kern="1200" baseline="0" noProof="0" dirty="0" smtClean="0">
                <a:solidFill>
                  <a:schemeClr val="tx1"/>
                </a:solidFill>
                <a:effectLst/>
                <a:latin typeface="+mn-lt"/>
                <a:ea typeface="+mn-ea"/>
                <a:cs typeface="+mn-cs"/>
              </a:rPr>
              <a:t>-contour, phyto-contour, excellence code contours. </a:t>
            </a:r>
            <a:endParaRPr lang="fr-FR" noProof="0" dirty="0" smtClean="0"/>
          </a:p>
          <a:p>
            <a:endParaRPr lang="fr-FR" dirty="0"/>
          </a:p>
        </p:txBody>
      </p:sp>
      <p:sp>
        <p:nvSpPr>
          <p:cNvPr id="4" name="Espace réservé du numéro de diapositive 3"/>
          <p:cNvSpPr>
            <a:spLocks noGrp="1"/>
          </p:cNvSpPr>
          <p:nvPr>
            <p:ph type="sldNum" sz="quarter" idx="10"/>
          </p:nvPr>
        </p:nvSpPr>
        <p:spPr/>
        <p:txBody>
          <a:bodyPr/>
          <a:lstStyle/>
          <a:p>
            <a:fld id="{EC99FC70-3EED-40CB-827D-75EECFCB49EA}" type="slidenum">
              <a:rPr lang="fr-FR" smtClean="0"/>
              <a:pPr/>
              <a:t>31</a:t>
            </a:fld>
            <a:endParaRPr lang="fr-FR"/>
          </a:p>
        </p:txBody>
      </p:sp>
    </p:spTree>
    <p:extLst>
      <p:ext uri="{BB962C8B-B14F-4D97-AF65-F5344CB8AC3E}">
        <p14:creationId xmlns:p14="http://schemas.microsoft.com/office/powerpoint/2010/main" val="3667019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This 4 in 1 botanical gel based on carob, exfoliates, moisturizes, clarifies and balances. And</a:t>
            </a:r>
            <a:r>
              <a:rPr lang="en-US" baseline="0" dirty="0" smtClean="0"/>
              <a:t> even more important</a:t>
            </a:r>
            <a:r>
              <a:rPr lang="en-US" dirty="0" smtClean="0"/>
              <a:t> it can be used even on the most sensitive areas. It is therefore the must-have to optimize the results of the eye and lip contour</a:t>
            </a:r>
            <a:r>
              <a:rPr lang="en-US" baseline="0" dirty="0" smtClean="0"/>
              <a:t> and brings luminosity to the complexion.</a:t>
            </a:r>
            <a:endParaRPr lang="fr-FR" dirty="0"/>
          </a:p>
        </p:txBody>
      </p:sp>
      <p:sp>
        <p:nvSpPr>
          <p:cNvPr id="4" name="Espace réservé du numéro de diapositive 3"/>
          <p:cNvSpPr>
            <a:spLocks noGrp="1"/>
          </p:cNvSpPr>
          <p:nvPr>
            <p:ph type="sldNum" sz="quarter" idx="10"/>
          </p:nvPr>
        </p:nvSpPr>
        <p:spPr/>
        <p:txBody>
          <a:bodyPr/>
          <a:lstStyle/>
          <a:p>
            <a:fld id="{EC99FC70-3EED-40CB-827D-75EECFCB49EA}" type="slidenum">
              <a:rPr lang="fr-FR" smtClean="0"/>
              <a:pPr/>
              <a:t>32</a:t>
            </a:fld>
            <a:endParaRPr lang="fr-FR"/>
          </a:p>
        </p:txBody>
      </p:sp>
    </p:spTree>
    <p:extLst>
      <p:ext uri="{BB962C8B-B14F-4D97-AF65-F5344CB8AC3E}">
        <p14:creationId xmlns:p14="http://schemas.microsoft.com/office/powerpoint/2010/main" val="910859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Big</a:t>
            </a:r>
            <a:r>
              <a:rPr lang="fr-FR" dirty="0" smtClean="0"/>
              <a:t> </a:t>
            </a:r>
            <a:r>
              <a:rPr lang="fr-FR" dirty="0" err="1" smtClean="0"/>
              <a:t>novelty</a:t>
            </a:r>
            <a:r>
              <a:rPr lang="fr-FR" baseline="0" dirty="0" smtClean="0"/>
              <a:t> !! 2 versions of massage quartz</a:t>
            </a:r>
          </a:p>
          <a:p>
            <a:pPr marL="171450" indent="-171450">
              <a:buFontTx/>
              <a:buChar char="-"/>
            </a:pPr>
            <a:r>
              <a:rPr lang="fr-FR" baseline="0" dirty="0" smtClean="0"/>
              <a:t>Version for the final clients (</a:t>
            </a:r>
            <a:r>
              <a:rPr lang="fr-FR" baseline="0" dirty="0" err="1" smtClean="0"/>
              <a:t>also</a:t>
            </a:r>
            <a:r>
              <a:rPr lang="fr-FR" baseline="0" dirty="0" smtClean="0"/>
              <a:t> call B o C)</a:t>
            </a:r>
          </a:p>
          <a:p>
            <a:pPr marL="0" indent="0">
              <a:buFontTx/>
              <a:buNone/>
            </a:pPr>
            <a:r>
              <a:rPr lang="fr-FR" baseline="0" dirty="0" smtClean="0"/>
              <a:t>The boxe </a:t>
            </a:r>
            <a:r>
              <a:rPr lang="fr-FR" baseline="0" dirty="0" err="1" smtClean="0"/>
              <a:t>contains</a:t>
            </a:r>
            <a:r>
              <a:rPr lang="fr-FR" baseline="0" dirty="0" smtClean="0"/>
              <a:t> 1 massage quartz, 1 auto massage instruction</a:t>
            </a:r>
          </a:p>
          <a:p>
            <a:pPr marL="171450" indent="-171450">
              <a:buFontTx/>
              <a:buChar char="-"/>
            </a:pPr>
            <a:endParaRPr lang="fr-FR" baseline="0" dirty="0" smtClean="0"/>
          </a:p>
          <a:p>
            <a:pPr marL="171450" indent="-171450">
              <a:buFontTx/>
              <a:buChar char="-"/>
            </a:pPr>
            <a:endParaRPr lang="fr-FR" baseline="0" dirty="0" smtClean="0"/>
          </a:p>
          <a:p>
            <a:pPr marL="171450" indent="-171450">
              <a:buFontTx/>
              <a:buChar char="-"/>
            </a:pPr>
            <a:r>
              <a:rPr lang="fr-FR" baseline="0" dirty="0" smtClean="0"/>
              <a:t>Version for </a:t>
            </a:r>
            <a:r>
              <a:rPr lang="fr-FR" baseline="0" dirty="0" err="1" smtClean="0"/>
              <a:t>professionals</a:t>
            </a:r>
            <a:r>
              <a:rPr lang="fr-FR" baseline="0" dirty="0" smtClean="0"/>
              <a:t> (call B to B)</a:t>
            </a:r>
          </a:p>
          <a:p>
            <a:pPr marL="0" indent="0">
              <a:buFontTx/>
              <a:buNone/>
            </a:pPr>
            <a:r>
              <a:rPr lang="fr-FR" baseline="0" dirty="0" smtClean="0"/>
              <a:t>The boxe </a:t>
            </a:r>
            <a:r>
              <a:rPr lang="fr-FR" baseline="0" dirty="0" err="1" smtClean="0"/>
              <a:t>contains</a:t>
            </a:r>
            <a:r>
              <a:rPr lang="fr-FR" baseline="0" dirty="0" smtClean="0"/>
              <a:t> 2 massage quartz in </a:t>
            </a:r>
            <a:r>
              <a:rPr lang="fr-FR" baseline="0" dirty="0" err="1" smtClean="0"/>
              <a:t>order</a:t>
            </a:r>
            <a:r>
              <a:rPr lang="fr-FR" baseline="0" dirty="0" smtClean="0"/>
              <a:t> to </a:t>
            </a:r>
            <a:r>
              <a:rPr lang="fr-FR" baseline="0" dirty="0" err="1" smtClean="0"/>
              <a:t>perform</a:t>
            </a:r>
            <a:r>
              <a:rPr lang="fr-FR" baseline="0" dirty="0" smtClean="0"/>
              <a:t> the Eye and </a:t>
            </a:r>
            <a:r>
              <a:rPr lang="fr-FR" baseline="0" dirty="0" err="1" smtClean="0"/>
              <a:t>lip</a:t>
            </a:r>
            <a:r>
              <a:rPr lang="fr-FR" baseline="0" dirty="0" smtClean="0"/>
              <a:t> perfection </a:t>
            </a:r>
            <a:r>
              <a:rPr lang="fr-FR" baseline="0" dirty="0" err="1" smtClean="0"/>
              <a:t>treatment</a:t>
            </a:r>
            <a:r>
              <a:rPr lang="fr-FR" baseline="0" dirty="0" smtClean="0"/>
              <a:t>.</a:t>
            </a:r>
          </a:p>
          <a:p>
            <a:pPr marL="0" indent="0">
              <a:buFontTx/>
              <a:buNone/>
            </a:pPr>
            <a:endParaRPr lang="fr-FR" baseline="0" dirty="0" smtClean="0"/>
          </a:p>
          <a:p>
            <a:pPr marL="0" indent="0">
              <a:buFontTx/>
              <a:buNone/>
            </a:pPr>
            <a:r>
              <a:rPr lang="en-US" baseline="0" dirty="0" smtClean="0"/>
              <a:t>The Yon-</a:t>
            </a:r>
            <a:r>
              <a:rPr lang="en-US" baseline="0" dirty="0" err="1" smtClean="0"/>
              <a:t>Ka</a:t>
            </a:r>
            <a:r>
              <a:rPr lang="en-US" baseline="0" dirty="0" smtClean="0"/>
              <a:t> Massage Quartz must be cleaned with soapy water, then immersed in salt water to purify it. Before use, dry it. It is also possible for increased efficiency to place it in the refrigerator or in a bowl of fresh water.</a:t>
            </a:r>
            <a:endParaRPr lang="fr-FR" baseline="0" dirty="0" smtClean="0"/>
          </a:p>
        </p:txBody>
      </p:sp>
      <p:sp>
        <p:nvSpPr>
          <p:cNvPr id="4" name="Espace réservé du numéro de diapositive 3"/>
          <p:cNvSpPr>
            <a:spLocks noGrp="1"/>
          </p:cNvSpPr>
          <p:nvPr>
            <p:ph type="sldNum" sz="quarter" idx="10"/>
          </p:nvPr>
        </p:nvSpPr>
        <p:spPr/>
        <p:txBody>
          <a:bodyPr/>
          <a:lstStyle/>
          <a:p>
            <a:fld id="{EC99FC70-3EED-40CB-827D-75EECFCB49EA}" type="slidenum">
              <a:rPr lang="fr-FR" smtClean="0"/>
              <a:pPr/>
              <a:t>33</a:t>
            </a:fld>
            <a:endParaRPr lang="fr-FR"/>
          </a:p>
        </p:txBody>
      </p:sp>
    </p:spTree>
    <p:extLst>
      <p:ext uri="{BB962C8B-B14F-4D97-AF65-F5344CB8AC3E}">
        <p14:creationId xmlns:p14="http://schemas.microsoft.com/office/powerpoint/2010/main" val="2368248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baseline="0" dirty="0" smtClean="0"/>
              <a:t>EYE </a:t>
            </a:r>
            <a:r>
              <a:rPr lang="fr-FR" b="0" dirty="0" smtClean="0"/>
              <a:t>TIPS</a:t>
            </a:r>
          </a:p>
          <a:p>
            <a:r>
              <a:rPr lang="fr-FR" b="0" dirty="0"/>
              <a:t>*restorative</a:t>
            </a:r>
            <a:r>
              <a:rPr lang="fr-FR" b="0" dirty="0" smtClean="0"/>
              <a:t> sleep</a:t>
            </a:r>
          </a:p>
          <a:p>
            <a:r>
              <a:rPr lang="fr-FR" b="0" dirty="0"/>
              <a:t>* Wear sunglasses</a:t>
            </a:r>
          </a:p>
          <a:p>
            <a:r>
              <a:rPr lang="fr-FR" b="0" baseline="0" dirty="0" smtClean="0"/>
              <a:t>*</a:t>
            </a:r>
            <a:r>
              <a:rPr lang="fr-FR" b="0" baseline="0" dirty="0"/>
              <a:t>frozen tea bag (tannins very </a:t>
            </a:r>
            <a:r>
              <a:rPr lang="fr-FR" b="0" baseline="0" dirty="0" smtClean="0"/>
              <a:t>effective </a:t>
            </a:r>
            <a:r>
              <a:rPr lang="fr-FR" b="0" baseline="0" dirty="0"/>
              <a:t>against dark circles)</a:t>
            </a:r>
          </a:p>
          <a:p>
            <a:pPr defTabSz="880489">
              <a:defRPr/>
            </a:pPr>
            <a:r>
              <a:rPr lang="fr-FR" b="0" baseline="0" dirty="0"/>
              <a:t>*</a:t>
            </a:r>
            <a:r>
              <a:rPr lang="fr-FR" b="0" dirty="0"/>
              <a:t>self-massage </a:t>
            </a:r>
            <a:r>
              <a:rPr lang="fr-FR" b="0" baseline="0" dirty="0"/>
              <a:t>with </a:t>
            </a:r>
            <a:r>
              <a:rPr lang="fr-FR" b="0" baseline="0" dirty="0" err="1"/>
              <a:t>palming </a:t>
            </a:r>
            <a:r>
              <a:rPr lang="fr-FR" b="0" baseline="0" dirty="0" smtClean="0"/>
              <a:t>created </a:t>
            </a:r>
            <a:r>
              <a:rPr lang="fr-FR" b="0" baseline="0" dirty="0"/>
              <a:t>by ophthalmologist </a:t>
            </a:r>
            <a:r>
              <a:rPr lang="fr-FR" b="0" baseline="0" dirty="0" smtClean="0"/>
              <a:t>William </a:t>
            </a:r>
            <a:r>
              <a:rPr lang="fr-FR" b="0" baseline="0" dirty="0"/>
              <a:t>Bates </a:t>
            </a:r>
          </a:p>
          <a:p>
            <a:pPr defTabSz="880489">
              <a:defRPr/>
            </a:pPr>
            <a:r>
              <a:rPr lang="fr-FR" b="0" baseline="0" dirty="0"/>
              <a:t>The </a:t>
            </a:r>
            <a:r>
              <a:rPr lang="fr-FR" b="0" baseline="0" dirty="0" smtClean="0"/>
              <a:t>darkness </a:t>
            </a:r>
            <a:r>
              <a:rPr lang="fr-FR" b="0" baseline="0" dirty="0"/>
              <a:t>and the warmth of the hands </a:t>
            </a:r>
            <a:r>
              <a:rPr lang="fr-FR" b="0" baseline="0" dirty="0" smtClean="0"/>
              <a:t>bring </a:t>
            </a:r>
            <a:r>
              <a:rPr lang="fr-FR" b="0" baseline="0" dirty="0"/>
              <a:t>well-being and return to calm, refocusing.</a:t>
            </a:r>
          </a:p>
          <a:p>
            <a:pPr defTabSz="880489">
              <a:defRPr/>
            </a:pPr>
            <a:r>
              <a:rPr lang="fr-FR" b="0" baseline="0" dirty="0"/>
              <a:t>Fixed pressure of the following points : </a:t>
            </a:r>
          </a:p>
          <a:p>
            <a:pPr marL="165092" indent="-165092" defTabSz="880489">
              <a:buFontTx/>
              <a:buChar char="-"/>
              <a:defRPr/>
            </a:pPr>
            <a:r>
              <a:rPr lang="fr-FR" b="0" baseline="0" dirty="0"/>
              <a:t>V2: inner eye corner (draining)</a:t>
            </a:r>
          </a:p>
          <a:p>
            <a:pPr marL="165092" indent="-165092" defTabSz="880489">
              <a:buFontTx/>
              <a:buChar char="-"/>
              <a:defRPr/>
            </a:pPr>
            <a:r>
              <a:rPr lang="fr-FR" b="0" baseline="0" dirty="0"/>
              <a:t>HM 3: middle eyebrows (reduces headaches)</a:t>
            </a:r>
          </a:p>
          <a:p>
            <a:pPr marL="165092" indent="-165092" defTabSz="880489">
              <a:buFontTx/>
              <a:buChar char="-"/>
              <a:defRPr/>
            </a:pPr>
            <a:r>
              <a:rPr lang="fr-FR" b="0" baseline="0" dirty="0"/>
              <a:t>TR 23: tip of the </a:t>
            </a:r>
            <a:r>
              <a:rPr lang="fr-FR" b="0" baseline="0" dirty="0" smtClean="0"/>
              <a:t>eyebrow </a:t>
            </a:r>
            <a:r>
              <a:rPr lang="fr-FR" b="0" baseline="0" dirty="0"/>
              <a:t>(fight against fatigue)</a:t>
            </a:r>
          </a:p>
          <a:p>
            <a:pPr marL="165092" indent="-165092" defTabSz="880489">
              <a:buFontTx/>
              <a:buChar char="-"/>
              <a:defRPr/>
            </a:pPr>
            <a:r>
              <a:rPr lang="fr-FR" b="0" baseline="0" dirty="0"/>
              <a:t>V2: inner eye corner (draining)</a:t>
            </a:r>
          </a:p>
          <a:p>
            <a:pPr marL="165092" indent="-165092" defTabSz="880489">
              <a:buFontTx/>
              <a:buChar char="-"/>
              <a:defRPr/>
            </a:pPr>
            <a:r>
              <a:rPr lang="fr-FR" b="0" baseline="0" dirty="0"/>
              <a:t>E2: </a:t>
            </a:r>
            <a:r>
              <a:rPr lang="fr-FR" b="0" baseline="0" dirty="0" smtClean="0"/>
              <a:t>lower </a:t>
            </a:r>
            <a:r>
              <a:rPr lang="fr-FR" b="0" baseline="0" dirty="0"/>
              <a:t>orbicular medium (draining)</a:t>
            </a:r>
          </a:p>
          <a:p>
            <a:pPr marL="165092" indent="-165092" defTabSz="880489">
              <a:buFontTx/>
              <a:buChar char="-"/>
              <a:defRPr/>
            </a:pPr>
            <a:r>
              <a:rPr lang="fr-FR" b="0" baseline="0" dirty="0"/>
              <a:t>VB 1: </a:t>
            </a:r>
            <a:r>
              <a:rPr lang="fr-FR" b="0" baseline="0" dirty="0" smtClean="0"/>
              <a:t>lower external orbicular </a:t>
            </a:r>
            <a:r>
              <a:rPr lang="fr-FR" b="0" baseline="0" dirty="0"/>
              <a:t>corner (reduces headaches)</a:t>
            </a:r>
          </a:p>
          <a:p>
            <a:pPr defTabSz="880489">
              <a:defRPr/>
            </a:pPr>
            <a:r>
              <a:rPr lang="fr-FR" b="0" baseline="0" dirty="0"/>
              <a:t>Finish in </a:t>
            </a:r>
            <a:r>
              <a:rPr lang="fr-FR" b="0" baseline="0" dirty="0" err="1"/>
              <a:t>palming </a:t>
            </a:r>
            <a:endParaRPr lang="fr-FR" b="0" dirty="0"/>
          </a:p>
          <a:p>
            <a:pPr defTabSz="880489">
              <a:defRPr/>
            </a:pPr>
            <a:r>
              <a:rPr lang="fr-FR" b="0" baseline="0" dirty="0"/>
              <a:t>*eye</a:t>
            </a:r>
            <a:r>
              <a:rPr lang="fr-FR" b="0" dirty="0"/>
              <a:t> yoga </a:t>
            </a:r>
          </a:p>
          <a:p>
            <a:pPr defTabSz="880489">
              <a:defRPr/>
            </a:pPr>
            <a:r>
              <a:rPr lang="fr-FR" b="0" baseline="0" dirty="0"/>
              <a:t>The pencil, </a:t>
            </a:r>
            <a:r>
              <a:rPr lang="fr-FR" b="0" baseline="0" dirty="0" smtClean="0"/>
              <a:t>the clock</a:t>
            </a:r>
          </a:p>
          <a:p>
            <a:pPr defTabSz="880489">
              <a:defRPr/>
            </a:pPr>
            <a:endParaRPr lang="fr-FR" b="0" baseline="0" dirty="0" smtClean="0"/>
          </a:p>
          <a:p>
            <a:pPr defTabSz="880489">
              <a:defRPr/>
            </a:pPr>
            <a:r>
              <a:rPr lang="fr-FR" b="0" baseline="0" dirty="0" smtClean="0"/>
              <a:t>LIP TIPS</a:t>
            </a:r>
          </a:p>
          <a:p>
            <a:pPr defTabSz="880489">
              <a:defRPr/>
            </a:pPr>
            <a:r>
              <a:rPr lang="fr-FR" b="0" baseline="0" dirty="0" smtClean="0"/>
              <a:t>*do not moisten your lips too often</a:t>
            </a:r>
          </a:p>
          <a:p>
            <a:pPr defTabSz="880489">
              <a:defRPr/>
            </a:pPr>
            <a:r>
              <a:rPr lang="fr-FR" b="0" baseline="0" dirty="0" smtClean="0"/>
              <a:t>*privilégier the lipstick satin finish and always put a balm underneath it. </a:t>
            </a:r>
          </a:p>
          <a:p>
            <a:pPr defTabSz="880489">
              <a:defRPr/>
            </a:pPr>
            <a:r>
              <a:rPr lang="fr-FR" b="0" baseline="0" dirty="0" smtClean="0"/>
              <a:t>*gymnastic of the lips: to carry out O then to yawn and A</a:t>
            </a:r>
          </a:p>
          <a:p>
            <a:pPr defTabSz="880489">
              <a:defRPr/>
            </a:pPr>
            <a:r>
              <a:rPr lang="fr-FR" b="0" baseline="0" dirty="0" smtClean="0"/>
              <a:t>*Limit smoking</a:t>
            </a:r>
          </a:p>
          <a:p>
            <a:pPr defTabSz="880489">
              <a:defRPr/>
            </a:pPr>
            <a:endParaRPr lang="fr-FR" b="0" baseline="0" dirty="0" smtClean="0"/>
          </a:p>
          <a:p>
            <a:pPr defTabSz="880489">
              <a:defRPr/>
            </a:pPr>
            <a:endParaRPr lang="fr-FR" b="0" baseline="0" dirty="0" smtClean="0"/>
          </a:p>
          <a:p>
            <a:pPr defTabSz="880489">
              <a:defRPr/>
            </a:pPr>
            <a:endParaRPr lang="fr-FR" b="0" baseline="0" dirty="0" smtClean="0"/>
          </a:p>
          <a:p>
            <a:pPr defTabSz="880489">
              <a:defRPr/>
            </a:pPr>
            <a:endParaRPr lang="fr-FR" b="0" baseline="0" dirty="0"/>
          </a:p>
          <a:p>
            <a:pPr defTabSz="880489">
              <a:defRPr/>
            </a:pPr>
            <a:endParaRPr lang="fr-FR" b="0" baseline="0" dirty="0"/>
          </a:p>
          <a:p>
            <a:pPr defTabSz="880489">
              <a:defRPr/>
            </a:pPr>
            <a:endParaRPr lang="fr-FR" b="0" dirty="0"/>
          </a:p>
          <a:p>
            <a:endParaRPr lang="fr-FR" b="0" baseline="0"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865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Intro to self-massage : </a:t>
            </a:r>
          </a:p>
          <a:p>
            <a:pPr marL="171450" indent="-171450">
              <a:buFontTx/>
              <a:buChar char="-"/>
            </a:pPr>
            <a:r>
              <a:rPr lang="fr-FR" dirty="0" smtClean="0"/>
              <a:t>Allows </a:t>
            </a:r>
            <a:r>
              <a:rPr lang="fr-FR" baseline="0" dirty="0" smtClean="0"/>
              <a:t>the discovery of energy points on oneself; thus, easier to reproduce on the model.</a:t>
            </a:r>
          </a:p>
          <a:p>
            <a:pPr marL="171450" indent="-171450">
              <a:buFontTx/>
              <a:buChar char="-"/>
            </a:pPr>
            <a:r>
              <a:rPr lang="fr-FR" baseline="0" dirty="0" smtClean="0"/>
              <a:t>Let yourself be guided by the sound of the trainer's voice.</a:t>
            </a:r>
          </a:p>
          <a:p>
            <a:pPr marL="171450" indent="-171450">
              <a:buFontTx/>
              <a:buChar char="-"/>
            </a:pPr>
            <a:r>
              <a:rPr lang="fr-FR" baseline="0" dirty="0" smtClean="0"/>
              <a:t>Apply progressive pressure for 3 seconds (some may be painful, which is normal).</a:t>
            </a:r>
          </a:p>
          <a:p>
            <a:pPr marL="0" indent="0">
              <a:buFontTx/>
              <a:buNone/>
            </a:pPr>
            <a:endParaRPr lang="fr-FR" baseline="0" dirty="0" smtClean="0"/>
          </a:p>
          <a:p>
            <a:pPr marL="0" indent="0">
              <a:buFontTx/>
              <a:buNone/>
            </a:pPr>
            <a:r>
              <a:rPr lang="fr-FR" baseline="0" dirty="0" smtClean="0"/>
              <a:t>Self-massage :</a:t>
            </a:r>
          </a:p>
          <a:p>
            <a:pPr marL="0" indent="0">
              <a:buFontTx/>
              <a:buNone/>
            </a:pPr>
            <a:r>
              <a:rPr lang="fr-FR" baseline="0" dirty="0" smtClean="0"/>
              <a:t>- </a:t>
            </a:r>
            <a:r>
              <a:rPr lang="fr-FR" dirty="0" smtClean="0"/>
              <a:t>For self-massage, invite salespeople to </a:t>
            </a:r>
            <a:r>
              <a:rPr lang="fr-FR" baseline="0" dirty="0" smtClean="0"/>
              <a:t>sit comfortably, close their eyes, warm their hands and position them over their eyes for a few moments. </a:t>
            </a:r>
          </a:p>
          <a:p>
            <a:pPr marL="0" indent="0">
              <a:buFontTx/>
              <a:buNone/>
            </a:pPr>
            <a:r>
              <a:rPr lang="fr-FR" baseline="0" dirty="0" smtClean="0"/>
              <a:t>- State only the location</a:t>
            </a:r>
          </a:p>
          <a:p>
            <a:pPr marL="0" indent="0">
              <a:buFontTx/>
              <a:buNone/>
            </a:pPr>
            <a:endParaRPr lang="fr-FR" baseline="0" dirty="0" smtClean="0"/>
          </a:p>
          <a:p>
            <a:pPr marL="0" indent="0">
              <a:buFontTx/>
              <a:buNone/>
            </a:pPr>
            <a:r>
              <a:rPr lang="fr-FR" baseline="0" dirty="0" smtClean="0"/>
              <a:t>Then carry out the same sequences with the Yon-Ka massage quartz.</a:t>
            </a:r>
          </a:p>
          <a:p>
            <a:endParaRPr lang="fr-FR" dirty="0"/>
          </a:p>
        </p:txBody>
      </p:sp>
      <p:sp>
        <p:nvSpPr>
          <p:cNvPr id="4" name="Espace réservé du numéro de diapositive 3"/>
          <p:cNvSpPr>
            <a:spLocks noGrp="1"/>
          </p:cNvSpPr>
          <p:nvPr>
            <p:ph type="sldNum" sz="quarter" idx="10"/>
          </p:nvPr>
        </p:nvSpPr>
        <p:spPr/>
        <p:txBody>
          <a:bodyPr/>
          <a:lstStyle/>
          <a:p>
            <a:fld id="{EC99FC70-3EED-40CB-827D-75EECFCB49EA}" type="slidenum">
              <a:rPr lang="fr-FR" smtClean="0"/>
              <a:pPr/>
              <a:t>35</a:t>
            </a:fld>
            <a:endParaRPr lang="fr-FR"/>
          </a:p>
        </p:txBody>
      </p:sp>
    </p:spTree>
    <p:extLst>
      <p:ext uri="{BB962C8B-B14F-4D97-AF65-F5344CB8AC3E}">
        <p14:creationId xmlns:p14="http://schemas.microsoft.com/office/powerpoint/2010/main" val="3293525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Intro to self-massage : </a:t>
            </a:r>
          </a:p>
          <a:p>
            <a:pPr marL="171450" indent="-171450">
              <a:buFontTx/>
              <a:buChar char="-"/>
            </a:pPr>
            <a:r>
              <a:rPr lang="fr-FR" dirty="0" smtClean="0"/>
              <a:t>Allows </a:t>
            </a:r>
            <a:r>
              <a:rPr lang="fr-FR" baseline="0" dirty="0" smtClean="0"/>
              <a:t>the discovery of the energy points on oneself so easier to reproduce it on the model.</a:t>
            </a:r>
          </a:p>
          <a:p>
            <a:pPr marL="171450" indent="-171450">
              <a:buFontTx/>
              <a:buChar char="-"/>
            </a:pPr>
            <a:r>
              <a:rPr lang="fr-FR" baseline="0" dirty="0" smtClean="0"/>
              <a:t>Let yourself be guided by the sound of the trainer's voice.</a:t>
            </a:r>
          </a:p>
          <a:p>
            <a:pPr marL="171450" indent="-171450">
              <a:buFontTx/>
              <a:buChar char="-"/>
            </a:pPr>
            <a:r>
              <a:rPr lang="fr-FR" baseline="0" dirty="0" smtClean="0"/>
              <a:t>Apply progressive pressure for 3 seconds (some may be painful, which is normal).</a:t>
            </a:r>
          </a:p>
          <a:p>
            <a:pPr marL="0" indent="0">
              <a:buFontTx/>
              <a:buNone/>
            </a:pPr>
            <a:endParaRPr lang="fr-FR" baseline="0" dirty="0" smtClean="0"/>
          </a:p>
          <a:p>
            <a:pPr marL="0" indent="0">
              <a:buFontTx/>
              <a:buNone/>
            </a:pPr>
            <a:r>
              <a:rPr lang="fr-FR" baseline="0" dirty="0" smtClean="0"/>
              <a:t>Self-massage :</a:t>
            </a:r>
          </a:p>
          <a:p>
            <a:pPr marL="0" indent="0">
              <a:buFontTx/>
              <a:buNone/>
            </a:pPr>
            <a:r>
              <a:rPr lang="fr-FR" baseline="0" dirty="0" smtClean="0"/>
              <a:t>- </a:t>
            </a:r>
            <a:r>
              <a:rPr lang="fr-FR" dirty="0" smtClean="0"/>
              <a:t>For self-massage, invite salespeople to </a:t>
            </a:r>
            <a:r>
              <a:rPr lang="fr-FR" baseline="0" dirty="0" smtClean="0"/>
              <a:t>sit comfortably, close their eyes, warm their hands and position them over their eyes for a few moments. </a:t>
            </a:r>
          </a:p>
          <a:p>
            <a:pPr marL="0" indent="0">
              <a:buFontTx/>
              <a:buNone/>
            </a:pPr>
            <a:r>
              <a:rPr lang="fr-FR" baseline="0" dirty="0" smtClean="0"/>
              <a:t>- State only the location</a:t>
            </a:r>
          </a:p>
          <a:p>
            <a:pPr marL="0" indent="0">
              <a:buFontTx/>
              <a:buNone/>
            </a:pPr>
            <a:endParaRPr lang="fr-FR" baseline="0" dirty="0" smtClean="0"/>
          </a:p>
          <a:p>
            <a:pPr marL="0" indent="0">
              <a:buFontTx/>
              <a:buNone/>
            </a:pPr>
            <a:r>
              <a:rPr lang="fr-FR" strike="sngStrike" baseline="0" dirty="0" smtClean="0"/>
              <a:t>Then carry out the same sequences with the </a:t>
            </a:r>
            <a:r>
              <a:rPr lang="fr-FR" strike="sngStrike" baseline="0" dirty="0" err="1" smtClean="0"/>
              <a:t>Yon-Ka </a:t>
            </a:r>
            <a:r>
              <a:rPr lang="fr-FR" strike="sngStrike" baseline="0" dirty="0" smtClean="0"/>
              <a:t>massage quartz. </a:t>
            </a:r>
          </a:p>
          <a:p>
            <a:pPr marL="0" indent="0">
              <a:buFontTx/>
              <a:buNone/>
            </a:pPr>
            <a:r>
              <a:rPr lang="fr-FR" b="1" strike="noStrike" baseline="0" dirty="0" smtClean="0"/>
              <a:t>Same comments as for the previous slide?</a:t>
            </a:r>
          </a:p>
          <a:p>
            <a:endParaRPr lang="fr-FR" dirty="0"/>
          </a:p>
        </p:txBody>
      </p:sp>
      <p:sp>
        <p:nvSpPr>
          <p:cNvPr id="4" name="Espace réservé du numéro de diapositive 3"/>
          <p:cNvSpPr>
            <a:spLocks noGrp="1"/>
          </p:cNvSpPr>
          <p:nvPr>
            <p:ph type="sldNum" sz="quarter" idx="10"/>
          </p:nvPr>
        </p:nvSpPr>
        <p:spPr/>
        <p:txBody>
          <a:bodyPr/>
          <a:lstStyle/>
          <a:p>
            <a:fld id="{EC99FC70-3EED-40CB-827D-75EECFCB49EA}" type="slidenum">
              <a:rPr lang="fr-FR" smtClean="0"/>
              <a:pPr/>
              <a:t>36</a:t>
            </a:fld>
            <a:endParaRPr lang="fr-FR"/>
          </a:p>
        </p:txBody>
      </p:sp>
    </p:spTree>
    <p:extLst>
      <p:ext uri="{BB962C8B-B14F-4D97-AF65-F5344CB8AC3E}">
        <p14:creationId xmlns:p14="http://schemas.microsoft.com/office/powerpoint/2010/main" val="16850309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C99FC70-3EED-40CB-827D-75EECFCB49EA}" type="slidenum">
              <a:rPr lang="fr-FR" smtClean="0"/>
              <a:pPr/>
              <a:t>37</a:t>
            </a:fld>
            <a:endParaRPr lang="fr-FR"/>
          </a:p>
        </p:txBody>
      </p:sp>
    </p:spTree>
    <p:extLst>
      <p:ext uri="{BB962C8B-B14F-4D97-AF65-F5344CB8AC3E}">
        <p14:creationId xmlns:p14="http://schemas.microsoft.com/office/powerpoint/2010/main" val="4128293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4925" y="757238"/>
            <a:ext cx="6711950" cy="3776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378823" y="4786266"/>
            <a:ext cx="6165668" cy="4534354"/>
          </a:xfrm>
          <a:prstGeom prst="rect">
            <a:avLst/>
          </a:prstGeom>
          <a:noFill/>
          <a:ln>
            <a:noFill/>
          </a:ln>
        </p:spPr>
        <p:txBody>
          <a:bodyPr spcFirstLastPara="1" wrap="square" lIns="89125" tIns="89125" rIns="89125" bIns="89125" anchor="t" anchorCtr="0">
            <a:noAutofit/>
          </a:bodyPr>
          <a:lstStyle/>
          <a:p>
            <a:r>
              <a:rPr lang="en-US" kern="1200" dirty="0" smtClean="0">
                <a:solidFill>
                  <a:schemeClr val="tx1"/>
                </a:solidFill>
                <a:effectLst/>
                <a:latin typeface="+mn-lt"/>
                <a:ea typeface="+mn-ea"/>
                <a:cs typeface="+mn-cs"/>
              </a:rPr>
              <a:t>In order to support you in the best conditions, we have developed a launch kit</a:t>
            </a:r>
            <a:endParaRPr lang="fr-FR"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89633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en-US" sz="1200" b="0" i="0" kern="1200" dirty="0" smtClean="0">
                <a:solidFill>
                  <a:schemeClr val="tx1"/>
                </a:solidFill>
                <a:effectLst/>
                <a:latin typeface="+mn-lt"/>
                <a:ea typeface="+mn-ea"/>
                <a:cs typeface="+mn-cs"/>
              </a:rPr>
              <a:t>Technical guide containing the detailed steps of the</a:t>
            </a:r>
            <a:r>
              <a:rPr lang="en-US" sz="1200" b="0" i="0" kern="1200" baseline="0" dirty="0" smtClean="0">
                <a:solidFill>
                  <a:schemeClr val="tx1"/>
                </a:solidFill>
                <a:effectLst/>
                <a:latin typeface="+mn-lt"/>
                <a:ea typeface="+mn-ea"/>
                <a:cs typeface="+mn-cs"/>
              </a:rPr>
              <a:t> treatment</a:t>
            </a:r>
          </a:p>
          <a:p>
            <a:pPr marL="0" indent="0">
              <a:buFontTx/>
              <a:buNone/>
            </a:pPr>
            <a:r>
              <a:rPr lang="en-US" dirty="0" smtClean="0"/>
              <a:t/>
            </a:r>
            <a:br>
              <a:rPr lang="en-US" dirty="0" smtClean="0"/>
            </a:br>
            <a:r>
              <a:rPr lang="en-US" dirty="0" smtClean="0"/>
              <a:t>- </a:t>
            </a:r>
            <a:r>
              <a:rPr lang="en-US" sz="1200" b="0" i="0" kern="1200" dirty="0" smtClean="0">
                <a:solidFill>
                  <a:schemeClr val="tx1"/>
                </a:solidFill>
                <a:effectLst/>
                <a:latin typeface="+mn-lt"/>
                <a:ea typeface="+mn-ea"/>
                <a:cs typeface="+mn-cs"/>
              </a:rPr>
              <a:t>A video and specific brochure in order to train you</a:t>
            </a:r>
          </a:p>
          <a:p>
            <a:pPr marL="0" indent="0">
              <a:buFontTx/>
              <a:buNone/>
            </a:pPr>
            <a:r>
              <a:rPr lang="en-US" dirty="0" smtClean="0"/>
              <a:t/>
            </a:r>
            <a:br>
              <a:rPr lang="en-US" dirty="0" smtClean="0"/>
            </a:br>
            <a:r>
              <a:rPr lang="en-US" dirty="0" smtClean="0"/>
              <a:t>- </a:t>
            </a:r>
            <a:r>
              <a:rPr lang="en-US" sz="1200" b="0" i="0" kern="1200" dirty="0" smtClean="0">
                <a:solidFill>
                  <a:schemeClr val="tx1"/>
                </a:solidFill>
                <a:effectLst/>
                <a:latin typeface="+mn-lt"/>
                <a:ea typeface="+mn-ea"/>
                <a:cs typeface="+mn-cs"/>
              </a:rPr>
              <a:t>The technical files with the 45’ and 30’ treatment step chart and the Yon-</a:t>
            </a:r>
            <a:r>
              <a:rPr lang="en-US" sz="1200" b="0" i="0" kern="1200" dirty="0" err="1" smtClean="0">
                <a:solidFill>
                  <a:schemeClr val="tx1"/>
                </a:solidFill>
                <a:effectLst/>
                <a:latin typeface="+mn-lt"/>
                <a:ea typeface="+mn-ea"/>
                <a:cs typeface="+mn-cs"/>
              </a:rPr>
              <a:t>Ka</a:t>
            </a:r>
            <a:r>
              <a:rPr lang="en-US" sz="1200" b="0" i="0" kern="1200" dirty="0" smtClean="0">
                <a:solidFill>
                  <a:schemeClr val="tx1"/>
                </a:solidFill>
                <a:effectLst/>
                <a:latin typeface="+mn-lt"/>
                <a:ea typeface="+mn-ea"/>
                <a:cs typeface="+mn-cs"/>
              </a:rPr>
              <a:t> Massage Quartz</a:t>
            </a:r>
          </a:p>
          <a:p>
            <a:pPr marL="0" indent="0">
              <a:buFontTx/>
              <a:buNone/>
            </a:pPr>
            <a:r>
              <a:rPr lang="en-US" dirty="0" smtClean="0"/>
              <a:t/>
            </a:r>
            <a:br>
              <a:rPr lang="en-US" dirty="0" smtClean="0"/>
            </a:br>
            <a:r>
              <a:rPr lang="en-US" sz="1200" b="0" i="0" kern="1200" dirty="0" smtClean="0">
                <a:solidFill>
                  <a:schemeClr val="tx1"/>
                </a:solidFill>
                <a:effectLst/>
                <a:latin typeface="+mn-lt"/>
                <a:ea typeface="+mn-ea"/>
                <a:cs typeface="+mn-cs"/>
              </a:rPr>
              <a:t>The objective of this kit is to facilitate the memorization of this new treatment</a:t>
            </a:r>
            <a:endParaRPr lang="fr-FR" dirty="0"/>
          </a:p>
        </p:txBody>
      </p:sp>
      <p:sp>
        <p:nvSpPr>
          <p:cNvPr id="4" name="Espace réservé du numéro de diapositive 3"/>
          <p:cNvSpPr>
            <a:spLocks noGrp="1"/>
          </p:cNvSpPr>
          <p:nvPr>
            <p:ph type="sldNum" sz="quarter" idx="10"/>
          </p:nvPr>
        </p:nvSpPr>
        <p:spPr/>
        <p:txBody>
          <a:bodyPr/>
          <a:lstStyle/>
          <a:p>
            <a:fld id="{EC99FC70-3EED-40CB-827D-75EECFCB49EA}" type="slidenum">
              <a:rPr lang="fr-FR" smtClean="0"/>
              <a:pPr/>
              <a:t>39</a:t>
            </a:fld>
            <a:endParaRPr lang="fr-FR"/>
          </a:p>
        </p:txBody>
      </p:sp>
    </p:spTree>
    <p:extLst>
      <p:ext uri="{BB962C8B-B14F-4D97-AF65-F5344CB8AC3E}">
        <p14:creationId xmlns:p14="http://schemas.microsoft.com/office/powerpoint/2010/main" val="3277169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3 mains objectives</a:t>
            </a:r>
          </a:p>
          <a:p>
            <a:r>
              <a:rPr lang="fr-FR" dirty="0" smtClean="0"/>
              <a:t>First of all, i </a:t>
            </a:r>
            <a:r>
              <a:rPr lang="fr-FR" dirty="0" err="1" smtClean="0"/>
              <a:t>wish</a:t>
            </a:r>
            <a:r>
              <a:rPr lang="fr-FR" dirty="0" smtClean="0"/>
              <a:t> to </a:t>
            </a:r>
            <a:r>
              <a:rPr lang="fr-FR" dirty="0" err="1" smtClean="0"/>
              <a:t>make</a:t>
            </a:r>
            <a:r>
              <a:rPr lang="fr-FR" dirty="0" smtClean="0"/>
              <a:t> </a:t>
            </a:r>
            <a:r>
              <a:rPr lang="fr-FR" dirty="0" err="1" smtClean="0"/>
              <a:t>you</a:t>
            </a:r>
            <a:r>
              <a:rPr lang="fr-FR" baseline="0" dirty="0" smtClean="0"/>
              <a:t> </a:t>
            </a:r>
            <a:r>
              <a:rPr lang="fr-FR" baseline="0" dirty="0" err="1" smtClean="0"/>
              <a:t>discover</a:t>
            </a:r>
            <a:r>
              <a:rPr lang="fr-FR" baseline="0" dirty="0" smtClean="0"/>
              <a:t> and train </a:t>
            </a:r>
            <a:r>
              <a:rPr lang="fr-FR" baseline="0" dirty="0" err="1" smtClean="0"/>
              <a:t>even</a:t>
            </a:r>
            <a:r>
              <a:rPr lang="fr-FR" baseline="0" dirty="0" smtClean="0"/>
              <a:t> if i know </a:t>
            </a:r>
            <a:r>
              <a:rPr lang="fr-FR" baseline="0" dirty="0" err="1" smtClean="0"/>
              <a:t>remote</a:t>
            </a:r>
            <a:r>
              <a:rPr lang="fr-FR" baseline="0" dirty="0" smtClean="0"/>
              <a:t> </a:t>
            </a:r>
            <a:r>
              <a:rPr lang="fr-FR" baseline="0" dirty="0" err="1" smtClean="0"/>
              <a:t>is</a:t>
            </a:r>
            <a:r>
              <a:rPr lang="fr-FR" baseline="0" dirty="0" smtClean="0"/>
              <a:t> more </a:t>
            </a:r>
            <a:r>
              <a:rPr lang="fr-FR" baseline="0" dirty="0" err="1" smtClean="0"/>
              <a:t>complicated</a:t>
            </a:r>
            <a:r>
              <a:rPr lang="fr-FR" baseline="0" dirty="0" smtClean="0"/>
              <a:t> but in </a:t>
            </a:r>
            <a:r>
              <a:rPr lang="fr-FR" baseline="0" dirty="0" err="1" smtClean="0"/>
              <a:t>this</a:t>
            </a:r>
            <a:r>
              <a:rPr lang="fr-FR" baseline="0" dirty="0" smtClean="0"/>
              <a:t> </a:t>
            </a:r>
            <a:r>
              <a:rPr lang="fr-FR" baseline="0" dirty="0" err="1" smtClean="0"/>
              <a:t>period</a:t>
            </a:r>
            <a:r>
              <a:rPr lang="fr-FR" baseline="0" dirty="0" smtClean="0"/>
              <a:t> </a:t>
            </a:r>
            <a:r>
              <a:rPr lang="fr-FR" baseline="0" dirty="0" err="1" smtClean="0"/>
              <a:t>we</a:t>
            </a:r>
            <a:r>
              <a:rPr lang="fr-FR" baseline="0" dirty="0" smtClean="0"/>
              <a:t> must </a:t>
            </a:r>
            <a:r>
              <a:rPr lang="fr-FR" baseline="0" dirty="0" err="1" smtClean="0"/>
              <a:t>adapt</a:t>
            </a:r>
            <a:r>
              <a:rPr lang="fr-FR" baseline="0" dirty="0" smtClean="0"/>
              <a:t>.</a:t>
            </a:r>
          </a:p>
          <a:p>
            <a:r>
              <a:rPr lang="fr-FR" baseline="0" dirty="0" smtClean="0"/>
              <a:t>Second objective, </a:t>
            </a:r>
            <a:r>
              <a:rPr lang="fr-FR" baseline="0" dirty="0" err="1" smtClean="0"/>
              <a:t>allow</a:t>
            </a:r>
            <a:r>
              <a:rPr lang="fr-FR" baseline="0" dirty="0" smtClean="0"/>
              <a:t> </a:t>
            </a:r>
            <a:r>
              <a:rPr lang="fr-FR" baseline="0" dirty="0" err="1" smtClean="0"/>
              <a:t>you</a:t>
            </a:r>
            <a:r>
              <a:rPr lang="fr-FR" baseline="0" dirty="0" smtClean="0"/>
              <a:t> to </a:t>
            </a:r>
            <a:r>
              <a:rPr lang="fr-FR" baseline="0" dirty="0" err="1" smtClean="0"/>
              <a:t>enrich</a:t>
            </a:r>
            <a:r>
              <a:rPr lang="fr-FR" baseline="0" dirty="0" smtClean="0"/>
              <a:t> </a:t>
            </a:r>
            <a:r>
              <a:rPr lang="fr-FR" baseline="0" dirty="0" err="1" smtClean="0"/>
              <a:t>your</a:t>
            </a:r>
            <a:r>
              <a:rPr lang="fr-FR" baseline="0" dirty="0" smtClean="0"/>
              <a:t> </a:t>
            </a:r>
            <a:r>
              <a:rPr lang="fr-FR" baseline="0" dirty="0" err="1" smtClean="0"/>
              <a:t>treatment</a:t>
            </a:r>
            <a:r>
              <a:rPr lang="fr-FR" baseline="0" dirty="0" smtClean="0"/>
              <a:t> menu to </a:t>
            </a:r>
            <a:r>
              <a:rPr lang="fr-FR" baseline="0" dirty="0" err="1" smtClean="0"/>
              <a:t>create</a:t>
            </a:r>
            <a:r>
              <a:rPr lang="fr-FR" baseline="0" dirty="0" smtClean="0"/>
              <a:t> </a:t>
            </a:r>
            <a:r>
              <a:rPr lang="fr-FR" baseline="0" dirty="0" err="1" smtClean="0"/>
              <a:t>dynamism</a:t>
            </a:r>
            <a:r>
              <a:rPr lang="fr-FR" baseline="0" dirty="0" smtClean="0"/>
              <a:t> ut </a:t>
            </a:r>
            <a:r>
              <a:rPr lang="fr-FR" baseline="0" dirty="0" err="1" smtClean="0"/>
              <a:t>also</a:t>
            </a:r>
            <a:r>
              <a:rPr lang="fr-FR" baseline="0" dirty="0" smtClean="0"/>
              <a:t> </a:t>
            </a:r>
            <a:r>
              <a:rPr lang="fr-FR" baseline="0" dirty="0" err="1" smtClean="0"/>
              <a:t>novelty</a:t>
            </a:r>
            <a:r>
              <a:rPr lang="fr-FR" baseline="0" dirty="0" smtClean="0"/>
              <a:t>.</a:t>
            </a:r>
          </a:p>
          <a:p>
            <a:r>
              <a:rPr lang="fr-FR" baseline="0" dirty="0" smtClean="0"/>
              <a:t>And </a:t>
            </a:r>
            <a:r>
              <a:rPr lang="fr-FR" baseline="0" dirty="0" err="1" smtClean="0"/>
              <a:t>third</a:t>
            </a:r>
            <a:r>
              <a:rPr lang="fr-FR" baseline="0" dirty="0" smtClean="0"/>
              <a:t> </a:t>
            </a:r>
            <a:r>
              <a:rPr lang="fr-FR" baseline="0" dirty="0" err="1" smtClean="0"/>
              <a:t>ojetvie</a:t>
            </a:r>
            <a:r>
              <a:rPr lang="fr-FR" baseline="0" dirty="0" smtClean="0"/>
              <a:t>, </a:t>
            </a:r>
            <a:r>
              <a:rPr lang="fr-FR" baseline="0" dirty="0" err="1" smtClean="0"/>
              <a:t>increase</a:t>
            </a:r>
            <a:r>
              <a:rPr lang="fr-FR" baseline="0" dirty="0" smtClean="0"/>
              <a:t> </a:t>
            </a:r>
            <a:r>
              <a:rPr lang="fr-FR" baseline="0" dirty="0" err="1" smtClean="0"/>
              <a:t>your</a:t>
            </a:r>
            <a:r>
              <a:rPr lang="fr-FR" baseline="0" dirty="0" smtClean="0"/>
              <a:t> </a:t>
            </a:r>
            <a:r>
              <a:rPr lang="fr-FR" baseline="0" dirty="0" err="1" smtClean="0"/>
              <a:t>retail</a:t>
            </a:r>
            <a:r>
              <a:rPr lang="fr-FR" baseline="0" dirty="0" smtClean="0"/>
              <a:t> and </a:t>
            </a:r>
            <a:r>
              <a:rPr lang="fr-FR" baseline="0" dirty="0" err="1" smtClean="0"/>
              <a:t>treatment</a:t>
            </a:r>
            <a:r>
              <a:rPr lang="fr-FR" baseline="0" dirty="0" smtClean="0"/>
              <a:t> sales.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6992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In </a:t>
            </a:r>
            <a:r>
              <a:rPr lang="fr-FR" dirty="0" err="1" smtClean="0"/>
              <a:t>order</a:t>
            </a:r>
            <a:r>
              <a:rPr lang="fr-FR" dirty="0" smtClean="0"/>
              <a:t> to </a:t>
            </a:r>
            <a:r>
              <a:rPr lang="en-US" sz="1200" b="0" i="0" kern="1200" dirty="0" smtClean="0">
                <a:solidFill>
                  <a:schemeClr val="tx1"/>
                </a:solidFill>
                <a:effectLst/>
                <a:latin typeface="+mn-lt"/>
                <a:ea typeface="+mn-ea"/>
                <a:cs typeface="+mn-cs"/>
              </a:rPr>
              <a:t>support you on the communication and visibility of this new treatment, the marketing department has created </a:t>
            </a:r>
            <a:r>
              <a:rPr lang="en-US" sz="1200" b="0" i="0" kern="1200" dirty="0" err="1" smtClean="0">
                <a:solidFill>
                  <a:schemeClr val="tx1"/>
                </a:solidFill>
                <a:effectLst/>
                <a:latin typeface="+mn-lt"/>
                <a:ea typeface="+mn-ea"/>
                <a:cs typeface="+mn-cs"/>
              </a:rPr>
              <a:t>glorifyer</a:t>
            </a:r>
            <a:r>
              <a:rPr lang="en-US" sz="1200" b="0" i="0" kern="1200" dirty="0" smtClean="0">
                <a:solidFill>
                  <a:schemeClr val="tx1"/>
                </a:solidFill>
                <a:effectLst/>
                <a:latin typeface="+mn-lt"/>
                <a:ea typeface="+mn-ea"/>
                <a:cs typeface="+mn-cs"/>
              </a:rPr>
              <a:t> to highlight the treatment as well as the contours and Yon-</a:t>
            </a:r>
            <a:r>
              <a:rPr lang="en-US" sz="1200" b="0" i="0" kern="1200" dirty="0" err="1" smtClean="0">
                <a:solidFill>
                  <a:schemeClr val="tx1"/>
                </a:solidFill>
                <a:effectLst/>
                <a:latin typeface="+mn-lt"/>
                <a:ea typeface="+mn-ea"/>
                <a:cs typeface="+mn-cs"/>
              </a:rPr>
              <a:t>Ka</a:t>
            </a:r>
            <a:r>
              <a:rPr lang="en-US" sz="1200" b="0" i="0" kern="1200" dirty="0" smtClean="0">
                <a:solidFill>
                  <a:schemeClr val="tx1"/>
                </a:solidFill>
                <a:effectLst/>
                <a:latin typeface="+mn-lt"/>
                <a:ea typeface="+mn-ea"/>
                <a:cs typeface="+mn-cs"/>
              </a:rPr>
              <a:t> massage Quartz, a linear ruler to positioning the Yon-</a:t>
            </a:r>
            <a:r>
              <a:rPr lang="en-US" sz="1200" b="0" i="0" kern="1200" dirty="0" err="1" smtClean="0">
                <a:solidFill>
                  <a:schemeClr val="tx1"/>
                </a:solidFill>
                <a:effectLst/>
                <a:latin typeface="+mn-lt"/>
                <a:ea typeface="+mn-ea"/>
                <a:cs typeface="+mn-cs"/>
              </a:rPr>
              <a:t>Ka</a:t>
            </a:r>
            <a:r>
              <a:rPr lang="en-US" sz="1200" b="0" i="0" kern="1200" dirty="0" smtClean="0">
                <a:solidFill>
                  <a:schemeClr val="tx1"/>
                </a:solidFill>
                <a:effectLst/>
                <a:latin typeface="+mn-lt"/>
                <a:ea typeface="+mn-ea"/>
                <a:cs typeface="+mn-cs"/>
              </a:rPr>
              <a:t> massage Quartz next to the contours. Finally, the sales department offers you a commercial offer to boost the sale of contours and Yon-</a:t>
            </a:r>
            <a:r>
              <a:rPr lang="en-US" sz="1200" b="0" i="0" kern="1200" dirty="0" err="1" smtClean="0">
                <a:solidFill>
                  <a:schemeClr val="tx1"/>
                </a:solidFill>
                <a:effectLst/>
                <a:latin typeface="+mn-lt"/>
                <a:ea typeface="+mn-ea"/>
                <a:cs typeface="+mn-cs"/>
              </a:rPr>
              <a:t>Ka</a:t>
            </a:r>
            <a:r>
              <a:rPr lang="en-US" sz="1200" b="0" i="0" kern="1200" dirty="0" smtClean="0">
                <a:solidFill>
                  <a:schemeClr val="tx1"/>
                </a:solidFill>
                <a:effectLst/>
                <a:latin typeface="+mn-lt"/>
                <a:ea typeface="+mn-ea"/>
                <a:cs typeface="+mn-cs"/>
              </a:rPr>
              <a:t> massage Quartz. (-20% on the duo quartz + contours).</a:t>
            </a:r>
            <a:endParaRPr lang="fr-FR" dirty="0"/>
          </a:p>
        </p:txBody>
      </p:sp>
      <p:sp>
        <p:nvSpPr>
          <p:cNvPr id="4" name="Espace réservé du numéro de diapositive 3"/>
          <p:cNvSpPr>
            <a:spLocks noGrp="1"/>
          </p:cNvSpPr>
          <p:nvPr>
            <p:ph type="sldNum" sz="quarter" idx="10"/>
          </p:nvPr>
        </p:nvSpPr>
        <p:spPr/>
        <p:txBody>
          <a:bodyPr/>
          <a:lstStyle/>
          <a:p>
            <a:fld id="{EC99FC70-3EED-40CB-827D-75EECFCB49EA}" type="slidenum">
              <a:rPr lang="fr-FR" smtClean="0"/>
              <a:pPr/>
              <a:t>40</a:t>
            </a:fld>
            <a:endParaRPr lang="fr-FR"/>
          </a:p>
        </p:txBody>
      </p:sp>
    </p:spTree>
    <p:extLst>
      <p:ext uri="{BB962C8B-B14F-4D97-AF65-F5344CB8AC3E}">
        <p14:creationId xmlns:p14="http://schemas.microsoft.com/office/powerpoint/2010/main" val="15949892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1400" b="1" cap="small" dirty="0" err="1" smtClean="0">
                <a:solidFill>
                  <a:srgbClr val="E7E6E6">
                    <a:lumMod val="25000"/>
                  </a:srgbClr>
                </a:solidFill>
                <a:latin typeface="Sofia Pro Light" panose="00000500000000000000" pitchFamily="50" charset="0"/>
              </a:rPr>
              <a:t>Here</a:t>
            </a:r>
            <a:r>
              <a:rPr lang="fr-FR" sz="1400" b="1" cap="small" dirty="0" smtClean="0">
                <a:solidFill>
                  <a:srgbClr val="E7E6E6">
                    <a:lumMod val="25000"/>
                  </a:srgbClr>
                </a:solidFill>
                <a:latin typeface="Sofia Pro Light" panose="00000500000000000000" pitchFamily="50" charset="0"/>
              </a:rPr>
              <a:t> i </a:t>
            </a:r>
            <a:r>
              <a:rPr lang="fr-FR" sz="1400" b="1" cap="small" dirty="0" err="1" smtClean="0">
                <a:solidFill>
                  <a:srgbClr val="E7E6E6">
                    <a:lumMod val="25000"/>
                  </a:srgbClr>
                </a:solidFill>
                <a:latin typeface="Sofia Pro Light" panose="00000500000000000000" pitchFamily="50" charset="0"/>
              </a:rPr>
              <a:t>wanted</a:t>
            </a:r>
            <a:r>
              <a:rPr lang="fr-FR" sz="1400" b="1" cap="small" dirty="0" smtClean="0">
                <a:solidFill>
                  <a:srgbClr val="E7E6E6">
                    <a:lumMod val="25000"/>
                  </a:srgbClr>
                </a:solidFill>
                <a:latin typeface="Sofia Pro Light" panose="00000500000000000000" pitchFamily="50" charset="0"/>
              </a:rPr>
              <a:t> to </a:t>
            </a:r>
            <a:r>
              <a:rPr lang="fr-FR" sz="1400" b="1" cap="small" dirty="0" err="1" smtClean="0">
                <a:solidFill>
                  <a:srgbClr val="E7E6E6">
                    <a:lumMod val="25000"/>
                  </a:srgbClr>
                </a:solidFill>
                <a:latin typeface="Sofia Pro Light" panose="00000500000000000000" pitchFamily="50" charset="0"/>
              </a:rPr>
              <a:t>give</a:t>
            </a:r>
            <a:r>
              <a:rPr lang="fr-FR" sz="1400" b="1" cap="small" dirty="0" smtClean="0">
                <a:solidFill>
                  <a:srgbClr val="E7E6E6">
                    <a:lumMod val="25000"/>
                  </a:srgbClr>
                </a:solidFill>
                <a:latin typeface="Sofia Pro Light" panose="00000500000000000000" pitchFamily="50" charset="0"/>
              </a:rPr>
              <a:t> </a:t>
            </a:r>
            <a:r>
              <a:rPr lang="fr-FR" sz="1400" b="1" cap="small" dirty="0" err="1" smtClean="0">
                <a:solidFill>
                  <a:srgbClr val="E7E6E6">
                    <a:lumMod val="25000"/>
                  </a:srgbClr>
                </a:solidFill>
                <a:latin typeface="Sofia Pro Light" panose="00000500000000000000" pitchFamily="50" charset="0"/>
              </a:rPr>
              <a:t>you</a:t>
            </a:r>
            <a:r>
              <a:rPr lang="fr-FR" sz="1400" b="1" cap="small" dirty="0" smtClean="0">
                <a:solidFill>
                  <a:srgbClr val="E7E6E6">
                    <a:lumMod val="25000"/>
                  </a:srgbClr>
                </a:solidFill>
                <a:latin typeface="Sofia Pro Light" panose="00000500000000000000" pitchFamily="50" charset="0"/>
              </a:rPr>
              <a:t> </a:t>
            </a:r>
            <a:r>
              <a:rPr lang="fr-FR" sz="1400" b="1" cap="small" dirty="0" err="1" smtClean="0">
                <a:solidFill>
                  <a:srgbClr val="E7E6E6">
                    <a:lumMod val="25000"/>
                  </a:srgbClr>
                </a:solidFill>
                <a:latin typeface="Sofia Pro Light" panose="00000500000000000000" pitchFamily="50" charset="0"/>
              </a:rPr>
              <a:t>some</a:t>
            </a:r>
            <a:r>
              <a:rPr lang="fr-FR" sz="1400" b="1" cap="small" dirty="0" smtClean="0">
                <a:solidFill>
                  <a:srgbClr val="E7E6E6">
                    <a:lumMod val="25000"/>
                  </a:srgbClr>
                </a:solidFill>
                <a:latin typeface="Sofia Pro Light" panose="00000500000000000000" pitchFamily="50" charset="0"/>
              </a:rPr>
              <a:t> </a:t>
            </a:r>
            <a:r>
              <a:rPr lang="fr-FR" sz="1400" b="1" cap="small" dirty="0" err="1" smtClean="0">
                <a:solidFill>
                  <a:srgbClr val="E7E6E6">
                    <a:lumMod val="25000"/>
                  </a:srgbClr>
                </a:solidFill>
                <a:latin typeface="Sofia Pro Light" panose="00000500000000000000" pitchFamily="50" charset="0"/>
              </a:rPr>
              <a:t>ideas</a:t>
            </a:r>
            <a:r>
              <a:rPr lang="fr-FR" sz="1400" b="1" cap="small" baseline="0" dirty="0" smtClean="0">
                <a:solidFill>
                  <a:srgbClr val="E7E6E6">
                    <a:lumMod val="25000"/>
                  </a:srgbClr>
                </a:solidFill>
                <a:latin typeface="Sofia Pro Light" panose="00000500000000000000" pitchFamily="50" charset="0"/>
              </a:rPr>
              <a:t> to </a:t>
            </a:r>
            <a:r>
              <a:rPr lang="fr-FR" sz="1400" b="1" cap="small" baseline="0" dirty="0" err="1" smtClean="0">
                <a:solidFill>
                  <a:srgbClr val="E7E6E6">
                    <a:lumMod val="25000"/>
                  </a:srgbClr>
                </a:solidFill>
                <a:latin typeface="Sofia Pro Light" panose="00000500000000000000" pitchFamily="50" charset="0"/>
              </a:rPr>
              <a:t>dynamize</a:t>
            </a:r>
            <a:r>
              <a:rPr lang="fr-FR" sz="1400" b="1" cap="small" baseline="0" dirty="0" smtClean="0">
                <a:solidFill>
                  <a:srgbClr val="E7E6E6">
                    <a:lumMod val="25000"/>
                  </a:srgbClr>
                </a:solidFill>
                <a:latin typeface="Sofia Pro Light" panose="00000500000000000000" pitchFamily="50" charset="0"/>
              </a:rPr>
              <a:t> and </a:t>
            </a:r>
            <a:r>
              <a:rPr lang="fr-FR" sz="1400" b="1" cap="small" baseline="0" dirty="0" err="1" smtClean="0">
                <a:solidFill>
                  <a:srgbClr val="E7E6E6">
                    <a:lumMod val="25000"/>
                  </a:srgbClr>
                </a:solidFill>
                <a:latin typeface="Sofia Pro Light" panose="00000500000000000000" pitchFamily="50" charset="0"/>
              </a:rPr>
              <a:t>animate</a:t>
            </a:r>
            <a:r>
              <a:rPr lang="fr-FR" sz="1400" b="1" cap="small" baseline="0" dirty="0" smtClean="0">
                <a:solidFill>
                  <a:srgbClr val="E7E6E6">
                    <a:lumMod val="25000"/>
                  </a:srgbClr>
                </a:solidFill>
                <a:latin typeface="Sofia Pro Light" panose="00000500000000000000" pitchFamily="50" charset="0"/>
              </a:rPr>
              <a:t> the beauty salon:</a:t>
            </a:r>
          </a:p>
          <a:p>
            <a:pPr marL="0" marR="0" lvl="0" indent="0" algn="l" defTabSz="914400" rtl="0" eaLnBrk="1" fontAlgn="auto" latinLnBrk="0" hangingPunct="1">
              <a:lnSpc>
                <a:spcPct val="90000"/>
              </a:lnSpc>
              <a:spcBef>
                <a:spcPct val="0"/>
              </a:spcBef>
              <a:spcAft>
                <a:spcPts val="0"/>
              </a:spcAft>
              <a:buClrTx/>
              <a:buSzTx/>
              <a:buFontTx/>
              <a:buNone/>
              <a:tabLst/>
              <a:defRPr/>
            </a:pPr>
            <a:endParaRPr lang="fr-FR" sz="1400" b="1" cap="small" baseline="0" dirty="0" smtClean="0">
              <a:solidFill>
                <a:srgbClr val="E7E6E6">
                  <a:lumMod val="25000"/>
                </a:srgbClr>
              </a:solidFill>
              <a:latin typeface="Sofia Pro Light" panose="00000500000000000000" pitchFamily="50"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fr-FR" sz="1400" b="1" cap="small" baseline="0" dirty="0" smtClean="0">
                <a:solidFill>
                  <a:srgbClr val="E7E6E6">
                    <a:lumMod val="25000"/>
                  </a:srgbClr>
                </a:solidFill>
                <a:latin typeface="Sofia Pro Light" panose="00000500000000000000" pitchFamily="50" charset="0"/>
              </a:rPr>
              <a:t>1: workshop auto massage</a:t>
            </a:r>
            <a:r>
              <a:rPr lang="fr-FR" sz="1400" b="0" cap="small" baseline="0" dirty="0" smtClean="0">
                <a:solidFill>
                  <a:srgbClr val="E7E6E6">
                    <a:lumMod val="25000"/>
                  </a:srgbClr>
                </a:solidFill>
                <a:latin typeface="Sofia Pro Light" panose="00000500000000000000" pitchFamily="50" charset="0"/>
              </a:rPr>
              <a:t> for the </a:t>
            </a:r>
            <a:r>
              <a:rPr lang="fr-FR" sz="1400" b="0" cap="small" baseline="0" dirty="0" err="1" smtClean="0">
                <a:solidFill>
                  <a:srgbClr val="E7E6E6">
                    <a:lumMod val="25000"/>
                  </a:srgbClr>
                </a:solidFill>
                <a:latin typeface="Sofia Pro Light" panose="00000500000000000000" pitchFamily="50" charset="0"/>
              </a:rPr>
              <a:t>eye</a:t>
            </a:r>
            <a:r>
              <a:rPr lang="fr-FR" sz="1400" b="0" cap="small" baseline="0" dirty="0" smtClean="0">
                <a:solidFill>
                  <a:srgbClr val="E7E6E6">
                    <a:lumMod val="25000"/>
                  </a:srgbClr>
                </a:solidFill>
                <a:latin typeface="Sofia Pro Light" panose="00000500000000000000" pitchFamily="50" charset="0"/>
              </a:rPr>
              <a:t> and </a:t>
            </a:r>
            <a:r>
              <a:rPr lang="fr-FR" sz="1400" b="0" cap="small" baseline="0" dirty="0" err="1" smtClean="0">
                <a:solidFill>
                  <a:srgbClr val="E7E6E6">
                    <a:lumMod val="25000"/>
                  </a:srgbClr>
                </a:solidFill>
                <a:latin typeface="Sofia Pro Light" panose="00000500000000000000" pitchFamily="50" charset="0"/>
              </a:rPr>
              <a:t>lips</a:t>
            </a:r>
            <a:r>
              <a:rPr lang="fr-FR" sz="1400" b="0" cap="small" baseline="0" dirty="0" smtClean="0">
                <a:solidFill>
                  <a:srgbClr val="E7E6E6">
                    <a:lumMod val="25000"/>
                  </a:srgbClr>
                </a:solidFill>
                <a:latin typeface="Sofia Pro Light" panose="00000500000000000000" pitchFamily="50" charset="0"/>
              </a:rPr>
              <a:t> area</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1200" kern="1200" dirty="0" smtClean="0">
                <a:solidFill>
                  <a:srgbClr val="E7E6E6">
                    <a:lumMod val="25000"/>
                  </a:srgbClr>
                </a:solidFill>
                <a:latin typeface="Sofia Pro Light" panose="00000500000000000000" pitchFamily="50" charset="0"/>
                <a:ea typeface="+mn-ea"/>
                <a:cs typeface="+mn-cs"/>
              </a:rPr>
              <a:t>This workshop consists of 3 steps: a quick make-up removal using micellar water, the realization of the </a:t>
            </a:r>
            <a:r>
              <a:rPr lang="en-US" sz="1200" kern="1200" dirty="0" err="1" smtClean="0">
                <a:solidFill>
                  <a:srgbClr val="E7E6E6">
                    <a:lumMod val="25000"/>
                  </a:srgbClr>
                </a:solidFill>
                <a:latin typeface="Sofia Pro Light" panose="00000500000000000000" pitchFamily="50" charset="0"/>
                <a:ea typeface="+mn-ea"/>
                <a:cs typeface="+mn-cs"/>
              </a:rPr>
              <a:t>gommage</a:t>
            </a:r>
            <a:r>
              <a:rPr lang="en-US" sz="1200" kern="1200" dirty="0" smtClean="0">
                <a:solidFill>
                  <a:srgbClr val="E7E6E6">
                    <a:lumMod val="25000"/>
                  </a:srgbClr>
                </a:solidFill>
                <a:latin typeface="Sofia Pro Light" panose="00000500000000000000" pitchFamily="50" charset="0"/>
                <a:ea typeface="+mn-ea"/>
                <a:cs typeface="+mn-cs"/>
              </a:rPr>
              <a:t> Yon-</a:t>
            </a:r>
            <a:r>
              <a:rPr lang="en-US" sz="1200" kern="1200" dirty="0" err="1" smtClean="0">
                <a:solidFill>
                  <a:srgbClr val="E7E6E6">
                    <a:lumMod val="25000"/>
                  </a:srgbClr>
                </a:solidFill>
                <a:latin typeface="Sofia Pro Light" panose="00000500000000000000" pitchFamily="50" charset="0"/>
                <a:ea typeface="+mn-ea"/>
                <a:cs typeface="+mn-cs"/>
              </a:rPr>
              <a:t>Ka</a:t>
            </a:r>
            <a:r>
              <a:rPr lang="en-US" sz="1200" kern="1200" dirty="0" smtClean="0">
                <a:solidFill>
                  <a:srgbClr val="E7E6E6">
                    <a:lumMod val="25000"/>
                  </a:srgbClr>
                </a:solidFill>
                <a:latin typeface="Sofia Pro Light" panose="00000500000000000000" pitchFamily="50" charset="0"/>
                <a:ea typeface="+mn-ea"/>
                <a:cs typeface="+mn-cs"/>
              </a:rPr>
              <a:t> then the massage with the adapted contour and the Yon-</a:t>
            </a:r>
            <a:r>
              <a:rPr lang="en-US" sz="1200" kern="1200" dirty="0" err="1" smtClean="0">
                <a:solidFill>
                  <a:srgbClr val="E7E6E6">
                    <a:lumMod val="25000"/>
                  </a:srgbClr>
                </a:solidFill>
                <a:latin typeface="Sofia Pro Light" panose="00000500000000000000" pitchFamily="50" charset="0"/>
                <a:ea typeface="+mn-ea"/>
                <a:cs typeface="+mn-cs"/>
              </a:rPr>
              <a:t>Ka</a:t>
            </a:r>
            <a:r>
              <a:rPr lang="en-US" sz="1200" kern="1200" dirty="0" smtClean="0">
                <a:solidFill>
                  <a:srgbClr val="E7E6E6">
                    <a:lumMod val="25000"/>
                  </a:srgbClr>
                </a:solidFill>
                <a:latin typeface="Sofia Pro Light" panose="00000500000000000000" pitchFamily="50" charset="0"/>
                <a:ea typeface="+mn-ea"/>
                <a:cs typeface="+mn-cs"/>
              </a:rPr>
              <a:t> massage Quartz. This workshop can be offered under conditions of purchase of a contour + Quartz.</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200" b="1" kern="1200" cap="small" dirty="0" smtClean="0">
              <a:solidFill>
                <a:srgbClr val="E7E6E6">
                  <a:lumMod val="25000"/>
                </a:srgbClr>
              </a:solidFill>
              <a:latin typeface="Sofia Pro Light" panose="00000500000000000000" pitchFamily="50" charset="0"/>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1200" b="1" kern="1200" cap="small" dirty="0" smtClean="0">
                <a:solidFill>
                  <a:srgbClr val="E7E6E6">
                    <a:lumMod val="25000"/>
                  </a:srgbClr>
                </a:solidFill>
                <a:latin typeface="Sofia Pro Light" panose="00000500000000000000" pitchFamily="50" charset="0"/>
                <a:ea typeface="+mn-ea"/>
                <a:cs typeface="+mn-cs"/>
              </a:rPr>
              <a:t>2: The second commercial offer that we suggest, is to offer the Yon-</a:t>
            </a:r>
            <a:r>
              <a:rPr lang="en-US" sz="1200" b="1" kern="1200" cap="small" dirty="0" err="1" smtClean="0">
                <a:solidFill>
                  <a:srgbClr val="E7E6E6">
                    <a:lumMod val="25000"/>
                  </a:srgbClr>
                </a:solidFill>
                <a:latin typeface="Sofia Pro Light" panose="00000500000000000000" pitchFamily="50" charset="0"/>
                <a:ea typeface="+mn-ea"/>
                <a:cs typeface="+mn-cs"/>
              </a:rPr>
              <a:t>Ka</a:t>
            </a:r>
            <a:r>
              <a:rPr lang="en-US" sz="1200" b="1" kern="1200" cap="small" dirty="0" smtClean="0">
                <a:solidFill>
                  <a:srgbClr val="E7E6E6">
                    <a:lumMod val="25000"/>
                  </a:srgbClr>
                </a:solidFill>
                <a:latin typeface="Sofia Pro Light" panose="00000500000000000000" pitchFamily="50" charset="0"/>
                <a:ea typeface="+mn-ea"/>
                <a:cs typeface="+mn-cs"/>
              </a:rPr>
              <a:t> Massage Quartz as part of the purchase of a Perfection Care Eye &amp; Lips and an outline.</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200" b="1" kern="1200" cap="small" dirty="0" smtClean="0">
              <a:solidFill>
                <a:srgbClr val="E7E6E6">
                  <a:lumMod val="25000"/>
                </a:srgbClr>
              </a:solidFill>
              <a:latin typeface="Sofia Pro Light" panose="00000500000000000000" pitchFamily="50" charset="0"/>
              <a:ea typeface="+mn-ea"/>
              <a:cs typeface="+mn-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1200" b="1" kern="1200" cap="small" dirty="0" smtClean="0">
                <a:solidFill>
                  <a:srgbClr val="E7E6E6">
                    <a:lumMod val="25000"/>
                  </a:srgbClr>
                </a:solidFill>
                <a:latin typeface="Sofia Pro Light" panose="00000500000000000000" pitchFamily="50" charset="0"/>
                <a:ea typeface="+mn-ea"/>
                <a:cs typeface="+mn-cs"/>
              </a:rPr>
              <a:t>3: </a:t>
            </a:r>
            <a:r>
              <a:rPr lang="en-US" sz="1400" baseline="0" dirty="0" smtClean="0"/>
              <a:t>And finally, we also suggest you to offer the Yon-</a:t>
            </a:r>
            <a:r>
              <a:rPr lang="en-US" sz="1400" baseline="0" dirty="0" err="1" smtClean="0"/>
              <a:t>Ka</a:t>
            </a:r>
            <a:r>
              <a:rPr lang="en-US" sz="1400" baseline="0" dirty="0" smtClean="0"/>
              <a:t> Massage Quartz and a contour in the case of a purchase of a cure of 4  Eyes &amp; Lips perfection treatments.</a:t>
            </a:r>
            <a:endParaRPr lang="fr-FR" sz="1400" b="1" cap="small" dirty="0" smtClean="0">
              <a:solidFill>
                <a:srgbClr val="E7E6E6">
                  <a:lumMod val="25000"/>
                </a:srgbClr>
              </a:solidFill>
              <a:latin typeface="Sofia Pro Light" panose="00000500000000000000" pitchFamily="50"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fr-FR" sz="1400" b="1" cap="small" dirty="0" smtClean="0">
              <a:solidFill>
                <a:srgbClr val="E7E6E6">
                  <a:lumMod val="25000"/>
                </a:srgbClr>
              </a:solidFill>
              <a:latin typeface="Sofia Pro Light" panose="00000500000000000000" pitchFamily="50"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fr-FR" sz="1400" b="1" cap="small" dirty="0" smtClean="0">
                <a:solidFill>
                  <a:srgbClr val="E7E6E6">
                    <a:lumMod val="25000"/>
                  </a:srgbClr>
                </a:solidFill>
                <a:latin typeface="Sofia Pro Light" panose="00000500000000000000" pitchFamily="50" charset="0"/>
              </a:rPr>
              <a:t>Name Proposal </a:t>
            </a:r>
          </a:p>
          <a:p>
            <a:pPr marL="285750" lvl="0" indent="-285750" algn="l">
              <a:buFontTx/>
              <a:buChar char="-"/>
            </a:pPr>
            <a:r>
              <a:rPr lang="fr-FR" sz="1200" dirty="0" smtClean="0">
                <a:solidFill>
                  <a:srgbClr val="E7E6E6">
                    <a:lumMod val="25000"/>
                  </a:srgbClr>
                </a:solidFill>
                <a:latin typeface="Sofia Pro Light" panose="00000500000000000000" pitchFamily="50" charset="0"/>
              </a:rPr>
              <a:t>Take care of your eye and lip contour area</a:t>
            </a:r>
          </a:p>
          <a:p>
            <a:pPr marL="285750" lvl="0" indent="-285750" algn="l">
              <a:buFontTx/>
              <a:buChar char="-"/>
            </a:pPr>
            <a:r>
              <a:rPr lang="fr-FR" sz="1200" dirty="0" smtClean="0">
                <a:solidFill>
                  <a:srgbClr val="E7E6E6">
                    <a:lumMod val="25000"/>
                  </a:srgbClr>
                </a:solidFill>
                <a:latin typeface="Sofia Pro Light" panose="00000500000000000000" pitchFamily="50" charset="0"/>
              </a:rPr>
              <a:t>They speak for you!</a:t>
            </a:r>
          </a:p>
          <a:p>
            <a:pPr marL="285750" lvl="0" indent="-285750" algn="l">
              <a:buFontTx/>
              <a:buChar char="-"/>
            </a:pPr>
            <a:r>
              <a:rPr lang="fr-FR" sz="1200" dirty="0" smtClean="0">
                <a:solidFill>
                  <a:srgbClr val="E7E6E6">
                    <a:lumMod val="25000"/>
                  </a:srgbClr>
                </a:solidFill>
                <a:latin typeface="Sofia Pro Light" panose="00000500000000000000" pitchFamily="50" charset="0"/>
              </a:rPr>
              <a:t>For sparkling eyes and seductive lips</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1295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aseline="0" dirty="0" smtClean="0"/>
              <a:t>In order to help you to launch this new treatment in your market, beauty salon and on your networks, the training department has developed 4 videos. </a:t>
            </a:r>
          </a:p>
          <a:p>
            <a:r>
              <a:rPr lang="en-US" baseline="0" dirty="0" smtClean="0"/>
              <a:t>The first is a one-minute commercial film</a:t>
            </a:r>
            <a:endParaRPr lang="fr-FR" baseline="0" dirty="0" smtClean="0">
              <a:solidFill>
                <a:srgbClr val="FF0000"/>
              </a:solidFill>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742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Let’s discover together the commercial film</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13206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And 3 </a:t>
            </a:r>
            <a:r>
              <a:rPr lang="fr-FR" baseline="0" dirty="0" err="1" smtClean="0"/>
              <a:t>differents</a:t>
            </a:r>
            <a:r>
              <a:rPr lang="fr-FR" baseline="0" dirty="0" smtClean="0"/>
              <a:t> tutos of 30 sec </a:t>
            </a:r>
            <a:r>
              <a:rPr lang="fr-FR" baseline="0" dirty="0" err="1" smtClean="0"/>
              <a:t>each</a:t>
            </a:r>
            <a:r>
              <a:rPr lang="fr-FR" baseline="0" dirty="0" smtClean="0"/>
              <a:t> to </a:t>
            </a:r>
            <a:r>
              <a:rPr lang="fr-FR" baseline="0" dirty="0" err="1" smtClean="0"/>
              <a:t>share</a:t>
            </a:r>
            <a:r>
              <a:rPr lang="fr-FR" baseline="0" dirty="0" smtClean="0"/>
              <a:t> on </a:t>
            </a:r>
            <a:r>
              <a:rPr lang="fr-FR" baseline="0" dirty="0" err="1" smtClean="0"/>
              <a:t>your</a:t>
            </a:r>
            <a:r>
              <a:rPr lang="fr-FR" baseline="0" dirty="0" smtClean="0"/>
              <a:t> digital displays and networks</a:t>
            </a:r>
            <a:endParaRPr lang="fr-FR" baseline="0" dirty="0" smtClean="0">
              <a:solidFill>
                <a:srgbClr val="FF0000"/>
              </a:solidFill>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0393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smtClean="0"/>
              <a:t>Afin de faire découvrir le soin au sein de vos instituts et sur vos réseaux, le service formation a développé deux vidéos. </a:t>
            </a:r>
          </a:p>
          <a:p>
            <a:r>
              <a:rPr lang="fr-FR" baseline="0" dirty="0" smtClean="0">
                <a:solidFill>
                  <a:srgbClr val="FF0000"/>
                </a:solidFill>
              </a:rPr>
              <a:t>Le premier est un film commercial d’une minute et le second des tutos de 30 sec et 2,30 à diffuser sur vos présentoirs numériques et à partager sur vos réseaux. </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042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be6f3f7cc_2_666:notes"/>
          <p:cNvSpPr>
            <a:spLocks noGrp="1" noRot="1" noChangeAspect="1"/>
          </p:cNvSpPr>
          <p:nvPr>
            <p:ph type="sldImg" idx="2"/>
          </p:nvPr>
        </p:nvSpPr>
        <p:spPr>
          <a:xfrm>
            <a:off x="-11113" y="733425"/>
            <a:ext cx="6526213" cy="3671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8be6f3f7cc_2_666:notes"/>
          <p:cNvSpPr txBox="1">
            <a:spLocks noGrp="1"/>
          </p:cNvSpPr>
          <p:nvPr>
            <p:ph type="body" idx="1"/>
          </p:nvPr>
        </p:nvSpPr>
        <p:spPr>
          <a:xfrm>
            <a:off x="650279" y="4648177"/>
            <a:ext cx="5202229" cy="4403536"/>
          </a:xfrm>
          <a:prstGeom prst="rect">
            <a:avLst/>
          </a:prstGeom>
          <a:noFill/>
          <a:ln>
            <a:noFill/>
          </a:ln>
        </p:spPr>
        <p:txBody>
          <a:bodyPr spcFirstLastPara="1" wrap="square" lIns="86100" tIns="86100" rIns="86100" bIns="86100" anchor="t" anchorCtr="0">
            <a:noAutofit/>
          </a:bodyPr>
          <a:lstStyle/>
          <a:p>
            <a:pPr marL="0" lvl="0" indent="0" algn="l" rtl="0">
              <a:spcBef>
                <a:spcPts val="0"/>
              </a:spcBef>
              <a:spcAft>
                <a:spcPts val="0"/>
              </a:spcAft>
              <a:buClr>
                <a:schemeClr val="dk1"/>
              </a:buClr>
              <a:buSzPts val="1100"/>
              <a:buFont typeface="Calibri"/>
              <a:buNone/>
            </a:pPr>
            <a:r>
              <a:rPr lang="fr-FR" dirty="0" err="1" smtClean="0">
                <a:solidFill>
                  <a:schemeClr val="dk1"/>
                </a:solidFill>
              </a:rPr>
              <a:t>Thank</a:t>
            </a:r>
            <a:r>
              <a:rPr lang="fr-FR" dirty="0" smtClean="0">
                <a:solidFill>
                  <a:schemeClr val="dk1"/>
                </a:solidFill>
              </a:rPr>
              <a:t> </a:t>
            </a:r>
            <a:r>
              <a:rPr lang="fr-FR" dirty="0" err="1" smtClean="0">
                <a:solidFill>
                  <a:schemeClr val="dk1"/>
                </a:solidFill>
              </a:rPr>
              <a:t>you</a:t>
            </a:r>
            <a:r>
              <a:rPr lang="fr-FR" dirty="0" smtClean="0">
                <a:solidFill>
                  <a:schemeClr val="dk1"/>
                </a:solidFill>
              </a:rPr>
              <a:t> for </a:t>
            </a:r>
            <a:r>
              <a:rPr lang="fr-FR" dirty="0" err="1" smtClean="0">
                <a:solidFill>
                  <a:schemeClr val="dk1"/>
                </a:solidFill>
              </a:rPr>
              <a:t>your</a:t>
            </a:r>
            <a:r>
              <a:rPr lang="fr-FR" dirty="0" smtClean="0">
                <a:solidFill>
                  <a:schemeClr val="dk1"/>
                </a:solidFill>
              </a:rPr>
              <a:t> attention, if </a:t>
            </a:r>
            <a:r>
              <a:rPr lang="fr-FR" dirty="0" err="1" smtClean="0">
                <a:solidFill>
                  <a:schemeClr val="dk1"/>
                </a:solidFill>
              </a:rPr>
              <a:t>you</a:t>
            </a:r>
            <a:r>
              <a:rPr lang="fr-FR" dirty="0" smtClean="0">
                <a:solidFill>
                  <a:schemeClr val="dk1"/>
                </a:solidFill>
              </a:rPr>
              <a:t> have </a:t>
            </a:r>
            <a:r>
              <a:rPr lang="fr-FR" dirty="0" err="1" smtClean="0">
                <a:solidFill>
                  <a:schemeClr val="dk1"/>
                </a:solidFill>
              </a:rPr>
              <a:t>any</a:t>
            </a:r>
            <a:r>
              <a:rPr lang="fr-FR" dirty="0" smtClean="0">
                <a:solidFill>
                  <a:schemeClr val="dk1"/>
                </a:solidFill>
              </a:rPr>
              <a:t> question, </a:t>
            </a:r>
            <a:r>
              <a:rPr lang="fr-FR" dirty="0" err="1" smtClean="0">
                <a:solidFill>
                  <a:schemeClr val="dk1"/>
                </a:solidFill>
              </a:rPr>
              <a:t>please</a:t>
            </a:r>
            <a:r>
              <a:rPr lang="fr-FR" dirty="0" smtClean="0">
                <a:solidFill>
                  <a:schemeClr val="dk1"/>
                </a:solidFill>
              </a:rPr>
              <a:t> </a:t>
            </a:r>
            <a:r>
              <a:rPr lang="fr-FR" dirty="0" err="1" smtClean="0">
                <a:solidFill>
                  <a:schemeClr val="dk1"/>
                </a:solidFill>
              </a:rPr>
              <a:t>feel</a:t>
            </a:r>
            <a:r>
              <a:rPr lang="fr-FR" dirty="0" smtClean="0">
                <a:solidFill>
                  <a:schemeClr val="dk1"/>
                </a:solidFill>
              </a:rPr>
              <a:t> </a:t>
            </a:r>
            <a:endParaRPr dirty="0">
              <a:solidFill>
                <a:schemeClr val="dk1"/>
              </a:solidFill>
            </a:endParaRPr>
          </a:p>
        </p:txBody>
      </p:sp>
    </p:spTree>
    <p:extLst>
      <p:ext uri="{BB962C8B-B14F-4D97-AF65-F5344CB8AC3E}">
        <p14:creationId xmlns:p14="http://schemas.microsoft.com/office/powerpoint/2010/main" val="1023040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8be6f3f7cc_2_138:notes"/>
          <p:cNvSpPr>
            <a:spLocks noGrp="1" noRot="1" noChangeAspect="1"/>
          </p:cNvSpPr>
          <p:nvPr>
            <p:ph type="sldImg" idx="2"/>
          </p:nvPr>
        </p:nvSpPr>
        <p:spPr>
          <a:xfrm>
            <a:off x="34925" y="757238"/>
            <a:ext cx="6711950" cy="3776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g8be6f3f7cc_2_138:notes"/>
          <p:cNvSpPr txBox="1">
            <a:spLocks noGrp="1"/>
          </p:cNvSpPr>
          <p:nvPr>
            <p:ph type="body" idx="1"/>
          </p:nvPr>
        </p:nvSpPr>
        <p:spPr>
          <a:xfrm>
            <a:off x="378823" y="4786266"/>
            <a:ext cx="6165668" cy="4534354"/>
          </a:xfrm>
          <a:prstGeom prst="rect">
            <a:avLst/>
          </a:prstGeom>
          <a:noFill/>
          <a:ln>
            <a:noFill/>
          </a:ln>
        </p:spPr>
        <p:txBody>
          <a:bodyPr spcFirstLastPara="1" wrap="square" lIns="89125" tIns="89125" rIns="89125" bIns="89125" anchor="t" anchorCtr="0">
            <a:noAutofit/>
          </a:bodyPr>
          <a:lstStyle/>
          <a:p>
            <a:endParaRPr lang="fr-FR"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17824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3493">
              <a:defRPr/>
            </a:pPr>
            <a:r>
              <a:rPr lang="fr-FR" b="1" dirty="0"/>
              <a:t>GENERAL </a:t>
            </a:r>
          </a:p>
          <a:p>
            <a:pPr defTabSz="883493">
              <a:defRPr/>
            </a:pPr>
            <a:r>
              <a:rPr lang="fr-FR" b="1" dirty="0"/>
              <a:t>The </a:t>
            </a:r>
            <a:r>
              <a:rPr lang="fr-FR" b="1" baseline="0" dirty="0"/>
              <a:t>eyes : </a:t>
            </a:r>
          </a:p>
          <a:p>
            <a:pPr defTabSz="883493">
              <a:defRPr/>
            </a:pPr>
            <a:r>
              <a:rPr lang="fr-FR" b="0" baseline="0" dirty="0"/>
              <a:t>- A very fragile area: the epidermis of the eye contour measures 0.04mm against 1mm for the rest of the face.</a:t>
            </a:r>
          </a:p>
          <a:p>
            <a:pPr defTabSz="883493">
              <a:defRPr/>
            </a:pPr>
            <a:r>
              <a:rPr lang="fr-FR" dirty="0"/>
              <a:t>- A stressed area: connected to 22 muscles and 10,000 lashes per day to ensure permanent hydration of </a:t>
            </a:r>
            <a:r>
              <a:rPr lang="fr-FR" b="0" dirty="0" smtClean="0">
                <a:solidFill>
                  <a:srgbClr val="FF0000"/>
                </a:solidFill>
              </a:rPr>
              <a:t>the </a:t>
            </a:r>
            <a:r>
              <a:rPr lang="fr-FR" dirty="0"/>
              <a:t>cornea.</a:t>
            </a:r>
          </a:p>
          <a:p>
            <a:pPr marL="165655" indent="-165655" defTabSz="883493">
              <a:buFontTx/>
              <a:buChar char="-"/>
              <a:defRPr/>
            </a:pPr>
            <a:endParaRPr lang="fr-FR" dirty="0"/>
          </a:p>
          <a:p>
            <a:pPr defTabSz="883493">
              <a:defRPr/>
            </a:pPr>
            <a:r>
              <a:rPr lang="fr-FR" baseline="0" dirty="0"/>
              <a:t>Pockets result from the loss of permeability of the vessels</a:t>
            </a:r>
            <a:r>
              <a:rPr lang="fr-FR" baseline="0" dirty="0" smtClean="0"/>
              <a:t>,</a:t>
            </a:r>
            <a:r>
              <a:rPr lang="fr-FR" baseline="0" dirty="0"/>
              <a:t> leading to water leakage</a:t>
            </a:r>
            <a:r>
              <a:rPr lang="fr-FR" baseline="0" dirty="0" smtClean="0"/>
              <a:t>, </a:t>
            </a:r>
            <a:r>
              <a:rPr lang="fr-FR" baseline="0" dirty="0"/>
              <a:t>fat accumulation, </a:t>
            </a:r>
            <a:r>
              <a:rPr lang="fr-FR" b="0" baseline="0" dirty="0" smtClean="0"/>
              <a:t>a </a:t>
            </a:r>
            <a:r>
              <a:rPr lang="fr-FR" baseline="0" dirty="0"/>
              <a:t>decrease in the lymphatic system and thus a sagging of the support tissue.</a:t>
            </a:r>
          </a:p>
          <a:p>
            <a:pPr defTabSz="883493">
              <a:defRPr/>
            </a:pPr>
            <a:r>
              <a:rPr lang="fr-FR" baseline="0" dirty="0"/>
              <a:t>Dark circles are </a:t>
            </a:r>
            <a:r>
              <a:rPr lang="fr-FR" baseline="0" dirty="0" smtClean="0"/>
              <a:t>due to </a:t>
            </a:r>
            <a:r>
              <a:rPr lang="fr-FR" baseline="0" dirty="0"/>
              <a:t>a slowing down of the </a:t>
            </a:r>
            <a:r>
              <a:rPr lang="fr-FR" baseline="0" dirty="0" smtClean="0"/>
              <a:t>microcirculation </a:t>
            </a:r>
            <a:r>
              <a:rPr lang="fr-FR" baseline="0" dirty="0"/>
              <a:t>often </a:t>
            </a:r>
            <a:r>
              <a:rPr lang="fr-FR" b="0" baseline="0" dirty="0" smtClean="0"/>
              <a:t>linked to </a:t>
            </a:r>
            <a:r>
              <a:rPr lang="fr-FR" baseline="0" dirty="0"/>
              <a:t>age.</a:t>
            </a:r>
          </a:p>
          <a:p>
            <a:pPr defTabSz="883493">
              <a:defRPr/>
            </a:pPr>
            <a:r>
              <a:rPr lang="fr-FR" baseline="0" dirty="0"/>
              <a:t>The appearance of dehydration wrinkles </a:t>
            </a:r>
            <a:r>
              <a:rPr lang="fr-FR" b="0" baseline="0" dirty="0" smtClean="0"/>
              <a:t>is linked to </a:t>
            </a:r>
            <a:r>
              <a:rPr lang="fr-FR" baseline="0" dirty="0" smtClean="0"/>
              <a:t>the </a:t>
            </a:r>
            <a:r>
              <a:rPr lang="fr-FR" baseline="0" dirty="0"/>
              <a:t>thinness of the skin and the poverty of its FHL.</a:t>
            </a:r>
          </a:p>
          <a:p>
            <a:pPr defTabSz="883493">
              <a:defRPr/>
            </a:pPr>
            <a:r>
              <a:rPr lang="fr-FR" baseline="0" dirty="0"/>
              <a:t>Oxidative stress is linked to the presence of free radicals in the oxygen which alter our DNA and thus cause premature aging of our cells and skin. </a:t>
            </a:r>
            <a:endParaRPr lang="fr-FR" dirty="0"/>
          </a:p>
          <a:p>
            <a:pPr defTabSz="883493">
              <a:defRPr/>
            </a:pPr>
            <a:endParaRPr lang="fr-FR" dirty="0"/>
          </a:p>
          <a:p>
            <a:endParaRPr lang="fr-FR" b="1" baseline="0" dirty="0"/>
          </a:p>
          <a:p>
            <a:r>
              <a:rPr lang="fr-FR" b="1" baseline="0" dirty="0"/>
              <a:t>The lips : </a:t>
            </a:r>
          </a:p>
          <a:p>
            <a:pPr marL="165655" indent="-165655">
              <a:buFontTx/>
              <a:buChar char="-"/>
            </a:pPr>
            <a:r>
              <a:rPr lang="fr-FR" b="0" baseline="0" dirty="0" smtClean="0"/>
              <a:t>fine, fragile, sensitive</a:t>
            </a:r>
            <a:r>
              <a:rPr lang="fr-FR" baseline="0" dirty="0" smtClean="0"/>
              <a:t>, </a:t>
            </a:r>
            <a:r>
              <a:rPr lang="fr-FR" baseline="0" dirty="0"/>
              <a:t>devoid of sebaceous glands</a:t>
            </a:r>
          </a:p>
          <a:p>
            <a:pPr marL="165655" indent="-165655">
              <a:buFontTx/>
              <a:buChar char="-"/>
            </a:pPr>
            <a:r>
              <a:rPr lang="fr-FR" dirty="0"/>
              <a:t>An area of demand with </a:t>
            </a:r>
            <a:r>
              <a:rPr lang="fr-FR" baseline="0" dirty="0"/>
              <a:t>between 3000 and 5000 words per day</a:t>
            </a:r>
          </a:p>
          <a:p>
            <a:pPr marL="165655" indent="-165655">
              <a:buFontTx/>
              <a:buChar char="-"/>
            </a:pPr>
            <a:r>
              <a:rPr lang="fr-FR" baseline="30000" dirty="0"/>
              <a:t>1st </a:t>
            </a:r>
            <a:r>
              <a:rPr lang="fr-FR" baseline="0" dirty="0"/>
              <a:t>victim of external aggressions (pollution, wind, cold, sun ...) with agents such as cigarette ...</a:t>
            </a:r>
          </a:p>
          <a:p>
            <a:pPr marL="165655" indent="-165655">
              <a:buFontTx/>
              <a:buChar char="-"/>
            </a:pPr>
            <a:r>
              <a:rPr lang="fr-FR" baseline="0" dirty="0"/>
              <a:t>Over </a:t>
            </a:r>
            <a:r>
              <a:rPr lang="fr-FR" baseline="0" dirty="0" smtClean="0"/>
              <a:t>time, </a:t>
            </a:r>
            <a:r>
              <a:rPr lang="fr-FR" baseline="0" dirty="0"/>
              <a:t>loss of upper lip volume</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554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The </a:t>
            </a:r>
            <a:r>
              <a:rPr lang="fr-FR" dirty="0" err="1" smtClean="0"/>
              <a:t>eye</a:t>
            </a:r>
            <a:r>
              <a:rPr lang="fr-FR" dirty="0" smtClean="0"/>
              <a:t> and </a:t>
            </a:r>
            <a:r>
              <a:rPr lang="fr-FR" dirty="0" err="1" smtClean="0"/>
              <a:t>lip</a:t>
            </a:r>
            <a:r>
              <a:rPr lang="fr-FR" dirty="0" smtClean="0"/>
              <a:t> perfection </a:t>
            </a:r>
            <a:r>
              <a:rPr lang="fr-FR" dirty="0" err="1" smtClean="0"/>
              <a:t>treatment</a:t>
            </a:r>
            <a:r>
              <a:rPr lang="fr-FR" baseline="0" dirty="0" smtClean="0"/>
              <a:t> </a:t>
            </a:r>
            <a:r>
              <a:rPr lang="fr-FR" baseline="0" dirty="0" err="1" smtClean="0"/>
              <a:t>asociates</a:t>
            </a:r>
            <a:r>
              <a:rPr lang="fr-FR" baseline="0" dirty="0" smtClean="0"/>
              <a:t> 2 trends : short </a:t>
            </a:r>
            <a:r>
              <a:rPr lang="fr-FR" baseline="0" dirty="0" err="1" smtClean="0"/>
              <a:t>treatment</a:t>
            </a:r>
            <a:r>
              <a:rPr lang="fr-FR" baseline="0" dirty="0" smtClean="0"/>
              <a:t> for </a:t>
            </a:r>
            <a:r>
              <a:rPr lang="fr-FR" baseline="0" dirty="0" err="1" smtClean="0"/>
              <a:t>specifics</a:t>
            </a:r>
            <a:r>
              <a:rPr lang="fr-FR" baseline="0" dirty="0" smtClean="0"/>
              <a:t> areas and the use of </a:t>
            </a:r>
            <a:r>
              <a:rPr lang="fr-FR" baseline="0" dirty="0" err="1" smtClean="0"/>
              <a:t>accessories</a:t>
            </a:r>
            <a:r>
              <a:rPr lang="fr-FR" baseline="0" dirty="0" smtClean="0"/>
              <a:t>.</a:t>
            </a:r>
          </a:p>
          <a:p>
            <a:endParaRPr lang="fr-FR" baseline="0" dirty="0" smtClean="0"/>
          </a:p>
          <a:p>
            <a:r>
              <a:rPr lang="fr-FR" baseline="0" dirty="0" err="1" smtClean="0"/>
              <a:t>Nowadays</a:t>
            </a:r>
            <a:r>
              <a:rPr lang="fr-FR" baseline="0" dirty="0" smtClean="0"/>
              <a:t> </a:t>
            </a:r>
            <a:r>
              <a:rPr lang="fr-FR" baseline="0" dirty="0" err="1" smtClean="0"/>
              <a:t>everything</a:t>
            </a:r>
            <a:r>
              <a:rPr lang="fr-FR" baseline="0" dirty="0" smtClean="0"/>
              <a:t> </a:t>
            </a:r>
            <a:r>
              <a:rPr lang="fr-FR" baseline="0" dirty="0" err="1" smtClean="0"/>
              <a:t>goes</a:t>
            </a:r>
            <a:r>
              <a:rPr lang="fr-FR" baseline="0" dirty="0" smtClean="0"/>
              <a:t> </a:t>
            </a:r>
            <a:r>
              <a:rPr lang="fr-FR" baseline="0" dirty="0" err="1" smtClean="0"/>
              <a:t>very</a:t>
            </a:r>
            <a:r>
              <a:rPr lang="fr-FR" baseline="0" dirty="0" smtClean="0"/>
              <a:t> </a:t>
            </a:r>
            <a:r>
              <a:rPr lang="fr-FR" baseline="0" dirty="0" err="1" smtClean="0"/>
              <a:t>fast</a:t>
            </a:r>
            <a:r>
              <a:rPr lang="fr-FR" baseline="0" dirty="0" smtClean="0"/>
              <a:t>, </a:t>
            </a:r>
            <a:r>
              <a:rPr lang="fr-FR" baseline="0" dirty="0" err="1" smtClean="0"/>
              <a:t>we</a:t>
            </a:r>
            <a:r>
              <a:rPr lang="fr-FR" baseline="0" dirty="0" smtClean="0"/>
              <a:t> </a:t>
            </a:r>
            <a:r>
              <a:rPr lang="fr-FR" baseline="0" dirty="0" err="1" smtClean="0"/>
              <a:t>want</a:t>
            </a:r>
            <a:r>
              <a:rPr lang="fr-FR" baseline="0" dirty="0" smtClean="0"/>
              <a:t> </a:t>
            </a:r>
            <a:r>
              <a:rPr lang="fr-FR" baseline="0" dirty="0" err="1" smtClean="0"/>
              <a:t>everything</a:t>
            </a:r>
            <a:r>
              <a:rPr lang="fr-FR" baseline="0" dirty="0" smtClean="0"/>
              <a:t>, right </a:t>
            </a:r>
            <a:r>
              <a:rPr lang="fr-FR" baseline="0" dirty="0" err="1" smtClean="0"/>
              <a:t>away</a:t>
            </a:r>
            <a:r>
              <a:rPr lang="fr-FR" baseline="0" dirty="0" smtClean="0"/>
              <a:t>… </a:t>
            </a:r>
            <a:r>
              <a:rPr lang="fr-FR" baseline="0" dirty="0" err="1" smtClean="0"/>
              <a:t>this</a:t>
            </a:r>
            <a:r>
              <a:rPr lang="fr-FR" baseline="0" dirty="0" smtClean="0"/>
              <a:t> </a:t>
            </a:r>
            <a:r>
              <a:rPr lang="fr-FR" baseline="0" dirty="0" err="1" smtClean="0"/>
              <a:t>explains</a:t>
            </a:r>
            <a:r>
              <a:rPr lang="fr-FR" baseline="0" dirty="0" smtClean="0"/>
              <a:t> the boom in short </a:t>
            </a:r>
            <a:r>
              <a:rPr lang="fr-FR" baseline="0" dirty="0" err="1" smtClean="0"/>
              <a:t>term</a:t>
            </a:r>
            <a:r>
              <a:rPr lang="fr-FR" baseline="0" dirty="0" smtClean="0"/>
              <a:t> </a:t>
            </a:r>
            <a:r>
              <a:rPr lang="fr-FR" baseline="0" dirty="0" err="1" smtClean="0"/>
              <a:t>treatments</a:t>
            </a:r>
            <a:r>
              <a:rPr lang="fr-FR" baseline="0" dirty="0" smtClean="0"/>
              <a:t> and </a:t>
            </a:r>
            <a:r>
              <a:rPr lang="fr-FR" baseline="0" dirty="0" err="1" smtClean="0"/>
              <a:t>also</a:t>
            </a:r>
            <a:r>
              <a:rPr lang="fr-FR" baseline="0" dirty="0" smtClean="0"/>
              <a:t> cures </a:t>
            </a:r>
            <a:r>
              <a:rPr lang="fr-FR" baseline="0" dirty="0" err="1" smtClean="0"/>
              <a:t>that</a:t>
            </a:r>
            <a:r>
              <a:rPr lang="fr-FR" baseline="0" dirty="0" smtClean="0"/>
              <a:t> </a:t>
            </a:r>
            <a:r>
              <a:rPr lang="fr-FR" baseline="0" dirty="0" err="1" smtClean="0"/>
              <a:t>meet</a:t>
            </a:r>
            <a:r>
              <a:rPr lang="fr-FR" baseline="0" dirty="0" smtClean="0"/>
              <a:t> the </a:t>
            </a:r>
            <a:r>
              <a:rPr lang="fr-FR" baseline="0" dirty="0" err="1" smtClean="0"/>
              <a:t>need</a:t>
            </a:r>
            <a:r>
              <a:rPr lang="fr-FR" baseline="0" dirty="0" smtClean="0"/>
              <a:t> for </a:t>
            </a:r>
            <a:r>
              <a:rPr lang="fr-FR" baseline="0" dirty="0" err="1" smtClean="0"/>
              <a:t>immediate</a:t>
            </a:r>
            <a:r>
              <a:rPr lang="fr-FR" baseline="0" dirty="0" smtClean="0"/>
              <a:t> </a:t>
            </a:r>
            <a:r>
              <a:rPr lang="fr-FR" baseline="0" dirty="0" err="1" smtClean="0"/>
              <a:t>results</a:t>
            </a:r>
            <a:r>
              <a:rPr lang="fr-FR" baseline="0" dirty="0" smtClean="0"/>
              <a:t>.</a:t>
            </a:r>
          </a:p>
          <a:p>
            <a:endParaRPr lang="fr-FR" baseline="0" dirty="0" smtClean="0"/>
          </a:p>
          <a:p>
            <a:r>
              <a:rPr lang="en-US" dirty="0" smtClean="0"/>
              <a:t>Eyes and lips are the symbol of communication, of the expression of emotions. They are often signs of good health and in a professional environment the reflection of dynamism, performance, efficiency… A look, a word is enough to say a lot.</a:t>
            </a:r>
          </a:p>
          <a:p>
            <a:endParaRPr lang="en-US" dirty="0" smtClean="0"/>
          </a:p>
          <a:p>
            <a:r>
              <a:rPr lang="en-US" dirty="0" smtClean="0"/>
              <a:t>In our market, we have seen the birth of specific treatments such as eyelash extension, semi-permanent mascara, semi-permanent lip contour, etc. We can therefore say that there is a real market trend in the eye and lip area.</a:t>
            </a:r>
          </a:p>
          <a:p>
            <a:endParaRPr lang="en-US" dirty="0" smtClean="0"/>
          </a:p>
          <a:p>
            <a:r>
              <a:rPr lang="en-US" sz="1200" b="0" i="0" kern="1200" dirty="0" smtClean="0">
                <a:solidFill>
                  <a:schemeClr val="tx1"/>
                </a:solidFill>
                <a:effectLst/>
                <a:latin typeface="+mn-lt"/>
                <a:ea typeface="+mn-ea"/>
                <a:cs typeface="+mn-cs"/>
              </a:rPr>
              <a:t>Associated with this concern for eyes and lips, we have seen the trend of beauty accessories such as jade rolls, </a:t>
            </a:r>
            <a:r>
              <a:rPr lang="en-US" sz="1200" b="0" i="0" kern="1200" dirty="0" err="1" smtClean="0">
                <a:solidFill>
                  <a:schemeClr val="tx1"/>
                </a:solidFill>
                <a:effectLst/>
                <a:latin typeface="+mn-lt"/>
                <a:ea typeface="+mn-ea"/>
                <a:cs typeface="+mn-cs"/>
              </a:rPr>
              <a:t>guashas</a:t>
            </a:r>
            <a:r>
              <a:rPr lang="en-US" sz="1200" b="0" i="0" kern="1200" dirty="0" smtClean="0">
                <a:solidFill>
                  <a:schemeClr val="tx1"/>
                </a:solidFill>
                <a:effectLst/>
                <a:latin typeface="+mn-lt"/>
                <a:ea typeface="+mn-ea"/>
                <a:cs typeface="+mn-cs"/>
              </a:rPr>
              <a:t>, spoons… Adopted for their holistic virtues or for their playful uses, they are now a real success among consumers.</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99FC70-3EED-40CB-827D-75EECFCB49E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502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65448-97C7-47BC-AC52-7770338780F4}"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4778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i="0" kern="1200" baseline="0" dirty="0">
                <a:solidFill>
                  <a:schemeClr val="tx1"/>
                </a:solidFill>
                <a:effectLst/>
                <a:latin typeface="+mn-lt"/>
                <a:ea typeface="+mn-ea"/>
                <a:cs typeface="+mn-cs"/>
              </a:rPr>
              <a:t>PHYSIOLOGICAL </a:t>
            </a:r>
            <a:r>
              <a:rPr lang="en-US" sz="1200" b="1" i="0" kern="1200" dirty="0">
                <a:solidFill>
                  <a:schemeClr val="tx1"/>
                </a:solidFill>
                <a:effectLst/>
                <a:latin typeface="+mn-lt"/>
                <a:ea typeface="+mn-ea"/>
                <a:cs typeface="+mn-cs"/>
              </a:rPr>
              <a:t>PARTICULARITIES</a:t>
            </a:r>
            <a:endParaRPr lang="fr-FR" sz="1200" b="1" i="0" kern="1200" dirty="0">
              <a:solidFill>
                <a:schemeClr val="tx1"/>
              </a:solidFill>
              <a:effectLst/>
              <a:latin typeface="+mn-lt"/>
              <a:ea typeface="+mn-ea"/>
              <a:cs typeface="+mn-cs"/>
            </a:endParaRPr>
          </a:p>
          <a:p>
            <a:r>
              <a:rPr lang="fr-FR" sz="1200" kern="1200" noProof="0" dirty="0" smtClean="0">
                <a:solidFill>
                  <a:schemeClr val="tx1"/>
                </a:solidFill>
                <a:effectLst/>
                <a:latin typeface="+mn-lt"/>
                <a:ea typeface="+mn-ea"/>
                <a:cs typeface="+mn-cs"/>
              </a:rPr>
              <a:t>As </a:t>
            </a:r>
            <a:r>
              <a:rPr lang="fr-FR" sz="1200" kern="1200" baseline="0" noProof="0" dirty="0" smtClean="0">
                <a:solidFill>
                  <a:schemeClr val="tx1"/>
                </a:solidFill>
                <a:effectLst/>
                <a:latin typeface="+mn-lt"/>
                <a:ea typeface="+mn-ea"/>
                <a:cs typeface="+mn-cs"/>
              </a:rPr>
              <a:t>we have seen in the quiz</a:t>
            </a:r>
            <a:r>
              <a:rPr lang="fr-FR" sz="1200" kern="1200" noProof="0" dirty="0" smtClean="0">
                <a:solidFill>
                  <a:schemeClr val="tx1"/>
                </a:solidFill>
                <a:effectLst/>
                <a:latin typeface="+mn-lt"/>
                <a:ea typeface="+mn-ea"/>
                <a:cs typeface="+mn-cs"/>
              </a:rPr>
              <a:t>, these areas have </a:t>
            </a:r>
            <a:r>
              <a:rPr lang="fr-FR" sz="1200" kern="1200" baseline="0" noProof="0" dirty="0" smtClean="0">
                <a:solidFill>
                  <a:schemeClr val="tx1"/>
                </a:solidFill>
                <a:effectLst/>
                <a:latin typeface="+mn-lt"/>
                <a:ea typeface="+mn-ea"/>
                <a:cs typeface="+mn-cs"/>
              </a:rPr>
              <a:t>physiological </a:t>
            </a:r>
            <a:r>
              <a:rPr lang="fr-FR" sz="1200" kern="1200" noProof="0" dirty="0" smtClean="0">
                <a:solidFill>
                  <a:schemeClr val="tx1"/>
                </a:solidFill>
                <a:effectLst/>
                <a:latin typeface="+mn-lt"/>
                <a:ea typeface="+mn-ea"/>
                <a:cs typeface="+mn-cs"/>
              </a:rPr>
              <a:t>particularities</a:t>
            </a:r>
            <a:r>
              <a:rPr lang="fr-FR" sz="1200" kern="1200" baseline="0" noProof="0" dirty="0" smtClean="0">
                <a:solidFill>
                  <a:schemeClr val="tx1"/>
                </a:solidFill>
                <a:effectLst/>
                <a:latin typeface="+mn-lt"/>
                <a:ea typeface="+mn-ea"/>
                <a:cs typeface="+mn-cs"/>
              </a:rPr>
              <a:t>: they are more fragile, more sensitive, more stressed and have fewer sebaceous </a:t>
            </a:r>
            <a:r>
              <a:rPr lang="fr-FR" sz="1200" kern="1200" noProof="0" dirty="0" smtClean="0">
                <a:solidFill>
                  <a:schemeClr val="tx1"/>
                </a:solidFill>
                <a:effectLst/>
                <a:latin typeface="+mn-lt"/>
                <a:ea typeface="+mn-ea"/>
                <a:cs typeface="+mn-cs"/>
              </a:rPr>
              <a:t>glands. </a:t>
            </a:r>
          </a:p>
          <a:p>
            <a:r>
              <a:rPr lang="fr-FR" sz="1200" kern="1200" baseline="0" noProof="0" dirty="0" smtClean="0">
                <a:solidFill>
                  <a:schemeClr val="tx1"/>
                </a:solidFill>
                <a:effectLst/>
                <a:latin typeface="+mn-lt"/>
                <a:ea typeface="+mn-ea"/>
                <a:cs typeface="+mn-cs"/>
              </a:rPr>
              <a:t>They therefore require specific treatment. </a:t>
            </a:r>
          </a:p>
          <a:p>
            <a:endParaRPr lang="fr-FR" sz="1200" b="1" kern="1200" noProof="0" dirty="0" smtClean="0">
              <a:solidFill>
                <a:schemeClr val="tx1"/>
              </a:solidFill>
              <a:effectLst/>
              <a:latin typeface="+mn-lt"/>
              <a:ea typeface="+mn-ea"/>
              <a:cs typeface="+mn-cs"/>
            </a:endParaRPr>
          </a:p>
          <a:p>
            <a:endParaRPr lang="en-US" sz="1200" b="1" kern="1200" dirty="0">
              <a:solidFill>
                <a:schemeClr val="tx1"/>
              </a:solidFill>
              <a:effectLst>
                <a:outerShdw blurRad="38100" dist="38100" dir="2700000" algn="tl">
                  <a:srgbClr val="000000">
                    <a:alpha val="43137"/>
                  </a:srgbClr>
                </a:outerShdw>
              </a:effectLst>
              <a:latin typeface="+mn-lt"/>
              <a:ea typeface="+mn-ea"/>
              <a:cs typeface="+mn-cs"/>
            </a:endParaRPr>
          </a:p>
          <a:p>
            <a:r>
              <a:rPr lang="en-US" sz="1200" b="1" kern="1200" dirty="0">
                <a:solidFill>
                  <a:schemeClr val="tx1"/>
                </a:solidFill>
                <a:effectLst/>
                <a:latin typeface="+mn-lt"/>
                <a:ea typeface="+mn-ea"/>
                <a:cs typeface="+mn-cs"/>
              </a:rPr>
              <a:t>MARKET TREND &amp; IMPORTANCE OF </a:t>
            </a:r>
            <a:r>
              <a:rPr lang="en-US" sz="1200" b="1" kern="1200" baseline="0" dirty="0" smtClean="0">
                <a:solidFill>
                  <a:schemeClr val="tx1"/>
                </a:solidFill>
                <a:effectLst/>
                <a:latin typeface="+mn-lt"/>
                <a:ea typeface="+mn-ea"/>
                <a:cs typeface="+mn-cs"/>
              </a:rPr>
              <a:t>THESE </a:t>
            </a:r>
            <a:r>
              <a:rPr lang="en-US" sz="1200" b="1" kern="1200" baseline="0" dirty="0">
                <a:solidFill>
                  <a:schemeClr val="tx1"/>
                </a:solidFill>
                <a:effectLst/>
                <a:latin typeface="+mn-lt"/>
                <a:ea typeface="+mn-ea"/>
                <a:cs typeface="+mn-cs"/>
              </a:rPr>
              <a:t>ZONES</a:t>
            </a:r>
          </a:p>
          <a:p>
            <a:r>
              <a:rPr lang="fr-FR" sz="1200" kern="1200" noProof="0" dirty="0" smtClean="0">
                <a:solidFill>
                  <a:schemeClr val="tx1"/>
                </a:solidFill>
                <a:effectLst/>
                <a:latin typeface="+mn-lt"/>
                <a:ea typeface="+mn-ea"/>
                <a:cs typeface="+mn-cs"/>
              </a:rPr>
              <a:t>Eyes and lips are </a:t>
            </a:r>
            <a:r>
              <a:rPr lang="fr-FR" sz="1200" kern="1200" baseline="0" noProof="0" dirty="0" smtClean="0">
                <a:solidFill>
                  <a:schemeClr val="tx1"/>
                </a:solidFill>
                <a:effectLst/>
                <a:latin typeface="+mn-lt"/>
                <a:ea typeface="+mn-ea"/>
                <a:cs typeface="+mn-cs"/>
              </a:rPr>
              <a:t>symbols of communication, expression, emotion and femininity. They reveal our </a:t>
            </a:r>
            <a:r>
              <a:rPr lang="fr-FR" sz="1200" i="0" kern="1200" baseline="0" noProof="0" dirty="0" smtClean="0">
                <a:solidFill>
                  <a:schemeClr val="tx1"/>
                </a:solidFill>
                <a:effectLst/>
                <a:latin typeface="+mn-lt"/>
                <a:ea typeface="+mn-ea"/>
                <a:cs typeface="+mn-cs"/>
              </a:rPr>
              <a:t>general </a:t>
            </a:r>
            <a:r>
              <a:rPr lang="fr-FR" sz="1200" kern="1200" baseline="0" noProof="0" dirty="0" smtClean="0">
                <a:solidFill>
                  <a:schemeClr val="tx1"/>
                </a:solidFill>
                <a:effectLst/>
                <a:latin typeface="+mn-lt"/>
                <a:ea typeface="+mn-ea"/>
                <a:cs typeface="+mn-cs"/>
              </a:rPr>
              <a:t>well-being and dynamism. </a:t>
            </a:r>
          </a:p>
          <a:p>
            <a:r>
              <a:rPr lang="fr-FR" sz="1200" kern="1200" noProof="0" dirty="0" smtClean="0">
                <a:solidFill>
                  <a:schemeClr val="tx1"/>
                </a:solidFill>
                <a:effectLst/>
                <a:latin typeface="+mn-lt"/>
                <a:ea typeface="+mn-ea"/>
                <a:cs typeface="+mn-cs"/>
              </a:rPr>
              <a:t>In our society of appearances, </a:t>
            </a:r>
            <a:r>
              <a:rPr lang="fr-FR" sz="1200" kern="1200" baseline="0" noProof="0" dirty="0" smtClean="0">
                <a:solidFill>
                  <a:schemeClr val="tx1"/>
                </a:solidFill>
                <a:effectLst/>
                <a:latin typeface="+mn-lt"/>
                <a:ea typeface="+mn-ea"/>
                <a:cs typeface="+mn-cs"/>
              </a:rPr>
              <a:t>some specific cares have emerged such as eyelash extensions, eyelash </a:t>
            </a:r>
            <a:r>
              <a:rPr lang="fr-FR" sz="1200" i="0" kern="1200" baseline="0" noProof="0" dirty="0" smtClean="0">
                <a:solidFill>
                  <a:schemeClr val="tx1"/>
                </a:solidFill>
                <a:effectLst/>
                <a:latin typeface="+mn-lt"/>
                <a:ea typeface="+mn-ea"/>
                <a:cs typeface="+mn-cs"/>
              </a:rPr>
              <a:t>enhancement, </a:t>
            </a:r>
            <a:r>
              <a:rPr lang="fr-FR" sz="1200" kern="1200" baseline="0" noProof="0" dirty="0" smtClean="0">
                <a:solidFill>
                  <a:schemeClr val="tx1"/>
                </a:solidFill>
                <a:effectLst/>
                <a:latin typeface="+mn-lt"/>
                <a:ea typeface="+mn-ea"/>
                <a:cs typeface="+mn-cs"/>
              </a:rPr>
              <a:t>mascara or semi-permanent lip contour. </a:t>
            </a:r>
          </a:p>
          <a:p>
            <a:r>
              <a:rPr lang="fr-FR" sz="1200" kern="1200" noProof="0" dirty="0" smtClean="0">
                <a:solidFill>
                  <a:schemeClr val="tx1"/>
                </a:solidFill>
                <a:effectLst/>
                <a:latin typeface="+mn-lt"/>
                <a:ea typeface="+mn-ea"/>
                <a:cs typeface="+mn-cs"/>
              </a:rPr>
              <a:t>We can therefore say </a:t>
            </a:r>
            <a:r>
              <a:rPr lang="fr-FR" sz="1200" kern="1200" baseline="0" noProof="0" dirty="0" smtClean="0">
                <a:solidFill>
                  <a:schemeClr val="tx1"/>
                </a:solidFill>
                <a:effectLst/>
                <a:latin typeface="+mn-lt"/>
                <a:ea typeface="+mn-ea"/>
                <a:cs typeface="+mn-cs"/>
              </a:rPr>
              <a:t>that this is a real market trend.</a:t>
            </a:r>
            <a:endParaRPr lang="fr-FR" sz="1200" kern="1200" noProof="0" dirty="0" smtClean="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r>
              <a:rPr lang="fr-FR" sz="1200" kern="1200" noProof="0" dirty="0" smtClean="0">
                <a:solidFill>
                  <a:schemeClr val="tx1"/>
                </a:solidFill>
                <a:effectLst/>
                <a:latin typeface="+mn-lt"/>
                <a:ea typeface="+mn-ea"/>
                <a:cs typeface="+mn-cs"/>
              </a:rPr>
              <a:t> This is why the competition offers </a:t>
            </a:r>
            <a:r>
              <a:rPr lang="fr-FR" sz="1200" kern="1200" baseline="0" noProof="0" dirty="0" smtClean="0">
                <a:solidFill>
                  <a:schemeClr val="tx1"/>
                </a:solidFill>
                <a:effectLst/>
                <a:latin typeface="+mn-lt"/>
                <a:ea typeface="+mn-ea"/>
                <a:cs typeface="+mn-cs"/>
              </a:rPr>
              <a:t>a wide range of </a:t>
            </a:r>
            <a:r>
              <a:rPr lang="fr-FR" sz="1200" i="0" kern="1200" baseline="0" noProof="0" dirty="0" smtClean="0">
                <a:solidFill>
                  <a:schemeClr val="tx1"/>
                </a:solidFill>
                <a:effectLst/>
                <a:latin typeface="+mn-lt"/>
                <a:ea typeface="+mn-ea"/>
                <a:cs typeface="+mn-cs"/>
              </a:rPr>
              <a:t>specific treatments </a:t>
            </a:r>
            <a:r>
              <a:rPr lang="fr-FR" sz="1200" kern="1200" baseline="0" noProof="0" dirty="0" smtClean="0">
                <a:solidFill>
                  <a:schemeClr val="tx1"/>
                </a:solidFill>
                <a:effectLst/>
                <a:latin typeface="+mn-lt"/>
                <a:ea typeface="+mn-ea"/>
                <a:cs typeface="+mn-cs"/>
              </a:rPr>
              <a:t>for these </a:t>
            </a:r>
            <a:r>
              <a:rPr lang="fr-FR" sz="1200" u="none" strike="noStrike" kern="1200" baseline="0" noProof="0" dirty="0" smtClean="0">
                <a:solidFill>
                  <a:schemeClr val="tx1"/>
                </a:solidFill>
                <a:effectLst/>
                <a:latin typeface="+mn-lt"/>
                <a:ea typeface="+mn-ea"/>
                <a:cs typeface="+mn-cs"/>
              </a:rPr>
              <a:t>areas.</a:t>
            </a:r>
          </a:p>
          <a:p>
            <a:endParaRPr lang="fr-FR" sz="1200" kern="1200" baseline="0" noProof="0" dirty="0" smtClean="0">
              <a:solidFill>
                <a:schemeClr val="tx1"/>
              </a:solidFill>
              <a:effectLst/>
              <a:latin typeface="+mn-lt"/>
              <a:ea typeface="+mn-ea"/>
              <a:cs typeface="+mn-cs"/>
            </a:endParaRPr>
          </a:p>
          <a:p>
            <a:r>
              <a:rPr lang="fr-FR" sz="1200" kern="1200" noProof="0" dirty="0" err="1" smtClean="0">
                <a:solidFill>
                  <a:schemeClr val="tx1"/>
                </a:solidFill>
                <a:effectLst/>
                <a:latin typeface="+mn-lt"/>
                <a:ea typeface="+mn-ea"/>
                <a:cs typeface="+mn-cs"/>
              </a:rPr>
              <a:t>Yon-Ka </a:t>
            </a:r>
            <a:r>
              <a:rPr lang="fr-FR" sz="1200" kern="1200" noProof="0" dirty="0" smtClean="0">
                <a:solidFill>
                  <a:schemeClr val="tx1"/>
                </a:solidFill>
                <a:effectLst/>
                <a:latin typeface="+mn-lt"/>
                <a:ea typeface="+mn-ea"/>
                <a:cs typeface="+mn-cs"/>
              </a:rPr>
              <a:t>proposes a global expert program based on 4 contours</a:t>
            </a:r>
            <a:r>
              <a:rPr lang="fr-FR" sz="1200" kern="1200" baseline="0" noProof="0" dirty="0" smtClean="0">
                <a:solidFill>
                  <a:schemeClr val="tx1"/>
                </a:solidFill>
                <a:effectLst/>
                <a:latin typeface="+mn-lt"/>
                <a:ea typeface="+mn-ea"/>
                <a:cs typeface="+mn-cs"/>
              </a:rPr>
              <a:t>: alpha-contour, </a:t>
            </a:r>
            <a:r>
              <a:rPr lang="fr-FR" sz="1200" kern="1200" baseline="0" noProof="0" dirty="0" err="1" smtClean="0">
                <a:solidFill>
                  <a:schemeClr val="tx1"/>
                </a:solidFill>
                <a:effectLst/>
                <a:latin typeface="+mn-lt"/>
                <a:ea typeface="+mn-ea"/>
                <a:cs typeface="+mn-cs"/>
              </a:rPr>
              <a:t>nutria-contour</a:t>
            </a:r>
            <a:r>
              <a:rPr lang="fr-FR" sz="1200" kern="1200" baseline="0" noProof="0" dirty="0" smtClean="0">
                <a:solidFill>
                  <a:schemeClr val="tx1"/>
                </a:solidFill>
                <a:effectLst/>
                <a:latin typeface="+mn-lt"/>
                <a:ea typeface="+mn-ea"/>
                <a:cs typeface="+mn-cs"/>
              </a:rPr>
              <a:t>, </a:t>
            </a:r>
            <a:r>
              <a:rPr lang="fr-FR" sz="1200" kern="1200" baseline="0" noProof="0" dirty="0" err="1" smtClean="0">
                <a:solidFill>
                  <a:schemeClr val="tx1"/>
                </a:solidFill>
                <a:effectLst/>
                <a:latin typeface="+mn-lt"/>
                <a:ea typeface="+mn-ea"/>
                <a:cs typeface="+mn-cs"/>
              </a:rPr>
              <a:t>phyto-contour</a:t>
            </a:r>
            <a:r>
              <a:rPr lang="fr-FR" sz="1200" kern="1200" baseline="0" noProof="0" dirty="0" smtClean="0">
                <a:solidFill>
                  <a:schemeClr val="tx1"/>
                </a:solidFill>
                <a:effectLst/>
                <a:latin typeface="+mn-lt"/>
                <a:ea typeface="+mn-ea"/>
                <a:cs typeface="+mn-cs"/>
              </a:rPr>
              <a:t>, excellence code contours. </a:t>
            </a:r>
            <a:endParaRPr lang="fr-FR" noProof="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9B8E4D-14DF-449D-8652-2E31F3E8936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29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70C2D-09C1-0943-88F9-D16EF44EBB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A50FEC-7D86-2649-8F34-0684A59935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67CD65-3001-5D4B-8B03-0046852B4C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0F3A9C-DBFA-C644-8224-7B28A8389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366DDFB-83C1-A84A-BCB9-9FF85BD3B3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238E99-8619-5C4A-917E-FED9C6BCD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CD260-5BD8-E74B-82D3-693047330D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980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1340667"/>
            <a:ext cx="10515600" cy="1325563"/>
          </a:xfrm>
        </p:spPr>
        <p:txBody>
          <a:bodyPr/>
          <a:lstStyle/>
          <a:p>
            <a:r>
              <a:rPr lang="fr-FR" dirty="0"/>
              <a:t>Modifiez le style du titre</a:t>
            </a:r>
          </a:p>
        </p:txBody>
      </p:sp>
    </p:spTree>
    <p:extLst>
      <p:ext uri="{BB962C8B-B14F-4D97-AF65-F5344CB8AC3E}">
        <p14:creationId xmlns:p14="http://schemas.microsoft.com/office/powerpoint/2010/main" val="1656444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475955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titre 1"/>
          <p:cNvSpPr>
            <a:spLocks noGrp="1"/>
          </p:cNvSpPr>
          <p:nvPr>
            <p:ph type="title"/>
          </p:nvPr>
        </p:nvSpPr>
        <p:spPr>
          <a:xfrm>
            <a:off x="0" y="333861"/>
            <a:ext cx="12192000" cy="602393"/>
          </a:xfrm>
          <a:prstGeom prst="rect">
            <a:avLst/>
          </a:prstGeom>
        </p:spPr>
        <p:txBody>
          <a:bodyPr vert="horz" lIns="91440" tIns="45720" rIns="91440" bIns="45720" rtlCol="0" anchor="ctr">
            <a:normAutofit/>
          </a:bodyPr>
          <a:lstStyle/>
          <a:p>
            <a:r>
              <a:rPr lang="fr-FR" dirty="0"/>
              <a:t>                               Modifiez le style du titre</a:t>
            </a:r>
          </a:p>
        </p:txBody>
      </p:sp>
      <p:sp>
        <p:nvSpPr>
          <p:cNvPr id="10" name="Espace réservé du texte 2"/>
          <p:cNvSpPr>
            <a:spLocks noGrp="1"/>
          </p:cNvSpPr>
          <p:nvPr>
            <p:ph idx="1"/>
          </p:nvPr>
        </p:nvSpPr>
        <p:spPr>
          <a:xfrm>
            <a:off x="838200" y="1375718"/>
            <a:ext cx="10515600" cy="511655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135098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minaire">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titre 1"/>
          <p:cNvSpPr>
            <a:spLocks noGrp="1"/>
          </p:cNvSpPr>
          <p:nvPr>
            <p:ph type="title"/>
          </p:nvPr>
        </p:nvSpPr>
        <p:spPr>
          <a:xfrm>
            <a:off x="0" y="333861"/>
            <a:ext cx="12192000" cy="602393"/>
          </a:xfrm>
          <a:prstGeom prst="rect">
            <a:avLst/>
          </a:prstGeom>
        </p:spPr>
        <p:txBody>
          <a:bodyPr vert="horz" lIns="91440" tIns="45720" rIns="91440" bIns="45720" rtlCol="0" anchor="ctr">
            <a:normAutofit/>
          </a:bodyPr>
          <a:lstStyle/>
          <a:p>
            <a:r>
              <a:rPr lang="fr-FR" dirty="0"/>
              <a:t>                               Modifiez le style du titre</a:t>
            </a:r>
          </a:p>
        </p:txBody>
      </p:sp>
      <p:sp>
        <p:nvSpPr>
          <p:cNvPr id="7" name="Espace réservé du texte 2"/>
          <p:cNvSpPr>
            <a:spLocks noGrp="1"/>
          </p:cNvSpPr>
          <p:nvPr>
            <p:ph idx="1"/>
          </p:nvPr>
        </p:nvSpPr>
        <p:spPr>
          <a:xfrm>
            <a:off x="838200" y="1375718"/>
            <a:ext cx="10515600" cy="5116555"/>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001481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1340667"/>
            <a:ext cx="10515600" cy="1325563"/>
          </a:xfrm>
        </p:spPr>
        <p:txBody>
          <a:bodyPr/>
          <a:lstStyle/>
          <a:p>
            <a:r>
              <a:rPr lang="fr-FR" dirty="0"/>
              <a:t>Modifiez le style du titre</a:t>
            </a:r>
          </a:p>
        </p:txBody>
      </p:sp>
    </p:spTree>
    <p:extLst>
      <p:ext uri="{BB962C8B-B14F-4D97-AF65-F5344CB8AC3E}">
        <p14:creationId xmlns:p14="http://schemas.microsoft.com/office/powerpoint/2010/main" val="19115654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B12AB4-3F88-0E4E-B98B-8936D5D83D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B88F8-18CB-824C-9AEB-F2A5F925F4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40F3A9C-DBFA-C644-8224-7B28A8389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2/15/2021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D1B209F-2126-0B46-AC65-C283C65C6E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18CCCBC-6AE1-B249-BEB0-C9C953411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BCD260-5BD8-E74B-82D3-693047330D4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Imag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465219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838200" y="2911559"/>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343005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5580BC-1FFC-7441-9A9D-EDCD90E89A2E}"/>
              </a:ext>
            </a:extLst>
          </p:cNvPr>
          <p:cNvSpPr>
            <a:spLocks noGrp="1"/>
          </p:cNvSpPr>
          <p:nvPr>
            <p:ph type="title"/>
          </p:nvPr>
        </p:nvSpPr>
        <p:spPr>
          <a:xfrm>
            <a:off x="-1600200" y="191805"/>
            <a:ext cx="10515600" cy="1325563"/>
          </a:xfrm>
          <a:prstGeom prst="rect">
            <a:avLst/>
          </a:prstGeom>
        </p:spPr>
        <p:txBody>
          <a:bodyPr vert="horz" lIns="91440" tIns="45720" rIns="91440" bIns="45720" rtlCol="0" anchor="ctr">
            <a:normAutofit/>
          </a:bodyPr>
          <a:lstStyle/>
          <a:p>
            <a:r>
              <a:rPr lang="en-US" dirty="0"/>
              <a:t>Click to edit Master title style</a:t>
            </a:r>
          </a:p>
        </p:txBody>
      </p:sp>
      <p:pic>
        <p:nvPicPr>
          <p:cNvPr id="4" name="Imag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1646192"/>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914400" rtl="0" eaLnBrk="1" latinLnBrk="0" hangingPunct="1">
        <a:lnSpc>
          <a:spcPct val="90000"/>
        </a:lnSpc>
        <a:spcBef>
          <a:spcPct val="0"/>
        </a:spcBef>
        <a:buNone/>
        <a:defRPr sz="2800" kern="1200">
          <a:solidFill>
            <a:schemeClr val="bg2">
              <a:lumMod val="25000"/>
            </a:schemeClr>
          </a:solidFill>
          <a:latin typeface="Butler" panose="02070803080706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5.jpeg"/><Relationship Id="rId7" Type="http://schemas.openxmlformats.org/officeDocument/2006/relationships/image" Target="../media/image19.gif"/><Relationship Id="rId12"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png"/><Relationship Id="rId3" Type="http://schemas.openxmlformats.org/officeDocument/2006/relationships/image" Target="../media/image26.png"/><Relationship Id="rId7" Type="http://schemas.openxmlformats.org/officeDocument/2006/relationships/image" Target="../media/image10.png"/><Relationship Id="rId12"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image" Target="../media/image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4.pn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7.png"/><Relationship Id="rId7" Type="http://schemas.openxmlformats.org/officeDocument/2006/relationships/diagramQuickStyle" Target="../diagrams/quickStyle4.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5.jpeg"/><Relationship Id="rId3" Type="http://schemas.openxmlformats.org/officeDocument/2006/relationships/image" Target="../media/image67.jpeg"/><Relationship Id="rId7" Type="http://schemas.openxmlformats.org/officeDocument/2006/relationships/image" Target="../media/image70.png"/><Relationship Id="rId12"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9.jpeg"/><Relationship Id="rId11" Type="http://schemas.openxmlformats.org/officeDocument/2006/relationships/image" Target="../media/image73.jpeg"/><Relationship Id="rId5" Type="http://schemas.microsoft.com/office/2007/relationships/hdphoto" Target="../media/hdphoto2.wdp"/><Relationship Id="rId10" Type="http://schemas.openxmlformats.org/officeDocument/2006/relationships/image" Target="../media/image72.jpeg"/><Relationship Id="rId4" Type="http://schemas.openxmlformats.org/officeDocument/2006/relationships/image" Target="../media/image68.png"/><Relationship Id="rId9" Type="http://schemas.openxmlformats.org/officeDocument/2006/relationships/image" Target="../media/image71.jpeg"/><Relationship Id="rId1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77.jpeg"/><Relationship Id="rId5" Type="http://schemas.microsoft.com/office/2007/relationships/hdphoto" Target="../media/hdphoto2.wdp"/><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4.png"/><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8" Type="http://schemas.microsoft.com/office/2007/relationships/diagramDrawing" Target="../diagrams/drawing5.xml"/><Relationship Id="rId13" Type="http://schemas.openxmlformats.org/officeDocument/2006/relationships/diagramLayout" Target="../diagrams/layout6.xml"/><Relationship Id="rId18" Type="http://schemas.openxmlformats.org/officeDocument/2006/relationships/diagramData" Target="../diagrams/data7.xml"/><Relationship Id="rId26" Type="http://schemas.microsoft.com/office/2007/relationships/hdphoto" Target="../media/hdphoto5.wdp"/><Relationship Id="rId3" Type="http://schemas.openxmlformats.org/officeDocument/2006/relationships/image" Target="../media/image93.jpeg"/><Relationship Id="rId21" Type="http://schemas.openxmlformats.org/officeDocument/2006/relationships/diagramColors" Target="../diagrams/colors7.xml"/><Relationship Id="rId7" Type="http://schemas.openxmlformats.org/officeDocument/2006/relationships/diagramColors" Target="../diagrams/colors5.xml"/><Relationship Id="rId12" Type="http://schemas.openxmlformats.org/officeDocument/2006/relationships/diagramData" Target="../diagrams/data6.xml"/><Relationship Id="rId17" Type="http://schemas.openxmlformats.org/officeDocument/2006/relationships/image" Target="../media/image78.png"/><Relationship Id="rId25" Type="http://schemas.openxmlformats.org/officeDocument/2006/relationships/image" Target="../media/image101.png"/><Relationship Id="rId2" Type="http://schemas.openxmlformats.org/officeDocument/2006/relationships/notesSlide" Target="../notesSlides/notesSlide41.xml"/><Relationship Id="rId16" Type="http://schemas.microsoft.com/office/2007/relationships/diagramDrawing" Target="../diagrams/drawing6.xml"/><Relationship Id="rId20" Type="http://schemas.openxmlformats.org/officeDocument/2006/relationships/diagramQuickStyle" Target="../diagrams/quickStyle7.xml"/><Relationship Id="rId1" Type="http://schemas.openxmlformats.org/officeDocument/2006/relationships/slideLayout" Target="../slideLayouts/slideLayout3.xml"/><Relationship Id="rId6" Type="http://schemas.openxmlformats.org/officeDocument/2006/relationships/diagramQuickStyle" Target="../diagrams/quickStyle5.xml"/><Relationship Id="rId11" Type="http://schemas.openxmlformats.org/officeDocument/2006/relationships/image" Target="../media/image97.jpeg"/><Relationship Id="rId24" Type="http://schemas.microsoft.com/office/2007/relationships/hdphoto" Target="../media/hdphoto4.wdp"/><Relationship Id="rId5" Type="http://schemas.openxmlformats.org/officeDocument/2006/relationships/diagramLayout" Target="../diagrams/layout5.xml"/><Relationship Id="rId15" Type="http://schemas.openxmlformats.org/officeDocument/2006/relationships/diagramColors" Target="../diagrams/colors6.xml"/><Relationship Id="rId23" Type="http://schemas.openxmlformats.org/officeDocument/2006/relationships/image" Target="../media/image100.png"/><Relationship Id="rId10" Type="http://schemas.openxmlformats.org/officeDocument/2006/relationships/image" Target="../media/image96.jpeg"/><Relationship Id="rId19" Type="http://schemas.openxmlformats.org/officeDocument/2006/relationships/diagramLayout" Target="../diagrams/layout7.xml"/><Relationship Id="rId4" Type="http://schemas.openxmlformats.org/officeDocument/2006/relationships/diagramData" Target="../diagrams/data5.xml"/><Relationship Id="rId9" Type="http://schemas.openxmlformats.org/officeDocument/2006/relationships/image" Target="../media/image95.jpeg"/><Relationship Id="rId14" Type="http://schemas.openxmlformats.org/officeDocument/2006/relationships/diagramQuickStyle" Target="../diagrams/quickStyle6.xml"/><Relationship Id="rId22" Type="http://schemas.microsoft.com/office/2007/relationships/diagramDrawing" Target="../diagrams/drawing7.xml"/><Relationship Id="rId27"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2.png"/><Relationship Id="rId5" Type="http://schemas.openxmlformats.org/officeDocument/2006/relationships/image" Target="../media/image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3.png"/><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9.jpeg"/><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7417" y="4386805"/>
            <a:ext cx="4741817" cy="150471"/>
          </a:xfrm>
          <a:prstGeom prst="rect">
            <a:avLst/>
          </a:prstGeom>
          <a:solidFill>
            <a:srgbClr val="DFD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us-titre 2"/>
          <p:cNvSpPr>
            <a:spLocks noGrp="1"/>
          </p:cNvSpPr>
          <p:nvPr>
            <p:ph type="subTitle" idx="1"/>
          </p:nvPr>
        </p:nvSpPr>
        <p:spPr>
          <a:xfrm>
            <a:off x="1619792" y="3994898"/>
            <a:ext cx="9144000" cy="1018948"/>
          </a:xfrm>
        </p:spPr>
        <p:txBody>
          <a:bodyPr>
            <a:normAutofit/>
          </a:bodyPr>
          <a:lstStyle/>
          <a:p>
            <a:r>
              <a:rPr lang="fr-FR" sz="4000" dirty="0">
                <a:solidFill>
                  <a:schemeClr val="bg2">
                    <a:lumMod val="25000"/>
                  </a:schemeClr>
                </a:solidFill>
                <a:latin typeface="Century" panose="02040604050505020304" pitchFamily="18" charset="0"/>
              </a:rPr>
              <a:t>Eye and Lip Perfection </a:t>
            </a:r>
            <a:r>
              <a:rPr lang="fr-FR" sz="4000" dirty="0" err="1" smtClean="0">
                <a:solidFill>
                  <a:schemeClr val="bg2">
                    <a:lumMod val="25000"/>
                  </a:schemeClr>
                </a:solidFill>
                <a:latin typeface="Century" panose="02040604050505020304" pitchFamily="18" charset="0"/>
              </a:rPr>
              <a:t>Treatment</a:t>
            </a:r>
            <a:endParaRPr lang="fr-FR" sz="4000" dirty="0">
              <a:solidFill>
                <a:schemeClr val="bg2">
                  <a:lumMod val="25000"/>
                </a:schemeClr>
              </a:solidFill>
              <a:latin typeface="Century" panose="02040604050505020304" pitchFamily="18" charset="0"/>
            </a:endParaRPr>
          </a:p>
        </p:txBody>
      </p:sp>
    </p:spTree>
    <p:extLst>
      <p:ext uri="{BB962C8B-B14F-4D97-AF65-F5344CB8AC3E}">
        <p14:creationId xmlns:p14="http://schemas.microsoft.com/office/powerpoint/2010/main" val="1278525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 name="Groupe 5"/>
          <p:cNvGrpSpPr/>
          <p:nvPr/>
        </p:nvGrpSpPr>
        <p:grpSpPr>
          <a:xfrm>
            <a:off x="160348" y="5786053"/>
            <a:ext cx="11847432" cy="977800"/>
            <a:chOff x="503883" y="5785838"/>
            <a:chExt cx="11352139" cy="915848"/>
          </a:xfrm>
        </p:grpSpPr>
        <p:sp>
          <p:nvSpPr>
            <p:cNvPr id="8" name="Rectangle à coins arrondis 7"/>
            <p:cNvSpPr/>
            <p:nvPr/>
          </p:nvSpPr>
          <p:spPr>
            <a:xfrm>
              <a:off x="503883" y="5988438"/>
              <a:ext cx="11352139" cy="713248"/>
            </a:xfrm>
            <a:prstGeom prst="roundRect">
              <a:avLst/>
            </a:prstGeom>
            <a:solidFill>
              <a:schemeClr val="bg1"/>
            </a:solidFill>
            <a:ln>
              <a:solidFill>
                <a:srgbClr val="7D6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srgbClr val="E7E6E6">
                    <a:lumMod val="10000"/>
                  </a:srgbClr>
                </a:solidFill>
                <a:effectLst/>
                <a:uLnTx/>
                <a:uFillTx/>
                <a:latin typeface="Calibri"/>
                <a:ea typeface="+mn-ea"/>
                <a:cs typeface="+mn-cs"/>
              </a:endParaRPr>
            </a:p>
          </p:txBody>
        </p:sp>
        <p:sp>
          <p:nvSpPr>
            <p:cNvPr id="9" name="ZoneTexte 8"/>
            <p:cNvSpPr txBox="1"/>
            <p:nvPr/>
          </p:nvSpPr>
          <p:spPr>
            <a:xfrm>
              <a:off x="934946" y="5785838"/>
              <a:ext cx="8726975" cy="3459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Which brands do not offer specific eye and lip care?</a:t>
              </a:r>
              <a:endParaRPr kumimoji="0" lang="fr-FR" sz="18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grpSp>
      <p:pic>
        <p:nvPicPr>
          <p:cNvPr id="10" name="Picture 6" descr="https://tse1.mm.bing.net/th?id=OIP.fQ-ZOh3IgACw55Tu70dQswHaCp&amp;pid=Ap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12" r="57370" b="24047"/>
          <a:stretch/>
        </p:blipFill>
        <p:spPr bwMode="auto">
          <a:xfrm>
            <a:off x="452102" y="6127937"/>
            <a:ext cx="1204775" cy="6110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tse3.mm.bing.net/th?id=OIP.l00GRADVTqgs9RgNE0FNzAHaFJ&amp;pid=Ap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783" b="7094"/>
          <a:stretch/>
        </p:blipFill>
        <p:spPr bwMode="auto">
          <a:xfrm>
            <a:off x="2692437" y="6159117"/>
            <a:ext cx="1019002" cy="5949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Winning Wonderland Sweepstak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7000" y="6210312"/>
            <a:ext cx="2036998" cy="39078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e 3"/>
          <p:cNvGrpSpPr/>
          <p:nvPr/>
        </p:nvGrpSpPr>
        <p:grpSpPr>
          <a:xfrm>
            <a:off x="1989293" y="1651699"/>
            <a:ext cx="1761881" cy="3793739"/>
            <a:chOff x="1989293" y="1651699"/>
            <a:chExt cx="1761881" cy="3793739"/>
          </a:xfrm>
        </p:grpSpPr>
        <p:grpSp>
          <p:nvGrpSpPr>
            <p:cNvPr id="15" name="Groupe 14"/>
            <p:cNvGrpSpPr/>
            <p:nvPr/>
          </p:nvGrpSpPr>
          <p:grpSpPr>
            <a:xfrm>
              <a:off x="1989293" y="1651699"/>
              <a:ext cx="1737135" cy="3410902"/>
              <a:chOff x="3922868" y="1581495"/>
              <a:chExt cx="1737135" cy="3410902"/>
            </a:xfrm>
          </p:grpSpPr>
          <p:pic>
            <p:nvPicPr>
              <p:cNvPr id="29" name="Picture 12" descr="Résultat de recherche d'images pour &quot;carita logo&qu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8273" y="1581495"/>
                <a:ext cx="809222" cy="654734"/>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p:cNvSpPr txBox="1"/>
              <p:nvPr/>
            </p:nvSpPr>
            <p:spPr>
              <a:xfrm>
                <a:off x="3922868" y="2417333"/>
                <a:ext cx="1737135" cy="25750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30’/ 70€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"The eye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Wrinkles are visibly smoothed out</a:t>
                </a:r>
                <a:r>
                  <a:rPr kumimoji="0" lang="en-US"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fr-FR" sz="2200" b="0" i="0" u="none" strike="noStrike" kern="1200" cap="none" spc="0" normalizeH="0" baseline="30000" noProof="0" dirty="0" smtClean="0">
                    <a:ln>
                      <a:noFill/>
                    </a:ln>
                    <a:solidFill>
                      <a:prstClr val="black">
                        <a:lumMod val="65000"/>
                        <a:lumOff val="35000"/>
                      </a:prstClr>
                    </a:solidFill>
                    <a:effectLst/>
                    <a:uLnTx/>
                    <a:uFillTx/>
                    <a:latin typeface="Century Gothic" panose="020B0502020202020204" pitchFamily="34" charset="0"/>
                    <a:ea typeface="+mn-ea"/>
                    <a:cs typeface="+mn-cs"/>
                  </a:rPr>
                  <a:t>bags are reduced, and the eyes open up.</a:t>
                </a: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grpSp>
        <p:cxnSp>
          <p:nvCxnSpPr>
            <p:cNvPr id="17" name="Connecteur droit 16"/>
            <p:cNvCxnSpPr/>
            <p:nvPr/>
          </p:nvCxnSpPr>
          <p:spPr>
            <a:xfrm>
              <a:off x="3744384" y="2575760"/>
              <a:ext cx="6790" cy="286967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e 1"/>
          <p:cNvGrpSpPr/>
          <p:nvPr/>
        </p:nvGrpSpPr>
        <p:grpSpPr>
          <a:xfrm>
            <a:off x="160348" y="1743348"/>
            <a:ext cx="1808556" cy="3738099"/>
            <a:chOff x="160348" y="1743348"/>
            <a:chExt cx="1808556" cy="3738099"/>
          </a:xfrm>
        </p:grpSpPr>
        <p:grpSp>
          <p:nvGrpSpPr>
            <p:cNvPr id="14" name="Groupe 13"/>
            <p:cNvGrpSpPr/>
            <p:nvPr/>
          </p:nvGrpSpPr>
          <p:grpSpPr>
            <a:xfrm>
              <a:off x="160348" y="1743348"/>
              <a:ext cx="1808556" cy="3296091"/>
              <a:chOff x="2093923" y="1673144"/>
              <a:chExt cx="1808556" cy="3296091"/>
            </a:xfrm>
          </p:grpSpPr>
          <p:pic>
            <p:nvPicPr>
              <p:cNvPr id="31" name="Picture 10" descr="Résultat de recherche d'images pour &quot;sothys logo&quo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3526" b="17659"/>
              <a:stretch/>
            </p:blipFill>
            <p:spPr bwMode="auto">
              <a:xfrm>
                <a:off x="2370128" y="1673144"/>
                <a:ext cx="1007015" cy="592275"/>
              </a:xfrm>
              <a:prstGeom prst="rect">
                <a:avLst/>
              </a:prstGeom>
              <a:noFill/>
              <a:extLst>
                <a:ext uri="{909E8E84-426E-40DD-AFC4-6F175D3DCCD1}">
                  <a14:hiddenFill xmlns:a14="http://schemas.microsoft.com/office/drawing/2010/main">
                    <a:solidFill>
                      <a:srgbClr val="FFFFFF"/>
                    </a:solidFill>
                  </a14:hiddenFill>
                </a:ext>
              </a:extLst>
            </p:spPr>
          </p:pic>
          <p:sp>
            <p:nvSpPr>
              <p:cNvPr id="32" name="ZoneTexte 31"/>
              <p:cNvSpPr txBox="1"/>
              <p:nvPr/>
            </p:nvSpPr>
            <p:spPr>
              <a:xfrm>
                <a:off x="2093923" y="2394171"/>
                <a:ext cx="1808556" cy="25750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55’/ 110€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High protection eye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Reduces signs of fatigue and </a:t>
                </a:r>
                <a:r>
                  <a:rPr kumimoji="0" lang="fr-FR" sz="2200" b="0" i="0" u="none" strike="noStrike" kern="1200" cap="none" spc="0" normalizeH="0" baseline="30000" noProof="0" dirty="0">
                    <a:ln>
                      <a:noFill/>
                    </a:ln>
                    <a:effectLst/>
                    <a:uLnTx/>
                    <a:uFillTx/>
                    <a:latin typeface="Century Gothic" panose="020B0502020202020204" pitchFamily="34" charset="0"/>
                    <a:ea typeface="+mn-ea"/>
                    <a:cs typeface="+mn-cs"/>
                  </a:rPr>
                  <a:t>aging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smtClean="0">
                    <a:ln>
                      <a:noFill/>
                    </a:ln>
                    <a:effectLst/>
                    <a:uLnTx/>
                    <a:uFillTx/>
                    <a:latin typeface="Century Gothic" panose="020B0502020202020204" pitchFamily="34" charset="0"/>
                    <a:ea typeface="+mn-ea"/>
                    <a:cs typeface="+mn-cs"/>
                  </a:rPr>
                  <a:t>associated with </a:t>
                </a:r>
                <a:r>
                  <a:rPr kumimoji="0" lang="fr-FR" sz="2200" b="0" i="0" u="none" strike="noStrike" kern="1200" cap="none" spc="0" normalizeH="0" baseline="30000" noProof="0" dirty="0" err="1" smtClean="0">
                    <a:ln>
                      <a:noFill/>
                    </a:ln>
                    <a:effectLst/>
                    <a:uLnTx/>
                    <a:uFillTx/>
                    <a:latin typeface="Century Gothic" panose="020B0502020202020204" pitchFamily="34" charset="0"/>
                    <a:ea typeface="+mn-ea"/>
                    <a:cs typeface="+mn-cs"/>
                  </a:rPr>
                  <a:t>modeling</a:t>
                </a:r>
                <a:r>
                  <a:rPr kumimoji="0" lang="fr-FR" sz="2200" b="0" i="0" u="none" strike="noStrike" kern="1200" cap="none" spc="0" normalizeH="0" baseline="30000" noProof="0" dirty="0" smtClean="0">
                    <a:ln>
                      <a:noFill/>
                    </a:ln>
                    <a:effectLst/>
                    <a:uLnTx/>
                    <a:uFillTx/>
                    <a:latin typeface="Century Gothic" panose="020B0502020202020204" pitchFamily="34" charset="0"/>
                    <a:ea typeface="+mn-ea"/>
                    <a:cs typeface="+mn-cs"/>
                  </a:rPr>
                  <a:t> </a:t>
                </a:r>
                <a:r>
                  <a:rPr kumimoji="0" lang="fr-FR" sz="2200" b="0" i="0" u="none" strike="noStrike" kern="1200" cap="none" spc="0" normalizeH="0" baseline="30000" noProof="0" dirty="0" err="1" smtClean="0">
                    <a:ln>
                      <a:noFill/>
                    </a:ln>
                    <a:effectLst/>
                    <a:uLnTx/>
                    <a:uFillTx/>
                    <a:latin typeface="Century Gothic" panose="020B0502020202020204" pitchFamily="34" charset="0"/>
                    <a:ea typeface="+mn-ea"/>
                    <a:cs typeface="+mn-cs"/>
                  </a:rPr>
                  <a:t>porcelain</a:t>
                </a:r>
                <a:r>
                  <a:rPr lang="fr-FR" sz="2200" baseline="30000" dirty="0">
                    <a:latin typeface="Century Gothic" panose="020B0502020202020204" pitchFamily="34" charset="0"/>
                  </a:rPr>
                  <a:t>.</a:t>
                </a:r>
                <a:endParaRPr kumimoji="0" lang="fr-FR" sz="2200" b="0" i="0" u="none" strike="noStrike" kern="1200" cap="none" spc="0" normalizeH="0" baseline="30000" noProof="0" dirty="0">
                  <a:ln>
                    <a:noFill/>
                  </a:ln>
                  <a:effectLst/>
                  <a:uLnTx/>
                  <a:uFillTx/>
                  <a:latin typeface="Century Gothic" panose="020B0502020202020204" pitchFamily="34" charset="0"/>
                </a:endParaRPr>
              </a:p>
            </p:txBody>
          </p:sp>
        </p:grpSp>
        <p:cxnSp>
          <p:nvCxnSpPr>
            <p:cNvPr id="18" name="Connecteur droit 17"/>
            <p:cNvCxnSpPr/>
            <p:nvPr/>
          </p:nvCxnSpPr>
          <p:spPr>
            <a:xfrm>
              <a:off x="1951986" y="2611769"/>
              <a:ext cx="6790" cy="286967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9" name="Groupe 38"/>
          <p:cNvGrpSpPr/>
          <p:nvPr/>
        </p:nvGrpSpPr>
        <p:grpSpPr>
          <a:xfrm>
            <a:off x="6256014" y="1843359"/>
            <a:ext cx="1724715" cy="3623969"/>
            <a:chOff x="6256014" y="1843359"/>
            <a:chExt cx="1724715" cy="3623969"/>
          </a:xfrm>
        </p:grpSpPr>
        <p:grpSp>
          <p:nvGrpSpPr>
            <p:cNvPr id="16" name="Groupe 15"/>
            <p:cNvGrpSpPr/>
            <p:nvPr/>
          </p:nvGrpSpPr>
          <p:grpSpPr>
            <a:xfrm>
              <a:off x="6256014" y="1843359"/>
              <a:ext cx="1347855" cy="2611650"/>
              <a:chOff x="8189589" y="1773155"/>
              <a:chExt cx="1347855" cy="2611650"/>
            </a:xfrm>
          </p:grpSpPr>
          <p:pic>
            <p:nvPicPr>
              <p:cNvPr id="27" name="Picture 16" descr="Résultat de recherche d'images pour &quot;matis logo&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89456" y="1773155"/>
                <a:ext cx="867706" cy="392251"/>
              </a:xfrm>
              <a:prstGeom prst="rect">
                <a:avLst/>
              </a:prstGeom>
              <a:noFill/>
              <a:extLst>
                <a:ext uri="{909E8E84-426E-40DD-AFC4-6F175D3DCCD1}">
                  <a14:hiddenFill xmlns:a14="http://schemas.microsoft.com/office/drawing/2010/main">
                    <a:solidFill>
                      <a:srgbClr val="FFFFFF"/>
                    </a:solidFill>
                  </a14:hiddenFill>
                </a:ext>
              </a:extLst>
            </p:spPr>
          </p:pic>
          <p:sp>
            <p:nvSpPr>
              <p:cNvPr id="28" name="ZoneTexte 27"/>
              <p:cNvSpPr txBox="1"/>
              <p:nvPr/>
            </p:nvSpPr>
            <p:spPr>
              <a:xfrm>
                <a:off x="8189589" y="2486850"/>
                <a:ext cx="1347855" cy="1897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45’/ 55€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Regard neuf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Signs of fatigue disappear</a:t>
                </a:r>
              </a:p>
            </p:txBody>
          </p:sp>
        </p:grpSp>
        <p:cxnSp>
          <p:nvCxnSpPr>
            <p:cNvPr id="20" name="Connecteur droit 19"/>
            <p:cNvCxnSpPr/>
            <p:nvPr/>
          </p:nvCxnSpPr>
          <p:spPr>
            <a:xfrm>
              <a:off x="7973939" y="2597650"/>
              <a:ext cx="6790" cy="286967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e 6"/>
          <p:cNvGrpSpPr/>
          <p:nvPr/>
        </p:nvGrpSpPr>
        <p:grpSpPr>
          <a:xfrm>
            <a:off x="3835877" y="1690119"/>
            <a:ext cx="2190587" cy="4071048"/>
            <a:chOff x="3835877" y="1690119"/>
            <a:chExt cx="2190587" cy="4071048"/>
          </a:xfrm>
        </p:grpSpPr>
        <p:cxnSp>
          <p:nvCxnSpPr>
            <p:cNvPr id="19" name="Connecteur droit 18"/>
            <p:cNvCxnSpPr/>
            <p:nvPr/>
          </p:nvCxnSpPr>
          <p:spPr>
            <a:xfrm>
              <a:off x="6019674" y="2597650"/>
              <a:ext cx="6790" cy="286967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oupe 20"/>
            <p:cNvGrpSpPr/>
            <p:nvPr/>
          </p:nvGrpSpPr>
          <p:grpSpPr>
            <a:xfrm>
              <a:off x="3835877" y="1690119"/>
              <a:ext cx="2163408" cy="4071048"/>
              <a:chOff x="5769452" y="1619915"/>
              <a:chExt cx="2163408" cy="4071048"/>
            </a:xfrm>
          </p:grpSpPr>
          <p:sp>
            <p:nvSpPr>
              <p:cNvPr id="25" name="ZoneTexte 24"/>
              <p:cNvSpPr txBox="1"/>
              <p:nvPr/>
            </p:nvSpPr>
            <p:spPr>
              <a:xfrm>
                <a:off x="5769452" y="2438791"/>
                <a:ext cx="2163408" cy="32521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40’/ 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err="1">
                    <a:ln>
                      <a:noFill/>
                    </a:ln>
                    <a:solidFill>
                      <a:prstClr val="black">
                        <a:lumMod val="65000"/>
                        <a:lumOff val="35000"/>
                      </a:prstClr>
                    </a:solidFill>
                    <a:effectLst/>
                    <a:uLnTx/>
                    <a:uFillTx/>
                    <a:latin typeface="Century Gothic" panose="020B0502020202020204" pitchFamily="34" charset="0"/>
                    <a:ea typeface="+mn-ea"/>
                    <a:cs typeface="+mn-cs"/>
                  </a:rPr>
                  <a:t>Phyt'Sublim Eyes </a:t>
                </a: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smtClean="0">
                    <a:ln>
                      <a:noFill/>
                    </a:ln>
                    <a:solidFill>
                      <a:prstClr val="black">
                        <a:lumMod val="65000"/>
                        <a:lumOff val="35000"/>
                      </a:prstClr>
                    </a:solidFill>
                    <a:effectLst/>
                    <a:uLnTx/>
                    <a:uFillTx/>
                    <a:latin typeface="Century Gothic" panose="020B0502020202020204" pitchFamily="34" charset="0"/>
                    <a:ea typeface="+mn-ea"/>
                    <a:cs typeface="+mn-cs"/>
                  </a:rPr>
                  <a:t>Draining and decongesting movements that </a:t>
                </a:r>
                <a:r>
                  <a:rPr kumimoji="0" lang="fr-FR" sz="2200" b="0" i="0" u="none" strike="noStrike" kern="1200" cap="none" spc="0" normalizeH="0" baseline="30000" noProof="0" dirty="0" err="1" smtClean="0">
                    <a:ln>
                      <a:noFill/>
                    </a:ln>
                    <a:solidFill>
                      <a:prstClr val="black">
                        <a:lumMod val="65000"/>
                        <a:lumOff val="35000"/>
                      </a:prstClr>
                    </a:solidFill>
                    <a:effectLst/>
                    <a:uLnTx/>
                    <a:uFillTx/>
                    <a:latin typeface="Century Gothic" panose="020B0502020202020204" pitchFamily="34" charset="0"/>
                    <a:ea typeface="+mn-ea"/>
                    <a:cs typeface="+mn-cs"/>
                  </a:rPr>
                  <a:t>combine </a:t>
                </a:r>
                <a:r>
                  <a:rPr kumimoji="0" lang="fr-FR" sz="2200" b="0" i="0" u="none" strike="noStrike" kern="1200" cap="none" spc="0" normalizeH="0" baseline="30000" noProof="0" dirty="0" smtClean="0">
                    <a:ln>
                      <a:noFill/>
                    </a:ln>
                    <a:solidFill>
                      <a:prstClr val="black">
                        <a:lumMod val="65000"/>
                        <a:lumOff val="35000"/>
                      </a:prstClr>
                    </a:solidFill>
                    <a:effectLst/>
                    <a:uLnTx/>
                    <a:uFillTx/>
                    <a:latin typeface="Century Gothic" panose="020B0502020202020204" pitchFamily="34" charset="0"/>
                    <a:ea typeface="+mn-ea"/>
                    <a:cs typeface="+mn-cs"/>
                  </a:rPr>
                  <a:t>care and relaxation. Immediately the eye contour is decongested and energized.</a:t>
                </a: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pic>
            <p:nvPicPr>
              <p:cNvPr id="26" name="Picture 4" descr="Institut de beautÃ© Ã  GÃ©rardmer Vosges 88 - BioZ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8086" y="1619915"/>
                <a:ext cx="1051324" cy="647332"/>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3" name="Image 32"/>
          <p:cNvPicPr>
            <a:picLocks noChangeAspect="1"/>
          </p:cNvPicPr>
          <p:nvPr/>
        </p:nvPicPr>
        <p:blipFill rotWithShape="1">
          <a:blip r:embed="rId10" cstate="print">
            <a:extLst>
              <a:ext uri="{28A0092B-C50C-407E-A947-70E740481C1C}">
                <a14:useLocalDpi xmlns:a14="http://schemas.microsoft.com/office/drawing/2010/main" val="0"/>
              </a:ext>
            </a:extLst>
          </a:blip>
          <a:srcRect l="8000" t="38251" r="5500" b="35749"/>
          <a:stretch/>
        </p:blipFill>
        <p:spPr>
          <a:xfrm>
            <a:off x="7545486" y="6199975"/>
            <a:ext cx="1663808" cy="500105"/>
          </a:xfrm>
          <a:prstGeom prst="rect">
            <a:avLst/>
          </a:prstGeom>
        </p:spPr>
      </p:pic>
      <p:grpSp>
        <p:nvGrpSpPr>
          <p:cNvPr id="41" name="Groupe 40"/>
          <p:cNvGrpSpPr/>
          <p:nvPr/>
        </p:nvGrpSpPr>
        <p:grpSpPr>
          <a:xfrm>
            <a:off x="8034651" y="1905554"/>
            <a:ext cx="2081481" cy="3679696"/>
            <a:chOff x="8157481" y="1782724"/>
            <a:chExt cx="2081481" cy="3679696"/>
          </a:xfrm>
        </p:grpSpPr>
        <p:grpSp>
          <p:nvGrpSpPr>
            <p:cNvPr id="22" name="Groupe 21"/>
            <p:cNvGrpSpPr/>
            <p:nvPr/>
          </p:nvGrpSpPr>
          <p:grpSpPr>
            <a:xfrm>
              <a:off x="8157481" y="1782724"/>
              <a:ext cx="2081481" cy="3527038"/>
              <a:chOff x="10091056" y="1712520"/>
              <a:chExt cx="2081481" cy="3527038"/>
            </a:xfrm>
          </p:grpSpPr>
          <p:sp>
            <p:nvSpPr>
              <p:cNvPr id="23" name="ZoneTexte 22"/>
              <p:cNvSpPr txBox="1"/>
              <p:nvPr/>
            </p:nvSpPr>
            <p:spPr>
              <a:xfrm>
                <a:off x="10091056" y="2438791"/>
                <a:ext cx="208148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40’/ 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Eye lift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Reduces the </a:t>
                </a:r>
                <a:r>
                  <a:rPr kumimoji="0" lang="fr-FR" sz="2200" b="0" i="0" u="none" strike="noStrike" kern="1200" cap="none" spc="0" normalizeH="0" baseline="30000" noProof="0" dirty="0" smtClean="0">
                    <a:ln>
                      <a:noFill/>
                    </a:ln>
                    <a:solidFill>
                      <a:prstClr val="black">
                        <a:lumMod val="65000"/>
                        <a:lumOff val="35000"/>
                      </a:prstClr>
                    </a:solidFill>
                    <a:effectLst/>
                    <a:uLnTx/>
                    <a:uFillTx/>
                    <a:latin typeface="Century Gothic" panose="020B0502020202020204" pitchFamily="34" charset="0"/>
                    <a:ea typeface="+mn-ea"/>
                    <a:cs typeface="+mn-cs"/>
                  </a:rPr>
                  <a:t>signs of </a:t>
                </a:r>
                <a:r>
                  <a:rPr kumimoji="0" lang="fr-FR" sz="2200" b="0" i="0" u="none" strike="noStrike" kern="1200" cap="none" spc="0" normalizeH="0" baseline="30000" noProof="0" dirty="0" smtClean="0">
                    <a:ln>
                      <a:noFill/>
                    </a:ln>
                    <a:effectLst/>
                    <a:uLnTx/>
                    <a:uFillTx/>
                    <a:latin typeface="Century Gothic" panose="020B0502020202020204" pitchFamily="34" charset="0"/>
                    <a:ea typeface="+mn-ea"/>
                    <a:cs typeface="+mn-cs"/>
                  </a:rPr>
                  <a:t>age and fatigue thanks to an exclusive method: muscle stimulation. The eyes are rested </a:t>
                </a:r>
                <a:r>
                  <a:rPr kumimoji="0" lang="fr-FR" sz="2200" b="0" i="0" u="none" strike="noStrike" kern="1200" cap="none" spc="0" normalizeH="0" baseline="30000" noProof="0" dirty="0" smtClean="0">
                    <a:ln>
                      <a:noFill/>
                    </a:ln>
                    <a:solidFill>
                      <a:prstClr val="black">
                        <a:lumMod val="65000"/>
                        <a:lumOff val="35000"/>
                      </a:prstClr>
                    </a:solidFill>
                    <a:effectLst/>
                    <a:uLnTx/>
                    <a:uFillTx/>
                    <a:latin typeface="Century Gothic" panose="020B0502020202020204" pitchFamily="34" charset="0"/>
                    <a:ea typeface="+mn-ea"/>
                    <a:cs typeface="+mn-cs"/>
                  </a:rPr>
                  <a:t>and rejuvenated</a:t>
                </a: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p:txBody>
          </p:sp>
          <p:pic>
            <p:nvPicPr>
              <p:cNvPr id="24" name="Picture 2" descr="https://tse1.mm.bing.net/th?id=OIP.CzPdpDoGIPv_3VVmSPIlWwHaDB&amp;pid=Ap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65167" y="1712520"/>
                <a:ext cx="1130254" cy="46020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5" name="Connecteur droit 34"/>
            <p:cNvCxnSpPr/>
            <p:nvPr/>
          </p:nvCxnSpPr>
          <p:spPr>
            <a:xfrm>
              <a:off x="10138926" y="2592742"/>
              <a:ext cx="6790" cy="286967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e 39"/>
          <p:cNvGrpSpPr/>
          <p:nvPr/>
        </p:nvGrpSpPr>
        <p:grpSpPr>
          <a:xfrm>
            <a:off x="10238963" y="1825791"/>
            <a:ext cx="1678031" cy="3532030"/>
            <a:chOff x="10238963" y="1825791"/>
            <a:chExt cx="1678031" cy="3532030"/>
          </a:xfrm>
        </p:grpSpPr>
        <p:pic>
          <p:nvPicPr>
            <p:cNvPr id="34" name="Picture 18" descr="Résultat de recherche d'images pour &quot;lpg logo&quot;"/>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7767" b="10105"/>
            <a:stretch/>
          </p:blipFill>
          <p:spPr bwMode="auto">
            <a:xfrm>
              <a:off x="10769851" y="1825791"/>
              <a:ext cx="876055" cy="374073"/>
            </a:xfrm>
            <a:prstGeom prst="rect">
              <a:avLst/>
            </a:prstGeom>
            <a:noFill/>
            <a:extLst>
              <a:ext uri="{909E8E84-426E-40DD-AFC4-6F175D3DCCD1}">
                <a14:hiddenFill xmlns:a14="http://schemas.microsoft.com/office/drawing/2010/main">
                  <a:solidFill>
                    <a:srgbClr val="FFFFFF"/>
                  </a:solidFill>
                </a14:hiddenFill>
              </a:ext>
            </a:extLst>
          </p:spPr>
        </p:pic>
        <p:sp>
          <p:nvSpPr>
            <p:cNvPr id="36" name="ZoneTexte 35"/>
            <p:cNvSpPr txBox="1"/>
            <p:nvPr/>
          </p:nvSpPr>
          <p:spPr>
            <a:xfrm>
              <a:off x="10238963" y="2557054"/>
              <a:ext cx="167803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20’/ 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Gorgeous eyes and lips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Diminishes dark circles and puffiness, fills in wrinkles and enhances the eyelids to open the eyes. </a:t>
              </a:r>
            </a:p>
          </p:txBody>
        </p:sp>
      </p:grpSp>
      <p:pic>
        <p:nvPicPr>
          <p:cNvPr id="37" name="Image 36"/>
          <p:cNvPicPr>
            <a:picLocks noChangeAspect="1"/>
          </p:cNvPicPr>
          <p:nvPr/>
        </p:nvPicPr>
        <p:blipFill rotWithShape="1">
          <a:blip r:embed="rId13" cstate="print">
            <a:extLst>
              <a:ext uri="{28A0092B-C50C-407E-A947-70E740481C1C}">
                <a14:useLocalDpi xmlns:a14="http://schemas.microsoft.com/office/drawing/2010/main" val="0"/>
              </a:ext>
            </a:extLst>
          </a:blip>
          <a:srcRect l="12478" t="37595" r="11019" b="38750"/>
          <a:stretch/>
        </p:blipFill>
        <p:spPr>
          <a:xfrm>
            <a:off x="10004141" y="6180002"/>
            <a:ext cx="1531420" cy="473510"/>
          </a:xfrm>
          <a:prstGeom prst="rect">
            <a:avLst/>
          </a:prstGeom>
        </p:spPr>
      </p:pic>
      <p:pic>
        <p:nvPicPr>
          <p:cNvPr id="46" name="Image 45">
            <a:extLst>
              <a:ext uri="{FF2B5EF4-FFF2-40B4-BE49-F238E27FC236}">
                <a16:creationId xmlns:a16="http://schemas.microsoft.com/office/drawing/2014/main" id="{4E3C1067-6E2B-42BB-9BA8-0D0CC4C43ACD}"/>
              </a:ext>
            </a:extLst>
          </p:cNvPr>
          <p:cNvPicPr>
            <a:picLocks noChangeAspect="1"/>
          </p:cNvPicPr>
          <p:nvPr/>
        </p:nvPicPr>
        <p:blipFill rotWithShape="1">
          <a:blip r:embed="rId14" cstate="print"/>
          <a:srcRect l="51870" t="15492" r="24550" b="80330"/>
          <a:stretch/>
        </p:blipFill>
        <p:spPr>
          <a:xfrm>
            <a:off x="2335809" y="0"/>
            <a:ext cx="7017250" cy="723428"/>
          </a:xfrm>
          <a:prstGeom prst="rect">
            <a:avLst/>
          </a:prstGeom>
        </p:spPr>
      </p:pic>
      <p:sp>
        <p:nvSpPr>
          <p:cNvPr id="47"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Context &amp; market</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sp>
        <p:nvSpPr>
          <p:cNvPr id="48" name="Rectangle 47"/>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smtClean="0">
                <a:ln>
                  <a:noFill/>
                </a:ln>
                <a:solidFill>
                  <a:srgbClr val="565655"/>
                </a:solidFill>
                <a:effectLst/>
                <a:uLnTx/>
                <a:uFillTx/>
                <a:latin typeface="Century" panose="02040604050505020304" pitchFamily="18" charset="0"/>
                <a:ea typeface="+mn-ea"/>
                <a:cs typeface="+mn-cs"/>
              </a:rPr>
              <a:t>Specific care for eyes &amp; lips</a:t>
            </a:r>
            <a:endParaRPr kumimoji="0" lang="fr-FR" sz="1800" b="0" i="0" u="none" strike="noStrike" kern="1200" cap="small" spc="0" normalizeH="0" baseline="0" noProof="0" dirty="0">
              <a:ln>
                <a:noFill/>
              </a:ln>
              <a:solidFill>
                <a:srgbClr val="565655"/>
              </a:solidFill>
              <a:effectLst/>
              <a:uLnTx/>
              <a:uFillTx/>
              <a:latin typeface="Century" panose="02040604050505020304" pitchFamily="18" charset="0"/>
              <a:ea typeface="+mn-ea"/>
              <a:cs typeface="+mn-cs"/>
            </a:endParaRPr>
          </a:p>
        </p:txBody>
      </p:sp>
    </p:spTree>
    <p:extLst>
      <p:ext uri="{BB962C8B-B14F-4D97-AF65-F5344CB8AC3E}">
        <p14:creationId xmlns:p14="http://schemas.microsoft.com/office/powerpoint/2010/main" val="701056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1000"/>
                                        <p:tgtEl>
                                          <p:spTgt spid="41"/>
                                        </p:tgtEl>
                                      </p:cBhvr>
                                    </p:animEffect>
                                    <p:anim calcmode="lin" valueType="num">
                                      <p:cBhvr>
                                        <p:cTn id="41" dur="1000" fill="hold"/>
                                        <p:tgtEl>
                                          <p:spTgt spid="41"/>
                                        </p:tgtEl>
                                        <p:attrNameLst>
                                          <p:attrName>ppt_x</p:attrName>
                                        </p:attrNameLst>
                                      </p:cBhvr>
                                      <p:tavLst>
                                        <p:tav tm="0">
                                          <p:val>
                                            <p:strVal val="#ppt_x"/>
                                          </p:val>
                                        </p:tav>
                                        <p:tav tm="100000">
                                          <p:val>
                                            <p:strVal val="#ppt_x"/>
                                          </p:val>
                                        </p:tav>
                                      </p:tavLst>
                                    </p:anim>
                                    <p:anim calcmode="lin" valueType="num">
                                      <p:cBhvr>
                                        <p:cTn id="4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anim calcmode="lin" valueType="num">
                                      <p:cBhvr>
                                        <p:cTn id="48" dur="1000" fill="hold"/>
                                        <p:tgtEl>
                                          <p:spTgt spid="40"/>
                                        </p:tgtEl>
                                        <p:attrNameLst>
                                          <p:attrName>ppt_x</p:attrName>
                                        </p:attrNameLst>
                                      </p:cBhvr>
                                      <p:tavLst>
                                        <p:tav tm="0">
                                          <p:val>
                                            <p:strVal val="#ppt_x"/>
                                          </p:val>
                                        </p:tav>
                                        <p:tav tm="100000">
                                          <p:val>
                                            <p:strVal val="#ppt_x"/>
                                          </p:val>
                                        </p:tav>
                                      </p:tavLst>
                                    </p:anim>
                                    <p:anim calcmode="lin" valueType="num">
                                      <p:cBhvr>
                                        <p:cTn id="4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down)">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down)">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down)">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down)">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wipe(down)">
                                      <p:cBhvr>
                                        <p:cTn id="7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8" name="Connecteur droit 37"/>
          <p:cNvCxnSpPr/>
          <p:nvPr/>
        </p:nvCxnSpPr>
        <p:spPr>
          <a:xfrm>
            <a:off x="2537975" y="4084511"/>
            <a:ext cx="7067" cy="303943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9" name="Groupe 38"/>
          <p:cNvGrpSpPr/>
          <p:nvPr/>
        </p:nvGrpSpPr>
        <p:grpSpPr>
          <a:xfrm>
            <a:off x="2688988" y="2214389"/>
            <a:ext cx="2427067" cy="4603851"/>
            <a:chOff x="2688988" y="1794841"/>
            <a:chExt cx="2427067" cy="4603851"/>
          </a:xfrm>
        </p:grpSpPr>
        <p:sp>
          <p:nvSpPr>
            <p:cNvPr id="40" name="ZoneTexte 39"/>
            <p:cNvSpPr txBox="1"/>
            <p:nvPr/>
          </p:nvSpPr>
          <p:spPr>
            <a:xfrm>
              <a:off x="2688988" y="3597925"/>
              <a:ext cx="2427067"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30000" noProof="0" dirty="0">
                  <a:ln>
                    <a:noFill/>
                  </a:ln>
                  <a:solidFill>
                    <a:prstClr val="black">
                      <a:lumMod val="65000"/>
                      <a:lumOff val="35000"/>
                    </a:prstClr>
                  </a:solidFill>
                  <a:effectLst/>
                  <a:uLnTx/>
                  <a:uFillTx/>
                  <a:latin typeface="Century Gothic" pitchFamily="34" charset="0"/>
                  <a:ea typeface="+mn-ea"/>
                  <a:cs typeface="+mn-cs"/>
                </a:rPr>
                <a:t> 25€ - GUA SHA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*Eye and lip/face contours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 Detoxify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*Morning &amp; evening, weekend</a:t>
              </a:r>
            </a:p>
          </p:txBody>
        </p:sp>
        <p:pic>
          <p:nvPicPr>
            <p:cNvPr id="41" name="Picture 2" descr="Gua Sh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876" y="1794841"/>
              <a:ext cx="1041256" cy="1041256"/>
            </a:xfrm>
            <a:prstGeom prst="rect">
              <a:avLst/>
            </a:prstGeom>
            <a:noFill/>
            <a:extLst>
              <a:ext uri="{909E8E84-426E-40DD-AFC4-6F175D3DCCD1}">
                <a14:hiddenFill xmlns:a14="http://schemas.microsoft.com/office/drawing/2010/main">
                  <a:solidFill>
                    <a:srgbClr val="FFFFFF"/>
                  </a:solidFill>
                </a14:hiddenFill>
              </a:ext>
            </a:extLst>
          </p:spPr>
        </p:pic>
        <p:pic>
          <p:nvPicPr>
            <p:cNvPr id="42" name="Imag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807" y="3092967"/>
              <a:ext cx="1593159" cy="480379"/>
            </a:xfrm>
            <a:prstGeom prst="rect">
              <a:avLst/>
            </a:prstGeom>
          </p:spPr>
        </p:pic>
      </p:grpSp>
      <p:grpSp>
        <p:nvGrpSpPr>
          <p:cNvPr id="43" name="Groupe 42"/>
          <p:cNvGrpSpPr/>
          <p:nvPr/>
        </p:nvGrpSpPr>
        <p:grpSpPr>
          <a:xfrm>
            <a:off x="5084745" y="1716213"/>
            <a:ext cx="2356356" cy="5437712"/>
            <a:chOff x="5084745" y="1296665"/>
            <a:chExt cx="2356356" cy="5437712"/>
          </a:xfrm>
        </p:grpSpPr>
        <p:pic>
          <p:nvPicPr>
            <p:cNvPr id="44" name="Image 43"/>
            <p:cNvPicPr/>
            <p:nvPr/>
          </p:nvPicPr>
          <p:blipFill rotWithShape="1">
            <a:blip r:embed="rId5" cstate="print"/>
            <a:srcRect l="1984" t="9325" r="82407" b="84326"/>
            <a:stretch/>
          </p:blipFill>
          <p:spPr bwMode="auto">
            <a:xfrm>
              <a:off x="5084745" y="3133074"/>
              <a:ext cx="1456380" cy="367895"/>
            </a:xfrm>
            <a:prstGeom prst="rect">
              <a:avLst/>
            </a:prstGeom>
            <a:ln>
              <a:noFill/>
            </a:ln>
            <a:extLst>
              <a:ext uri="{53640926-AAD7-44D8-BBD7-CCE9431645EC}">
                <a14:shadowObscured xmlns:a14="http://schemas.microsoft.com/office/drawing/2010/main"/>
              </a:ext>
            </a:extLst>
          </p:spPr>
        </p:pic>
        <p:pic>
          <p:nvPicPr>
            <p:cNvPr id="45" name="Image 44"/>
            <p:cNvPicPr/>
            <p:nvPr/>
          </p:nvPicPr>
          <p:blipFill rotWithShape="1">
            <a:blip r:embed="rId6" cstate="print"/>
            <a:srcRect l="13625" t="31746" r="62962" b="22024"/>
            <a:stretch/>
          </p:blipFill>
          <p:spPr bwMode="auto">
            <a:xfrm>
              <a:off x="5260001" y="1296665"/>
              <a:ext cx="1348740" cy="1775460"/>
            </a:xfrm>
            <a:prstGeom prst="rect">
              <a:avLst/>
            </a:prstGeom>
            <a:ln>
              <a:noFill/>
            </a:ln>
            <a:extLst>
              <a:ext uri="{53640926-AAD7-44D8-BBD7-CCE9431645EC}">
                <a14:shadowObscured xmlns:a14="http://schemas.microsoft.com/office/drawing/2010/main"/>
              </a:ext>
            </a:extLst>
          </p:spPr>
        </p:pic>
        <p:sp>
          <p:nvSpPr>
            <p:cNvPr id="46" name="ZoneTexte 45"/>
            <p:cNvSpPr txBox="1"/>
            <p:nvPr/>
          </p:nvSpPr>
          <p:spPr>
            <a:xfrm>
              <a:off x="5260001" y="3687389"/>
              <a:ext cx="21811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30000" noProof="0" dirty="0">
                  <a:ln>
                    <a:noFill/>
                  </a:ln>
                  <a:solidFill>
                    <a:prstClr val="black">
                      <a:lumMod val="65000"/>
                      <a:lumOff val="35000"/>
                    </a:prstClr>
                  </a:solidFill>
                  <a:effectLst/>
                  <a:uLnTx/>
                  <a:uFillTx/>
                  <a:latin typeface="Century Gothic" pitchFamily="34" charset="0"/>
                  <a:ea typeface="+mn-ea"/>
                  <a:cs typeface="+mn-cs"/>
                </a:rPr>
                <a:t>59,90€ - </a:t>
              </a:r>
              <a:r>
                <a:rPr kumimoji="0" lang="en-US" sz="1600" b="1" i="0" u="none" strike="noStrike" kern="1200" cap="none" spc="0" normalizeH="0" baseline="30000" noProof="0" dirty="0">
                  <a:ln>
                    <a:noFill/>
                  </a:ln>
                  <a:solidFill>
                    <a:prstClr val="black">
                      <a:lumMod val="65000"/>
                      <a:lumOff val="35000"/>
                    </a:prstClr>
                  </a:solidFill>
                  <a:effectLst/>
                  <a:uLnTx/>
                  <a:uFillTx/>
                  <a:latin typeface="Century Gothic" pitchFamily="34" charset="0"/>
                  <a:ea typeface="+mn-ea"/>
                  <a:cs typeface="+mn-cs"/>
                </a:rPr>
                <a:t>SKIN GYM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3000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*Eye and lip/face contours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*Clear, firm, soothe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*Morning &amp; evening </a:t>
              </a:r>
              <a:r>
                <a:rPr kumimoji="0" lang="fr-FR" sz="1600" b="0" i="0" u="none" strike="noStrike" kern="1200" cap="none" spc="0" normalizeH="0" baseline="30000" noProof="0" dirty="0">
                  <a:ln>
                    <a:noFill/>
                  </a:ln>
                  <a:solidFill>
                    <a:prstClr val="black">
                      <a:lumMod val="65000"/>
                      <a:lumOff val="35000"/>
                    </a:prstClr>
                  </a:solidFill>
                  <a:effectLst/>
                  <a:uLnTx/>
                  <a:uFillTx/>
                  <a:latin typeface="Century Gothic" pitchFamily="34" charset="0"/>
                  <a:ea typeface="+mn-ea"/>
                  <a:cs typeface="+mn-cs"/>
                </a:rPr>
                <a:t/>
              </a:r>
              <a:br>
                <a:rPr kumimoji="0" lang="fr-FR" sz="1600" b="0" i="0" u="none" strike="noStrike" kern="1200" cap="none" spc="0" normalizeH="0" baseline="30000" noProof="0" dirty="0">
                  <a:ln>
                    <a:noFill/>
                  </a:ln>
                  <a:solidFill>
                    <a:prstClr val="black">
                      <a:lumMod val="65000"/>
                      <a:lumOff val="35000"/>
                    </a:prstClr>
                  </a:solidFill>
                  <a:effectLst/>
                  <a:uLnTx/>
                  <a:uFillTx/>
                  <a:latin typeface="Century Gothic" pitchFamily="34" charset="0"/>
                  <a:ea typeface="+mn-ea"/>
                  <a:cs typeface="+mn-cs"/>
                </a:rPr>
              </a:br>
              <a:endParaRPr kumimoji="0" lang="fr-FR" sz="1600" b="0" i="0" u="none" strike="noStrike" kern="1200" cap="none" spc="0" normalizeH="0" baseline="3000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
              </a:r>
              <a:b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b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p:txBody>
        </p:sp>
      </p:grpSp>
      <p:grpSp>
        <p:nvGrpSpPr>
          <p:cNvPr id="47" name="Groupe 46"/>
          <p:cNvGrpSpPr/>
          <p:nvPr/>
        </p:nvGrpSpPr>
        <p:grpSpPr>
          <a:xfrm>
            <a:off x="13825" y="1895425"/>
            <a:ext cx="2622243" cy="4902296"/>
            <a:chOff x="-55794" y="1470338"/>
            <a:chExt cx="2622243" cy="4902296"/>
          </a:xfrm>
        </p:grpSpPr>
        <p:pic>
          <p:nvPicPr>
            <p:cNvPr id="48" name="Image 47"/>
            <p:cNvPicPr>
              <a:picLocks noChangeAspect="1"/>
            </p:cNvPicPr>
            <p:nvPr/>
          </p:nvPicPr>
          <p:blipFill>
            <a:blip r:embed="rId7" cstate="print"/>
            <a:stretch>
              <a:fillRect/>
            </a:stretch>
          </p:blipFill>
          <p:spPr>
            <a:xfrm>
              <a:off x="264003" y="1470338"/>
              <a:ext cx="1841268" cy="1841268"/>
            </a:xfrm>
            <a:prstGeom prst="rect">
              <a:avLst/>
            </a:prstGeom>
          </p:spPr>
        </p:pic>
        <p:sp>
          <p:nvSpPr>
            <p:cNvPr id="49" name="ZoneTexte 48"/>
            <p:cNvSpPr txBox="1"/>
            <p:nvPr/>
          </p:nvSpPr>
          <p:spPr>
            <a:xfrm>
              <a:off x="-55794" y="3592386"/>
              <a:ext cx="2622243" cy="2780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600" b="1" i="0" u="none" strike="noStrike" kern="1200" cap="none" spc="0" normalizeH="0" baseline="30000" noProof="0" dirty="0">
                  <a:ln>
                    <a:noFill/>
                  </a:ln>
                  <a:solidFill>
                    <a:prstClr val="black">
                      <a:lumMod val="65000"/>
                      <a:lumOff val="35000"/>
                    </a:prstClr>
                  </a:solidFill>
                  <a:effectLst/>
                  <a:uLnTx/>
                  <a:uFillTx/>
                  <a:latin typeface="Century Gothic" pitchFamily="34" charset="0"/>
                  <a:ea typeface="+mn-ea"/>
                  <a:cs typeface="+mn-cs"/>
                </a:rPr>
                <a:t> 24€ - EYE CONTOUR MASSAGE SPOON</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*Eye contours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*Decongest, reduce puffiness and dark circles.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*Morning &amp; evening</a:t>
              </a:r>
              <a:b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b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p:txBody>
        </p:sp>
        <p:pic>
          <p:nvPicPr>
            <p:cNvPr id="50" name="Image 49"/>
            <p:cNvPicPr/>
            <p:nvPr/>
          </p:nvPicPr>
          <p:blipFill rotWithShape="1">
            <a:blip r:embed="rId8" cstate="print"/>
            <a:srcRect l="38624" t="12897" r="39551" b="76984"/>
            <a:stretch/>
          </p:blipFill>
          <p:spPr bwMode="auto">
            <a:xfrm>
              <a:off x="156410" y="3110681"/>
              <a:ext cx="1257300" cy="388620"/>
            </a:xfrm>
            <a:prstGeom prst="rect">
              <a:avLst/>
            </a:prstGeom>
            <a:ln>
              <a:noFill/>
            </a:ln>
            <a:extLst>
              <a:ext uri="{53640926-AAD7-44D8-BBD7-CCE9431645EC}">
                <a14:shadowObscured xmlns:a14="http://schemas.microsoft.com/office/drawing/2010/main"/>
              </a:ext>
            </a:extLst>
          </p:spPr>
        </p:pic>
      </p:grpSp>
      <p:grpSp>
        <p:nvGrpSpPr>
          <p:cNvPr id="51" name="Groupe 50"/>
          <p:cNvGrpSpPr/>
          <p:nvPr/>
        </p:nvGrpSpPr>
        <p:grpSpPr>
          <a:xfrm>
            <a:off x="7416227" y="2314759"/>
            <a:ext cx="2349919" cy="5167461"/>
            <a:chOff x="7416227" y="1895211"/>
            <a:chExt cx="2349919" cy="5167461"/>
          </a:xfrm>
        </p:grpSpPr>
        <p:pic>
          <p:nvPicPr>
            <p:cNvPr id="52" name="Image 51"/>
            <p:cNvPicPr/>
            <p:nvPr/>
          </p:nvPicPr>
          <p:blipFill rotWithShape="1">
            <a:blip r:embed="rId9" cstate="print"/>
            <a:srcRect l="25524" t="27552" r="48298" b="47906"/>
            <a:stretch/>
          </p:blipFill>
          <p:spPr bwMode="auto">
            <a:xfrm>
              <a:off x="7490528" y="1895211"/>
              <a:ext cx="1966563" cy="1021280"/>
            </a:xfrm>
            <a:prstGeom prst="rect">
              <a:avLst/>
            </a:prstGeom>
            <a:ln>
              <a:noFill/>
            </a:ln>
            <a:extLst>
              <a:ext uri="{53640926-AAD7-44D8-BBD7-CCE9431645EC}">
                <a14:shadowObscured xmlns:a14="http://schemas.microsoft.com/office/drawing/2010/main"/>
              </a:ext>
            </a:extLst>
          </p:spPr>
        </p:pic>
        <p:sp>
          <p:nvSpPr>
            <p:cNvPr id="53" name="ZoneTexte 52"/>
            <p:cNvSpPr txBox="1"/>
            <p:nvPr/>
          </p:nvSpPr>
          <p:spPr>
            <a:xfrm>
              <a:off x="7416227" y="3605315"/>
              <a:ext cx="2349919" cy="3457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30000" noProof="0" dirty="0">
                  <a:ln>
                    <a:noFill/>
                  </a:ln>
                  <a:solidFill>
                    <a:prstClr val="black">
                      <a:lumMod val="65000"/>
                      <a:lumOff val="35000"/>
                    </a:prstClr>
                  </a:solidFill>
                  <a:effectLst/>
                  <a:uLnTx/>
                  <a:uFillTx/>
                  <a:latin typeface="Century Gothic" pitchFamily="34" charset="0"/>
                  <a:ea typeface="+mn-ea"/>
                  <a:cs typeface="+mn-cs"/>
                </a:rPr>
                <a:t> 177€ - BEAUTY ROLLER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3000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*Face and body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*Strengthen and refine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*Morning &amp; evening</a:t>
              </a:r>
              <a:b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b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
              </a:r>
              <a:b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b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p:txBody>
        </p:sp>
        <p:pic>
          <p:nvPicPr>
            <p:cNvPr id="54" name="Image 53"/>
            <p:cNvPicPr/>
            <p:nvPr/>
          </p:nvPicPr>
          <p:blipFill rotWithShape="1">
            <a:blip r:embed="rId10" cstate="print"/>
            <a:srcRect l="132" t="25595" r="87567" b="65476"/>
            <a:stretch/>
          </p:blipFill>
          <p:spPr bwMode="auto">
            <a:xfrm>
              <a:off x="7507228" y="3178909"/>
              <a:ext cx="708660" cy="342900"/>
            </a:xfrm>
            <a:prstGeom prst="rect">
              <a:avLst/>
            </a:prstGeom>
            <a:ln>
              <a:noFill/>
            </a:ln>
            <a:extLst>
              <a:ext uri="{53640926-AAD7-44D8-BBD7-CCE9431645EC}">
                <a14:shadowObscured xmlns:a14="http://schemas.microsoft.com/office/drawing/2010/main"/>
              </a:ext>
            </a:extLst>
          </p:spPr>
        </p:pic>
      </p:grpSp>
      <p:grpSp>
        <p:nvGrpSpPr>
          <p:cNvPr id="55" name="Groupe 54"/>
          <p:cNvGrpSpPr/>
          <p:nvPr/>
        </p:nvGrpSpPr>
        <p:grpSpPr>
          <a:xfrm>
            <a:off x="9766147" y="1721223"/>
            <a:ext cx="2425853" cy="5014943"/>
            <a:chOff x="9766147" y="1301675"/>
            <a:chExt cx="2425853" cy="5014943"/>
          </a:xfrm>
        </p:grpSpPr>
        <p:pic>
          <p:nvPicPr>
            <p:cNvPr id="56" name="Image 55"/>
            <p:cNvPicPr/>
            <p:nvPr/>
          </p:nvPicPr>
          <p:blipFill rotWithShape="1">
            <a:blip r:embed="rId11" cstate="print"/>
            <a:srcRect l="28042" t="28174" r="51191" b="25397"/>
            <a:stretch/>
          </p:blipFill>
          <p:spPr bwMode="auto">
            <a:xfrm>
              <a:off x="10397186" y="1301675"/>
              <a:ext cx="1196340" cy="1783080"/>
            </a:xfrm>
            <a:prstGeom prst="rect">
              <a:avLst/>
            </a:prstGeom>
            <a:ln>
              <a:noFill/>
            </a:ln>
            <a:extLst>
              <a:ext uri="{53640926-AAD7-44D8-BBD7-CCE9431645EC}">
                <a14:shadowObscured xmlns:a14="http://schemas.microsoft.com/office/drawing/2010/main"/>
              </a:ext>
            </a:extLst>
          </p:spPr>
        </p:pic>
        <p:pic>
          <p:nvPicPr>
            <p:cNvPr id="57" name="Image 56"/>
            <p:cNvPicPr/>
            <p:nvPr/>
          </p:nvPicPr>
          <p:blipFill rotWithShape="1">
            <a:blip r:embed="rId12" cstate="print"/>
            <a:srcRect l="37037" t="21429" r="37964" b="65476"/>
            <a:stretch/>
          </p:blipFill>
          <p:spPr bwMode="auto">
            <a:xfrm>
              <a:off x="9892029" y="2967929"/>
              <a:ext cx="1440180" cy="502920"/>
            </a:xfrm>
            <a:prstGeom prst="rect">
              <a:avLst/>
            </a:prstGeom>
            <a:ln>
              <a:noFill/>
            </a:ln>
            <a:extLst>
              <a:ext uri="{53640926-AAD7-44D8-BBD7-CCE9431645EC}">
                <a14:shadowObscured xmlns:a14="http://schemas.microsoft.com/office/drawing/2010/main"/>
              </a:ext>
            </a:extLst>
          </p:spPr>
        </p:pic>
        <p:sp>
          <p:nvSpPr>
            <p:cNvPr id="58" name="ZoneTexte 57"/>
            <p:cNvSpPr txBox="1"/>
            <p:nvPr/>
          </p:nvSpPr>
          <p:spPr>
            <a:xfrm>
              <a:off x="9766147" y="3597925"/>
              <a:ext cx="2425853" cy="27186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30000" noProof="0" dirty="0">
                  <a:ln>
                    <a:noFill/>
                  </a:ln>
                  <a:solidFill>
                    <a:prstClr val="black">
                      <a:lumMod val="65000"/>
                      <a:lumOff val="35000"/>
                    </a:prstClr>
                  </a:solidFill>
                  <a:effectLst/>
                  <a:uLnTx/>
                  <a:uFillTx/>
                  <a:latin typeface="Century Gothic" pitchFamily="34" charset="0"/>
                  <a:ea typeface="+mn-ea"/>
                  <a:cs typeface="+mn-cs"/>
                </a:rPr>
                <a:t> 190€ - SLIM CERA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3000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*Face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 Smooth, firm and rejuvenate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t>*Morning &amp; evening</a:t>
              </a:r>
              <a:br>
                <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rPr>
              </a:br>
              <a:endParaRPr kumimoji="0" lang="fr-FR" sz="1600" b="0" i="0" u="none" strike="noStrike" kern="1200" cap="none" spc="0" normalizeH="0" baseline="0" noProof="0" dirty="0">
                <a:ln>
                  <a:noFill/>
                </a:ln>
                <a:solidFill>
                  <a:prstClr val="black">
                    <a:lumMod val="65000"/>
                    <a:lumOff val="35000"/>
                  </a:prstClr>
                </a:solidFill>
                <a:effectLst/>
                <a:uLnTx/>
                <a:uFillTx/>
                <a:latin typeface="Century Gothic" pitchFamily="34" charset="0"/>
                <a:ea typeface="+mn-ea"/>
                <a:cs typeface="+mn-cs"/>
              </a:endParaRPr>
            </a:p>
          </p:txBody>
        </p:sp>
      </p:grpSp>
      <p:cxnSp>
        <p:nvCxnSpPr>
          <p:cNvPr id="59" name="Connecteur droit 58"/>
          <p:cNvCxnSpPr/>
          <p:nvPr/>
        </p:nvCxnSpPr>
        <p:spPr>
          <a:xfrm>
            <a:off x="5126982" y="4097781"/>
            <a:ext cx="7067" cy="303943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7391166" y="4011934"/>
            <a:ext cx="7067" cy="303943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9771427" y="3992894"/>
            <a:ext cx="7067" cy="303943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0" name="Image 29">
            <a:extLst>
              <a:ext uri="{FF2B5EF4-FFF2-40B4-BE49-F238E27FC236}">
                <a16:creationId xmlns:a16="http://schemas.microsoft.com/office/drawing/2014/main" id="{4E3C1067-6E2B-42BB-9BA8-0D0CC4C43ACD}"/>
              </a:ext>
            </a:extLst>
          </p:cNvPr>
          <p:cNvPicPr>
            <a:picLocks noChangeAspect="1"/>
          </p:cNvPicPr>
          <p:nvPr/>
        </p:nvPicPr>
        <p:blipFill rotWithShape="1">
          <a:blip r:embed="rId13" cstate="print"/>
          <a:srcRect l="51870" t="15492" r="24550" b="80330"/>
          <a:stretch/>
        </p:blipFill>
        <p:spPr>
          <a:xfrm>
            <a:off x="2335809" y="0"/>
            <a:ext cx="7017250" cy="723428"/>
          </a:xfrm>
          <a:prstGeom prst="rect">
            <a:avLst/>
          </a:prstGeom>
        </p:spPr>
      </p:pic>
      <p:sp>
        <p:nvSpPr>
          <p:cNvPr id="31"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Context &amp; market</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sp>
        <p:nvSpPr>
          <p:cNvPr id="32" name="Rectangle 31"/>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smtClean="0">
                <a:ln>
                  <a:noFill/>
                </a:ln>
                <a:solidFill>
                  <a:srgbClr val="565655"/>
                </a:solidFill>
                <a:effectLst/>
                <a:uLnTx/>
                <a:uFillTx/>
                <a:latin typeface="Century" panose="02040604050505020304" pitchFamily="18" charset="0"/>
                <a:ea typeface="+mn-ea"/>
                <a:cs typeface="+mn-cs"/>
              </a:rPr>
              <a:t>Accessories</a:t>
            </a:r>
            <a:endParaRPr kumimoji="0" lang="fr-FR" sz="1800" b="0" i="0" u="none" strike="noStrike" kern="1200" cap="small" spc="0" normalizeH="0" baseline="0" noProof="0" dirty="0">
              <a:ln>
                <a:noFill/>
              </a:ln>
              <a:solidFill>
                <a:srgbClr val="565655"/>
              </a:solidFill>
              <a:effectLst/>
              <a:uLnTx/>
              <a:uFillTx/>
              <a:latin typeface="Century" panose="02040604050505020304" pitchFamily="18" charset="0"/>
              <a:ea typeface="+mn-ea"/>
              <a:cs typeface="+mn-cs"/>
            </a:endParaRPr>
          </a:p>
        </p:txBody>
      </p:sp>
    </p:spTree>
    <p:extLst>
      <p:ext uri="{BB962C8B-B14F-4D97-AF65-F5344CB8AC3E}">
        <p14:creationId xmlns:p14="http://schemas.microsoft.com/office/powerpoint/2010/main" val="1472356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1000"/>
                                        <p:tgtEl>
                                          <p:spTgt spid="43"/>
                                        </p:tgtEl>
                                      </p:cBhvr>
                                    </p:animEffect>
                                    <p:anim calcmode="lin" valueType="num">
                                      <p:cBhvr>
                                        <p:cTn id="27" dur="1000" fill="hold"/>
                                        <p:tgtEl>
                                          <p:spTgt spid="43"/>
                                        </p:tgtEl>
                                        <p:attrNameLst>
                                          <p:attrName>ppt_x</p:attrName>
                                        </p:attrNameLst>
                                      </p:cBhvr>
                                      <p:tavLst>
                                        <p:tav tm="0">
                                          <p:val>
                                            <p:strVal val="#ppt_x"/>
                                          </p:val>
                                        </p:tav>
                                        <p:tav tm="100000">
                                          <p:val>
                                            <p:strVal val="#ppt_x"/>
                                          </p:val>
                                        </p:tav>
                                      </p:tavLst>
                                    </p:anim>
                                    <p:anim calcmode="lin" valueType="num">
                                      <p:cBhvr>
                                        <p:cTn id="2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1000"/>
                                        <p:tgtEl>
                                          <p:spTgt spid="55"/>
                                        </p:tgtEl>
                                      </p:cBhvr>
                                    </p:animEffect>
                                    <p:anim calcmode="lin" valueType="num">
                                      <p:cBhvr>
                                        <p:cTn id="41" dur="1000" fill="hold"/>
                                        <p:tgtEl>
                                          <p:spTgt spid="55"/>
                                        </p:tgtEl>
                                        <p:attrNameLst>
                                          <p:attrName>ppt_x</p:attrName>
                                        </p:attrNameLst>
                                      </p:cBhvr>
                                      <p:tavLst>
                                        <p:tav tm="0">
                                          <p:val>
                                            <p:strVal val="#ppt_x"/>
                                          </p:val>
                                        </p:tav>
                                        <p:tav tm="100000">
                                          <p:val>
                                            <p:strVal val="#ppt_x"/>
                                          </p:val>
                                        </p:tav>
                                      </p:tavLst>
                                    </p:anim>
                                    <p:anim calcmode="lin" valueType="num">
                                      <p:cBhvr>
                                        <p:cTn id="4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961895" y="3180945"/>
            <a:ext cx="6584838" cy="1326509"/>
          </a:xfrm>
          <a:prstGeom prst="rect">
            <a:avLst/>
          </a:prstGeom>
          <a:solidFill>
            <a:schemeClr val="bg1"/>
          </a:solidFill>
          <a:ln>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Image 13"/>
          <p:cNvPicPr>
            <a:picLocks noChangeAspect="1"/>
          </p:cNvPicPr>
          <p:nvPr/>
        </p:nvPicPr>
        <p:blipFill rotWithShape="1">
          <a:blip r:embed="rId3" cstate="print">
            <a:extLst>
              <a:ext uri="{28A0092B-C50C-407E-A947-70E740481C1C}">
                <a14:useLocalDpi xmlns:a14="http://schemas.microsoft.com/office/drawing/2010/main" val="0"/>
              </a:ext>
            </a:extLst>
          </a:blip>
          <a:srcRect l="33048" t="24483" r="38351" b="62890"/>
          <a:stretch/>
        </p:blipFill>
        <p:spPr>
          <a:xfrm>
            <a:off x="452811" y="2282005"/>
            <a:ext cx="5757071" cy="1687938"/>
          </a:xfrm>
          <a:prstGeom prst="rect">
            <a:avLst/>
          </a:prstGeom>
        </p:spPr>
      </p:pic>
      <p:grpSp>
        <p:nvGrpSpPr>
          <p:cNvPr id="17" name="Groupe 16"/>
          <p:cNvGrpSpPr/>
          <p:nvPr/>
        </p:nvGrpSpPr>
        <p:grpSpPr>
          <a:xfrm>
            <a:off x="4875834" y="2828143"/>
            <a:ext cx="6934501" cy="1954179"/>
            <a:chOff x="712347" y="2570888"/>
            <a:chExt cx="7445268" cy="2039280"/>
          </a:xfrm>
        </p:grpSpPr>
        <p:sp>
          <p:nvSpPr>
            <p:cNvPr id="24" name="Rectangle 23">
              <a:extLst>
                <a:ext uri="{FF2B5EF4-FFF2-40B4-BE49-F238E27FC236}">
                  <a16:creationId xmlns:a16="http://schemas.microsoft.com/office/drawing/2014/main" id="{FF4C9ABF-87D2-4977-BB36-4FC5FFF5E3F7}"/>
                </a:ext>
              </a:extLst>
            </p:cNvPr>
            <p:cNvSpPr/>
            <p:nvPr/>
          </p:nvSpPr>
          <p:spPr>
            <a:xfrm>
              <a:off x="1101904" y="3101153"/>
              <a:ext cx="6584697" cy="1059893"/>
            </a:xfrm>
            <a:prstGeom prst="rect">
              <a:avLst/>
            </a:prstGeom>
            <a:solidFill>
              <a:srgbClr val="EBE7E4">
                <a:alpha val="84000"/>
              </a:srgb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E7E6E6">
                      <a:lumMod val="25000"/>
                    </a:srgbClr>
                  </a:solidFill>
                  <a:effectLst/>
                  <a:uLnTx/>
                  <a:uFillTx/>
                  <a:latin typeface="Midnight Signature" panose="02000500000000090000" pitchFamily="50" charset="0"/>
                  <a:ea typeface="+mn-ea"/>
                  <a:cs typeface="+mn-cs"/>
                </a:rPr>
                <a:t>I have a tired eye contour </a:t>
              </a:r>
              <a:r>
                <a:rPr kumimoji="0" lang="fr-FR" sz="2000" b="0" i="1" u="none" strike="noStrike" kern="1200" cap="none" spc="0" normalizeH="0" baseline="0" noProof="0" dirty="0" smtClean="0">
                  <a:ln>
                    <a:noFill/>
                  </a:ln>
                  <a:solidFill>
                    <a:srgbClr val="E7E6E6">
                      <a:lumMod val="25000"/>
                    </a:srgbClr>
                  </a:solidFill>
                  <a:effectLst/>
                  <a:uLnTx/>
                  <a:uFillTx/>
                  <a:latin typeface="Midnight Signature" panose="02000500000000090000" pitchFamily="50" charset="0"/>
                  <a:ea typeface="+mn-ea"/>
                  <a:cs typeface="+mn-cs"/>
                </a:rPr>
                <a:t>and </a:t>
              </a:r>
              <a:r>
                <a:rPr kumimoji="0" lang="fr-FR" sz="2000" b="0" i="1" u="none" strike="noStrike" kern="1200" cap="none" spc="0" normalizeH="0" baseline="0" noProof="0" dirty="0">
                  <a:ln>
                    <a:noFill/>
                  </a:ln>
                  <a:solidFill>
                    <a:srgbClr val="E7E6E6">
                      <a:lumMod val="25000"/>
                    </a:srgbClr>
                  </a:solidFill>
                  <a:effectLst/>
                  <a:uLnTx/>
                  <a:uFillTx/>
                  <a:latin typeface="Midnight Signature" panose="02000500000000090000" pitchFamily="50" charset="0"/>
                  <a:ea typeface="+mn-ea"/>
                  <a:cs typeface="+mn-cs"/>
                </a:rPr>
                <a:t>my first wrinkles have appeared.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 </a:t>
              </a:r>
            </a:p>
          </p:txBody>
        </p:sp>
        <p:pic>
          <p:nvPicPr>
            <p:cNvPr id="25"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12347" y="2570888"/>
              <a:ext cx="942029" cy="735960"/>
            </a:xfrm>
            <a:prstGeom prst="rect">
              <a:avLst/>
            </a:prstGeom>
            <a:noFill/>
            <a:extLst>
              <a:ext uri="{909E8E84-426E-40dd-AFC4-6F175D3DCCD1}">
                <a14:hiddenFill xmlns:lc="http://schemas.openxmlformats.org/drawingml/2006/lockedCanvas" xmlns="" xmlns:a14="http://schemas.microsoft.com/office/drawing/2010/main">
                  <a:solidFill>
                    <a:srgbClr val="FFFFFF"/>
                  </a:solidFill>
                </a14:hiddenFill>
              </a:ext>
            </a:extLst>
          </p:spPr>
        </p:pic>
        <p:pic>
          <p:nvPicPr>
            <p:cNvPr id="26" name="Picture 2" descr="RÃ©sultat de recherche d'images pour &quot;guillemets&quot;">
              <a:extLst>
                <a:ext uri="{FF2B5EF4-FFF2-40B4-BE49-F238E27FC236}">
                  <a16:creationId xmlns:a16="http://schemas.microsoft.com/office/drawing/2014/main" id="{E1A88CFF-B8A6-4B8F-9AAC-6D585454AD6A}"/>
                </a:ext>
              </a:extLst>
            </p:cNvPr>
            <p:cNvPicPr>
              <a:picLocks noChangeAspect="1" noChangeArrowheads="1"/>
            </p:cNvPicPr>
            <p:nvPr/>
          </p:nvPicPr>
          <p:blipFill>
            <a:blip r:embed="rId6"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7215586" y="3874208"/>
              <a:ext cx="942029" cy="735960"/>
            </a:xfrm>
            <a:prstGeom prst="rect">
              <a:avLst/>
            </a:prstGeom>
            <a:noFill/>
            <a:extLst>
              <a:ext uri="{909E8E84-426E-40dd-AFC4-6F175D3DCCD1}">
                <a14:hiddenFill xmlns:lc="http://schemas.openxmlformats.org/drawingml/2006/lockedCanvas" xmlns="" xmlns:a14="http://schemas.microsoft.com/office/drawing/2010/main">
                  <a:solidFill>
                    <a:srgbClr val="FFFFFF"/>
                  </a:solidFill>
                </a14:hiddenFill>
              </a:ext>
            </a:extLst>
          </p:spPr>
        </p:pic>
      </p:grpSp>
      <p:pic>
        <p:nvPicPr>
          <p:cNvPr id="12" name="Image 11">
            <a:extLst>
              <a:ext uri="{FF2B5EF4-FFF2-40B4-BE49-F238E27FC236}">
                <a16:creationId xmlns:a16="http://schemas.microsoft.com/office/drawing/2014/main" id="{4E3C1067-6E2B-42BB-9BA8-0D0CC4C43ACD}"/>
              </a:ext>
            </a:extLst>
          </p:cNvPr>
          <p:cNvPicPr>
            <a:picLocks noChangeAspect="1"/>
          </p:cNvPicPr>
          <p:nvPr/>
        </p:nvPicPr>
        <p:blipFill rotWithShape="1">
          <a:blip r:embed="rId7" cstate="print"/>
          <a:srcRect l="51870" t="15492" r="24550" b="80330"/>
          <a:stretch/>
        </p:blipFill>
        <p:spPr>
          <a:xfrm>
            <a:off x="2335809" y="0"/>
            <a:ext cx="7017250" cy="723428"/>
          </a:xfrm>
          <a:prstGeom prst="rect">
            <a:avLst/>
          </a:prstGeom>
        </p:spPr>
      </p:pic>
      <p:sp>
        <p:nvSpPr>
          <p:cNvPr id="16"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sz="4000" dirty="0">
                <a:solidFill>
                  <a:srgbClr val="E7E6E6">
                    <a:lumMod val="25000"/>
                  </a:srgbClr>
                </a:solidFill>
                <a:latin typeface="Century" panose="02040604050505020304" pitchFamily="18" charset="0"/>
              </a:rPr>
              <a:t>Eye and Lip Perfection Treatment</a:t>
            </a:r>
          </a:p>
        </p:txBody>
      </p:sp>
      <p:sp>
        <p:nvSpPr>
          <p:cNvPr id="18" name="Rectangle 17"/>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a:ln>
                  <a:noFill/>
                </a:ln>
                <a:solidFill>
                  <a:srgbClr val="565655"/>
                </a:solidFill>
                <a:effectLst/>
                <a:uLnTx/>
                <a:uFillTx/>
                <a:latin typeface="Century" panose="02040604050505020304" pitchFamily="18" charset="0"/>
                <a:ea typeface="+mn-ea"/>
                <a:cs typeface="+mn-cs"/>
              </a:rPr>
              <a:t>For whom?</a:t>
            </a:r>
          </a:p>
        </p:txBody>
      </p:sp>
    </p:spTree>
    <p:extLst>
      <p:ext uri="{BB962C8B-B14F-4D97-AF65-F5344CB8AC3E}">
        <p14:creationId xmlns:p14="http://schemas.microsoft.com/office/powerpoint/2010/main" val="311352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2411642" y="3198377"/>
            <a:ext cx="6334325" cy="1400088"/>
          </a:xfrm>
          <a:prstGeom prst="rect">
            <a:avLst/>
          </a:prstGeom>
          <a:solidFill>
            <a:schemeClr val="bg1"/>
          </a:solidFill>
          <a:ln>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itre 1"/>
          <p:cNvSpPr txBox="1">
            <a:spLocks/>
          </p:cNvSpPr>
          <p:nvPr/>
        </p:nvSpPr>
        <p:spPr>
          <a:xfrm>
            <a:off x="838200" y="-63134"/>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fr-FR" sz="3600" b="0" i="0" u="none" strike="noStrike" kern="1200" cap="none" spc="0" normalizeH="0" baseline="0" noProof="0" dirty="0">
              <a:ln>
                <a:noFill/>
              </a:ln>
              <a:solidFill>
                <a:srgbClr val="E7E6E6">
                  <a:lumMod val="25000"/>
                </a:srgbClr>
              </a:solidFill>
              <a:effectLst/>
              <a:uLnTx/>
              <a:uFillTx/>
              <a:latin typeface="Butler" panose="02070803080706020303" pitchFamily="18" charset="0"/>
              <a:ea typeface="+mj-ea"/>
              <a:cs typeface="+mj-cs"/>
            </a:endParaRPr>
          </a:p>
        </p:txBody>
      </p:sp>
      <p:grpSp>
        <p:nvGrpSpPr>
          <p:cNvPr id="17" name="Groupe 16"/>
          <p:cNvGrpSpPr/>
          <p:nvPr/>
        </p:nvGrpSpPr>
        <p:grpSpPr>
          <a:xfrm>
            <a:off x="2228057" y="2825310"/>
            <a:ext cx="6389043" cy="2318450"/>
            <a:chOff x="2613824" y="1329913"/>
            <a:chExt cx="6940244" cy="2419414"/>
          </a:xfrm>
        </p:grpSpPr>
        <p:sp>
          <p:nvSpPr>
            <p:cNvPr id="24" name="Rectangle 23">
              <a:extLst>
                <a:ext uri="{FF2B5EF4-FFF2-40B4-BE49-F238E27FC236}">
                  <a16:creationId xmlns:a16="http://schemas.microsoft.com/office/drawing/2014/main" id="{FF4C9ABF-87D2-4977-BB36-4FC5FFF5E3F7}"/>
                </a:ext>
              </a:extLst>
            </p:cNvPr>
            <p:cNvSpPr/>
            <p:nvPr/>
          </p:nvSpPr>
          <p:spPr>
            <a:xfrm>
              <a:off x="3084839" y="1871802"/>
              <a:ext cx="6469229" cy="1188364"/>
            </a:xfrm>
            <a:prstGeom prst="rect">
              <a:avLst/>
            </a:prstGeom>
            <a:solidFill>
              <a:srgbClr val="EBE7E4">
                <a:alpha val="84000"/>
              </a:srgb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E7E6E6">
                      <a:lumMod val="25000"/>
                    </a:srgbClr>
                  </a:solidFill>
                  <a:effectLst/>
                  <a:uLnTx/>
                  <a:uFillTx/>
                  <a:latin typeface="Midnight Signature" panose="02000500000000090000" pitchFamily="50" charset="0"/>
                  <a:ea typeface="+mn-ea"/>
                  <a:cs typeface="+mn-cs"/>
                </a:rPr>
                <a:t>I feel like my eyes and lips betray my age!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Sofia Pro Medium" panose="00000500000000000000" pitchFamily="50" charset="0"/>
                  <a:ea typeface="+mn-ea"/>
                  <a:cs typeface="+mn-cs"/>
                </a:rPr>
                <a:t> </a:t>
              </a:r>
            </a:p>
          </p:txBody>
        </p:sp>
        <p:pic>
          <p:nvPicPr>
            <p:cNvPr id="25" name="Picture 2" descr="RÃ©sultat de recherche d'images pour &quot;guillemets&quot;">
              <a:extLst>
                <a:ext uri="{FF2B5EF4-FFF2-40B4-BE49-F238E27FC236}">
                  <a16:creationId xmlns:a16="http://schemas.microsoft.com/office/drawing/2014/main" id="{8D39ADC0-E98D-462D-8B8C-40BA3FBCA2A8}"/>
                </a:ext>
              </a:extLst>
            </p:cNvPr>
            <p:cNvPicPr>
              <a:picLocks noChangeAspect="1" noChangeArrowheads="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13824" y="1329913"/>
              <a:ext cx="942029" cy="735960"/>
            </a:xfrm>
            <a:prstGeom prst="rect">
              <a:avLst/>
            </a:prstGeom>
            <a:noFill/>
            <a:extLst>
              <a:ext uri="{909E8E84-426E-40dd-AFC4-6F175D3DCCD1}">
                <a14:hiddenFill xmlns:lc="http://schemas.openxmlformats.org/drawingml/2006/lockedCanvas" xmlns="" xmlns:a14="http://schemas.microsoft.com/office/drawing/2010/main">
                  <a:solidFill>
                    <a:srgbClr val="FFFFFF"/>
                  </a:solidFill>
                </a14:hiddenFill>
              </a:ext>
            </a:extLst>
          </p:spPr>
        </p:pic>
        <p:pic>
          <p:nvPicPr>
            <p:cNvPr id="26" name="Picture 2" descr="RÃ©sultat de recherche d'images pour &quot;guillemets&quot;">
              <a:extLst>
                <a:ext uri="{FF2B5EF4-FFF2-40B4-BE49-F238E27FC236}">
                  <a16:creationId xmlns:a16="http://schemas.microsoft.com/office/drawing/2014/main" id="{E1A88CFF-B8A6-4B8F-9AAC-6D585454AD6A}"/>
                </a:ext>
              </a:extLst>
            </p:cNvPr>
            <p:cNvPicPr>
              <a:picLocks noChangeAspect="1" noChangeArrowheads="1"/>
            </p:cNvPicPr>
            <p:nvPr/>
          </p:nvPicPr>
          <p:blipFill>
            <a:blip r:embed="rId5"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800000">
              <a:off x="8528574" y="3013367"/>
              <a:ext cx="942029" cy="735960"/>
            </a:xfrm>
            <a:prstGeom prst="rect">
              <a:avLst/>
            </a:prstGeom>
            <a:noFill/>
            <a:extLst>
              <a:ext uri="{909E8E84-426E-40dd-AFC4-6F175D3DCCD1}">
                <a14:hiddenFill xmlns:lc="http://schemas.openxmlformats.org/drawingml/2006/lockedCanvas" xmlns="" xmlns:a14="http://schemas.microsoft.com/office/drawing/2010/main">
                  <a:solidFill>
                    <a:srgbClr val="FFFFFF"/>
                  </a:solidFill>
                </a14:hiddenFill>
              </a:ext>
            </a:extLst>
          </p:spPr>
        </p:pic>
      </p:grpSp>
      <p:pic>
        <p:nvPicPr>
          <p:cNvPr id="12" name="Image 11"/>
          <p:cNvPicPr>
            <a:picLocks noChangeAspect="1"/>
          </p:cNvPicPr>
          <p:nvPr/>
        </p:nvPicPr>
        <p:blipFill rotWithShape="1">
          <a:blip r:embed="rId6" cstate="print">
            <a:extLst>
              <a:ext uri="{28A0092B-C50C-407E-A947-70E740481C1C}">
                <a14:useLocalDpi xmlns:a14="http://schemas.microsoft.com/office/drawing/2010/main" val="0"/>
              </a:ext>
            </a:extLst>
          </a:blip>
          <a:srcRect l="51509" t="24891" b="58481"/>
          <a:stretch/>
        </p:blipFill>
        <p:spPr>
          <a:xfrm>
            <a:off x="5900351" y="2111765"/>
            <a:ext cx="6109127" cy="1391075"/>
          </a:xfrm>
          <a:prstGeom prst="rect">
            <a:avLst/>
          </a:prstGeom>
        </p:spPr>
      </p:pic>
      <p:pic>
        <p:nvPicPr>
          <p:cNvPr id="16" name="Image 15">
            <a:extLst>
              <a:ext uri="{FF2B5EF4-FFF2-40B4-BE49-F238E27FC236}">
                <a16:creationId xmlns:a16="http://schemas.microsoft.com/office/drawing/2014/main" id="{4E3C1067-6E2B-42BB-9BA8-0D0CC4C43ACD}"/>
              </a:ext>
            </a:extLst>
          </p:cNvPr>
          <p:cNvPicPr>
            <a:picLocks noChangeAspect="1"/>
          </p:cNvPicPr>
          <p:nvPr/>
        </p:nvPicPr>
        <p:blipFill rotWithShape="1">
          <a:blip r:embed="rId7" cstate="print"/>
          <a:srcRect l="51870" t="15492" r="24550" b="80330"/>
          <a:stretch/>
        </p:blipFill>
        <p:spPr>
          <a:xfrm>
            <a:off x="2335809" y="0"/>
            <a:ext cx="7017250" cy="723428"/>
          </a:xfrm>
          <a:prstGeom prst="rect">
            <a:avLst/>
          </a:prstGeom>
        </p:spPr>
      </p:pic>
      <p:sp>
        <p:nvSpPr>
          <p:cNvPr id="18"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sz="4000" dirty="0">
                <a:solidFill>
                  <a:srgbClr val="E7E6E6">
                    <a:lumMod val="25000"/>
                  </a:srgbClr>
                </a:solidFill>
                <a:latin typeface="Century" panose="02040604050505020304" pitchFamily="18" charset="0"/>
              </a:rPr>
              <a:t>Eye and Lip Perfection Treatment</a:t>
            </a:r>
          </a:p>
        </p:txBody>
      </p:sp>
      <p:sp>
        <p:nvSpPr>
          <p:cNvPr id="19" name="Rectangle 18"/>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smtClean="0">
                <a:ln>
                  <a:noFill/>
                </a:ln>
                <a:solidFill>
                  <a:srgbClr val="565655"/>
                </a:solidFill>
                <a:effectLst/>
                <a:uLnTx/>
                <a:uFillTx/>
                <a:latin typeface="Century" panose="02040604050505020304" pitchFamily="18" charset="0"/>
                <a:ea typeface="+mn-ea"/>
                <a:cs typeface="+mn-cs"/>
              </a:rPr>
              <a:t>For whom?</a:t>
            </a:r>
            <a:endParaRPr kumimoji="0" lang="fr-FR" sz="1800" b="0" i="0" u="none" strike="noStrike" kern="1200" cap="small" spc="0" normalizeH="0" baseline="0" noProof="0" dirty="0">
              <a:ln>
                <a:noFill/>
              </a:ln>
              <a:solidFill>
                <a:srgbClr val="565655"/>
              </a:solidFill>
              <a:effectLst/>
              <a:uLnTx/>
              <a:uFillTx/>
              <a:latin typeface="Century" panose="02040604050505020304" pitchFamily="18" charset="0"/>
              <a:ea typeface="+mn-ea"/>
              <a:cs typeface="+mn-cs"/>
            </a:endParaRPr>
          </a:p>
        </p:txBody>
      </p:sp>
      <p:pic>
        <p:nvPicPr>
          <p:cNvPr id="10" name="Image 9"/>
          <p:cNvPicPr>
            <a:picLocks noChangeAspect="1"/>
          </p:cNvPicPr>
          <p:nvPr/>
        </p:nvPicPr>
        <p:blipFill rotWithShape="1">
          <a:blip r:embed="rId6" cstate="print">
            <a:extLst>
              <a:ext uri="{28A0092B-C50C-407E-A947-70E740481C1C}">
                <a14:useLocalDpi xmlns:a14="http://schemas.microsoft.com/office/drawing/2010/main" val="0"/>
              </a:ext>
            </a:extLst>
          </a:blip>
          <a:srcRect l="50383" t="49007" r="158" b="31743"/>
          <a:stretch/>
        </p:blipFill>
        <p:spPr>
          <a:xfrm>
            <a:off x="213152" y="4320220"/>
            <a:ext cx="5764233" cy="1496261"/>
          </a:xfrm>
          <a:prstGeom prst="rect">
            <a:avLst/>
          </a:prstGeom>
        </p:spPr>
      </p:pic>
    </p:spTree>
    <p:extLst>
      <p:ext uri="{BB962C8B-B14F-4D97-AF65-F5344CB8AC3E}">
        <p14:creationId xmlns:p14="http://schemas.microsoft.com/office/powerpoint/2010/main" val="218613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891053" y="1251830"/>
            <a:ext cx="10241569"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sp>
        <p:nvSpPr>
          <p:cNvPr id="6" name="ZoneTexte 5">
            <a:extLst>
              <a:ext uri="{FF2B5EF4-FFF2-40B4-BE49-F238E27FC236}">
                <a16:creationId xmlns:a16="http://schemas.microsoft.com/office/drawing/2014/main" id="{18DBE696-A197-4DE8-8E8B-CC709EF0C568}"/>
              </a:ext>
            </a:extLst>
          </p:cNvPr>
          <p:cNvSpPr txBox="1"/>
          <p:nvPr/>
        </p:nvSpPr>
        <p:spPr>
          <a:xfrm>
            <a:off x="3879575" y="1426217"/>
            <a:ext cx="41096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panose="02040604050505020304" pitchFamily="18" charset="0"/>
                <a:ea typeface="+mn-ea"/>
                <a:cs typeface="+mn-cs"/>
              </a:rPr>
              <a:t>03</a:t>
            </a:r>
          </a:p>
        </p:txBody>
      </p:sp>
      <p:cxnSp>
        <p:nvCxnSpPr>
          <p:cNvPr id="8" name="Connecteur droit 7">
            <a:extLst>
              <a:ext uri="{FF2B5EF4-FFF2-40B4-BE49-F238E27FC236}">
                <a16:creationId xmlns:a16="http://schemas.microsoft.com/office/drawing/2014/main" id="{8B44231A-85FF-4A29-A208-72E5409BE475}"/>
              </a:ext>
            </a:extLst>
          </p:cNvPr>
          <p:cNvCxnSpPr/>
          <p:nvPr/>
        </p:nvCxnSpPr>
        <p:spPr>
          <a:xfrm>
            <a:off x="5934404" y="2835876"/>
            <a:ext cx="0" cy="59312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9" name="ZoneTexte 8">
            <a:extLst>
              <a:ext uri="{FF2B5EF4-FFF2-40B4-BE49-F238E27FC236}">
                <a16:creationId xmlns:a16="http://schemas.microsoft.com/office/drawing/2014/main" id="{CCB17AF9-D998-43CA-A4EF-00945E342E95}"/>
              </a:ext>
            </a:extLst>
          </p:cNvPr>
          <p:cNvSpPr txBox="1"/>
          <p:nvPr/>
        </p:nvSpPr>
        <p:spPr>
          <a:xfrm>
            <a:off x="2098307" y="3847660"/>
            <a:ext cx="8037095" cy="1631216"/>
          </a:xfrm>
          <a:prstGeom prst="rect">
            <a:avLst/>
          </a:prstGeom>
          <a:noFill/>
        </p:spPr>
        <p:txBody>
          <a:bodyPr wrap="square" rtlCol="0">
            <a:spAutoFit/>
          </a:bodyPr>
          <a:lstStyle/>
          <a:p>
            <a:pPr lvl="0" algn="ctr">
              <a:defRPr/>
            </a:pPr>
            <a:r>
              <a:rPr lang="en-US" sz="5000" cap="small" dirty="0">
                <a:solidFill>
                  <a:srgbClr val="E7E6E6">
                    <a:lumMod val="25000"/>
                  </a:srgbClr>
                </a:solidFill>
                <a:latin typeface="Century" panose="02040604050505020304" pitchFamily="18" charset="0"/>
              </a:rPr>
              <a:t>Eye and </a:t>
            </a:r>
            <a:r>
              <a:rPr lang="en-US" sz="5000" cap="small" dirty="0" smtClean="0">
                <a:solidFill>
                  <a:srgbClr val="E7E6E6">
                    <a:lumMod val="25000"/>
                  </a:srgbClr>
                </a:solidFill>
                <a:latin typeface="Century" panose="02040604050505020304" pitchFamily="18" charset="0"/>
              </a:rPr>
              <a:t>Lip Perfection </a:t>
            </a:r>
            <a:r>
              <a:rPr lang="en-US" sz="5000" cap="small" dirty="0">
                <a:solidFill>
                  <a:srgbClr val="E7E6E6">
                    <a:lumMod val="25000"/>
                  </a:srgbClr>
                </a:solidFill>
                <a:latin typeface="Century" panose="02040604050505020304" pitchFamily="18" charset="0"/>
              </a:rPr>
              <a:t>Treatment</a:t>
            </a:r>
          </a:p>
        </p:txBody>
      </p:sp>
    </p:spTree>
    <p:extLst>
      <p:ext uri="{BB962C8B-B14F-4D97-AF65-F5344CB8AC3E}">
        <p14:creationId xmlns:p14="http://schemas.microsoft.com/office/powerpoint/2010/main" val="459484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F4C9ABF-87D2-4977-BB36-4FC5FFF5E3F7}"/>
              </a:ext>
            </a:extLst>
          </p:cNvPr>
          <p:cNvSpPr/>
          <p:nvPr/>
        </p:nvSpPr>
        <p:spPr>
          <a:xfrm>
            <a:off x="0" y="1318805"/>
            <a:ext cx="12192000" cy="707886"/>
          </a:xfrm>
          <a:prstGeom prst="rect">
            <a:avLst/>
          </a:prstGeom>
          <a:solidFill>
            <a:srgbClr val="EBE7E4">
              <a:alpha val="84000"/>
            </a:srgb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small" spc="0" normalizeH="0" baseline="0" noProof="0" dirty="0">
                <a:ln>
                  <a:noFill/>
                </a:ln>
                <a:solidFill>
                  <a:prstClr val="black"/>
                </a:solidFill>
                <a:effectLst/>
                <a:uLnTx/>
                <a:uFillTx/>
                <a:latin typeface="Calibri"/>
                <a:ea typeface="+mn-ea"/>
                <a:cs typeface="+mn-cs"/>
              </a:rPr>
              <a:t>An exceptional treatment, the synergy of a unique trio combining </a:t>
            </a:r>
            <a:r>
              <a:rPr kumimoji="0" lang="fr-FR" sz="2000" b="0" i="0" u="none" strike="noStrike" kern="1200" cap="small" spc="0" normalizeH="0" baseline="0" noProof="0" dirty="0" err="1">
                <a:ln>
                  <a:noFill/>
                </a:ln>
                <a:solidFill>
                  <a:prstClr val="black"/>
                </a:solidFill>
                <a:effectLst/>
                <a:uLnTx/>
                <a:uFillTx/>
                <a:latin typeface="Calibri"/>
                <a:ea typeface="+mn-ea"/>
                <a:cs typeface="+mn-cs"/>
              </a:rPr>
              <a:t>Chinese</a:t>
            </a:r>
            <a:r>
              <a:rPr kumimoji="0" lang="fr-FR" sz="2000" b="0" i="0" u="none" strike="noStrike" kern="1200" cap="small" spc="0" normalizeH="0" baseline="0" noProof="0" dirty="0">
                <a:ln>
                  <a:noFill/>
                </a:ln>
                <a:solidFill>
                  <a:prstClr val="black"/>
                </a:solidFill>
                <a:effectLst/>
                <a:uLnTx/>
                <a:uFillTx/>
                <a:latin typeface="Calibri"/>
                <a:ea typeface="+mn-ea"/>
                <a:cs typeface="+mn-cs"/>
              </a:rPr>
              <a:t> </a:t>
            </a:r>
            <a:r>
              <a:rPr kumimoji="0" lang="fr-FR" sz="2000" b="0" i="0" u="none" strike="noStrike" kern="1200" cap="small" spc="0" normalizeH="0" baseline="0" noProof="0" dirty="0" err="1" smtClean="0">
                <a:ln>
                  <a:noFill/>
                </a:ln>
                <a:solidFill>
                  <a:prstClr val="black"/>
                </a:solidFill>
                <a:effectLst/>
                <a:uLnTx/>
                <a:uFillTx/>
                <a:latin typeface="Calibri"/>
                <a:ea typeface="+mn-ea"/>
                <a:cs typeface="+mn-cs"/>
              </a:rPr>
              <a:t>medicine</a:t>
            </a:r>
            <a:r>
              <a:rPr lang="fr-FR" sz="2000" cap="small" noProof="0" dirty="0">
                <a:solidFill>
                  <a:prstClr val="black"/>
                </a:solidFill>
                <a:latin typeface="Calibri"/>
              </a:rPr>
              <a:t>,</a:t>
            </a:r>
            <a:r>
              <a:rPr kumimoji="0" lang="fr-FR" sz="2000" b="0" i="0" u="none" strike="noStrike" kern="1200" cap="small" spc="0" normalizeH="0" baseline="0" noProof="0" dirty="0" smtClean="0">
                <a:ln>
                  <a:noFill/>
                </a:ln>
                <a:solidFill>
                  <a:prstClr val="black"/>
                </a:solidFill>
                <a:effectLst/>
                <a:uLnTx/>
                <a:uFillTx/>
                <a:latin typeface="Calibri"/>
                <a:ea typeface="+mn-ea"/>
                <a:cs typeface="+mn-cs"/>
              </a:rPr>
              <a:t> </a:t>
            </a:r>
            <a:r>
              <a:rPr kumimoji="0" lang="fr-FR" sz="2000" b="0" i="0" u="none" strike="noStrike" kern="1200" cap="small" spc="0" normalizeH="0" baseline="0" noProof="0" dirty="0" err="1">
                <a:ln>
                  <a:noFill/>
                </a:ln>
                <a:solidFill>
                  <a:prstClr val="black"/>
                </a:solidFill>
                <a:effectLst/>
                <a:uLnTx/>
                <a:uFillTx/>
                <a:latin typeface="Calibri"/>
                <a:ea typeface="+mn-ea"/>
                <a:cs typeface="+mn-cs"/>
              </a:rPr>
              <a:t>lithotherapy</a:t>
            </a:r>
            <a:r>
              <a:rPr kumimoji="0" lang="fr-FR" sz="2000" b="0" i="0" u="none" strike="noStrike" kern="1200" cap="small" spc="0" normalizeH="0" baseline="0" noProof="0" dirty="0">
                <a:ln>
                  <a:noFill/>
                </a:ln>
                <a:solidFill>
                  <a:prstClr val="black"/>
                </a:solidFill>
                <a:effectLst/>
                <a:uLnTx/>
                <a:uFillTx/>
                <a:latin typeface="Calibri"/>
                <a:ea typeface="+mn-ea"/>
                <a:cs typeface="+mn-cs"/>
              </a:rPr>
              <a:t>. </a:t>
            </a:r>
            <a:endParaRPr kumimoji="0" lang="fr-FR" sz="2000" b="0" i="0" u="none" strike="noStrike" kern="1200" cap="small"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small" spc="0" normalizeH="0" baseline="0" noProof="0" dirty="0" smtClean="0">
                <a:ln>
                  <a:noFill/>
                </a:ln>
                <a:solidFill>
                  <a:prstClr val="black"/>
                </a:solidFill>
                <a:effectLst/>
                <a:uLnTx/>
                <a:uFillTx/>
                <a:latin typeface="Calibri"/>
                <a:ea typeface="+mn-ea"/>
                <a:cs typeface="+mn-cs"/>
              </a:rPr>
              <a:t>and </a:t>
            </a:r>
            <a:r>
              <a:rPr kumimoji="0" lang="fr-FR" sz="2000" b="0" i="0" u="none" strike="noStrike" kern="1200" cap="small" spc="0" normalizeH="0" baseline="0" noProof="0" dirty="0">
                <a:ln>
                  <a:noFill/>
                </a:ln>
                <a:solidFill>
                  <a:prstClr val="black"/>
                </a:solidFill>
                <a:effectLst/>
                <a:uLnTx/>
                <a:uFillTx/>
                <a:latin typeface="Calibri"/>
                <a:ea typeface="+mn-ea"/>
                <a:cs typeface="+mn-cs"/>
              </a:rPr>
              <a:t>Yon-Ka expertise for a relaxed eye contour and smoothed lips.</a:t>
            </a:r>
          </a:p>
        </p:txBody>
      </p:sp>
      <p:graphicFrame>
        <p:nvGraphicFramePr>
          <p:cNvPr id="4" name="Diagramme 3"/>
          <p:cNvGraphicFramePr/>
          <p:nvPr>
            <p:extLst>
              <p:ext uri="{D42A27DB-BD31-4B8C-83A1-F6EECF244321}">
                <p14:modId xmlns:p14="http://schemas.microsoft.com/office/powerpoint/2010/main" val="1468025714"/>
              </p:ext>
            </p:extLst>
          </p:nvPr>
        </p:nvGraphicFramePr>
        <p:xfrm>
          <a:off x="2455522" y="2036293"/>
          <a:ext cx="6013019" cy="4549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a:extLst>
              <a:ext uri="{FF2B5EF4-FFF2-40B4-BE49-F238E27FC236}">
                <a16:creationId xmlns:a16="http://schemas.microsoft.com/office/drawing/2014/main" id="{4E3C1067-6E2B-42BB-9BA8-0D0CC4C43ACD}"/>
              </a:ext>
            </a:extLst>
          </p:cNvPr>
          <p:cNvPicPr>
            <a:picLocks noChangeAspect="1"/>
          </p:cNvPicPr>
          <p:nvPr/>
        </p:nvPicPr>
        <p:blipFill rotWithShape="1">
          <a:blip r:embed="rId8" cstate="print"/>
          <a:srcRect l="51870" t="15492" r="24550" b="80330"/>
          <a:stretch/>
        </p:blipFill>
        <p:spPr>
          <a:xfrm>
            <a:off x="2335809" y="0"/>
            <a:ext cx="7017250" cy="723428"/>
          </a:xfrm>
          <a:prstGeom prst="rect">
            <a:avLst/>
          </a:prstGeom>
        </p:spPr>
      </p:pic>
      <p:sp>
        <p:nvSpPr>
          <p:cNvPr id="10"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sz="4000" dirty="0">
                <a:solidFill>
                  <a:srgbClr val="E7E6E6">
                    <a:lumMod val="25000"/>
                  </a:srgbClr>
                </a:solidFill>
                <a:latin typeface="Century" panose="02040604050505020304" pitchFamily="18" charset="0"/>
              </a:rPr>
              <a:t>Eye and Lip Perfection Treatment</a:t>
            </a:r>
          </a:p>
        </p:txBody>
      </p:sp>
    </p:spTree>
    <p:extLst>
      <p:ext uri="{BB962C8B-B14F-4D97-AF65-F5344CB8AC3E}">
        <p14:creationId xmlns:p14="http://schemas.microsoft.com/office/powerpoint/2010/main" val="119890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graphicEl>
                                              <a:dgm id="{36B7351D-CA69-47D6-9C64-8B8B81A01E84}"/>
                                            </p:graphic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graphicEl>
                                              <a:dgm id="{E7C89E6A-FE6E-4F8F-9736-FE59863B6927}"/>
                                            </p:graphic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
                                            <p:graphicEl>
                                              <a:dgm id="{3CBAE677-0CE9-4FE5-B159-2B323E19169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Graphic spid="4"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e 1"/>
          <p:cNvGrpSpPr/>
          <p:nvPr/>
        </p:nvGrpSpPr>
        <p:grpSpPr>
          <a:xfrm>
            <a:off x="2177715" y="2719000"/>
            <a:ext cx="3588383" cy="3476722"/>
            <a:chOff x="2177715" y="2719000"/>
            <a:chExt cx="3588383" cy="3476722"/>
          </a:xfrm>
        </p:grpSpPr>
        <p:pic>
          <p:nvPicPr>
            <p:cNvPr id="8" name="Image 7">
              <a:extLst>
                <a:ext uri="{FF2B5EF4-FFF2-40B4-BE49-F238E27FC236}">
                  <a16:creationId xmlns:a16="http://schemas.microsoft.com/office/drawing/2014/main" id="{27ED0B22-990F-43D9-B130-F3C0D95393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91" t="3191" r="3569" b="4017"/>
            <a:stretch/>
          </p:blipFill>
          <p:spPr>
            <a:xfrm>
              <a:off x="2303512" y="2719000"/>
              <a:ext cx="2919842" cy="2875019"/>
            </a:xfrm>
            <a:prstGeom prst="rect">
              <a:avLst/>
            </a:prstGeom>
          </p:spPr>
        </p:pic>
        <p:sp>
          <p:nvSpPr>
            <p:cNvPr id="10" name="Espace réservé du contenu 3">
              <a:extLst>
                <a:ext uri="{FF2B5EF4-FFF2-40B4-BE49-F238E27FC236}">
                  <a16:creationId xmlns:a16="http://schemas.microsoft.com/office/drawing/2014/main" id="{C5A67F1E-CBA5-4EE2-B20B-E72F858F1B81}"/>
                </a:ext>
              </a:extLst>
            </p:cNvPr>
            <p:cNvSpPr txBox="1">
              <a:spLocks/>
            </p:cNvSpPr>
            <p:nvPr/>
          </p:nvSpPr>
          <p:spPr>
            <a:xfrm>
              <a:off x="2177715" y="5770990"/>
              <a:ext cx="3588383" cy="42473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small" spc="0" normalizeH="0" baseline="0" noProof="0" dirty="0" smtClean="0">
                  <a:ln>
                    <a:noFill/>
                  </a:ln>
                  <a:solidFill>
                    <a:srgbClr val="E7E6E6">
                      <a:lumMod val="25000"/>
                    </a:srgbClr>
                  </a:solidFill>
                  <a:effectLst/>
                  <a:uLnTx/>
                  <a:uFillTx/>
                  <a:latin typeface="Calibri"/>
                  <a:ea typeface="+mn-ea"/>
                  <a:cs typeface="+mn-cs"/>
                </a:rPr>
                <a:t>The </a:t>
              </a:r>
              <a:r>
                <a:rPr kumimoji="0" lang="fr-FR" sz="2400" b="1" i="0" u="none" strike="noStrike" kern="1200" cap="small" spc="0" normalizeH="0" baseline="0" noProof="0" dirty="0" smtClean="0">
                  <a:ln>
                    <a:noFill/>
                  </a:ln>
                  <a:solidFill>
                    <a:srgbClr val="E7E6E6">
                      <a:lumMod val="25000"/>
                    </a:srgbClr>
                  </a:solidFill>
                  <a:effectLst/>
                  <a:uLnTx/>
                  <a:uFillTx/>
                  <a:latin typeface="Calibri"/>
                  <a:ea typeface="+mn-ea"/>
                  <a:cs typeface="+mn-cs"/>
                </a:rPr>
                <a:t>theory of </a:t>
              </a:r>
              <a:r>
                <a:rPr kumimoji="0" lang="en-US" sz="2400" b="1" i="0" u="none" strike="noStrike" kern="1200" cap="small" spc="0" normalizeH="0" baseline="0" noProof="0" dirty="0">
                  <a:ln>
                    <a:noFill/>
                  </a:ln>
                  <a:solidFill>
                    <a:srgbClr val="E7E6E6">
                      <a:lumMod val="25000"/>
                    </a:srgbClr>
                  </a:solidFill>
                  <a:effectLst/>
                  <a:uLnTx/>
                  <a:uFillTx/>
                  <a:latin typeface="Calibri"/>
                  <a:ea typeface="+mn-ea"/>
                  <a:cs typeface="+mn-cs"/>
                </a:rPr>
                <a:t>yin and yang</a:t>
              </a:r>
            </a:p>
          </p:txBody>
        </p:sp>
      </p:grpSp>
      <p:grpSp>
        <p:nvGrpSpPr>
          <p:cNvPr id="3" name="Groupe 2"/>
          <p:cNvGrpSpPr/>
          <p:nvPr/>
        </p:nvGrpSpPr>
        <p:grpSpPr>
          <a:xfrm>
            <a:off x="6510305" y="2582009"/>
            <a:ext cx="4072237" cy="3616646"/>
            <a:chOff x="6510305" y="2582009"/>
            <a:chExt cx="4072237" cy="3616646"/>
          </a:xfrm>
        </p:grpSpPr>
        <p:pic>
          <p:nvPicPr>
            <p:cNvPr id="7" name="Image 6">
              <a:extLst>
                <a:ext uri="{FF2B5EF4-FFF2-40B4-BE49-F238E27FC236}">
                  <a16:creationId xmlns:a16="http://schemas.microsoft.com/office/drawing/2014/main" id="{86107BA2-B9E9-4F51-BFFD-68D5F4D44E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0305" y="2582009"/>
              <a:ext cx="3349061" cy="3154912"/>
            </a:xfrm>
            <a:prstGeom prst="rect">
              <a:avLst/>
            </a:prstGeom>
          </p:spPr>
        </p:pic>
        <p:sp>
          <p:nvSpPr>
            <p:cNvPr id="11" name="Espace réservé du contenu 3">
              <a:extLst>
                <a:ext uri="{FF2B5EF4-FFF2-40B4-BE49-F238E27FC236}">
                  <a16:creationId xmlns:a16="http://schemas.microsoft.com/office/drawing/2014/main" id="{CA008EE0-1133-4447-AE90-0E2806B69A6D}"/>
                </a:ext>
              </a:extLst>
            </p:cNvPr>
            <p:cNvSpPr txBox="1">
              <a:spLocks/>
            </p:cNvSpPr>
            <p:nvPr/>
          </p:nvSpPr>
          <p:spPr>
            <a:xfrm>
              <a:off x="6605338" y="5773923"/>
              <a:ext cx="3977204" cy="42473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small" spc="0" normalizeH="0" baseline="0" noProof="0" dirty="0">
                  <a:ln>
                    <a:noFill/>
                  </a:ln>
                  <a:solidFill>
                    <a:srgbClr val="E7E6E6">
                      <a:lumMod val="25000"/>
                    </a:srgbClr>
                  </a:solidFill>
                  <a:effectLst/>
                  <a:uLnTx/>
                  <a:uFillTx/>
                  <a:latin typeface="Calibri"/>
                  <a:ea typeface="+mn-ea"/>
                  <a:cs typeface="+mn-cs"/>
                </a:rPr>
                <a:t>The </a:t>
              </a:r>
              <a:r>
                <a:rPr kumimoji="0" lang="fr-FR" sz="2400" b="1" i="0" u="none" strike="noStrike" kern="1200" cap="small" spc="0" normalizeH="0" baseline="0" noProof="0" dirty="0" smtClean="0">
                  <a:ln>
                    <a:noFill/>
                  </a:ln>
                  <a:solidFill>
                    <a:srgbClr val="E7E6E6">
                      <a:lumMod val="25000"/>
                    </a:srgbClr>
                  </a:solidFill>
                  <a:effectLst/>
                  <a:uLnTx/>
                  <a:uFillTx/>
                  <a:latin typeface="Calibri"/>
                  <a:ea typeface="+mn-ea"/>
                  <a:cs typeface="+mn-cs"/>
                </a:rPr>
                <a:t>theory of the 5 elements</a:t>
              </a:r>
              <a:endParaRPr kumimoji="0" lang="fr-FR" sz="2400" b="1" i="0" u="none" strike="noStrike" kern="1200" cap="small" spc="0" normalizeH="0" baseline="0" noProof="0" dirty="0">
                <a:ln>
                  <a:noFill/>
                </a:ln>
                <a:solidFill>
                  <a:srgbClr val="E7E6E6">
                    <a:lumMod val="25000"/>
                  </a:srgbClr>
                </a:solidFill>
                <a:effectLst/>
                <a:uLnTx/>
                <a:uFillTx/>
                <a:latin typeface="Calibri"/>
                <a:ea typeface="+mn-ea"/>
                <a:cs typeface="+mn-cs"/>
              </a:endParaRPr>
            </a:p>
          </p:txBody>
        </p:sp>
      </p:grpSp>
      <p:pic>
        <p:nvPicPr>
          <p:cNvPr id="13" name="Image 12">
            <a:extLst>
              <a:ext uri="{FF2B5EF4-FFF2-40B4-BE49-F238E27FC236}">
                <a16:creationId xmlns:a16="http://schemas.microsoft.com/office/drawing/2014/main" id="{4E3C1067-6E2B-42BB-9BA8-0D0CC4C43ACD}"/>
              </a:ext>
            </a:extLst>
          </p:cNvPr>
          <p:cNvPicPr>
            <a:picLocks noChangeAspect="1"/>
          </p:cNvPicPr>
          <p:nvPr/>
        </p:nvPicPr>
        <p:blipFill rotWithShape="1">
          <a:blip r:embed="rId5" cstate="print"/>
          <a:srcRect l="51870" t="15492" r="24550" b="80330"/>
          <a:stretch/>
        </p:blipFill>
        <p:spPr>
          <a:xfrm>
            <a:off x="2335809" y="0"/>
            <a:ext cx="7017250" cy="723428"/>
          </a:xfrm>
          <a:prstGeom prst="rect">
            <a:avLst/>
          </a:prstGeom>
        </p:spPr>
      </p:pic>
      <p:sp>
        <p:nvSpPr>
          <p:cNvPr id="14"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Perfect eye &amp; lip care</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grpSp>
        <p:nvGrpSpPr>
          <p:cNvPr id="4" name="Groupe 3"/>
          <p:cNvGrpSpPr/>
          <p:nvPr/>
        </p:nvGrpSpPr>
        <p:grpSpPr>
          <a:xfrm>
            <a:off x="0" y="45965"/>
            <a:ext cx="12192000" cy="1361662"/>
            <a:chOff x="0" y="45965"/>
            <a:chExt cx="12192000" cy="1361662"/>
          </a:xfrm>
        </p:grpSpPr>
        <p:sp>
          <p:nvSpPr>
            <p:cNvPr id="15" name="Rectangle 14"/>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a:ln>
                    <a:noFill/>
                  </a:ln>
                  <a:solidFill>
                    <a:srgbClr val="565655"/>
                  </a:solidFill>
                  <a:effectLst/>
                  <a:uLnTx/>
                  <a:uFillTx/>
                  <a:latin typeface="Century" panose="02040604050505020304" pitchFamily="18" charset="0"/>
                  <a:ea typeface="+mn-ea"/>
                  <a:cs typeface="+mn-cs"/>
                </a:rPr>
                <a:t>The foundations of traditional Chinese medicine</a:t>
              </a:r>
            </a:p>
          </p:txBody>
        </p:sp>
        <p:pic>
          <p:nvPicPr>
            <p:cNvPr id="17" name="Image 16">
              <a:extLst>
                <a:ext uri="{FF2B5EF4-FFF2-40B4-BE49-F238E27FC236}">
                  <a16:creationId xmlns:a16="http://schemas.microsoft.com/office/drawing/2014/main" id="{D524AB61-5991-4D4C-A19A-849D85C1CA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91" t="3191" r="3569" b="4017"/>
            <a:stretch/>
          </p:blipFill>
          <p:spPr>
            <a:xfrm>
              <a:off x="9859366" y="45965"/>
              <a:ext cx="934454" cy="920109"/>
            </a:xfrm>
            <a:prstGeom prst="ellipse">
              <a:avLst/>
            </a:prstGeom>
            <a:ln>
              <a:noFill/>
            </a:ln>
            <a:effectLst>
              <a:softEdge rad="38100"/>
            </a:effectLst>
          </p:spPr>
        </p:pic>
      </p:grpSp>
    </p:spTree>
    <p:extLst>
      <p:ext uri="{BB962C8B-B14F-4D97-AF65-F5344CB8AC3E}">
        <p14:creationId xmlns:p14="http://schemas.microsoft.com/office/powerpoint/2010/main" val="464936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7807772D-64FD-4FEC-B8DE-C65BE79A35CB}"/>
              </a:ext>
            </a:extLst>
          </p:cNvPr>
          <p:cNvSpPr>
            <a:spLocks noGrp="1"/>
          </p:cNvSpPr>
          <p:nvPr>
            <p:ph type="title"/>
          </p:nvPr>
        </p:nvSpPr>
        <p:spPr>
          <a:xfrm>
            <a:off x="-264131" y="5414180"/>
            <a:ext cx="3733800" cy="1325563"/>
          </a:xfrm>
        </p:spPr>
        <p:txBody>
          <a:bodyPr/>
          <a:lstStyle/>
          <a:p>
            <a:r>
              <a:rPr lang="fr-FR" sz="2400" b="1" cap="small" dirty="0">
                <a:solidFill>
                  <a:srgbClr val="E7E6E6">
                    <a:lumMod val="25000"/>
                  </a:srgbClr>
                </a:solidFill>
                <a:latin typeface="+mn-lt"/>
                <a:ea typeface="+mn-ea"/>
                <a:cs typeface="+mn-cs"/>
              </a:rPr>
              <a:t>Balance </a:t>
            </a:r>
            <a:r>
              <a:rPr lang="fr-FR" sz="2400" cap="small" dirty="0">
                <a:solidFill>
                  <a:srgbClr val="E7E6E6">
                    <a:lumMod val="25000"/>
                  </a:srgbClr>
                </a:solidFill>
                <a:latin typeface="+mn-lt"/>
                <a:ea typeface="+mn-ea"/>
                <a:cs typeface="+mn-cs"/>
              </a:rPr>
              <a:t/>
            </a:r>
            <a:br>
              <a:rPr lang="fr-FR" sz="2400" cap="small" dirty="0">
                <a:solidFill>
                  <a:srgbClr val="E7E6E6">
                    <a:lumMod val="25000"/>
                  </a:srgbClr>
                </a:solidFill>
                <a:latin typeface="+mn-lt"/>
                <a:ea typeface="+mn-ea"/>
                <a:cs typeface="+mn-cs"/>
              </a:rPr>
            </a:br>
            <a:r>
              <a:rPr lang="fr-FR" sz="2000" cap="small" dirty="0">
                <a:solidFill>
                  <a:srgbClr val="E7E6E6">
                    <a:lumMod val="25000"/>
                  </a:srgbClr>
                </a:solidFill>
                <a:latin typeface="+mn-lt"/>
                <a:ea typeface="+mn-ea"/>
                <a:cs typeface="+mn-cs"/>
              </a:rPr>
              <a:t>the energies</a:t>
            </a:r>
            <a:endParaRPr lang="fr-FR" dirty="0">
              <a:latin typeface="+mn-lt"/>
            </a:endParaRPr>
          </a:p>
        </p:txBody>
      </p:sp>
      <p:pic>
        <p:nvPicPr>
          <p:cNvPr id="20" name="Picture 4" descr="Harmoniser ses chakras | Tao et Spiritualité">
            <a:extLst>
              <a:ext uri="{FF2B5EF4-FFF2-40B4-BE49-F238E27FC236}">
                <a16:creationId xmlns:a16="http://schemas.microsoft.com/office/drawing/2014/main" id="{22D4CF6D-EB8C-4210-B1F6-E3BBCADD96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065" y="2396835"/>
            <a:ext cx="2271081" cy="3159499"/>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Connecteur droit 21">
            <a:extLst>
              <a:ext uri="{FF2B5EF4-FFF2-40B4-BE49-F238E27FC236}">
                <a16:creationId xmlns:a16="http://schemas.microsoft.com/office/drawing/2014/main" id="{B7616654-5779-4D7B-B7A0-D5F41442BBBC}"/>
              </a:ext>
            </a:extLst>
          </p:cNvPr>
          <p:cNvCxnSpPr/>
          <p:nvPr/>
        </p:nvCxnSpPr>
        <p:spPr>
          <a:xfrm>
            <a:off x="1350912" y="5533662"/>
            <a:ext cx="539672"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3" name="Groupe 2"/>
          <p:cNvGrpSpPr/>
          <p:nvPr/>
        </p:nvGrpSpPr>
        <p:grpSpPr>
          <a:xfrm>
            <a:off x="3618960" y="2396835"/>
            <a:ext cx="4594654" cy="4349709"/>
            <a:chOff x="3618960" y="2396835"/>
            <a:chExt cx="4594654" cy="4349709"/>
          </a:xfrm>
        </p:grpSpPr>
        <p:sp>
          <p:nvSpPr>
            <p:cNvPr id="13" name="Titre 1">
              <a:extLst>
                <a:ext uri="{FF2B5EF4-FFF2-40B4-BE49-F238E27FC236}">
                  <a16:creationId xmlns:a16="http://schemas.microsoft.com/office/drawing/2014/main" id="{F929D817-4808-423E-9F36-7C6BE89E9A65}"/>
                </a:ext>
              </a:extLst>
            </p:cNvPr>
            <p:cNvSpPr txBox="1">
              <a:spLocks/>
            </p:cNvSpPr>
            <p:nvPr/>
          </p:nvSpPr>
          <p:spPr>
            <a:xfrm>
              <a:off x="3618960" y="5420981"/>
              <a:ext cx="459465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small" spc="0" normalizeH="0" baseline="0" noProof="0" dirty="0">
                  <a:ln>
                    <a:noFill/>
                  </a:ln>
                  <a:solidFill>
                    <a:srgbClr val="E7E6E6">
                      <a:lumMod val="25000"/>
                    </a:srgbClr>
                  </a:solidFill>
                  <a:effectLst/>
                  <a:uLnTx/>
                  <a:uFillTx/>
                  <a:latin typeface="Calibri"/>
                  <a:ea typeface="+mj-ea"/>
                  <a:cs typeface="+mj-cs"/>
                </a:rPr>
                <a:t>Maintain </a:t>
              </a:r>
              <a:br>
                <a:rPr kumimoji="0" lang="fr-FR" sz="2400" b="1" i="0" u="none" strike="noStrike" kern="1200" cap="small" spc="0" normalizeH="0" baseline="0" noProof="0" dirty="0">
                  <a:ln>
                    <a:noFill/>
                  </a:ln>
                  <a:solidFill>
                    <a:srgbClr val="E7E6E6">
                      <a:lumMod val="25000"/>
                    </a:srgbClr>
                  </a:solidFill>
                  <a:effectLst/>
                  <a:uLnTx/>
                  <a:uFillTx/>
                  <a:latin typeface="Calibri"/>
                  <a:ea typeface="+mj-ea"/>
                  <a:cs typeface="+mj-cs"/>
                </a:rPr>
              </a:br>
              <a:r>
                <a:rPr kumimoji="0" lang="fr-FR" sz="2000" b="0" i="0" u="none" strike="noStrike" kern="1200" cap="small" spc="0" normalizeH="0" baseline="0" noProof="0" dirty="0">
                  <a:ln>
                    <a:noFill/>
                  </a:ln>
                  <a:solidFill>
                    <a:srgbClr val="E7E6E6">
                      <a:lumMod val="25000"/>
                    </a:srgbClr>
                  </a:solidFill>
                  <a:effectLst/>
                  <a:uLnTx/>
                  <a:uFillTx/>
                  <a:latin typeface="Calibri"/>
                  <a:ea typeface="+mj-ea"/>
                  <a:cs typeface="+mj-cs"/>
                </a:rPr>
                <a:t>in good health</a:t>
              </a:r>
              <a:endParaRPr kumimoji="0" lang="fr-FR" sz="3600" b="0" i="0" u="none" strike="noStrike" kern="1200" cap="none" spc="0" normalizeH="0" baseline="0" noProof="0" dirty="0">
                <a:ln>
                  <a:noFill/>
                </a:ln>
                <a:solidFill>
                  <a:srgbClr val="E7E6E6">
                    <a:lumMod val="25000"/>
                  </a:srgbClr>
                </a:solidFill>
                <a:effectLst/>
                <a:uLnTx/>
                <a:uFillTx/>
                <a:latin typeface="Calibri"/>
                <a:ea typeface="+mj-ea"/>
                <a:cs typeface="+mj-cs"/>
              </a:endParaRPr>
            </a:p>
          </p:txBody>
        </p:sp>
        <p:pic>
          <p:nvPicPr>
            <p:cNvPr id="19" name="Picture 2" descr="Personnes En Bonne Santé Portant Des Icônes Différentes | Vecteur Gratuite">
              <a:extLst>
                <a:ext uri="{FF2B5EF4-FFF2-40B4-BE49-F238E27FC236}">
                  <a16:creationId xmlns:a16="http://schemas.microsoft.com/office/drawing/2014/main" id="{3534C769-AD89-4CD5-B1A1-71BCCDF59C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6321" y="2396835"/>
              <a:ext cx="3726213" cy="2976207"/>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Connecteur droit 22">
              <a:extLst>
                <a:ext uri="{FF2B5EF4-FFF2-40B4-BE49-F238E27FC236}">
                  <a16:creationId xmlns:a16="http://schemas.microsoft.com/office/drawing/2014/main" id="{84148189-035D-4E81-9CFE-13F6556563E8}"/>
                </a:ext>
              </a:extLst>
            </p:cNvPr>
            <p:cNvCxnSpPr/>
            <p:nvPr/>
          </p:nvCxnSpPr>
          <p:spPr>
            <a:xfrm>
              <a:off x="5708122" y="5533662"/>
              <a:ext cx="539672"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nvGrpSpPr>
          <p:cNvPr id="5" name="Groupe 4"/>
          <p:cNvGrpSpPr/>
          <p:nvPr/>
        </p:nvGrpSpPr>
        <p:grpSpPr>
          <a:xfrm>
            <a:off x="7903101" y="2524679"/>
            <a:ext cx="3995353" cy="4173927"/>
            <a:chOff x="7903101" y="2524679"/>
            <a:chExt cx="3995353" cy="4173927"/>
          </a:xfrm>
        </p:grpSpPr>
        <p:sp>
          <p:nvSpPr>
            <p:cNvPr id="14" name="Titre 1">
              <a:extLst>
                <a:ext uri="{FF2B5EF4-FFF2-40B4-BE49-F238E27FC236}">
                  <a16:creationId xmlns:a16="http://schemas.microsoft.com/office/drawing/2014/main" id="{A58B6F4C-1E49-4A8B-BE68-6416017361EC}"/>
                </a:ext>
              </a:extLst>
            </p:cNvPr>
            <p:cNvSpPr txBox="1">
              <a:spLocks/>
            </p:cNvSpPr>
            <p:nvPr/>
          </p:nvSpPr>
          <p:spPr>
            <a:xfrm>
              <a:off x="7903101" y="5373043"/>
              <a:ext cx="3995353"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small" spc="0" normalizeH="0" baseline="0" noProof="0" dirty="0">
                  <a:ln>
                    <a:noFill/>
                  </a:ln>
                  <a:solidFill>
                    <a:srgbClr val="E7E6E6">
                      <a:lumMod val="25000"/>
                    </a:srgbClr>
                  </a:solidFill>
                  <a:effectLst/>
                  <a:uLnTx/>
                  <a:uFillTx/>
                  <a:latin typeface="Calibri"/>
                  <a:ea typeface="+mj-ea"/>
                  <a:cs typeface="+mj-cs"/>
                </a:rPr>
                <a:t>Notify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small" spc="0" normalizeH="0" baseline="0" noProof="0" dirty="0">
                  <a:ln>
                    <a:noFill/>
                  </a:ln>
                  <a:solidFill>
                    <a:srgbClr val="E7E6E6">
                      <a:lumMod val="25000"/>
                    </a:srgbClr>
                  </a:solidFill>
                  <a:effectLst/>
                  <a:uLnTx/>
                  <a:uFillTx/>
                  <a:latin typeface="Calibri"/>
                  <a:ea typeface="+mj-ea"/>
                  <a:cs typeface="+mj-cs"/>
                </a:rPr>
                <a:t>imbalances </a:t>
              </a:r>
              <a:r>
                <a:rPr kumimoji="0" lang="fr-FR" sz="2000" b="0" i="0" u="none" strike="noStrike" kern="1200" cap="small" spc="0" normalizeH="0" baseline="0" noProof="0" dirty="0" smtClean="0">
                  <a:ln>
                    <a:noFill/>
                  </a:ln>
                  <a:solidFill>
                    <a:srgbClr val="E7E6E6">
                      <a:lumMod val="25000"/>
                    </a:srgbClr>
                  </a:solidFill>
                  <a:effectLst/>
                  <a:uLnTx/>
                  <a:uFillTx/>
                  <a:latin typeface="Calibri"/>
                  <a:ea typeface="+mj-ea"/>
                  <a:cs typeface="+mj-cs"/>
                </a:rPr>
                <a:t>&amp; diseases</a:t>
              </a:r>
              <a:endParaRPr kumimoji="0" lang="fr-FR" sz="3600" b="0" i="0" u="none" strike="noStrike" kern="1200" cap="none" spc="0" normalizeH="0" baseline="0" noProof="0" dirty="0">
                <a:ln>
                  <a:noFill/>
                </a:ln>
                <a:solidFill>
                  <a:srgbClr val="E7E6E6">
                    <a:lumMod val="25000"/>
                  </a:srgbClr>
                </a:solidFill>
                <a:effectLst/>
                <a:uLnTx/>
                <a:uFillTx/>
                <a:latin typeface="Calibri"/>
                <a:ea typeface="+mj-ea"/>
                <a:cs typeface="+mj-cs"/>
              </a:endParaRPr>
            </a:p>
          </p:txBody>
        </p:sp>
        <p:pic>
          <p:nvPicPr>
            <p:cNvPr id="21" name="Picture 6" descr="Images Desequilibre | Vecteurs, photos et PSD gratuits">
              <a:extLst>
                <a:ext uri="{FF2B5EF4-FFF2-40B4-BE49-F238E27FC236}">
                  <a16:creationId xmlns:a16="http://schemas.microsoft.com/office/drawing/2014/main" id="{2C7D5562-F099-4ACD-AC2B-D374A6A18BB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5510" y="2524679"/>
              <a:ext cx="3467108" cy="2796948"/>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Connecteur droit 24">
              <a:extLst>
                <a:ext uri="{FF2B5EF4-FFF2-40B4-BE49-F238E27FC236}">
                  <a16:creationId xmlns:a16="http://schemas.microsoft.com/office/drawing/2014/main" id="{6FC549DE-7244-4717-8FC9-AF7FF7C34693}"/>
                </a:ext>
              </a:extLst>
            </p:cNvPr>
            <p:cNvCxnSpPr/>
            <p:nvPr/>
          </p:nvCxnSpPr>
          <p:spPr>
            <a:xfrm>
              <a:off x="9680853" y="5507413"/>
              <a:ext cx="539672"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pic>
        <p:nvPicPr>
          <p:cNvPr id="18" name="Image 17">
            <a:extLst>
              <a:ext uri="{FF2B5EF4-FFF2-40B4-BE49-F238E27FC236}">
                <a16:creationId xmlns:a16="http://schemas.microsoft.com/office/drawing/2014/main" id="{4E3C1067-6E2B-42BB-9BA8-0D0CC4C43ACD}"/>
              </a:ext>
            </a:extLst>
          </p:cNvPr>
          <p:cNvPicPr>
            <a:picLocks noChangeAspect="1"/>
          </p:cNvPicPr>
          <p:nvPr/>
        </p:nvPicPr>
        <p:blipFill rotWithShape="1">
          <a:blip r:embed="rId6" cstate="print"/>
          <a:srcRect l="51870" t="15492" r="24550" b="80330"/>
          <a:stretch/>
        </p:blipFill>
        <p:spPr>
          <a:xfrm>
            <a:off x="2335809" y="0"/>
            <a:ext cx="7017250" cy="723428"/>
          </a:xfrm>
          <a:prstGeom prst="rect">
            <a:avLst/>
          </a:prstGeom>
        </p:spPr>
      </p:pic>
      <p:sp>
        <p:nvSpPr>
          <p:cNvPr id="27"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Perfect eye &amp; </a:t>
            </a:r>
            <a:r>
              <a:rPr kumimoji="0" lang="fr-FR" sz="4000" b="0" i="0" u="none" strike="noStrike" kern="1200" cap="none" spc="0" normalizeH="0" baseline="0" noProof="0" dirty="0" err="1" smtClean="0">
                <a:ln>
                  <a:noFill/>
                </a:ln>
                <a:solidFill>
                  <a:srgbClr val="E7E6E6">
                    <a:lumMod val="25000"/>
                  </a:srgbClr>
                </a:solidFill>
                <a:effectLst/>
                <a:uLnTx/>
                <a:uFillTx/>
                <a:latin typeface="Century" panose="02040604050505020304" pitchFamily="18" charset="0"/>
                <a:ea typeface="+mn-ea"/>
                <a:cs typeface="+mn-cs"/>
              </a:rPr>
              <a:t>lip</a:t>
            </a:r>
            <a:r>
              <a:rPr lang="fr-FR" sz="4000" dirty="0">
                <a:solidFill>
                  <a:srgbClr val="E7E6E6">
                    <a:lumMod val="25000"/>
                  </a:srgbClr>
                </a:solidFill>
                <a:latin typeface="Century" panose="02040604050505020304" pitchFamily="18" charset="0"/>
              </a:rPr>
              <a:t> </a:t>
            </a:r>
            <a:r>
              <a:rPr lang="fr-FR" sz="4000" dirty="0" err="1" smtClean="0">
                <a:solidFill>
                  <a:srgbClr val="E7E6E6">
                    <a:lumMod val="25000"/>
                  </a:srgbClr>
                </a:solidFill>
                <a:latin typeface="Century" panose="02040604050505020304" pitchFamily="18" charset="0"/>
              </a:rPr>
              <a:t>treatment</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grpSp>
        <p:nvGrpSpPr>
          <p:cNvPr id="2" name="Groupe 1"/>
          <p:cNvGrpSpPr/>
          <p:nvPr/>
        </p:nvGrpSpPr>
        <p:grpSpPr>
          <a:xfrm>
            <a:off x="0" y="32739"/>
            <a:ext cx="12192000" cy="1374888"/>
            <a:chOff x="0" y="32739"/>
            <a:chExt cx="12192000" cy="1374888"/>
          </a:xfrm>
        </p:grpSpPr>
        <p:pic>
          <p:nvPicPr>
            <p:cNvPr id="26" name="Image 25">
              <a:extLst>
                <a:ext uri="{FF2B5EF4-FFF2-40B4-BE49-F238E27FC236}">
                  <a16:creationId xmlns:a16="http://schemas.microsoft.com/office/drawing/2014/main" id="{A50484C2-CFC6-40DA-A04A-89F735F515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91" t="3191" r="3569" b="4017"/>
            <a:stretch/>
          </p:blipFill>
          <p:spPr>
            <a:xfrm>
              <a:off x="9836991" y="32739"/>
              <a:ext cx="934454" cy="920109"/>
            </a:xfrm>
            <a:prstGeom prst="ellipse">
              <a:avLst/>
            </a:prstGeom>
            <a:ln>
              <a:noFill/>
            </a:ln>
            <a:effectLst>
              <a:softEdge rad="38100"/>
            </a:effectLst>
          </p:spPr>
        </p:pic>
        <p:sp>
          <p:nvSpPr>
            <p:cNvPr id="28" name="Rectangle 27"/>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smtClean="0">
                  <a:ln>
                    <a:noFill/>
                  </a:ln>
                  <a:solidFill>
                    <a:srgbClr val="565655"/>
                  </a:solidFill>
                  <a:effectLst/>
                  <a:uLnTx/>
                  <a:uFillTx/>
                  <a:latin typeface="Century" panose="02040604050505020304" pitchFamily="18" charset="0"/>
                  <a:ea typeface="+mn-ea"/>
                  <a:cs typeface="+mn-cs"/>
                </a:rPr>
                <a:t>The foundations of traditional Chinese medicine</a:t>
              </a:r>
              <a:endParaRPr kumimoji="0" lang="fr-FR" sz="1800" b="0" i="0" u="none" strike="noStrike" kern="1200" cap="small" spc="0" normalizeH="0" baseline="0" noProof="0" dirty="0">
                <a:ln>
                  <a:noFill/>
                </a:ln>
                <a:solidFill>
                  <a:srgbClr val="565655"/>
                </a:solidFill>
                <a:effectLst/>
                <a:uLnTx/>
                <a:uFillTx/>
                <a:latin typeface="Century" panose="02040604050505020304" pitchFamily="18" charset="0"/>
                <a:ea typeface="+mn-ea"/>
                <a:cs typeface="+mn-cs"/>
              </a:endParaRPr>
            </a:p>
          </p:txBody>
        </p:sp>
      </p:grpSp>
    </p:spTree>
    <p:extLst>
      <p:ext uri="{BB962C8B-B14F-4D97-AF65-F5344CB8AC3E}">
        <p14:creationId xmlns:p14="http://schemas.microsoft.com/office/powerpoint/2010/main" val="673410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re 1"/>
          <p:cNvSpPr>
            <a:spLocks noGrp="1"/>
          </p:cNvSpPr>
          <p:nvPr>
            <p:ph type="title"/>
          </p:nvPr>
        </p:nvSpPr>
        <p:spPr>
          <a:xfrm>
            <a:off x="548601" y="4594207"/>
            <a:ext cx="1818270" cy="727995"/>
          </a:xfrm>
        </p:spPr>
        <p:txBody>
          <a:bodyPr>
            <a:noAutofit/>
          </a:bodyPr>
          <a:lstStyle/>
          <a:p>
            <a:r>
              <a:rPr lang="fr-FR" sz="2400" cap="small" dirty="0">
                <a:solidFill>
                  <a:srgbClr val="E7E6E6">
                    <a:lumMod val="25000"/>
                  </a:srgbClr>
                </a:solidFill>
                <a:latin typeface="+mn-lt"/>
                <a:ea typeface="+mn-ea"/>
                <a:cs typeface="+mn-cs"/>
              </a:rPr>
              <a:t>Improves </a:t>
            </a:r>
            <a:br>
              <a:rPr lang="fr-FR" sz="2400" cap="small" dirty="0">
                <a:solidFill>
                  <a:srgbClr val="E7E6E6">
                    <a:lumMod val="25000"/>
                  </a:srgbClr>
                </a:solidFill>
                <a:latin typeface="+mn-lt"/>
                <a:ea typeface="+mn-ea"/>
                <a:cs typeface="+mn-cs"/>
              </a:rPr>
            </a:br>
            <a:r>
              <a:rPr lang="fr-FR" sz="2400" cap="small" dirty="0" smtClean="0">
                <a:solidFill>
                  <a:srgbClr val="E7E6E6">
                    <a:lumMod val="25000"/>
                  </a:srgbClr>
                </a:solidFill>
                <a:latin typeface="+mn-lt"/>
                <a:ea typeface="+mn-ea"/>
                <a:cs typeface="+mn-cs"/>
              </a:rPr>
              <a:t>Disposal</a:t>
            </a:r>
            <a:endParaRPr lang="fr-FR" sz="2400" dirty="0">
              <a:latin typeface="+mn-lt"/>
            </a:endParaRPr>
          </a:p>
        </p:txBody>
      </p:sp>
      <p:sp>
        <p:nvSpPr>
          <p:cNvPr id="19" name="Titre 1"/>
          <p:cNvSpPr txBox="1">
            <a:spLocks/>
          </p:cNvSpPr>
          <p:nvPr/>
        </p:nvSpPr>
        <p:spPr>
          <a:xfrm>
            <a:off x="461999" y="3016421"/>
            <a:ext cx="1991474" cy="6136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small" spc="0" normalizeH="0" baseline="0" noProof="0" dirty="0">
                <a:ln>
                  <a:noFill/>
                </a:ln>
                <a:solidFill>
                  <a:srgbClr val="E7E6E6">
                    <a:lumMod val="25000"/>
                  </a:srgbClr>
                </a:solidFill>
                <a:effectLst/>
                <a:uLnTx/>
                <a:uFillTx/>
                <a:latin typeface="Calibri"/>
                <a:ea typeface="+mj-ea"/>
                <a:cs typeface="+mj-cs"/>
              </a:rPr>
              <a:t>Bladder</a:t>
            </a:r>
            <a:endParaRPr kumimoji="0" lang="fr-FR" sz="2400" b="0" i="0" u="none" strike="noStrike" kern="1200" cap="none" spc="0" normalizeH="0" baseline="0" noProof="0" dirty="0">
              <a:ln>
                <a:noFill/>
              </a:ln>
              <a:solidFill>
                <a:srgbClr val="E7E6E6">
                  <a:lumMod val="25000"/>
                </a:srgbClr>
              </a:solidFill>
              <a:effectLst/>
              <a:uLnTx/>
              <a:uFillTx/>
              <a:latin typeface="Calibri"/>
              <a:ea typeface="+mj-ea"/>
              <a:cs typeface="+mj-cs"/>
            </a:endParaRPr>
          </a:p>
        </p:txBody>
      </p:sp>
      <p:sp>
        <p:nvSpPr>
          <p:cNvPr id="20" name="Flèche droite rayée 19"/>
          <p:cNvSpPr/>
          <p:nvPr/>
        </p:nvSpPr>
        <p:spPr>
          <a:xfrm rot="5400000">
            <a:off x="1161680" y="3827786"/>
            <a:ext cx="592113" cy="429077"/>
          </a:xfrm>
          <a:prstGeom prst="stripedRightArrow">
            <a:avLst/>
          </a:prstGeom>
          <a:solidFill>
            <a:srgbClr val="EBE7E4"/>
          </a:solidFill>
          <a:ln>
            <a:solidFill>
              <a:srgbClr val="5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e 4"/>
          <p:cNvGrpSpPr/>
          <p:nvPr/>
        </p:nvGrpSpPr>
        <p:grpSpPr>
          <a:xfrm>
            <a:off x="2469225" y="3016421"/>
            <a:ext cx="1991474" cy="2305781"/>
            <a:chOff x="2297823" y="3016421"/>
            <a:chExt cx="1991474" cy="2305781"/>
          </a:xfrm>
        </p:grpSpPr>
        <p:sp>
          <p:nvSpPr>
            <p:cNvPr id="21" name="Titre 1"/>
            <p:cNvSpPr txBox="1">
              <a:spLocks/>
            </p:cNvSpPr>
            <p:nvPr/>
          </p:nvSpPr>
          <p:spPr>
            <a:xfrm>
              <a:off x="2384425" y="4594207"/>
              <a:ext cx="1818270" cy="72799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0" i="0" u="none" strike="noStrike" kern="1200" cap="small" spc="0" normalizeH="0" baseline="0" noProof="0" dirty="0">
                  <a:ln>
                    <a:noFill/>
                  </a:ln>
                  <a:solidFill>
                    <a:srgbClr val="E7E6E6">
                      <a:lumMod val="25000"/>
                    </a:srgbClr>
                  </a:solidFill>
                  <a:effectLst/>
                  <a:uLnTx/>
                  <a:uFillTx/>
                  <a:latin typeface="Calibri"/>
                  <a:ea typeface="+mj-ea"/>
                  <a:cs typeface="+mj-cs"/>
                </a:rPr>
                <a:t>Improves </a:t>
              </a:r>
              <a:br>
                <a:rPr kumimoji="0" lang="fr-FR" sz="2400" b="0" i="0" u="none" strike="noStrike" kern="1200" cap="small" spc="0" normalizeH="0" baseline="0" noProof="0" dirty="0">
                  <a:ln>
                    <a:noFill/>
                  </a:ln>
                  <a:solidFill>
                    <a:srgbClr val="E7E6E6">
                      <a:lumMod val="25000"/>
                    </a:srgbClr>
                  </a:solidFill>
                  <a:effectLst/>
                  <a:uLnTx/>
                  <a:uFillTx/>
                  <a:latin typeface="Calibri"/>
                  <a:ea typeface="+mj-ea"/>
                  <a:cs typeface="+mj-cs"/>
                </a:rPr>
              </a:br>
              <a:r>
                <a:rPr kumimoji="0" lang="fr-FR" sz="2400" b="0" i="0" u="none" strike="noStrike" kern="1200" cap="small" spc="0" normalizeH="0" baseline="0" noProof="0" dirty="0" smtClean="0">
                  <a:ln>
                    <a:noFill/>
                  </a:ln>
                  <a:solidFill>
                    <a:srgbClr val="E7E6E6">
                      <a:lumMod val="25000"/>
                    </a:srgbClr>
                  </a:solidFill>
                  <a:effectLst/>
                  <a:uLnTx/>
                  <a:uFillTx/>
                  <a:latin typeface="Calibri"/>
                  <a:ea typeface="+mj-ea"/>
                  <a:cs typeface="+mj-cs"/>
                </a:rPr>
                <a:t>digestion</a:t>
              </a:r>
              <a:endParaRPr kumimoji="0" lang="fr-FR" sz="2400" b="0" i="0" u="none" strike="noStrike" kern="1200" cap="none" spc="0" normalizeH="0" baseline="0" noProof="0" dirty="0">
                <a:ln>
                  <a:noFill/>
                </a:ln>
                <a:solidFill>
                  <a:srgbClr val="E7E6E6">
                    <a:lumMod val="25000"/>
                  </a:srgbClr>
                </a:solidFill>
                <a:effectLst/>
                <a:uLnTx/>
                <a:uFillTx/>
                <a:latin typeface="Calibri"/>
                <a:ea typeface="+mj-ea"/>
                <a:cs typeface="+mj-cs"/>
              </a:endParaRPr>
            </a:p>
          </p:txBody>
        </p:sp>
        <p:sp>
          <p:nvSpPr>
            <p:cNvPr id="24" name="Titre 1"/>
            <p:cNvSpPr txBox="1">
              <a:spLocks/>
            </p:cNvSpPr>
            <p:nvPr/>
          </p:nvSpPr>
          <p:spPr>
            <a:xfrm>
              <a:off x="2297823" y="3016421"/>
              <a:ext cx="1991474" cy="6136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small" spc="0" normalizeH="0" baseline="0" noProof="0" dirty="0">
                  <a:ln>
                    <a:noFill/>
                  </a:ln>
                  <a:solidFill>
                    <a:srgbClr val="E7E6E6">
                      <a:lumMod val="25000"/>
                    </a:srgbClr>
                  </a:solidFill>
                  <a:effectLst/>
                  <a:uLnTx/>
                  <a:uFillTx/>
                  <a:latin typeface="Calibri"/>
                  <a:ea typeface="+mj-ea"/>
                  <a:cs typeface="+mj-cs"/>
                </a:rPr>
                <a:t>Stomach</a:t>
              </a:r>
              <a:endParaRPr kumimoji="0" lang="fr-FR" sz="2400" b="0" i="0" u="none" strike="noStrike" kern="1200" cap="none" spc="0" normalizeH="0" baseline="0" noProof="0" dirty="0">
                <a:ln>
                  <a:noFill/>
                </a:ln>
                <a:solidFill>
                  <a:srgbClr val="E7E6E6">
                    <a:lumMod val="25000"/>
                  </a:srgbClr>
                </a:solidFill>
                <a:effectLst/>
                <a:uLnTx/>
                <a:uFillTx/>
                <a:latin typeface="Calibri"/>
                <a:ea typeface="+mj-ea"/>
                <a:cs typeface="+mj-cs"/>
              </a:endParaRPr>
            </a:p>
          </p:txBody>
        </p:sp>
        <p:sp>
          <p:nvSpPr>
            <p:cNvPr id="25" name="Flèche droite rayée 24"/>
            <p:cNvSpPr/>
            <p:nvPr/>
          </p:nvSpPr>
          <p:spPr>
            <a:xfrm rot="5400000">
              <a:off x="2997504" y="3827786"/>
              <a:ext cx="592113" cy="429077"/>
            </a:xfrm>
            <a:prstGeom prst="stripedRightArrow">
              <a:avLst/>
            </a:prstGeom>
            <a:solidFill>
              <a:srgbClr val="EBE7E4"/>
            </a:solidFill>
            <a:ln>
              <a:solidFill>
                <a:srgbClr val="5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e 3"/>
          <p:cNvGrpSpPr/>
          <p:nvPr/>
        </p:nvGrpSpPr>
        <p:grpSpPr>
          <a:xfrm>
            <a:off x="4496793" y="3016421"/>
            <a:ext cx="2597394" cy="2305781"/>
            <a:chOff x="4350908" y="3016421"/>
            <a:chExt cx="2597394" cy="2305781"/>
          </a:xfrm>
        </p:grpSpPr>
        <p:sp>
          <p:nvSpPr>
            <p:cNvPr id="26" name="Titre 1"/>
            <p:cNvSpPr txBox="1">
              <a:spLocks/>
            </p:cNvSpPr>
            <p:nvPr/>
          </p:nvSpPr>
          <p:spPr>
            <a:xfrm>
              <a:off x="4682803" y="4594207"/>
              <a:ext cx="1818270" cy="72799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0" i="0" u="none" strike="noStrike" kern="1200" cap="small" spc="0" normalizeH="0" baseline="0" noProof="0" dirty="0">
                  <a:ln>
                    <a:noFill/>
                  </a:ln>
                  <a:solidFill>
                    <a:srgbClr val="E7E6E6">
                      <a:lumMod val="25000"/>
                    </a:srgbClr>
                  </a:solidFill>
                  <a:effectLst/>
                  <a:uLnTx/>
                  <a:uFillTx/>
                  <a:latin typeface="Calibri"/>
                  <a:ea typeface="+mj-ea"/>
                  <a:cs typeface="+mj-cs"/>
                </a:rPr>
                <a:t>Calm </a:t>
              </a:r>
              <a:br>
                <a:rPr kumimoji="0" lang="fr-FR" sz="2400" b="0" i="0" u="none" strike="noStrike" kern="1200" cap="small" spc="0" normalizeH="0" baseline="0" noProof="0" dirty="0">
                  <a:ln>
                    <a:noFill/>
                  </a:ln>
                  <a:solidFill>
                    <a:srgbClr val="E7E6E6">
                      <a:lumMod val="25000"/>
                    </a:srgbClr>
                  </a:solidFill>
                  <a:effectLst/>
                  <a:uLnTx/>
                  <a:uFillTx/>
                  <a:latin typeface="Calibri"/>
                  <a:ea typeface="+mj-ea"/>
                  <a:cs typeface="+mj-cs"/>
                </a:rPr>
              </a:br>
              <a:r>
                <a:rPr kumimoji="0" lang="fr-FR" sz="2400" b="0" i="0" u="none" strike="noStrike" kern="1200" cap="small" spc="0" normalizeH="0" baseline="0" noProof="0" dirty="0">
                  <a:ln>
                    <a:noFill/>
                  </a:ln>
                  <a:solidFill>
                    <a:srgbClr val="E7E6E6">
                      <a:lumMod val="25000"/>
                    </a:srgbClr>
                  </a:solidFill>
                  <a:effectLst/>
                  <a:uLnTx/>
                  <a:uFillTx/>
                  <a:latin typeface="Calibri"/>
                  <a:ea typeface="+mj-ea"/>
                  <a:cs typeface="+mj-cs"/>
                </a:rPr>
                <a:t>the mind</a:t>
              </a:r>
              <a:endParaRPr kumimoji="0" lang="fr-FR" sz="2400" b="0" i="0" u="none" strike="noStrike" kern="1200" cap="none" spc="0" normalizeH="0" baseline="0" noProof="0" dirty="0">
                <a:ln>
                  <a:noFill/>
                </a:ln>
                <a:solidFill>
                  <a:srgbClr val="E7E6E6">
                    <a:lumMod val="25000"/>
                  </a:srgbClr>
                </a:solidFill>
                <a:effectLst/>
                <a:uLnTx/>
                <a:uFillTx/>
                <a:latin typeface="Calibri"/>
                <a:ea typeface="+mj-ea"/>
                <a:cs typeface="+mj-cs"/>
              </a:endParaRPr>
            </a:p>
          </p:txBody>
        </p:sp>
        <p:sp>
          <p:nvSpPr>
            <p:cNvPr id="27" name="Titre 1"/>
            <p:cNvSpPr txBox="1">
              <a:spLocks/>
            </p:cNvSpPr>
            <p:nvPr/>
          </p:nvSpPr>
          <p:spPr>
            <a:xfrm>
              <a:off x="4350908" y="3016421"/>
              <a:ext cx="2597394" cy="6136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small" spc="0" normalizeH="0" baseline="0" noProof="0" dirty="0">
                  <a:ln>
                    <a:noFill/>
                  </a:ln>
                  <a:solidFill>
                    <a:srgbClr val="E7E6E6">
                      <a:lumMod val="25000"/>
                    </a:srgbClr>
                  </a:solidFill>
                  <a:effectLst/>
                  <a:uLnTx/>
                  <a:uFillTx/>
                  <a:latin typeface="Calibri"/>
                  <a:ea typeface="+mj-ea"/>
                  <a:cs typeface="+mj-cs"/>
                </a:rPr>
                <a:t>Gallbladder</a:t>
              </a:r>
              <a:endParaRPr kumimoji="0" lang="fr-FR" sz="2400" b="0" i="0" u="none" strike="noStrike" kern="1200" cap="none" spc="0" normalizeH="0" baseline="0" noProof="0" dirty="0">
                <a:ln>
                  <a:noFill/>
                </a:ln>
                <a:solidFill>
                  <a:srgbClr val="E7E6E6">
                    <a:lumMod val="25000"/>
                  </a:srgbClr>
                </a:solidFill>
                <a:effectLst/>
                <a:uLnTx/>
                <a:uFillTx/>
                <a:latin typeface="Calibri"/>
                <a:ea typeface="+mj-ea"/>
                <a:cs typeface="+mj-cs"/>
              </a:endParaRPr>
            </a:p>
          </p:txBody>
        </p:sp>
        <p:sp>
          <p:nvSpPr>
            <p:cNvPr id="28" name="Flèche droite rayée 27"/>
            <p:cNvSpPr/>
            <p:nvPr/>
          </p:nvSpPr>
          <p:spPr>
            <a:xfrm rot="5400000">
              <a:off x="5295882" y="3827786"/>
              <a:ext cx="592113" cy="429077"/>
            </a:xfrm>
            <a:prstGeom prst="stripedRightArrow">
              <a:avLst/>
            </a:prstGeom>
            <a:solidFill>
              <a:srgbClr val="EBE7E4"/>
            </a:solidFill>
            <a:ln>
              <a:solidFill>
                <a:srgbClr val="5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 name="Groupe 2"/>
          <p:cNvGrpSpPr/>
          <p:nvPr/>
        </p:nvGrpSpPr>
        <p:grpSpPr>
          <a:xfrm>
            <a:off x="7227886" y="3016421"/>
            <a:ext cx="1991474" cy="2305781"/>
            <a:chOff x="7126622" y="3016421"/>
            <a:chExt cx="1991474" cy="2305781"/>
          </a:xfrm>
        </p:grpSpPr>
        <p:sp>
          <p:nvSpPr>
            <p:cNvPr id="29" name="Titre 1"/>
            <p:cNvSpPr txBox="1">
              <a:spLocks/>
            </p:cNvSpPr>
            <p:nvPr/>
          </p:nvSpPr>
          <p:spPr>
            <a:xfrm>
              <a:off x="7213224" y="4594207"/>
              <a:ext cx="1818270" cy="72799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0" i="0" u="none" strike="noStrike" kern="1200" cap="small" spc="0" normalizeH="0" baseline="0" noProof="0" dirty="0" err="1">
                  <a:ln>
                    <a:noFill/>
                  </a:ln>
                  <a:solidFill>
                    <a:srgbClr val="E7E6E6">
                      <a:lumMod val="25000"/>
                    </a:srgbClr>
                  </a:solidFill>
                  <a:effectLst/>
                  <a:uLnTx/>
                  <a:uFillTx/>
                  <a:latin typeface="Calibri"/>
                  <a:ea typeface="+mj-ea"/>
                  <a:cs typeface="+mj-cs"/>
                </a:rPr>
                <a:t>Detoxifies </a:t>
              </a:r>
              <a:r>
                <a:rPr kumimoji="0" lang="fr-FR" sz="2400" b="0" i="0" u="none" strike="noStrike" kern="1200" cap="small" spc="0" normalizeH="0" baseline="0" noProof="0" dirty="0">
                  <a:ln>
                    <a:noFill/>
                  </a:ln>
                  <a:solidFill>
                    <a:srgbClr val="E7E6E6">
                      <a:lumMod val="25000"/>
                    </a:srgbClr>
                  </a:solidFill>
                  <a:effectLst/>
                  <a:uLnTx/>
                  <a:uFillTx/>
                  <a:latin typeface="Calibri"/>
                  <a:ea typeface="+mj-ea"/>
                  <a:cs typeface="+mj-cs"/>
                </a:rPr>
                <a:t/>
              </a:r>
              <a:br>
                <a:rPr kumimoji="0" lang="fr-FR" sz="2400" b="0" i="0" u="none" strike="noStrike" kern="1200" cap="small" spc="0" normalizeH="0" baseline="0" noProof="0" dirty="0">
                  <a:ln>
                    <a:noFill/>
                  </a:ln>
                  <a:solidFill>
                    <a:srgbClr val="E7E6E6">
                      <a:lumMod val="25000"/>
                    </a:srgbClr>
                  </a:solidFill>
                  <a:effectLst/>
                  <a:uLnTx/>
                  <a:uFillTx/>
                  <a:latin typeface="Calibri"/>
                  <a:ea typeface="+mj-ea"/>
                  <a:cs typeface="+mj-cs"/>
                </a:rPr>
              </a:br>
              <a:endParaRPr kumimoji="0" lang="fr-FR" sz="2400" b="0" i="0" u="none" strike="noStrike" kern="1200" cap="none" spc="0" normalizeH="0" baseline="0" noProof="0" dirty="0">
                <a:ln>
                  <a:noFill/>
                </a:ln>
                <a:solidFill>
                  <a:srgbClr val="E7E6E6">
                    <a:lumMod val="25000"/>
                  </a:srgbClr>
                </a:solidFill>
                <a:effectLst/>
                <a:uLnTx/>
                <a:uFillTx/>
                <a:latin typeface="Calibri"/>
                <a:ea typeface="+mj-ea"/>
                <a:cs typeface="+mj-cs"/>
              </a:endParaRPr>
            </a:p>
          </p:txBody>
        </p:sp>
        <p:sp>
          <p:nvSpPr>
            <p:cNvPr id="30" name="Titre 1"/>
            <p:cNvSpPr txBox="1">
              <a:spLocks/>
            </p:cNvSpPr>
            <p:nvPr/>
          </p:nvSpPr>
          <p:spPr>
            <a:xfrm>
              <a:off x="7126622" y="3016421"/>
              <a:ext cx="1991474" cy="61366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small" spc="0" normalizeH="0" baseline="0" noProof="0" dirty="0">
                  <a:ln>
                    <a:noFill/>
                  </a:ln>
                  <a:solidFill>
                    <a:srgbClr val="E7E6E6">
                      <a:lumMod val="25000"/>
                    </a:srgbClr>
                  </a:solidFill>
                  <a:effectLst/>
                  <a:uLnTx/>
                  <a:uFillTx/>
                  <a:latin typeface="Calibri"/>
                  <a:ea typeface="+mj-ea"/>
                  <a:cs typeface="+mj-cs"/>
                </a:rPr>
                <a:t>Large intestine</a:t>
              </a:r>
              <a:endParaRPr kumimoji="0" lang="fr-FR" sz="2400" b="0" i="0" u="none" strike="noStrike" kern="1200" cap="none" spc="0" normalizeH="0" baseline="0" noProof="0" dirty="0">
                <a:ln>
                  <a:noFill/>
                </a:ln>
                <a:solidFill>
                  <a:srgbClr val="E7E6E6">
                    <a:lumMod val="25000"/>
                  </a:srgbClr>
                </a:solidFill>
                <a:effectLst/>
                <a:uLnTx/>
                <a:uFillTx/>
                <a:latin typeface="Calibri"/>
                <a:ea typeface="+mj-ea"/>
                <a:cs typeface="+mj-cs"/>
              </a:endParaRPr>
            </a:p>
          </p:txBody>
        </p:sp>
        <p:sp>
          <p:nvSpPr>
            <p:cNvPr id="31" name="Flèche droite rayée 30"/>
            <p:cNvSpPr/>
            <p:nvPr/>
          </p:nvSpPr>
          <p:spPr>
            <a:xfrm rot="5400000">
              <a:off x="7826303" y="3827786"/>
              <a:ext cx="592113" cy="429077"/>
            </a:xfrm>
            <a:prstGeom prst="stripedRightArrow">
              <a:avLst/>
            </a:prstGeom>
            <a:solidFill>
              <a:srgbClr val="EBE7E4"/>
            </a:solidFill>
            <a:ln>
              <a:solidFill>
                <a:srgbClr val="5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 name="Groupe 1"/>
          <p:cNvGrpSpPr/>
          <p:nvPr/>
        </p:nvGrpSpPr>
        <p:grpSpPr>
          <a:xfrm>
            <a:off x="9353059" y="3016421"/>
            <a:ext cx="2209151" cy="2305781"/>
            <a:chOff x="9301531" y="3016421"/>
            <a:chExt cx="2209151" cy="2305781"/>
          </a:xfrm>
        </p:grpSpPr>
        <p:sp>
          <p:nvSpPr>
            <p:cNvPr id="32" name="Titre 1"/>
            <p:cNvSpPr txBox="1">
              <a:spLocks/>
            </p:cNvSpPr>
            <p:nvPr/>
          </p:nvSpPr>
          <p:spPr>
            <a:xfrm>
              <a:off x="9388134" y="4594207"/>
              <a:ext cx="1818270" cy="72799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0" i="0" u="none" strike="noStrike" kern="1200" cap="small" spc="0" normalizeH="0" baseline="0" noProof="0" dirty="0">
                  <a:ln>
                    <a:noFill/>
                  </a:ln>
                  <a:solidFill>
                    <a:srgbClr val="E7E6E6">
                      <a:lumMod val="25000"/>
                    </a:srgbClr>
                  </a:solidFill>
                  <a:effectLst/>
                  <a:uLnTx/>
                  <a:uFillTx/>
                  <a:latin typeface="Calibri"/>
                  <a:ea typeface="+mj-ea"/>
                  <a:cs typeface="+mj-cs"/>
                </a:rPr>
                <a:t>Rebalance </a:t>
              </a:r>
              <a:br>
                <a:rPr kumimoji="0" lang="fr-FR" sz="2400" b="0" i="0" u="none" strike="noStrike" kern="1200" cap="small" spc="0" normalizeH="0" baseline="0" noProof="0" dirty="0">
                  <a:ln>
                    <a:noFill/>
                  </a:ln>
                  <a:solidFill>
                    <a:srgbClr val="E7E6E6">
                      <a:lumMod val="25000"/>
                    </a:srgbClr>
                  </a:solidFill>
                  <a:effectLst/>
                  <a:uLnTx/>
                  <a:uFillTx/>
                  <a:latin typeface="Calibri"/>
                  <a:ea typeface="+mj-ea"/>
                  <a:cs typeface="+mj-cs"/>
                </a:rPr>
              </a:br>
              <a:endParaRPr kumimoji="0" lang="fr-FR" sz="2400" b="0" i="0" u="none" strike="noStrike" kern="1200" cap="none" spc="0" normalizeH="0" baseline="0" noProof="0" dirty="0">
                <a:ln>
                  <a:noFill/>
                </a:ln>
                <a:solidFill>
                  <a:srgbClr val="E7E6E6">
                    <a:lumMod val="25000"/>
                  </a:srgbClr>
                </a:solidFill>
                <a:effectLst/>
                <a:uLnTx/>
                <a:uFillTx/>
                <a:latin typeface="Calibri"/>
                <a:ea typeface="+mj-ea"/>
                <a:cs typeface="+mj-cs"/>
              </a:endParaRPr>
            </a:p>
          </p:txBody>
        </p:sp>
        <p:sp>
          <p:nvSpPr>
            <p:cNvPr id="33" name="Titre 1"/>
            <p:cNvSpPr txBox="1">
              <a:spLocks/>
            </p:cNvSpPr>
            <p:nvPr/>
          </p:nvSpPr>
          <p:spPr>
            <a:xfrm>
              <a:off x="9301531" y="3016421"/>
              <a:ext cx="2209151" cy="613666"/>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small" spc="0" normalizeH="0" baseline="0" noProof="0" dirty="0">
                  <a:ln>
                    <a:noFill/>
                  </a:ln>
                  <a:solidFill>
                    <a:srgbClr val="E7E6E6">
                      <a:lumMod val="25000"/>
                    </a:srgbClr>
                  </a:solidFill>
                  <a:effectLst/>
                  <a:uLnTx/>
                  <a:uFillTx/>
                  <a:latin typeface="Calibri"/>
                  <a:ea typeface="+mj-ea"/>
                  <a:cs typeface="+mj-cs"/>
                </a:rPr>
                <a:t>Outside the meridian</a:t>
              </a:r>
              <a:endParaRPr kumimoji="0" lang="fr-FR" sz="2400" b="0" i="0" u="none" strike="noStrike" kern="1200" cap="none" spc="0" normalizeH="0" baseline="0" noProof="0" dirty="0">
                <a:ln>
                  <a:noFill/>
                </a:ln>
                <a:solidFill>
                  <a:srgbClr val="E7E6E6">
                    <a:lumMod val="25000"/>
                  </a:srgbClr>
                </a:solidFill>
                <a:effectLst/>
                <a:uLnTx/>
                <a:uFillTx/>
                <a:latin typeface="Calibri"/>
                <a:ea typeface="+mj-ea"/>
                <a:cs typeface="+mj-cs"/>
              </a:endParaRPr>
            </a:p>
          </p:txBody>
        </p:sp>
        <p:sp>
          <p:nvSpPr>
            <p:cNvPr id="34" name="Flèche droite rayée 33"/>
            <p:cNvSpPr/>
            <p:nvPr/>
          </p:nvSpPr>
          <p:spPr>
            <a:xfrm rot="5400000">
              <a:off x="10001213" y="3827786"/>
              <a:ext cx="592113" cy="429077"/>
            </a:xfrm>
            <a:prstGeom prst="stripedRightArrow">
              <a:avLst/>
            </a:prstGeom>
            <a:solidFill>
              <a:srgbClr val="EBE7E4"/>
            </a:solidFill>
            <a:ln>
              <a:solidFill>
                <a:srgbClr val="545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3" name="Image 22">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2335809" y="0"/>
            <a:ext cx="7017250" cy="723428"/>
          </a:xfrm>
          <a:prstGeom prst="rect">
            <a:avLst/>
          </a:prstGeom>
        </p:spPr>
      </p:pic>
      <p:sp>
        <p:nvSpPr>
          <p:cNvPr id="36" name="Sous-titre 2">
            <a:extLst>
              <a:ext uri="{FF2B5EF4-FFF2-40B4-BE49-F238E27FC236}">
                <a16:creationId xmlns:a16="http://schemas.microsoft.com/office/drawing/2014/main" id="{5257DCD9-7062-4C85-9309-DADF1D224FEC}"/>
              </a:ext>
            </a:extLst>
          </p:cNvPr>
          <p:cNvSpPr txBox="1">
            <a:spLocks/>
          </p:cNvSpPr>
          <p:nvPr/>
        </p:nvSpPr>
        <p:spPr>
          <a:xfrm>
            <a:off x="1366221" y="388679"/>
            <a:ext cx="8864301"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Traditional Chinese Medicine</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grpSp>
        <p:nvGrpSpPr>
          <p:cNvPr id="6" name="Groupe 5"/>
          <p:cNvGrpSpPr/>
          <p:nvPr/>
        </p:nvGrpSpPr>
        <p:grpSpPr>
          <a:xfrm>
            <a:off x="0" y="80468"/>
            <a:ext cx="12192000" cy="1327159"/>
            <a:chOff x="0" y="80468"/>
            <a:chExt cx="12192000" cy="1327159"/>
          </a:xfrm>
        </p:grpSpPr>
        <p:pic>
          <p:nvPicPr>
            <p:cNvPr id="35" name="Image 34">
              <a:extLst>
                <a:ext uri="{FF2B5EF4-FFF2-40B4-BE49-F238E27FC236}">
                  <a16:creationId xmlns:a16="http://schemas.microsoft.com/office/drawing/2014/main" id="{066B86E6-4519-4D16-BCEF-3579C46E00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91" t="3191" r="3569" b="4017"/>
            <a:stretch/>
          </p:blipFill>
          <p:spPr>
            <a:xfrm>
              <a:off x="9881570" y="80468"/>
              <a:ext cx="934454" cy="920109"/>
            </a:xfrm>
            <a:prstGeom prst="ellipse">
              <a:avLst/>
            </a:prstGeom>
            <a:ln>
              <a:noFill/>
            </a:ln>
            <a:effectLst>
              <a:softEdge rad="38100"/>
            </a:effectLst>
          </p:spPr>
        </p:pic>
        <p:sp>
          <p:nvSpPr>
            <p:cNvPr id="37" name="Rectangle 36"/>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smtClean="0">
                  <a:ln>
                    <a:noFill/>
                  </a:ln>
                  <a:solidFill>
                    <a:srgbClr val="565655"/>
                  </a:solidFill>
                  <a:effectLst/>
                  <a:uLnTx/>
                  <a:uFillTx/>
                  <a:latin typeface="Century" panose="02040604050505020304" pitchFamily="18" charset="0"/>
                  <a:ea typeface="+mn-ea"/>
                  <a:cs typeface="+mn-cs"/>
                </a:rPr>
                <a:t>The meridians &amp; off meridians worked in the treatment</a:t>
              </a:r>
              <a:endParaRPr kumimoji="0" lang="fr-FR" sz="1800" b="0" i="0" u="none" strike="noStrike" kern="1200" cap="small" spc="0" normalizeH="0" baseline="0" noProof="0" dirty="0">
                <a:ln>
                  <a:noFill/>
                </a:ln>
                <a:solidFill>
                  <a:srgbClr val="565655"/>
                </a:solidFill>
                <a:effectLst/>
                <a:uLnTx/>
                <a:uFillTx/>
                <a:latin typeface="Century" panose="02040604050505020304" pitchFamily="18" charset="0"/>
                <a:ea typeface="+mn-ea"/>
                <a:cs typeface="+mn-cs"/>
              </a:endParaRPr>
            </a:p>
          </p:txBody>
        </p:sp>
      </p:grpSp>
    </p:spTree>
    <p:extLst>
      <p:ext uri="{BB962C8B-B14F-4D97-AF65-F5344CB8AC3E}">
        <p14:creationId xmlns:p14="http://schemas.microsoft.com/office/powerpoint/2010/main" val="1255818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Yin-yang base de la pratique de la médecine traditionnelle chinoise |  SantiSh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1660" y="5453900"/>
            <a:ext cx="1597922" cy="12483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in de Maria Eugenia en IMAGENES E ILUSTRACIONES | Arte de yoga, Ideas de  bordado, Manualidad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23" t="8878" r="13592"/>
          <a:stretch/>
        </p:blipFill>
        <p:spPr bwMode="auto">
          <a:xfrm>
            <a:off x="6073346" y="5360646"/>
            <a:ext cx="978314" cy="1498227"/>
          </a:xfrm>
          <a:prstGeom prst="rect">
            <a:avLst/>
          </a:prstGeom>
          <a:noFill/>
          <a:extLst>
            <a:ext uri="{909E8E84-426E-40DD-AFC4-6F175D3DCCD1}">
              <a14:hiddenFill xmlns:a14="http://schemas.microsoft.com/office/drawing/2010/main">
                <a:solidFill>
                  <a:srgbClr val="FFFFFF"/>
                </a:solidFill>
              </a14:hiddenFill>
            </a:ext>
          </a:extLst>
        </p:spPr>
      </p:pic>
      <p:sp>
        <p:nvSpPr>
          <p:cNvPr id="23" name="Espace réservé du contenu 2"/>
          <p:cNvSpPr txBox="1">
            <a:spLocks/>
          </p:cNvSpPr>
          <p:nvPr/>
        </p:nvSpPr>
        <p:spPr>
          <a:xfrm>
            <a:off x="1363027" y="1976421"/>
            <a:ext cx="1382761" cy="4177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fr-FR" sz="2400" b="1" i="0" u="none" strike="noStrike" kern="1200" cap="small" spc="0" normalizeH="0" baseline="0" noProof="0" dirty="0">
                <a:ln>
                  <a:noFill/>
                </a:ln>
                <a:solidFill>
                  <a:srgbClr val="E7E6E6">
                    <a:lumMod val="25000"/>
                  </a:srgbClr>
                </a:solidFill>
                <a:effectLst/>
                <a:uLnTx/>
                <a:uFillTx/>
                <a:latin typeface="Calibri"/>
                <a:ea typeface="+mn-ea"/>
                <a:cs typeface="+mn-cs"/>
              </a:rPr>
              <a:t>Origin</a:t>
            </a: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36" name="Espace réservé du contenu 2"/>
          <p:cNvSpPr txBox="1">
            <a:spLocks/>
          </p:cNvSpPr>
          <p:nvPr/>
        </p:nvSpPr>
        <p:spPr>
          <a:xfrm>
            <a:off x="1394312" y="5485997"/>
            <a:ext cx="4787153" cy="4177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fr-FR" sz="2400" b="1" i="0" u="none" strike="noStrike" kern="1200" cap="small" spc="0" normalizeH="0" baseline="0" noProof="0" dirty="0">
                <a:ln>
                  <a:noFill/>
                </a:ln>
                <a:solidFill>
                  <a:srgbClr val="E7E6E6">
                    <a:lumMod val="25000"/>
                  </a:srgbClr>
                </a:solidFill>
                <a:effectLst/>
                <a:uLnTx/>
                <a:uFillTx/>
                <a:latin typeface="Calibri"/>
                <a:ea typeface="+mn-ea"/>
                <a:cs typeface="+mn-cs"/>
              </a:rPr>
              <a:t>Aventurine &amp; its symbolism</a:t>
            </a: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sp>
        <p:nvSpPr>
          <p:cNvPr id="7" name="Rectangle 6"/>
          <p:cNvSpPr/>
          <p:nvPr/>
        </p:nvSpPr>
        <p:spPr>
          <a:xfrm>
            <a:off x="1461548" y="2340047"/>
            <a:ext cx="32322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a:ln>
                  <a:noFill/>
                </a:ln>
                <a:solidFill>
                  <a:srgbClr val="E7E6E6">
                    <a:lumMod val="25000"/>
                  </a:srgbClr>
                </a:solidFill>
                <a:effectLst/>
                <a:uLnTx/>
                <a:uFillTx/>
                <a:latin typeface="Calibri"/>
                <a:ea typeface="+mn-ea"/>
                <a:cs typeface="+mn-cs"/>
              </a:rPr>
              <a:t>Belongs to the quartz family</a:t>
            </a:r>
          </a:p>
        </p:txBody>
      </p:sp>
      <p:pic>
        <p:nvPicPr>
          <p:cNvPr id="5128" name="Picture 8" descr="6 x Autocollant 5cm rond drapeau BRESIL sticker valise PC vélo voi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84" t="4116" r="3123" b="3825"/>
          <a:stretch/>
        </p:blipFill>
        <p:spPr bwMode="auto">
          <a:xfrm>
            <a:off x="7760921" y="1903906"/>
            <a:ext cx="1032294" cy="100294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6-x-Autocollant-5cm-drapeau-rond-USA-sticker-valise-velo-voitu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10" t="5082" r="3331" b="4339"/>
          <a:stretch/>
        </p:blipFill>
        <p:spPr bwMode="auto">
          <a:xfrm>
            <a:off x="6749826" y="1935467"/>
            <a:ext cx="938016" cy="91742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HINE CHINA DRAPEAU FLAG PAYS COUNTRY Ø38MM PIN BADGE BUTTON | eB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6906" y="1855456"/>
            <a:ext cx="1099841" cy="10998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0" name="ZoneTexte 39"/>
          <p:cNvSpPr txBox="1"/>
          <p:nvPr/>
        </p:nvSpPr>
        <p:spPr>
          <a:xfrm>
            <a:off x="1530983" y="4180425"/>
            <a:ext cx="14063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small" spc="0" normalizeH="0" baseline="0" noProof="0" dirty="0">
                <a:ln>
                  <a:noFill/>
                </a:ln>
                <a:solidFill>
                  <a:srgbClr val="E7E6E6">
                    <a:lumMod val="25000"/>
                  </a:srgbClr>
                </a:solidFill>
                <a:effectLst/>
                <a:uLnTx/>
                <a:uFillTx/>
                <a:latin typeface="Calibri"/>
                <a:ea typeface="+mn-ea"/>
                <a:cs typeface="+mn-cs"/>
              </a:rPr>
              <a:t>TIBETAINS</a:t>
            </a:r>
          </a:p>
        </p:txBody>
      </p:sp>
      <p:sp>
        <p:nvSpPr>
          <p:cNvPr id="41" name="ZoneTexte 40"/>
          <p:cNvSpPr txBox="1"/>
          <p:nvPr/>
        </p:nvSpPr>
        <p:spPr>
          <a:xfrm>
            <a:off x="4080792" y="4180426"/>
            <a:ext cx="14063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small" spc="0" normalizeH="0" baseline="0" noProof="0" dirty="0">
                <a:ln>
                  <a:noFill/>
                </a:ln>
                <a:solidFill>
                  <a:srgbClr val="E7E6E6">
                    <a:lumMod val="25000"/>
                  </a:srgbClr>
                </a:solidFill>
                <a:effectLst/>
                <a:uLnTx/>
                <a:uFillTx/>
                <a:latin typeface="Calibri"/>
                <a:ea typeface="+mn-ea"/>
                <a:cs typeface="+mn-cs"/>
              </a:rPr>
              <a:t>CELTES</a:t>
            </a:r>
          </a:p>
        </p:txBody>
      </p:sp>
      <p:sp>
        <p:nvSpPr>
          <p:cNvPr id="42" name="ZoneTexte 41"/>
          <p:cNvSpPr txBox="1"/>
          <p:nvPr/>
        </p:nvSpPr>
        <p:spPr>
          <a:xfrm>
            <a:off x="6508235" y="4180425"/>
            <a:ext cx="14063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small" spc="0" normalizeH="0" baseline="0" noProof="0" dirty="0">
                <a:ln>
                  <a:noFill/>
                </a:ln>
                <a:solidFill>
                  <a:srgbClr val="E7E6E6">
                    <a:lumMod val="25000"/>
                  </a:srgbClr>
                </a:solidFill>
                <a:effectLst/>
                <a:uLnTx/>
                <a:uFillTx/>
                <a:latin typeface="Calibri"/>
                <a:ea typeface="+mn-ea"/>
                <a:cs typeface="+mn-cs"/>
              </a:rPr>
              <a:t>CHINESE</a:t>
            </a:r>
          </a:p>
        </p:txBody>
      </p:sp>
      <p:sp>
        <p:nvSpPr>
          <p:cNvPr id="43" name="ZoneTexte 42"/>
          <p:cNvSpPr txBox="1"/>
          <p:nvPr/>
        </p:nvSpPr>
        <p:spPr>
          <a:xfrm>
            <a:off x="8895577" y="4180425"/>
            <a:ext cx="14063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small" spc="0" normalizeH="0" baseline="0" noProof="0" dirty="0">
                <a:ln>
                  <a:noFill/>
                </a:ln>
                <a:solidFill>
                  <a:srgbClr val="E7E6E6">
                    <a:lumMod val="25000"/>
                  </a:srgbClr>
                </a:solidFill>
                <a:effectLst/>
                <a:uLnTx/>
                <a:uFillTx/>
                <a:latin typeface="Calibri"/>
                <a:ea typeface="+mn-ea"/>
                <a:cs typeface="+mn-cs"/>
              </a:rPr>
              <a:t>INCAS</a:t>
            </a:r>
          </a:p>
        </p:txBody>
      </p:sp>
      <p:grpSp>
        <p:nvGrpSpPr>
          <p:cNvPr id="2" name="Groupe 1"/>
          <p:cNvGrpSpPr/>
          <p:nvPr/>
        </p:nvGrpSpPr>
        <p:grpSpPr>
          <a:xfrm>
            <a:off x="-2894" y="3366610"/>
            <a:ext cx="12192000" cy="1283887"/>
            <a:chOff x="-2894" y="3366610"/>
            <a:chExt cx="12192000" cy="1283887"/>
          </a:xfrm>
        </p:grpSpPr>
        <p:sp>
          <p:nvSpPr>
            <p:cNvPr id="35" name="Espace réservé du contenu 2"/>
            <p:cNvSpPr txBox="1">
              <a:spLocks/>
            </p:cNvSpPr>
            <p:nvPr/>
          </p:nvSpPr>
          <p:spPr>
            <a:xfrm>
              <a:off x="1394312" y="3366610"/>
              <a:ext cx="5355514" cy="41775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fr-FR" sz="2400" b="1" i="0" u="none" strike="noStrike" kern="1200" cap="small" spc="0" normalizeH="0" baseline="0" noProof="0" dirty="0">
                  <a:ln>
                    <a:noFill/>
                  </a:ln>
                  <a:solidFill>
                    <a:srgbClr val="E7E6E6">
                      <a:lumMod val="25000"/>
                    </a:srgbClr>
                  </a:solidFill>
                  <a:effectLst/>
                  <a:uLnTx/>
                  <a:uFillTx/>
                  <a:latin typeface="Calibri"/>
                  <a:ea typeface="+mn-ea"/>
                  <a:cs typeface="+mn-cs"/>
                </a:rPr>
                <a:t>Aventurine throughout history</a:t>
              </a: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prstClr val="black">
                    <a:lumMod val="65000"/>
                    <a:lumOff val="35000"/>
                  </a:prstClr>
                </a:solidFill>
                <a:effectLst/>
                <a:uLnTx/>
                <a:uFillTx/>
                <a:latin typeface="Calibri"/>
                <a:ea typeface="+mn-ea"/>
                <a:cs typeface="+mn-cs"/>
              </a:endParaRPr>
            </a:p>
          </p:txBody>
        </p:sp>
        <p:cxnSp>
          <p:nvCxnSpPr>
            <p:cNvPr id="38" name="Connecteur droit 37"/>
            <p:cNvCxnSpPr/>
            <p:nvPr/>
          </p:nvCxnSpPr>
          <p:spPr>
            <a:xfrm>
              <a:off x="-2894" y="4595557"/>
              <a:ext cx="12192000" cy="0"/>
            </a:xfrm>
            <a:prstGeom prst="line">
              <a:avLst/>
            </a:prstGeom>
          </p:spPr>
          <p:style>
            <a:lnRef idx="1">
              <a:schemeClr val="dk1"/>
            </a:lnRef>
            <a:fillRef idx="0">
              <a:schemeClr val="dk1"/>
            </a:fillRef>
            <a:effectRef idx="0">
              <a:schemeClr val="dk1"/>
            </a:effectRef>
            <a:fontRef idx="minor">
              <a:schemeClr val="tx1"/>
            </a:fontRef>
          </p:style>
        </p:cxnSp>
        <p:sp>
          <p:nvSpPr>
            <p:cNvPr id="39" name="Ellipse 38"/>
            <p:cNvSpPr>
              <a:spLocks noChangeAspect="1"/>
            </p:cNvSpPr>
            <p:nvPr/>
          </p:nvSpPr>
          <p:spPr>
            <a:xfrm>
              <a:off x="2132689" y="4544810"/>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Ellipse 43"/>
            <p:cNvSpPr>
              <a:spLocks noChangeAspect="1"/>
            </p:cNvSpPr>
            <p:nvPr/>
          </p:nvSpPr>
          <p:spPr>
            <a:xfrm>
              <a:off x="4733245" y="4544810"/>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Ellipse 44"/>
            <p:cNvSpPr>
              <a:spLocks noChangeAspect="1"/>
            </p:cNvSpPr>
            <p:nvPr/>
          </p:nvSpPr>
          <p:spPr>
            <a:xfrm>
              <a:off x="9548030" y="4549004"/>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Ellipse 45"/>
            <p:cNvSpPr>
              <a:spLocks noChangeAspect="1"/>
            </p:cNvSpPr>
            <p:nvPr/>
          </p:nvSpPr>
          <p:spPr>
            <a:xfrm>
              <a:off x="7109941" y="4544271"/>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pic>
        <p:nvPicPr>
          <p:cNvPr id="5134" name="Picture 14" descr="Cinq sens humains illustration de vecteur. Illustration du cinq - 13452377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8353" t="67814" r="4171" b="10288"/>
          <a:stretch/>
        </p:blipFill>
        <p:spPr bwMode="auto">
          <a:xfrm>
            <a:off x="2750027" y="4168483"/>
            <a:ext cx="1145990" cy="72155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Arbre De La Connaissance, Concept D'école Illustration de Vecteur -  Illustration du école, connaissance: 2103569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138" t="11739" r="16038" b="12743"/>
          <a:stretch/>
        </p:blipFill>
        <p:spPr bwMode="auto">
          <a:xfrm>
            <a:off x="5136358" y="3947936"/>
            <a:ext cx="959642" cy="1023265"/>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Stratification Stock Illustrations, Vecteurs, &amp; Clipart – (178 Stock  Illustration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970" t="7765" r="8159" b="5129"/>
          <a:stretch/>
        </p:blipFill>
        <p:spPr bwMode="auto">
          <a:xfrm>
            <a:off x="7565956" y="3971368"/>
            <a:ext cx="886100" cy="931387"/>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Tas Du Dessin De Main D'argent Illustration de Vecteur - Illustration du  main, dessin: 89420169"/>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730" t="20889" r="16203" b="18313"/>
          <a:stretch/>
        </p:blipFill>
        <p:spPr bwMode="auto">
          <a:xfrm>
            <a:off x="9922012" y="4053441"/>
            <a:ext cx="1163497" cy="81225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e 25">
            <a:extLst>
              <a:ext uri="{FF2B5EF4-FFF2-40B4-BE49-F238E27FC236}">
                <a16:creationId xmlns:a16="http://schemas.microsoft.com/office/drawing/2014/main" id="{423085CC-2767-44A1-99BA-75CB1FBA3C71}"/>
              </a:ext>
            </a:extLst>
          </p:cNvPr>
          <p:cNvGrpSpPr/>
          <p:nvPr/>
        </p:nvGrpSpPr>
        <p:grpSpPr>
          <a:xfrm>
            <a:off x="10020706" y="81015"/>
            <a:ext cx="880240" cy="921600"/>
            <a:chOff x="656723" y="1762908"/>
            <a:chExt cx="2729664" cy="2729664"/>
          </a:xfrm>
        </p:grpSpPr>
        <p:sp>
          <p:nvSpPr>
            <p:cNvPr id="27" name="Ellipse 26">
              <a:extLst>
                <a:ext uri="{FF2B5EF4-FFF2-40B4-BE49-F238E27FC236}">
                  <a16:creationId xmlns:a16="http://schemas.microsoft.com/office/drawing/2014/main" id="{87EDA036-1B1E-43E4-8D5C-CB49A1815469}"/>
                </a:ext>
              </a:extLst>
            </p:cNvPr>
            <p:cNvSpPr/>
            <p:nvPr/>
          </p:nvSpPr>
          <p:spPr>
            <a:xfrm>
              <a:off x="656723" y="1762908"/>
              <a:ext cx="2729664" cy="2729664"/>
            </a:xfrm>
            <a:prstGeom prst="ellipse">
              <a:avLst/>
            </a:prstGeom>
            <a:blipFill rotWithShape="0">
              <a:blip r:embed="rId12" cstate="print"/>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8" name="Ellipse 4">
              <a:extLst>
                <a:ext uri="{FF2B5EF4-FFF2-40B4-BE49-F238E27FC236}">
                  <a16:creationId xmlns:a16="http://schemas.microsoft.com/office/drawing/2014/main" id="{03659F0D-C567-416A-9F74-912EC882CA2E}"/>
                </a:ext>
              </a:extLst>
            </p:cNvPr>
            <p:cNvSpPr txBox="1"/>
            <p:nvPr/>
          </p:nvSpPr>
          <p:spPr>
            <a:xfrm>
              <a:off x="913766" y="2483248"/>
              <a:ext cx="2177014" cy="1361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9" name="Image 28">
            <a:extLst>
              <a:ext uri="{FF2B5EF4-FFF2-40B4-BE49-F238E27FC236}">
                <a16:creationId xmlns:a16="http://schemas.microsoft.com/office/drawing/2014/main" id="{4E3C1067-6E2B-42BB-9BA8-0D0CC4C43ACD}"/>
              </a:ext>
            </a:extLst>
          </p:cNvPr>
          <p:cNvPicPr>
            <a:picLocks noChangeAspect="1"/>
          </p:cNvPicPr>
          <p:nvPr/>
        </p:nvPicPr>
        <p:blipFill rotWithShape="1">
          <a:blip r:embed="rId13" cstate="print"/>
          <a:srcRect l="51870" t="15492" r="24550" b="80330"/>
          <a:stretch/>
        </p:blipFill>
        <p:spPr>
          <a:xfrm>
            <a:off x="2335809" y="0"/>
            <a:ext cx="7017250" cy="723428"/>
          </a:xfrm>
          <a:prstGeom prst="rect">
            <a:avLst/>
          </a:prstGeom>
        </p:spPr>
      </p:pic>
      <p:sp>
        <p:nvSpPr>
          <p:cNvPr id="30" name="Sous-titre 2">
            <a:extLst>
              <a:ext uri="{FF2B5EF4-FFF2-40B4-BE49-F238E27FC236}">
                <a16:creationId xmlns:a16="http://schemas.microsoft.com/office/drawing/2014/main" id="{5257DCD9-7062-4C85-9309-DADF1D224FEC}"/>
              </a:ext>
            </a:extLst>
          </p:cNvPr>
          <p:cNvSpPr txBox="1">
            <a:spLocks/>
          </p:cNvSpPr>
          <p:nvPr/>
        </p:nvSpPr>
        <p:spPr>
          <a:xfrm>
            <a:off x="1363028" y="388679"/>
            <a:ext cx="8845980"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Aventurine, the stone of harmony</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spTree>
    <p:extLst>
      <p:ext uri="{BB962C8B-B14F-4D97-AF65-F5344CB8AC3E}">
        <p14:creationId xmlns:p14="http://schemas.microsoft.com/office/powerpoint/2010/main" val="708657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32"/>
                                        </p:tgtEl>
                                        <p:attrNameLst>
                                          <p:attrName>style.visibility</p:attrName>
                                        </p:attrNameLst>
                                      </p:cBhvr>
                                      <p:to>
                                        <p:strVal val="visible"/>
                                      </p:to>
                                    </p:set>
                                    <p:animEffect transition="in" filter="fade">
                                      <p:cBhvr>
                                        <p:cTn id="15" dur="500"/>
                                        <p:tgtEl>
                                          <p:spTgt spid="51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30"/>
                                        </p:tgtEl>
                                        <p:attrNameLst>
                                          <p:attrName>style.visibility</p:attrName>
                                        </p:attrNameLst>
                                      </p:cBhvr>
                                      <p:to>
                                        <p:strVal val="visible"/>
                                      </p:to>
                                    </p:set>
                                    <p:animEffect transition="in" filter="fade">
                                      <p:cBhvr>
                                        <p:cTn id="20" dur="500"/>
                                        <p:tgtEl>
                                          <p:spTgt spid="51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28"/>
                                        </p:tgtEl>
                                        <p:attrNameLst>
                                          <p:attrName>style.visibility</p:attrName>
                                        </p:attrNameLst>
                                      </p:cBhvr>
                                      <p:to>
                                        <p:strVal val="visible"/>
                                      </p:to>
                                    </p:set>
                                    <p:animEffect transition="in" filter="fade">
                                      <p:cBhvr>
                                        <p:cTn id="25" dur="500"/>
                                        <p:tgtEl>
                                          <p:spTgt spid="51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nodeType="withEffect">
                                  <p:stCondLst>
                                    <p:cond delay="0"/>
                                  </p:stCondLst>
                                  <p:childTnLst>
                                    <p:set>
                                      <p:cBhvr>
                                        <p:cTn id="37" dur="1" fill="hold">
                                          <p:stCondLst>
                                            <p:cond delay="0"/>
                                          </p:stCondLst>
                                        </p:cTn>
                                        <p:tgtEl>
                                          <p:spTgt spid="5134"/>
                                        </p:tgtEl>
                                        <p:attrNameLst>
                                          <p:attrName>style.visibility</p:attrName>
                                        </p:attrNameLst>
                                      </p:cBhvr>
                                      <p:to>
                                        <p:strVal val="visible"/>
                                      </p:to>
                                    </p:set>
                                    <p:animEffect transition="in" filter="fade">
                                      <p:cBhvr>
                                        <p:cTn id="38" dur="500"/>
                                        <p:tgtEl>
                                          <p:spTgt spid="51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138"/>
                                        </p:tgtEl>
                                        <p:attrNameLst>
                                          <p:attrName>style.visibility</p:attrName>
                                        </p:attrNameLst>
                                      </p:cBhvr>
                                      <p:to>
                                        <p:strVal val="visible"/>
                                      </p:to>
                                    </p:set>
                                    <p:animEffect transition="in" filter="fade">
                                      <p:cBhvr>
                                        <p:cTn id="43" dur="500"/>
                                        <p:tgtEl>
                                          <p:spTgt spid="51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500"/>
                                        <p:tgtEl>
                                          <p:spTgt spid="42"/>
                                        </p:tgtEl>
                                      </p:cBhvr>
                                    </p:animEffect>
                                  </p:childTnLst>
                                </p:cTn>
                              </p:par>
                              <p:par>
                                <p:cTn id="52" presetID="10" presetClass="entr" presetSubtype="0" fill="hold" nodeType="withEffect">
                                  <p:stCondLst>
                                    <p:cond delay="0"/>
                                  </p:stCondLst>
                                  <p:childTnLst>
                                    <p:set>
                                      <p:cBhvr>
                                        <p:cTn id="53" dur="1" fill="hold">
                                          <p:stCondLst>
                                            <p:cond delay="0"/>
                                          </p:stCondLst>
                                        </p:cTn>
                                        <p:tgtEl>
                                          <p:spTgt spid="5140"/>
                                        </p:tgtEl>
                                        <p:attrNameLst>
                                          <p:attrName>style.visibility</p:attrName>
                                        </p:attrNameLst>
                                      </p:cBhvr>
                                      <p:to>
                                        <p:strVal val="visible"/>
                                      </p:to>
                                    </p:set>
                                    <p:animEffect transition="in" filter="fade">
                                      <p:cBhvr>
                                        <p:cTn id="54" dur="500"/>
                                        <p:tgtEl>
                                          <p:spTgt spid="514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10" presetClass="entr" presetSubtype="0" fill="hold" nodeType="withEffect">
                                  <p:stCondLst>
                                    <p:cond delay="0"/>
                                  </p:stCondLst>
                                  <p:childTnLst>
                                    <p:set>
                                      <p:cBhvr>
                                        <p:cTn id="61" dur="1" fill="hold">
                                          <p:stCondLst>
                                            <p:cond delay="0"/>
                                          </p:stCondLst>
                                        </p:cTn>
                                        <p:tgtEl>
                                          <p:spTgt spid="5142"/>
                                        </p:tgtEl>
                                        <p:attrNameLst>
                                          <p:attrName>style.visibility</p:attrName>
                                        </p:attrNameLst>
                                      </p:cBhvr>
                                      <p:to>
                                        <p:strVal val="visible"/>
                                      </p:to>
                                    </p:set>
                                    <p:animEffect transition="in" filter="fade">
                                      <p:cBhvr>
                                        <p:cTn id="62" dur="500"/>
                                        <p:tgtEl>
                                          <p:spTgt spid="514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nodeType="withEffect">
                                  <p:stCondLst>
                                    <p:cond delay="0"/>
                                  </p:stCondLst>
                                  <p:childTnLst>
                                    <p:set>
                                      <p:cBhvr>
                                        <p:cTn id="69" dur="1" fill="hold">
                                          <p:stCondLst>
                                            <p:cond delay="0"/>
                                          </p:stCondLst>
                                        </p:cTn>
                                        <p:tgtEl>
                                          <p:spTgt spid="5124"/>
                                        </p:tgtEl>
                                        <p:attrNameLst>
                                          <p:attrName>style.visibility</p:attrName>
                                        </p:attrNameLst>
                                      </p:cBhvr>
                                      <p:to>
                                        <p:strVal val="visible"/>
                                      </p:to>
                                    </p:set>
                                    <p:animEffect transition="in" filter="fade">
                                      <p:cBhvr>
                                        <p:cTn id="70" dur="500"/>
                                        <p:tgtEl>
                                          <p:spTgt spid="5124"/>
                                        </p:tgtEl>
                                      </p:cBhvr>
                                    </p:animEffect>
                                  </p:childTnLst>
                                </p:cTn>
                              </p:par>
                              <p:par>
                                <p:cTn id="71" presetID="10" presetClass="entr" presetSubtype="0" fill="hold" nodeType="withEffect">
                                  <p:stCondLst>
                                    <p:cond delay="0"/>
                                  </p:stCondLst>
                                  <p:childTnLst>
                                    <p:set>
                                      <p:cBhvr>
                                        <p:cTn id="72" dur="1" fill="hold">
                                          <p:stCondLst>
                                            <p:cond delay="0"/>
                                          </p:stCondLst>
                                        </p:cTn>
                                        <p:tgtEl>
                                          <p:spTgt spid="5122"/>
                                        </p:tgtEl>
                                        <p:attrNameLst>
                                          <p:attrName>style.visibility</p:attrName>
                                        </p:attrNameLst>
                                      </p:cBhvr>
                                      <p:to>
                                        <p:strVal val="visible"/>
                                      </p:to>
                                    </p:set>
                                    <p:animEffect transition="in" filter="fade">
                                      <p:cBhvr>
                                        <p:cTn id="7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6" grpId="0"/>
      <p:bldP spid="7" grpId="0"/>
      <p:bldP spid="40" grpId="0"/>
      <p:bldP spid="41" grpId="0"/>
      <p:bldP spid="4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40443" y="2850799"/>
            <a:ext cx="14892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alibri"/>
                <a:ea typeface="+mn-ea"/>
                <a:cs typeface="+mn-cs"/>
              </a:rPr>
              <a:t>01</a:t>
            </a:r>
          </a:p>
        </p:txBody>
      </p:sp>
      <p:cxnSp>
        <p:nvCxnSpPr>
          <p:cNvPr id="8" name="Connecteur droit 7"/>
          <p:cNvCxnSpPr/>
          <p:nvPr/>
        </p:nvCxnSpPr>
        <p:spPr>
          <a:xfrm>
            <a:off x="1085064" y="4108617"/>
            <a:ext cx="0" cy="59312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9" name="ZoneTexte 8"/>
          <p:cNvSpPr txBox="1"/>
          <p:nvPr/>
        </p:nvSpPr>
        <p:spPr>
          <a:xfrm>
            <a:off x="2463416" y="3843788"/>
            <a:ext cx="26599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small" spc="0" normalizeH="0" baseline="0" noProof="0" dirty="0">
                <a:ln>
                  <a:noFill/>
                </a:ln>
                <a:solidFill>
                  <a:srgbClr val="E7E6E6">
                    <a:lumMod val="25000"/>
                  </a:srgbClr>
                </a:solidFill>
                <a:effectLst/>
                <a:uLnTx/>
                <a:uFillTx/>
                <a:latin typeface="Calibri"/>
                <a:ea typeface="+mn-ea"/>
                <a:cs typeface="+mn-cs"/>
              </a:rPr>
              <a:t>Context &amp; market</a:t>
            </a:r>
            <a:endParaRPr kumimoji="0" lang="en-US" sz="2000" b="0" i="0" u="none" strike="noStrike" kern="1200" cap="small" spc="0" normalizeH="0" baseline="0" noProof="0" dirty="0">
              <a:ln>
                <a:noFill/>
              </a:ln>
              <a:solidFill>
                <a:srgbClr val="E7E6E6">
                  <a:lumMod val="25000"/>
                </a:srgbClr>
              </a:solidFill>
              <a:effectLst/>
              <a:uLnTx/>
              <a:uFillTx/>
              <a:latin typeface="Calibri"/>
              <a:ea typeface="+mn-ea"/>
              <a:cs typeface="+mn-cs"/>
            </a:endParaRPr>
          </a:p>
        </p:txBody>
      </p:sp>
      <p:sp>
        <p:nvSpPr>
          <p:cNvPr id="10" name="ZoneTexte 9"/>
          <p:cNvSpPr txBox="1"/>
          <p:nvPr/>
        </p:nvSpPr>
        <p:spPr>
          <a:xfrm>
            <a:off x="2919695" y="1864547"/>
            <a:ext cx="14892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alibri"/>
                <a:ea typeface="+mn-ea"/>
                <a:cs typeface="+mn-cs"/>
              </a:rPr>
              <a:t>02</a:t>
            </a:r>
          </a:p>
        </p:txBody>
      </p:sp>
      <p:cxnSp>
        <p:nvCxnSpPr>
          <p:cNvPr id="11" name="Connecteur droit 10"/>
          <p:cNvCxnSpPr/>
          <p:nvPr/>
        </p:nvCxnSpPr>
        <p:spPr>
          <a:xfrm>
            <a:off x="3688558" y="3058855"/>
            <a:ext cx="0" cy="59312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2" name="ZoneTexte 11"/>
          <p:cNvSpPr txBox="1"/>
          <p:nvPr/>
        </p:nvSpPr>
        <p:spPr>
          <a:xfrm>
            <a:off x="-244926" y="5141254"/>
            <a:ext cx="26599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small" spc="0" normalizeH="0" baseline="0" noProof="0" dirty="0">
                <a:ln>
                  <a:noFill/>
                </a:ln>
                <a:solidFill>
                  <a:srgbClr val="E7E6E6">
                    <a:lumMod val="25000"/>
                  </a:srgbClr>
                </a:solidFill>
                <a:effectLst/>
                <a:uLnTx/>
                <a:uFillTx/>
                <a:latin typeface="Calibri"/>
                <a:ea typeface="+mn-ea"/>
                <a:cs typeface="+mn-cs"/>
              </a:rPr>
              <a:t>Objectives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small" spc="0" normalizeH="0" baseline="0" noProof="0" dirty="0">
                <a:ln>
                  <a:noFill/>
                </a:ln>
                <a:solidFill>
                  <a:srgbClr val="E7E6E6">
                    <a:lumMod val="25000"/>
                  </a:srgbClr>
                </a:solidFill>
                <a:effectLst/>
                <a:uLnTx/>
                <a:uFillTx/>
                <a:latin typeface="Calibri"/>
                <a:ea typeface="+mn-ea"/>
                <a:cs typeface="+mn-cs"/>
              </a:rPr>
              <a:t>of this launch</a:t>
            </a:r>
            <a:endParaRPr kumimoji="0" lang="en-US" sz="2000" b="0" i="0" u="none" strike="noStrike" kern="1200" cap="small" spc="0" normalizeH="0" baseline="0" noProof="0" dirty="0">
              <a:ln>
                <a:noFill/>
              </a:ln>
              <a:solidFill>
                <a:srgbClr val="E7E6E6">
                  <a:lumMod val="25000"/>
                </a:srgbClr>
              </a:solidFill>
              <a:effectLst/>
              <a:uLnTx/>
              <a:uFillTx/>
              <a:latin typeface="Calibri"/>
              <a:ea typeface="+mn-ea"/>
              <a:cs typeface="+mn-cs"/>
            </a:endParaRPr>
          </a:p>
        </p:txBody>
      </p:sp>
      <p:grpSp>
        <p:nvGrpSpPr>
          <p:cNvPr id="7" name="Groupe 6"/>
          <p:cNvGrpSpPr/>
          <p:nvPr/>
        </p:nvGrpSpPr>
        <p:grpSpPr>
          <a:xfrm>
            <a:off x="5123396" y="2812932"/>
            <a:ext cx="2322587" cy="3069996"/>
            <a:chOff x="5124045" y="2509911"/>
            <a:chExt cx="2322587" cy="3069996"/>
          </a:xfrm>
        </p:grpSpPr>
        <p:sp>
          <p:nvSpPr>
            <p:cNvPr id="13" name="ZoneTexte 12"/>
            <p:cNvSpPr txBox="1"/>
            <p:nvPr/>
          </p:nvSpPr>
          <p:spPr>
            <a:xfrm>
              <a:off x="5352897" y="2509911"/>
              <a:ext cx="14892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alibri"/>
                  <a:ea typeface="+mn-ea"/>
                  <a:cs typeface="+mn-cs"/>
                </a:rPr>
                <a:t>03</a:t>
              </a:r>
            </a:p>
          </p:txBody>
        </p:sp>
        <p:cxnSp>
          <p:nvCxnSpPr>
            <p:cNvPr id="14" name="Connecteur droit 13"/>
            <p:cNvCxnSpPr/>
            <p:nvPr/>
          </p:nvCxnSpPr>
          <p:spPr>
            <a:xfrm>
              <a:off x="6224071" y="3662312"/>
              <a:ext cx="0" cy="59312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5" name="ZoneTexte 14"/>
            <p:cNvSpPr txBox="1"/>
            <p:nvPr/>
          </p:nvSpPr>
          <p:spPr>
            <a:xfrm>
              <a:off x="5124045" y="4564244"/>
              <a:ext cx="2322587" cy="1015663"/>
            </a:xfrm>
            <a:prstGeom prst="rect">
              <a:avLst/>
            </a:prstGeom>
            <a:noFill/>
          </p:spPr>
          <p:txBody>
            <a:bodyPr wrap="square" rtlCol="0">
              <a:spAutoFit/>
            </a:bodyPr>
            <a:lstStyle/>
            <a:p>
              <a:pPr lvl="0" algn="ctr">
                <a:defRPr/>
              </a:pPr>
              <a:r>
                <a:rPr lang="en-US" sz="2000" cap="small" dirty="0">
                  <a:solidFill>
                    <a:srgbClr val="E7E6E6">
                      <a:lumMod val="25000"/>
                    </a:srgbClr>
                  </a:solidFill>
                </a:rPr>
                <a:t>Eye and Lip Perfection Treatment</a:t>
              </a:r>
            </a:p>
          </p:txBody>
        </p:sp>
      </p:grpSp>
      <p:grpSp>
        <p:nvGrpSpPr>
          <p:cNvPr id="18" name="Groupe 17"/>
          <p:cNvGrpSpPr/>
          <p:nvPr/>
        </p:nvGrpSpPr>
        <p:grpSpPr>
          <a:xfrm>
            <a:off x="7524081" y="1864547"/>
            <a:ext cx="2322587" cy="3077774"/>
            <a:chOff x="7526305" y="1994301"/>
            <a:chExt cx="2322587" cy="3077774"/>
          </a:xfrm>
        </p:grpSpPr>
        <p:sp>
          <p:nvSpPr>
            <p:cNvPr id="16" name="ZoneTexte 15"/>
            <p:cNvSpPr txBox="1"/>
            <p:nvPr/>
          </p:nvSpPr>
          <p:spPr>
            <a:xfrm>
              <a:off x="8056346" y="1994301"/>
              <a:ext cx="14892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alibri"/>
                  <a:ea typeface="+mn-ea"/>
                  <a:cs typeface="+mn-cs"/>
                </a:rPr>
                <a:t>04</a:t>
              </a:r>
            </a:p>
          </p:txBody>
        </p:sp>
        <p:cxnSp>
          <p:nvCxnSpPr>
            <p:cNvPr id="17" name="Connecteur droit 16"/>
            <p:cNvCxnSpPr/>
            <p:nvPr/>
          </p:nvCxnSpPr>
          <p:spPr>
            <a:xfrm>
              <a:off x="8800967" y="3122389"/>
              <a:ext cx="0" cy="59312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A5F3E973-7D01-4D2B-B325-C7EB8775E76E}"/>
                </a:ext>
              </a:extLst>
            </p:cNvPr>
            <p:cNvSpPr txBox="1"/>
            <p:nvPr/>
          </p:nvSpPr>
          <p:spPr>
            <a:xfrm>
              <a:off x="7526305" y="4056412"/>
              <a:ext cx="232258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small" spc="0" normalizeH="0" baseline="0" noProof="0" dirty="0">
                  <a:ln>
                    <a:noFill/>
                  </a:ln>
                  <a:solidFill>
                    <a:srgbClr val="E7E6E6">
                      <a:lumMod val="25000"/>
                    </a:srgbClr>
                  </a:solidFill>
                  <a:effectLst/>
                  <a:uLnTx/>
                  <a:uFillTx/>
                  <a:latin typeface="Calibri"/>
                  <a:ea typeface="+mn-ea"/>
                  <a:cs typeface="+mn-cs"/>
                </a:rPr>
                <a:t>Complementary products to recommend</a:t>
              </a:r>
              <a:endParaRPr kumimoji="0" lang="en-US" sz="2000" b="0" i="0" u="none" strike="noStrike" kern="1200" cap="small" spc="0" normalizeH="0" baseline="0" noProof="0" dirty="0">
                <a:ln>
                  <a:noFill/>
                </a:ln>
                <a:solidFill>
                  <a:srgbClr val="E7E6E6">
                    <a:lumMod val="25000"/>
                  </a:srgbClr>
                </a:solidFill>
                <a:effectLst/>
                <a:uLnTx/>
                <a:uFillTx/>
                <a:latin typeface="Calibri"/>
                <a:ea typeface="+mn-ea"/>
                <a:cs typeface="+mn-cs"/>
              </a:endParaRPr>
            </a:p>
          </p:txBody>
        </p:sp>
      </p:grpSp>
      <p:grpSp>
        <p:nvGrpSpPr>
          <p:cNvPr id="19" name="Groupe 18"/>
          <p:cNvGrpSpPr/>
          <p:nvPr/>
        </p:nvGrpSpPr>
        <p:grpSpPr>
          <a:xfrm>
            <a:off x="10022878" y="2850799"/>
            <a:ext cx="2430914" cy="2790127"/>
            <a:chOff x="10024177" y="2212768"/>
            <a:chExt cx="2430914" cy="2790127"/>
          </a:xfrm>
        </p:grpSpPr>
        <p:sp>
          <p:nvSpPr>
            <p:cNvPr id="22" name="ZoneTexte 21">
              <a:extLst>
                <a:ext uri="{FF2B5EF4-FFF2-40B4-BE49-F238E27FC236}">
                  <a16:creationId xmlns:a16="http://schemas.microsoft.com/office/drawing/2014/main" id="{EFEC6B18-8173-4C9B-8F4D-EA028E390FF6}"/>
                </a:ext>
              </a:extLst>
            </p:cNvPr>
            <p:cNvSpPr txBox="1"/>
            <p:nvPr/>
          </p:nvSpPr>
          <p:spPr>
            <a:xfrm>
              <a:off x="10456382" y="2212768"/>
              <a:ext cx="148924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alibri"/>
                  <a:ea typeface="+mn-ea"/>
                  <a:cs typeface="+mn-cs"/>
                </a:rPr>
                <a:t>05</a:t>
              </a:r>
            </a:p>
          </p:txBody>
        </p:sp>
        <p:cxnSp>
          <p:nvCxnSpPr>
            <p:cNvPr id="23" name="Connecteur droit 22">
              <a:extLst>
                <a:ext uri="{FF2B5EF4-FFF2-40B4-BE49-F238E27FC236}">
                  <a16:creationId xmlns:a16="http://schemas.microsoft.com/office/drawing/2014/main" id="{31F0BCA0-04D0-48D2-ACDC-5E60BD129B69}"/>
                </a:ext>
              </a:extLst>
            </p:cNvPr>
            <p:cNvCxnSpPr/>
            <p:nvPr/>
          </p:nvCxnSpPr>
          <p:spPr>
            <a:xfrm>
              <a:off x="11201003" y="3432985"/>
              <a:ext cx="0" cy="59312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5" name="ZoneTexte 24">
              <a:extLst>
                <a:ext uri="{FF2B5EF4-FFF2-40B4-BE49-F238E27FC236}">
                  <a16:creationId xmlns:a16="http://schemas.microsoft.com/office/drawing/2014/main" id="{3A56CD11-449D-4623-8B98-55FF391839D0}"/>
                </a:ext>
              </a:extLst>
            </p:cNvPr>
            <p:cNvSpPr txBox="1"/>
            <p:nvPr/>
          </p:nvSpPr>
          <p:spPr>
            <a:xfrm>
              <a:off x="10024177" y="4295009"/>
              <a:ext cx="24309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small" spc="0" normalizeH="0" baseline="0" noProof="0" dirty="0">
                  <a:ln>
                    <a:noFill/>
                  </a:ln>
                  <a:solidFill>
                    <a:srgbClr val="E7E6E6">
                      <a:lumMod val="25000"/>
                    </a:srgbClr>
                  </a:solidFill>
                  <a:effectLst/>
                  <a:uLnTx/>
                  <a:uFillTx/>
                  <a:latin typeface="Calibri"/>
                  <a:ea typeface="+mn-ea"/>
                  <a:cs typeface="+mn-cs"/>
                </a:rPr>
                <a:t>The </a:t>
              </a:r>
              <a:r>
                <a:rPr kumimoji="0" lang="fr-FR" sz="2000" b="0" i="0" u="none" strike="noStrike" kern="1200" cap="small" spc="0" normalizeH="0" baseline="0" noProof="0" dirty="0" smtClean="0">
                  <a:ln>
                    <a:noFill/>
                  </a:ln>
                  <a:solidFill>
                    <a:srgbClr val="E7E6E6">
                      <a:lumMod val="25000"/>
                    </a:srgbClr>
                  </a:solidFill>
                  <a:effectLst/>
                  <a:uLnTx/>
                  <a:uFillTx/>
                  <a:latin typeface="Calibri"/>
                  <a:ea typeface="+mn-ea"/>
                  <a:cs typeface="+mn-cs"/>
                </a:rPr>
                <a:t>kit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small" spc="0" normalizeH="0" baseline="0" noProof="0" dirty="0" smtClean="0">
                  <a:ln>
                    <a:noFill/>
                  </a:ln>
                  <a:solidFill>
                    <a:srgbClr val="E7E6E6">
                      <a:lumMod val="25000"/>
                    </a:srgbClr>
                  </a:solidFill>
                  <a:effectLst/>
                  <a:uLnTx/>
                  <a:uFillTx/>
                  <a:latin typeface="Calibri"/>
                  <a:ea typeface="+mn-ea"/>
                  <a:cs typeface="+mn-cs"/>
                </a:rPr>
                <a:t>of training </a:t>
              </a:r>
              <a:endParaRPr kumimoji="0" lang="en-US" sz="2000" b="0" i="0" u="none" strike="noStrike" kern="1200" cap="small" spc="0" normalizeH="0" baseline="0" noProof="0" dirty="0">
                <a:ln>
                  <a:noFill/>
                </a:ln>
                <a:solidFill>
                  <a:srgbClr val="E7E6E6">
                    <a:lumMod val="25000"/>
                  </a:srgbClr>
                </a:solidFill>
                <a:effectLst/>
                <a:uLnTx/>
                <a:uFillTx/>
                <a:latin typeface="Calibri"/>
                <a:ea typeface="+mn-ea"/>
                <a:cs typeface="+mn-cs"/>
              </a:endParaRPr>
            </a:p>
          </p:txBody>
        </p:sp>
      </p:grpSp>
      <p:pic>
        <p:nvPicPr>
          <p:cNvPr id="27" name="Image 26">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2335809" y="0"/>
            <a:ext cx="7017250" cy="723428"/>
          </a:xfrm>
          <a:prstGeom prst="rect">
            <a:avLst/>
          </a:prstGeom>
        </p:spPr>
      </p:pic>
      <p:sp>
        <p:nvSpPr>
          <p:cNvPr id="28"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Summary</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spTree>
    <p:extLst>
      <p:ext uri="{BB962C8B-B14F-4D97-AF65-F5344CB8AC3E}">
        <p14:creationId xmlns:p14="http://schemas.microsoft.com/office/powerpoint/2010/main" val="363817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 name="Groupe 36">
            <a:extLst>
              <a:ext uri="{FF2B5EF4-FFF2-40B4-BE49-F238E27FC236}">
                <a16:creationId xmlns:a16="http://schemas.microsoft.com/office/drawing/2014/main" id="{423085CC-2767-44A1-99BA-75CB1FBA3C71}"/>
              </a:ext>
            </a:extLst>
          </p:cNvPr>
          <p:cNvGrpSpPr/>
          <p:nvPr/>
        </p:nvGrpSpPr>
        <p:grpSpPr>
          <a:xfrm>
            <a:off x="9965986" y="51949"/>
            <a:ext cx="880240" cy="921600"/>
            <a:chOff x="656723" y="1762908"/>
            <a:chExt cx="2729664" cy="2729664"/>
          </a:xfrm>
        </p:grpSpPr>
        <p:sp>
          <p:nvSpPr>
            <p:cNvPr id="38" name="Ellipse 37">
              <a:extLst>
                <a:ext uri="{FF2B5EF4-FFF2-40B4-BE49-F238E27FC236}">
                  <a16:creationId xmlns:a16="http://schemas.microsoft.com/office/drawing/2014/main" id="{87EDA036-1B1E-43E4-8D5C-CB49A1815469}"/>
                </a:ext>
              </a:extLst>
            </p:cNvPr>
            <p:cNvSpPr/>
            <p:nvPr/>
          </p:nvSpPr>
          <p:spPr>
            <a:xfrm>
              <a:off x="656723" y="1762908"/>
              <a:ext cx="2729664" cy="2729664"/>
            </a:xfrm>
            <a:prstGeom prst="ellipse">
              <a:avLst/>
            </a:pr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9" name="Ellipse 4">
              <a:extLst>
                <a:ext uri="{FF2B5EF4-FFF2-40B4-BE49-F238E27FC236}">
                  <a16:creationId xmlns:a16="http://schemas.microsoft.com/office/drawing/2014/main" id="{03659F0D-C567-416A-9F74-912EC882CA2E}"/>
                </a:ext>
              </a:extLst>
            </p:cNvPr>
            <p:cNvSpPr txBox="1"/>
            <p:nvPr/>
          </p:nvSpPr>
          <p:spPr>
            <a:xfrm>
              <a:off x="913766" y="2483248"/>
              <a:ext cx="2177014" cy="1361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fr-FR" sz="2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4" name="Rectangle 3"/>
          <p:cNvSpPr/>
          <p:nvPr/>
        </p:nvSpPr>
        <p:spPr>
          <a:xfrm>
            <a:off x="8444753" y="2341073"/>
            <a:ext cx="3747247"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small" spc="0" normalizeH="0" baseline="0" noProof="0" dirty="0">
                <a:ln>
                  <a:noFill/>
                </a:ln>
                <a:solidFill>
                  <a:prstClr val="black">
                    <a:lumMod val="65000"/>
                    <a:lumOff val="35000"/>
                  </a:prstClr>
                </a:solidFill>
                <a:effectLst/>
                <a:uLnTx/>
                <a:uFillTx/>
                <a:latin typeface="Calibri"/>
                <a:ea typeface="+mn-ea"/>
                <a:cs typeface="+mn-cs"/>
              </a:rPr>
              <a:t>A </a:t>
            </a:r>
            <a:r>
              <a:rPr kumimoji="0" lang="fr-FR" sz="2400" b="1" i="0" u="none" strike="noStrike" kern="1200" cap="small" spc="0" normalizeH="0" baseline="0" noProof="0" dirty="0" smtClean="0">
                <a:ln>
                  <a:noFill/>
                </a:ln>
                <a:solidFill>
                  <a:prstClr val="black">
                    <a:lumMod val="65000"/>
                    <a:lumOff val="35000"/>
                  </a:prstClr>
                </a:solidFill>
                <a:effectLst/>
                <a:uLnTx/>
                <a:uFillTx/>
                <a:latin typeface="Calibri"/>
                <a:ea typeface="+mn-ea"/>
                <a:cs typeface="+mn-cs"/>
              </a:rPr>
              <a:t>luminous </a:t>
            </a:r>
            <a:r>
              <a:rPr kumimoji="0" lang="fr-FR" sz="2400" b="1" i="0" u="none" strike="noStrike" kern="1200" cap="small" spc="0" normalizeH="0" baseline="0" noProof="0" dirty="0">
                <a:ln>
                  <a:noFill/>
                </a:ln>
                <a:solidFill>
                  <a:prstClr val="black">
                    <a:lumMod val="65000"/>
                    <a:lumOff val="35000"/>
                  </a:prstClr>
                </a:solidFill>
                <a:effectLst/>
                <a:uLnTx/>
                <a:uFillTx/>
                <a:latin typeface="Calibri"/>
                <a:ea typeface="+mn-ea"/>
                <a:cs typeface="+mn-cs"/>
              </a:rPr>
              <a:t>skin </a:t>
            </a:r>
          </a:p>
        </p:txBody>
      </p:sp>
      <p:pic>
        <p:nvPicPr>
          <p:cNvPr id="26" name="Image 25">
            <a:extLst>
              <a:ext uri="{FF2B5EF4-FFF2-40B4-BE49-F238E27FC236}">
                <a16:creationId xmlns:a16="http://schemas.microsoft.com/office/drawing/2014/main" id="{4E3C1067-6E2B-42BB-9BA8-0D0CC4C43ACD}"/>
              </a:ext>
            </a:extLst>
          </p:cNvPr>
          <p:cNvPicPr>
            <a:picLocks noChangeAspect="1"/>
          </p:cNvPicPr>
          <p:nvPr/>
        </p:nvPicPr>
        <p:blipFill rotWithShape="1">
          <a:blip r:embed="rId4" cstate="print"/>
          <a:srcRect l="51870" t="15492" r="24550" b="80330"/>
          <a:stretch/>
        </p:blipFill>
        <p:spPr>
          <a:xfrm>
            <a:off x="2335809" y="0"/>
            <a:ext cx="7017250" cy="723428"/>
          </a:xfrm>
          <a:prstGeom prst="rect">
            <a:avLst/>
          </a:prstGeom>
        </p:spPr>
      </p:pic>
      <p:sp>
        <p:nvSpPr>
          <p:cNvPr id="35" name="Sous-titre 2">
            <a:extLst>
              <a:ext uri="{FF2B5EF4-FFF2-40B4-BE49-F238E27FC236}">
                <a16:creationId xmlns:a16="http://schemas.microsoft.com/office/drawing/2014/main" id="{5257DCD9-7062-4C85-9309-DADF1D224FEC}"/>
              </a:ext>
            </a:extLst>
          </p:cNvPr>
          <p:cNvSpPr txBox="1">
            <a:spLocks/>
          </p:cNvSpPr>
          <p:nvPr/>
        </p:nvSpPr>
        <p:spPr>
          <a:xfrm>
            <a:off x="1316417" y="388679"/>
            <a:ext cx="8860317"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Aventurine, its cosmetic virtues</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graphicFrame>
        <p:nvGraphicFramePr>
          <p:cNvPr id="3" name="Diagramme 2"/>
          <p:cNvGraphicFramePr/>
          <p:nvPr>
            <p:extLst/>
          </p:nvPr>
        </p:nvGraphicFramePr>
        <p:xfrm>
          <a:off x="510390" y="1585952"/>
          <a:ext cx="7826786" cy="49546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6" name="Rectangle 45"/>
          <p:cNvSpPr/>
          <p:nvPr/>
        </p:nvSpPr>
        <p:spPr>
          <a:xfrm>
            <a:off x="8337176" y="2981063"/>
            <a:ext cx="396957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small" spc="0" normalizeH="0" baseline="0" noProof="0" dirty="0" smtClean="0">
                <a:ln>
                  <a:noFill/>
                </a:ln>
                <a:solidFill>
                  <a:prstClr val="black">
                    <a:lumMod val="65000"/>
                    <a:lumOff val="35000"/>
                  </a:prstClr>
                </a:solidFill>
                <a:effectLst/>
                <a:uLnTx/>
                <a:uFillTx/>
                <a:latin typeface="Calibri"/>
                <a:ea typeface="+mn-ea"/>
                <a:cs typeface="+mn-cs"/>
              </a:rPr>
              <a:t>blurred </a:t>
            </a:r>
            <a:r>
              <a:rPr kumimoji="0" lang="fr-FR" sz="2400" b="1" i="0" u="none" strike="noStrike" kern="1200" cap="small" spc="0" normalizeH="0" baseline="0" noProof="0" dirty="0">
                <a:ln>
                  <a:noFill/>
                </a:ln>
                <a:solidFill>
                  <a:prstClr val="black">
                    <a:lumMod val="65000"/>
                    <a:lumOff val="35000"/>
                  </a:prstClr>
                </a:solidFill>
                <a:effectLst/>
                <a:uLnTx/>
                <a:uFillTx/>
                <a:latin typeface="Calibri"/>
                <a:ea typeface="+mn-ea"/>
                <a:cs typeface="+mn-cs"/>
              </a:rPr>
              <a:t>pockets and dark circles </a:t>
            </a:r>
          </a:p>
        </p:txBody>
      </p:sp>
      <p:sp>
        <p:nvSpPr>
          <p:cNvPr id="47" name="Rectangle 46"/>
          <p:cNvSpPr/>
          <p:nvPr/>
        </p:nvSpPr>
        <p:spPr>
          <a:xfrm>
            <a:off x="8444753" y="3598474"/>
            <a:ext cx="386199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small" spc="0" normalizeH="0" baseline="0" noProof="0" dirty="0" smtClean="0">
                <a:ln>
                  <a:noFill/>
                </a:ln>
                <a:solidFill>
                  <a:prstClr val="black">
                    <a:lumMod val="65000"/>
                    <a:lumOff val="35000"/>
                  </a:prstClr>
                </a:solidFill>
                <a:effectLst/>
                <a:uLnTx/>
                <a:uFillTx/>
                <a:latin typeface="Calibri"/>
                <a:ea typeface="+mn-ea"/>
                <a:cs typeface="+mn-cs"/>
              </a:rPr>
              <a:t>smoothed </a:t>
            </a:r>
            <a:r>
              <a:rPr kumimoji="0" lang="fr-FR" sz="2400" b="1" i="0" u="none" strike="noStrike" kern="1200" cap="small" spc="0" normalizeH="0" baseline="0" noProof="0" dirty="0">
                <a:ln>
                  <a:noFill/>
                </a:ln>
                <a:solidFill>
                  <a:prstClr val="black">
                    <a:lumMod val="65000"/>
                    <a:lumOff val="35000"/>
                  </a:prstClr>
                </a:solidFill>
                <a:effectLst/>
                <a:uLnTx/>
                <a:uFillTx/>
                <a:latin typeface="Calibri"/>
                <a:ea typeface="+mn-ea"/>
                <a:cs typeface="+mn-cs"/>
              </a:rPr>
              <a:t>wrinkles and fine lines</a:t>
            </a:r>
          </a:p>
        </p:txBody>
      </p:sp>
    </p:spTree>
    <p:extLst>
      <p:ext uri="{BB962C8B-B14F-4D97-AF65-F5344CB8AC3E}">
        <p14:creationId xmlns:p14="http://schemas.microsoft.com/office/powerpoint/2010/main" val="3394333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3" grpId="0">
        <p:bldAsOne/>
      </p:bldGraphic>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1047062-9388-4945-95F8-04E4FA60059E}"/>
              </a:ext>
            </a:extLst>
          </p:cNvPr>
          <p:cNvPicPr>
            <a:picLocks noChangeAspect="1"/>
          </p:cNvPicPr>
          <p:nvPr/>
        </p:nvPicPr>
        <p:blipFill rotWithShape="1">
          <a:blip r:embed="rId3" cstate="print"/>
          <a:srcRect l="10456" t="13239" r="28393" b="40081"/>
          <a:stretch/>
        </p:blipFill>
        <p:spPr>
          <a:xfrm>
            <a:off x="642551" y="1818244"/>
            <a:ext cx="10878889" cy="4691219"/>
          </a:xfrm>
          <a:prstGeom prst="rect">
            <a:avLst/>
          </a:prstGeom>
        </p:spPr>
      </p:pic>
      <p:pic>
        <p:nvPicPr>
          <p:cNvPr id="11" name="Image 10">
            <a:extLst>
              <a:ext uri="{FF2B5EF4-FFF2-40B4-BE49-F238E27FC236}">
                <a16:creationId xmlns:a16="http://schemas.microsoft.com/office/drawing/2014/main" id="{4E3C1067-6E2B-42BB-9BA8-0D0CC4C43ACD}"/>
              </a:ext>
            </a:extLst>
          </p:cNvPr>
          <p:cNvPicPr>
            <a:picLocks noChangeAspect="1"/>
          </p:cNvPicPr>
          <p:nvPr/>
        </p:nvPicPr>
        <p:blipFill rotWithShape="1">
          <a:blip r:embed="rId4" cstate="print"/>
          <a:srcRect l="51870" t="15492" r="24550" b="80330"/>
          <a:stretch/>
        </p:blipFill>
        <p:spPr>
          <a:xfrm>
            <a:off x="2335809" y="0"/>
            <a:ext cx="7017250" cy="723428"/>
          </a:xfrm>
          <a:prstGeom prst="rect">
            <a:avLst/>
          </a:prstGeom>
        </p:spPr>
      </p:pic>
      <p:sp>
        <p:nvSpPr>
          <p:cNvPr id="12"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Yon-Ka expertise</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grpSp>
        <p:nvGrpSpPr>
          <p:cNvPr id="2" name="Groupe 1"/>
          <p:cNvGrpSpPr/>
          <p:nvPr/>
        </p:nvGrpSpPr>
        <p:grpSpPr>
          <a:xfrm>
            <a:off x="0" y="118623"/>
            <a:ext cx="12192000" cy="1289004"/>
            <a:chOff x="0" y="118623"/>
            <a:chExt cx="12192000" cy="1289004"/>
          </a:xfrm>
        </p:grpSpPr>
        <p:grpSp>
          <p:nvGrpSpPr>
            <p:cNvPr id="6" name="Groupe 5">
              <a:extLst>
                <a:ext uri="{FF2B5EF4-FFF2-40B4-BE49-F238E27FC236}">
                  <a16:creationId xmlns:a16="http://schemas.microsoft.com/office/drawing/2014/main" id="{3B0F4C9E-3009-4B0E-A896-38D7FA239FBE}"/>
                </a:ext>
              </a:extLst>
            </p:cNvPr>
            <p:cNvGrpSpPr/>
            <p:nvPr/>
          </p:nvGrpSpPr>
          <p:grpSpPr>
            <a:xfrm>
              <a:off x="9825328" y="118623"/>
              <a:ext cx="1060032" cy="900000"/>
              <a:chOff x="2626631" y="1762908"/>
              <a:chExt cx="2729664" cy="2729664"/>
            </a:xfrm>
          </p:grpSpPr>
          <p:sp>
            <p:nvSpPr>
              <p:cNvPr id="7" name="Ellipse 6">
                <a:extLst>
                  <a:ext uri="{FF2B5EF4-FFF2-40B4-BE49-F238E27FC236}">
                    <a16:creationId xmlns:a16="http://schemas.microsoft.com/office/drawing/2014/main" id="{D2DA7E7B-89B1-4C37-831A-073C69E12587}"/>
                  </a:ext>
                </a:extLst>
              </p:cNvPr>
              <p:cNvSpPr/>
              <p:nvPr/>
            </p:nvSpPr>
            <p:spPr>
              <a:xfrm>
                <a:off x="2626631" y="1762908"/>
                <a:ext cx="2729664" cy="2729664"/>
              </a:xfrm>
              <a:prstGeom prst="ellipse">
                <a:avLst/>
              </a:prstGeom>
              <a:blipFill rotWithShape="0">
                <a:blip r:embed="rId5" cstate="print"/>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8" name="Ellipse 4">
                <a:extLst>
                  <a:ext uri="{FF2B5EF4-FFF2-40B4-BE49-F238E27FC236}">
                    <a16:creationId xmlns:a16="http://schemas.microsoft.com/office/drawing/2014/main" id="{41178654-B7FF-4F86-86A0-6218DD5053B9}"/>
                  </a:ext>
                </a:extLst>
              </p:cNvPr>
              <p:cNvSpPr txBox="1"/>
              <p:nvPr/>
            </p:nvSpPr>
            <p:spPr>
              <a:xfrm>
                <a:off x="3461453" y="2468071"/>
                <a:ext cx="1637798" cy="15013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Rectangle 9"/>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a:ln>
                    <a:noFill/>
                  </a:ln>
                  <a:solidFill>
                    <a:srgbClr val="565655"/>
                  </a:solidFill>
                  <a:effectLst/>
                  <a:uLnTx/>
                  <a:uFillTx/>
                  <a:latin typeface="Century" panose="02040604050505020304" pitchFamily="18" charset="0"/>
                  <a:ea typeface="+mn-ea"/>
                  <a:cs typeface="+mn-cs"/>
                </a:rPr>
                <a:t>The main stages of the treatment</a:t>
              </a:r>
            </a:p>
          </p:txBody>
        </p:sp>
      </p:grpSp>
    </p:spTree>
    <p:extLst>
      <p:ext uri="{BB962C8B-B14F-4D97-AF65-F5344CB8AC3E}">
        <p14:creationId xmlns:p14="http://schemas.microsoft.com/office/powerpoint/2010/main" val="116517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3" cstate="print">
            <a:extLst>
              <a:ext uri="{28A0092B-C50C-407E-A947-70E740481C1C}">
                <a14:useLocalDpi xmlns:a14="http://schemas.microsoft.com/office/drawing/2010/main" val="0"/>
              </a:ext>
            </a:extLst>
          </a:blip>
          <a:srcRect t="1" b="30241"/>
          <a:stretch/>
        </p:blipFill>
        <p:spPr>
          <a:xfrm>
            <a:off x="6634069" y="1535107"/>
            <a:ext cx="5378069" cy="5306757"/>
          </a:xfrm>
          <a:prstGeom prst="rect">
            <a:avLst/>
          </a:prstGeom>
        </p:spPr>
      </p:pic>
      <p:sp>
        <p:nvSpPr>
          <p:cNvPr id="3" name="Titre 1"/>
          <p:cNvSpPr txBox="1">
            <a:spLocks/>
          </p:cNvSpPr>
          <p:nvPr/>
        </p:nvSpPr>
        <p:spPr>
          <a:xfrm>
            <a:off x="838200" y="-63134"/>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endParaRPr lang="fr-FR" dirty="0"/>
          </a:p>
        </p:txBody>
      </p:sp>
      <p:grpSp>
        <p:nvGrpSpPr>
          <p:cNvPr id="2" name="Groupe 1"/>
          <p:cNvGrpSpPr/>
          <p:nvPr/>
        </p:nvGrpSpPr>
        <p:grpSpPr>
          <a:xfrm>
            <a:off x="4813790" y="1725584"/>
            <a:ext cx="1820279" cy="1801559"/>
            <a:chOff x="4570792" y="1760706"/>
            <a:chExt cx="1820279" cy="1801559"/>
          </a:xfrm>
        </p:grpSpPr>
        <p:grpSp>
          <p:nvGrpSpPr>
            <p:cNvPr id="12" name="Groupe 11">
              <a:extLst>
                <a:ext uri="{FF2B5EF4-FFF2-40B4-BE49-F238E27FC236}">
                  <a16:creationId xmlns:a16="http://schemas.microsoft.com/office/drawing/2014/main" id="{C2DBADC7-2E1A-43E5-8F5B-7981210AF171}"/>
                </a:ext>
              </a:extLst>
            </p:cNvPr>
            <p:cNvGrpSpPr/>
            <p:nvPr/>
          </p:nvGrpSpPr>
          <p:grpSpPr>
            <a:xfrm>
              <a:off x="4570792" y="1760706"/>
              <a:ext cx="1820279" cy="1801559"/>
              <a:chOff x="7424848" y="1795725"/>
              <a:chExt cx="1762678" cy="1695167"/>
            </a:xfrm>
            <a:solidFill>
              <a:srgbClr val="DFDAFB"/>
            </a:solidFill>
          </p:grpSpPr>
          <p:sp>
            <p:nvSpPr>
              <p:cNvPr id="13" name="Ellipse 12">
                <a:extLst>
                  <a:ext uri="{FF2B5EF4-FFF2-40B4-BE49-F238E27FC236}">
                    <a16:creationId xmlns:a16="http://schemas.microsoft.com/office/drawing/2014/main" id="{EA1F87AB-7E78-40E8-8D38-D52C33D982BB}"/>
                  </a:ext>
                </a:extLst>
              </p:cNvPr>
              <p:cNvSpPr/>
              <p:nvPr/>
            </p:nvSpPr>
            <p:spPr>
              <a:xfrm>
                <a:off x="7492179" y="1924989"/>
                <a:ext cx="1512240" cy="1443417"/>
              </a:xfrm>
              <a:prstGeom prst="ellipse">
                <a:avLst/>
              </a:prstGeom>
              <a:noFill/>
              <a:ln>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15" name="Ellipse 14">
                <a:extLst>
                  <a:ext uri="{FF2B5EF4-FFF2-40B4-BE49-F238E27FC236}">
                    <a16:creationId xmlns:a16="http://schemas.microsoft.com/office/drawing/2014/main" id="{C97058D8-B42A-4408-9FDA-896A8D729BDF}"/>
                  </a:ext>
                </a:extLst>
              </p:cNvPr>
              <p:cNvSpPr/>
              <p:nvPr/>
            </p:nvSpPr>
            <p:spPr>
              <a:xfrm>
                <a:off x="7424848" y="1795725"/>
                <a:ext cx="1762678" cy="16951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ea typeface="+mn-ea"/>
                  <a:cs typeface="+mn-cs"/>
                </a:endParaRPr>
              </a:p>
            </p:txBody>
          </p:sp>
        </p:grpSp>
        <p:sp>
          <p:nvSpPr>
            <p:cNvPr id="16" name="Ellipse 15">
              <a:extLst>
                <a:ext uri="{FF2B5EF4-FFF2-40B4-BE49-F238E27FC236}">
                  <a16:creationId xmlns:a16="http://schemas.microsoft.com/office/drawing/2014/main" id="{EA1F87AB-7E78-40E8-8D38-D52C33D982BB}"/>
                </a:ext>
              </a:extLst>
            </p:cNvPr>
            <p:cNvSpPr/>
            <p:nvPr/>
          </p:nvSpPr>
          <p:spPr>
            <a:xfrm>
              <a:off x="4763981" y="1969760"/>
              <a:ext cx="1417473" cy="1406501"/>
            </a:xfrm>
            <a:prstGeom prst="ellipse">
              <a:avLst/>
            </a:prstGeom>
            <a:solidFill>
              <a:srgbClr val="EBE7E4"/>
            </a:solidFill>
            <a:ln>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dirty="0">
                  <a:solidFill>
                    <a:schemeClr val="tx1"/>
                  </a:solidFill>
                </a:rPr>
                <a:t>+42%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small" spc="0" normalizeH="0" noProof="0" dirty="0">
                  <a:ln>
                    <a:noFill/>
                  </a:ln>
                  <a:solidFill>
                    <a:schemeClr val="tx1"/>
                  </a:solidFill>
                  <a:effectLst/>
                  <a:uLnTx/>
                  <a:uFillTx/>
                </a:rPr>
                <a:t>Glance radiance</a:t>
              </a:r>
            </a:p>
          </p:txBody>
        </p:sp>
      </p:grpSp>
      <p:grpSp>
        <p:nvGrpSpPr>
          <p:cNvPr id="18" name="Groupe 17"/>
          <p:cNvGrpSpPr/>
          <p:nvPr/>
        </p:nvGrpSpPr>
        <p:grpSpPr>
          <a:xfrm>
            <a:off x="4372479" y="3521419"/>
            <a:ext cx="1820280" cy="1801559"/>
            <a:chOff x="7075429" y="2217832"/>
            <a:chExt cx="1820280" cy="1801559"/>
          </a:xfrm>
        </p:grpSpPr>
        <p:grpSp>
          <p:nvGrpSpPr>
            <p:cNvPr id="19" name="Groupe 18">
              <a:extLst>
                <a:ext uri="{FF2B5EF4-FFF2-40B4-BE49-F238E27FC236}">
                  <a16:creationId xmlns:a16="http://schemas.microsoft.com/office/drawing/2014/main" id="{C2DBADC7-2E1A-43E5-8F5B-7981210AF171}"/>
                </a:ext>
              </a:extLst>
            </p:cNvPr>
            <p:cNvGrpSpPr/>
            <p:nvPr/>
          </p:nvGrpSpPr>
          <p:grpSpPr>
            <a:xfrm>
              <a:off x="7075429" y="2217832"/>
              <a:ext cx="1820280" cy="1801559"/>
              <a:chOff x="9850222" y="2225855"/>
              <a:chExt cx="1762678" cy="1695167"/>
            </a:xfrm>
            <a:solidFill>
              <a:srgbClr val="DFDAFB"/>
            </a:solidFill>
          </p:grpSpPr>
          <p:sp>
            <p:nvSpPr>
              <p:cNvPr id="21" name="Ellipse 20">
                <a:extLst>
                  <a:ext uri="{FF2B5EF4-FFF2-40B4-BE49-F238E27FC236}">
                    <a16:creationId xmlns:a16="http://schemas.microsoft.com/office/drawing/2014/main" id="{EA1F87AB-7E78-40E8-8D38-D52C33D982BB}"/>
                  </a:ext>
                </a:extLst>
              </p:cNvPr>
              <p:cNvSpPr/>
              <p:nvPr/>
            </p:nvSpPr>
            <p:spPr>
              <a:xfrm>
                <a:off x="9903258" y="2289060"/>
                <a:ext cx="1512240" cy="1443417"/>
              </a:xfrm>
              <a:prstGeom prst="ellipse">
                <a:avLst/>
              </a:prstGeom>
              <a:noFill/>
              <a:ln>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ea typeface="+mn-ea"/>
                  <a:cs typeface="+mn-cs"/>
                </a:endParaRPr>
              </a:p>
            </p:txBody>
          </p:sp>
          <p:sp>
            <p:nvSpPr>
              <p:cNvPr id="22" name="Ellipse 21">
                <a:extLst>
                  <a:ext uri="{FF2B5EF4-FFF2-40B4-BE49-F238E27FC236}">
                    <a16:creationId xmlns:a16="http://schemas.microsoft.com/office/drawing/2014/main" id="{C97058D8-B42A-4408-9FDA-896A8D729BDF}"/>
                  </a:ext>
                </a:extLst>
              </p:cNvPr>
              <p:cNvSpPr/>
              <p:nvPr/>
            </p:nvSpPr>
            <p:spPr>
              <a:xfrm>
                <a:off x="9850222" y="2225855"/>
                <a:ext cx="1762678" cy="16951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ea typeface="+mn-ea"/>
                  <a:cs typeface="+mn-cs"/>
                </a:endParaRPr>
              </a:p>
            </p:txBody>
          </p:sp>
        </p:grpSp>
        <p:sp>
          <p:nvSpPr>
            <p:cNvPr id="20" name="Ellipse 19">
              <a:extLst>
                <a:ext uri="{FF2B5EF4-FFF2-40B4-BE49-F238E27FC236}">
                  <a16:creationId xmlns:a16="http://schemas.microsoft.com/office/drawing/2014/main" id="{EA1F87AB-7E78-40E8-8D38-D52C33D982BB}"/>
                </a:ext>
              </a:extLst>
            </p:cNvPr>
            <p:cNvSpPr/>
            <p:nvPr/>
          </p:nvSpPr>
          <p:spPr>
            <a:xfrm>
              <a:off x="7263055" y="2367670"/>
              <a:ext cx="1428801" cy="1406501"/>
            </a:xfrm>
            <a:prstGeom prst="ellipse">
              <a:avLst/>
            </a:prstGeom>
            <a:solidFill>
              <a:srgbClr val="EBE7E4"/>
            </a:solidFill>
            <a:ln>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dirty="0">
                  <a:solidFill>
                    <a:schemeClr val="tx1"/>
                  </a:solidFill>
                </a:rPr>
                <a:t>+15%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small" spc="0" normalizeH="0" noProof="0" dirty="0">
                  <a:ln>
                    <a:noFill/>
                  </a:ln>
                  <a:solidFill>
                    <a:schemeClr val="tx1"/>
                  </a:solidFill>
                  <a:effectLst/>
                  <a:uLnTx/>
                  <a:uFillTx/>
                </a:rPr>
                <a:t>Eyelids lifted</a:t>
              </a:r>
            </a:p>
          </p:txBody>
        </p:sp>
      </p:grpSp>
      <p:sp>
        <p:nvSpPr>
          <p:cNvPr id="30" name="Rectangle à coins arrondis 39">
            <a:extLst>
              <a:ext uri="{FF2B5EF4-FFF2-40B4-BE49-F238E27FC236}">
                <a16:creationId xmlns:a16="http://schemas.microsoft.com/office/drawing/2014/main" id="{47965AD0-E162-4F3D-B8F8-E1E59D3B33F3}"/>
              </a:ext>
            </a:extLst>
          </p:cNvPr>
          <p:cNvSpPr/>
          <p:nvPr/>
        </p:nvSpPr>
        <p:spPr>
          <a:xfrm>
            <a:off x="115135" y="5742885"/>
            <a:ext cx="8069072" cy="1059286"/>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 name="ZoneTexte 31">
            <a:extLst>
              <a:ext uri="{FF2B5EF4-FFF2-40B4-BE49-F238E27FC236}">
                <a16:creationId xmlns:a16="http://schemas.microsoft.com/office/drawing/2014/main" id="{83504B63-48A8-406E-8BFC-2393837C0B34}"/>
              </a:ext>
            </a:extLst>
          </p:cNvPr>
          <p:cNvSpPr txBox="1"/>
          <p:nvPr/>
        </p:nvSpPr>
        <p:spPr>
          <a:xfrm>
            <a:off x="442769" y="6155840"/>
            <a:ext cx="1257810" cy="646331"/>
          </a:xfrm>
          <a:prstGeom prst="rect">
            <a:avLst/>
          </a:prstGeom>
          <a:noFill/>
        </p:spPr>
        <p:txBody>
          <a:bodyPr wrap="square" rtlCol="0">
            <a:spAutoFit/>
          </a:bodyPr>
          <a:lstStyle/>
          <a:p>
            <a:r>
              <a:rPr lang="fr-FR" b="1" cap="small" dirty="0">
                <a:solidFill>
                  <a:srgbClr val="E7E6E6">
                    <a:lumMod val="25000"/>
                  </a:srgbClr>
                </a:solidFill>
              </a:rPr>
              <a:t>Illuminates </a:t>
            </a:r>
          </a:p>
          <a:p>
            <a:r>
              <a:rPr lang="fr-FR" cap="small" dirty="0">
                <a:solidFill>
                  <a:srgbClr val="E7E6E6">
                    <a:lumMod val="25000"/>
                  </a:srgbClr>
                </a:solidFill>
              </a:rPr>
              <a:t>the look</a:t>
            </a:r>
          </a:p>
        </p:txBody>
      </p:sp>
      <p:sp>
        <p:nvSpPr>
          <p:cNvPr id="33" name="ZoneTexte 32">
            <a:extLst>
              <a:ext uri="{FF2B5EF4-FFF2-40B4-BE49-F238E27FC236}">
                <a16:creationId xmlns:a16="http://schemas.microsoft.com/office/drawing/2014/main" id="{3B76F187-EB88-466C-B665-32CA46540D27}"/>
              </a:ext>
            </a:extLst>
          </p:cNvPr>
          <p:cNvSpPr txBox="1"/>
          <p:nvPr/>
        </p:nvSpPr>
        <p:spPr>
          <a:xfrm>
            <a:off x="4719427" y="5742618"/>
            <a:ext cx="107915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a typeface="+mn-ea"/>
                <a:cs typeface="+mn-cs"/>
              </a:rPr>
              <a:t>03</a:t>
            </a:r>
          </a:p>
        </p:txBody>
      </p:sp>
      <p:sp>
        <p:nvSpPr>
          <p:cNvPr id="34" name="ZoneTexte 33">
            <a:extLst>
              <a:ext uri="{FF2B5EF4-FFF2-40B4-BE49-F238E27FC236}">
                <a16:creationId xmlns:a16="http://schemas.microsoft.com/office/drawing/2014/main" id="{2927354D-D1BB-45B1-8F94-C9F1246F8E2B}"/>
              </a:ext>
            </a:extLst>
          </p:cNvPr>
          <p:cNvSpPr txBox="1"/>
          <p:nvPr/>
        </p:nvSpPr>
        <p:spPr>
          <a:xfrm>
            <a:off x="334830" y="5817818"/>
            <a:ext cx="107915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a typeface="+mn-ea"/>
                <a:cs typeface="+mn-cs"/>
              </a:rPr>
              <a:t>01</a:t>
            </a:r>
          </a:p>
        </p:txBody>
      </p:sp>
      <p:sp>
        <p:nvSpPr>
          <p:cNvPr id="35" name="ZoneTexte 34">
            <a:extLst>
              <a:ext uri="{FF2B5EF4-FFF2-40B4-BE49-F238E27FC236}">
                <a16:creationId xmlns:a16="http://schemas.microsoft.com/office/drawing/2014/main" id="{99F1CD91-70FE-4A06-A7AE-2E1415A045D7}"/>
              </a:ext>
            </a:extLst>
          </p:cNvPr>
          <p:cNvSpPr txBox="1"/>
          <p:nvPr/>
        </p:nvSpPr>
        <p:spPr>
          <a:xfrm>
            <a:off x="2360038" y="5738430"/>
            <a:ext cx="107915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a typeface="+mn-ea"/>
                <a:cs typeface="+mn-cs"/>
              </a:rPr>
              <a:t>02</a:t>
            </a:r>
          </a:p>
        </p:txBody>
      </p:sp>
      <p:sp>
        <p:nvSpPr>
          <p:cNvPr id="36" name="Titre 1">
            <a:extLst>
              <a:ext uri="{FF2B5EF4-FFF2-40B4-BE49-F238E27FC236}">
                <a16:creationId xmlns:a16="http://schemas.microsoft.com/office/drawing/2014/main" id="{8760B455-FE2D-42D8-B13C-ED2C8E6C4831}"/>
              </a:ext>
            </a:extLst>
          </p:cNvPr>
          <p:cNvSpPr>
            <a:spLocks noGrp="1"/>
          </p:cNvSpPr>
          <p:nvPr>
            <p:ph type="title"/>
          </p:nvPr>
        </p:nvSpPr>
        <p:spPr>
          <a:xfrm>
            <a:off x="2022107" y="6121302"/>
            <a:ext cx="1881428" cy="661208"/>
          </a:xfrm>
        </p:spPr>
        <p:txBody>
          <a:bodyPr>
            <a:normAutofit fontScale="90000"/>
          </a:bodyPr>
          <a:lstStyle/>
          <a:p>
            <a:r>
              <a:rPr lang="fr-FR" sz="1800" b="1" cap="small" dirty="0">
                <a:solidFill>
                  <a:srgbClr val="E7E6E6">
                    <a:lumMod val="25000"/>
                  </a:srgbClr>
                </a:solidFill>
                <a:latin typeface="+mn-lt"/>
                <a:ea typeface="+mn-ea"/>
                <a:cs typeface="+mn-cs"/>
              </a:rPr>
              <a:t>Attenuated </a:t>
            </a:r>
            <a:r>
              <a:rPr lang="fr-FR" sz="1800" cap="small" dirty="0">
                <a:solidFill>
                  <a:srgbClr val="E7E6E6">
                    <a:lumMod val="25000"/>
                  </a:srgbClr>
                </a:solidFill>
                <a:latin typeface="+mn-lt"/>
                <a:ea typeface="+mn-ea"/>
                <a:cs typeface="+mn-cs"/>
              </a:rPr>
              <a:t/>
            </a:r>
            <a:br>
              <a:rPr lang="fr-FR" sz="1800" cap="small" dirty="0">
                <a:solidFill>
                  <a:srgbClr val="E7E6E6">
                    <a:lumMod val="25000"/>
                  </a:srgbClr>
                </a:solidFill>
                <a:latin typeface="+mn-lt"/>
                <a:ea typeface="+mn-ea"/>
                <a:cs typeface="+mn-cs"/>
              </a:rPr>
            </a:br>
            <a:r>
              <a:rPr lang="fr-FR" sz="1800" cap="small" dirty="0">
                <a:solidFill>
                  <a:srgbClr val="E7E6E6">
                    <a:lumMod val="25000"/>
                  </a:srgbClr>
                </a:solidFill>
                <a:latin typeface="+mn-lt"/>
                <a:ea typeface="+mn-ea"/>
                <a:cs typeface="+mn-cs"/>
              </a:rPr>
              <a:t>wrinkles and fine lines</a:t>
            </a:r>
            <a:endParaRPr lang="fr-FR" sz="1800" dirty="0">
              <a:latin typeface="+mn-lt"/>
            </a:endParaRPr>
          </a:p>
        </p:txBody>
      </p:sp>
      <p:sp>
        <p:nvSpPr>
          <p:cNvPr id="37" name="Titre 1">
            <a:extLst>
              <a:ext uri="{FF2B5EF4-FFF2-40B4-BE49-F238E27FC236}">
                <a16:creationId xmlns:a16="http://schemas.microsoft.com/office/drawing/2014/main" id="{1AEF94A7-5C47-43E9-AA68-E2DB461FD46A}"/>
              </a:ext>
            </a:extLst>
          </p:cNvPr>
          <p:cNvSpPr txBox="1">
            <a:spLocks/>
          </p:cNvSpPr>
          <p:nvPr/>
        </p:nvSpPr>
        <p:spPr>
          <a:xfrm>
            <a:off x="4432830" y="6092832"/>
            <a:ext cx="1835232" cy="677109"/>
          </a:xfrm>
          <a:prstGeom prst="rect">
            <a:avLst/>
          </a:prstGeom>
        </p:spPr>
        <p:txBody>
          <a:bodyPr vert="horz" lIns="91440" tIns="45720" rIns="91440" bIns="45720" rtlCol="0" anchor="ctr">
            <a:normAutofit fontScale="92500" lnSpcReduction="20000"/>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r>
              <a:rPr lang="fr-FR" sz="1800" b="1" cap="small" dirty="0">
                <a:solidFill>
                  <a:srgbClr val="E7E6E6">
                    <a:lumMod val="25000"/>
                  </a:srgbClr>
                </a:solidFill>
                <a:latin typeface="+mn-lt"/>
                <a:ea typeface="+mn-ea"/>
                <a:cs typeface="+mn-cs"/>
              </a:rPr>
              <a:t>Stump</a:t>
            </a:r>
          </a:p>
          <a:p>
            <a:r>
              <a:rPr lang="fr-FR" sz="1800" cap="small" dirty="0">
                <a:solidFill>
                  <a:srgbClr val="E7E6E6">
                    <a:lumMod val="25000"/>
                  </a:srgbClr>
                </a:solidFill>
                <a:latin typeface="+mn-lt"/>
                <a:ea typeface="+mn-ea"/>
                <a:cs typeface="+mn-cs"/>
              </a:rPr>
              <a:t>pockets and dark circles</a:t>
            </a:r>
            <a:endParaRPr lang="fr-FR" sz="1800" dirty="0">
              <a:latin typeface="+mn-lt"/>
            </a:endParaRPr>
          </a:p>
        </p:txBody>
      </p:sp>
      <p:sp>
        <p:nvSpPr>
          <p:cNvPr id="38" name="ZoneTexte 37">
            <a:extLst>
              <a:ext uri="{FF2B5EF4-FFF2-40B4-BE49-F238E27FC236}">
                <a16:creationId xmlns:a16="http://schemas.microsoft.com/office/drawing/2014/main" id="{3B8E4B1A-DCC4-4C36-A38B-2CD489D0BEDA}"/>
              </a:ext>
            </a:extLst>
          </p:cNvPr>
          <p:cNvSpPr txBox="1"/>
          <p:nvPr/>
        </p:nvSpPr>
        <p:spPr>
          <a:xfrm>
            <a:off x="7019388" y="5772397"/>
            <a:ext cx="107915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a typeface="+mn-ea"/>
                <a:cs typeface="+mn-cs"/>
              </a:rPr>
              <a:t>04</a:t>
            </a:r>
          </a:p>
        </p:txBody>
      </p:sp>
      <p:sp>
        <p:nvSpPr>
          <p:cNvPr id="39" name="Titre 1">
            <a:extLst>
              <a:ext uri="{FF2B5EF4-FFF2-40B4-BE49-F238E27FC236}">
                <a16:creationId xmlns:a16="http://schemas.microsoft.com/office/drawing/2014/main" id="{7FA2E642-4386-406C-B8C4-02DCE502C5C1}"/>
              </a:ext>
            </a:extLst>
          </p:cNvPr>
          <p:cNvSpPr txBox="1">
            <a:spLocks/>
          </p:cNvSpPr>
          <p:nvPr/>
        </p:nvSpPr>
        <p:spPr>
          <a:xfrm>
            <a:off x="6923449" y="6071542"/>
            <a:ext cx="1414391" cy="71096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r>
              <a:rPr lang="fr-FR" sz="1800" b="1" cap="small" dirty="0" err="1">
                <a:solidFill>
                  <a:srgbClr val="E7E6E6">
                    <a:lumMod val="25000"/>
                  </a:srgbClr>
                </a:solidFill>
                <a:latin typeface="+mn-lt"/>
                <a:ea typeface="+mn-ea"/>
                <a:cs typeface="+mn-cs"/>
              </a:rPr>
              <a:t>Repulp </a:t>
            </a:r>
          </a:p>
          <a:p>
            <a:r>
              <a:rPr lang="fr-FR" sz="1800" cap="small" dirty="0">
                <a:solidFill>
                  <a:srgbClr val="E7E6E6">
                    <a:lumMod val="25000"/>
                  </a:srgbClr>
                </a:solidFill>
                <a:latin typeface="+mn-lt"/>
                <a:ea typeface="+mn-ea"/>
                <a:cs typeface="+mn-cs"/>
              </a:rPr>
              <a:t>The lips</a:t>
            </a:r>
          </a:p>
        </p:txBody>
      </p:sp>
      <p:pic>
        <p:nvPicPr>
          <p:cNvPr id="29" name="Image 28">
            <a:extLst>
              <a:ext uri="{FF2B5EF4-FFF2-40B4-BE49-F238E27FC236}">
                <a16:creationId xmlns:a16="http://schemas.microsoft.com/office/drawing/2014/main" id="{4E3C1067-6E2B-42BB-9BA8-0D0CC4C43ACD}"/>
              </a:ext>
            </a:extLst>
          </p:cNvPr>
          <p:cNvPicPr>
            <a:picLocks noChangeAspect="1"/>
          </p:cNvPicPr>
          <p:nvPr/>
        </p:nvPicPr>
        <p:blipFill rotWithShape="1">
          <a:blip r:embed="rId4" cstate="print"/>
          <a:srcRect l="51870" t="15492" r="24550" b="80330"/>
          <a:stretch/>
        </p:blipFill>
        <p:spPr>
          <a:xfrm>
            <a:off x="2335809" y="0"/>
            <a:ext cx="7017250" cy="723428"/>
          </a:xfrm>
          <a:prstGeom prst="rect">
            <a:avLst/>
          </a:prstGeom>
        </p:spPr>
      </p:pic>
      <p:sp>
        <p:nvSpPr>
          <p:cNvPr id="40"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2">
                    <a:lumMod val="25000"/>
                  </a:schemeClr>
                </a:solidFill>
                <a:latin typeface="Century" panose="02040604050505020304" pitchFamily="18" charset="0"/>
              </a:rPr>
              <a:t>Eye and Lip Perfection Treatment</a:t>
            </a:r>
          </a:p>
        </p:txBody>
      </p:sp>
      <p:sp>
        <p:nvSpPr>
          <p:cNvPr id="28" name="Rectangle 27"/>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cap="small" dirty="0" smtClean="0">
                <a:solidFill>
                  <a:srgbClr val="565655"/>
                </a:solidFill>
                <a:latin typeface="Century" panose="02040604050505020304" pitchFamily="18" charset="0"/>
              </a:rPr>
              <a:t>Visible &amp; immediate results</a:t>
            </a:r>
            <a:endParaRPr lang="fr-FR" cap="small" dirty="0">
              <a:solidFill>
                <a:srgbClr val="565655"/>
              </a:solidFill>
              <a:latin typeface="Century" panose="02040604050505020304" pitchFamily="18" charset="0"/>
            </a:endParaRPr>
          </a:p>
        </p:txBody>
      </p:sp>
      <p:sp>
        <p:nvSpPr>
          <p:cNvPr id="31" name="Titre 1">
            <a:extLst>
              <a:ext uri="{FF2B5EF4-FFF2-40B4-BE49-F238E27FC236}">
                <a16:creationId xmlns:a16="http://schemas.microsoft.com/office/drawing/2014/main" id="{522D55F5-90E7-4FB8-902C-0D58B155972E}"/>
              </a:ext>
            </a:extLst>
          </p:cNvPr>
          <p:cNvSpPr txBox="1">
            <a:spLocks/>
          </p:cNvSpPr>
          <p:nvPr/>
        </p:nvSpPr>
        <p:spPr>
          <a:xfrm>
            <a:off x="199158" y="5451355"/>
            <a:ext cx="1579719" cy="498007"/>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small" spc="0" normalizeH="0" baseline="0" noProof="0" dirty="0" err="1">
                <a:ln>
                  <a:noFill/>
                </a:ln>
                <a:solidFill>
                  <a:srgbClr val="E7E6E6">
                    <a:lumMod val="25000"/>
                  </a:srgbClr>
                </a:solidFill>
                <a:effectLst/>
                <a:uLnTx/>
                <a:uFillTx/>
                <a:latin typeface="+mn-lt"/>
              </a:rPr>
              <a:t>Results</a:t>
            </a:r>
            <a:endParaRPr kumimoji="0" lang="fr-FR" sz="2400" b="0" i="0" u="none" strike="noStrike" kern="1200" cap="none" spc="0" normalizeH="0" baseline="0" noProof="0" dirty="0">
              <a:ln>
                <a:noFill/>
              </a:ln>
              <a:solidFill>
                <a:srgbClr val="E7E6E6">
                  <a:lumMod val="25000"/>
                </a:srgbClr>
              </a:solidFill>
              <a:effectLst/>
              <a:uLnTx/>
              <a:uFillTx/>
              <a:latin typeface="+mn-lt"/>
            </a:endParaRPr>
          </a:p>
        </p:txBody>
      </p:sp>
    </p:spTree>
    <p:extLst>
      <p:ext uri="{BB962C8B-B14F-4D97-AF65-F5344CB8AC3E}">
        <p14:creationId xmlns:p14="http://schemas.microsoft.com/office/powerpoint/2010/main" val="367522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anim calcmode="lin" valueType="num">
                                      <p:cBhvr>
                                        <p:cTn id="38" dur="1000" fill="hold"/>
                                        <p:tgtEl>
                                          <p:spTgt spid="34"/>
                                        </p:tgtEl>
                                        <p:attrNameLst>
                                          <p:attrName>ppt_x</p:attrName>
                                        </p:attrNameLst>
                                      </p:cBhvr>
                                      <p:tavLst>
                                        <p:tav tm="0">
                                          <p:val>
                                            <p:strVal val="#ppt_x"/>
                                          </p:val>
                                        </p:tav>
                                        <p:tav tm="100000">
                                          <p:val>
                                            <p:strVal val="#ppt_x"/>
                                          </p:val>
                                        </p:tav>
                                      </p:tavLst>
                                    </p:anim>
                                    <p:anim calcmode="lin" valueType="num">
                                      <p:cBhvr>
                                        <p:cTn id="39" dur="1000" fill="hold"/>
                                        <p:tgtEl>
                                          <p:spTgt spid="3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1000" fill="hold"/>
                                        <p:tgtEl>
                                          <p:spTgt spid="3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1000"/>
                                        <p:tgtEl>
                                          <p:spTgt spid="37"/>
                                        </p:tgtEl>
                                      </p:cBhvr>
                                    </p:animEffect>
                                    <p:anim calcmode="lin" valueType="num">
                                      <p:cBhvr>
                                        <p:cTn id="53" dur="1000" fill="hold"/>
                                        <p:tgtEl>
                                          <p:spTgt spid="37"/>
                                        </p:tgtEl>
                                        <p:attrNameLst>
                                          <p:attrName>ppt_x</p:attrName>
                                        </p:attrNameLst>
                                      </p:cBhvr>
                                      <p:tavLst>
                                        <p:tav tm="0">
                                          <p:val>
                                            <p:strVal val="#ppt_x"/>
                                          </p:val>
                                        </p:tav>
                                        <p:tav tm="100000">
                                          <p:val>
                                            <p:strVal val="#ppt_x"/>
                                          </p:val>
                                        </p:tav>
                                      </p:tavLst>
                                    </p:anim>
                                    <p:anim calcmode="lin" valueType="num">
                                      <p:cBhvr>
                                        <p:cTn id="54" dur="1000" fill="hold"/>
                                        <p:tgtEl>
                                          <p:spTgt spid="3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anim calcmode="lin" valueType="num">
                                      <p:cBhvr>
                                        <p:cTn id="58" dur="1000" fill="hold"/>
                                        <p:tgtEl>
                                          <p:spTgt spid="38"/>
                                        </p:tgtEl>
                                        <p:attrNameLst>
                                          <p:attrName>ppt_x</p:attrName>
                                        </p:attrNameLst>
                                      </p:cBhvr>
                                      <p:tavLst>
                                        <p:tav tm="0">
                                          <p:val>
                                            <p:strVal val="#ppt_x"/>
                                          </p:val>
                                        </p:tav>
                                        <p:tav tm="100000">
                                          <p:val>
                                            <p:strVal val="#ppt_x"/>
                                          </p:val>
                                        </p:tav>
                                      </p:tavLst>
                                    </p:anim>
                                    <p:anim calcmode="lin" valueType="num">
                                      <p:cBhvr>
                                        <p:cTn id="59" dur="1000" fill="hold"/>
                                        <p:tgtEl>
                                          <p:spTgt spid="3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33" grpId="0" animBg="1"/>
      <p:bldP spid="34" grpId="0" animBg="1"/>
      <p:bldP spid="35" grpId="0" animBg="1"/>
      <p:bldP spid="36" grpId="0"/>
      <p:bldP spid="37" grpId="0"/>
      <p:bldP spid="38" grpId="0" animBg="1"/>
      <p:bldP spid="39" grpId="0"/>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2335809" y="0"/>
            <a:ext cx="7017250" cy="723428"/>
          </a:xfrm>
          <a:prstGeom prst="rect">
            <a:avLst/>
          </a:prstGeom>
        </p:spPr>
      </p:pic>
      <p:sp>
        <p:nvSpPr>
          <p:cNvPr id="5"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2">
                    <a:lumMod val="25000"/>
                  </a:schemeClr>
                </a:solidFill>
                <a:latin typeface="Century" panose="02040604050505020304" pitchFamily="18" charset="0"/>
              </a:rPr>
              <a:t>Eye and Lip Perfection Treatment</a:t>
            </a:r>
          </a:p>
        </p:txBody>
      </p:sp>
      <p:pic>
        <p:nvPicPr>
          <p:cNvPr id="6" name="Picture 2" descr="Forces et faiblesses de la « Palestine 24 images/seconde » - ERAP -  Échanges Rhône-Alpes Auvergne Palest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36240">
            <a:off x="3746816" y="2265390"/>
            <a:ext cx="3691207" cy="2881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1460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Groupe 49"/>
          <p:cNvGrpSpPr/>
          <p:nvPr/>
        </p:nvGrpSpPr>
        <p:grpSpPr>
          <a:xfrm>
            <a:off x="4165897" y="2049670"/>
            <a:ext cx="4085304" cy="4641624"/>
            <a:chOff x="4210867" y="2006971"/>
            <a:chExt cx="3442283" cy="3854048"/>
          </a:xfrm>
        </p:grpSpPr>
        <p:grpSp>
          <p:nvGrpSpPr>
            <p:cNvPr id="17" name="Groupe 9"/>
            <p:cNvGrpSpPr/>
            <p:nvPr/>
          </p:nvGrpSpPr>
          <p:grpSpPr>
            <a:xfrm>
              <a:off x="4210867" y="2006971"/>
              <a:ext cx="3361508" cy="3854048"/>
              <a:chOff x="6388702" y="2852988"/>
              <a:chExt cx="4585648" cy="6252329"/>
            </a:xfrm>
          </p:grpSpPr>
          <p:pic>
            <p:nvPicPr>
              <p:cNvPr id="27" name="Image 26"/>
              <p:cNvPicPr>
                <a:picLocks noChangeAspect="1"/>
              </p:cNvPicPr>
              <p:nvPr/>
            </p:nvPicPr>
            <p:blipFill rotWithShape="1">
              <a:blip r:embed="rId3" cstate="print"/>
              <a:srcRect l="39152" t="25826" r="35773" b="13396"/>
              <a:stretch/>
            </p:blipFill>
            <p:spPr>
              <a:xfrm>
                <a:off x="6388702" y="2852988"/>
                <a:ext cx="4585648" cy="6252329"/>
              </a:xfrm>
              <a:prstGeom prst="rect">
                <a:avLst/>
              </a:prstGeom>
              <a:solidFill>
                <a:srgbClr val="E4D6D0"/>
              </a:solidFill>
              <a:ln>
                <a:solidFill>
                  <a:srgbClr val="FFFFFF"/>
                </a:solidFill>
              </a:ln>
            </p:spPr>
          </p:pic>
          <p:sp>
            <p:nvSpPr>
              <p:cNvPr id="28" name="Rectangle 27"/>
              <p:cNvSpPr/>
              <p:nvPr/>
            </p:nvSpPr>
            <p:spPr>
              <a:xfrm rot="20494448">
                <a:off x="8066537" y="5555916"/>
                <a:ext cx="501294" cy="248400"/>
              </a:xfrm>
              <a:prstGeom prst="rect">
                <a:avLst/>
              </a:prstGeom>
              <a:solidFill>
                <a:srgbClr val="E4D6D0"/>
              </a:solidFill>
              <a:ln>
                <a:solidFill>
                  <a:srgbClr val="E4D6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riangle isocèle 28"/>
              <p:cNvSpPr/>
              <p:nvPr/>
            </p:nvSpPr>
            <p:spPr>
              <a:xfrm rot="6195916">
                <a:off x="8510813" y="5576294"/>
                <a:ext cx="226205" cy="166205"/>
              </a:xfrm>
              <a:prstGeom prst="triangle">
                <a:avLst/>
              </a:prstGeom>
              <a:solidFill>
                <a:srgbClr val="E4D6D0"/>
              </a:solidFill>
              <a:ln>
                <a:solidFill>
                  <a:srgbClr val="E4D6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riangle isocèle 29"/>
              <p:cNvSpPr/>
              <p:nvPr/>
            </p:nvSpPr>
            <p:spPr>
              <a:xfrm rot="7796961">
                <a:off x="8867270" y="5507105"/>
                <a:ext cx="299338" cy="339067"/>
              </a:xfrm>
              <a:prstGeom prst="triangle">
                <a:avLst/>
              </a:prstGeom>
              <a:solidFill>
                <a:srgbClr val="E4D6D0"/>
              </a:solidFill>
              <a:ln>
                <a:solidFill>
                  <a:srgbClr val="E4D6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rot="1425332">
                <a:off x="8965985" y="5533865"/>
                <a:ext cx="302150" cy="237262"/>
              </a:xfrm>
              <a:prstGeom prst="rect">
                <a:avLst/>
              </a:prstGeom>
              <a:solidFill>
                <a:srgbClr val="E4D6D0"/>
              </a:solidFill>
              <a:ln>
                <a:solidFill>
                  <a:srgbClr val="E4D6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ZoneTexte 18"/>
            <p:cNvSpPr txBox="1"/>
            <p:nvPr/>
          </p:nvSpPr>
          <p:spPr>
            <a:xfrm>
              <a:off x="4210867" y="5042171"/>
              <a:ext cx="3442283" cy="536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545454"/>
                  </a:solidFill>
                  <a:effectLst/>
                  <a:uLnTx/>
                  <a:uFillTx/>
                </a:rPr>
                <a:t>Feedback Box</a:t>
              </a:r>
            </a:p>
          </p:txBody>
        </p:sp>
        <p:grpSp>
          <p:nvGrpSpPr>
            <p:cNvPr id="20" name="Groupe 48"/>
            <p:cNvGrpSpPr/>
            <p:nvPr/>
          </p:nvGrpSpPr>
          <p:grpSpPr>
            <a:xfrm>
              <a:off x="5658173" y="3596994"/>
              <a:ext cx="529711" cy="473561"/>
              <a:chOff x="5658173" y="3596994"/>
              <a:chExt cx="529711" cy="473561"/>
            </a:xfrm>
          </p:grpSpPr>
          <p:cxnSp>
            <p:nvCxnSpPr>
              <p:cNvPr id="21" name="Connecteur droit 20"/>
              <p:cNvCxnSpPr/>
              <p:nvPr/>
            </p:nvCxnSpPr>
            <p:spPr>
              <a:xfrm>
                <a:off x="5948509" y="3740615"/>
                <a:ext cx="0" cy="274022"/>
              </a:xfrm>
              <a:prstGeom prst="line">
                <a:avLst/>
              </a:prstGeom>
              <a:ln>
                <a:solidFill>
                  <a:srgbClr val="545454"/>
                </a:solidFill>
              </a:ln>
            </p:spPr>
            <p:style>
              <a:lnRef idx="3">
                <a:schemeClr val="dk1"/>
              </a:lnRef>
              <a:fillRef idx="0">
                <a:schemeClr val="dk1"/>
              </a:fillRef>
              <a:effectRef idx="2">
                <a:schemeClr val="dk1"/>
              </a:effectRef>
              <a:fontRef idx="minor">
                <a:schemeClr val="tx1"/>
              </a:fontRef>
            </p:style>
          </p:cxnSp>
          <p:cxnSp>
            <p:nvCxnSpPr>
              <p:cNvPr id="22" name="Connecteur droit 21"/>
              <p:cNvCxnSpPr/>
              <p:nvPr/>
            </p:nvCxnSpPr>
            <p:spPr>
              <a:xfrm>
                <a:off x="5928439" y="3740615"/>
                <a:ext cx="22535" cy="329940"/>
              </a:xfrm>
              <a:prstGeom prst="line">
                <a:avLst/>
              </a:prstGeom>
              <a:ln>
                <a:solidFill>
                  <a:srgbClr val="545454"/>
                </a:solidFill>
              </a:ln>
            </p:spPr>
            <p:style>
              <a:lnRef idx="3">
                <a:schemeClr val="dk1"/>
              </a:lnRef>
              <a:fillRef idx="0">
                <a:schemeClr val="dk1"/>
              </a:fillRef>
              <a:effectRef idx="2">
                <a:schemeClr val="dk1"/>
              </a:effectRef>
              <a:fontRef idx="minor">
                <a:schemeClr val="tx1"/>
              </a:fontRef>
            </p:style>
          </p:cxnSp>
          <p:cxnSp>
            <p:nvCxnSpPr>
              <p:cNvPr id="23" name="Connecteur droit 22"/>
              <p:cNvCxnSpPr/>
              <p:nvPr/>
            </p:nvCxnSpPr>
            <p:spPr>
              <a:xfrm>
                <a:off x="5944674" y="3767356"/>
                <a:ext cx="243210" cy="69172"/>
              </a:xfrm>
              <a:prstGeom prst="line">
                <a:avLst/>
              </a:prstGeom>
              <a:ln>
                <a:solidFill>
                  <a:srgbClr val="545454"/>
                </a:solidFill>
              </a:ln>
            </p:spPr>
            <p:style>
              <a:lnRef idx="3">
                <a:schemeClr val="dk1"/>
              </a:lnRef>
              <a:fillRef idx="0">
                <a:schemeClr val="dk1"/>
              </a:fillRef>
              <a:effectRef idx="2">
                <a:schemeClr val="dk1"/>
              </a:effectRef>
              <a:fontRef idx="minor">
                <a:schemeClr val="tx1"/>
              </a:fontRef>
            </p:style>
          </p:cxnSp>
          <p:cxnSp>
            <p:nvCxnSpPr>
              <p:cNvPr id="24" name="Connecteur droit 23"/>
              <p:cNvCxnSpPr/>
              <p:nvPr/>
            </p:nvCxnSpPr>
            <p:spPr>
              <a:xfrm flipH="1">
                <a:off x="5658173" y="3762234"/>
                <a:ext cx="266893" cy="79415"/>
              </a:xfrm>
              <a:prstGeom prst="line">
                <a:avLst/>
              </a:prstGeom>
              <a:ln>
                <a:solidFill>
                  <a:srgbClr val="545454"/>
                </a:solidFill>
              </a:ln>
            </p:spPr>
            <p:style>
              <a:lnRef idx="3">
                <a:schemeClr val="dk1"/>
              </a:lnRef>
              <a:fillRef idx="0">
                <a:schemeClr val="dk1"/>
              </a:fillRef>
              <a:effectRef idx="2">
                <a:schemeClr val="dk1"/>
              </a:effectRef>
              <a:fontRef idx="minor">
                <a:schemeClr val="tx1"/>
              </a:fontRef>
            </p:style>
          </p:cxnSp>
          <p:cxnSp>
            <p:nvCxnSpPr>
              <p:cNvPr id="25" name="Connecteur droit 24"/>
              <p:cNvCxnSpPr/>
              <p:nvPr/>
            </p:nvCxnSpPr>
            <p:spPr>
              <a:xfrm flipH="1" flipV="1">
                <a:off x="5810574" y="3631783"/>
                <a:ext cx="114107" cy="127768"/>
              </a:xfrm>
              <a:prstGeom prst="line">
                <a:avLst/>
              </a:prstGeom>
              <a:ln>
                <a:solidFill>
                  <a:srgbClr val="545454"/>
                </a:solidFill>
              </a:ln>
            </p:spPr>
            <p:style>
              <a:lnRef idx="3">
                <a:schemeClr val="dk1"/>
              </a:lnRef>
              <a:fillRef idx="0">
                <a:schemeClr val="dk1"/>
              </a:fillRef>
              <a:effectRef idx="2">
                <a:schemeClr val="dk1"/>
              </a:effectRef>
              <a:fontRef idx="minor">
                <a:schemeClr val="tx1"/>
              </a:fontRef>
            </p:style>
          </p:cxnSp>
          <p:cxnSp>
            <p:nvCxnSpPr>
              <p:cNvPr id="26" name="Connecteur droit 25"/>
              <p:cNvCxnSpPr>
                <a:endCxn id="30" idx="2"/>
              </p:cNvCxnSpPr>
              <p:nvPr/>
            </p:nvCxnSpPr>
            <p:spPr>
              <a:xfrm flipV="1">
                <a:off x="5959154" y="3596994"/>
                <a:ext cx="142310" cy="143622"/>
              </a:xfrm>
              <a:prstGeom prst="line">
                <a:avLst/>
              </a:prstGeom>
              <a:ln>
                <a:solidFill>
                  <a:srgbClr val="545454"/>
                </a:solidFill>
              </a:ln>
            </p:spPr>
            <p:style>
              <a:lnRef idx="3">
                <a:schemeClr val="dk1"/>
              </a:lnRef>
              <a:fillRef idx="0">
                <a:schemeClr val="dk1"/>
              </a:fillRef>
              <a:effectRef idx="2">
                <a:schemeClr val="dk1"/>
              </a:effectRef>
              <a:fontRef idx="minor">
                <a:schemeClr val="tx1"/>
              </a:fontRef>
            </p:style>
          </p:cxnSp>
        </p:grpSp>
      </p:grpSp>
      <p:pic>
        <p:nvPicPr>
          <p:cNvPr id="32" name="Image 31">
            <a:extLst>
              <a:ext uri="{FF2B5EF4-FFF2-40B4-BE49-F238E27FC236}">
                <a16:creationId xmlns:a16="http://schemas.microsoft.com/office/drawing/2014/main" id="{4E3C1067-6E2B-42BB-9BA8-0D0CC4C43ACD}"/>
              </a:ext>
            </a:extLst>
          </p:cNvPr>
          <p:cNvPicPr>
            <a:picLocks noChangeAspect="1"/>
          </p:cNvPicPr>
          <p:nvPr/>
        </p:nvPicPr>
        <p:blipFill rotWithShape="1">
          <a:blip r:embed="rId4" cstate="print"/>
          <a:srcRect l="51870" t="15492" r="24550" b="80330"/>
          <a:stretch/>
        </p:blipFill>
        <p:spPr>
          <a:xfrm>
            <a:off x="2335809" y="0"/>
            <a:ext cx="7017250" cy="723428"/>
          </a:xfrm>
          <a:prstGeom prst="rect">
            <a:avLst/>
          </a:prstGeom>
        </p:spPr>
      </p:pic>
      <p:sp>
        <p:nvSpPr>
          <p:cNvPr id="3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4000" dirty="0" smtClean="0">
                <a:solidFill>
                  <a:schemeClr val="bg2">
                    <a:lumMod val="25000"/>
                  </a:schemeClr>
                </a:solidFill>
                <a:latin typeface="Century" panose="02040604050505020304" pitchFamily="18" charset="0"/>
              </a:rPr>
              <a:t> Your turn to speak</a:t>
            </a:r>
            <a:endParaRPr lang="fr-FR" sz="4000" dirty="0">
              <a:solidFill>
                <a:schemeClr val="bg2">
                  <a:lumMod val="25000"/>
                </a:schemeClr>
              </a:solidFill>
              <a:latin typeface="Century" panose="02040604050505020304" pitchFamily="18" charset="0"/>
            </a:endParaRPr>
          </a:p>
        </p:txBody>
      </p:sp>
    </p:spTree>
    <p:extLst>
      <p:ext uri="{BB962C8B-B14F-4D97-AF65-F5344CB8AC3E}">
        <p14:creationId xmlns:p14="http://schemas.microsoft.com/office/powerpoint/2010/main" val="1749942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2335809" y="0"/>
            <a:ext cx="7017250" cy="723428"/>
          </a:xfrm>
          <a:prstGeom prst="rect">
            <a:avLst/>
          </a:prstGeom>
        </p:spPr>
      </p:pic>
      <p:sp>
        <p:nvSpPr>
          <p:cNvPr id="6" name="Sous-titre 2">
            <a:extLst>
              <a:ext uri="{FF2B5EF4-FFF2-40B4-BE49-F238E27FC236}">
                <a16:creationId xmlns:a16="http://schemas.microsoft.com/office/drawing/2014/main" id="{5257DCD9-7062-4C85-9309-DADF1D224FEC}"/>
              </a:ext>
            </a:extLst>
          </p:cNvPr>
          <p:cNvSpPr txBox="1">
            <a:spLocks/>
          </p:cNvSpPr>
          <p:nvPr/>
        </p:nvSpPr>
        <p:spPr>
          <a:xfrm>
            <a:off x="1" y="388679"/>
            <a:ext cx="12192000" cy="10189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sz="4000" dirty="0">
                <a:solidFill>
                  <a:srgbClr val="E7E6E6">
                    <a:lumMod val="25000"/>
                  </a:srgbClr>
                </a:solidFill>
                <a:latin typeface="Century" panose="02040604050505020304" pitchFamily="18" charset="0"/>
              </a:rPr>
              <a:t>The 5 subtleties to remember for a successful massage</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grpSp>
        <p:nvGrpSpPr>
          <p:cNvPr id="2" name="Groupe 1"/>
          <p:cNvGrpSpPr/>
          <p:nvPr/>
        </p:nvGrpSpPr>
        <p:grpSpPr>
          <a:xfrm>
            <a:off x="61094" y="2591784"/>
            <a:ext cx="2445745" cy="2913191"/>
            <a:chOff x="61094" y="2591784"/>
            <a:chExt cx="2445745" cy="2913191"/>
          </a:xfrm>
        </p:grpSpPr>
        <p:pic>
          <p:nvPicPr>
            <p:cNvPr id="15" name="Picture 6" descr="Rappel De Papier Vierge Notes Vectorielles Ensemble | Vecteur Gratuite"/>
            <p:cNvPicPr>
              <a:picLocks noChangeAspect="1" noChangeArrowheads="1"/>
            </p:cNvPicPr>
            <p:nvPr/>
          </p:nvPicPr>
          <p:blipFill rotWithShape="1">
            <a:blip r:embed="rId4">
              <a:extLst>
                <a:ext uri="{28A0092B-C50C-407E-A947-70E740481C1C}">
                  <a14:useLocalDpi xmlns:a14="http://schemas.microsoft.com/office/drawing/2010/main" val="0"/>
                </a:ext>
              </a:extLst>
            </a:blip>
            <a:srcRect l="10320" t="8089" r="53891" b="49282"/>
            <a:stretch/>
          </p:blipFill>
          <p:spPr bwMode="auto">
            <a:xfrm>
              <a:off x="61094" y="2591784"/>
              <a:ext cx="2445745" cy="2913191"/>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144799" y="3355880"/>
              <a:ext cx="2300078" cy="1384995"/>
            </a:xfrm>
            <a:prstGeom prst="rect">
              <a:avLst/>
            </a:prstGeom>
            <a:noFill/>
          </p:spPr>
          <p:txBody>
            <a:bodyPr wrap="square" rtlCol="0">
              <a:spAutoFit/>
            </a:bodyPr>
            <a:lstStyle/>
            <a:p>
              <a:pPr algn="ctr"/>
              <a:r>
                <a:rPr lang="fr-FR" sz="2800" cap="small" dirty="0" smtClean="0"/>
                <a:t>Be in the </a:t>
              </a:r>
              <a:r>
                <a:rPr lang="fr-FR" sz="2800" cap="small" dirty="0" err="1" smtClean="0"/>
                <a:t>present</a:t>
              </a:r>
              <a:r>
                <a:rPr lang="fr-FR" sz="2800" cap="small" dirty="0" smtClean="0"/>
                <a:t> moment</a:t>
              </a:r>
              <a:endParaRPr lang="fr-FR" sz="2800" cap="small" dirty="0"/>
            </a:p>
          </p:txBody>
        </p:sp>
      </p:grpSp>
      <p:grpSp>
        <p:nvGrpSpPr>
          <p:cNvPr id="3" name="Groupe 2"/>
          <p:cNvGrpSpPr/>
          <p:nvPr/>
        </p:nvGrpSpPr>
        <p:grpSpPr>
          <a:xfrm>
            <a:off x="2444877" y="2646833"/>
            <a:ext cx="2568831" cy="2803091"/>
            <a:chOff x="2444877" y="2646833"/>
            <a:chExt cx="2568831" cy="2803091"/>
          </a:xfrm>
        </p:grpSpPr>
        <p:pic>
          <p:nvPicPr>
            <p:cNvPr id="1030" name="Picture 6" descr="Rappel De Papier Vierge Notes Vectorielles Ensemble | Vecteur Gratuite"/>
            <p:cNvPicPr>
              <a:picLocks noChangeAspect="1" noChangeArrowheads="1"/>
            </p:cNvPicPr>
            <p:nvPr/>
          </p:nvPicPr>
          <p:blipFill rotWithShape="1">
            <a:blip r:embed="rId4">
              <a:extLst>
                <a:ext uri="{28A0092B-C50C-407E-A947-70E740481C1C}">
                  <a14:useLocalDpi xmlns:a14="http://schemas.microsoft.com/office/drawing/2010/main" val="0"/>
                </a:ext>
              </a:extLst>
            </a:blip>
            <a:srcRect l="52938" t="51139" r="9472" b="7843"/>
            <a:stretch/>
          </p:blipFill>
          <p:spPr bwMode="auto">
            <a:xfrm>
              <a:off x="2444877" y="2646833"/>
              <a:ext cx="2568831" cy="2803091"/>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2671532" y="3679547"/>
              <a:ext cx="2215019" cy="523220"/>
            </a:xfrm>
            <a:prstGeom prst="rect">
              <a:avLst/>
            </a:prstGeom>
            <a:noFill/>
          </p:spPr>
          <p:txBody>
            <a:bodyPr wrap="square" rtlCol="0">
              <a:spAutoFit/>
            </a:bodyPr>
            <a:lstStyle/>
            <a:p>
              <a:pPr algn="ctr"/>
              <a:r>
                <a:rPr lang="fr-FR" sz="2800" cap="small" dirty="0"/>
                <a:t>P</a:t>
              </a:r>
              <a:r>
                <a:rPr lang="fr-FR" sz="2800" cap="small" dirty="0" smtClean="0"/>
                <a:t>osture</a:t>
              </a:r>
              <a:endParaRPr lang="fr-FR" sz="2800" cap="small" dirty="0"/>
            </a:p>
          </p:txBody>
        </p:sp>
      </p:grpSp>
      <p:grpSp>
        <p:nvGrpSpPr>
          <p:cNvPr id="5" name="Groupe 4"/>
          <p:cNvGrpSpPr/>
          <p:nvPr/>
        </p:nvGrpSpPr>
        <p:grpSpPr>
          <a:xfrm>
            <a:off x="4817720" y="2646833"/>
            <a:ext cx="2868906" cy="2841360"/>
            <a:chOff x="4817720" y="2646833"/>
            <a:chExt cx="2868906" cy="2841360"/>
          </a:xfrm>
        </p:grpSpPr>
        <p:pic>
          <p:nvPicPr>
            <p:cNvPr id="1032" name="Picture 8" descr="Rappel De Papier Vierge Notes Vectorielles Ensemble | Vecteur Gratuite"/>
            <p:cNvPicPr>
              <a:picLocks noChangeAspect="1" noChangeArrowheads="1"/>
            </p:cNvPicPr>
            <p:nvPr/>
          </p:nvPicPr>
          <p:blipFill rotWithShape="1">
            <a:blip r:embed="rId5">
              <a:extLst>
                <a:ext uri="{28A0092B-C50C-407E-A947-70E740481C1C}">
                  <a14:useLocalDpi xmlns:a14="http://schemas.microsoft.com/office/drawing/2010/main" val="0"/>
                </a:ext>
              </a:extLst>
            </a:blip>
            <a:srcRect l="5695" t="65601" r="64395" b="4777"/>
            <a:stretch/>
          </p:blipFill>
          <p:spPr bwMode="auto">
            <a:xfrm>
              <a:off x="4817720" y="2646833"/>
              <a:ext cx="2868906" cy="2841360"/>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p:cNvSpPr txBox="1"/>
            <p:nvPr/>
          </p:nvSpPr>
          <p:spPr>
            <a:xfrm>
              <a:off x="5151873" y="3679547"/>
              <a:ext cx="1963506" cy="523220"/>
            </a:xfrm>
            <a:prstGeom prst="rect">
              <a:avLst/>
            </a:prstGeom>
            <a:noFill/>
          </p:spPr>
          <p:txBody>
            <a:bodyPr wrap="square" rtlCol="0">
              <a:spAutoFit/>
            </a:bodyPr>
            <a:lstStyle/>
            <a:p>
              <a:pPr algn="ctr"/>
              <a:r>
                <a:rPr lang="fr-FR" sz="2800" cap="small" dirty="0"/>
                <a:t>C</a:t>
              </a:r>
              <a:r>
                <a:rPr lang="fr-FR" sz="2800" cap="small" dirty="0" smtClean="0"/>
                <a:t>ontact</a:t>
              </a:r>
              <a:endParaRPr lang="fr-FR" sz="2800" cap="small" dirty="0"/>
            </a:p>
          </p:txBody>
        </p:sp>
      </p:grpSp>
      <p:grpSp>
        <p:nvGrpSpPr>
          <p:cNvPr id="7" name="Groupe 6"/>
          <p:cNvGrpSpPr/>
          <p:nvPr/>
        </p:nvGrpSpPr>
        <p:grpSpPr>
          <a:xfrm>
            <a:off x="7170836" y="2668429"/>
            <a:ext cx="2755627" cy="2759903"/>
            <a:chOff x="7170836" y="2668429"/>
            <a:chExt cx="2755627" cy="2759903"/>
          </a:xfrm>
        </p:grpSpPr>
        <p:pic>
          <p:nvPicPr>
            <p:cNvPr id="16" name="Picture 6" descr="Rappel De Papier Vierge Notes Vectorielles Ensemble | Vecteur Gratuite"/>
            <p:cNvPicPr>
              <a:picLocks noChangeAspect="1" noChangeArrowheads="1"/>
            </p:cNvPicPr>
            <p:nvPr/>
          </p:nvPicPr>
          <p:blipFill rotWithShape="1">
            <a:blip r:embed="rId4">
              <a:extLst>
                <a:ext uri="{28A0092B-C50C-407E-A947-70E740481C1C}">
                  <a14:useLocalDpi xmlns:a14="http://schemas.microsoft.com/office/drawing/2010/main" val="0"/>
                </a:ext>
              </a:extLst>
            </a:blip>
            <a:srcRect l="8594" t="52894" r="52204" b="7843"/>
            <a:stretch/>
          </p:blipFill>
          <p:spPr bwMode="auto">
            <a:xfrm>
              <a:off x="7170836" y="2668429"/>
              <a:ext cx="2755627" cy="2759903"/>
            </a:xfrm>
            <a:prstGeom prst="rect">
              <a:avLst/>
            </a:prstGeom>
            <a:noFill/>
            <a:extLst>
              <a:ext uri="{909E8E84-426E-40DD-AFC4-6F175D3DCCD1}">
                <a14:hiddenFill xmlns:a14="http://schemas.microsoft.com/office/drawing/2010/main">
                  <a:solidFill>
                    <a:srgbClr val="FFFFFF"/>
                  </a:solidFill>
                </a14:hiddenFill>
              </a:ext>
            </a:extLst>
          </p:spPr>
        </p:pic>
        <p:sp>
          <p:nvSpPr>
            <p:cNvPr id="24" name="ZoneTexte 23"/>
            <p:cNvSpPr txBox="1"/>
            <p:nvPr/>
          </p:nvSpPr>
          <p:spPr>
            <a:xfrm>
              <a:off x="7397491" y="3464104"/>
              <a:ext cx="2252641" cy="1384995"/>
            </a:xfrm>
            <a:prstGeom prst="rect">
              <a:avLst/>
            </a:prstGeom>
            <a:noFill/>
          </p:spPr>
          <p:txBody>
            <a:bodyPr wrap="square" rtlCol="0">
              <a:spAutoFit/>
            </a:bodyPr>
            <a:lstStyle/>
            <a:p>
              <a:pPr algn="ctr"/>
              <a:r>
                <a:rPr lang="en-US" sz="2800" cap="small" dirty="0"/>
                <a:t>The fluidity </a:t>
              </a:r>
            </a:p>
            <a:p>
              <a:pPr algn="ctr"/>
              <a:r>
                <a:rPr lang="en-US" sz="2800" cap="small" dirty="0"/>
                <a:t>of the movement</a:t>
              </a:r>
              <a:endParaRPr lang="fr-FR" sz="2800" cap="small" dirty="0"/>
            </a:p>
          </p:txBody>
        </p:sp>
      </p:grpSp>
      <p:grpSp>
        <p:nvGrpSpPr>
          <p:cNvPr id="8" name="Groupe 7"/>
          <p:cNvGrpSpPr/>
          <p:nvPr/>
        </p:nvGrpSpPr>
        <p:grpSpPr>
          <a:xfrm>
            <a:off x="9617070" y="2706466"/>
            <a:ext cx="2640833" cy="2683824"/>
            <a:chOff x="9617070" y="2706466"/>
            <a:chExt cx="2640833" cy="2683824"/>
          </a:xfrm>
        </p:grpSpPr>
        <p:pic>
          <p:nvPicPr>
            <p:cNvPr id="1034" name="Picture 10" descr="Rappel De Papier Vierge Notes Vectorielles Ensemble | Vecteur Gratuite"/>
            <p:cNvPicPr>
              <a:picLocks noChangeAspect="1" noChangeArrowheads="1"/>
            </p:cNvPicPr>
            <p:nvPr/>
          </p:nvPicPr>
          <p:blipFill rotWithShape="1">
            <a:blip r:embed="rId5">
              <a:extLst>
                <a:ext uri="{28A0092B-C50C-407E-A947-70E740481C1C}">
                  <a14:useLocalDpi xmlns:a14="http://schemas.microsoft.com/office/drawing/2010/main" val="0"/>
                </a:ext>
              </a:extLst>
            </a:blip>
            <a:srcRect l="67971" t="65476" r="5053" b="5886"/>
            <a:stretch/>
          </p:blipFill>
          <p:spPr bwMode="auto">
            <a:xfrm>
              <a:off x="9650132" y="2706466"/>
              <a:ext cx="2527989" cy="2683824"/>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9617070" y="3408091"/>
              <a:ext cx="2640833" cy="954107"/>
            </a:xfrm>
            <a:prstGeom prst="rect">
              <a:avLst/>
            </a:prstGeom>
            <a:noFill/>
          </p:spPr>
          <p:txBody>
            <a:bodyPr wrap="square" rtlCol="0">
              <a:spAutoFit/>
            </a:bodyPr>
            <a:lstStyle/>
            <a:p>
              <a:pPr algn="ctr"/>
              <a:endParaRPr lang="fr-FR" sz="2800" cap="small" dirty="0" smtClean="0"/>
            </a:p>
            <a:p>
              <a:pPr algn="ctr"/>
              <a:r>
                <a:rPr lang="fr-FR" sz="2800" cap="small" dirty="0" err="1" smtClean="0"/>
                <a:t>personnalization</a:t>
              </a:r>
              <a:endParaRPr lang="fr-FR" sz="2800" cap="small" dirty="0" smtClean="0"/>
            </a:p>
          </p:txBody>
        </p:sp>
      </p:grpSp>
    </p:spTree>
    <p:extLst>
      <p:ext uri="{BB962C8B-B14F-4D97-AF65-F5344CB8AC3E}">
        <p14:creationId xmlns:p14="http://schemas.microsoft.com/office/powerpoint/2010/main" val="424593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e 26"/>
          <p:cNvGrpSpPr/>
          <p:nvPr/>
        </p:nvGrpSpPr>
        <p:grpSpPr>
          <a:xfrm>
            <a:off x="0" y="103661"/>
            <a:ext cx="12192000" cy="1303966"/>
            <a:chOff x="0" y="103661"/>
            <a:chExt cx="12192000" cy="1303966"/>
          </a:xfrm>
        </p:grpSpPr>
        <p:grpSp>
          <p:nvGrpSpPr>
            <p:cNvPr id="6" name="Groupe 5">
              <a:extLst>
                <a:ext uri="{FF2B5EF4-FFF2-40B4-BE49-F238E27FC236}">
                  <a16:creationId xmlns:a16="http://schemas.microsoft.com/office/drawing/2014/main" id="{3B0F4C9E-3009-4B0E-A896-38D7FA239FBE}"/>
                </a:ext>
              </a:extLst>
            </p:cNvPr>
            <p:cNvGrpSpPr/>
            <p:nvPr/>
          </p:nvGrpSpPr>
          <p:grpSpPr>
            <a:xfrm>
              <a:off x="9996755" y="103661"/>
              <a:ext cx="1060032" cy="900000"/>
              <a:chOff x="2626631" y="1762908"/>
              <a:chExt cx="2729664" cy="2729664"/>
            </a:xfrm>
          </p:grpSpPr>
          <p:sp>
            <p:nvSpPr>
              <p:cNvPr id="7" name="Ellipse 6">
                <a:extLst>
                  <a:ext uri="{FF2B5EF4-FFF2-40B4-BE49-F238E27FC236}">
                    <a16:creationId xmlns:a16="http://schemas.microsoft.com/office/drawing/2014/main" id="{D2DA7E7B-89B1-4C37-831A-073C69E12587}"/>
                  </a:ext>
                </a:extLst>
              </p:cNvPr>
              <p:cNvSpPr/>
              <p:nvPr/>
            </p:nvSpPr>
            <p:spPr>
              <a:xfrm>
                <a:off x="2626631" y="1762908"/>
                <a:ext cx="2729664" cy="2729664"/>
              </a:xfrm>
              <a:prstGeom prst="ellipse">
                <a:avLst/>
              </a:pr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8" name="Ellipse 4">
                <a:extLst>
                  <a:ext uri="{FF2B5EF4-FFF2-40B4-BE49-F238E27FC236}">
                    <a16:creationId xmlns:a16="http://schemas.microsoft.com/office/drawing/2014/main" id="{41178654-B7FF-4F86-86A0-6218DD5053B9}"/>
                  </a:ext>
                </a:extLst>
              </p:cNvPr>
              <p:cNvSpPr txBox="1"/>
              <p:nvPr/>
            </p:nvSpPr>
            <p:spPr>
              <a:xfrm>
                <a:off x="3461453" y="2468071"/>
                <a:ext cx="1637798" cy="15013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4" name="Rectangle 23"/>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smtClean="0">
                  <a:ln>
                    <a:noFill/>
                  </a:ln>
                  <a:solidFill>
                    <a:srgbClr val="565655"/>
                  </a:solidFill>
                  <a:effectLst/>
                  <a:uLnTx/>
                  <a:uFillTx/>
                  <a:latin typeface="Century" panose="02040604050505020304" pitchFamily="18" charset="0"/>
                  <a:ea typeface="+mn-ea"/>
                  <a:cs typeface="+mn-cs"/>
                </a:rPr>
                <a:t>The main stages of the treatment</a:t>
              </a:r>
              <a:endParaRPr kumimoji="0" lang="fr-FR" sz="1800" b="0" i="0" u="none" strike="noStrike" kern="1200" cap="small" spc="0" normalizeH="0" baseline="0" noProof="0" dirty="0">
                <a:ln>
                  <a:noFill/>
                </a:ln>
                <a:solidFill>
                  <a:srgbClr val="565655"/>
                </a:solidFill>
                <a:effectLst/>
                <a:uLnTx/>
                <a:uFillTx/>
                <a:latin typeface="Century" panose="02040604050505020304" pitchFamily="18" charset="0"/>
                <a:ea typeface="+mn-ea"/>
                <a:cs typeface="+mn-cs"/>
              </a:endParaRPr>
            </a:p>
          </p:txBody>
        </p:sp>
      </p:grpSp>
      <p:pic>
        <p:nvPicPr>
          <p:cNvPr id="25" name="Image 24">
            <a:extLst>
              <a:ext uri="{FF2B5EF4-FFF2-40B4-BE49-F238E27FC236}">
                <a16:creationId xmlns:a16="http://schemas.microsoft.com/office/drawing/2014/main" id="{4E3C1067-6E2B-42BB-9BA8-0D0CC4C43ACD}"/>
              </a:ext>
            </a:extLst>
          </p:cNvPr>
          <p:cNvPicPr>
            <a:picLocks noChangeAspect="1"/>
          </p:cNvPicPr>
          <p:nvPr/>
        </p:nvPicPr>
        <p:blipFill rotWithShape="1">
          <a:blip r:embed="rId4" cstate="print"/>
          <a:srcRect l="51870" t="15492" r="24550" b="80330"/>
          <a:stretch/>
        </p:blipFill>
        <p:spPr>
          <a:xfrm>
            <a:off x="2335809" y="0"/>
            <a:ext cx="7017250" cy="723428"/>
          </a:xfrm>
          <a:prstGeom prst="rect">
            <a:avLst/>
          </a:prstGeom>
        </p:spPr>
      </p:pic>
      <p:sp>
        <p:nvSpPr>
          <p:cNvPr id="26"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fr-FR" sz="4000" dirty="0">
                <a:solidFill>
                  <a:srgbClr val="E7E6E6">
                    <a:lumMod val="25000"/>
                  </a:srgbClr>
                </a:solidFill>
                <a:latin typeface="Century" panose="02040604050505020304" pitchFamily="18" charset="0"/>
              </a:rPr>
              <a:t>Soin Perfection Regard 30’</a:t>
            </a:r>
          </a:p>
        </p:txBody>
      </p:sp>
      <p:grpSp>
        <p:nvGrpSpPr>
          <p:cNvPr id="29" name="Groupe 28"/>
          <p:cNvGrpSpPr/>
          <p:nvPr/>
        </p:nvGrpSpPr>
        <p:grpSpPr>
          <a:xfrm>
            <a:off x="838200" y="1818245"/>
            <a:ext cx="10554148" cy="4607208"/>
            <a:chOff x="838200" y="1818245"/>
            <a:chExt cx="10554148" cy="4607208"/>
          </a:xfrm>
        </p:grpSpPr>
        <p:pic>
          <p:nvPicPr>
            <p:cNvPr id="9" name="Image 8">
              <a:extLst>
                <a:ext uri="{FF2B5EF4-FFF2-40B4-BE49-F238E27FC236}">
                  <a16:creationId xmlns:a16="http://schemas.microsoft.com/office/drawing/2014/main" id="{91047062-9388-4945-95F8-04E4FA60059E}"/>
                </a:ext>
              </a:extLst>
            </p:cNvPr>
            <p:cNvPicPr>
              <a:picLocks noChangeAspect="1"/>
            </p:cNvPicPr>
            <p:nvPr/>
          </p:nvPicPr>
          <p:blipFill rotWithShape="1">
            <a:blip r:embed="rId5" cstate="print"/>
            <a:srcRect l="10456" t="13239" r="28393" b="40081"/>
            <a:stretch/>
          </p:blipFill>
          <p:spPr>
            <a:xfrm>
              <a:off x="838200" y="1818245"/>
              <a:ext cx="10554148" cy="4607208"/>
            </a:xfrm>
            <a:prstGeom prst="rect">
              <a:avLst/>
            </a:prstGeom>
          </p:spPr>
        </p:pic>
        <p:sp>
          <p:nvSpPr>
            <p:cNvPr id="2" name="Rectangle à coins arrondis 1"/>
            <p:cNvSpPr/>
            <p:nvPr/>
          </p:nvSpPr>
          <p:spPr>
            <a:xfrm>
              <a:off x="2875312" y="3740808"/>
              <a:ext cx="648077" cy="417251"/>
            </a:xfrm>
            <a:prstGeom prst="round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smtClean="0">
                  <a:ln>
                    <a:noFill/>
                  </a:ln>
                  <a:solidFill>
                    <a:prstClr val="black"/>
                  </a:solidFill>
                  <a:effectLst/>
                  <a:uLnTx/>
                  <a:uFillTx/>
                  <a:latin typeface="Calibri"/>
                  <a:ea typeface="+mn-ea"/>
                  <a:cs typeface="+mn-cs"/>
                </a:rPr>
                <a:t>6 min</a:t>
              </a: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à coins arrondis 10"/>
            <p:cNvSpPr/>
            <p:nvPr/>
          </p:nvSpPr>
          <p:spPr>
            <a:xfrm>
              <a:off x="7465808" y="1988288"/>
              <a:ext cx="3829722" cy="393783"/>
            </a:xfrm>
            <a:prstGeom prst="roundRect">
              <a:avLst/>
            </a:prstGeom>
            <a:solidFill>
              <a:srgbClr val="897F85"/>
            </a:solidFill>
            <a:ln>
              <a:solidFill>
                <a:srgbClr val="897F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smtClean="0">
                  <a:ln>
                    <a:noFill/>
                  </a:ln>
                  <a:solidFill>
                    <a:prstClr val="white"/>
                  </a:solidFill>
                  <a:effectLst/>
                  <a:uLnTx/>
                  <a:uFillTx/>
                  <a:latin typeface="Calibri"/>
                  <a:ea typeface="+mn-ea"/>
                  <a:cs typeface="+mn-cs"/>
                </a:rPr>
                <a:t>30min </a:t>
              </a:r>
              <a:endParaRPr kumimoji="0" lang="fr-FR"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à coins arrondis 11"/>
            <p:cNvSpPr/>
            <p:nvPr/>
          </p:nvSpPr>
          <p:spPr>
            <a:xfrm>
              <a:off x="2890400" y="4238443"/>
              <a:ext cx="648075" cy="377650"/>
            </a:xfrm>
            <a:prstGeom prst="round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rPr>
                <a:t>3 </a:t>
              </a:r>
              <a:r>
                <a:rPr kumimoji="0" lang="fr-FR" sz="1200" b="1" i="0" u="none" strike="noStrike" kern="1200" cap="none" spc="0" normalizeH="0" baseline="0" noProof="0" dirty="0" smtClean="0">
                  <a:ln>
                    <a:noFill/>
                  </a:ln>
                  <a:solidFill>
                    <a:prstClr val="black"/>
                  </a:solidFill>
                  <a:effectLst/>
                  <a:uLnTx/>
                  <a:uFillTx/>
                  <a:latin typeface="Calibri"/>
                  <a:ea typeface="+mn-ea"/>
                  <a:cs typeface="+mn-cs"/>
                </a:rPr>
                <a:t>min</a:t>
              </a: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à coins arrondis 12"/>
            <p:cNvSpPr/>
            <p:nvPr/>
          </p:nvSpPr>
          <p:spPr>
            <a:xfrm>
              <a:off x="2905486" y="4740242"/>
              <a:ext cx="648075" cy="289696"/>
            </a:xfrm>
            <a:prstGeom prst="round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rPr>
                <a:t>7 </a:t>
              </a:r>
              <a:r>
                <a:rPr kumimoji="0" lang="fr-FR" sz="1200" b="1" i="0" u="none" strike="noStrike" kern="1200" cap="none" spc="0" normalizeH="0" baseline="0" noProof="0" dirty="0" smtClean="0">
                  <a:ln>
                    <a:noFill/>
                  </a:ln>
                  <a:solidFill>
                    <a:prstClr val="black"/>
                  </a:solidFill>
                  <a:effectLst/>
                  <a:uLnTx/>
                  <a:uFillTx/>
                  <a:latin typeface="Calibri"/>
                  <a:ea typeface="+mn-ea"/>
                  <a:cs typeface="+mn-cs"/>
                </a:rPr>
                <a:t>min</a:t>
              </a: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à coins arrondis 13"/>
            <p:cNvSpPr/>
            <p:nvPr/>
          </p:nvSpPr>
          <p:spPr>
            <a:xfrm>
              <a:off x="2976503" y="5104380"/>
              <a:ext cx="577058" cy="286571"/>
            </a:xfrm>
            <a:prstGeom prst="round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smtClean="0">
                  <a:ln>
                    <a:noFill/>
                  </a:ln>
                  <a:solidFill>
                    <a:prstClr val="black"/>
                  </a:solidFill>
                  <a:effectLst/>
                  <a:uLnTx/>
                  <a:uFillTx/>
                  <a:latin typeface="Calibri"/>
                  <a:ea typeface="+mn-ea"/>
                  <a:cs typeface="+mn-cs"/>
                </a:rPr>
                <a:t>6 min</a:t>
              </a: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à coins arrondis 14"/>
            <p:cNvSpPr/>
            <p:nvPr/>
          </p:nvSpPr>
          <p:spPr>
            <a:xfrm>
              <a:off x="2980223" y="5433606"/>
              <a:ext cx="575567" cy="238917"/>
            </a:xfrm>
            <a:prstGeom prst="roundRect">
              <a:avLst/>
            </a:prstGeom>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rPr>
                <a:t>4 </a:t>
              </a:r>
              <a:r>
                <a:rPr kumimoji="0" lang="fr-FR" sz="1200" b="1" i="0" u="none" strike="noStrike" kern="1200" cap="none" spc="0" normalizeH="0" baseline="0" noProof="0" dirty="0" smtClean="0">
                  <a:ln>
                    <a:noFill/>
                  </a:ln>
                  <a:solidFill>
                    <a:prstClr val="black"/>
                  </a:solidFill>
                  <a:effectLst/>
                  <a:uLnTx/>
                  <a:uFillTx/>
                  <a:latin typeface="Calibri"/>
                  <a:ea typeface="+mn-ea"/>
                  <a:cs typeface="+mn-cs"/>
                </a:rPr>
                <a:t>min</a:t>
              </a: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angle à coins arrondis 15"/>
            <p:cNvSpPr/>
            <p:nvPr/>
          </p:nvSpPr>
          <p:spPr>
            <a:xfrm>
              <a:off x="3685327" y="5247665"/>
              <a:ext cx="1038689" cy="11411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à coins arrondis 16"/>
            <p:cNvSpPr/>
            <p:nvPr/>
          </p:nvSpPr>
          <p:spPr>
            <a:xfrm>
              <a:off x="3686998" y="4898127"/>
              <a:ext cx="1038689" cy="11411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à coins arrondis 17"/>
            <p:cNvSpPr/>
            <p:nvPr/>
          </p:nvSpPr>
          <p:spPr>
            <a:xfrm>
              <a:off x="3685326" y="4391054"/>
              <a:ext cx="1038689" cy="11411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à coins arrondis 19"/>
            <p:cNvSpPr/>
            <p:nvPr/>
          </p:nvSpPr>
          <p:spPr>
            <a:xfrm flipV="1">
              <a:off x="3946803" y="5453652"/>
              <a:ext cx="630313" cy="14355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à coins arrondis 20"/>
            <p:cNvSpPr/>
            <p:nvPr/>
          </p:nvSpPr>
          <p:spPr>
            <a:xfrm>
              <a:off x="3946803" y="5672523"/>
              <a:ext cx="710212" cy="13778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à coins arrondis 21"/>
            <p:cNvSpPr/>
            <p:nvPr/>
          </p:nvSpPr>
          <p:spPr>
            <a:xfrm>
              <a:off x="3688670" y="5832630"/>
              <a:ext cx="830063" cy="1631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ctangle à coins arrondis 22"/>
            <p:cNvSpPr/>
            <p:nvPr/>
          </p:nvSpPr>
          <p:spPr>
            <a:xfrm>
              <a:off x="4866325" y="5830116"/>
              <a:ext cx="1340525" cy="14543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Rectangle à coins arrondis 27"/>
            <p:cNvSpPr/>
            <p:nvPr/>
          </p:nvSpPr>
          <p:spPr>
            <a:xfrm>
              <a:off x="3629605" y="3883982"/>
              <a:ext cx="1038689" cy="11411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73563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lipse 4">
            <a:extLst>
              <a:ext uri="{FF2B5EF4-FFF2-40B4-BE49-F238E27FC236}">
                <a16:creationId xmlns:a16="http://schemas.microsoft.com/office/drawing/2014/main" id="{41178654-B7FF-4F86-86A0-6218DD5053B9}"/>
              </a:ext>
            </a:extLst>
          </p:cNvPr>
          <p:cNvSpPr txBox="1"/>
          <p:nvPr/>
        </p:nvSpPr>
        <p:spPr>
          <a:xfrm>
            <a:off x="10320948" y="336161"/>
            <a:ext cx="636019" cy="49500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Image 24">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2335809" y="0"/>
            <a:ext cx="7017250" cy="723428"/>
          </a:xfrm>
          <a:prstGeom prst="rect">
            <a:avLst/>
          </a:prstGeom>
        </p:spPr>
      </p:pic>
      <p:pic>
        <p:nvPicPr>
          <p:cNvPr id="30" name="Image 29"/>
          <p:cNvPicPr>
            <a:picLocks noChangeAspect="1"/>
          </p:cNvPicPr>
          <p:nvPr/>
        </p:nvPicPr>
        <p:blipFill rotWithShape="1">
          <a:blip r:embed="rId4"/>
          <a:srcRect t="9974"/>
          <a:stretch/>
        </p:blipFill>
        <p:spPr>
          <a:xfrm>
            <a:off x="1575413" y="1976276"/>
            <a:ext cx="9183250" cy="4835716"/>
          </a:xfrm>
          <a:prstGeom prst="rect">
            <a:avLst/>
          </a:prstGeom>
        </p:spPr>
      </p:pic>
      <p:sp>
        <p:nvSpPr>
          <p:cNvPr id="31" name="Sous-titre 2">
            <a:extLst>
              <a:ext uri="{FF2B5EF4-FFF2-40B4-BE49-F238E27FC236}">
                <a16:creationId xmlns:a16="http://schemas.microsoft.com/office/drawing/2014/main" id="{5257DCD9-7062-4C85-9309-DADF1D224FEC}"/>
              </a:ext>
            </a:extLst>
          </p:cNvPr>
          <p:cNvSpPr txBox="1">
            <a:spLocks/>
          </p:cNvSpPr>
          <p:nvPr/>
        </p:nvSpPr>
        <p:spPr>
          <a:xfrm>
            <a:off x="1" y="388679"/>
            <a:ext cx="12192000"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000" noProof="0" dirty="0" smtClean="0">
                <a:solidFill>
                  <a:srgbClr val="E7E6E6">
                    <a:lumMod val="25000"/>
                  </a:srgbClr>
                </a:solidFill>
                <a:latin typeface="Century" panose="02040604050505020304" pitchFamily="18" charset="0"/>
              </a:rPr>
              <a:t>S</a:t>
            </a: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oin Perfection </a:t>
            </a:r>
            <a:r>
              <a:rPr lang="fr-FR" sz="4000" dirty="0">
                <a:solidFill>
                  <a:srgbClr val="E7E6E6">
                    <a:lumMod val="25000"/>
                  </a:srgbClr>
                </a:solidFill>
                <a:latin typeface="Century" panose="02040604050505020304" pitchFamily="18" charset="0"/>
              </a:rPr>
              <a:t>R</a:t>
            </a:r>
            <a:r>
              <a:rPr kumimoji="0" lang="fr-FR" sz="4000" b="0" i="0" u="none" strike="noStrike" kern="1200" cap="none" spc="0" normalizeH="0" baseline="0" noProof="0" dirty="0" err="1" smtClean="0">
                <a:ln>
                  <a:noFill/>
                </a:ln>
                <a:solidFill>
                  <a:srgbClr val="E7E6E6">
                    <a:lumMod val="25000"/>
                  </a:srgbClr>
                </a:solidFill>
                <a:effectLst/>
                <a:uLnTx/>
                <a:uFillTx/>
                <a:latin typeface="Century" panose="02040604050505020304" pitchFamily="18" charset="0"/>
                <a:ea typeface="+mn-ea"/>
                <a:cs typeface="+mn-cs"/>
              </a:rPr>
              <a:t>egard</a:t>
            </a: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 30’</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sp>
        <p:nvSpPr>
          <p:cNvPr id="32" name="Rectangle 31"/>
          <p:cNvSpPr/>
          <p:nvPr/>
        </p:nvSpPr>
        <p:spPr>
          <a:xfrm>
            <a:off x="0" y="1223931"/>
            <a:ext cx="12192000" cy="251842"/>
          </a:xfrm>
          <a:prstGeom prst="rect">
            <a:avLst/>
          </a:prstGeom>
          <a:solidFill>
            <a:srgbClr val="F3ED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cap="small" dirty="0">
                <a:solidFill>
                  <a:srgbClr val="565655"/>
                </a:solidFill>
                <a:latin typeface="Century" panose="02040604050505020304" pitchFamily="18" charset="0"/>
              </a:rPr>
              <a:t>Focus on massage techniques</a:t>
            </a:r>
          </a:p>
        </p:txBody>
      </p:sp>
    </p:spTree>
    <p:extLst>
      <p:ext uri="{BB962C8B-B14F-4D97-AF65-F5344CB8AC3E}">
        <p14:creationId xmlns:p14="http://schemas.microsoft.com/office/powerpoint/2010/main" val="5616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stretch>
            <a:fillRect/>
          </a:stretch>
        </p:blipFill>
        <p:spPr>
          <a:xfrm>
            <a:off x="1349171" y="1794765"/>
            <a:ext cx="9397719" cy="5063235"/>
          </a:xfrm>
          <a:prstGeom prst="rect">
            <a:avLst/>
          </a:prstGeom>
        </p:spPr>
      </p:pic>
      <p:grpSp>
        <p:nvGrpSpPr>
          <p:cNvPr id="6" name="Groupe 5"/>
          <p:cNvGrpSpPr/>
          <p:nvPr/>
        </p:nvGrpSpPr>
        <p:grpSpPr>
          <a:xfrm>
            <a:off x="0" y="103661"/>
            <a:ext cx="12192000" cy="1303966"/>
            <a:chOff x="0" y="103661"/>
            <a:chExt cx="12192000" cy="1303966"/>
          </a:xfrm>
        </p:grpSpPr>
        <p:grpSp>
          <p:nvGrpSpPr>
            <p:cNvPr id="8" name="Groupe 7">
              <a:extLst>
                <a:ext uri="{FF2B5EF4-FFF2-40B4-BE49-F238E27FC236}">
                  <a16:creationId xmlns:a16="http://schemas.microsoft.com/office/drawing/2014/main" id="{3B0F4C9E-3009-4B0E-A896-38D7FA239FBE}"/>
                </a:ext>
              </a:extLst>
            </p:cNvPr>
            <p:cNvGrpSpPr/>
            <p:nvPr/>
          </p:nvGrpSpPr>
          <p:grpSpPr>
            <a:xfrm>
              <a:off x="9996755" y="103661"/>
              <a:ext cx="1060032" cy="900000"/>
              <a:chOff x="2626631" y="1762908"/>
              <a:chExt cx="2729664" cy="2729664"/>
            </a:xfrm>
          </p:grpSpPr>
          <p:sp>
            <p:nvSpPr>
              <p:cNvPr id="10" name="Ellipse 9">
                <a:extLst>
                  <a:ext uri="{FF2B5EF4-FFF2-40B4-BE49-F238E27FC236}">
                    <a16:creationId xmlns:a16="http://schemas.microsoft.com/office/drawing/2014/main" id="{D2DA7E7B-89B1-4C37-831A-073C69E12587}"/>
                  </a:ext>
                </a:extLst>
              </p:cNvPr>
              <p:cNvSpPr/>
              <p:nvPr/>
            </p:nvSpPr>
            <p:spPr>
              <a:xfrm>
                <a:off x="2626631" y="1762908"/>
                <a:ext cx="2729664" cy="2729664"/>
              </a:xfrm>
              <a:prstGeom prst="ellipse">
                <a:avLst/>
              </a:prstGeom>
              <a:blipFill rotWithShape="0">
                <a:blip r:embed="rId4" cstate="print"/>
                <a:stretch>
                  <a:fillRect/>
                </a:stretch>
              </a:bli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1" name="Ellipse 4">
                <a:extLst>
                  <a:ext uri="{FF2B5EF4-FFF2-40B4-BE49-F238E27FC236}">
                    <a16:creationId xmlns:a16="http://schemas.microsoft.com/office/drawing/2014/main" id="{41178654-B7FF-4F86-86A0-6218DD5053B9}"/>
                  </a:ext>
                </a:extLst>
              </p:cNvPr>
              <p:cNvSpPr txBox="1"/>
              <p:nvPr/>
            </p:nvSpPr>
            <p:spPr>
              <a:xfrm>
                <a:off x="3461453" y="2468071"/>
                <a:ext cx="1637798" cy="15013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9" name="Rectangle 8"/>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smtClean="0">
                  <a:ln>
                    <a:noFill/>
                  </a:ln>
                  <a:solidFill>
                    <a:srgbClr val="565655"/>
                  </a:solidFill>
                  <a:effectLst/>
                  <a:uLnTx/>
                  <a:uFillTx/>
                  <a:latin typeface="Century" panose="02040604050505020304" pitchFamily="18" charset="0"/>
                  <a:ea typeface="+mn-ea"/>
                  <a:cs typeface="+mn-cs"/>
                </a:rPr>
                <a:t>Focus on massage techniques</a:t>
              </a:r>
              <a:endParaRPr kumimoji="0" lang="fr-FR" sz="1800" b="0" i="0" u="none" strike="noStrike" kern="1200" cap="small" spc="0" normalizeH="0" baseline="0" noProof="0" dirty="0">
                <a:ln>
                  <a:noFill/>
                </a:ln>
                <a:solidFill>
                  <a:srgbClr val="565655"/>
                </a:solidFill>
                <a:effectLst/>
                <a:uLnTx/>
                <a:uFillTx/>
                <a:latin typeface="Century" panose="02040604050505020304" pitchFamily="18" charset="0"/>
                <a:ea typeface="+mn-ea"/>
                <a:cs typeface="+mn-cs"/>
              </a:endParaRPr>
            </a:p>
          </p:txBody>
        </p:sp>
      </p:grpSp>
      <p:pic>
        <p:nvPicPr>
          <p:cNvPr id="12" name="Image 11">
            <a:extLst>
              <a:ext uri="{FF2B5EF4-FFF2-40B4-BE49-F238E27FC236}">
                <a16:creationId xmlns:a16="http://schemas.microsoft.com/office/drawing/2014/main" id="{4E3C1067-6E2B-42BB-9BA8-0D0CC4C43ACD}"/>
              </a:ext>
            </a:extLst>
          </p:cNvPr>
          <p:cNvPicPr>
            <a:picLocks noChangeAspect="1"/>
          </p:cNvPicPr>
          <p:nvPr/>
        </p:nvPicPr>
        <p:blipFill rotWithShape="1">
          <a:blip r:embed="rId5" cstate="print"/>
          <a:srcRect l="51870" t="15492" r="24550" b="80330"/>
          <a:stretch/>
        </p:blipFill>
        <p:spPr>
          <a:xfrm>
            <a:off x="2335809" y="0"/>
            <a:ext cx="7017250" cy="723428"/>
          </a:xfrm>
          <a:prstGeom prst="rect">
            <a:avLst/>
          </a:prstGeom>
        </p:spPr>
      </p:pic>
      <p:sp>
        <p:nvSpPr>
          <p:cNvPr id="1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Yon-Ka expertise</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spTree>
    <p:extLst>
      <p:ext uri="{BB962C8B-B14F-4D97-AF65-F5344CB8AC3E}">
        <p14:creationId xmlns:p14="http://schemas.microsoft.com/office/powerpoint/2010/main" val="2272245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2335809" y="0"/>
            <a:ext cx="7017250" cy="723428"/>
          </a:xfrm>
          <a:prstGeom prst="rect">
            <a:avLst/>
          </a:prstGeom>
        </p:spPr>
      </p:pic>
      <p:sp>
        <p:nvSpPr>
          <p:cNvPr id="33" name="Sous-titre 2">
            <a:extLst>
              <a:ext uri="{FF2B5EF4-FFF2-40B4-BE49-F238E27FC236}">
                <a16:creationId xmlns:a16="http://schemas.microsoft.com/office/drawing/2014/main" id="{5257DCD9-7062-4C85-9309-DADF1D224FEC}"/>
              </a:ext>
            </a:extLst>
          </p:cNvPr>
          <p:cNvSpPr txBox="1">
            <a:spLocks/>
          </p:cNvSpPr>
          <p:nvPr/>
        </p:nvSpPr>
        <p:spPr>
          <a:xfrm>
            <a:off x="613186" y="388679"/>
            <a:ext cx="10327341"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4000" dirty="0" smtClean="0">
                <a:solidFill>
                  <a:schemeClr val="bg2">
                    <a:lumMod val="25000"/>
                  </a:schemeClr>
                </a:solidFill>
                <a:latin typeface="Century" panose="02040604050505020304" pitchFamily="18" charset="0"/>
              </a:rPr>
              <a:t> Sell the perfect eye &amp; lip care in 2'.</a:t>
            </a:r>
            <a:endParaRPr lang="fr-FR" sz="4000" dirty="0">
              <a:solidFill>
                <a:schemeClr val="bg2">
                  <a:lumMod val="25000"/>
                </a:schemeClr>
              </a:solidFill>
              <a:latin typeface="Century" panose="02040604050505020304" pitchFamily="18" charset="0"/>
            </a:endParaRPr>
          </a:p>
        </p:txBody>
      </p:sp>
      <p:sp>
        <p:nvSpPr>
          <p:cNvPr id="5" name="Rectangle 4">
            <a:extLst>
              <a:ext uri="{FF2B5EF4-FFF2-40B4-BE49-F238E27FC236}">
                <a16:creationId xmlns:a16="http://schemas.microsoft.com/office/drawing/2014/main" id="{FF4C9ABF-87D2-4977-BB36-4FC5FFF5E3F7}"/>
              </a:ext>
            </a:extLst>
          </p:cNvPr>
          <p:cNvSpPr/>
          <p:nvPr/>
        </p:nvSpPr>
        <p:spPr>
          <a:xfrm>
            <a:off x="0" y="1318805"/>
            <a:ext cx="12192000" cy="707886"/>
          </a:xfrm>
          <a:prstGeom prst="rect">
            <a:avLst/>
          </a:prstGeom>
          <a:solidFill>
            <a:srgbClr val="EBE7E4">
              <a:alpha val="84000"/>
            </a:srgbClr>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cap="small" dirty="0"/>
              <a:t>An exceptional treatment, the synergy of a unique trio combining Chinese medicine and </a:t>
            </a:r>
            <a:r>
              <a:rPr lang="fr-FR" sz="2000" cap="small" dirty="0" err="1"/>
              <a:t>lithotherapy. </a:t>
            </a:r>
          </a:p>
          <a:p>
            <a:pPr algn="ctr"/>
            <a:r>
              <a:rPr lang="fr-FR" sz="2000" cap="small" dirty="0"/>
              <a:t>and Yon-Ka expertise for a relaxed eye contour and smoothed lips.</a:t>
            </a:r>
          </a:p>
        </p:txBody>
      </p:sp>
      <p:sp>
        <p:nvSpPr>
          <p:cNvPr id="6" name="Rectangle 5">
            <a:extLst>
              <a:ext uri="{FF2B5EF4-FFF2-40B4-BE49-F238E27FC236}">
                <a16:creationId xmlns:a16="http://schemas.microsoft.com/office/drawing/2014/main" id="{5FDD385E-257B-4277-86CE-502851A77111}"/>
              </a:ext>
            </a:extLst>
          </p:cNvPr>
          <p:cNvSpPr/>
          <p:nvPr/>
        </p:nvSpPr>
        <p:spPr>
          <a:xfrm>
            <a:off x="286818" y="5926015"/>
            <a:ext cx="5413732" cy="830997"/>
          </a:xfrm>
          <a:prstGeom prst="rect">
            <a:avLst/>
          </a:prstGeom>
        </p:spPr>
        <p:txBody>
          <a:bodyPr wrap="square">
            <a:spAutoFit/>
          </a:bodyPr>
          <a:lstStyle/>
          <a:p>
            <a:pPr>
              <a:defRPr/>
            </a:pPr>
            <a:r>
              <a:rPr lang="fr-FR" sz="1600" b="1" cap="small" dirty="0">
                <a:solidFill>
                  <a:srgbClr val="E7E6E6">
                    <a:lumMod val="25000"/>
                  </a:srgbClr>
                </a:solidFill>
              </a:rPr>
              <a:t>TARGET</a:t>
            </a:r>
          </a:p>
          <a:p>
            <a:pPr>
              <a:defRPr/>
            </a:pPr>
            <a:r>
              <a:rPr lang="fr-FR" sz="1600" dirty="0">
                <a:solidFill>
                  <a:srgbClr val="E7E6E6">
                    <a:lumMod val="25000"/>
                  </a:srgbClr>
                </a:solidFill>
              </a:rPr>
              <a:t>+ or - 35 years old depending on the physiological evolution of the eye and lip contour which are specific to each person.</a:t>
            </a:r>
          </a:p>
        </p:txBody>
      </p:sp>
      <p:sp>
        <p:nvSpPr>
          <p:cNvPr id="7" name="Rectangle 6">
            <a:extLst>
              <a:ext uri="{FF2B5EF4-FFF2-40B4-BE49-F238E27FC236}">
                <a16:creationId xmlns:a16="http://schemas.microsoft.com/office/drawing/2014/main" id="{92B911DB-464A-43F6-B79F-F63F8A77FD12}"/>
              </a:ext>
            </a:extLst>
          </p:cNvPr>
          <p:cNvSpPr/>
          <p:nvPr/>
        </p:nvSpPr>
        <p:spPr>
          <a:xfrm>
            <a:off x="9184800" y="5928491"/>
            <a:ext cx="2458560" cy="830997"/>
          </a:xfrm>
          <a:prstGeom prst="rect">
            <a:avLst/>
          </a:prstGeom>
        </p:spPr>
        <p:txBody>
          <a:bodyPr wrap="square">
            <a:spAutoFit/>
          </a:bodyPr>
          <a:lstStyle/>
          <a:p>
            <a:pPr>
              <a:defRPr/>
            </a:pPr>
            <a:r>
              <a:rPr lang="fr-FR" sz="1600" b="1" cap="small" dirty="0">
                <a:solidFill>
                  <a:srgbClr val="E7E6E6">
                    <a:lumMod val="25000"/>
                  </a:srgbClr>
                </a:solidFill>
              </a:rPr>
              <a:t>DURATION</a:t>
            </a:r>
          </a:p>
          <a:p>
            <a:pPr>
              <a:defRPr/>
            </a:pPr>
            <a:r>
              <a:rPr lang="fr-FR" sz="1600" dirty="0">
                <a:solidFill>
                  <a:srgbClr val="E7E6E6">
                    <a:lumMod val="25000"/>
                  </a:srgbClr>
                </a:solidFill>
              </a:rPr>
              <a:t>45mn </a:t>
            </a:r>
            <a:endParaRPr lang="fr-FR" sz="1600" dirty="0" smtClean="0">
              <a:solidFill>
                <a:srgbClr val="E7E6E6">
                  <a:lumMod val="25000"/>
                </a:srgbClr>
              </a:solidFill>
            </a:endParaRPr>
          </a:p>
          <a:p>
            <a:pPr>
              <a:defRPr/>
            </a:pPr>
            <a:r>
              <a:rPr lang="fr-FR" sz="1600" smtClean="0">
                <a:solidFill>
                  <a:srgbClr val="E7E6E6">
                    <a:lumMod val="25000"/>
                  </a:srgbClr>
                </a:solidFill>
              </a:rPr>
              <a:t>30mn look</a:t>
            </a:r>
            <a:endParaRPr lang="fr-FR" sz="1600" dirty="0">
              <a:solidFill>
                <a:srgbClr val="E7E6E6">
                  <a:lumMod val="25000"/>
                </a:srgbClr>
              </a:solidFill>
            </a:endParaRPr>
          </a:p>
        </p:txBody>
      </p:sp>
      <p:sp>
        <p:nvSpPr>
          <p:cNvPr id="8" name="Rectangle 7">
            <a:extLst>
              <a:ext uri="{FF2B5EF4-FFF2-40B4-BE49-F238E27FC236}">
                <a16:creationId xmlns:a16="http://schemas.microsoft.com/office/drawing/2014/main" id="{6D31326A-706C-42C7-83DF-6C4B3156EBD7}"/>
              </a:ext>
            </a:extLst>
          </p:cNvPr>
          <p:cNvSpPr/>
          <p:nvPr/>
        </p:nvSpPr>
        <p:spPr>
          <a:xfrm>
            <a:off x="6095999" y="5955599"/>
            <a:ext cx="5026925" cy="830997"/>
          </a:xfrm>
          <a:prstGeom prst="rect">
            <a:avLst/>
          </a:prstGeom>
        </p:spPr>
        <p:txBody>
          <a:bodyPr wrap="square">
            <a:spAutoFit/>
          </a:bodyPr>
          <a:lstStyle/>
          <a:p>
            <a:pPr>
              <a:defRPr/>
            </a:pPr>
            <a:r>
              <a:rPr lang="fr-FR" sz="1600" b="1" cap="all" dirty="0">
                <a:solidFill>
                  <a:srgbClr val="E7E6E6">
                    <a:lumMod val="25000"/>
                  </a:srgbClr>
                </a:solidFill>
              </a:rPr>
              <a:t>Recommended price</a:t>
            </a:r>
          </a:p>
          <a:p>
            <a:pPr>
              <a:defRPr/>
            </a:pPr>
            <a:r>
              <a:rPr lang="fr-FR" sz="1600" dirty="0">
                <a:solidFill>
                  <a:srgbClr val="E7E6E6">
                    <a:lumMod val="25000"/>
                  </a:srgbClr>
                </a:solidFill>
              </a:rPr>
              <a:t>70€ </a:t>
            </a:r>
            <a:r>
              <a:rPr lang="fr-FR" sz="1600" dirty="0" smtClean="0">
                <a:solidFill>
                  <a:srgbClr val="E7E6E6">
                    <a:lumMod val="25000"/>
                  </a:srgbClr>
                </a:solidFill>
              </a:rPr>
              <a:t>Eyes &amp; Lips</a:t>
            </a:r>
          </a:p>
          <a:p>
            <a:pPr>
              <a:defRPr/>
            </a:pPr>
            <a:r>
              <a:rPr lang="fr-FR" sz="1600" dirty="0" smtClean="0">
                <a:solidFill>
                  <a:srgbClr val="E7E6E6">
                    <a:lumMod val="25000"/>
                  </a:srgbClr>
                </a:solidFill>
              </a:rPr>
              <a:t>50€ Eye only</a:t>
            </a:r>
            <a:endParaRPr lang="fr-FR" sz="1600" dirty="0">
              <a:solidFill>
                <a:srgbClr val="E7E6E6">
                  <a:lumMod val="25000"/>
                </a:srgbClr>
              </a:solidFill>
            </a:endParaRPr>
          </a:p>
        </p:txBody>
      </p:sp>
      <p:grpSp>
        <p:nvGrpSpPr>
          <p:cNvPr id="9" name="Groupe 8">
            <a:extLst>
              <a:ext uri="{FF2B5EF4-FFF2-40B4-BE49-F238E27FC236}">
                <a16:creationId xmlns:a16="http://schemas.microsoft.com/office/drawing/2014/main" id="{8EB5A6AC-A19C-4C96-9156-24AC6D495A2E}"/>
              </a:ext>
            </a:extLst>
          </p:cNvPr>
          <p:cNvGrpSpPr/>
          <p:nvPr/>
        </p:nvGrpSpPr>
        <p:grpSpPr>
          <a:xfrm>
            <a:off x="71563" y="3741140"/>
            <a:ext cx="6362753" cy="1910352"/>
            <a:chOff x="5655347" y="2793568"/>
            <a:chExt cx="6372933" cy="2258692"/>
          </a:xfrm>
        </p:grpSpPr>
        <p:grpSp>
          <p:nvGrpSpPr>
            <p:cNvPr id="10" name="Groupe 9">
              <a:extLst>
                <a:ext uri="{FF2B5EF4-FFF2-40B4-BE49-F238E27FC236}">
                  <a16:creationId xmlns:a16="http://schemas.microsoft.com/office/drawing/2014/main" id="{2A679AAE-93B2-4C5A-9DD4-84D79FF84566}"/>
                </a:ext>
              </a:extLst>
            </p:cNvPr>
            <p:cNvGrpSpPr/>
            <p:nvPr/>
          </p:nvGrpSpPr>
          <p:grpSpPr>
            <a:xfrm>
              <a:off x="5710813" y="2793568"/>
              <a:ext cx="6317467" cy="2258692"/>
              <a:chOff x="5710813" y="2793568"/>
              <a:chExt cx="6317467" cy="2258692"/>
            </a:xfrm>
          </p:grpSpPr>
          <p:sp>
            <p:nvSpPr>
              <p:cNvPr id="13" name="Rectangle à coins arrondis 8">
                <a:extLst>
                  <a:ext uri="{FF2B5EF4-FFF2-40B4-BE49-F238E27FC236}">
                    <a16:creationId xmlns:a16="http://schemas.microsoft.com/office/drawing/2014/main" id="{37E9CEDD-0C69-4F05-9E58-150419603EFE}"/>
                  </a:ext>
                </a:extLst>
              </p:cNvPr>
              <p:cNvSpPr/>
              <p:nvPr/>
            </p:nvSpPr>
            <p:spPr>
              <a:xfrm>
                <a:off x="6030411" y="3097582"/>
                <a:ext cx="4578054" cy="1954678"/>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
                <a:extLst>
                  <a:ext uri="{FF2B5EF4-FFF2-40B4-BE49-F238E27FC236}">
                    <a16:creationId xmlns:a16="http://schemas.microsoft.com/office/drawing/2014/main" id="{11B07903-97F9-4B79-A4F3-B25896E456AC}"/>
                  </a:ext>
                </a:extLst>
              </p:cNvPr>
              <p:cNvSpPr txBox="1">
                <a:spLocks/>
              </p:cNvSpPr>
              <p:nvPr/>
            </p:nvSpPr>
            <p:spPr>
              <a:xfrm>
                <a:off x="6272740" y="2793568"/>
                <a:ext cx="2558006" cy="578995"/>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baseline="0" noProof="0" dirty="0">
                    <a:ln>
                      <a:noFill/>
                    </a:ln>
                    <a:solidFill>
                      <a:srgbClr val="E7E6E6">
                        <a:lumMod val="25000"/>
                      </a:srgbClr>
                    </a:solidFill>
                    <a:effectLst/>
                    <a:uLnTx/>
                    <a:uFillTx/>
                    <a:latin typeface="+mn-lt"/>
                    <a:ea typeface="+mj-ea"/>
                    <a:cs typeface="+mj-cs"/>
                  </a:rPr>
                  <a:t>Main steps </a:t>
                </a:r>
                <a:endParaRPr kumimoji="0" lang="fr-FR" sz="2000" b="0" i="0" u="none" strike="noStrike" kern="1200" cap="none" spc="0" normalizeH="0" baseline="0" noProof="0" dirty="0">
                  <a:ln>
                    <a:noFill/>
                  </a:ln>
                  <a:solidFill>
                    <a:srgbClr val="E7E6E6">
                      <a:lumMod val="25000"/>
                    </a:srgbClr>
                  </a:solidFill>
                  <a:effectLst/>
                  <a:uLnTx/>
                  <a:uFillTx/>
                  <a:latin typeface="+mn-lt"/>
                  <a:ea typeface="+mj-ea"/>
                  <a:cs typeface="+mj-cs"/>
                </a:endParaRPr>
              </a:p>
            </p:txBody>
          </p:sp>
          <p:sp>
            <p:nvSpPr>
              <p:cNvPr id="15" name="ZoneTexte 14">
                <a:extLst>
                  <a:ext uri="{FF2B5EF4-FFF2-40B4-BE49-F238E27FC236}">
                    <a16:creationId xmlns:a16="http://schemas.microsoft.com/office/drawing/2014/main" id="{50F2ADAC-D29E-438F-B4F2-C9BAB54ABB99}"/>
                  </a:ext>
                </a:extLst>
              </p:cNvPr>
              <p:cNvSpPr txBox="1"/>
              <p:nvPr/>
            </p:nvSpPr>
            <p:spPr>
              <a:xfrm>
                <a:off x="6368341" y="3474547"/>
                <a:ext cx="4698853" cy="338554"/>
              </a:xfrm>
              <a:prstGeom prst="rect">
                <a:avLst/>
              </a:prstGeom>
              <a:noFill/>
            </p:spPr>
            <p:txBody>
              <a:bodyPr wrap="square" rtlCol="0">
                <a:spAutoFit/>
              </a:bodyPr>
              <a:lstStyle/>
              <a:p>
                <a:pPr lvl="0">
                  <a:defRPr/>
                </a:pPr>
                <a:r>
                  <a:rPr lang="fr-FR" sz="1600" dirty="0">
                    <a:solidFill>
                      <a:srgbClr val="E7E6E6">
                        <a:lumMod val="25000"/>
                      </a:srgbClr>
                    </a:solidFill>
                  </a:rPr>
                  <a:t>Double make-up removal</a:t>
                </a:r>
              </a:p>
            </p:txBody>
          </p:sp>
          <p:sp>
            <p:nvSpPr>
              <p:cNvPr id="16" name="ZoneTexte 15">
                <a:extLst>
                  <a:ext uri="{FF2B5EF4-FFF2-40B4-BE49-F238E27FC236}">
                    <a16:creationId xmlns:a16="http://schemas.microsoft.com/office/drawing/2014/main" id="{F87E5F9C-3496-42C8-A1C4-5AD703AC5F99}"/>
                  </a:ext>
                </a:extLst>
              </p:cNvPr>
              <p:cNvSpPr txBox="1"/>
              <p:nvPr/>
            </p:nvSpPr>
            <p:spPr>
              <a:xfrm>
                <a:off x="6368341" y="3993245"/>
                <a:ext cx="5659939" cy="338554"/>
              </a:xfrm>
              <a:prstGeom prst="rect">
                <a:avLst/>
              </a:prstGeom>
              <a:noFill/>
            </p:spPr>
            <p:txBody>
              <a:bodyPr wrap="square" rtlCol="0">
                <a:spAutoFit/>
              </a:bodyPr>
              <a:lstStyle/>
              <a:p>
                <a:pPr lvl="0">
                  <a:defRPr/>
                </a:pPr>
                <a:r>
                  <a:rPr lang="fr-FR" sz="1600" dirty="0">
                    <a:solidFill>
                      <a:srgbClr val="E7E6E6">
                        <a:lumMod val="25000"/>
                      </a:srgbClr>
                    </a:solidFill>
                  </a:rPr>
                  <a:t>Manual </a:t>
                </a:r>
                <a:r>
                  <a:rPr lang="fr-FR" sz="1600" dirty="0" err="1">
                    <a:solidFill>
                      <a:srgbClr val="E7E6E6">
                        <a:lumMod val="25000"/>
                      </a:srgbClr>
                    </a:solidFill>
                  </a:rPr>
                  <a:t>anti-wrinkle </a:t>
                </a:r>
                <a:r>
                  <a:rPr lang="fr-FR" sz="1600" dirty="0">
                    <a:solidFill>
                      <a:srgbClr val="E7E6E6">
                        <a:lumMod val="25000"/>
                      </a:srgbClr>
                    </a:solidFill>
                  </a:rPr>
                  <a:t>&amp; lifting techniques</a:t>
                </a:r>
              </a:p>
            </p:txBody>
          </p:sp>
          <p:sp>
            <p:nvSpPr>
              <p:cNvPr id="17" name="ZoneTexte 16">
                <a:extLst>
                  <a:ext uri="{FF2B5EF4-FFF2-40B4-BE49-F238E27FC236}">
                    <a16:creationId xmlns:a16="http://schemas.microsoft.com/office/drawing/2014/main" id="{5C6A0B9A-E4AD-46BF-8CC5-AA23C79A3463}"/>
                  </a:ext>
                </a:extLst>
              </p:cNvPr>
              <p:cNvSpPr txBox="1"/>
              <p:nvPr/>
            </p:nvSpPr>
            <p:spPr>
              <a:xfrm>
                <a:off x="6433944" y="4505342"/>
                <a:ext cx="4174521" cy="338554"/>
              </a:xfrm>
              <a:prstGeom prst="rect">
                <a:avLst/>
              </a:prstGeom>
              <a:noFill/>
            </p:spPr>
            <p:txBody>
              <a:bodyPr wrap="square" rtlCol="0">
                <a:spAutoFit/>
              </a:bodyPr>
              <a:lstStyle/>
              <a:p>
                <a:pPr lvl="0">
                  <a:defRPr/>
                </a:pPr>
                <a:r>
                  <a:rPr lang="fr-FR" sz="1600" dirty="0">
                    <a:solidFill>
                      <a:srgbClr val="E7E6E6">
                        <a:lumMod val="25000"/>
                      </a:srgbClr>
                    </a:solidFill>
                  </a:rPr>
                  <a:t>Techniques with aventurine</a:t>
                </a:r>
              </a:p>
            </p:txBody>
          </p:sp>
          <p:sp>
            <p:nvSpPr>
              <p:cNvPr id="18" name="ZoneTexte 17">
                <a:extLst>
                  <a:ext uri="{FF2B5EF4-FFF2-40B4-BE49-F238E27FC236}">
                    <a16:creationId xmlns:a16="http://schemas.microsoft.com/office/drawing/2014/main" id="{8820432A-692C-4E7A-BCCB-99D8D1FDD431}"/>
                  </a:ext>
                </a:extLst>
              </p:cNvPr>
              <p:cNvSpPr txBox="1"/>
              <p:nvPr/>
            </p:nvSpPr>
            <p:spPr>
              <a:xfrm>
                <a:off x="5710813" y="4418731"/>
                <a:ext cx="76671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a typeface="+mn-ea"/>
                    <a:cs typeface="+mn-cs"/>
                  </a:rPr>
                  <a:t>03</a:t>
                </a:r>
              </a:p>
            </p:txBody>
          </p:sp>
        </p:grpSp>
        <p:sp>
          <p:nvSpPr>
            <p:cNvPr id="11" name="ZoneTexte 10">
              <a:extLst>
                <a:ext uri="{FF2B5EF4-FFF2-40B4-BE49-F238E27FC236}">
                  <a16:creationId xmlns:a16="http://schemas.microsoft.com/office/drawing/2014/main" id="{EDF72643-E999-4BAA-8FAD-4DB5D97C9BD0}"/>
                </a:ext>
              </a:extLst>
            </p:cNvPr>
            <p:cNvSpPr txBox="1"/>
            <p:nvPr/>
          </p:nvSpPr>
          <p:spPr>
            <a:xfrm>
              <a:off x="5667232" y="3341122"/>
              <a:ext cx="76671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a typeface="+mn-ea"/>
                  <a:cs typeface="+mn-cs"/>
                </a:rPr>
                <a:t>01</a:t>
              </a:r>
            </a:p>
          </p:txBody>
        </p:sp>
        <p:sp>
          <p:nvSpPr>
            <p:cNvPr id="12" name="ZoneTexte 11">
              <a:extLst>
                <a:ext uri="{FF2B5EF4-FFF2-40B4-BE49-F238E27FC236}">
                  <a16:creationId xmlns:a16="http://schemas.microsoft.com/office/drawing/2014/main" id="{F8DEA308-1803-4BD2-9D5D-3595A7EEE36F}"/>
                </a:ext>
              </a:extLst>
            </p:cNvPr>
            <p:cNvSpPr txBox="1"/>
            <p:nvPr/>
          </p:nvSpPr>
          <p:spPr>
            <a:xfrm>
              <a:off x="5655347" y="3895647"/>
              <a:ext cx="76671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a typeface="+mn-ea"/>
                  <a:cs typeface="+mn-cs"/>
                </a:rPr>
                <a:t>02</a:t>
              </a:r>
            </a:p>
          </p:txBody>
        </p:sp>
      </p:grpSp>
      <p:grpSp>
        <p:nvGrpSpPr>
          <p:cNvPr id="2" name="Groupe 1"/>
          <p:cNvGrpSpPr/>
          <p:nvPr/>
        </p:nvGrpSpPr>
        <p:grpSpPr>
          <a:xfrm>
            <a:off x="320334" y="2189324"/>
            <a:ext cx="8422678" cy="1493510"/>
            <a:chOff x="320334" y="2189324"/>
            <a:chExt cx="8422678" cy="1493510"/>
          </a:xfrm>
        </p:grpSpPr>
        <p:sp>
          <p:nvSpPr>
            <p:cNvPr id="19" name="Rectangle à coins arrondis 39">
              <a:extLst>
                <a:ext uri="{FF2B5EF4-FFF2-40B4-BE49-F238E27FC236}">
                  <a16:creationId xmlns:a16="http://schemas.microsoft.com/office/drawing/2014/main" id="{A79A2DE4-50CE-42D3-8993-C287D5F5AAEF}"/>
                </a:ext>
              </a:extLst>
            </p:cNvPr>
            <p:cNvSpPr/>
            <p:nvPr/>
          </p:nvSpPr>
          <p:spPr>
            <a:xfrm>
              <a:off x="320334" y="2388980"/>
              <a:ext cx="8422678" cy="1293854"/>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itre 1">
              <a:extLst>
                <a:ext uri="{FF2B5EF4-FFF2-40B4-BE49-F238E27FC236}">
                  <a16:creationId xmlns:a16="http://schemas.microsoft.com/office/drawing/2014/main" id="{F9B4EA63-E30E-4DF4-812A-3B706B348BA4}"/>
                </a:ext>
              </a:extLst>
            </p:cNvPr>
            <p:cNvSpPr txBox="1">
              <a:spLocks/>
            </p:cNvSpPr>
            <p:nvPr/>
          </p:nvSpPr>
          <p:spPr>
            <a:xfrm>
              <a:off x="686646" y="2189324"/>
              <a:ext cx="2219943" cy="498007"/>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baseline="0" noProof="0" dirty="0" err="1">
                  <a:ln>
                    <a:noFill/>
                  </a:ln>
                  <a:solidFill>
                    <a:srgbClr val="E7E6E6">
                      <a:lumMod val="25000"/>
                    </a:srgbClr>
                  </a:solidFill>
                  <a:effectLst/>
                  <a:uLnTx/>
                  <a:uFillTx/>
                  <a:latin typeface="+mn-lt"/>
                </a:rPr>
                <a:t>Results</a:t>
              </a:r>
              <a:endParaRPr kumimoji="0" lang="fr-FR" sz="2000" b="0" i="0" u="none" strike="noStrike" kern="1200" cap="none" spc="0" normalizeH="0" baseline="0" noProof="0" dirty="0">
                <a:ln>
                  <a:noFill/>
                </a:ln>
                <a:solidFill>
                  <a:srgbClr val="E7E6E6">
                    <a:lumMod val="25000"/>
                  </a:srgbClr>
                </a:solidFill>
                <a:effectLst/>
                <a:uLnTx/>
                <a:uFillTx/>
                <a:latin typeface="+mn-lt"/>
              </a:endParaRPr>
            </a:p>
          </p:txBody>
        </p:sp>
        <p:sp>
          <p:nvSpPr>
            <p:cNvPr id="21" name="ZoneTexte 20">
              <a:extLst>
                <a:ext uri="{FF2B5EF4-FFF2-40B4-BE49-F238E27FC236}">
                  <a16:creationId xmlns:a16="http://schemas.microsoft.com/office/drawing/2014/main" id="{527661BC-D811-4395-8C6B-1B213178910A}"/>
                </a:ext>
              </a:extLst>
            </p:cNvPr>
            <p:cNvSpPr txBox="1"/>
            <p:nvPr/>
          </p:nvSpPr>
          <p:spPr>
            <a:xfrm>
              <a:off x="654502" y="3047053"/>
              <a:ext cx="1310013" cy="584775"/>
            </a:xfrm>
            <a:prstGeom prst="rect">
              <a:avLst/>
            </a:prstGeom>
            <a:noFill/>
          </p:spPr>
          <p:txBody>
            <a:bodyPr wrap="square" rtlCol="0">
              <a:spAutoFit/>
            </a:bodyPr>
            <a:lstStyle/>
            <a:p>
              <a:pPr algn="ctr"/>
              <a:r>
                <a:rPr lang="fr-FR" sz="1600" b="1" cap="small" dirty="0">
                  <a:solidFill>
                    <a:srgbClr val="E7E6E6">
                      <a:lumMod val="25000"/>
                    </a:srgbClr>
                  </a:solidFill>
                </a:rPr>
                <a:t>Illuminates </a:t>
              </a:r>
            </a:p>
            <a:p>
              <a:pPr algn="ctr"/>
              <a:r>
                <a:rPr lang="fr-FR" sz="1600" cap="small" dirty="0">
                  <a:solidFill>
                    <a:srgbClr val="E7E6E6">
                      <a:lumMod val="25000"/>
                    </a:srgbClr>
                  </a:solidFill>
                </a:rPr>
                <a:t>the look</a:t>
              </a:r>
            </a:p>
          </p:txBody>
        </p:sp>
        <p:sp>
          <p:nvSpPr>
            <p:cNvPr id="22" name="ZoneTexte 21">
              <a:extLst>
                <a:ext uri="{FF2B5EF4-FFF2-40B4-BE49-F238E27FC236}">
                  <a16:creationId xmlns:a16="http://schemas.microsoft.com/office/drawing/2014/main" id="{730273FE-D7BB-4895-AE67-0B446DDE7F91}"/>
                </a:ext>
              </a:extLst>
            </p:cNvPr>
            <p:cNvSpPr txBox="1"/>
            <p:nvPr/>
          </p:nvSpPr>
          <p:spPr>
            <a:xfrm>
              <a:off x="4931814" y="2634098"/>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a typeface="+mn-ea"/>
                  <a:cs typeface="+mn-cs"/>
                </a:rPr>
                <a:t>03</a:t>
              </a:r>
            </a:p>
          </p:txBody>
        </p:sp>
        <p:sp>
          <p:nvSpPr>
            <p:cNvPr id="23" name="ZoneTexte 22">
              <a:extLst>
                <a:ext uri="{FF2B5EF4-FFF2-40B4-BE49-F238E27FC236}">
                  <a16:creationId xmlns:a16="http://schemas.microsoft.com/office/drawing/2014/main" id="{AA4F62C2-CF47-4510-9AA4-5C4AF9B530BA}"/>
                </a:ext>
              </a:extLst>
            </p:cNvPr>
            <p:cNvSpPr txBox="1"/>
            <p:nvPr/>
          </p:nvSpPr>
          <p:spPr>
            <a:xfrm>
              <a:off x="546989" y="2644433"/>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a typeface="+mn-ea"/>
                  <a:cs typeface="+mn-cs"/>
                </a:rPr>
                <a:t>01</a:t>
              </a:r>
            </a:p>
          </p:txBody>
        </p:sp>
        <p:sp>
          <p:nvSpPr>
            <p:cNvPr id="24" name="ZoneTexte 23">
              <a:extLst>
                <a:ext uri="{FF2B5EF4-FFF2-40B4-BE49-F238E27FC236}">
                  <a16:creationId xmlns:a16="http://schemas.microsoft.com/office/drawing/2014/main" id="{91ACC5E1-42C0-45C4-957E-CE2ECFF29967}"/>
                </a:ext>
              </a:extLst>
            </p:cNvPr>
            <p:cNvSpPr txBox="1"/>
            <p:nvPr/>
          </p:nvSpPr>
          <p:spPr>
            <a:xfrm>
              <a:off x="2572214" y="2645539"/>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a typeface="+mn-ea"/>
                  <a:cs typeface="+mn-cs"/>
                </a:rPr>
                <a:t>02</a:t>
              </a:r>
            </a:p>
          </p:txBody>
        </p:sp>
        <p:sp>
          <p:nvSpPr>
            <p:cNvPr id="25" name="Titre 1">
              <a:extLst>
                <a:ext uri="{FF2B5EF4-FFF2-40B4-BE49-F238E27FC236}">
                  <a16:creationId xmlns:a16="http://schemas.microsoft.com/office/drawing/2014/main" id="{627D01CB-31CE-4970-945D-9061B7BAABF2}"/>
                </a:ext>
              </a:extLst>
            </p:cNvPr>
            <p:cNvSpPr txBox="1">
              <a:spLocks/>
            </p:cNvSpPr>
            <p:nvPr/>
          </p:nvSpPr>
          <p:spPr>
            <a:xfrm>
              <a:off x="2233840" y="3012515"/>
              <a:ext cx="1881428" cy="661208"/>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r>
                <a:rPr lang="fr-FR" sz="1600" b="1" cap="small" dirty="0">
                  <a:solidFill>
                    <a:srgbClr val="E7E6E6">
                      <a:lumMod val="25000"/>
                    </a:srgbClr>
                  </a:solidFill>
                  <a:latin typeface="+mn-lt"/>
                  <a:ea typeface="+mn-ea"/>
                  <a:cs typeface="+mn-cs"/>
                </a:rPr>
                <a:t>Attenuated </a:t>
              </a:r>
              <a:r>
                <a:rPr lang="fr-FR" sz="1600" cap="small" dirty="0">
                  <a:solidFill>
                    <a:srgbClr val="E7E6E6">
                      <a:lumMod val="25000"/>
                    </a:srgbClr>
                  </a:solidFill>
                  <a:latin typeface="+mn-lt"/>
                  <a:ea typeface="+mn-ea"/>
                  <a:cs typeface="+mn-cs"/>
                </a:rPr>
                <a:t/>
              </a:r>
              <a:br>
                <a:rPr lang="fr-FR" sz="1600" cap="small" dirty="0">
                  <a:solidFill>
                    <a:srgbClr val="E7E6E6">
                      <a:lumMod val="25000"/>
                    </a:srgbClr>
                  </a:solidFill>
                  <a:latin typeface="+mn-lt"/>
                  <a:ea typeface="+mn-ea"/>
                  <a:cs typeface="+mn-cs"/>
                </a:rPr>
              </a:br>
              <a:r>
                <a:rPr lang="fr-FR" sz="1600" cap="small" dirty="0">
                  <a:solidFill>
                    <a:srgbClr val="E7E6E6">
                      <a:lumMod val="25000"/>
                    </a:srgbClr>
                  </a:solidFill>
                  <a:latin typeface="+mn-lt"/>
                  <a:ea typeface="+mn-ea"/>
                  <a:cs typeface="+mn-cs"/>
                </a:rPr>
                <a:t>wrinkles and fine lines</a:t>
              </a:r>
              <a:endParaRPr lang="fr-FR" sz="1600" dirty="0">
                <a:latin typeface="+mn-lt"/>
              </a:endParaRPr>
            </a:p>
          </p:txBody>
        </p:sp>
        <p:sp>
          <p:nvSpPr>
            <p:cNvPr id="26" name="Titre 1">
              <a:extLst>
                <a:ext uri="{FF2B5EF4-FFF2-40B4-BE49-F238E27FC236}">
                  <a16:creationId xmlns:a16="http://schemas.microsoft.com/office/drawing/2014/main" id="{D112E4AD-2CB9-4485-B61B-E457B5B4BD0F}"/>
                </a:ext>
              </a:extLst>
            </p:cNvPr>
            <p:cNvSpPr txBox="1">
              <a:spLocks/>
            </p:cNvSpPr>
            <p:nvPr/>
          </p:nvSpPr>
          <p:spPr>
            <a:xfrm>
              <a:off x="4644563" y="2984045"/>
              <a:ext cx="1835232" cy="677109"/>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r>
                <a:rPr lang="fr-FR" sz="1600" b="1" cap="small" dirty="0">
                  <a:solidFill>
                    <a:srgbClr val="E7E6E6">
                      <a:lumMod val="25000"/>
                    </a:srgbClr>
                  </a:solidFill>
                  <a:latin typeface="+mn-lt"/>
                  <a:ea typeface="+mn-ea"/>
                  <a:cs typeface="+mn-cs"/>
                </a:rPr>
                <a:t>Stump</a:t>
              </a:r>
            </a:p>
            <a:p>
              <a:r>
                <a:rPr lang="fr-FR" sz="1600" cap="small" dirty="0">
                  <a:solidFill>
                    <a:srgbClr val="E7E6E6">
                      <a:lumMod val="25000"/>
                    </a:srgbClr>
                  </a:solidFill>
                  <a:latin typeface="+mn-lt"/>
                  <a:ea typeface="+mn-ea"/>
                  <a:cs typeface="+mn-cs"/>
                </a:rPr>
                <a:t>pockets and dark circles</a:t>
              </a:r>
              <a:endParaRPr lang="fr-FR" sz="1600" dirty="0">
                <a:latin typeface="+mn-lt"/>
              </a:endParaRPr>
            </a:p>
          </p:txBody>
        </p:sp>
        <p:sp>
          <p:nvSpPr>
            <p:cNvPr id="27" name="ZoneTexte 26">
              <a:extLst>
                <a:ext uri="{FF2B5EF4-FFF2-40B4-BE49-F238E27FC236}">
                  <a16:creationId xmlns:a16="http://schemas.microsoft.com/office/drawing/2014/main" id="{F560F0DB-2BB4-4228-9907-64B85593ACA6}"/>
                </a:ext>
              </a:extLst>
            </p:cNvPr>
            <p:cNvSpPr txBox="1"/>
            <p:nvPr/>
          </p:nvSpPr>
          <p:spPr>
            <a:xfrm>
              <a:off x="7233954" y="2643517"/>
              <a:ext cx="1079152"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ea typeface="+mn-ea"/>
                  <a:cs typeface="+mn-cs"/>
                </a:rPr>
                <a:t>04</a:t>
              </a:r>
            </a:p>
          </p:txBody>
        </p:sp>
        <p:sp>
          <p:nvSpPr>
            <p:cNvPr id="28" name="Titre 1">
              <a:extLst>
                <a:ext uri="{FF2B5EF4-FFF2-40B4-BE49-F238E27FC236}">
                  <a16:creationId xmlns:a16="http://schemas.microsoft.com/office/drawing/2014/main" id="{B5072D99-C69A-4035-9906-B7F4EE20514E}"/>
                </a:ext>
              </a:extLst>
            </p:cNvPr>
            <p:cNvSpPr txBox="1">
              <a:spLocks/>
            </p:cNvSpPr>
            <p:nvPr/>
          </p:nvSpPr>
          <p:spPr>
            <a:xfrm>
              <a:off x="7135182" y="2962755"/>
              <a:ext cx="1414391" cy="71096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r>
                <a:rPr lang="fr-FR" sz="1600" b="1" cap="small" dirty="0" err="1">
                  <a:solidFill>
                    <a:srgbClr val="E7E6E6">
                      <a:lumMod val="25000"/>
                    </a:srgbClr>
                  </a:solidFill>
                  <a:latin typeface="+mn-lt"/>
                  <a:ea typeface="+mn-ea"/>
                  <a:cs typeface="+mn-cs"/>
                </a:rPr>
                <a:t>Repulp </a:t>
              </a:r>
            </a:p>
            <a:p>
              <a:r>
                <a:rPr lang="fr-FR" sz="1600" cap="small" dirty="0">
                  <a:solidFill>
                    <a:srgbClr val="E7E6E6">
                      <a:lumMod val="25000"/>
                    </a:srgbClr>
                  </a:solidFill>
                  <a:latin typeface="+mn-lt"/>
                  <a:ea typeface="+mn-ea"/>
                  <a:cs typeface="+mn-cs"/>
                </a:rPr>
                <a:t>The lips</a:t>
              </a:r>
            </a:p>
          </p:txBody>
        </p:sp>
      </p:grpSp>
      <p:grpSp>
        <p:nvGrpSpPr>
          <p:cNvPr id="40" name="Groupe 39">
            <a:extLst>
              <a:ext uri="{FF2B5EF4-FFF2-40B4-BE49-F238E27FC236}">
                <a16:creationId xmlns:a16="http://schemas.microsoft.com/office/drawing/2014/main" id="{2A679AAE-93B2-4C5A-9DD4-84D79FF84566}"/>
              </a:ext>
            </a:extLst>
          </p:cNvPr>
          <p:cNvGrpSpPr/>
          <p:nvPr/>
        </p:nvGrpSpPr>
        <p:grpSpPr>
          <a:xfrm>
            <a:off x="5466150" y="3713845"/>
            <a:ext cx="6350214" cy="984947"/>
            <a:chOff x="6030411" y="2793568"/>
            <a:chExt cx="6360374" cy="1164545"/>
          </a:xfrm>
        </p:grpSpPr>
        <p:sp>
          <p:nvSpPr>
            <p:cNvPr id="43" name="Rectangle à coins arrondis 8">
              <a:extLst>
                <a:ext uri="{FF2B5EF4-FFF2-40B4-BE49-F238E27FC236}">
                  <a16:creationId xmlns:a16="http://schemas.microsoft.com/office/drawing/2014/main" id="{37E9CEDD-0C69-4F05-9E58-150419603EFE}"/>
                </a:ext>
              </a:extLst>
            </p:cNvPr>
            <p:cNvSpPr/>
            <p:nvPr/>
          </p:nvSpPr>
          <p:spPr>
            <a:xfrm>
              <a:off x="6030411" y="3097581"/>
              <a:ext cx="6360374" cy="860532"/>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Titre 1">
              <a:extLst>
                <a:ext uri="{FF2B5EF4-FFF2-40B4-BE49-F238E27FC236}">
                  <a16:creationId xmlns:a16="http://schemas.microsoft.com/office/drawing/2014/main" id="{11B07903-97F9-4B79-A4F3-B25896E456AC}"/>
                </a:ext>
              </a:extLst>
            </p:cNvPr>
            <p:cNvSpPr txBox="1">
              <a:spLocks/>
            </p:cNvSpPr>
            <p:nvPr/>
          </p:nvSpPr>
          <p:spPr>
            <a:xfrm>
              <a:off x="6272740" y="2793568"/>
              <a:ext cx="2558006" cy="578995"/>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baseline="0" noProof="0" dirty="0" smtClean="0">
                  <a:ln>
                    <a:noFill/>
                  </a:ln>
                  <a:solidFill>
                    <a:srgbClr val="E7E6E6">
                      <a:lumMod val="25000"/>
                    </a:srgbClr>
                  </a:solidFill>
                  <a:effectLst/>
                  <a:uLnTx/>
                  <a:uFillTx/>
                  <a:latin typeface="+mn-lt"/>
                  <a:ea typeface="+mj-ea"/>
                  <a:cs typeface="+mj-cs"/>
                </a:rPr>
                <a:t>In </a:t>
              </a:r>
              <a:r>
                <a:rPr kumimoji="0" lang="fr-FR" sz="2000" b="1" i="0" u="none" strike="noStrike" kern="1200" cap="small" spc="0" normalizeH="0" noProof="0" dirty="0" smtClean="0">
                  <a:ln>
                    <a:noFill/>
                  </a:ln>
                  <a:solidFill>
                    <a:srgbClr val="E7E6E6">
                      <a:lumMod val="25000"/>
                    </a:srgbClr>
                  </a:solidFill>
                  <a:effectLst/>
                  <a:uLnTx/>
                  <a:uFillTx/>
                  <a:latin typeface="+mn-lt"/>
                  <a:ea typeface="+mj-ea"/>
                  <a:cs typeface="+mj-cs"/>
                </a:rPr>
                <a:t>treatment</a:t>
              </a:r>
              <a:endParaRPr kumimoji="0" lang="fr-FR" sz="2000" b="0" i="0" u="none" strike="noStrike" kern="1200" cap="none" spc="0" normalizeH="0" baseline="0" noProof="0" dirty="0">
                <a:ln>
                  <a:noFill/>
                </a:ln>
                <a:solidFill>
                  <a:srgbClr val="E7E6E6">
                    <a:lumMod val="25000"/>
                  </a:srgbClr>
                </a:solidFill>
                <a:effectLst/>
                <a:uLnTx/>
                <a:uFillTx/>
                <a:latin typeface="+mn-lt"/>
                <a:ea typeface="+mj-ea"/>
                <a:cs typeface="+mj-cs"/>
              </a:endParaRPr>
            </a:p>
          </p:txBody>
        </p:sp>
        <p:sp>
          <p:nvSpPr>
            <p:cNvPr id="45" name="ZoneTexte 44">
              <a:extLst>
                <a:ext uri="{FF2B5EF4-FFF2-40B4-BE49-F238E27FC236}">
                  <a16:creationId xmlns:a16="http://schemas.microsoft.com/office/drawing/2014/main" id="{50F2ADAC-D29E-438F-B4F2-C9BAB54ABB99}"/>
                </a:ext>
              </a:extLst>
            </p:cNvPr>
            <p:cNvSpPr txBox="1"/>
            <p:nvPr/>
          </p:nvSpPr>
          <p:spPr>
            <a:xfrm>
              <a:off x="6355059" y="3345227"/>
              <a:ext cx="5961549" cy="400287"/>
            </a:xfrm>
            <a:prstGeom prst="rect">
              <a:avLst/>
            </a:prstGeom>
            <a:noFill/>
          </p:spPr>
          <p:txBody>
            <a:bodyPr wrap="square" rtlCol="0">
              <a:spAutoFit/>
            </a:bodyPr>
            <a:lstStyle/>
            <a:p>
              <a:pPr>
                <a:defRPr/>
              </a:pPr>
              <a:r>
                <a:rPr lang="fr-FR" sz="1600" dirty="0" smtClean="0">
                  <a:solidFill>
                    <a:srgbClr val="E7E6E6">
                      <a:lumMod val="25000"/>
                    </a:srgbClr>
                  </a:solidFill>
                </a:rPr>
                <a:t>1 time per week for 4 weeks for a reinforced efficiency</a:t>
              </a:r>
              <a:endParaRPr lang="fr-FR" sz="1600" dirty="0">
                <a:solidFill>
                  <a:srgbClr val="E7E6E6">
                    <a:lumMod val="25000"/>
                  </a:srgbClr>
                </a:solidFill>
              </a:endParaRPr>
            </a:p>
          </p:txBody>
        </p:sp>
      </p:grpSp>
      <p:grpSp>
        <p:nvGrpSpPr>
          <p:cNvPr id="49" name="Groupe 48">
            <a:extLst>
              <a:ext uri="{FF2B5EF4-FFF2-40B4-BE49-F238E27FC236}">
                <a16:creationId xmlns:a16="http://schemas.microsoft.com/office/drawing/2014/main" id="{2A679AAE-93B2-4C5A-9DD4-84D79FF84566}"/>
              </a:ext>
            </a:extLst>
          </p:cNvPr>
          <p:cNvGrpSpPr/>
          <p:nvPr/>
        </p:nvGrpSpPr>
        <p:grpSpPr>
          <a:xfrm>
            <a:off x="5521150" y="4673254"/>
            <a:ext cx="6350214" cy="984947"/>
            <a:chOff x="6030411" y="2793568"/>
            <a:chExt cx="6360374" cy="1164545"/>
          </a:xfrm>
        </p:grpSpPr>
        <p:sp>
          <p:nvSpPr>
            <p:cNvPr id="50" name="Rectangle à coins arrondis 8">
              <a:extLst>
                <a:ext uri="{FF2B5EF4-FFF2-40B4-BE49-F238E27FC236}">
                  <a16:creationId xmlns:a16="http://schemas.microsoft.com/office/drawing/2014/main" id="{37E9CEDD-0C69-4F05-9E58-150419603EFE}"/>
                </a:ext>
              </a:extLst>
            </p:cNvPr>
            <p:cNvSpPr/>
            <p:nvPr/>
          </p:nvSpPr>
          <p:spPr>
            <a:xfrm>
              <a:off x="6030411" y="3097581"/>
              <a:ext cx="6360374" cy="860532"/>
            </a:xfrm>
            <a:prstGeom prst="roundRect">
              <a:avLst/>
            </a:prstGeom>
            <a:solidFill>
              <a:schemeClr val="bg1"/>
            </a:solidFill>
            <a:ln>
              <a:solidFill>
                <a:srgbClr val="979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Titre 1">
              <a:extLst>
                <a:ext uri="{FF2B5EF4-FFF2-40B4-BE49-F238E27FC236}">
                  <a16:creationId xmlns:a16="http://schemas.microsoft.com/office/drawing/2014/main" id="{11B07903-97F9-4B79-A4F3-B25896E456AC}"/>
                </a:ext>
              </a:extLst>
            </p:cNvPr>
            <p:cNvSpPr txBox="1">
              <a:spLocks/>
            </p:cNvSpPr>
            <p:nvPr/>
          </p:nvSpPr>
          <p:spPr>
            <a:xfrm>
              <a:off x="6272740" y="2793568"/>
              <a:ext cx="2558006" cy="578995"/>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small" spc="0" normalizeH="0" baseline="0" noProof="0" dirty="0" smtClean="0">
                  <a:ln>
                    <a:noFill/>
                  </a:ln>
                  <a:solidFill>
                    <a:srgbClr val="E7E6E6">
                      <a:lumMod val="25000"/>
                    </a:srgbClr>
                  </a:solidFill>
                  <a:effectLst/>
                  <a:uLnTx/>
                  <a:uFillTx/>
                  <a:latin typeface="+mn-lt"/>
                  <a:ea typeface="+mj-ea"/>
                  <a:cs typeface="+mj-cs"/>
                </a:rPr>
                <a:t>In </a:t>
              </a:r>
              <a:r>
                <a:rPr kumimoji="0" lang="fr-FR" sz="2000" b="1" i="0" u="none" strike="noStrike" kern="1200" cap="small" spc="0" normalizeH="0" noProof="0" dirty="0" smtClean="0">
                  <a:ln>
                    <a:noFill/>
                  </a:ln>
                  <a:solidFill>
                    <a:srgbClr val="E7E6E6">
                      <a:lumMod val="25000"/>
                    </a:srgbClr>
                  </a:solidFill>
                  <a:effectLst/>
                  <a:uLnTx/>
                  <a:uFillTx/>
                  <a:latin typeface="+mn-lt"/>
                  <a:ea typeface="+mj-ea"/>
                  <a:cs typeface="+mj-cs"/>
                </a:rPr>
                <a:t>maintenance</a:t>
              </a:r>
              <a:endParaRPr kumimoji="0" lang="fr-FR" sz="2000" b="0" i="0" u="none" strike="noStrike" kern="1200" cap="none" spc="0" normalizeH="0" baseline="0" noProof="0" dirty="0">
                <a:ln>
                  <a:noFill/>
                </a:ln>
                <a:solidFill>
                  <a:srgbClr val="E7E6E6">
                    <a:lumMod val="25000"/>
                  </a:srgbClr>
                </a:solidFill>
                <a:effectLst/>
                <a:uLnTx/>
                <a:uFillTx/>
                <a:latin typeface="+mn-lt"/>
                <a:ea typeface="+mj-ea"/>
                <a:cs typeface="+mj-cs"/>
              </a:endParaRPr>
            </a:p>
          </p:txBody>
        </p:sp>
        <p:sp>
          <p:nvSpPr>
            <p:cNvPr id="52" name="ZoneTexte 51">
              <a:extLst>
                <a:ext uri="{FF2B5EF4-FFF2-40B4-BE49-F238E27FC236}">
                  <a16:creationId xmlns:a16="http://schemas.microsoft.com/office/drawing/2014/main" id="{50F2ADAC-D29E-438F-B4F2-C9BAB54ABB99}"/>
                </a:ext>
              </a:extLst>
            </p:cNvPr>
            <p:cNvSpPr txBox="1"/>
            <p:nvPr/>
          </p:nvSpPr>
          <p:spPr>
            <a:xfrm>
              <a:off x="6355059" y="3345227"/>
              <a:ext cx="5961549" cy="400287"/>
            </a:xfrm>
            <a:prstGeom prst="rect">
              <a:avLst/>
            </a:prstGeom>
            <a:noFill/>
          </p:spPr>
          <p:txBody>
            <a:bodyPr wrap="square" rtlCol="0">
              <a:spAutoFit/>
            </a:bodyPr>
            <a:lstStyle/>
            <a:p>
              <a:pPr marR="0" lvl="0" indent="0" fontAlgn="auto">
                <a:lnSpc>
                  <a:spcPct val="100000"/>
                </a:lnSpc>
                <a:spcBef>
                  <a:spcPts val="0"/>
                </a:spcBef>
                <a:spcAft>
                  <a:spcPts val="0"/>
                </a:spcAft>
                <a:buClrTx/>
                <a:buSzTx/>
                <a:buFontTx/>
                <a:buNone/>
                <a:tabLst/>
                <a:defRPr/>
              </a:pPr>
              <a:r>
                <a:rPr lang="fr-FR" sz="1600" dirty="0" smtClean="0">
                  <a:solidFill>
                    <a:srgbClr val="E7E6E6">
                      <a:lumMod val="25000"/>
                    </a:srgbClr>
                  </a:solidFill>
                </a:rPr>
                <a:t>Once a month to maintain results</a:t>
              </a:r>
              <a:endParaRPr lang="fr-FR" sz="1600" dirty="0">
                <a:solidFill>
                  <a:srgbClr val="E7E6E6">
                    <a:lumMod val="25000"/>
                  </a:srgbClr>
                </a:solidFill>
              </a:endParaRPr>
            </a:p>
          </p:txBody>
        </p:sp>
      </p:grpSp>
    </p:spTree>
    <p:extLst>
      <p:ext uri="{BB962C8B-B14F-4D97-AF65-F5344CB8AC3E}">
        <p14:creationId xmlns:p14="http://schemas.microsoft.com/office/powerpoint/2010/main" val="414390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0"/>
                                        </p:tgtEl>
                                      </p:cBhvr>
                                    </p:animEffect>
                                    <p:set>
                                      <p:cBhvr>
                                        <p:cTn id="37" dur="1" fill="hold">
                                          <p:stCondLst>
                                            <p:cond delay="499"/>
                                          </p:stCondLst>
                                        </p:cTn>
                                        <p:tgtEl>
                                          <p:spTgt spid="4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9"/>
                                        </p:tgtEl>
                                      </p:cBhvr>
                                    </p:animEffect>
                                    <p:set>
                                      <p:cBhvr>
                                        <p:cTn id="47" dur="1" fill="hold">
                                          <p:stCondLst>
                                            <p:cond delay="499"/>
                                          </p:stCondLst>
                                        </p:cTn>
                                        <p:tgtEl>
                                          <p:spTgt spid="4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7"/>
                                        </p:tgtEl>
                                      </p:cBhvr>
                                    </p:animEffect>
                                    <p:set>
                                      <p:cBhvr>
                                        <p:cTn id="77" dur="1" fill="hold">
                                          <p:stCondLst>
                                            <p:cond delay="499"/>
                                          </p:stCondLst>
                                        </p:cTn>
                                        <p:tgtEl>
                                          <p:spTgt spid="7"/>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p:cTn id="82" dur="1000" fill="hold"/>
                                        <p:tgtEl>
                                          <p:spTgt spid="2"/>
                                        </p:tgtEl>
                                        <p:attrNameLst>
                                          <p:attrName>ppt_w</p:attrName>
                                        </p:attrNameLst>
                                      </p:cBhvr>
                                      <p:tavLst>
                                        <p:tav tm="0">
                                          <p:val>
                                            <p:fltVal val="0"/>
                                          </p:val>
                                        </p:tav>
                                        <p:tav tm="100000">
                                          <p:val>
                                            <p:strVal val="#ppt_w"/>
                                          </p:val>
                                        </p:tav>
                                      </p:tavLst>
                                    </p:anim>
                                    <p:anim calcmode="lin" valueType="num">
                                      <p:cBhvr>
                                        <p:cTn id="83" dur="1000" fill="hold"/>
                                        <p:tgtEl>
                                          <p:spTgt spid="2"/>
                                        </p:tgtEl>
                                        <p:attrNameLst>
                                          <p:attrName>ppt_h</p:attrName>
                                        </p:attrNameLst>
                                      </p:cBhvr>
                                      <p:tavLst>
                                        <p:tav tm="0">
                                          <p:val>
                                            <p:fltVal val="0"/>
                                          </p:val>
                                        </p:tav>
                                        <p:tav tm="100000">
                                          <p:val>
                                            <p:strVal val="#ppt_h"/>
                                          </p:val>
                                        </p:tav>
                                      </p:tavLst>
                                    </p:anim>
                                    <p:animEffect transition="in" filter="fade">
                                      <p:cBhvr>
                                        <p:cTn id="84" dur="1000"/>
                                        <p:tgtEl>
                                          <p:spTgt spid="2"/>
                                        </p:tgtEl>
                                      </p:cBhvr>
                                    </p:animEffect>
                                  </p:childTnLst>
                                </p:cTn>
                              </p:par>
                              <p:par>
                                <p:cTn id="85" presetID="53" presetClass="entr" presetSubtype="16" fill="hold" nodeType="with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p:cTn id="87" dur="1000" fill="hold"/>
                                        <p:tgtEl>
                                          <p:spTgt spid="9"/>
                                        </p:tgtEl>
                                        <p:attrNameLst>
                                          <p:attrName>ppt_w</p:attrName>
                                        </p:attrNameLst>
                                      </p:cBhvr>
                                      <p:tavLst>
                                        <p:tav tm="0">
                                          <p:val>
                                            <p:fltVal val="0"/>
                                          </p:val>
                                        </p:tav>
                                        <p:tav tm="100000">
                                          <p:val>
                                            <p:strVal val="#ppt_w"/>
                                          </p:val>
                                        </p:tav>
                                      </p:tavLst>
                                    </p:anim>
                                    <p:anim calcmode="lin" valueType="num">
                                      <p:cBhvr>
                                        <p:cTn id="88" dur="1000" fill="hold"/>
                                        <p:tgtEl>
                                          <p:spTgt spid="9"/>
                                        </p:tgtEl>
                                        <p:attrNameLst>
                                          <p:attrName>ppt_h</p:attrName>
                                        </p:attrNameLst>
                                      </p:cBhvr>
                                      <p:tavLst>
                                        <p:tav tm="0">
                                          <p:val>
                                            <p:fltVal val="0"/>
                                          </p:val>
                                        </p:tav>
                                        <p:tav tm="100000">
                                          <p:val>
                                            <p:strVal val="#ppt_h"/>
                                          </p:val>
                                        </p:tav>
                                      </p:tavLst>
                                    </p:anim>
                                    <p:animEffect transition="in" filter="fade">
                                      <p:cBhvr>
                                        <p:cTn id="89" dur="1000"/>
                                        <p:tgtEl>
                                          <p:spTgt spid="9"/>
                                        </p:tgtEl>
                                      </p:cBhvr>
                                    </p:animEffect>
                                  </p:childTnLst>
                                </p:cTn>
                              </p:par>
                              <p:par>
                                <p:cTn id="90" presetID="53" presetClass="entr" presetSubtype="16" fill="hold" nodeType="withEffect">
                                  <p:stCondLst>
                                    <p:cond delay="0"/>
                                  </p:stCondLst>
                                  <p:childTnLst>
                                    <p:set>
                                      <p:cBhvr>
                                        <p:cTn id="91" dur="1" fill="hold">
                                          <p:stCondLst>
                                            <p:cond delay="0"/>
                                          </p:stCondLst>
                                        </p:cTn>
                                        <p:tgtEl>
                                          <p:spTgt spid="40"/>
                                        </p:tgtEl>
                                        <p:attrNameLst>
                                          <p:attrName>style.visibility</p:attrName>
                                        </p:attrNameLst>
                                      </p:cBhvr>
                                      <p:to>
                                        <p:strVal val="visible"/>
                                      </p:to>
                                    </p:set>
                                    <p:anim calcmode="lin" valueType="num">
                                      <p:cBhvr>
                                        <p:cTn id="92" dur="1000" fill="hold"/>
                                        <p:tgtEl>
                                          <p:spTgt spid="40"/>
                                        </p:tgtEl>
                                        <p:attrNameLst>
                                          <p:attrName>ppt_w</p:attrName>
                                        </p:attrNameLst>
                                      </p:cBhvr>
                                      <p:tavLst>
                                        <p:tav tm="0">
                                          <p:val>
                                            <p:fltVal val="0"/>
                                          </p:val>
                                        </p:tav>
                                        <p:tav tm="100000">
                                          <p:val>
                                            <p:strVal val="#ppt_w"/>
                                          </p:val>
                                        </p:tav>
                                      </p:tavLst>
                                    </p:anim>
                                    <p:anim calcmode="lin" valueType="num">
                                      <p:cBhvr>
                                        <p:cTn id="93" dur="1000" fill="hold"/>
                                        <p:tgtEl>
                                          <p:spTgt spid="40"/>
                                        </p:tgtEl>
                                        <p:attrNameLst>
                                          <p:attrName>ppt_h</p:attrName>
                                        </p:attrNameLst>
                                      </p:cBhvr>
                                      <p:tavLst>
                                        <p:tav tm="0">
                                          <p:val>
                                            <p:fltVal val="0"/>
                                          </p:val>
                                        </p:tav>
                                        <p:tav tm="100000">
                                          <p:val>
                                            <p:strVal val="#ppt_h"/>
                                          </p:val>
                                        </p:tav>
                                      </p:tavLst>
                                    </p:anim>
                                    <p:animEffect transition="in" filter="fade">
                                      <p:cBhvr>
                                        <p:cTn id="94" dur="1000"/>
                                        <p:tgtEl>
                                          <p:spTgt spid="40"/>
                                        </p:tgtEl>
                                      </p:cBhvr>
                                    </p:animEffect>
                                  </p:childTnLst>
                                </p:cTn>
                              </p:par>
                              <p:par>
                                <p:cTn id="95" presetID="53" presetClass="entr" presetSubtype="16" fill="hold" nodeType="with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p:cTn id="97" dur="1000" fill="hold"/>
                                        <p:tgtEl>
                                          <p:spTgt spid="49"/>
                                        </p:tgtEl>
                                        <p:attrNameLst>
                                          <p:attrName>ppt_w</p:attrName>
                                        </p:attrNameLst>
                                      </p:cBhvr>
                                      <p:tavLst>
                                        <p:tav tm="0">
                                          <p:val>
                                            <p:fltVal val="0"/>
                                          </p:val>
                                        </p:tav>
                                        <p:tav tm="100000">
                                          <p:val>
                                            <p:strVal val="#ppt_w"/>
                                          </p:val>
                                        </p:tav>
                                      </p:tavLst>
                                    </p:anim>
                                    <p:anim calcmode="lin" valueType="num">
                                      <p:cBhvr>
                                        <p:cTn id="98" dur="1000" fill="hold"/>
                                        <p:tgtEl>
                                          <p:spTgt spid="49"/>
                                        </p:tgtEl>
                                        <p:attrNameLst>
                                          <p:attrName>ppt_h</p:attrName>
                                        </p:attrNameLst>
                                      </p:cBhvr>
                                      <p:tavLst>
                                        <p:tav tm="0">
                                          <p:val>
                                            <p:fltVal val="0"/>
                                          </p:val>
                                        </p:tav>
                                        <p:tav tm="100000">
                                          <p:val>
                                            <p:strVal val="#ppt_h"/>
                                          </p:val>
                                        </p:tav>
                                      </p:tavLst>
                                    </p:anim>
                                    <p:animEffect transition="in" filter="fade">
                                      <p:cBhvr>
                                        <p:cTn id="99" dur="1000"/>
                                        <p:tgtEl>
                                          <p:spTgt spid="49"/>
                                        </p:tgtEl>
                                      </p:cBhvr>
                                    </p:animEffect>
                                  </p:childTnLst>
                                </p:cTn>
                              </p:par>
                              <p:par>
                                <p:cTn id="100" presetID="53" presetClass="entr" presetSubtype="16" fill="hold" grpId="2" nodeType="withEffect">
                                  <p:stCondLst>
                                    <p:cond delay="0"/>
                                  </p:stCondLst>
                                  <p:childTnLst>
                                    <p:set>
                                      <p:cBhvr>
                                        <p:cTn id="101" dur="1" fill="hold">
                                          <p:stCondLst>
                                            <p:cond delay="0"/>
                                          </p:stCondLst>
                                        </p:cTn>
                                        <p:tgtEl>
                                          <p:spTgt spid="6"/>
                                        </p:tgtEl>
                                        <p:attrNameLst>
                                          <p:attrName>style.visibility</p:attrName>
                                        </p:attrNameLst>
                                      </p:cBhvr>
                                      <p:to>
                                        <p:strVal val="visible"/>
                                      </p:to>
                                    </p:set>
                                    <p:anim calcmode="lin" valueType="num">
                                      <p:cBhvr>
                                        <p:cTn id="102" dur="1000" fill="hold"/>
                                        <p:tgtEl>
                                          <p:spTgt spid="6"/>
                                        </p:tgtEl>
                                        <p:attrNameLst>
                                          <p:attrName>ppt_w</p:attrName>
                                        </p:attrNameLst>
                                      </p:cBhvr>
                                      <p:tavLst>
                                        <p:tav tm="0">
                                          <p:val>
                                            <p:fltVal val="0"/>
                                          </p:val>
                                        </p:tav>
                                        <p:tav tm="100000">
                                          <p:val>
                                            <p:strVal val="#ppt_w"/>
                                          </p:val>
                                        </p:tav>
                                      </p:tavLst>
                                    </p:anim>
                                    <p:anim calcmode="lin" valueType="num">
                                      <p:cBhvr>
                                        <p:cTn id="103" dur="1000" fill="hold"/>
                                        <p:tgtEl>
                                          <p:spTgt spid="6"/>
                                        </p:tgtEl>
                                        <p:attrNameLst>
                                          <p:attrName>ppt_h</p:attrName>
                                        </p:attrNameLst>
                                      </p:cBhvr>
                                      <p:tavLst>
                                        <p:tav tm="0">
                                          <p:val>
                                            <p:fltVal val="0"/>
                                          </p:val>
                                        </p:tav>
                                        <p:tav tm="100000">
                                          <p:val>
                                            <p:strVal val="#ppt_h"/>
                                          </p:val>
                                        </p:tav>
                                      </p:tavLst>
                                    </p:anim>
                                    <p:animEffect transition="in" filter="fade">
                                      <p:cBhvr>
                                        <p:cTn id="104" dur="1000"/>
                                        <p:tgtEl>
                                          <p:spTgt spid="6"/>
                                        </p:tgtEl>
                                      </p:cBhvr>
                                    </p:animEffect>
                                  </p:childTnLst>
                                </p:cTn>
                              </p:par>
                              <p:par>
                                <p:cTn id="105" presetID="53" presetClass="entr" presetSubtype="16" fill="hold" grpId="2" nodeType="withEffect">
                                  <p:stCondLst>
                                    <p:cond delay="0"/>
                                  </p:stCondLst>
                                  <p:childTnLst>
                                    <p:set>
                                      <p:cBhvr>
                                        <p:cTn id="106" dur="1" fill="hold">
                                          <p:stCondLst>
                                            <p:cond delay="0"/>
                                          </p:stCondLst>
                                        </p:cTn>
                                        <p:tgtEl>
                                          <p:spTgt spid="8"/>
                                        </p:tgtEl>
                                        <p:attrNameLst>
                                          <p:attrName>style.visibility</p:attrName>
                                        </p:attrNameLst>
                                      </p:cBhvr>
                                      <p:to>
                                        <p:strVal val="visible"/>
                                      </p:to>
                                    </p:set>
                                    <p:anim calcmode="lin" valueType="num">
                                      <p:cBhvr>
                                        <p:cTn id="107" dur="1000" fill="hold"/>
                                        <p:tgtEl>
                                          <p:spTgt spid="8"/>
                                        </p:tgtEl>
                                        <p:attrNameLst>
                                          <p:attrName>ppt_w</p:attrName>
                                        </p:attrNameLst>
                                      </p:cBhvr>
                                      <p:tavLst>
                                        <p:tav tm="0">
                                          <p:val>
                                            <p:fltVal val="0"/>
                                          </p:val>
                                        </p:tav>
                                        <p:tav tm="100000">
                                          <p:val>
                                            <p:strVal val="#ppt_w"/>
                                          </p:val>
                                        </p:tav>
                                      </p:tavLst>
                                    </p:anim>
                                    <p:anim calcmode="lin" valueType="num">
                                      <p:cBhvr>
                                        <p:cTn id="108" dur="1000" fill="hold"/>
                                        <p:tgtEl>
                                          <p:spTgt spid="8"/>
                                        </p:tgtEl>
                                        <p:attrNameLst>
                                          <p:attrName>ppt_h</p:attrName>
                                        </p:attrNameLst>
                                      </p:cBhvr>
                                      <p:tavLst>
                                        <p:tav tm="0">
                                          <p:val>
                                            <p:fltVal val="0"/>
                                          </p:val>
                                        </p:tav>
                                        <p:tav tm="100000">
                                          <p:val>
                                            <p:strVal val="#ppt_h"/>
                                          </p:val>
                                        </p:tav>
                                      </p:tavLst>
                                    </p:anim>
                                    <p:animEffect transition="in" filter="fade">
                                      <p:cBhvr>
                                        <p:cTn id="109" dur="1000"/>
                                        <p:tgtEl>
                                          <p:spTgt spid="8"/>
                                        </p:tgtEl>
                                      </p:cBhvr>
                                    </p:animEffect>
                                  </p:childTnLst>
                                </p:cTn>
                              </p:par>
                              <p:par>
                                <p:cTn id="110" presetID="53" presetClass="entr" presetSubtype="16" fill="hold" grpId="2" nodeType="withEffect">
                                  <p:stCondLst>
                                    <p:cond delay="0"/>
                                  </p:stCondLst>
                                  <p:childTnLst>
                                    <p:set>
                                      <p:cBhvr>
                                        <p:cTn id="111" dur="1" fill="hold">
                                          <p:stCondLst>
                                            <p:cond delay="0"/>
                                          </p:stCondLst>
                                        </p:cTn>
                                        <p:tgtEl>
                                          <p:spTgt spid="7"/>
                                        </p:tgtEl>
                                        <p:attrNameLst>
                                          <p:attrName>style.visibility</p:attrName>
                                        </p:attrNameLst>
                                      </p:cBhvr>
                                      <p:to>
                                        <p:strVal val="visible"/>
                                      </p:to>
                                    </p:set>
                                    <p:anim calcmode="lin" valueType="num">
                                      <p:cBhvr>
                                        <p:cTn id="112" dur="1000" fill="hold"/>
                                        <p:tgtEl>
                                          <p:spTgt spid="7"/>
                                        </p:tgtEl>
                                        <p:attrNameLst>
                                          <p:attrName>ppt_w</p:attrName>
                                        </p:attrNameLst>
                                      </p:cBhvr>
                                      <p:tavLst>
                                        <p:tav tm="0">
                                          <p:val>
                                            <p:fltVal val="0"/>
                                          </p:val>
                                        </p:tav>
                                        <p:tav tm="100000">
                                          <p:val>
                                            <p:strVal val="#ppt_w"/>
                                          </p:val>
                                        </p:tav>
                                      </p:tavLst>
                                    </p:anim>
                                    <p:anim calcmode="lin" valueType="num">
                                      <p:cBhvr>
                                        <p:cTn id="113" dur="1000" fill="hold"/>
                                        <p:tgtEl>
                                          <p:spTgt spid="7"/>
                                        </p:tgtEl>
                                        <p:attrNameLst>
                                          <p:attrName>ppt_h</p:attrName>
                                        </p:attrNameLst>
                                      </p:cBhvr>
                                      <p:tavLst>
                                        <p:tav tm="0">
                                          <p:val>
                                            <p:fltVal val="0"/>
                                          </p:val>
                                        </p:tav>
                                        <p:tav tm="100000">
                                          <p:val>
                                            <p:strVal val="#ppt_h"/>
                                          </p:val>
                                        </p:tav>
                                      </p:tavLst>
                                    </p:anim>
                                    <p:animEffect transition="in" filter="fade">
                                      <p:cBhvr>
                                        <p:cTn id="1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6" grpId="1"/>
      <p:bldP spid="6" grpId="2"/>
      <p:bldP spid="7" grpId="0"/>
      <p:bldP spid="7" grpId="1"/>
      <p:bldP spid="7" grpId="2"/>
      <p:bldP spid="8" grpId="0"/>
      <p:bldP spid="8" grpId="1"/>
      <p:bldP spid="8"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891053" y="1251830"/>
            <a:ext cx="10241569"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sp>
        <p:nvSpPr>
          <p:cNvPr id="6" name="ZoneTexte 5">
            <a:extLst>
              <a:ext uri="{FF2B5EF4-FFF2-40B4-BE49-F238E27FC236}">
                <a16:creationId xmlns:a16="http://schemas.microsoft.com/office/drawing/2014/main" id="{18DBE696-A197-4DE8-8E8B-CC709EF0C568}"/>
              </a:ext>
            </a:extLst>
          </p:cNvPr>
          <p:cNvSpPr txBox="1"/>
          <p:nvPr/>
        </p:nvSpPr>
        <p:spPr>
          <a:xfrm>
            <a:off x="3879575" y="1426217"/>
            <a:ext cx="41096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smtClean="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panose="02040604050505020304" pitchFamily="18" charset="0"/>
                <a:ea typeface="+mn-ea"/>
                <a:cs typeface="+mn-cs"/>
              </a:rPr>
              <a:t>01</a:t>
            </a:r>
            <a:endParaRPr kumimoji="0" lang="fr-FR" sz="7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panose="02040604050505020304" pitchFamily="18" charset="0"/>
              <a:ea typeface="+mn-ea"/>
              <a:cs typeface="+mn-cs"/>
            </a:endParaRPr>
          </a:p>
        </p:txBody>
      </p:sp>
      <p:cxnSp>
        <p:nvCxnSpPr>
          <p:cNvPr id="8" name="Connecteur droit 7">
            <a:extLst>
              <a:ext uri="{FF2B5EF4-FFF2-40B4-BE49-F238E27FC236}">
                <a16:creationId xmlns:a16="http://schemas.microsoft.com/office/drawing/2014/main" id="{8B44231A-85FF-4A29-A208-72E5409BE475}"/>
              </a:ext>
            </a:extLst>
          </p:cNvPr>
          <p:cNvCxnSpPr/>
          <p:nvPr/>
        </p:nvCxnSpPr>
        <p:spPr>
          <a:xfrm>
            <a:off x="5934404" y="2835876"/>
            <a:ext cx="0" cy="59312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9" name="ZoneTexte 8">
            <a:extLst>
              <a:ext uri="{FF2B5EF4-FFF2-40B4-BE49-F238E27FC236}">
                <a16:creationId xmlns:a16="http://schemas.microsoft.com/office/drawing/2014/main" id="{CCB17AF9-D998-43CA-A4EF-00945E342E95}"/>
              </a:ext>
            </a:extLst>
          </p:cNvPr>
          <p:cNvSpPr txBox="1"/>
          <p:nvPr/>
        </p:nvSpPr>
        <p:spPr>
          <a:xfrm>
            <a:off x="0" y="3847660"/>
            <a:ext cx="121920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000" b="0" i="0" u="none" strike="noStrike" kern="1200" cap="small" spc="0" normalizeH="0" baseline="0" noProof="0" dirty="0" smtClean="0">
                <a:ln>
                  <a:noFill/>
                </a:ln>
                <a:solidFill>
                  <a:srgbClr val="E7E6E6">
                    <a:lumMod val="25000"/>
                  </a:srgbClr>
                </a:solidFill>
                <a:effectLst/>
                <a:uLnTx/>
                <a:uFillTx/>
                <a:latin typeface="Century" panose="02040604050505020304" pitchFamily="18" charset="0"/>
                <a:ea typeface="+mn-ea"/>
                <a:cs typeface="+mn-cs"/>
              </a:rPr>
              <a:t>Objectives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000" b="0" i="0" u="none" strike="noStrike" kern="1200" cap="small" spc="0" normalizeH="0" baseline="0" noProof="0" dirty="0" smtClean="0">
                <a:ln>
                  <a:noFill/>
                </a:ln>
                <a:solidFill>
                  <a:srgbClr val="E7E6E6">
                    <a:lumMod val="25000"/>
                  </a:srgbClr>
                </a:solidFill>
                <a:effectLst/>
                <a:uLnTx/>
                <a:uFillTx/>
                <a:latin typeface="Century" panose="02040604050505020304" pitchFamily="18" charset="0"/>
                <a:ea typeface="+mn-ea"/>
                <a:cs typeface="+mn-cs"/>
              </a:rPr>
              <a:t>of this launch</a:t>
            </a:r>
            <a:endParaRPr kumimoji="0" lang="en-US" sz="5000" b="0" i="0" u="none" strike="noStrike" kern="1200" cap="small"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spTree>
    <p:extLst>
      <p:ext uri="{BB962C8B-B14F-4D97-AF65-F5344CB8AC3E}">
        <p14:creationId xmlns:p14="http://schemas.microsoft.com/office/powerpoint/2010/main" val="7980698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891053" y="1251830"/>
            <a:ext cx="10241569"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sp>
        <p:nvSpPr>
          <p:cNvPr id="6" name="ZoneTexte 5">
            <a:extLst>
              <a:ext uri="{FF2B5EF4-FFF2-40B4-BE49-F238E27FC236}">
                <a16:creationId xmlns:a16="http://schemas.microsoft.com/office/drawing/2014/main" id="{18DBE696-A197-4DE8-8E8B-CC709EF0C568}"/>
              </a:ext>
            </a:extLst>
          </p:cNvPr>
          <p:cNvSpPr txBox="1"/>
          <p:nvPr/>
        </p:nvSpPr>
        <p:spPr>
          <a:xfrm>
            <a:off x="3879575" y="1426217"/>
            <a:ext cx="4109658" cy="1200329"/>
          </a:xfrm>
          <a:prstGeom prst="rect">
            <a:avLst/>
          </a:prstGeom>
          <a:noFill/>
        </p:spPr>
        <p:txBody>
          <a:bodyPr wrap="square" rtlCol="0">
            <a:spAutoFit/>
          </a:bodyPr>
          <a:lstStyle/>
          <a:p>
            <a:pPr algn="ctr"/>
            <a:r>
              <a:rPr lang="fr-FR" sz="7200" dirty="0">
                <a:ln w="18415" cmpd="sng">
                  <a:solidFill>
                    <a:srgbClr val="FFFFFF"/>
                  </a:solidFill>
                  <a:prstDash val="solid"/>
                </a:ln>
                <a:solidFill>
                  <a:srgbClr val="9790BE"/>
                </a:solidFill>
                <a:effectLst>
                  <a:outerShdw blurRad="38100" dist="38100" dir="2700000" algn="tl">
                    <a:srgbClr val="000000">
                      <a:alpha val="43137"/>
                    </a:srgbClr>
                  </a:outerShdw>
                </a:effectLst>
                <a:latin typeface="Century" panose="02040604050505020304" pitchFamily="18" charset="0"/>
              </a:rPr>
              <a:t>04</a:t>
            </a:r>
          </a:p>
        </p:txBody>
      </p:sp>
      <p:cxnSp>
        <p:nvCxnSpPr>
          <p:cNvPr id="8" name="Connecteur droit 7">
            <a:extLst>
              <a:ext uri="{FF2B5EF4-FFF2-40B4-BE49-F238E27FC236}">
                <a16:creationId xmlns:a16="http://schemas.microsoft.com/office/drawing/2014/main" id="{8B44231A-85FF-4A29-A208-72E5409BE475}"/>
              </a:ext>
            </a:extLst>
          </p:cNvPr>
          <p:cNvCxnSpPr/>
          <p:nvPr/>
        </p:nvCxnSpPr>
        <p:spPr>
          <a:xfrm>
            <a:off x="5934404" y="2835876"/>
            <a:ext cx="0" cy="59312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9" name="ZoneTexte 8">
            <a:extLst>
              <a:ext uri="{FF2B5EF4-FFF2-40B4-BE49-F238E27FC236}">
                <a16:creationId xmlns:a16="http://schemas.microsoft.com/office/drawing/2014/main" id="{CCB17AF9-D998-43CA-A4EF-00945E342E95}"/>
              </a:ext>
            </a:extLst>
          </p:cNvPr>
          <p:cNvSpPr txBox="1"/>
          <p:nvPr/>
        </p:nvSpPr>
        <p:spPr>
          <a:xfrm>
            <a:off x="1577591" y="3847660"/>
            <a:ext cx="9013371" cy="2400657"/>
          </a:xfrm>
          <a:prstGeom prst="rect">
            <a:avLst/>
          </a:prstGeom>
          <a:noFill/>
        </p:spPr>
        <p:txBody>
          <a:bodyPr wrap="square" rtlCol="0">
            <a:spAutoFit/>
          </a:bodyPr>
          <a:lstStyle/>
          <a:p>
            <a:pPr algn="ctr">
              <a:defRPr/>
            </a:pPr>
            <a:r>
              <a:rPr lang="fr-FR" sz="5000" cap="small" dirty="0" smtClean="0">
                <a:solidFill>
                  <a:schemeClr val="bg2">
                    <a:lumMod val="25000"/>
                  </a:schemeClr>
                </a:solidFill>
                <a:latin typeface="Century" panose="02040604050505020304" pitchFamily="18" charset="0"/>
              </a:rPr>
              <a:t>Complementary products </a:t>
            </a:r>
          </a:p>
          <a:p>
            <a:pPr algn="ctr">
              <a:defRPr/>
            </a:pPr>
            <a:r>
              <a:rPr lang="fr-FR" sz="5000" cap="small" dirty="0" smtClean="0">
                <a:solidFill>
                  <a:schemeClr val="bg2">
                    <a:lumMod val="25000"/>
                  </a:schemeClr>
                </a:solidFill>
                <a:latin typeface="Century" panose="02040604050505020304" pitchFamily="18" charset="0"/>
              </a:rPr>
              <a:t>to recommend</a:t>
            </a:r>
            <a:endParaRPr lang="en-US" sz="5000" cap="small" dirty="0">
              <a:solidFill>
                <a:schemeClr val="bg2">
                  <a:lumMod val="25000"/>
                </a:schemeClr>
              </a:solidFill>
              <a:latin typeface="Century" panose="02040604050505020304" pitchFamily="18" charset="0"/>
            </a:endParaRPr>
          </a:p>
        </p:txBody>
      </p:sp>
    </p:spTree>
    <p:extLst>
      <p:ext uri="{BB962C8B-B14F-4D97-AF65-F5344CB8AC3E}">
        <p14:creationId xmlns:p14="http://schemas.microsoft.com/office/powerpoint/2010/main" val="37072874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4840" y="2493471"/>
            <a:ext cx="2994455"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b="1" cap="small" dirty="0">
                <a:solidFill>
                  <a:srgbClr val="E7E6E6">
                    <a:lumMod val="25000"/>
                  </a:srgbClr>
                </a:solidFill>
              </a:rPr>
              <a:t>ANTI-POCKETS </a:t>
            </a:r>
          </a:p>
          <a:p>
            <a:pPr lvl="0" algn="ctr">
              <a:defRPr/>
            </a:pPr>
            <a:r>
              <a:rPr lang="fr-FR" b="1" cap="small" dirty="0">
                <a:solidFill>
                  <a:srgbClr val="E7E6E6">
                    <a:lumMod val="25000"/>
                  </a:srgbClr>
                </a:solidFill>
              </a:rPr>
              <a:t>ANTI-CERNES</a:t>
            </a:r>
          </a:p>
        </p:txBody>
      </p:sp>
      <p:sp>
        <p:nvSpPr>
          <p:cNvPr id="23" name="Rectangle 22"/>
          <p:cNvSpPr/>
          <p:nvPr/>
        </p:nvSpPr>
        <p:spPr>
          <a:xfrm>
            <a:off x="3013176" y="2490727"/>
            <a:ext cx="3031372"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b="1" cap="small" dirty="0">
                <a:solidFill>
                  <a:srgbClr val="E7E6E6">
                    <a:lumMod val="25000"/>
                  </a:srgbClr>
                </a:solidFill>
              </a:rPr>
              <a:t>NURSING</a:t>
            </a:r>
          </a:p>
        </p:txBody>
      </p:sp>
      <p:sp>
        <p:nvSpPr>
          <p:cNvPr id="24" name="Rectangle 23"/>
          <p:cNvSpPr/>
          <p:nvPr/>
        </p:nvSpPr>
        <p:spPr>
          <a:xfrm>
            <a:off x="6061482" y="2489784"/>
            <a:ext cx="3047998"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b="1" cap="small" dirty="0">
                <a:solidFill>
                  <a:srgbClr val="E7E6E6">
                    <a:lumMod val="25000"/>
                  </a:srgbClr>
                </a:solidFill>
              </a:rPr>
              <a:t>WRINKLE RESISTANT</a:t>
            </a:r>
          </a:p>
        </p:txBody>
      </p:sp>
      <p:cxnSp>
        <p:nvCxnSpPr>
          <p:cNvPr id="25" name="Connecteur droit 24"/>
          <p:cNvCxnSpPr/>
          <p:nvPr/>
        </p:nvCxnSpPr>
        <p:spPr>
          <a:xfrm>
            <a:off x="2996395" y="2579487"/>
            <a:ext cx="0" cy="3866857"/>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Connecteur droit 25"/>
          <p:cNvCxnSpPr/>
          <p:nvPr/>
        </p:nvCxnSpPr>
        <p:spPr>
          <a:xfrm>
            <a:off x="6061482" y="2493471"/>
            <a:ext cx="0" cy="3866857"/>
          </a:xfrm>
          <a:prstGeom prst="line">
            <a:avLst/>
          </a:prstGeom>
          <a:ln w="19050"/>
        </p:spPr>
        <p:style>
          <a:lnRef idx="1">
            <a:schemeClr val="dk1"/>
          </a:lnRef>
          <a:fillRef idx="0">
            <a:schemeClr val="dk1"/>
          </a:fillRef>
          <a:effectRef idx="0">
            <a:schemeClr val="dk1"/>
          </a:effectRef>
          <a:fontRef idx="minor">
            <a:schemeClr val="tx1"/>
          </a:fontRef>
        </p:style>
      </p:cxnSp>
      <p:cxnSp>
        <p:nvCxnSpPr>
          <p:cNvPr id="47" name="Connecteur droit 46"/>
          <p:cNvCxnSpPr/>
          <p:nvPr/>
        </p:nvCxnSpPr>
        <p:spPr>
          <a:xfrm>
            <a:off x="9126415" y="2485004"/>
            <a:ext cx="0" cy="3866857"/>
          </a:xfrm>
          <a:prstGeom prst="line">
            <a:avLst/>
          </a:prstGeom>
          <a:ln w="19050"/>
        </p:spPr>
        <p:style>
          <a:lnRef idx="1">
            <a:schemeClr val="dk1"/>
          </a:lnRef>
          <a:fillRef idx="0">
            <a:schemeClr val="dk1"/>
          </a:fillRef>
          <a:effectRef idx="0">
            <a:schemeClr val="dk1"/>
          </a:effectRef>
          <a:fontRef idx="minor">
            <a:schemeClr val="tx1"/>
          </a:fontRef>
        </p:style>
      </p:cxnSp>
      <p:sp>
        <p:nvSpPr>
          <p:cNvPr id="48" name="Rectangle 47"/>
          <p:cNvSpPr/>
          <p:nvPr/>
        </p:nvSpPr>
        <p:spPr>
          <a:xfrm>
            <a:off x="9143196" y="2486178"/>
            <a:ext cx="3031219"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fr-FR" b="1" cap="small" dirty="0">
                <a:solidFill>
                  <a:srgbClr val="E7E6E6">
                    <a:lumMod val="25000"/>
                  </a:srgbClr>
                </a:solidFill>
              </a:rPr>
              <a:t>GLOBAL ANTI-AGING</a:t>
            </a:r>
          </a:p>
        </p:txBody>
      </p:sp>
      <p:grpSp>
        <p:nvGrpSpPr>
          <p:cNvPr id="49" name="Groupe 48"/>
          <p:cNvGrpSpPr/>
          <p:nvPr/>
        </p:nvGrpSpPr>
        <p:grpSpPr>
          <a:xfrm>
            <a:off x="3010561" y="3817301"/>
            <a:ext cx="2974777" cy="2456125"/>
            <a:chOff x="4594299" y="3556657"/>
            <a:chExt cx="2974777" cy="2456125"/>
          </a:xfrm>
        </p:grpSpPr>
        <p:pic>
          <p:nvPicPr>
            <p:cNvPr id="50" name="Image 49"/>
            <p:cNvPicPr>
              <a:picLocks noChangeAspect="1"/>
            </p:cNvPicPr>
            <p:nvPr/>
          </p:nvPicPr>
          <p:blipFill rotWithShape="1">
            <a:blip r:embed="rId3" cstate="print">
              <a:extLst>
                <a:ext uri="{28A0092B-C50C-407E-A947-70E740481C1C}">
                  <a14:useLocalDpi xmlns:a14="http://schemas.microsoft.com/office/drawing/2010/main" val="0"/>
                </a:ext>
              </a:extLst>
            </a:blip>
            <a:srcRect l="20230" t="9231" r="20134" b="28590"/>
            <a:stretch/>
          </p:blipFill>
          <p:spPr>
            <a:xfrm>
              <a:off x="5576722" y="3556657"/>
              <a:ext cx="828893" cy="1942093"/>
            </a:xfrm>
            <a:prstGeom prst="rect">
              <a:avLst/>
            </a:prstGeom>
          </p:spPr>
        </p:pic>
        <p:sp>
          <p:nvSpPr>
            <p:cNvPr id="51" name="Rectangle 50"/>
            <p:cNvSpPr/>
            <p:nvPr/>
          </p:nvSpPr>
          <p:spPr>
            <a:xfrm>
              <a:off x="4594299" y="5674228"/>
              <a:ext cx="2974777" cy="338554"/>
            </a:xfrm>
            <a:prstGeom prst="rect">
              <a:avLst/>
            </a:prstGeom>
          </p:spPr>
          <p:txBody>
            <a:bodyPr wrap="square">
              <a:spAutoFit/>
            </a:bodyPr>
            <a:lstStyle/>
            <a:p>
              <a:pPr algn="ctr">
                <a:defRPr/>
              </a:pPr>
              <a:r>
                <a:rPr lang="fr-FR" sz="1600" b="1" cap="small" dirty="0">
                  <a:solidFill>
                    <a:srgbClr val="E7E6E6">
                      <a:lumMod val="25000"/>
                    </a:srgbClr>
                  </a:solidFill>
                </a:rPr>
                <a:t>NUTRI-CONTOUR</a:t>
              </a:r>
            </a:p>
          </p:txBody>
        </p:sp>
        <p:grpSp>
          <p:nvGrpSpPr>
            <p:cNvPr id="52" name="Groupe 51"/>
            <p:cNvGrpSpPr/>
            <p:nvPr/>
          </p:nvGrpSpPr>
          <p:grpSpPr>
            <a:xfrm>
              <a:off x="6205570" y="4591339"/>
              <a:ext cx="985799" cy="847001"/>
              <a:chOff x="6205570" y="4591339"/>
              <a:chExt cx="985799" cy="847001"/>
            </a:xfrm>
          </p:grpSpPr>
          <p:pic>
            <p:nvPicPr>
              <p:cNvPr id="53" name="Image 52" descr="kyhkr.jpg"/>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ackgroundRemoval t="585" b="99123" l="0" r="98246">
                            <a14:foregroundMark x1="83626" y1="2924" x2="98830" y2="22515"/>
                            <a14:foregroundMark x1="84795" y1="99415" x2="98830" y2="90936"/>
                            <a14:foregroundMark x1="0" y1="79825" x2="22807" y2="96199"/>
                            <a14:foregroundMark x1="4386" y1="19006" x2="26023" y2="585"/>
                            <a14:backgroundMark x1="85673" y1="4678" x2="98830" y2="16667"/>
                            <a14:backgroundMark x1="5263" y1="12281" x2="30409" y2="292"/>
                            <a14:backgroundMark x1="85673" y1="95029" x2="98830" y2="88304"/>
                            <a14:backgroundMark x1="26023" y1="95029" x2="0" y2="84211"/>
                            <a14:backgroundMark x1="96199" y1="19298" x2="76608" y2="877"/>
                            <a14:backgroundMark x1="20468" y1="92982" x2="877" y2="71345"/>
                            <a14:backgroundMark x1="4094" y1="19298" x2="14912" y2="877"/>
                          </a14:backgroundRemoval>
                        </a14:imgEffect>
                      </a14:imgLayer>
                    </a14:imgProps>
                  </a:ext>
                </a:extLst>
              </a:blip>
              <a:stretch>
                <a:fillRect/>
              </a:stretch>
            </p:blipFill>
            <p:spPr>
              <a:xfrm>
                <a:off x="6332923" y="4606028"/>
                <a:ext cx="765011" cy="765011"/>
              </a:xfrm>
              <a:prstGeom prst="rect">
                <a:avLst/>
              </a:prstGeom>
              <a:ln>
                <a:noFill/>
              </a:ln>
              <a:effectLst/>
              <a:scene3d>
                <a:camera prst="orthographicFront">
                  <a:rot lat="0" lon="0" rev="0"/>
                </a:camera>
                <a:lightRig rig="contrasting" dir="t">
                  <a:rot lat="0" lon="0" rev="7800000"/>
                </a:lightRig>
              </a:scene3d>
              <a:sp3d/>
            </p:spPr>
          </p:pic>
          <p:pic>
            <p:nvPicPr>
              <p:cNvPr id="54" name="Imag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05570" y="4591339"/>
                <a:ext cx="985799" cy="847001"/>
              </a:xfrm>
              <a:prstGeom prst="ellipse">
                <a:avLst/>
              </a:prstGeom>
              <a:ln>
                <a:noFill/>
              </a:ln>
              <a:effectLst>
                <a:softEdge rad="112500"/>
              </a:effectLst>
            </p:spPr>
          </p:pic>
        </p:grpSp>
      </p:grpSp>
      <p:grpSp>
        <p:nvGrpSpPr>
          <p:cNvPr id="55" name="Groupe 54"/>
          <p:cNvGrpSpPr/>
          <p:nvPr/>
        </p:nvGrpSpPr>
        <p:grpSpPr>
          <a:xfrm>
            <a:off x="6078417" y="3799886"/>
            <a:ext cx="3046608" cy="2468294"/>
            <a:chOff x="8740495" y="3556657"/>
            <a:chExt cx="3046608" cy="2468294"/>
          </a:xfrm>
        </p:grpSpPr>
        <p:sp>
          <p:nvSpPr>
            <p:cNvPr id="56" name="Rectangle 55"/>
            <p:cNvSpPr/>
            <p:nvPr/>
          </p:nvSpPr>
          <p:spPr>
            <a:xfrm>
              <a:off x="8740495" y="5686397"/>
              <a:ext cx="3046608" cy="338554"/>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fr-FR" sz="1600" b="1" cap="small" dirty="0">
                  <a:solidFill>
                    <a:srgbClr val="E7E6E6">
                      <a:lumMod val="25000"/>
                    </a:srgbClr>
                  </a:solidFill>
                </a:rPr>
                <a:t>ALPHA-CONTOUR</a:t>
              </a:r>
            </a:p>
          </p:txBody>
        </p:sp>
        <p:pic>
          <p:nvPicPr>
            <p:cNvPr id="57" name="Image 5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091" b="74665" l="22684" r="79553">
                          <a14:foregroundMark x1="36102" y1="74665" x2="66454" y2="74367"/>
                          <a14:foregroundMark x1="35463" y1="72876" x2="23003" y2="10432"/>
                          <a14:foregroundMark x1="69649" y1="73174" x2="79553" y2="9091"/>
                          <a14:foregroundMark x1="24281" y1="11028" x2="78594" y2="10730"/>
                          <a14:backgroundMark x1="67732" y1="72578" x2="77955" y2="10134"/>
                          <a14:backgroundMark x1="35463" y1="73472" x2="66454" y2="73472"/>
                        </a14:backgroundRemoval>
                      </a14:imgEffect>
                    </a14:imgLayer>
                  </a14:imgProps>
                </a:ext>
                <a:ext uri="{28A0092B-C50C-407E-A947-70E740481C1C}">
                  <a14:useLocalDpi xmlns:a14="http://schemas.microsoft.com/office/drawing/2010/main" val="0"/>
                </a:ext>
              </a:extLst>
            </a:blip>
            <a:srcRect l="19459" t="9359" r="20190" b="24744"/>
            <a:stretch/>
          </p:blipFill>
          <p:spPr>
            <a:xfrm>
              <a:off x="9753159" y="3556657"/>
              <a:ext cx="840466" cy="1963632"/>
            </a:xfrm>
            <a:prstGeom prst="rect">
              <a:avLst/>
            </a:prstGeom>
          </p:spPr>
        </p:pic>
        <p:grpSp>
          <p:nvGrpSpPr>
            <p:cNvPr id="58" name="Groupe 57"/>
            <p:cNvGrpSpPr/>
            <p:nvPr/>
          </p:nvGrpSpPr>
          <p:grpSpPr>
            <a:xfrm>
              <a:off x="10351359" y="4673329"/>
              <a:ext cx="1032312" cy="805985"/>
              <a:chOff x="10351359" y="4673329"/>
              <a:chExt cx="1032312" cy="805985"/>
            </a:xfrm>
          </p:grpSpPr>
          <p:pic>
            <p:nvPicPr>
              <p:cNvPr id="59" name="Image 58" descr="kyhkr.jpg"/>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ackgroundRemoval t="585" b="99123" l="0" r="98246">
                            <a14:foregroundMark x1="83626" y1="2924" x2="98830" y2="22515"/>
                            <a14:foregroundMark x1="84795" y1="99415" x2="98830" y2="90936"/>
                            <a14:foregroundMark x1="0" y1="79825" x2="22807" y2="96199"/>
                            <a14:foregroundMark x1="4386" y1="19006" x2="26023" y2="585"/>
                            <a14:backgroundMark x1="85673" y1="4678" x2="98830" y2="16667"/>
                            <a14:backgroundMark x1="5263" y1="12281" x2="30409" y2="292"/>
                            <a14:backgroundMark x1="85673" y1="95029" x2="98830" y2="88304"/>
                            <a14:backgroundMark x1="26023" y1="95029" x2="0" y2="84211"/>
                            <a14:backgroundMark x1="96199" y1="19298" x2="76608" y2="877"/>
                            <a14:backgroundMark x1="20468" y1="92982" x2="877" y2="71345"/>
                            <a14:backgroundMark x1="4094" y1="19298" x2="14912" y2="877"/>
                          </a14:backgroundRemoval>
                        </a14:imgEffect>
                      </a14:imgLayer>
                    </a14:imgProps>
                  </a:ext>
                </a:extLst>
              </a:blip>
              <a:stretch>
                <a:fillRect/>
              </a:stretch>
            </p:blipFill>
            <p:spPr>
              <a:xfrm>
                <a:off x="10485010" y="4673329"/>
                <a:ext cx="765011" cy="765011"/>
              </a:xfrm>
              <a:prstGeom prst="rect">
                <a:avLst/>
              </a:prstGeom>
              <a:ln>
                <a:noFill/>
              </a:ln>
              <a:effectLst/>
              <a:scene3d>
                <a:camera prst="orthographicFront">
                  <a:rot lat="0" lon="0" rev="0"/>
                </a:camera>
                <a:lightRig rig="contrasting" dir="t">
                  <a:rot lat="0" lon="0" rev="7800000"/>
                </a:lightRig>
              </a:scene3d>
              <a:sp3d/>
            </p:spPr>
          </p:pic>
          <p:pic>
            <p:nvPicPr>
              <p:cNvPr id="60" name="Image 59"/>
              <p:cNvPicPr>
                <a:picLocks noChangeAspect="1"/>
              </p:cNvPicPr>
              <p:nvPr/>
            </p:nvPicPr>
            <p:blipFill rotWithShape="1">
              <a:blip r:embed="rId9" cstate="print">
                <a:extLst>
                  <a:ext uri="{28A0092B-C50C-407E-A947-70E740481C1C}">
                    <a14:useLocalDpi xmlns:a14="http://schemas.microsoft.com/office/drawing/2010/main" val="0"/>
                  </a:ext>
                </a:extLst>
              </a:blip>
              <a:srcRect l="7489" t="10705" r="12138" b="20191"/>
              <a:stretch/>
            </p:blipFill>
            <p:spPr>
              <a:xfrm>
                <a:off x="10351359" y="4714303"/>
                <a:ext cx="1032312" cy="765011"/>
              </a:xfrm>
              <a:prstGeom prst="ellipse">
                <a:avLst/>
              </a:prstGeom>
              <a:ln>
                <a:noFill/>
              </a:ln>
              <a:effectLst>
                <a:softEdge rad="112500"/>
              </a:effectLst>
            </p:spPr>
          </p:pic>
        </p:grpSp>
      </p:grpSp>
      <p:grpSp>
        <p:nvGrpSpPr>
          <p:cNvPr id="61" name="Groupe 60"/>
          <p:cNvGrpSpPr/>
          <p:nvPr/>
        </p:nvGrpSpPr>
        <p:grpSpPr>
          <a:xfrm>
            <a:off x="9050424" y="3788081"/>
            <a:ext cx="3247207" cy="2480099"/>
            <a:chOff x="9068009" y="3585803"/>
            <a:chExt cx="3247207" cy="2480099"/>
          </a:xfrm>
        </p:grpSpPr>
        <p:grpSp>
          <p:nvGrpSpPr>
            <p:cNvPr id="62" name="Groupe 61"/>
            <p:cNvGrpSpPr/>
            <p:nvPr/>
          </p:nvGrpSpPr>
          <p:grpSpPr>
            <a:xfrm>
              <a:off x="9068009" y="4714280"/>
              <a:ext cx="3247207" cy="1351622"/>
              <a:chOff x="8665894" y="4673329"/>
              <a:chExt cx="3247207" cy="1351622"/>
            </a:xfrm>
          </p:grpSpPr>
          <p:sp>
            <p:nvSpPr>
              <p:cNvPr id="65" name="Rectangle 64"/>
              <p:cNvSpPr/>
              <p:nvPr/>
            </p:nvSpPr>
            <p:spPr>
              <a:xfrm>
                <a:off x="8665894" y="5686397"/>
                <a:ext cx="3247207" cy="338554"/>
              </a:xfrm>
              <a:prstGeom prst="rect">
                <a:avLst/>
              </a:prstGeom>
            </p:spPr>
            <p:txBody>
              <a:bodyPr wrap="square">
                <a:spAutoFit/>
              </a:bodyPr>
              <a:lstStyle/>
              <a:p>
                <a:pPr algn="ctr">
                  <a:defRPr/>
                </a:pPr>
                <a:r>
                  <a:rPr lang="fr-FR" sz="1600" b="1" cap="small" dirty="0">
                    <a:solidFill>
                      <a:srgbClr val="E7E6E6">
                        <a:lumMod val="25000"/>
                      </a:srgbClr>
                    </a:solidFill>
                  </a:rPr>
                  <a:t>CODE CONTOUR EXCELLENCE</a:t>
                </a:r>
              </a:p>
            </p:txBody>
          </p:sp>
          <p:pic>
            <p:nvPicPr>
              <p:cNvPr id="66" name="Image 65" descr="kyhkr.jpg"/>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ackgroundRemoval t="585" b="99123" l="0" r="98246">
                            <a14:foregroundMark x1="83626" y1="2924" x2="98830" y2="22515"/>
                            <a14:foregroundMark x1="84795" y1="99415" x2="98830" y2="90936"/>
                            <a14:foregroundMark x1="0" y1="79825" x2="22807" y2="96199"/>
                            <a14:foregroundMark x1="4386" y1="19006" x2="26023" y2="585"/>
                            <a14:backgroundMark x1="85673" y1="4678" x2="98830" y2="16667"/>
                            <a14:backgroundMark x1="5263" y1="12281" x2="30409" y2="292"/>
                            <a14:backgroundMark x1="85673" y1="95029" x2="98830" y2="88304"/>
                            <a14:backgroundMark x1="26023" y1="95029" x2="0" y2="84211"/>
                            <a14:backgroundMark x1="96199" y1="19298" x2="76608" y2="877"/>
                            <a14:backgroundMark x1="20468" y1="92982" x2="877" y2="71345"/>
                            <a14:backgroundMark x1="4094" y1="19298" x2="14912" y2="877"/>
                          </a14:backgroundRemoval>
                        </a14:imgEffect>
                      </a14:imgLayer>
                    </a14:imgProps>
                  </a:ext>
                </a:extLst>
              </a:blip>
              <a:stretch>
                <a:fillRect/>
              </a:stretch>
            </p:blipFill>
            <p:spPr>
              <a:xfrm>
                <a:off x="10485010" y="4673329"/>
                <a:ext cx="765011" cy="765011"/>
              </a:xfrm>
              <a:prstGeom prst="rect">
                <a:avLst/>
              </a:prstGeom>
              <a:ln>
                <a:noFill/>
              </a:ln>
              <a:effectLst/>
              <a:scene3d>
                <a:camera prst="orthographicFront">
                  <a:rot lat="0" lon="0" rev="0"/>
                </a:camera>
                <a:lightRig rig="contrasting" dir="t">
                  <a:rot lat="0" lon="0" rev="7800000"/>
                </a:lightRig>
              </a:scene3d>
              <a:sp3d/>
            </p:spPr>
          </p:pic>
        </p:grpSp>
        <p:pic>
          <p:nvPicPr>
            <p:cNvPr id="63" name="Image 62"/>
            <p:cNvPicPr>
              <a:picLocks noChangeAspect="1"/>
            </p:cNvPicPr>
            <p:nvPr/>
          </p:nvPicPr>
          <p:blipFill rotWithShape="1">
            <a:blip r:embed="rId10" cstate="print">
              <a:extLst>
                <a:ext uri="{28A0092B-C50C-407E-A947-70E740481C1C}">
                  <a14:useLocalDpi xmlns:a14="http://schemas.microsoft.com/office/drawing/2010/main" val="0"/>
                </a:ext>
              </a:extLst>
            </a:blip>
            <a:srcRect l="38481" t="17564" r="38766" b="19487"/>
            <a:stretch/>
          </p:blipFill>
          <p:spPr>
            <a:xfrm>
              <a:off x="10338869" y="3585803"/>
              <a:ext cx="590689" cy="1957274"/>
            </a:xfrm>
            <a:prstGeom prst="rect">
              <a:avLst/>
            </a:prstGeom>
          </p:spPr>
        </p:pic>
        <p:pic>
          <p:nvPicPr>
            <p:cNvPr id="64" name="Image 6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43642" y="4727667"/>
              <a:ext cx="843753" cy="722458"/>
            </a:xfrm>
            <a:prstGeom prst="ellipse">
              <a:avLst/>
            </a:prstGeom>
            <a:ln>
              <a:noFill/>
            </a:ln>
            <a:effectLst>
              <a:softEdge rad="112500"/>
            </a:effectLst>
          </p:spPr>
        </p:pic>
      </p:grpSp>
      <p:grpSp>
        <p:nvGrpSpPr>
          <p:cNvPr id="67" name="Groupe 66"/>
          <p:cNvGrpSpPr/>
          <p:nvPr/>
        </p:nvGrpSpPr>
        <p:grpSpPr>
          <a:xfrm>
            <a:off x="-654287" y="3799886"/>
            <a:ext cx="4071973" cy="2446537"/>
            <a:chOff x="0" y="3588303"/>
            <a:chExt cx="4071973" cy="2446537"/>
          </a:xfrm>
        </p:grpSpPr>
        <p:sp>
          <p:nvSpPr>
            <p:cNvPr id="68" name="Rectangle 67"/>
            <p:cNvSpPr/>
            <p:nvPr/>
          </p:nvSpPr>
          <p:spPr>
            <a:xfrm>
              <a:off x="0" y="5696286"/>
              <a:ext cx="4071973"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1" cap="small" dirty="0">
                  <a:solidFill>
                    <a:srgbClr val="E7E6E6">
                      <a:lumMod val="25000"/>
                    </a:srgbClr>
                  </a:solidFill>
                </a:rPr>
                <a:t>PHYTO-CONTOUR</a:t>
              </a:r>
            </a:p>
          </p:txBody>
        </p:sp>
        <p:pic>
          <p:nvPicPr>
            <p:cNvPr id="69" name="Image 68"/>
            <p:cNvPicPr>
              <a:picLocks noChangeAspect="1"/>
            </p:cNvPicPr>
            <p:nvPr/>
          </p:nvPicPr>
          <p:blipFill rotWithShape="1">
            <a:blip r:embed="rId12" cstate="print">
              <a:extLst>
                <a:ext uri="{28A0092B-C50C-407E-A947-70E740481C1C}">
                  <a14:useLocalDpi xmlns:a14="http://schemas.microsoft.com/office/drawing/2010/main" val="0"/>
                </a:ext>
              </a:extLst>
            </a:blip>
            <a:srcRect l="21169" t="9744" r="20531" b="25385"/>
            <a:stretch/>
          </p:blipFill>
          <p:spPr>
            <a:xfrm>
              <a:off x="1631932" y="3588303"/>
              <a:ext cx="804527" cy="1911224"/>
            </a:xfrm>
            <a:prstGeom prst="rect">
              <a:avLst/>
            </a:prstGeom>
          </p:spPr>
        </p:pic>
        <p:pic>
          <p:nvPicPr>
            <p:cNvPr id="70" name="Image 69" descr="kyhkr.jpg"/>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ackgroundRemoval t="585" b="99123" l="0" r="98246">
                          <a14:foregroundMark x1="83626" y1="2924" x2="98830" y2="22515"/>
                          <a14:foregroundMark x1="84795" y1="99415" x2="98830" y2="90936"/>
                          <a14:foregroundMark x1="0" y1="79825" x2="22807" y2="96199"/>
                          <a14:foregroundMark x1="4386" y1="19006" x2="26023" y2="585"/>
                          <a14:backgroundMark x1="85673" y1="4678" x2="98830" y2="16667"/>
                          <a14:backgroundMark x1="5263" y1="12281" x2="30409" y2="292"/>
                          <a14:backgroundMark x1="85673" y1="95029" x2="98830" y2="88304"/>
                          <a14:backgroundMark x1="26023" y1="95029" x2="0" y2="84211"/>
                          <a14:backgroundMark x1="96199" y1="19298" x2="76608" y2="877"/>
                          <a14:backgroundMark x1="20468" y1="92982" x2="877" y2="71345"/>
                          <a14:backgroundMark x1="4094" y1="19298" x2="14912" y2="877"/>
                        </a14:backgroundRemoval>
                      </a14:imgEffect>
                    </a14:imgLayer>
                  </a14:imgProps>
                </a:ext>
              </a:extLst>
            </a:blip>
            <a:stretch>
              <a:fillRect/>
            </a:stretch>
          </p:blipFill>
          <p:spPr>
            <a:xfrm>
              <a:off x="2366345" y="4678298"/>
              <a:ext cx="765011" cy="765011"/>
            </a:xfrm>
            <a:prstGeom prst="rect">
              <a:avLst/>
            </a:prstGeom>
            <a:ln>
              <a:noFill/>
            </a:ln>
            <a:effectLst/>
            <a:scene3d>
              <a:camera prst="orthographicFront">
                <a:rot lat="0" lon="0" rev="0"/>
              </a:camera>
              <a:lightRig rig="contrasting" dir="t">
                <a:rot lat="0" lon="0" rev="7800000"/>
              </a:lightRig>
            </a:scene3d>
            <a:sp3d/>
          </p:spPr>
        </p:pic>
        <p:pic>
          <p:nvPicPr>
            <p:cNvPr id="71" name="Image 70"/>
            <p:cNvPicPr>
              <a:picLocks noChangeAspect="1"/>
            </p:cNvPicPr>
            <p:nvPr/>
          </p:nvPicPr>
          <p:blipFill rotWithShape="1">
            <a:blip r:embed="rId13" cstate="print">
              <a:extLst>
                <a:ext uri="{28A0092B-C50C-407E-A947-70E740481C1C}">
                  <a14:useLocalDpi xmlns:a14="http://schemas.microsoft.com/office/drawing/2010/main" val="0"/>
                </a:ext>
              </a:extLst>
            </a:blip>
            <a:srcRect l="14355" t="11026" r="13296" b="19359"/>
            <a:stretch/>
          </p:blipFill>
          <p:spPr>
            <a:xfrm rot="18404817">
              <a:off x="2189470" y="4728034"/>
              <a:ext cx="1091576" cy="703115"/>
            </a:xfrm>
            <a:prstGeom prst="ellipse">
              <a:avLst/>
            </a:prstGeom>
            <a:ln>
              <a:noFill/>
            </a:ln>
            <a:effectLst>
              <a:softEdge rad="112500"/>
            </a:effectLst>
          </p:spPr>
        </p:pic>
      </p:grpSp>
      <p:pic>
        <p:nvPicPr>
          <p:cNvPr id="36" name="Image 35">
            <a:extLst>
              <a:ext uri="{FF2B5EF4-FFF2-40B4-BE49-F238E27FC236}">
                <a16:creationId xmlns:a16="http://schemas.microsoft.com/office/drawing/2014/main" id="{4E3C1067-6E2B-42BB-9BA8-0D0CC4C43ACD}"/>
              </a:ext>
            </a:extLst>
          </p:cNvPr>
          <p:cNvPicPr>
            <a:picLocks noChangeAspect="1"/>
          </p:cNvPicPr>
          <p:nvPr/>
        </p:nvPicPr>
        <p:blipFill rotWithShape="1">
          <a:blip r:embed="rId14" cstate="print"/>
          <a:srcRect l="51870" t="15492" r="24550" b="80330"/>
          <a:stretch/>
        </p:blipFill>
        <p:spPr>
          <a:xfrm>
            <a:off x="2335809" y="0"/>
            <a:ext cx="7017250" cy="723428"/>
          </a:xfrm>
          <a:prstGeom prst="rect">
            <a:avLst/>
          </a:prstGeom>
        </p:spPr>
      </p:pic>
      <p:sp>
        <p:nvSpPr>
          <p:cNvPr id="37" name="Sous-titre 2">
            <a:extLst>
              <a:ext uri="{FF2B5EF4-FFF2-40B4-BE49-F238E27FC236}">
                <a16:creationId xmlns:a16="http://schemas.microsoft.com/office/drawing/2014/main" id="{5257DCD9-7062-4C85-9309-DADF1D224FEC}"/>
              </a:ext>
            </a:extLst>
          </p:cNvPr>
          <p:cNvSpPr txBox="1">
            <a:spLocks/>
          </p:cNvSpPr>
          <p:nvPr/>
        </p:nvSpPr>
        <p:spPr>
          <a:xfrm>
            <a:off x="0" y="388679"/>
            <a:ext cx="1217441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2">
                    <a:lumMod val="25000"/>
                  </a:schemeClr>
                </a:solidFill>
                <a:latin typeface="Century" panose="02040604050505020304" pitchFamily="18" charset="0"/>
              </a:rPr>
              <a:t>How to extend the benefits </a:t>
            </a:r>
            <a:r>
              <a:rPr lang="en-US" sz="4000" dirty="0" smtClean="0">
                <a:solidFill>
                  <a:schemeClr val="bg2">
                    <a:lumMod val="25000"/>
                  </a:schemeClr>
                </a:solidFill>
                <a:latin typeface="Century" panose="02040604050505020304" pitchFamily="18" charset="0"/>
              </a:rPr>
              <a:t>at home?</a:t>
            </a:r>
            <a:endParaRPr lang="fr-FR" sz="4000" dirty="0">
              <a:solidFill>
                <a:schemeClr val="bg2">
                  <a:lumMod val="25000"/>
                </a:schemeClr>
              </a:solidFill>
              <a:latin typeface="Century" panose="02040604050505020304" pitchFamily="18" charset="0"/>
            </a:endParaRPr>
          </a:p>
        </p:txBody>
      </p:sp>
      <p:sp>
        <p:nvSpPr>
          <p:cNvPr id="35" name="Rectangle 34"/>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cap="small" dirty="0" smtClean="0">
                <a:solidFill>
                  <a:srgbClr val="565655"/>
                </a:solidFill>
                <a:latin typeface="Century" panose="02040604050505020304" pitchFamily="18" charset="0"/>
              </a:rPr>
              <a:t>Eye &amp; lip contours to meet every need</a:t>
            </a:r>
            <a:endParaRPr kumimoji="0" lang="fr-FR" b="0" i="0" u="none" strike="noStrike" kern="1200" cap="small" spc="0" normalizeH="0" noProof="0" dirty="0">
              <a:ln>
                <a:noFill/>
              </a:ln>
              <a:solidFill>
                <a:srgbClr val="565655"/>
              </a:solidFill>
              <a:effectLst/>
              <a:uLnTx/>
              <a:uFillTx/>
              <a:latin typeface="Century" panose="02040604050505020304" pitchFamily="18" charset="0"/>
            </a:endParaRPr>
          </a:p>
        </p:txBody>
      </p:sp>
    </p:spTree>
    <p:extLst>
      <p:ext uri="{BB962C8B-B14F-4D97-AF65-F5344CB8AC3E}">
        <p14:creationId xmlns:p14="http://schemas.microsoft.com/office/powerpoint/2010/main" val="429484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1000"/>
                                        <p:tgtEl>
                                          <p:spTgt spid="67"/>
                                        </p:tgtEl>
                                      </p:cBhvr>
                                    </p:animEffect>
                                    <p:anim calcmode="lin" valueType="num">
                                      <p:cBhvr>
                                        <p:cTn id="18" dur="1000" fill="hold"/>
                                        <p:tgtEl>
                                          <p:spTgt spid="67"/>
                                        </p:tgtEl>
                                        <p:attrNameLst>
                                          <p:attrName>ppt_x</p:attrName>
                                        </p:attrNameLst>
                                      </p:cBhvr>
                                      <p:tavLst>
                                        <p:tav tm="0">
                                          <p:val>
                                            <p:strVal val="#ppt_x"/>
                                          </p:val>
                                        </p:tav>
                                        <p:tav tm="100000">
                                          <p:val>
                                            <p:strVal val="#ppt_x"/>
                                          </p:val>
                                        </p:tav>
                                      </p:tavLst>
                                    </p:anim>
                                    <p:anim calcmode="lin" valueType="num">
                                      <p:cBhvr>
                                        <p:cTn id="1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1000"/>
                                        <p:tgtEl>
                                          <p:spTgt spid="49"/>
                                        </p:tgtEl>
                                      </p:cBhvr>
                                    </p:animEffect>
                                    <p:anim calcmode="lin" valueType="num">
                                      <p:cBhvr>
                                        <p:cTn id="30" dur="1000" fill="hold"/>
                                        <p:tgtEl>
                                          <p:spTgt spid="49"/>
                                        </p:tgtEl>
                                        <p:attrNameLst>
                                          <p:attrName>ppt_x</p:attrName>
                                        </p:attrNameLst>
                                      </p:cBhvr>
                                      <p:tavLst>
                                        <p:tav tm="0">
                                          <p:val>
                                            <p:strVal val="#ppt_x"/>
                                          </p:val>
                                        </p:tav>
                                        <p:tav tm="100000">
                                          <p:val>
                                            <p:strVal val="#ppt_x"/>
                                          </p:val>
                                        </p:tav>
                                      </p:tavLst>
                                    </p:anim>
                                    <p:anim calcmode="lin" valueType="num">
                                      <p:cBhvr>
                                        <p:cTn id="3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1000"/>
                                        <p:tgtEl>
                                          <p:spTgt spid="61"/>
                                        </p:tgtEl>
                                      </p:cBhvr>
                                    </p:animEffect>
                                    <p:anim calcmode="lin" valueType="num">
                                      <p:cBhvr>
                                        <p:cTn id="54" dur="1000" fill="hold"/>
                                        <p:tgtEl>
                                          <p:spTgt spid="61"/>
                                        </p:tgtEl>
                                        <p:attrNameLst>
                                          <p:attrName>ppt_x</p:attrName>
                                        </p:attrNameLst>
                                      </p:cBhvr>
                                      <p:tavLst>
                                        <p:tav tm="0">
                                          <p:val>
                                            <p:strVal val="#ppt_x"/>
                                          </p:val>
                                        </p:tav>
                                        <p:tav tm="100000">
                                          <p:val>
                                            <p:strVal val="#ppt_x"/>
                                          </p:val>
                                        </p:tav>
                                      </p:tavLst>
                                    </p:anim>
                                    <p:anim calcmode="lin" valueType="num">
                                      <p:cBhvr>
                                        <p:cTn id="5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48"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744" y="2482672"/>
            <a:ext cx="12189256" cy="730957"/>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565655"/>
                </a:solidFill>
                <a:effectLst/>
                <a:uLnTx/>
                <a:uFillTx/>
                <a:ea typeface="+mn-ea"/>
                <a:cs typeface="+mn-cs"/>
              </a:rPr>
              <a:t>EXFOLIATE - MOISTURIZE</a:t>
            </a:r>
          </a:p>
        </p:txBody>
      </p:sp>
      <p:grpSp>
        <p:nvGrpSpPr>
          <p:cNvPr id="36" name="Groupe 35"/>
          <p:cNvGrpSpPr/>
          <p:nvPr/>
        </p:nvGrpSpPr>
        <p:grpSpPr>
          <a:xfrm>
            <a:off x="3146684" y="3681583"/>
            <a:ext cx="5898632" cy="2544736"/>
            <a:chOff x="0" y="3490104"/>
            <a:chExt cx="5898632" cy="2544736"/>
          </a:xfrm>
        </p:grpSpPr>
        <p:sp>
          <p:nvSpPr>
            <p:cNvPr id="37" name="Rectangle 36"/>
            <p:cNvSpPr/>
            <p:nvPr/>
          </p:nvSpPr>
          <p:spPr>
            <a:xfrm>
              <a:off x="0" y="5696286"/>
              <a:ext cx="5898632"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565655"/>
                  </a:solidFill>
                  <a:effectLst/>
                  <a:uLnTx/>
                  <a:uFillTx/>
                  <a:ea typeface="+mn-ea"/>
                  <a:cs typeface="+mn-cs"/>
                </a:rPr>
                <a:t>YON-KA GUMMING</a:t>
              </a:r>
            </a:p>
          </p:txBody>
        </p:sp>
        <p:pic>
          <p:nvPicPr>
            <p:cNvPr id="38" name="Image 37"/>
            <p:cNvPicPr>
              <a:picLocks noChangeAspect="1"/>
            </p:cNvPicPr>
            <p:nvPr/>
          </p:nvPicPr>
          <p:blipFill rotWithShape="1">
            <a:blip r:embed="rId3" cstate="print">
              <a:extLst>
                <a:ext uri="{28A0092B-C50C-407E-A947-70E740481C1C}">
                  <a14:useLocalDpi xmlns:a14="http://schemas.microsoft.com/office/drawing/2010/main" val="0"/>
                </a:ext>
              </a:extLst>
            </a:blip>
            <a:srcRect l="15828" t="7821" r="16282" b="21154"/>
            <a:stretch/>
          </p:blipFill>
          <p:spPr>
            <a:xfrm>
              <a:off x="2421784" y="3490104"/>
              <a:ext cx="937866" cy="2086659"/>
            </a:xfrm>
            <a:prstGeom prst="rect">
              <a:avLst/>
            </a:prstGeom>
          </p:spPr>
        </p:pic>
        <p:pic>
          <p:nvPicPr>
            <p:cNvPr id="39" name="Image 38" descr="kyhkr.jpg"/>
            <p:cNvPicPr>
              <a:picLocks noChangeAspect="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backgroundRemoval t="585" b="99123" l="0" r="98246">
                          <a14:foregroundMark x1="83626" y1="2924" x2="98830" y2="22515"/>
                          <a14:foregroundMark x1="84795" y1="99415" x2="98830" y2="90936"/>
                          <a14:foregroundMark x1="0" y1="79825" x2="22807" y2="96199"/>
                          <a14:foregroundMark x1="4386" y1="19006" x2="26023" y2="585"/>
                          <a14:backgroundMark x1="85673" y1="4678" x2="98830" y2="16667"/>
                          <a14:backgroundMark x1="5263" y1="12281" x2="30409" y2="292"/>
                          <a14:backgroundMark x1="85673" y1="95029" x2="98830" y2="88304"/>
                          <a14:backgroundMark x1="26023" y1="95029" x2="0" y2="84211"/>
                          <a14:backgroundMark x1="96199" y1="19298" x2="76608" y2="877"/>
                          <a14:backgroundMark x1="20468" y1="92982" x2="877" y2="71345"/>
                          <a14:backgroundMark x1="4094" y1="19298" x2="14912" y2="877"/>
                        </a14:backgroundRemoval>
                      </a14:imgEffect>
                    </a14:imgLayer>
                  </a14:imgProps>
                </a:ext>
              </a:extLst>
            </a:blip>
            <a:stretch>
              <a:fillRect/>
            </a:stretch>
          </p:blipFill>
          <p:spPr>
            <a:xfrm>
              <a:off x="3279720" y="4706292"/>
              <a:ext cx="765011" cy="765011"/>
            </a:xfrm>
            <a:prstGeom prst="rect">
              <a:avLst/>
            </a:prstGeom>
            <a:ln>
              <a:noFill/>
            </a:ln>
            <a:effectLst/>
            <a:scene3d>
              <a:camera prst="orthographicFront">
                <a:rot lat="0" lon="0" rev="0"/>
              </a:camera>
              <a:lightRig rig="contrasting" dir="t">
                <a:rot lat="0" lon="0" rev="7800000"/>
              </a:lightRig>
            </a:scene3d>
            <a:sp3d/>
          </p:spPr>
        </p:pic>
        <p:pic>
          <p:nvPicPr>
            <p:cNvPr id="40" name="Image 39" descr="Résultat de recherche d'images pour &quot;CAROUBE&quo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985" t="21632" r="4352" b="19349"/>
            <a:stretch/>
          </p:blipFill>
          <p:spPr bwMode="auto">
            <a:xfrm>
              <a:off x="3199934" y="4817881"/>
              <a:ext cx="1004514" cy="65342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1" name="Image 10">
            <a:extLst>
              <a:ext uri="{FF2B5EF4-FFF2-40B4-BE49-F238E27FC236}">
                <a16:creationId xmlns:a16="http://schemas.microsoft.com/office/drawing/2014/main" id="{4E3C1067-6E2B-42BB-9BA8-0D0CC4C43ACD}"/>
              </a:ext>
            </a:extLst>
          </p:cNvPr>
          <p:cNvPicPr>
            <a:picLocks noChangeAspect="1"/>
          </p:cNvPicPr>
          <p:nvPr/>
        </p:nvPicPr>
        <p:blipFill rotWithShape="1">
          <a:blip r:embed="rId7" cstate="print"/>
          <a:srcRect l="51870" t="15492" r="24550" b="80330"/>
          <a:stretch/>
        </p:blipFill>
        <p:spPr>
          <a:xfrm>
            <a:off x="2335809" y="0"/>
            <a:ext cx="7017250" cy="723428"/>
          </a:xfrm>
          <a:prstGeom prst="rect">
            <a:avLst/>
          </a:prstGeom>
        </p:spPr>
      </p:pic>
      <p:sp>
        <p:nvSpPr>
          <p:cNvPr id="12" name="Sous-titre 2">
            <a:extLst>
              <a:ext uri="{FF2B5EF4-FFF2-40B4-BE49-F238E27FC236}">
                <a16:creationId xmlns:a16="http://schemas.microsoft.com/office/drawing/2014/main" id="{5257DCD9-7062-4C85-9309-DADF1D224FEC}"/>
              </a:ext>
            </a:extLst>
          </p:cNvPr>
          <p:cNvSpPr txBox="1">
            <a:spLocks/>
          </p:cNvSpPr>
          <p:nvPr/>
        </p:nvSpPr>
        <p:spPr>
          <a:xfrm>
            <a:off x="0" y="388679"/>
            <a:ext cx="12192000"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2">
                    <a:lumMod val="25000"/>
                  </a:schemeClr>
                </a:solidFill>
                <a:latin typeface="Century" panose="02040604050505020304" pitchFamily="18" charset="0"/>
              </a:rPr>
              <a:t>How to extend the benefits at home?</a:t>
            </a:r>
            <a:endParaRPr lang="fr-FR" sz="4000" dirty="0">
              <a:solidFill>
                <a:schemeClr val="bg2">
                  <a:lumMod val="25000"/>
                </a:schemeClr>
              </a:solidFill>
              <a:latin typeface="Century" panose="02040604050505020304" pitchFamily="18" charset="0"/>
            </a:endParaRPr>
          </a:p>
        </p:txBody>
      </p:sp>
      <p:sp>
        <p:nvSpPr>
          <p:cNvPr id="13" name="Rectangle 12"/>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ctr" fontAlgn="auto">
              <a:lnSpc>
                <a:spcPct val="100000"/>
              </a:lnSpc>
              <a:spcBef>
                <a:spcPts val="0"/>
              </a:spcBef>
              <a:spcAft>
                <a:spcPts val="0"/>
              </a:spcAft>
              <a:buClrTx/>
              <a:buSzTx/>
              <a:buFontTx/>
              <a:buNone/>
              <a:tabLst/>
              <a:defRPr/>
            </a:pPr>
            <a:r>
              <a:rPr lang="fr-FR" cap="small" dirty="0" smtClean="0">
                <a:solidFill>
                  <a:srgbClr val="565655"/>
                </a:solidFill>
                <a:latin typeface="Century" panose="02040604050505020304" pitchFamily="18" charset="0"/>
              </a:rPr>
              <a:t>The ideal product to optimize the results of eye and lip contours.</a:t>
            </a:r>
            <a:endParaRPr lang="fr-FR" cap="small" dirty="0">
              <a:solidFill>
                <a:srgbClr val="565655"/>
              </a:solidFill>
              <a:latin typeface="Century" panose="02040604050505020304" pitchFamily="18" charset="0"/>
            </a:endParaRPr>
          </a:p>
        </p:txBody>
      </p:sp>
    </p:spTree>
    <p:extLst>
      <p:ext uri="{BB962C8B-B14F-4D97-AF65-F5344CB8AC3E}">
        <p14:creationId xmlns:p14="http://schemas.microsoft.com/office/powerpoint/2010/main" val="305896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2335809" y="0"/>
            <a:ext cx="7017250" cy="723428"/>
          </a:xfrm>
          <a:prstGeom prst="rect">
            <a:avLst/>
          </a:prstGeom>
        </p:spPr>
      </p:pic>
      <p:sp>
        <p:nvSpPr>
          <p:cNvPr id="13" name="Rectangle 12"/>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cap="small" dirty="0">
                <a:solidFill>
                  <a:srgbClr val="565655"/>
                </a:solidFill>
                <a:latin typeface="Century" panose="02040604050505020304" pitchFamily="18" charset="0"/>
              </a:rPr>
              <a:t>My Yon-Ka Massage Quartz</a:t>
            </a:r>
          </a:p>
        </p:txBody>
      </p:sp>
      <p:sp>
        <p:nvSpPr>
          <p:cNvPr id="20" name="Espace réservé du contenu 3"/>
          <p:cNvSpPr txBox="1">
            <a:spLocks/>
          </p:cNvSpPr>
          <p:nvPr/>
        </p:nvSpPr>
        <p:spPr>
          <a:xfrm>
            <a:off x="545054" y="5142675"/>
            <a:ext cx="11101891" cy="1582997"/>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1" dirty="0" smtClean="0">
                <a:solidFill>
                  <a:prstClr val="black">
                    <a:lumMod val="65000"/>
                    <a:lumOff val="35000"/>
                  </a:prstClr>
                </a:solidFill>
              </a:rPr>
              <a:t>HOW TO TAKE CARE OF MY YON-KA MASSAGE QUARTZ?</a:t>
            </a:r>
            <a:endParaRPr kumimoji="0" lang="en-US" sz="1600" b="1" i="0" u="none" strike="noStrike" kern="1200" cap="none" spc="0" normalizeH="0" baseline="0" noProof="0" dirty="0">
              <a:ln>
                <a:noFill/>
              </a:ln>
              <a:solidFill>
                <a:prstClr val="black">
                  <a:lumMod val="65000"/>
                  <a:lumOff val="35000"/>
                </a:prstClr>
              </a:solidFill>
              <a:effectLst/>
              <a:uLnTx/>
              <a:uFillTx/>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fr-FR" sz="1600" b="0" i="0" u="none" strike="noStrike" kern="1200" cap="none" spc="0" normalizeH="0" baseline="0" dirty="0" smtClean="0">
                <a:ln>
                  <a:noFill/>
                </a:ln>
                <a:solidFill>
                  <a:prstClr val="black">
                    <a:lumMod val="65000"/>
                    <a:lumOff val="35000"/>
                  </a:prstClr>
                </a:solidFill>
                <a:effectLst/>
                <a:uLnTx/>
                <a:uFillTx/>
                <a:ea typeface="+mn-ea"/>
                <a:cs typeface="+mn-cs"/>
              </a:rPr>
              <a:t>*</a:t>
            </a:r>
            <a:r>
              <a:rPr kumimoji="0" lang="en-US" sz="1600" b="0" i="0" u="none" strike="noStrike" kern="1200" cap="none" spc="0" normalizeH="0" baseline="0" noProof="0" dirty="0" smtClean="0">
                <a:ln>
                  <a:noFill/>
                </a:ln>
                <a:solidFill>
                  <a:prstClr val="black">
                    <a:lumMod val="65000"/>
                    <a:lumOff val="35000"/>
                  </a:prstClr>
                </a:solidFill>
                <a:effectLst/>
                <a:uLnTx/>
                <a:uFillTx/>
                <a:ea typeface="+mn-ea"/>
                <a:cs typeface="+mn-cs"/>
              </a:rPr>
              <a:t>Before </a:t>
            </a:r>
            <a:r>
              <a:rPr kumimoji="0" lang="fr-FR" sz="1600" b="0" i="0" u="none" strike="noStrike" kern="1200" cap="none" spc="0" normalizeH="0" baseline="0" dirty="0" smtClean="0">
                <a:ln>
                  <a:noFill/>
                </a:ln>
                <a:solidFill>
                  <a:prstClr val="black">
                    <a:lumMod val="65000"/>
                    <a:lumOff val="35000"/>
                  </a:prstClr>
                </a:solidFill>
                <a:effectLst/>
                <a:uLnTx/>
                <a:uFillTx/>
                <a:ea typeface="+mn-ea"/>
                <a:cs typeface="+mn-cs"/>
              </a:rPr>
              <a:t>use, purify "My </a:t>
            </a:r>
            <a:r>
              <a:rPr kumimoji="0" lang="fr-FR" sz="1600" b="0" i="0" u="none" strike="noStrike" kern="1200" cap="none" spc="0" normalizeH="0" baseline="0" dirty="0" err="1" smtClean="0">
                <a:ln>
                  <a:noFill/>
                </a:ln>
                <a:solidFill>
                  <a:prstClr val="black">
                    <a:lumMod val="65000"/>
                    <a:lumOff val="35000"/>
                  </a:prstClr>
                </a:solidFill>
                <a:effectLst/>
                <a:uLnTx/>
                <a:uFillTx/>
                <a:ea typeface="+mn-ea"/>
                <a:cs typeface="+mn-cs"/>
              </a:rPr>
              <a:t>Yon-Ka </a:t>
            </a:r>
            <a:r>
              <a:rPr kumimoji="0" lang="fr-FR" sz="1600" b="0" i="0" u="none" strike="noStrike" kern="1200" cap="none" spc="0" normalizeH="0" baseline="0" dirty="0" smtClean="0">
                <a:ln>
                  <a:noFill/>
                </a:ln>
                <a:solidFill>
                  <a:prstClr val="black">
                    <a:lumMod val="65000"/>
                    <a:lumOff val="35000"/>
                  </a:prstClr>
                </a:solidFill>
                <a:effectLst/>
                <a:uLnTx/>
                <a:uFillTx/>
                <a:ea typeface="+mn-ea"/>
                <a:cs typeface="+mn-cs"/>
              </a:rPr>
              <a:t>massage quartz" by immersing it in salt water for a few minutes.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600" b="0" i="0" u="none" strike="noStrike" kern="1200" cap="none" spc="0" normalizeH="0" baseline="0" dirty="0" smtClean="0">
                <a:ln>
                  <a:noFill/>
                </a:ln>
                <a:solidFill>
                  <a:prstClr val="black">
                    <a:lumMod val="65000"/>
                    <a:lumOff val="35000"/>
                  </a:prstClr>
                </a:solidFill>
                <a:effectLst/>
                <a:uLnTx/>
                <a:uFillTx/>
                <a:ea typeface="+mn-ea"/>
                <a:cs typeface="+mn-cs"/>
              </a:rPr>
              <a:t>then dry it with a clean cloth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dirty="0" smtClean="0">
                <a:ln>
                  <a:noFill/>
                </a:ln>
                <a:solidFill>
                  <a:prstClr val="black">
                    <a:lumMod val="65000"/>
                    <a:lumOff val="35000"/>
                  </a:prstClr>
                </a:solidFill>
                <a:effectLst/>
                <a:uLnTx/>
                <a:uFillTx/>
                <a:ea typeface="+mn-ea"/>
                <a:cs typeface="+mn-cs"/>
              </a:rPr>
              <a:t>*To increase its effectiveness, keep it in the refrigerator or immerse it in a bowl of fresh water for a few minutes.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black">
                  <a:lumMod val="65000"/>
                  <a:lumOff val="35000"/>
                </a:prstClr>
              </a:solidFill>
              <a:effectLst/>
              <a:uLnTx/>
              <a:uFillTx/>
              <a:ea typeface="+mn-ea"/>
              <a:cs typeface="+mn-cs"/>
            </a:endParaRPr>
          </a:p>
        </p:txBody>
      </p:sp>
      <p:grpSp>
        <p:nvGrpSpPr>
          <p:cNvPr id="3" name="Groupe 2"/>
          <p:cNvGrpSpPr/>
          <p:nvPr/>
        </p:nvGrpSpPr>
        <p:grpSpPr>
          <a:xfrm>
            <a:off x="479833" y="2092135"/>
            <a:ext cx="7026436" cy="2531989"/>
            <a:chOff x="411594" y="2078488"/>
            <a:chExt cx="6699212" cy="2531989"/>
          </a:xfrm>
        </p:grpSpPr>
        <p:grpSp>
          <p:nvGrpSpPr>
            <p:cNvPr id="14" name="Groupe 13"/>
            <p:cNvGrpSpPr/>
            <p:nvPr/>
          </p:nvGrpSpPr>
          <p:grpSpPr>
            <a:xfrm>
              <a:off x="411594" y="2078488"/>
              <a:ext cx="4370165" cy="2393325"/>
              <a:chOff x="6570707" y="1719593"/>
              <a:chExt cx="4972782" cy="2762657"/>
            </a:xfrm>
          </p:grpSpPr>
          <p:pic>
            <p:nvPicPr>
              <p:cNvPr id="15" name="Image 14"/>
              <p:cNvPicPr>
                <a:picLocks noChangeAspect="1"/>
              </p:cNvPicPr>
              <p:nvPr/>
            </p:nvPicPr>
            <p:blipFill>
              <a:blip r:embed="rId4" cstate="print"/>
              <a:stretch>
                <a:fillRect/>
              </a:stretch>
            </p:blipFill>
            <p:spPr>
              <a:xfrm>
                <a:off x="6570707" y="1719594"/>
                <a:ext cx="4972782" cy="2762656"/>
              </a:xfrm>
              <a:prstGeom prst="rect">
                <a:avLst/>
              </a:prstGeom>
            </p:spPr>
          </p:pic>
          <p:sp>
            <p:nvSpPr>
              <p:cNvPr id="16" name="Espace réservé du contenu 3"/>
              <p:cNvSpPr txBox="1">
                <a:spLocks/>
              </p:cNvSpPr>
              <p:nvPr/>
            </p:nvSpPr>
            <p:spPr>
              <a:xfrm>
                <a:off x="6875834" y="1719593"/>
                <a:ext cx="1175426" cy="45830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smtClean="0">
                    <a:ln>
                      <a:noFill/>
                    </a:ln>
                    <a:effectLst/>
                    <a:uLnTx/>
                    <a:uFillTx/>
                    <a:ea typeface="+mn-ea"/>
                    <a:cs typeface="+mn-cs"/>
                  </a:rPr>
                  <a:t>B to C</a:t>
                </a:r>
                <a:endParaRPr kumimoji="0" lang="en-US" sz="2200" b="1" i="0" u="none" strike="noStrike" kern="1200" cap="none" spc="0" normalizeH="0" baseline="0" noProof="0" dirty="0">
                  <a:ln>
                    <a:noFill/>
                  </a:ln>
                  <a:effectLst/>
                  <a:uLnTx/>
                  <a:uFillTx/>
                  <a:ea typeface="+mn-ea"/>
                  <a:cs typeface="+mn-cs"/>
                </a:endParaRPr>
              </a:p>
            </p:txBody>
          </p:sp>
        </p:grpSp>
        <p:sp>
          <p:nvSpPr>
            <p:cNvPr id="2" name="Rectangle 1"/>
            <p:cNvSpPr/>
            <p:nvPr/>
          </p:nvSpPr>
          <p:spPr>
            <a:xfrm>
              <a:off x="2374373" y="4025702"/>
              <a:ext cx="4736433" cy="584775"/>
            </a:xfrm>
            <a:prstGeom prst="rect">
              <a:avLst/>
            </a:prstGeom>
          </p:spPr>
          <p:txBody>
            <a:bodyPr wrap="square">
              <a:spAutoFit/>
            </a:bodyPr>
            <a:lstStyle/>
            <a:p>
              <a:pPr lvl="0">
                <a:defRPr/>
              </a:pPr>
              <a:r>
                <a:rPr lang="en-US" sz="1600" dirty="0" smtClean="0">
                  <a:solidFill>
                    <a:prstClr val="black">
                      <a:lumMod val="65000"/>
                      <a:lumOff val="35000"/>
                    </a:prstClr>
                  </a:solidFill>
                </a:rPr>
                <a:t>1 Yon-Ka massage quartz </a:t>
              </a:r>
            </a:p>
            <a:p>
              <a:pPr lvl="0">
                <a:defRPr/>
              </a:pPr>
              <a:r>
                <a:rPr lang="fr-FR" sz="1600" dirty="0" smtClean="0">
                  <a:solidFill>
                    <a:prstClr val="black">
                      <a:lumMod val="65000"/>
                      <a:lumOff val="35000"/>
                    </a:prstClr>
                  </a:solidFill>
                </a:rPr>
                <a:t>+ 1 </a:t>
              </a:r>
              <a:r>
                <a:rPr lang="fr-FR" sz="1600" dirty="0" err="1" smtClean="0">
                  <a:solidFill>
                    <a:prstClr val="black">
                      <a:lumMod val="65000"/>
                      <a:lumOff val="35000"/>
                    </a:prstClr>
                  </a:solidFill>
                </a:rPr>
                <a:t>self-massage </a:t>
              </a:r>
              <a:r>
                <a:rPr lang="fr-FR" sz="1600" dirty="0" smtClean="0">
                  <a:solidFill>
                    <a:prstClr val="black">
                      <a:lumMod val="65000"/>
                      <a:lumOff val="35000"/>
                    </a:prstClr>
                  </a:solidFill>
                </a:rPr>
                <a:t>guide for face, eyes and </a:t>
              </a:r>
              <a:r>
                <a:rPr lang="fr-FR" sz="1600" dirty="0" smtClean="0"/>
                <a:t>lips</a:t>
              </a:r>
              <a:endParaRPr lang="fr-FR" sz="1600" dirty="0"/>
            </a:p>
          </p:txBody>
        </p:sp>
        <p:sp>
          <p:nvSpPr>
            <p:cNvPr id="21" name="Rectangle 20"/>
            <p:cNvSpPr/>
            <p:nvPr/>
          </p:nvSpPr>
          <p:spPr>
            <a:xfrm>
              <a:off x="792715" y="2383067"/>
              <a:ext cx="822319" cy="369332"/>
            </a:xfrm>
            <a:prstGeom prst="rect">
              <a:avLst/>
            </a:prstGeom>
          </p:spPr>
          <p:txBody>
            <a:bodyPr wrap="square">
              <a:spAutoFit/>
            </a:bodyPr>
            <a:lstStyle/>
            <a:p>
              <a:pPr lvl="0">
                <a:defRPr/>
              </a:pPr>
              <a:r>
                <a:rPr lang="en-US" b="1" dirty="0" smtClean="0">
                  <a:solidFill>
                    <a:prstClr val="black">
                      <a:lumMod val="65000"/>
                      <a:lumOff val="35000"/>
                    </a:prstClr>
                  </a:solidFill>
                </a:rPr>
                <a:t> 29 €</a:t>
              </a:r>
            </a:p>
          </p:txBody>
        </p:sp>
      </p:grpSp>
      <p:grpSp>
        <p:nvGrpSpPr>
          <p:cNvPr id="4" name="Groupe 3"/>
          <p:cNvGrpSpPr/>
          <p:nvPr/>
        </p:nvGrpSpPr>
        <p:grpSpPr>
          <a:xfrm>
            <a:off x="6841802" y="1959812"/>
            <a:ext cx="5177391" cy="2598062"/>
            <a:chOff x="6841802" y="1918869"/>
            <a:chExt cx="5177391" cy="2598062"/>
          </a:xfrm>
        </p:grpSpPr>
        <p:grpSp>
          <p:nvGrpSpPr>
            <p:cNvPr id="17" name="Groupe 16"/>
            <p:cNvGrpSpPr/>
            <p:nvPr/>
          </p:nvGrpSpPr>
          <p:grpSpPr>
            <a:xfrm>
              <a:off x="6841802" y="1918869"/>
              <a:ext cx="4378423" cy="2598062"/>
              <a:chOff x="838200" y="1719593"/>
              <a:chExt cx="5237668" cy="2919684"/>
            </a:xfrm>
          </p:grpSpPr>
          <p:pic>
            <p:nvPicPr>
              <p:cNvPr id="18" name="Image 17"/>
              <p:cNvPicPr>
                <a:picLocks noChangeAspect="1"/>
              </p:cNvPicPr>
              <p:nvPr/>
            </p:nvPicPr>
            <p:blipFill rotWithShape="1">
              <a:blip r:embed="rId5" cstate="print"/>
              <a:srcRect l="18036" t="15396" r="13156" b="19418"/>
              <a:stretch/>
            </p:blipFill>
            <p:spPr>
              <a:xfrm>
                <a:off x="838200" y="1848271"/>
                <a:ext cx="5237668" cy="2791006"/>
              </a:xfrm>
              <a:prstGeom prst="rect">
                <a:avLst/>
              </a:prstGeom>
            </p:spPr>
          </p:pic>
          <p:sp>
            <p:nvSpPr>
              <p:cNvPr id="19" name="Espace réservé du contenu 3"/>
              <p:cNvSpPr txBox="1">
                <a:spLocks/>
              </p:cNvSpPr>
              <p:nvPr/>
            </p:nvSpPr>
            <p:spPr>
              <a:xfrm>
                <a:off x="838200" y="1719593"/>
                <a:ext cx="1175426" cy="44618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ea typeface="+mn-ea"/>
                    <a:cs typeface="+mn-cs"/>
                  </a:rPr>
                  <a:t>B to B</a:t>
                </a:r>
              </a:p>
            </p:txBody>
          </p:sp>
        </p:grpSp>
        <p:sp>
          <p:nvSpPr>
            <p:cNvPr id="22" name="Rectangle 21"/>
            <p:cNvSpPr/>
            <p:nvPr/>
          </p:nvSpPr>
          <p:spPr>
            <a:xfrm>
              <a:off x="9353059" y="3943373"/>
              <a:ext cx="2666134" cy="338554"/>
            </a:xfrm>
            <a:prstGeom prst="rect">
              <a:avLst/>
            </a:prstGeom>
          </p:spPr>
          <p:txBody>
            <a:bodyPr wrap="square">
              <a:spAutoFit/>
            </a:bodyPr>
            <a:lstStyle/>
            <a:p>
              <a:pPr lvl="0">
                <a:defRPr/>
              </a:pPr>
              <a:r>
                <a:rPr lang="en-US" sz="1600" dirty="0" smtClean="0">
                  <a:solidFill>
                    <a:prstClr val="black">
                      <a:lumMod val="65000"/>
                      <a:lumOff val="35000"/>
                    </a:prstClr>
                  </a:solidFill>
                </a:rPr>
                <a:t>1 Yon-Ka massage quartz</a:t>
              </a:r>
              <a:endParaRPr lang="en-US" sz="1600" dirty="0">
                <a:solidFill>
                  <a:prstClr val="black">
                    <a:lumMod val="65000"/>
                    <a:lumOff val="35000"/>
                  </a:prstClr>
                </a:solidFill>
              </a:endParaRPr>
            </a:p>
          </p:txBody>
        </p:sp>
      </p:grpSp>
      <p:sp>
        <p:nvSpPr>
          <p:cNvPr id="23" name="Sous-titre 2">
            <a:extLst>
              <a:ext uri="{FF2B5EF4-FFF2-40B4-BE49-F238E27FC236}">
                <a16:creationId xmlns:a16="http://schemas.microsoft.com/office/drawing/2014/main" id="{5257DCD9-7062-4C85-9309-DADF1D224FEC}"/>
              </a:ext>
            </a:extLst>
          </p:cNvPr>
          <p:cNvSpPr txBox="1">
            <a:spLocks/>
          </p:cNvSpPr>
          <p:nvPr/>
        </p:nvSpPr>
        <p:spPr>
          <a:xfrm>
            <a:off x="0" y="388679"/>
            <a:ext cx="12192000"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2">
                    <a:lumMod val="25000"/>
                  </a:schemeClr>
                </a:solidFill>
                <a:latin typeface="Century" panose="02040604050505020304" pitchFamily="18" charset="0"/>
              </a:rPr>
              <a:t>How to extend the benefits at home?</a:t>
            </a:r>
            <a:endParaRPr lang="fr-FR" sz="4000" dirty="0">
              <a:solidFill>
                <a:schemeClr val="bg2">
                  <a:lumMod val="25000"/>
                </a:schemeClr>
              </a:solidFill>
              <a:latin typeface="Century" panose="02040604050505020304" pitchFamily="18" charset="0"/>
            </a:endParaRPr>
          </a:p>
        </p:txBody>
      </p:sp>
    </p:spTree>
    <p:extLst>
      <p:ext uri="{BB962C8B-B14F-4D97-AF65-F5344CB8AC3E}">
        <p14:creationId xmlns:p14="http://schemas.microsoft.com/office/powerpoint/2010/main" val="247924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space réservé du contenu 2"/>
          <p:cNvSpPr txBox="1">
            <a:spLocks/>
          </p:cNvSpPr>
          <p:nvPr/>
        </p:nvSpPr>
        <p:spPr>
          <a:xfrm>
            <a:off x="2240173" y="2167382"/>
            <a:ext cx="6172200" cy="1730837"/>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Font typeface="Arial" panose="020B0604020202020204" pitchFamily="34" charset="0"/>
              <a:buNone/>
            </a:pPr>
            <a:endParaRPr lang="fr-FR" sz="1600" dirty="0"/>
          </a:p>
        </p:txBody>
      </p:sp>
      <p:pic>
        <p:nvPicPr>
          <p:cNvPr id="26"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103" y="2301449"/>
            <a:ext cx="5524500" cy="3238500"/>
          </a:xfrm>
          <a:prstGeom prst="rect">
            <a:avLst/>
          </a:prstGeom>
        </p:spPr>
      </p:pic>
      <p:grpSp>
        <p:nvGrpSpPr>
          <p:cNvPr id="27" name="Groupe 26"/>
          <p:cNvGrpSpPr/>
          <p:nvPr/>
        </p:nvGrpSpPr>
        <p:grpSpPr>
          <a:xfrm>
            <a:off x="1062288" y="2167382"/>
            <a:ext cx="2398191" cy="741840"/>
            <a:chOff x="1271935" y="1675683"/>
            <a:chExt cx="2398191" cy="741840"/>
          </a:xfrm>
        </p:grpSpPr>
        <p:cxnSp>
          <p:nvCxnSpPr>
            <p:cNvPr id="46" name="Connecteur droit 45"/>
            <p:cNvCxnSpPr/>
            <p:nvPr/>
          </p:nvCxnSpPr>
          <p:spPr>
            <a:xfrm flipH="1" flipV="1">
              <a:off x="3144033" y="2029216"/>
              <a:ext cx="526093" cy="3883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1271935" y="1675683"/>
              <a:ext cx="1883309" cy="338554"/>
            </a:xfrm>
            <a:prstGeom prst="rect">
              <a:avLst/>
            </a:prstGeom>
            <a:noFill/>
          </p:spPr>
          <p:txBody>
            <a:bodyPr wrap="square" rtlCol="0">
              <a:spAutoFit/>
            </a:bodyPr>
            <a:lstStyle/>
            <a:p>
              <a:r>
                <a:rPr lang="fr-FR" sz="1600" dirty="0">
                  <a:solidFill>
                    <a:srgbClr val="565655"/>
                  </a:solidFill>
                </a:rPr>
                <a:t>Restorative sleep</a:t>
              </a:r>
            </a:p>
          </p:txBody>
        </p:sp>
        <p:cxnSp>
          <p:nvCxnSpPr>
            <p:cNvPr id="48" name="Connecteur droit 47"/>
            <p:cNvCxnSpPr/>
            <p:nvPr/>
          </p:nvCxnSpPr>
          <p:spPr>
            <a:xfrm>
              <a:off x="1402915" y="2029216"/>
              <a:ext cx="17523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e 27"/>
          <p:cNvGrpSpPr/>
          <p:nvPr/>
        </p:nvGrpSpPr>
        <p:grpSpPr>
          <a:xfrm>
            <a:off x="-209647" y="3678753"/>
            <a:ext cx="3469710" cy="353533"/>
            <a:chOff x="1271935" y="1675683"/>
            <a:chExt cx="1883309" cy="353533"/>
          </a:xfrm>
        </p:grpSpPr>
        <p:sp>
          <p:nvSpPr>
            <p:cNvPr id="44" name="ZoneTexte 43"/>
            <p:cNvSpPr txBox="1"/>
            <p:nvPr/>
          </p:nvSpPr>
          <p:spPr>
            <a:xfrm>
              <a:off x="1271935" y="1675683"/>
              <a:ext cx="1883309" cy="338554"/>
            </a:xfrm>
            <a:prstGeom prst="rect">
              <a:avLst/>
            </a:prstGeom>
            <a:noFill/>
          </p:spPr>
          <p:txBody>
            <a:bodyPr wrap="square" rtlCol="0">
              <a:spAutoFit/>
            </a:bodyPr>
            <a:lstStyle/>
            <a:p>
              <a:pPr algn="r"/>
              <a:r>
                <a:rPr lang="fr-FR" sz="1600" dirty="0" smtClean="0">
                  <a:solidFill>
                    <a:srgbClr val="565655"/>
                  </a:solidFill>
                </a:rPr>
                <a:t>Lip gymnastics</a:t>
              </a:r>
              <a:endParaRPr lang="fr-FR" sz="1600" dirty="0">
                <a:solidFill>
                  <a:srgbClr val="565655"/>
                </a:solidFill>
              </a:endParaRPr>
            </a:p>
          </p:txBody>
        </p:sp>
        <p:cxnSp>
          <p:nvCxnSpPr>
            <p:cNvPr id="45" name="Connecteur droit 44"/>
            <p:cNvCxnSpPr/>
            <p:nvPr/>
          </p:nvCxnSpPr>
          <p:spPr>
            <a:xfrm>
              <a:off x="2033417" y="2027232"/>
              <a:ext cx="1121827" cy="1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e 28"/>
          <p:cNvGrpSpPr/>
          <p:nvPr/>
        </p:nvGrpSpPr>
        <p:grpSpPr>
          <a:xfrm>
            <a:off x="216598" y="5210882"/>
            <a:ext cx="3243881" cy="338554"/>
            <a:chOff x="1362478" y="1721849"/>
            <a:chExt cx="2338078" cy="338554"/>
          </a:xfrm>
        </p:grpSpPr>
        <p:cxnSp>
          <p:nvCxnSpPr>
            <p:cNvPr id="41" name="Connecteur droit 40"/>
            <p:cNvCxnSpPr/>
            <p:nvPr/>
          </p:nvCxnSpPr>
          <p:spPr>
            <a:xfrm flipH="1">
              <a:off x="3144033" y="1721849"/>
              <a:ext cx="556523" cy="307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1362478" y="1721849"/>
              <a:ext cx="1883309" cy="338554"/>
            </a:xfrm>
            <a:prstGeom prst="rect">
              <a:avLst/>
            </a:prstGeom>
            <a:noFill/>
          </p:spPr>
          <p:txBody>
            <a:bodyPr wrap="square" rtlCol="0">
              <a:spAutoFit/>
            </a:bodyPr>
            <a:lstStyle/>
            <a:p>
              <a:r>
                <a:rPr lang="fr-FR" sz="1600" dirty="0">
                  <a:solidFill>
                    <a:srgbClr val="565655"/>
                  </a:solidFill>
                </a:rPr>
                <a:t>Wear sunglasses</a:t>
              </a:r>
            </a:p>
          </p:txBody>
        </p:sp>
        <p:cxnSp>
          <p:nvCxnSpPr>
            <p:cNvPr id="43" name="Connecteur droit 42"/>
            <p:cNvCxnSpPr/>
            <p:nvPr/>
          </p:nvCxnSpPr>
          <p:spPr>
            <a:xfrm>
              <a:off x="1402915" y="2029216"/>
              <a:ext cx="17523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e 7"/>
          <p:cNvGrpSpPr/>
          <p:nvPr/>
        </p:nvGrpSpPr>
        <p:grpSpPr>
          <a:xfrm>
            <a:off x="8648603" y="2361535"/>
            <a:ext cx="1901609" cy="671265"/>
            <a:chOff x="8973997" y="2251800"/>
            <a:chExt cx="1901609" cy="671265"/>
          </a:xfrm>
        </p:grpSpPr>
        <p:grpSp>
          <p:nvGrpSpPr>
            <p:cNvPr id="30" name="Groupe 29"/>
            <p:cNvGrpSpPr/>
            <p:nvPr/>
          </p:nvGrpSpPr>
          <p:grpSpPr>
            <a:xfrm>
              <a:off x="9409750" y="2251800"/>
              <a:ext cx="1465856" cy="353533"/>
              <a:chOff x="1271935" y="1675683"/>
              <a:chExt cx="1883309" cy="353533"/>
            </a:xfrm>
          </p:grpSpPr>
          <p:sp>
            <p:nvSpPr>
              <p:cNvPr id="39" name="ZoneTexte 38"/>
              <p:cNvSpPr txBox="1"/>
              <p:nvPr/>
            </p:nvSpPr>
            <p:spPr>
              <a:xfrm>
                <a:off x="1271935" y="1675683"/>
                <a:ext cx="1883309" cy="338554"/>
              </a:xfrm>
              <a:prstGeom prst="rect">
                <a:avLst/>
              </a:prstGeom>
              <a:noFill/>
            </p:spPr>
            <p:txBody>
              <a:bodyPr wrap="square" rtlCol="0">
                <a:spAutoFit/>
              </a:bodyPr>
              <a:lstStyle/>
              <a:p>
                <a:r>
                  <a:rPr lang="fr-FR" sz="1600" dirty="0" err="1">
                    <a:solidFill>
                      <a:srgbClr val="565655"/>
                    </a:solidFill>
                  </a:rPr>
                  <a:t>Auto-massage</a:t>
                </a:r>
                <a:endParaRPr lang="fr-FR" sz="1600" dirty="0">
                  <a:solidFill>
                    <a:srgbClr val="565655"/>
                  </a:solidFill>
                </a:endParaRPr>
              </a:p>
            </p:txBody>
          </p:sp>
          <p:cxnSp>
            <p:nvCxnSpPr>
              <p:cNvPr id="40" name="Connecteur droit 39"/>
              <p:cNvCxnSpPr/>
              <p:nvPr/>
            </p:nvCxnSpPr>
            <p:spPr>
              <a:xfrm>
                <a:off x="1402915" y="2029216"/>
                <a:ext cx="17523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1" name="Connecteur droit 30"/>
            <p:cNvCxnSpPr/>
            <p:nvPr/>
          </p:nvCxnSpPr>
          <p:spPr>
            <a:xfrm flipV="1">
              <a:off x="8973997" y="2605333"/>
              <a:ext cx="548797" cy="3177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e 31"/>
          <p:cNvGrpSpPr/>
          <p:nvPr/>
        </p:nvGrpSpPr>
        <p:grpSpPr>
          <a:xfrm>
            <a:off x="8133402" y="3676769"/>
            <a:ext cx="1615143" cy="353533"/>
            <a:chOff x="1271935" y="1675683"/>
            <a:chExt cx="1883309" cy="353533"/>
          </a:xfrm>
        </p:grpSpPr>
        <p:sp>
          <p:nvSpPr>
            <p:cNvPr id="37" name="ZoneTexte 36"/>
            <p:cNvSpPr txBox="1"/>
            <p:nvPr/>
          </p:nvSpPr>
          <p:spPr>
            <a:xfrm>
              <a:off x="1271935" y="1675683"/>
              <a:ext cx="1883309" cy="338554"/>
            </a:xfrm>
            <a:prstGeom prst="rect">
              <a:avLst/>
            </a:prstGeom>
            <a:noFill/>
          </p:spPr>
          <p:txBody>
            <a:bodyPr wrap="square" rtlCol="0">
              <a:spAutoFit/>
            </a:bodyPr>
            <a:lstStyle/>
            <a:p>
              <a:pPr algn="r"/>
              <a:r>
                <a:rPr lang="fr-FR" sz="1600" dirty="0">
                  <a:solidFill>
                    <a:srgbClr val="565655"/>
                  </a:solidFill>
                </a:rPr>
                <a:t>Eye Yoga</a:t>
              </a:r>
            </a:p>
          </p:txBody>
        </p:sp>
        <p:cxnSp>
          <p:nvCxnSpPr>
            <p:cNvPr id="38" name="Connecteur droit 37"/>
            <p:cNvCxnSpPr/>
            <p:nvPr/>
          </p:nvCxnSpPr>
          <p:spPr>
            <a:xfrm>
              <a:off x="1402915" y="2029216"/>
              <a:ext cx="17523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e 32"/>
          <p:cNvGrpSpPr/>
          <p:nvPr/>
        </p:nvGrpSpPr>
        <p:grpSpPr>
          <a:xfrm>
            <a:off x="7821330" y="5121986"/>
            <a:ext cx="4370670" cy="338554"/>
            <a:chOff x="907709" y="1721849"/>
            <a:chExt cx="3612104" cy="338554"/>
          </a:xfrm>
        </p:grpSpPr>
        <p:cxnSp>
          <p:nvCxnSpPr>
            <p:cNvPr id="34" name="Connecteur droit 33"/>
            <p:cNvCxnSpPr/>
            <p:nvPr/>
          </p:nvCxnSpPr>
          <p:spPr>
            <a:xfrm>
              <a:off x="907709" y="1721849"/>
              <a:ext cx="485216" cy="2951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1362478" y="1721849"/>
              <a:ext cx="3157335" cy="338554"/>
            </a:xfrm>
            <a:prstGeom prst="rect">
              <a:avLst/>
            </a:prstGeom>
            <a:noFill/>
          </p:spPr>
          <p:txBody>
            <a:bodyPr wrap="square" rtlCol="0">
              <a:spAutoFit/>
            </a:bodyPr>
            <a:lstStyle/>
            <a:p>
              <a:r>
                <a:rPr lang="fr-FR" sz="1600" dirty="0" smtClean="0">
                  <a:solidFill>
                    <a:srgbClr val="565655"/>
                  </a:solidFill>
                </a:rPr>
                <a:t>Do not moisten your lips too often</a:t>
              </a:r>
              <a:endParaRPr lang="fr-FR" sz="1600" dirty="0">
                <a:solidFill>
                  <a:srgbClr val="565655"/>
                </a:solidFill>
              </a:endParaRPr>
            </a:p>
          </p:txBody>
        </p:sp>
        <p:cxnSp>
          <p:nvCxnSpPr>
            <p:cNvPr id="36" name="Connecteur droit 35"/>
            <p:cNvCxnSpPr/>
            <p:nvPr/>
          </p:nvCxnSpPr>
          <p:spPr>
            <a:xfrm>
              <a:off x="1402915" y="2029216"/>
              <a:ext cx="2847978" cy="4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 name="Image 50">
            <a:extLst>
              <a:ext uri="{FF2B5EF4-FFF2-40B4-BE49-F238E27FC236}">
                <a16:creationId xmlns:a16="http://schemas.microsoft.com/office/drawing/2014/main" id="{4E3C1067-6E2B-42BB-9BA8-0D0CC4C43ACD}"/>
              </a:ext>
            </a:extLst>
          </p:cNvPr>
          <p:cNvPicPr>
            <a:picLocks noChangeAspect="1"/>
          </p:cNvPicPr>
          <p:nvPr/>
        </p:nvPicPr>
        <p:blipFill rotWithShape="1">
          <a:blip r:embed="rId4" cstate="print"/>
          <a:srcRect l="51870" t="15492" r="24550" b="80330"/>
          <a:stretch/>
        </p:blipFill>
        <p:spPr>
          <a:xfrm>
            <a:off x="2335809" y="0"/>
            <a:ext cx="7017250" cy="723428"/>
          </a:xfrm>
          <a:prstGeom prst="rect">
            <a:avLst/>
          </a:prstGeom>
        </p:spPr>
      </p:pic>
      <p:sp>
        <p:nvSpPr>
          <p:cNvPr id="53" name="Rectangle 52"/>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cap="small" dirty="0" smtClean="0">
                <a:solidFill>
                  <a:srgbClr val="565655"/>
                </a:solidFill>
                <a:latin typeface="Century" panose="02040604050505020304" pitchFamily="18" charset="0"/>
              </a:rPr>
              <a:t>The extra tips that make the difference</a:t>
            </a:r>
            <a:endParaRPr lang="fr-FR" cap="small" dirty="0">
              <a:solidFill>
                <a:srgbClr val="565655"/>
              </a:solidFill>
              <a:latin typeface="Century" panose="02040604050505020304" pitchFamily="18" charset="0"/>
            </a:endParaRPr>
          </a:p>
        </p:txBody>
      </p:sp>
      <p:sp>
        <p:nvSpPr>
          <p:cNvPr id="49" name="Sous-titre 2">
            <a:extLst>
              <a:ext uri="{FF2B5EF4-FFF2-40B4-BE49-F238E27FC236}">
                <a16:creationId xmlns:a16="http://schemas.microsoft.com/office/drawing/2014/main" id="{5257DCD9-7062-4C85-9309-DADF1D224FEC}"/>
              </a:ext>
            </a:extLst>
          </p:cNvPr>
          <p:cNvSpPr txBox="1">
            <a:spLocks/>
          </p:cNvSpPr>
          <p:nvPr/>
        </p:nvSpPr>
        <p:spPr>
          <a:xfrm>
            <a:off x="0" y="388679"/>
            <a:ext cx="12192000"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2">
                    <a:lumMod val="25000"/>
                  </a:schemeClr>
                </a:solidFill>
                <a:latin typeface="Century" panose="02040604050505020304" pitchFamily="18" charset="0"/>
              </a:rPr>
              <a:t>How to extend the benefits at home?</a:t>
            </a:r>
            <a:endParaRPr lang="fr-FR" sz="4000" dirty="0">
              <a:solidFill>
                <a:schemeClr val="bg2">
                  <a:lumMod val="25000"/>
                </a:schemeClr>
              </a:solidFill>
              <a:latin typeface="Century" panose="02040604050505020304" pitchFamily="18" charset="0"/>
            </a:endParaRPr>
          </a:p>
        </p:txBody>
      </p:sp>
    </p:spTree>
    <p:extLst>
      <p:ext uri="{BB962C8B-B14F-4D97-AF65-F5344CB8AC3E}">
        <p14:creationId xmlns:p14="http://schemas.microsoft.com/office/powerpoint/2010/main" val="82866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2335809" y="0"/>
            <a:ext cx="7017250" cy="723428"/>
          </a:xfrm>
          <a:prstGeom prst="rect">
            <a:avLst/>
          </a:prstGeom>
        </p:spPr>
      </p:pic>
      <p:sp>
        <p:nvSpPr>
          <p:cNvPr id="12"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4000" dirty="0" smtClean="0">
                <a:solidFill>
                  <a:schemeClr val="bg2">
                    <a:lumMod val="25000"/>
                  </a:schemeClr>
                </a:solidFill>
                <a:latin typeface="Century" panose="02040604050505020304" pitchFamily="18" charset="0"/>
              </a:rPr>
              <a:t>Perfect eye &amp; </a:t>
            </a:r>
            <a:r>
              <a:rPr lang="fr-FR" sz="4000" dirty="0" err="1" smtClean="0">
                <a:solidFill>
                  <a:schemeClr val="bg2">
                    <a:lumMod val="25000"/>
                  </a:schemeClr>
                </a:solidFill>
                <a:latin typeface="Century" panose="02040604050505020304" pitchFamily="18" charset="0"/>
              </a:rPr>
              <a:t>lip</a:t>
            </a:r>
            <a:r>
              <a:rPr lang="fr-FR" sz="4000" dirty="0" smtClean="0">
                <a:solidFill>
                  <a:schemeClr val="bg2">
                    <a:lumMod val="25000"/>
                  </a:schemeClr>
                </a:solidFill>
                <a:latin typeface="Century" panose="02040604050505020304" pitchFamily="18" charset="0"/>
              </a:rPr>
              <a:t> </a:t>
            </a:r>
            <a:r>
              <a:rPr lang="fr-FR" sz="4000" dirty="0" err="1" smtClean="0">
                <a:solidFill>
                  <a:schemeClr val="bg2">
                    <a:lumMod val="25000"/>
                  </a:schemeClr>
                </a:solidFill>
                <a:latin typeface="Century" panose="02040604050505020304" pitchFamily="18" charset="0"/>
              </a:rPr>
              <a:t>treatment</a:t>
            </a:r>
            <a:endParaRPr lang="fr-FR" sz="4000" dirty="0">
              <a:solidFill>
                <a:schemeClr val="bg2">
                  <a:lumMod val="25000"/>
                </a:schemeClr>
              </a:solidFill>
              <a:latin typeface="Century" panose="02040604050505020304" pitchFamily="18" charset="0"/>
            </a:endParaRPr>
          </a:p>
        </p:txBody>
      </p:sp>
      <p:sp>
        <p:nvSpPr>
          <p:cNvPr id="13" name="Rectangle 12"/>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cap="small" dirty="0">
                <a:solidFill>
                  <a:srgbClr val="565655"/>
                </a:solidFill>
                <a:latin typeface="Century" panose="02040604050505020304" pitchFamily="18" charset="0"/>
              </a:rPr>
              <a:t>My Yon-Ka Massage Quartz</a:t>
            </a:r>
          </a:p>
        </p:txBody>
      </p:sp>
      <p:sp>
        <p:nvSpPr>
          <p:cNvPr id="3" name="Rectangle 2"/>
          <p:cNvSpPr/>
          <p:nvPr/>
        </p:nvSpPr>
        <p:spPr>
          <a:xfrm>
            <a:off x="0" y="3093727"/>
            <a:ext cx="12192000" cy="769441"/>
          </a:xfrm>
          <a:prstGeom prst="rect">
            <a:avLst/>
          </a:prstGeom>
        </p:spPr>
        <p:txBody>
          <a:bodyPr wrap="square">
            <a:spAutoFit/>
          </a:bodyPr>
          <a:lstStyle/>
          <a:p>
            <a:pPr algn="ctr"/>
            <a:r>
              <a:rPr lang="en-US" sz="4400" b="1" cap="small" dirty="0" smtClean="0">
                <a:solidFill>
                  <a:prstClr val="black">
                    <a:lumMod val="65000"/>
                    <a:lumOff val="35000"/>
                  </a:prstClr>
                </a:solidFill>
              </a:rPr>
              <a:t>It's up to </a:t>
            </a:r>
            <a:r>
              <a:rPr lang="fr-FR" sz="4400" b="1" cap="small" dirty="0" smtClean="0">
                <a:solidFill>
                  <a:prstClr val="black">
                    <a:lumMod val="65000"/>
                    <a:lumOff val="35000"/>
                  </a:prstClr>
                </a:solidFill>
              </a:rPr>
              <a:t>you</a:t>
            </a:r>
            <a:r>
              <a:rPr lang="en-US" sz="4400" b="1" cap="small" dirty="0" smtClean="0">
                <a:solidFill>
                  <a:prstClr val="black">
                    <a:lumMod val="65000"/>
                    <a:lumOff val="35000"/>
                  </a:prstClr>
                </a:solidFill>
              </a:rPr>
              <a:t>! </a:t>
            </a:r>
            <a:endParaRPr lang="fr-FR" sz="4400" cap="small" dirty="0"/>
          </a:p>
        </p:txBody>
      </p:sp>
    </p:spTree>
    <p:extLst>
      <p:ext uri="{BB962C8B-B14F-4D97-AF65-F5344CB8AC3E}">
        <p14:creationId xmlns:p14="http://schemas.microsoft.com/office/powerpoint/2010/main" val="2098751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2335809" y="0"/>
            <a:ext cx="7017250" cy="723428"/>
          </a:xfrm>
          <a:prstGeom prst="rect">
            <a:avLst/>
          </a:prstGeom>
        </p:spPr>
      </p:pic>
      <p:sp>
        <p:nvSpPr>
          <p:cNvPr id="12"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4000" dirty="0" smtClean="0">
                <a:solidFill>
                  <a:schemeClr val="bg2">
                    <a:lumMod val="25000"/>
                  </a:schemeClr>
                </a:solidFill>
                <a:latin typeface="Century" panose="02040604050505020304" pitchFamily="18" charset="0"/>
              </a:rPr>
              <a:t>Perfect eye &amp; </a:t>
            </a:r>
            <a:r>
              <a:rPr lang="fr-FR" sz="4000" dirty="0" err="1" smtClean="0">
                <a:solidFill>
                  <a:schemeClr val="bg2">
                    <a:lumMod val="25000"/>
                  </a:schemeClr>
                </a:solidFill>
                <a:latin typeface="Century" panose="02040604050505020304" pitchFamily="18" charset="0"/>
              </a:rPr>
              <a:t>lip</a:t>
            </a:r>
            <a:r>
              <a:rPr lang="fr-FR" sz="4000" dirty="0" smtClean="0">
                <a:solidFill>
                  <a:schemeClr val="bg2">
                    <a:lumMod val="25000"/>
                  </a:schemeClr>
                </a:solidFill>
                <a:latin typeface="Century" panose="02040604050505020304" pitchFamily="18" charset="0"/>
              </a:rPr>
              <a:t> </a:t>
            </a:r>
            <a:r>
              <a:rPr lang="fr-FR" sz="4000" dirty="0" err="1" smtClean="0">
                <a:solidFill>
                  <a:schemeClr val="bg2">
                    <a:lumMod val="25000"/>
                  </a:schemeClr>
                </a:solidFill>
                <a:latin typeface="Century" panose="02040604050505020304" pitchFamily="18" charset="0"/>
              </a:rPr>
              <a:t>treatment</a:t>
            </a:r>
            <a:endParaRPr lang="fr-FR" sz="4000" dirty="0">
              <a:solidFill>
                <a:schemeClr val="bg2">
                  <a:lumMod val="25000"/>
                </a:schemeClr>
              </a:solidFill>
              <a:latin typeface="Century" panose="02040604050505020304" pitchFamily="18" charset="0"/>
            </a:endParaRPr>
          </a:p>
        </p:txBody>
      </p:sp>
      <p:sp>
        <p:nvSpPr>
          <p:cNvPr id="13" name="Rectangle 12"/>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cap="small" dirty="0">
                <a:solidFill>
                  <a:srgbClr val="565655"/>
                </a:solidFill>
                <a:latin typeface="Century" panose="02040604050505020304" pitchFamily="18" charset="0"/>
              </a:rPr>
              <a:t>My Yon-Ka Massage Quartz</a:t>
            </a:r>
          </a:p>
        </p:txBody>
      </p:sp>
      <p:pic>
        <p:nvPicPr>
          <p:cNvPr id="6" name="Espace réservé du contenu 4"/>
          <p:cNvPicPr>
            <a:picLocks noChangeAspect="1"/>
          </p:cNvPicPr>
          <p:nvPr/>
        </p:nvPicPr>
        <p:blipFill rotWithShape="1">
          <a:blip r:embed="rId4" cstate="print"/>
          <a:srcRect l="7174" t="13360" r="57586" b="65293"/>
          <a:stretch/>
        </p:blipFill>
        <p:spPr>
          <a:xfrm>
            <a:off x="182880" y="2264967"/>
            <a:ext cx="5991501" cy="2041513"/>
          </a:xfrm>
          <a:prstGeom prst="rect">
            <a:avLst/>
          </a:prstGeom>
        </p:spPr>
      </p:pic>
      <p:pic>
        <p:nvPicPr>
          <p:cNvPr id="7" name="Image 6"/>
          <p:cNvPicPr>
            <a:picLocks noChangeAspect="1"/>
          </p:cNvPicPr>
          <p:nvPr/>
        </p:nvPicPr>
        <p:blipFill rotWithShape="1">
          <a:blip r:embed="rId5" cstate="print"/>
          <a:srcRect l="8579" t="15229" r="61777" b="54314"/>
          <a:stretch/>
        </p:blipFill>
        <p:spPr>
          <a:xfrm>
            <a:off x="5915810" y="1967207"/>
            <a:ext cx="5421234" cy="3133165"/>
          </a:xfrm>
          <a:prstGeom prst="rect">
            <a:avLst/>
          </a:prstGeom>
        </p:spPr>
      </p:pic>
      <p:sp>
        <p:nvSpPr>
          <p:cNvPr id="8" name="ZoneTexte 7"/>
          <p:cNvSpPr txBox="1"/>
          <p:nvPr/>
        </p:nvSpPr>
        <p:spPr>
          <a:xfrm>
            <a:off x="6278879" y="4682999"/>
            <a:ext cx="5495365" cy="203132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V1: inner corner of </a:t>
            </a:r>
            <a:r>
              <a:rPr kumimoji="0" lang="fr-FR" sz="1800" b="0" i="0" u="none" strike="noStrike" kern="1200" cap="none" spc="0" normalizeH="0" baseline="0" noProof="0" dirty="0" smtClean="0">
                <a:ln>
                  <a:noFill/>
                </a:ln>
                <a:solidFill>
                  <a:prstClr val="black">
                    <a:lumMod val="65000"/>
                    <a:lumOff val="35000"/>
                  </a:prstClr>
                </a:solidFill>
                <a:effectLst/>
                <a:uLnTx/>
                <a:uFillTx/>
                <a:latin typeface="Century Gothic" panose="020B0502020202020204" pitchFamily="34" charset="0"/>
                <a:ea typeface="+mn-ea"/>
                <a:cs typeface="+mn-cs"/>
              </a:rPr>
              <a:t>the </a:t>
            </a:r>
            <a:r>
              <a:rPr kumimoji="0" lang="fr-FR" sz="1800" b="0" i="0" u="none" strike="noStrike" kern="1200" cap="none" spc="0" normalizeH="0" baseline="0" noProof="0" dirty="0" smtClean="0">
                <a:ln>
                  <a:noFill/>
                </a:ln>
                <a:effectLst/>
                <a:uLnTx/>
                <a:uFillTx/>
                <a:latin typeface="Century Gothic" panose="020B0502020202020204" pitchFamily="34" charset="0"/>
                <a:ea typeface="+mn-ea"/>
                <a:cs typeface="+mn-cs"/>
              </a:rPr>
              <a:t>eye</a:t>
            </a:r>
            <a:endParaRPr kumimoji="0" lang="fr-FR" sz="1800" b="0" i="0" u="none" strike="noStrike" kern="1200" cap="none" spc="0" normalizeH="0" baseline="0" noProof="0" dirty="0">
              <a:ln>
                <a:noFill/>
              </a:ln>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effectLst/>
                <a:uLnTx/>
                <a:uFillTx/>
                <a:latin typeface="Century Gothic" panose="020B0502020202020204" pitchFamily="34" charset="0"/>
                <a:ea typeface="+mn-ea"/>
                <a:cs typeface="+mn-cs"/>
              </a:rPr>
              <a:t>E1: 1/3 ring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HM4: 2/3 circle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VB1: outer corner of the eye "tear of the eye".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V2 : head of the eyebrow</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HM3: middle of the eyebrow</a:t>
            </a:r>
          </a:p>
        </p:txBody>
      </p:sp>
      <p:sp>
        <p:nvSpPr>
          <p:cNvPr id="9" name="ZoneTexte 8"/>
          <p:cNvSpPr txBox="1"/>
          <p:nvPr/>
        </p:nvSpPr>
        <p:spPr>
          <a:xfrm>
            <a:off x="1065904" y="4682998"/>
            <a:ext cx="5212976" cy="3693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HM1: </a:t>
            </a:r>
            <a:r>
              <a:rPr kumimoji="0" lang="fr-FR" sz="1800" b="0" i="0" u="none" strike="noStrike" kern="1200" cap="none" spc="0" normalizeH="0" baseline="30000" noProof="0" dirty="0">
                <a:ln>
                  <a:noFill/>
                </a:ln>
                <a:solidFill>
                  <a:prstClr val="black">
                    <a:lumMod val="65000"/>
                    <a:lumOff val="35000"/>
                  </a:prstClr>
                </a:solidFill>
                <a:effectLst/>
                <a:uLnTx/>
                <a:uFillTx/>
                <a:latin typeface="Century Gothic" panose="020B0502020202020204" pitchFamily="34" charset="0"/>
                <a:ea typeface="+mn-ea"/>
                <a:cs typeface="+mn-cs"/>
              </a:rPr>
              <a:t>3rd </a:t>
            </a:r>
            <a:r>
              <a:rPr kumimoji="0" lang="fr-FR" sz="1800" b="0" i="0" u="none" strike="noStrike" kern="1200" cap="none" spc="0" normalizeH="0" baseline="0" noProof="0" dirty="0" smtClean="0">
                <a:ln>
                  <a:noFill/>
                </a:ln>
                <a:solidFill>
                  <a:srgbClr val="FF0000"/>
                </a:solidFill>
                <a:effectLst/>
                <a:uLnTx/>
                <a:uFillTx/>
                <a:latin typeface="Century Gothic" panose="020B0502020202020204" pitchFamily="34" charset="0"/>
                <a:ea typeface="+mn-ea"/>
                <a:cs typeface="+mn-cs"/>
              </a:rPr>
              <a:t>eye</a:t>
            </a:r>
            <a:endParaRPr kumimoji="0" lang="fr-FR" sz="1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0825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2335809" y="0"/>
            <a:ext cx="7017250" cy="723428"/>
          </a:xfrm>
          <a:prstGeom prst="rect">
            <a:avLst/>
          </a:prstGeom>
        </p:spPr>
      </p:pic>
      <p:sp>
        <p:nvSpPr>
          <p:cNvPr id="12"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4000" dirty="0" smtClean="0">
                <a:solidFill>
                  <a:schemeClr val="bg2">
                    <a:lumMod val="25000"/>
                  </a:schemeClr>
                </a:solidFill>
                <a:latin typeface="Century" panose="02040604050505020304" pitchFamily="18" charset="0"/>
              </a:rPr>
              <a:t>Perfect eye &amp; </a:t>
            </a:r>
            <a:r>
              <a:rPr lang="fr-FR" sz="4000" dirty="0" err="1" smtClean="0">
                <a:solidFill>
                  <a:schemeClr val="bg2">
                    <a:lumMod val="25000"/>
                  </a:schemeClr>
                </a:solidFill>
                <a:latin typeface="Century" panose="02040604050505020304" pitchFamily="18" charset="0"/>
              </a:rPr>
              <a:t>lip</a:t>
            </a:r>
            <a:r>
              <a:rPr lang="fr-FR" sz="4000" dirty="0" smtClean="0">
                <a:solidFill>
                  <a:schemeClr val="bg2">
                    <a:lumMod val="25000"/>
                  </a:schemeClr>
                </a:solidFill>
                <a:latin typeface="Century" panose="02040604050505020304" pitchFamily="18" charset="0"/>
              </a:rPr>
              <a:t> </a:t>
            </a:r>
            <a:r>
              <a:rPr lang="fr-FR" sz="4000" dirty="0" err="1" smtClean="0">
                <a:solidFill>
                  <a:schemeClr val="bg2">
                    <a:lumMod val="25000"/>
                  </a:schemeClr>
                </a:solidFill>
                <a:latin typeface="Century" panose="02040604050505020304" pitchFamily="18" charset="0"/>
              </a:rPr>
              <a:t>treatment</a:t>
            </a:r>
            <a:endParaRPr lang="fr-FR" sz="4000" dirty="0">
              <a:solidFill>
                <a:schemeClr val="bg2">
                  <a:lumMod val="25000"/>
                </a:schemeClr>
              </a:solidFill>
              <a:latin typeface="Century" panose="02040604050505020304" pitchFamily="18" charset="0"/>
            </a:endParaRPr>
          </a:p>
        </p:txBody>
      </p:sp>
      <p:sp>
        <p:nvSpPr>
          <p:cNvPr id="13" name="Rectangle 12"/>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cap="small" dirty="0" smtClean="0">
                <a:solidFill>
                  <a:srgbClr val="565655"/>
                </a:solidFill>
                <a:latin typeface="Century" panose="02040604050505020304" pitchFamily="18" charset="0"/>
              </a:rPr>
              <a:t>My </a:t>
            </a:r>
            <a:r>
              <a:rPr lang="fr-FR" cap="small" dirty="0">
                <a:solidFill>
                  <a:srgbClr val="565655"/>
                </a:solidFill>
                <a:latin typeface="Century" panose="02040604050505020304" pitchFamily="18" charset="0"/>
              </a:rPr>
              <a:t>Yon-Ka </a:t>
            </a:r>
            <a:r>
              <a:rPr lang="fr-FR" cap="small" dirty="0" smtClean="0">
                <a:solidFill>
                  <a:srgbClr val="565655"/>
                </a:solidFill>
                <a:latin typeface="Century" panose="02040604050505020304" pitchFamily="18" charset="0"/>
              </a:rPr>
              <a:t>Massage Quartz</a:t>
            </a:r>
            <a:endParaRPr kumimoji="0" lang="fr-FR" b="0" i="0" u="none" strike="noStrike" kern="1200" cap="small" spc="0" normalizeH="0" noProof="0" dirty="0">
              <a:ln>
                <a:noFill/>
              </a:ln>
              <a:solidFill>
                <a:srgbClr val="565655"/>
              </a:solidFill>
              <a:effectLst/>
              <a:uLnTx/>
              <a:uFillTx/>
              <a:latin typeface="Century" panose="02040604050505020304" pitchFamily="18" charset="0"/>
            </a:endParaRPr>
          </a:p>
        </p:txBody>
      </p:sp>
      <p:pic>
        <p:nvPicPr>
          <p:cNvPr id="10" name="Espace réservé du contenu 4"/>
          <p:cNvPicPr>
            <a:picLocks noChangeAspect="1"/>
          </p:cNvPicPr>
          <p:nvPr/>
        </p:nvPicPr>
        <p:blipFill rotWithShape="1">
          <a:blip r:embed="rId4" cstate="print"/>
          <a:srcRect l="8853" t="16465" r="62911" b="46215"/>
          <a:stretch/>
        </p:blipFill>
        <p:spPr>
          <a:xfrm>
            <a:off x="784412" y="2257628"/>
            <a:ext cx="5042647" cy="3748982"/>
          </a:xfrm>
          <a:prstGeom prst="rect">
            <a:avLst/>
          </a:prstGeom>
        </p:spPr>
      </p:pic>
      <p:sp>
        <p:nvSpPr>
          <p:cNvPr id="14" name="ZoneTexte 13"/>
          <p:cNvSpPr txBox="1"/>
          <p:nvPr/>
        </p:nvSpPr>
        <p:spPr>
          <a:xfrm>
            <a:off x="6243918" y="2622176"/>
            <a:ext cx="5212976" cy="147732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E4: corners of the mouth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VC 24: middle of the underside of the lips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3 &amp; 4. VG 26 + VG 27: under the birth of the nose + above the heart of the lip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5. GI 19 : wing of the nose</a:t>
            </a:r>
          </a:p>
        </p:txBody>
      </p:sp>
    </p:spTree>
    <p:extLst>
      <p:ext uri="{BB962C8B-B14F-4D97-AF65-F5344CB8AC3E}">
        <p14:creationId xmlns:p14="http://schemas.microsoft.com/office/powerpoint/2010/main" val="8015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891053" y="1251830"/>
            <a:ext cx="10241569"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sp>
        <p:nvSpPr>
          <p:cNvPr id="6" name="ZoneTexte 5">
            <a:extLst>
              <a:ext uri="{FF2B5EF4-FFF2-40B4-BE49-F238E27FC236}">
                <a16:creationId xmlns:a16="http://schemas.microsoft.com/office/drawing/2014/main" id="{18DBE696-A197-4DE8-8E8B-CC709EF0C568}"/>
              </a:ext>
            </a:extLst>
          </p:cNvPr>
          <p:cNvSpPr txBox="1"/>
          <p:nvPr/>
        </p:nvSpPr>
        <p:spPr>
          <a:xfrm>
            <a:off x="3879575" y="1426217"/>
            <a:ext cx="4109658" cy="1200329"/>
          </a:xfrm>
          <a:prstGeom prst="rect">
            <a:avLst/>
          </a:prstGeom>
          <a:noFill/>
        </p:spPr>
        <p:txBody>
          <a:bodyPr wrap="square" rtlCol="0">
            <a:spAutoFit/>
          </a:bodyPr>
          <a:lstStyle/>
          <a:p>
            <a:pPr algn="ctr"/>
            <a:r>
              <a:rPr lang="fr-FR" sz="7200" dirty="0">
                <a:ln w="18415" cmpd="sng">
                  <a:solidFill>
                    <a:srgbClr val="FFFFFF"/>
                  </a:solidFill>
                  <a:prstDash val="solid"/>
                </a:ln>
                <a:solidFill>
                  <a:srgbClr val="9790BE"/>
                </a:solidFill>
                <a:effectLst>
                  <a:outerShdw blurRad="38100" dist="38100" dir="2700000" algn="tl">
                    <a:srgbClr val="000000">
                      <a:alpha val="43137"/>
                    </a:srgbClr>
                  </a:outerShdw>
                </a:effectLst>
                <a:latin typeface="Century" panose="02040604050505020304" pitchFamily="18" charset="0"/>
              </a:rPr>
              <a:t>05</a:t>
            </a:r>
          </a:p>
        </p:txBody>
      </p:sp>
      <p:cxnSp>
        <p:nvCxnSpPr>
          <p:cNvPr id="8" name="Connecteur droit 7">
            <a:extLst>
              <a:ext uri="{FF2B5EF4-FFF2-40B4-BE49-F238E27FC236}">
                <a16:creationId xmlns:a16="http://schemas.microsoft.com/office/drawing/2014/main" id="{8B44231A-85FF-4A29-A208-72E5409BE475}"/>
              </a:ext>
            </a:extLst>
          </p:cNvPr>
          <p:cNvCxnSpPr/>
          <p:nvPr/>
        </p:nvCxnSpPr>
        <p:spPr>
          <a:xfrm>
            <a:off x="5934404" y="2835876"/>
            <a:ext cx="0" cy="59312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9" name="ZoneTexte 8">
            <a:extLst>
              <a:ext uri="{FF2B5EF4-FFF2-40B4-BE49-F238E27FC236}">
                <a16:creationId xmlns:a16="http://schemas.microsoft.com/office/drawing/2014/main" id="{CCB17AF9-D998-43CA-A4EF-00945E342E95}"/>
              </a:ext>
            </a:extLst>
          </p:cNvPr>
          <p:cNvSpPr txBox="1"/>
          <p:nvPr/>
        </p:nvSpPr>
        <p:spPr>
          <a:xfrm>
            <a:off x="0" y="3847660"/>
            <a:ext cx="12192000" cy="861774"/>
          </a:xfrm>
          <a:prstGeom prst="rect">
            <a:avLst/>
          </a:prstGeom>
          <a:noFill/>
        </p:spPr>
        <p:txBody>
          <a:bodyPr wrap="square" rtlCol="0">
            <a:spAutoFit/>
          </a:bodyPr>
          <a:lstStyle/>
          <a:p>
            <a:pPr algn="ctr">
              <a:defRPr/>
            </a:pPr>
            <a:r>
              <a:rPr lang="fr-FR" sz="5000" cap="small" dirty="0" smtClean="0">
                <a:solidFill>
                  <a:schemeClr val="bg2">
                    <a:lumMod val="25000"/>
                  </a:schemeClr>
                </a:solidFill>
                <a:latin typeface="Century" panose="02040604050505020304" pitchFamily="18" charset="0"/>
              </a:rPr>
              <a:t>The training kit</a:t>
            </a:r>
            <a:endParaRPr lang="en-US" sz="5000" cap="small" dirty="0">
              <a:solidFill>
                <a:schemeClr val="bg2">
                  <a:lumMod val="25000"/>
                </a:schemeClr>
              </a:solidFill>
              <a:latin typeface="Century" panose="02040604050505020304" pitchFamily="18" charset="0"/>
            </a:endParaRPr>
          </a:p>
        </p:txBody>
      </p:sp>
    </p:spTree>
    <p:extLst>
      <p:ext uri="{BB962C8B-B14F-4D97-AF65-F5344CB8AC3E}">
        <p14:creationId xmlns:p14="http://schemas.microsoft.com/office/powerpoint/2010/main" val="23688621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8370108" y="1576754"/>
            <a:ext cx="3367471" cy="4907989"/>
          </a:xfrm>
          <a:prstGeom prst="rect">
            <a:avLst/>
          </a:prstGeom>
          <a:solidFill>
            <a:schemeClr val="bg1"/>
          </a:solidFill>
          <a:ln w="19050">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10218920" y="3347694"/>
            <a:ext cx="1337217" cy="508249"/>
          </a:xfrm>
        </p:spPr>
        <p:txBody>
          <a:bodyPr>
            <a:normAutofit/>
          </a:bodyPr>
          <a:lstStyle/>
          <a:p>
            <a:r>
              <a:rPr lang="fr-FR" sz="1800" cap="small" dirty="0" smtClean="0">
                <a:solidFill>
                  <a:schemeClr val="tx1"/>
                </a:solidFill>
                <a:latin typeface="+mn-lt"/>
                <a:ea typeface="+mn-ea"/>
                <a:cs typeface="+mn-cs"/>
              </a:rPr>
              <a:t>Accessories</a:t>
            </a:r>
            <a:endParaRPr lang="fr-FR" sz="1800" dirty="0">
              <a:solidFill>
                <a:schemeClr val="tx1"/>
              </a:solidFill>
              <a:latin typeface="+mn-lt"/>
            </a:endParaRPr>
          </a:p>
        </p:txBody>
      </p:sp>
      <p:sp>
        <p:nvSpPr>
          <p:cNvPr id="6" name="Titre 1"/>
          <p:cNvSpPr txBox="1">
            <a:spLocks/>
          </p:cNvSpPr>
          <p:nvPr/>
        </p:nvSpPr>
        <p:spPr>
          <a:xfrm>
            <a:off x="8464891" y="5212075"/>
            <a:ext cx="876086" cy="52308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r>
              <a:rPr lang="fr-FR" sz="1800" cap="small" dirty="0" smtClean="0">
                <a:solidFill>
                  <a:srgbClr val="E7E6E6">
                    <a:lumMod val="25000"/>
                  </a:srgbClr>
                </a:solidFill>
                <a:latin typeface="+mn-lt"/>
                <a:ea typeface="+mn-ea"/>
                <a:cs typeface="+mn-cs"/>
              </a:rPr>
              <a:t>Care</a:t>
            </a:r>
            <a:endParaRPr lang="fr-FR" sz="1800" dirty="0">
              <a:latin typeface="+mn-lt"/>
            </a:endParaRPr>
          </a:p>
        </p:txBody>
      </p:sp>
      <p:pic>
        <p:nvPicPr>
          <p:cNvPr id="4" name="Image 3"/>
          <p:cNvPicPr>
            <a:picLocks noChangeAspect="1"/>
          </p:cNvPicPr>
          <p:nvPr/>
        </p:nvPicPr>
        <p:blipFill rotWithShape="1">
          <a:blip r:embed="rId3" cstate="print"/>
          <a:srcRect l="8166" t="12667" r="28333" b="4889"/>
          <a:stretch/>
        </p:blipFill>
        <p:spPr>
          <a:xfrm>
            <a:off x="9342834" y="4794730"/>
            <a:ext cx="2213303" cy="1616408"/>
          </a:xfrm>
          <a:prstGeom prst="rect">
            <a:avLst/>
          </a:prstGeom>
        </p:spPr>
      </p:pic>
      <p:pic>
        <p:nvPicPr>
          <p:cNvPr id="8" name="Image 7"/>
          <p:cNvPicPr>
            <a:picLocks noChangeAspect="1"/>
          </p:cNvPicPr>
          <p:nvPr/>
        </p:nvPicPr>
        <p:blipFill rotWithShape="1">
          <a:blip r:embed="rId4" cstate="print"/>
          <a:srcRect l="25757" t="13232" r="40947" b="5960"/>
          <a:stretch/>
        </p:blipFill>
        <p:spPr>
          <a:xfrm>
            <a:off x="8548045" y="2530379"/>
            <a:ext cx="1658636" cy="2264351"/>
          </a:xfrm>
          <a:prstGeom prst="rect">
            <a:avLst/>
          </a:prstGeom>
        </p:spPr>
      </p:pic>
      <p:sp>
        <p:nvSpPr>
          <p:cNvPr id="28" name="Titre 1">
            <a:extLst>
              <a:ext uri="{FF2B5EF4-FFF2-40B4-BE49-F238E27FC236}">
                <a16:creationId xmlns:a16="http://schemas.microsoft.com/office/drawing/2014/main" id="{DE661373-B8A5-4D37-B462-3FA8712BD139}"/>
              </a:ext>
            </a:extLst>
          </p:cNvPr>
          <p:cNvSpPr txBox="1">
            <a:spLocks/>
          </p:cNvSpPr>
          <p:nvPr/>
        </p:nvSpPr>
        <p:spPr>
          <a:xfrm>
            <a:off x="8370108" y="1576753"/>
            <a:ext cx="3367471" cy="95362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endParaRPr lang="fr-FR" sz="2000" b="1" cap="small" dirty="0">
              <a:solidFill>
                <a:srgbClr val="E7E6E6">
                  <a:lumMod val="25000"/>
                </a:srgbClr>
              </a:solidFill>
              <a:latin typeface="+mn-lt"/>
              <a:ea typeface="+mn-ea"/>
              <a:cs typeface="+mn-cs"/>
            </a:endParaRPr>
          </a:p>
          <a:p>
            <a:r>
              <a:rPr lang="fr-FR" sz="2000" b="1" cap="small" dirty="0" smtClean="0">
                <a:solidFill>
                  <a:srgbClr val="E7E6E6">
                    <a:lumMod val="25000"/>
                  </a:srgbClr>
                </a:solidFill>
                <a:latin typeface="+mn-lt"/>
                <a:ea typeface="+mn-ea"/>
                <a:cs typeface="+mn-cs"/>
              </a:rPr>
              <a:t>TO </a:t>
            </a:r>
            <a:r>
              <a:rPr lang="fr-FR" sz="2000" b="1" cap="small" dirty="0">
                <a:solidFill>
                  <a:srgbClr val="E7E6E6">
                    <a:lumMod val="25000"/>
                  </a:srgbClr>
                </a:solidFill>
                <a:latin typeface="+mn-lt"/>
                <a:ea typeface="+mn-ea"/>
                <a:cs typeface="+mn-cs"/>
              </a:rPr>
              <a:t>MEMORIZE</a:t>
            </a:r>
          </a:p>
          <a:p>
            <a:r>
              <a:rPr lang="fr-FR" sz="2000" b="1" cap="small" dirty="0" smtClean="0">
                <a:solidFill>
                  <a:srgbClr val="E7E6E6">
                    <a:lumMod val="25000"/>
                  </a:srgbClr>
                </a:solidFill>
                <a:latin typeface="+mn-lt"/>
                <a:ea typeface="+mn-ea"/>
                <a:cs typeface="+mn-cs"/>
              </a:rPr>
              <a:t> technical datasheets</a:t>
            </a:r>
            <a:endParaRPr lang="fr-FR" sz="2000" b="1" cap="small" dirty="0">
              <a:solidFill>
                <a:srgbClr val="E7E6E6">
                  <a:lumMod val="25000"/>
                </a:srgbClr>
              </a:solidFill>
              <a:latin typeface="+mn-lt"/>
              <a:ea typeface="+mn-ea"/>
              <a:cs typeface="+mn-cs"/>
            </a:endParaRPr>
          </a:p>
        </p:txBody>
      </p:sp>
      <p:grpSp>
        <p:nvGrpSpPr>
          <p:cNvPr id="5" name="Groupe 4"/>
          <p:cNvGrpSpPr/>
          <p:nvPr/>
        </p:nvGrpSpPr>
        <p:grpSpPr>
          <a:xfrm>
            <a:off x="433007" y="1554094"/>
            <a:ext cx="3367471" cy="4930651"/>
            <a:chOff x="433007" y="1554094"/>
            <a:chExt cx="3367471" cy="4930651"/>
          </a:xfrm>
        </p:grpSpPr>
        <p:sp>
          <p:nvSpPr>
            <p:cNvPr id="14" name="Rectangle 13"/>
            <p:cNvSpPr/>
            <p:nvPr/>
          </p:nvSpPr>
          <p:spPr>
            <a:xfrm>
              <a:off x="433007" y="1576756"/>
              <a:ext cx="3367471" cy="4907989"/>
            </a:xfrm>
            <a:prstGeom prst="rect">
              <a:avLst/>
            </a:prstGeom>
            <a:solidFill>
              <a:schemeClr val="bg1"/>
            </a:solidFill>
            <a:ln w="19050">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1"/>
            <p:cNvSpPr txBox="1">
              <a:spLocks/>
            </p:cNvSpPr>
            <p:nvPr/>
          </p:nvSpPr>
          <p:spPr>
            <a:xfrm>
              <a:off x="433007" y="1554094"/>
              <a:ext cx="3367471" cy="1142272"/>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endParaRPr lang="fr-FR" sz="2000" b="1" cap="small" dirty="0">
                <a:solidFill>
                  <a:srgbClr val="E7E6E6">
                    <a:lumMod val="25000"/>
                  </a:srgbClr>
                </a:solidFill>
                <a:latin typeface="+mn-lt"/>
                <a:ea typeface="+mn-ea"/>
                <a:cs typeface="+mn-cs"/>
              </a:endParaRPr>
            </a:p>
            <a:p>
              <a:endParaRPr lang="fr-FR" sz="2000" b="1" cap="small" dirty="0">
                <a:solidFill>
                  <a:srgbClr val="E7E6E6">
                    <a:lumMod val="25000"/>
                  </a:srgbClr>
                </a:solidFill>
                <a:latin typeface="+mn-lt"/>
                <a:ea typeface="+mn-ea"/>
                <a:cs typeface="+mn-cs"/>
              </a:endParaRPr>
            </a:p>
            <a:p>
              <a:r>
                <a:rPr lang="fr-FR" sz="2000" b="1" cap="small" dirty="0">
                  <a:solidFill>
                    <a:srgbClr val="E7E6E6">
                      <a:lumMod val="25000"/>
                    </a:srgbClr>
                  </a:solidFill>
                  <a:latin typeface="+mn-lt"/>
                  <a:ea typeface="+mn-ea"/>
                  <a:cs typeface="+mn-cs"/>
                </a:rPr>
                <a:t>TO REVIEW </a:t>
              </a:r>
            </a:p>
            <a:p>
              <a:r>
                <a:rPr lang="fr-FR" sz="2000" b="1" cap="small" dirty="0">
                  <a:solidFill>
                    <a:srgbClr val="E7E6E6">
                      <a:lumMod val="25000"/>
                    </a:srgbClr>
                  </a:solidFill>
                  <a:latin typeface="+mn-lt"/>
                  <a:ea typeface="+mn-ea"/>
                  <a:cs typeface="+mn-cs"/>
                </a:rPr>
                <a:t>Massage notebook</a:t>
              </a:r>
            </a:p>
            <a:p>
              <a:endParaRPr lang="fr-FR" sz="2000" b="1" cap="small" dirty="0">
                <a:solidFill>
                  <a:srgbClr val="E7E6E6">
                    <a:lumMod val="25000"/>
                  </a:srgbClr>
                </a:solidFill>
                <a:latin typeface="+mn-lt"/>
                <a:ea typeface="+mn-ea"/>
                <a:cs typeface="+mn-cs"/>
              </a:endParaRPr>
            </a:p>
          </p:txBody>
        </p:sp>
        <p:pic>
          <p:nvPicPr>
            <p:cNvPr id="9" name="Image 8"/>
            <p:cNvPicPr>
              <a:picLocks noChangeAspect="1"/>
            </p:cNvPicPr>
            <p:nvPr/>
          </p:nvPicPr>
          <p:blipFill rotWithShape="1">
            <a:blip r:embed="rId5" cstate="print"/>
            <a:srcRect l="28417" t="11777" r="40708" b="5556"/>
            <a:stretch/>
          </p:blipFill>
          <p:spPr>
            <a:xfrm>
              <a:off x="1121935" y="2903621"/>
              <a:ext cx="1997908" cy="3008995"/>
            </a:xfrm>
            <a:prstGeom prst="rect">
              <a:avLst/>
            </a:prstGeom>
          </p:spPr>
        </p:pic>
      </p:grpSp>
      <p:pic>
        <p:nvPicPr>
          <p:cNvPr id="19" name="Image 18">
            <a:extLst>
              <a:ext uri="{FF2B5EF4-FFF2-40B4-BE49-F238E27FC236}">
                <a16:creationId xmlns:a16="http://schemas.microsoft.com/office/drawing/2014/main" id="{4E3C1067-6E2B-42BB-9BA8-0D0CC4C43ACD}"/>
              </a:ext>
            </a:extLst>
          </p:cNvPr>
          <p:cNvPicPr>
            <a:picLocks noChangeAspect="1"/>
          </p:cNvPicPr>
          <p:nvPr/>
        </p:nvPicPr>
        <p:blipFill rotWithShape="1">
          <a:blip r:embed="rId6" cstate="print"/>
          <a:srcRect l="51870" t="15492" r="24550" b="80330"/>
          <a:stretch/>
        </p:blipFill>
        <p:spPr>
          <a:xfrm>
            <a:off x="2335809" y="0"/>
            <a:ext cx="7017250" cy="723428"/>
          </a:xfrm>
          <a:prstGeom prst="rect">
            <a:avLst/>
          </a:prstGeom>
        </p:spPr>
      </p:pic>
      <p:sp>
        <p:nvSpPr>
          <p:cNvPr id="20"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4000" dirty="0" smtClean="0">
                <a:solidFill>
                  <a:schemeClr val="bg2">
                    <a:lumMod val="25000"/>
                  </a:schemeClr>
                </a:solidFill>
                <a:latin typeface="Century" panose="02040604050505020304" pitchFamily="18" charset="0"/>
              </a:rPr>
              <a:t>Pedagogical activation</a:t>
            </a:r>
            <a:endParaRPr lang="fr-FR" sz="4000" dirty="0">
              <a:solidFill>
                <a:schemeClr val="bg2">
                  <a:lumMod val="25000"/>
                </a:schemeClr>
              </a:solidFill>
              <a:latin typeface="Century" panose="02040604050505020304" pitchFamily="18" charset="0"/>
            </a:endParaRPr>
          </a:p>
        </p:txBody>
      </p:sp>
      <p:grpSp>
        <p:nvGrpSpPr>
          <p:cNvPr id="10" name="Groupe 9"/>
          <p:cNvGrpSpPr/>
          <p:nvPr/>
        </p:nvGrpSpPr>
        <p:grpSpPr>
          <a:xfrm>
            <a:off x="4501107" y="1585221"/>
            <a:ext cx="3367471" cy="4907990"/>
            <a:chOff x="4501107" y="1576754"/>
            <a:chExt cx="3367471" cy="4907990"/>
          </a:xfrm>
        </p:grpSpPr>
        <p:sp>
          <p:nvSpPr>
            <p:cNvPr id="17" name="Rectangle 16"/>
            <p:cNvSpPr/>
            <p:nvPr/>
          </p:nvSpPr>
          <p:spPr>
            <a:xfrm>
              <a:off x="4501107" y="1576755"/>
              <a:ext cx="3367471" cy="4907989"/>
            </a:xfrm>
            <a:prstGeom prst="rect">
              <a:avLst/>
            </a:prstGeom>
            <a:solidFill>
              <a:schemeClr val="bg1"/>
            </a:solidFill>
            <a:ln w="19050">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Picture 2" descr="Forces et faiblesses de la « Palestine 24 images/seconde » - ERAP -  Échanges Rhône-Alpes Auvergne Palestin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36240">
              <a:off x="5318165" y="2908756"/>
              <a:ext cx="1501603" cy="1172406"/>
            </a:xfrm>
            <a:prstGeom prst="rect">
              <a:avLst/>
            </a:prstGeom>
            <a:noFill/>
            <a:extLst>
              <a:ext uri="{909E8E84-426E-40DD-AFC4-6F175D3DCCD1}">
                <a14:hiddenFill xmlns:a14="http://schemas.microsoft.com/office/drawing/2010/main">
                  <a:solidFill>
                    <a:srgbClr val="FFFFFF"/>
                  </a:solidFill>
                </a14:hiddenFill>
              </a:ext>
            </a:extLst>
          </p:spPr>
        </p:pic>
        <p:sp>
          <p:nvSpPr>
            <p:cNvPr id="27" name="Titre 1">
              <a:extLst>
                <a:ext uri="{FF2B5EF4-FFF2-40B4-BE49-F238E27FC236}">
                  <a16:creationId xmlns:a16="http://schemas.microsoft.com/office/drawing/2014/main" id="{E5446227-0C69-4198-90EA-62D746405EE8}"/>
                </a:ext>
              </a:extLst>
            </p:cNvPr>
            <p:cNvSpPr txBox="1">
              <a:spLocks/>
            </p:cNvSpPr>
            <p:nvPr/>
          </p:nvSpPr>
          <p:spPr>
            <a:xfrm>
              <a:off x="4506210" y="1576754"/>
              <a:ext cx="3362368" cy="1119612"/>
            </a:xfrm>
            <a:prstGeom prst="rect">
              <a:avLst/>
            </a:prstGeom>
          </p:spPr>
          <p:txBody>
            <a:bodyPr vert="horz" lIns="91440" tIns="45720" rIns="91440" bIns="45720" rtlCol="0" anchor="ctr">
              <a:normAutofit lnSpcReduction="10000"/>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endParaRPr lang="fr-FR" sz="2000" b="1" cap="small" dirty="0">
                <a:solidFill>
                  <a:srgbClr val="E7E6E6">
                    <a:lumMod val="25000"/>
                  </a:srgbClr>
                </a:solidFill>
                <a:latin typeface="+mn-lt"/>
                <a:ea typeface="+mn-ea"/>
                <a:cs typeface="+mn-cs"/>
              </a:endParaRPr>
            </a:p>
            <a:p>
              <a:endParaRPr lang="fr-FR" sz="2000" b="1" cap="small" dirty="0">
                <a:solidFill>
                  <a:srgbClr val="E7E6E6">
                    <a:lumMod val="25000"/>
                  </a:srgbClr>
                </a:solidFill>
                <a:latin typeface="+mn-lt"/>
                <a:ea typeface="+mn-ea"/>
                <a:cs typeface="+mn-cs"/>
              </a:endParaRPr>
            </a:p>
            <a:p>
              <a:r>
                <a:rPr lang="fr-FR" sz="2000" b="1" cap="small" dirty="0">
                  <a:solidFill>
                    <a:srgbClr val="E7E6E6">
                      <a:lumMod val="25000"/>
                    </a:srgbClr>
                  </a:solidFill>
                  <a:latin typeface="+mn-lt"/>
                  <a:ea typeface="+mn-ea"/>
                  <a:cs typeface="+mn-cs"/>
                </a:rPr>
                <a:t>TO TRAIN</a:t>
              </a:r>
            </a:p>
            <a:p>
              <a:r>
                <a:rPr lang="fr-FR" sz="2000" b="1" cap="small" dirty="0" smtClean="0">
                  <a:solidFill>
                    <a:srgbClr val="E7E6E6">
                      <a:lumMod val="25000"/>
                    </a:srgbClr>
                  </a:solidFill>
                  <a:latin typeface="+mn-lt"/>
                  <a:ea typeface="+mn-ea"/>
                  <a:cs typeface="+mn-cs"/>
                </a:rPr>
                <a:t>Video/Vignette </a:t>
              </a:r>
              <a:endParaRPr lang="fr-FR" sz="2000" b="1" cap="small" dirty="0">
                <a:solidFill>
                  <a:srgbClr val="E7E6E6">
                    <a:lumMod val="25000"/>
                  </a:srgbClr>
                </a:solidFill>
                <a:latin typeface="+mn-lt"/>
                <a:ea typeface="+mn-ea"/>
                <a:cs typeface="+mn-cs"/>
              </a:endParaRPr>
            </a:p>
            <a:p>
              <a:endParaRPr lang="fr-FR" sz="2000" b="1" cap="small" dirty="0">
                <a:solidFill>
                  <a:srgbClr val="E7E6E6">
                    <a:lumMod val="25000"/>
                  </a:srgbClr>
                </a:solidFill>
                <a:latin typeface="+mn-lt"/>
                <a:ea typeface="+mn-ea"/>
                <a:cs typeface="+mn-cs"/>
              </a:endParaRPr>
            </a:p>
          </p:txBody>
        </p:sp>
        <p:pic>
          <p:nvPicPr>
            <p:cNvPr id="3" name="Image 2"/>
            <p:cNvPicPr>
              <a:picLocks noChangeAspect="1"/>
            </p:cNvPicPr>
            <p:nvPr/>
          </p:nvPicPr>
          <p:blipFill>
            <a:blip r:embed="rId8" cstate="print"/>
            <a:stretch>
              <a:fillRect/>
            </a:stretch>
          </p:blipFill>
          <p:spPr>
            <a:xfrm>
              <a:off x="4773204" y="4355378"/>
              <a:ext cx="2888555" cy="1557238"/>
            </a:xfrm>
            <a:prstGeom prst="rect">
              <a:avLst/>
            </a:prstGeom>
            <a:ln>
              <a:solidFill>
                <a:schemeClr val="bg1"/>
              </a:solidFill>
            </a:ln>
          </p:spPr>
        </p:pic>
      </p:grpSp>
      <p:pic>
        <p:nvPicPr>
          <p:cNvPr id="11" name="Image 10"/>
          <p:cNvPicPr>
            <a:picLocks noChangeAspect="1"/>
          </p:cNvPicPr>
          <p:nvPr/>
        </p:nvPicPr>
        <p:blipFill>
          <a:blip r:embed="rId9" cstate="print"/>
          <a:stretch>
            <a:fillRect/>
          </a:stretch>
        </p:blipFill>
        <p:spPr>
          <a:xfrm>
            <a:off x="9432458" y="5436943"/>
            <a:ext cx="2214400" cy="974195"/>
          </a:xfrm>
          <a:prstGeom prst="rect">
            <a:avLst/>
          </a:prstGeom>
        </p:spPr>
      </p:pic>
    </p:spTree>
    <p:extLst>
      <p:ext uri="{BB962C8B-B14F-4D97-AF65-F5344CB8AC3E}">
        <p14:creationId xmlns:p14="http://schemas.microsoft.com/office/powerpoint/2010/main" val="331306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953" y="4245207"/>
            <a:ext cx="3733800" cy="1325563"/>
          </a:xfrm>
        </p:spPr>
        <p:txBody>
          <a:bodyPr/>
          <a:lstStyle/>
          <a:p>
            <a:r>
              <a:rPr lang="fr-FR" sz="2400" b="1" cap="small" dirty="0" err="1" smtClean="0">
                <a:solidFill>
                  <a:srgbClr val="E7E6E6">
                    <a:lumMod val="25000"/>
                  </a:srgbClr>
                </a:solidFill>
                <a:latin typeface="Calibri"/>
              </a:rPr>
              <a:t>Discover</a:t>
            </a:r>
            <a:r>
              <a:rPr lang="fr-FR" sz="2400" b="1" cap="small" dirty="0" smtClean="0">
                <a:solidFill>
                  <a:srgbClr val="E7E6E6">
                    <a:lumMod val="25000"/>
                  </a:srgbClr>
                </a:solidFill>
                <a:latin typeface="Calibri"/>
              </a:rPr>
              <a:t> And Be </a:t>
            </a:r>
            <a:r>
              <a:rPr lang="fr-FR" sz="2400" b="1" cap="small" dirty="0" err="1" smtClean="0">
                <a:solidFill>
                  <a:srgbClr val="E7E6E6">
                    <a:lumMod val="25000"/>
                  </a:srgbClr>
                </a:solidFill>
                <a:latin typeface="Calibri"/>
              </a:rPr>
              <a:t>Trained</a:t>
            </a:r>
            <a:r>
              <a:rPr lang="fr-FR" sz="2400" b="1" cap="small" dirty="0" smtClean="0">
                <a:solidFill>
                  <a:srgbClr val="E7E6E6">
                    <a:lumMod val="25000"/>
                  </a:srgbClr>
                </a:solidFill>
                <a:latin typeface="Calibri"/>
              </a:rPr>
              <a:t> </a:t>
            </a:r>
            <a:r>
              <a:rPr lang="fr-FR" sz="2400" cap="small" dirty="0">
                <a:solidFill>
                  <a:srgbClr val="E7E6E6">
                    <a:lumMod val="25000"/>
                  </a:srgbClr>
                </a:solidFill>
                <a:latin typeface="+mn-lt"/>
                <a:ea typeface="+mn-ea"/>
                <a:cs typeface="+mn-cs"/>
              </a:rPr>
              <a:t/>
            </a:r>
            <a:br>
              <a:rPr lang="fr-FR" sz="2400" cap="small" dirty="0">
                <a:solidFill>
                  <a:srgbClr val="E7E6E6">
                    <a:lumMod val="25000"/>
                  </a:srgbClr>
                </a:solidFill>
                <a:latin typeface="+mn-lt"/>
                <a:ea typeface="+mn-ea"/>
                <a:cs typeface="+mn-cs"/>
              </a:rPr>
            </a:br>
            <a:r>
              <a:rPr lang="fr-FR" sz="2000" cap="small" dirty="0" smtClean="0">
                <a:solidFill>
                  <a:srgbClr val="E7E6E6">
                    <a:lumMod val="25000"/>
                  </a:srgbClr>
                </a:solidFill>
                <a:latin typeface="+mn-lt"/>
                <a:ea typeface="+mn-ea"/>
                <a:cs typeface="+mn-cs"/>
              </a:rPr>
              <a:t>to a new </a:t>
            </a:r>
            <a:r>
              <a:rPr lang="fr-FR" sz="2000" cap="small" dirty="0" err="1" smtClean="0">
                <a:solidFill>
                  <a:srgbClr val="E7E6E6">
                    <a:lumMod val="25000"/>
                  </a:srgbClr>
                </a:solidFill>
                <a:latin typeface="+mn-lt"/>
                <a:ea typeface="+mn-ea"/>
                <a:cs typeface="+mn-cs"/>
              </a:rPr>
              <a:t>treatment</a:t>
            </a:r>
            <a:endParaRPr lang="fr-FR" dirty="0">
              <a:latin typeface="+mn-lt"/>
            </a:endParaRPr>
          </a:p>
        </p:txBody>
      </p:sp>
      <p:sp>
        <p:nvSpPr>
          <p:cNvPr id="6" name="Titre 1"/>
          <p:cNvSpPr txBox="1">
            <a:spLocks/>
          </p:cNvSpPr>
          <p:nvPr/>
        </p:nvSpPr>
        <p:spPr>
          <a:xfrm>
            <a:off x="4129802" y="4421056"/>
            <a:ext cx="459465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lvl="0">
              <a:defRPr/>
            </a:pPr>
            <a:r>
              <a:rPr kumimoji="0" lang="fr-FR" sz="2400" b="1" i="0" u="none" strike="noStrike" kern="1200" cap="small" spc="0" normalizeH="0" baseline="0" noProof="0" dirty="0" err="1" smtClean="0">
                <a:ln>
                  <a:noFill/>
                </a:ln>
                <a:solidFill>
                  <a:srgbClr val="E7E6E6">
                    <a:lumMod val="25000"/>
                  </a:srgbClr>
                </a:solidFill>
                <a:effectLst/>
                <a:uLnTx/>
                <a:uFillTx/>
                <a:latin typeface="Calibri"/>
                <a:ea typeface="+mj-ea"/>
                <a:cs typeface="+mj-cs"/>
              </a:rPr>
              <a:t>Enrich</a:t>
            </a:r>
            <a:r>
              <a:rPr kumimoji="0" lang="fr-FR" sz="2400" b="1" i="0" u="none" strike="noStrike" kern="1200" cap="small" spc="0" normalizeH="0" baseline="0" noProof="0" dirty="0" smtClean="0">
                <a:ln>
                  <a:noFill/>
                </a:ln>
                <a:solidFill>
                  <a:srgbClr val="E7E6E6">
                    <a:lumMod val="25000"/>
                  </a:srgbClr>
                </a:solidFill>
                <a:effectLst/>
                <a:uLnTx/>
                <a:uFillTx/>
                <a:latin typeface="Calibri"/>
                <a:ea typeface="+mj-ea"/>
                <a:cs typeface="+mj-cs"/>
              </a:rPr>
              <a:t> </a:t>
            </a:r>
            <a:r>
              <a:rPr kumimoji="0" lang="fr-FR" sz="2400" b="1" i="0" u="none" strike="noStrike" kern="1200" cap="small" spc="0" normalizeH="0" baseline="0" noProof="0" dirty="0" err="1" smtClean="0">
                <a:ln>
                  <a:noFill/>
                </a:ln>
                <a:solidFill>
                  <a:srgbClr val="E7E6E6">
                    <a:lumMod val="25000"/>
                  </a:srgbClr>
                </a:solidFill>
                <a:effectLst/>
                <a:uLnTx/>
                <a:uFillTx/>
                <a:latin typeface="Calibri"/>
                <a:ea typeface="+mj-ea"/>
                <a:cs typeface="+mj-cs"/>
              </a:rPr>
              <a:t>your</a:t>
            </a:r>
            <a:r>
              <a:rPr kumimoji="0" lang="fr-FR" sz="2400" b="1" i="0" u="none" strike="noStrike" kern="1200" cap="small" spc="0" normalizeH="0" baseline="0" noProof="0" dirty="0" smtClean="0">
                <a:ln>
                  <a:noFill/>
                </a:ln>
                <a:solidFill>
                  <a:srgbClr val="E7E6E6">
                    <a:lumMod val="25000"/>
                  </a:srgbClr>
                </a:solidFill>
                <a:effectLst/>
                <a:uLnTx/>
                <a:uFillTx/>
                <a:latin typeface="Calibri"/>
                <a:ea typeface="+mj-ea"/>
                <a:cs typeface="+mj-cs"/>
              </a:rPr>
              <a:t> </a:t>
            </a:r>
            <a:r>
              <a:rPr kumimoji="0" lang="fr-FR" sz="2400" b="1" i="0" u="none" strike="noStrike" kern="1200" cap="small" spc="0" normalizeH="0" baseline="0" noProof="0" dirty="0" err="1" smtClean="0">
                <a:ln>
                  <a:noFill/>
                </a:ln>
                <a:solidFill>
                  <a:srgbClr val="E7E6E6">
                    <a:lumMod val="25000"/>
                  </a:srgbClr>
                </a:solidFill>
                <a:effectLst/>
                <a:uLnTx/>
                <a:uFillTx/>
                <a:latin typeface="Calibri"/>
                <a:ea typeface="+mj-ea"/>
                <a:cs typeface="+mj-cs"/>
              </a:rPr>
              <a:t>treatment</a:t>
            </a:r>
            <a:r>
              <a:rPr kumimoji="0" lang="fr-FR" sz="2400" b="1" i="0" u="none" strike="noStrike" kern="1200" cap="small" spc="0" normalizeH="0" baseline="0" noProof="0" dirty="0" smtClean="0">
                <a:ln>
                  <a:noFill/>
                </a:ln>
                <a:solidFill>
                  <a:srgbClr val="E7E6E6">
                    <a:lumMod val="25000"/>
                  </a:srgbClr>
                </a:solidFill>
                <a:effectLst/>
                <a:uLnTx/>
                <a:uFillTx/>
                <a:latin typeface="Calibri"/>
                <a:ea typeface="+mj-ea"/>
                <a:cs typeface="+mj-cs"/>
              </a:rPr>
              <a:t> menu </a:t>
            </a:r>
            <a:r>
              <a:rPr kumimoji="0" lang="fr-FR" sz="2400" b="1" i="0" u="none" strike="noStrike" kern="1200" cap="small" spc="0" normalizeH="0" baseline="0" noProof="0" dirty="0">
                <a:ln>
                  <a:noFill/>
                </a:ln>
                <a:solidFill>
                  <a:srgbClr val="E7E6E6">
                    <a:lumMod val="25000"/>
                  </a:srgbClr>
                </a:solidFill>
                <a:effectLst/>
                <a:uLnTx/>
                <a:uFillTx/>
                <a:latin typeface="Calibri"/>
                <a:ea typeface="+mj-ea"/>
                <a:cs typeface="+mj-cs"/>
              </a:rPr>
              <a:t/>
            </a:r>
            <a:br>
              <a:rPr kumimoji="0" lang="fr-FR" sz="2400" b="1" i="0" u="none" strike="noStrike" kern="1200" cap="small" spc="0" normalizeH="0" baseline="0" noProof="0" dirty="0">
                <a:ln>
                  <a:noFill/>
                </a:ln>
                <a:solidFill>
                  <a:srgbClr val="E7E6E6">
                    <a:lumMod val="25000"/>
                  </a:srgbClr>
                </a:solidFill>
                <a:effectLst/>
                <a:uLnTx/>
                <a:uFillTx/>
                <a:latin typeface="Calibri"/>
                <a:ea typeface="+mj-ea"/>
                <a:cs typeface="+mj-cs"/>
              </a:rPr>
            </a:br>
            <a:r>
              <a:rPr lang="en-US" sz="2000" cap="small" dirty="0">
                <a:solidFill>
                  <a:srgbClr val="E7E6E6">
                    <a:lumMod val="25000"/>
                  </a:srgbClr>
                </a:solidFill>
                <a:latin typeface="Calibri"/>
              </a:rPr>
              <a:t>with an offer that </a:t>
            </a:r>
            <a:r>
              <a:rPr lang="en-US" sz="2000" cap="small" dirty="0" smtClean="0">
                <a:solidFill>
                  <a:srgbClr val="E7E6E6">
                    <a:lumMod val="25000"/>
                  </a:srgbClr>
                </a:solidFill>
                <a:latin typeface="Calibri"/>
              </a:rPr>
              <a:t>corresponds</a:t>
            </a:r>
          </a:p>
          <a:p>
            <a:pPr lvl="0">
              <a:defRPr/>
            </a:pPr>
            <a:r>
              <a:rPr lang="en-US" sz="2000" cap="small" dirty="0" smtClean="0">
                <a:solidFill>
                  <a:srgbClr val="E7E6E6">
                    <a:lumMod val="25000"/>
                  </a:srgbClr>
                </a:solidFill>
                <a:latin typeface="Calibri"/>
              </a:rPr>
              <a:t>to </a:t>
            </a:r>
            <a:r>
              <a:rPr lang="en-US" sz="2000" cap="small" dirty="0">
                <a:solidFill>
                  <a:srgbClr val="E7E6E6">
                    <a:lumMod val="25000"/>
                  </a:srgbClr>
                </a:solidFill>
                <a:latin typeface="Calibri"/>
              </a:rPr>
              <a:t>market trends</a:t>
            </a:r>
            <a:endParaRPr kumimoji="0" lang="fr-FR" sz="3600" b="0" i="0" u="none" strike="noStrike" kern="1200" cap="none" spc="0" normalizeH="0" baseline="0" noProof="0" dirty="0">
              <a:ln>
                <a:noFill/>
              </a:ln>
              <a:solidFill>
                <a:srgbClr val="E7E6E6">
                  <a:lumMod val="25000"/>
                </a:srgbClr>
              </a:solidFill>
              <a:effectLst/>
              <a:uLnTx/>
              <a:uFillTx/>
              <a:latin typeface="Calibri"/>
              <a:ea typeface="+mj-ea"/>
              <a:cs typeface="+mj-cs"/>
            </a:endParaRPr>
          </a:p>
        </p:txBody>
      </p:sp>
      <p:sp>
        <p:nvSpPr>
          <p:cNvPr id="7" name="Titre 1"/>
          <p:cNvSpPr txBox="1">
            <a:spLocks/>
          </p:cNvSpPr>
          <p:nvPr/>
        </p:nvSpPr>
        <p:spPr>
          <a:xfrm>
            <a:off x="9157905" y="4530956"/>
            <a:ext cx="2809006"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small" spc="0" normalizeH="0" baseline="0" noProof="0" dirty="0" err="1" smtClean="0">
                <a:ln>
                  <a:noFill/>
                </a:ln>
                <a:solidFill>
                  <a:srgbClr val="E7E6E6">
                    <a:lumMod val="25000"/>
                  </a:srgbClr>
                </a:solidFill>
                <a:effectLst/>
                <a:uLnTx/>
                <a:uFillTx/>
                <a:latin typeface="Calibri"/>
                <a:ea typeface="+mj-ea"/>
                <a:cs typeface="+mj-cs"/>
              </a:rPr>
              <a:t>Boost</a:t>
            </a:r>
            <a:r>
              <a:rPr kumimoji="0" lang="fr-FR" sz="2400" b="1" i="0" u="none" strike="noStrike" kern="1200" cap="small" spc="0" normalizeH="0" baseline="0" noProof="0" dirty="0" smtClean="0">
                <a:ln>
                  <a:noFill/>
                </a:ln>
                <a:solidFill>
                  <a:srgbClr val="E7E6E6">
                    <a:lumMod val="25000"/>
                  </a:srgbClr>
                </a:solidFill>
                <a:effectLst/>
                <a:uLnTx/>
                <a:uFillTx/>
                <a:latin typeface="Calibri"/>
                <a:ea typeface="+mj-ea"/>
                <a:cs typeface="+mj-cs"/>
              </a:rPr>
              <a:t> </a:t>
            </a:r>
            <a:endParaRPr kumimoji="0" lang="fr-FR" sz="2400" b="1" i="0" u="none" strike="noStrike" kern="1200" cap="small" spc="0" normalizeH="0" baseline="0" noProof="0" dirty="0">
              <a:ln>
                <a:noFill/>
              </a:ln>
              <a:solidFill>
                <a:srgbClr val="E7E6E6">
                  <a:lumMod val="25000"/>
                </a:srgbClr>
              </a:solidFill>
              <a:effectLst/>
              <a:uLnTx/>
              <a:uFillTx/>
              <a:latin typeface="Calibri"/>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0" i="0" u="none" strike="noStrike" kern="1200" cap="small" spc="0" normalizeH="0" baseline="0" noProof="0" dirty="0" err="1" smtClean="0">
                <a:ln>
                  <a:noFill/>
                </a:ln>
                <a:solidFill>
                  <a:srgbClr val="E7E6E6">
                    <a:lumMod val="25000"/>
                  </a:srgbClr>
                </a:solidFill>
                <a:effectLst/>
                <a:uLnTx/>
                <a:uFillTx/>
                <a:latin typeface="Calibri"/>
                <a:ea typeface="+mj-ea"/>
                <a:cs typeface="+mj-cs"/>
              </a:rPr>
              <a:t>Your</a:t>
            </a:r>
            <a:r>
              <a:rPr kumimoji="0" lang="fr-FR" sz="2000" b="0" i="0" u="none" strike="noStrike" kern="1200" cap="small" spc="0" normalizeH="0" baseline="0" noProof="0" dirty="0" smtClean="0">
                <a:ln>
                  <a:noFill/>
                </a:ln>
                <a:solidFill>
                  <a:srgbClr val="E7E6E6">
                    <a:lumMod val="25000"/>
                  </a:srgbClr>
                </a:solidFill>
                <a:effectLst/>
                <a:uLnTx/>
                <a:uFillTx/>
                <a:latin typeface="Calibri"/>
                <a:ea typeface="+mj-ea"/>
                <a:cs typeface="+mj-cs"/>
              </a:rPr>
              <a:t> </a:t>
            </a:r>
            <a:r>
              <a:rPr kumimoji="0" lang="fr-FR" sz="2000" b="0" i="0" u="none" strike="noStrike" kern="1200" cap="small" spc="0" normalizeH="0" baseline="0" noProof="0" dirty="0" err="1" smtClean="0">
                <a:ln>
                  <a:noFill/>
                </a:ln>
                <a:solidFill>
                  <a:srgbClr val="E7E6E6">
                    <a:lumMod val="25000"/>
                  </a:srgbClr>
                </a:solidFill>
                <a:effectLst/>
                <a:uLnTx/>
                <a:uFillTx/>
                <a:latin typeface="Calibri"/>
                <a:ea typeface="+mj-ea"/>
                <a:cs typeface="+mj-cs"/>
              </a:rPr>
              <a:t>retail</a:t>
            </a:r>
            <a:r>
              <a:rPr lang="fr-FR" sz="2000" cap="small" dirty="0">
                <a:solidFill>
                  <a:srgbClr val="E7E6E6">
                    <a:lumMod val="25000"/>
                  </a:srgbClr>
                </a:solidFill>
                <a:latin typeface="Calibri"/>
              </a:rPr>
              <a:t> </a:t>
            </a:r>
            <a:r>
              <a:rPr lang="fr-FR" sz="2000" cap="small" dirty="0" smtClean="0">
                <a:solidFill>
                  <a:srgbClr val="E7E6E6">
                    <a:lumMod val="25000"/>
                  </a:srgbClr>
                </a:solidFill>
                <a:latin typeface="Calibri"/>
              </a:rPr>
              <a:t>&amp;</a:t>
            </a:r>
            <a:r>
              <a:rPr kumimoji="0" lang="fr-FR" sz="2000" b="0" i="0" u="none" strike="noStrike" kern="1200" cap="small" spc="0" normalizeH="0" baseline="0" noProof="0" dirty="0" smtClean="0">
                <a:ln>
                  <a:noFill/>
                </a:ln>
                <a:solidFill>
                  <a:srgbClr val="E7E6E6">
                    <a:lumMod val="25000"/>
                  </a:srgbClr>
                </a:solidFill>
                <a:effectLst/>
                <a:uLnTx/>
                <a:uFillTx/>
                <a:latin typeface="Calibri"/>
                <a:ea typeface="+mj-ea"/>
                <a:cs typeface="+mj-cs"/>
              </a:rPr>
              <a:t> </a:t>
            </a:r>
            <a:r>
              <a:rPr kumimoji="0" lang="fr-FR" sz="2000" b="0" i="0" u="none" strike="noStrike" kern="1200" cap="small" spc="0" normalizeH="0" baseline="0" noProof="0" dirty="0" err="1" smtClean="0">
                <a:ln>
                  <a:noFill/>
                </a:ln>
                <a:solidFill>
                  <a:srgbClr val="E7E6E6">
                    <a:lumMod val="25000"/>
                  </a:srgbClr>
                </a:solidFill>
                <a:effectLst/>
                <a:uLnTx/>
                <a:uFillTx/>
                <a:latin typeface="Calibri"/>
                <a:ea typeface="+mj-ea"/>
                <a:cs typeface="+mj-cs"/>
              </a:rPr>
              <a:t>treatment</a:t>
            </a:r>
            <a:r>
              <a:rPr kumimoji="0" lang="fr-FR" sz="2000" b="0" i="0" u="none" strike="noStrike" kern="1200" cap="small" spc="0" normalizeH="0" noProof="0" dirty="0" smtClean="0">
                <a:ln>
                  <a:noFill/>
                </a:ln>
                <a:solidFill>
                  <a:srgbClr val="E7E6E6">
                    <a:lumMod val="25000"/>
                  </a:srgbClr>
                </a:solidFill>
                <a:effectLst/>
                <a:uLnTx/>
                <a:uFillTx/>
                <a:latin typeface="Calibri"/>
                <a:ea typeface="+mj-ea"/>
                <a:cs typeface="+mj-cs"/>
              </a:rPr>
              <a:t> sales</a:t>
            </a:r>
            <a:endParaRPr kumimoji="0" lang="fr-FR" sz="3600" b="0" i="0" u="none" strike="noStrike" kern="1200" cap="none" spc="0" normalizeH="0" baseline="0" noProof="0" dirty="0">
              <a:ln>
                <a:noFill/>
              </a:ln>
              <a:solidFill>
                <a:srgbClr val="E7E6E6">
                  <a:lumMod val="25000"/>
                </a:srgbClr>
              </a:solidFill>
              <a:effectLst/>
              <a:uLnTx/>
              <a:uFillTx/>
              <a:latin typeface="Calibri"/>
              <a:ea typeface="+mj-ea"/>
              <a:cs typeface="+mj-cs"/>
            </a:endParaRPr>
          </a:p>
        </p:txBody>
      </p:sp>
      <p:sp>
        <p:nvSpPr>
          <p:cNvPr id="12" name="ZoneTexte 11"/>
          <p:cNvSpPr txBox="1"/>
          <p:nvPr/>
        </p:nvSpPr>
        <p:spPr>
          <a:xfrm>
            <a:off x="5110365" y="1833118"/>
            <a:ext cx="25578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small" spc="0" normalizeH="0" baseline="0" noProof="0" dirty="0">
                <a:ln>
                  <a:noFill/>
                </a:ln>
                <a:solidFill>
                  <a:prstClr val="black">
                    <a:lumMod val="65000"/>
                    <a:lumOff val="35000"/>
                  </a:prstClr>
                </a:solidFill>
                <a:effectLst/>
                <a:uLnTx/>
                <a:uFillTx/>
                <a:latin typeface="Calibri"/>
                <a:ea typeface="+mn-ea"/>
                <a:cs typeface="+mn-cs"/>
              </a:rPr>
              <a:t>Goal 2</a:t>
            </a:r>
          </a:p>
        </p:txBody>
      </p:sp>
      <p:sp>
        <p:nvSpPr>
          <p:cNvPr id="15" name="ZoneTexte 14"/>
          <p:cNvSpPr txBox="1"/>
          <p:nvPr/>
        </p:nvSpPr>
        <p:spPr>
          <a:xfrm>
            <a:off x="9199040" y="1833118"/>
            <a:ext cx="25578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small" spc="0" normalizeH="0" baseline="0" noProof="0" dirty="0">
                <a:ln>
                  <a:noFill/>
                </a:ln>
                <a:solidFill>
                  <a:prstClr val="black">
                    <a:lumMod val="65000"/>
                    <a:lumOff val="35000"/>
                  </a:prstClr>
                </a:solidFill>
                <a:effectLst/>
                <a:uLnTx/>
                <a:uFillTx/>
                <a:latin typeface="Calibri"/>
                <a:ea typeface="+mn-ea"/>
                <a:cs typeface="+mn-cs"/>
              </a:rPr>
              <a:t>Objective 3</a:t>
            </a:r>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22" y="2439810"/>
            <a:ext cx="2215324" cy="2215324"/>
          </a:xfrm>
          <a:prstGeom prst="rect">
            <a:avLst/>
          </a:prstGeom>
        </p:spPr>
      </p:pic>
      <p:sp>
        <p:nvSpPr>
          <p:cNvPr id="9" name="ZoneTexte 8"/>
          <p:cNvSpPr txBox="1"/>
          <p:nvPr/>
        </p:nvSpPr>
        <p:spPr>
          <a:xfrm>
            <a:off x="923666" y="1833118"/>
            <a:ext cx="25578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small" spc="0" normalizeH="0" baseline="0" noProof="0" dirty="0">
                <a:ln>
                  <a:noFill/>
                </a:ln>
                <a:solidFill>
                  <a:prstClr val="black">
                    <a:lumMod val="65000"/>
                    <a:lumOff val="35000"/>
                  </a:prstClr>
                </a:solidFill>
                <a:effectLst/>
                <a:uLnTx/>
                <a:uFillTx/>
                <a:latin typeface="Calibri"/>
                <a:ea typeface="+mn-ea"/>
                <a:cs typeface="+mn-cs"/>
              </a:rPr>
              <a:t>Goal 1</a:t>
            </a:r>
          </a:p>
        </p:txBody>
      </p:sp>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9467" y="2439810"/>
            <a:ext cx="2215324" cy="2215324"/>
          </a:xfrm>
          <a:prstGeom prst="rect">
            <a:avLst/>
          </a:prstGeom>
        </p:spPr>
      </p:pic>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566" y="2439810"/>
            <a:ext cx="2215324" cy="2215324"/>
          </a:xfrm>
          <a:prstGeom prst="rect">
            <a:avLst/>
          </a:prstGeom>
        </p:spPr>
      </p:pic>
      <p:pic>
        <p:nvPicPr>
          <p:cNvPr id="16" name="Image 15">
            <a:extLst>
              <a:ext uri="{FF2B5EF4-FFF2-40B4-BE49-F238E27FC236}">
                <a16:creationId xmlns:a16="http://schemas.microsoft.com/office/drawing/2014/main" id="{4E3C1067-6E2B-42BB-9BA8-0D0CC4C43ACD}"/>
              </a:ext>
            </a:extLst>
          </p:cNvPr>
          <p:cNvPicPr>
            <a:picLocks noChangeAspect="1"/>
          </p:cNvPicPr>
          <p:nvPr/>
        </p:nvPicPr>
        <p:blipFill rotWithShape="1">
          <a:blip r:embed="rId4" cstate="print"/>
          <a:srcRect l="51870" t="15492" r="24550" b="80330"/>
          <a:stretch/>
        </p:blipFill>
        <p:spPr>
          <a:xfrm>
            <a:off x="2335809" y="0"/>
            <a:ext cx="7017250" cy="723428"/>
          </a:xfrm>
          <a:prstGeom prst="rect">
            <a:avLst/>
          </a:prstGeom>
        </p:spPr>
      </p:pic>
      <p:sp>
        <p:nvSpPr>
          <p:cNvPr id="20"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Objectives</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spTree>
    <p:extLst>
      <p:ext uri="{BB962C8B-B14F-4D97-AF65-F5344CB8AC3E}">
        <p14:creationId xmlns:p14="http://schemas.microsoft.com/office/powerpoint/2010/main" val="127166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12" grpId="0"/>
      <p:bldP spid="15"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1301" y="1741625"/>
            <a:ext cx="3733800" cy="1325563"/>
          </a:xfrm>
        </p:spPr>
        <p:txBody>
          <a:bodyPr>
            <a:normAutofit/>
          </a:bodyPr>
          <a:lstStyle/>
          <a:p>
            <a:r>
              <a:rPr lang="fr-FR" sz="2600" cap="small" dirty="0" err="1">
                <a:solidFill>
                  <a:schemeClr val="tx1"/>
                </a:solidFill>
                <a:latin typeface="+mn-lt"/>
                <a:ea typeface="+mn-ea"/>
                <a:cs typeface="+mn-cs"/>
              </a:rPr>
              <a:t>Glorifyer</a:t>
            </a:r>
            <a:r>
              <a:rPr lang="fr-FR" sz="2600" cap="small" dirty="0" err="1">
                <a:solidFill>
                  <a:srgbClr val="FF0000"/>
                </a:solidFill>
                <a:latin typeface="+mn-lt"/>
                <a:ea typeface="+mn-ea"/>
                <a:cs typeface="+mn-cs"/>
              </a:rPr>
              <a:t> </a:t>
            </a:r>
            <a:r>
              <a:rPr lang="fr-FR" sz="2600" cap="small" dirty="0">
                <a:solidFill>
                  <a:srgbClr val="E7E6E6">
                    <a:lumMod val="25000"/>
                  </a:srgbClr>
                </a:solidFill>
                <a:latin typeface="+mn-lt"/>
                <a:ea typeface="+mn-ea"/>
                <a:cs typeface="+mn-cs"/>
              </a:rPr>
              <a:t/>
            </a:r>
            <a:br>
              <a:rPr lang="fr-FR" sz="2600" cap="small" dirty="0">
                <a:solidFill>
                  <a:srgbClr val="E7E6E6">
                    <a:lumMod val="25000"/>
                  </a:srgbClr>
                </a:solidFill>
                <a:latin typeface="+mn-lt"/>
                <a:ea typeface="+mn-ea"/>
                <a:cs typeface="+mn-cs"/>
              </a:rPr>
            </a:br>
            <a:endParaRPr lang="fr-FR" sz="2600" dirty="0">
              <a:latin typeface="+mn-lt"/>
            </a:endParaRPr>
          </a:p>
        </p:txBody>
      </p:sp>
      <p:grpSp>
        <p:nvGrpSpPr>
          <p:cNvPr id="8" name="Groupe 7"/>
          <p:cNvGrpSpPr/>
          <p:nvPr/>
        </p:nvGrpSpPr>
        <p:grpSpPr>
          <a:xfrm>
            <a:off x="169235" y="2612902"/>
            <a:ext cx="2693775" cy="3871843"/>
            <a:chOff x="383058" y="2615453"/>
            <a:chExt cx="2693775" cy="3871843"/>
          </a:xfrm>
        </p:grpSpPr>
        <p:sp>
          <p:nvSpPr>
            <p:cNvPr id="11" name="Rectangle 10"/>
            <p:cNvSpPr/>
            <p:nvPr/>
          </p:nvSpPr>
          <p:spPr>
            <a:xfrm>
              <a:off x="383058" y="2615453"/>
              <a:ext cx="2693775" cy="3871843"/>
            </a:xfrm>
            <a:prstGeom prst="rect">
              <a:avLst/>
            </a:prstGeom>
            <a:solidFill>
              <a:schemeClr val="bg1"/>
            </a:solidFill>
            <a:ln w="19050">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802" y="2774540"/>
              <a:ext cx="2512285" cy="3553667"/>
            </a:xfrm>
            <a:prstGeom prst="rect">
              <a:avLst/>
            </a:prstGeom>
          </p:spPr>
        </p:pic>
      </p:grpSp>
      <p:grpSp>
        <p:nvGrpSpPr>
          <p:cNvPr id="9" name="Groupe 8"/>
          <p:cNvGrpSpPr/>
          <p:nvPr/>
        </p:nvGrpSpPr>
        <p:grpSpPr>
          <a:xfrm>
            <a:off x="3023939" y="2634854"/>
            <a:ext cx="2693775" cy="3871843"/>
            <a:chOff x="3192289" y="2637402"/>
            <a:chExt cx="2693775" cy="3871843"/>
          </a:xfrm>
        </p:grpSpPr>
        <p:sp>
          <p:nvSpPr>
            <p:cNvPr id="12" name="Rectangle 11"/>
            <p:cNvSpPr/>
            <p:nvPr/>
          </p:nvSpPr>
          <p:spPr>
            <a:xfrm>
              <a:off x="3192289" y="2637402"/>
              <a:ext cx="2693775" cy="3871843"/>
            </a:xfrm>
            <a:prstGeom prst="rect">
              <a:avLst/>
            </a:prstGeom>
            <a:solidFill>
              <a:schemeClr val="bg1"/>
            </a:solidFill>
            <a:ln w="19050">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6070" y="2774539"/>
              <a:ext cx="2512285" cy="3553667"/>
            </a:xfrm>
            <a:prstGeom prst="rect">
              <a:avLst/>
            </a:prstGeom>
          </p:spPr>
        </p:pic>
      </p:grpSp>
      <p:pic>
        <p:nvPicPr>
          <p:cNvPr id="17" name="Image 16">
            <a:extLst>
              <a:ext uri="{FF2B5EF4-FFF2-40B4-BE49-F238E27FC236}">
                <a16:creationId xmlns:a16="http://schemas.microsoft.com/office/drawing/2014/main" id="{4E3C1067-6E2B-42BB-9BA8-0D0CC4C43ACD}"/>
              </a:ext>
            </a:extLst>
          </p:cNvPr>
          <p:cNvPicPr>
            <a:picLocks noChangeAspect="1"/>
          </p:cNvPicPr>
          <p:nvPr/>
        </p:nvPicPr>
        <p:blipFill rotWithShape="1">
          <a:blip r:embed="rId5" cstate="print"/>
          <a:srcRect l="51870" t="15492" r="24550" b="80330"/>
          <a:stretch/>
        </p:blipFill>
        <p:spPr>
          <a:xfrm>
            <a:off x="2335809" y="0"/>
            <a:ext cx="7017250" cy="723428"/>
          </a:xfrm>
          <a:prstGeom prst="rect">
            <a:avLst/>
          </a:prstGeom>
        </p:spPr>
      </p:pic>
      <p:sp>
        <p:nvSpPr>
          <p:cNvPr id="18"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4000" dirty="0" smtClean="0">
                <a:solidFill>
                  <a:schemeClr val="bg2">
                    <a:lumMod val="25000"/>
                  </a:schemeClr>
                </a:solidFill>
                <a:latin typeface="Century" panose="02040604050505020304" pitchFamily="18" charset="0"/>
              </a:rPr>
              <a:t>Visibility activation</a:t>
            </a:r>
            <a:endParaRPr lang="fr-FR" sz="4000" dirty="0">
              <a:solidFill>
                <a:schemeClr val="bg2">
                  <a:lumMod val="25000"/>
                </a:schemeClr>
              </a:solidFill>
              <a:latin typeface="Century" panose="02040604050505020304" pitchFamily="18" charset="0"/>
            </a:endParaRPr>
          </a:p>
        </p:txBody>
      </p:sp>
      <p:grpSp>
        <p:nvGrpSpPr>
          <p:cNvPr id="19" name="Groupe 18"/>
          <p:cNvGrpSpPr/>
          <p:nvPr/>
        </p:nvGrpSpPr>
        <p:grpSpPr>
          <a:xfrm>
            <a:off x="5753710" y="2025073"/>
            <a:ext cx="3532472" cy="1197519"/>
            <a:chOff x="7972746" y="5475433"/>
            <a:chExt cx="4393996" cy="1197519"/>
          </a:xfrm>
        </p:grpSpPr>
        <p:sp>
          <p:nvSpPr>
            <p:cNvPr id="20" name="Titre 1"/>
            <p:cNvSpPr txBox="1">
              <a:spLocks/>
            </p:cNvSpPr>
            <p:nvPr/>
          </p:nvSpPr>
          <p:spPr>
            <a:xfrm>
              <a:off x="7989764" y="5475433"/>
              <a:ext cx="4376978" cy="47706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600" b="0" i="0" u="none" strike="noStrike" kern="1200" cap="small" spc="0" normalizeH="0" baseline="0" noProof="0" dirty="0" err="1" smtClean="0">
                  <a:ln>
                    <a:noFill/>
                  </a:ln>
                  <a:solidFill>
                    <a:srgbClr val="E7E6E6">
                      <a:lumMod val="25000"/>
                    </a:srgbClr>
                  </a:solidFill>
                  <a:effectLst/>
                  <a:uLnTx/>
                  <a:uFillTx/>
                  <a:latin typeface="Calibri"/>
                  <a:ea typeface="+mj-ea"/>
                  <a:cs typeface="+mj-cs"/>
                </a:rPr>
                <a:t>Linear</a:t>
              </a:r>
              <a:r>
                <a:rPr kumimoji="0" lang="fr-FR" sz="2600" b="0" i="0" u="none" strike="noStrike" kern="1200" cap="small" spc="0" normalizeH="0" baseline="0" noProof="0" dirty="0" smtClean="0">
                  <a:ln>
                    <a:noFill/>
                  </a:ln>
                  <a:solidFill>
                    <a:srgbClr val="E7E6E6">
                      <a:lumMod val="25000"/>
                    </a:srgbClr>
                  </a:solidFill>
                  <a:effectLst/>
                  <a:uLnTx/>
                  <a:uFillTx/>
                  <a:latin typeface="Calibri"/>
                  <a:ea typeface="+mj-ea"/>
                  <a:cs typeface="+mj-cs"/>
                </a:rPr>
                <a:t> </a:t>
              </a:r>
              <a:r>
                <a:rPr kumimoji="0" lang="fr-FR" sz="2600" b="0" i="0" u="none" strike="noStrike" kern="1200" cap="small" spc="0" normalizeH="0" baseline="0" noProof="0" dirty="0" err="1" smtClean="0">
                  <a:ln>
                    <a:noFill/>
                  </a:ln>
                  <a:solidFill>
                    <a:srgbClr val="E7E6E6">
                      <a:lumMod val="25000"/>
                    </a:srgbClr>
                  </a:solidFill>
                  <a:effectLst/>
                  <a:uLnTx/>
                  <a:uFillTx/>
                  <a:latin typeface="Calibri"/>
                  <a:ea typeface="+mj-ea"/>
                  <a:cs typeface="+mj-cs"/>
                </a:rPr>
                <a:t>ruler</a:t>
              </a:r>
              <a:endParaRPr kumimoji="0" lang="fr-FR" sz="2600" b="0" i="0" u="none" strike="noStrike" kern="1200" cap="small" spc="0" normalizeH="0" baseline="0" noProof="0" dirty="0" smtClean="0">
                <a:ln>
                  <a:noFill/>
                </a:ln>
                <a:solidFill>
                  <a:srgbClr val="E7E6E6">
                    <a:lumMod val="25000"/>
                  </a:srgbClr>
                </a:solidFill>
                <a:effectLst/>
                <a:uLnTx/>
                <a:uFillTx/>
                <a:latin typeface="Calibri"/>
                <a:ea typeface="+mj-ea"/>
                <a:cs typeface="+mj-cs"/>
              </a:endParaRPr>
            </a:p>
          </p:txBody>
        </p:sp>
        <p:grpSp>
          <p:nvGrpSpPr>
            <p:cNvPr id="21" name="Groupe 20"/>
            <p:cNvGrpSpPr/>
            <p:nvPr/>
          </p:nvGrpSpPr>
          <p:grpSpPr>
            <a:xfrm>
              <a:off x="7972746" y="6085599"/>
              <a:ext cx="4376979" cy="587353"/>
              <a:chOff x="6953538" y="3160897"/>
              <a:chExt cx="5020159" cy="742192"/>
            </a:xfrm>
          </p:grpSpPr>
          <p:sp>
            <p:nvSpPr>
              <p:cNvPr id="22" name="Rectangle 21"/>
              <p:cNvSpPr/>
              <p:nvPr/>
            </p:nvSpPr>
            <p:spPr>
              <a:xfrm>
                <a:off x="6953538" y="3160897"/>
                <a:ext cx="5020159" cy="742192"/>
              </a:xfrm>
              <a:prstGeom prst="rect">
                <a:avLst/>
              </a:prstGeom>
              <a:solidFill>
                <a:schemeClr val="bg1"/>
              </a:solidFill>
              <a:ln w="19050">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 name="Image 22"/>
              <p:cNvPicPr>
                <a:picLocks noChangeAspect="1"/>
              </p:cNvPicPr>
              <p:nvPr/>
            </p:nvPicPr>
            <p:blipFill rotWithShape="1">
              <a:blip r:embed="rId6" cstate="print"/>
              <a:srcRect t="44795"/>
              <a:stretch/>
            </p:blipFill>
            <p:spPr>
              <a:xfrm>
                <a:off x="7180495" y="3336319"/>
                <a:ext cx="4566244" cy="420130"/>
              </a:xfrm>
              <a:prstGeom prst="rect">
                <a:avLst/>
              </a:prstGeom>
              <a:ln>
                <a:solidFill>
                  <a:schemeClr val="bg1">
                    <a:lumMod val="85000"/>
                  </a:schemeClr>
                </a:solidFill>
              </a:ln>
            </p:spPr>
          </p:pic>
        </p:grpSp>
      </p:grpSp>
      <p:grpSp>
        <p:nvGrpSpPr>
          <p:cNvPr id="24" name="Groupe 23"/>
          <p:cNvGrpSpPr/>
          <p:nvPr/>
        </p:nvGrpSpPr>
        <p:grpSpPr>
          <a:xfrm>
            <a:off x="9329645" y="1886399"/>
            <a:ext cx="2725478" cy="4704196"/>
            <a:chOff x="5621361" y="1587106"/>
            <a:chExt cx="2725478" cy="4704196"/>
          </a:xfrm>
        </p:grpSpPr>
        <p:sp>
          <p:nvSpPr>
            <p:cNvPr id="25" name="Titre 1"/>
            <p:cNvSpPr txBox="1">
              <a:spLocks/>
            </p:cNvSpPr>
            <p:nvPr/>
          </p:nvSpPr>
          <p:spPr>
            <a:xfrm>
              <a:off x="5621361" y="1587106"/>
              <a:ext cx="2725478" cy="75625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r>
                <a:rPr lang="fr-FR" sz="2600" cap="small" dirty="0">
                  <a:solidFill>
                    <a:srgbClr val="E7E6E6">
                      <a:lumMod val="25000"/>
                    </a:srgbClr>
                  </a:solidFill>
                  <a:latin typeface="Calibri"/>
                </a:rPr>
                <a:t>Commercial </a:t>
              </a:r>
              <a:r>
                <a:rPr lang="fr-FR" sz="2600" cap="small" dirty="0" err="1">
                  <a:solidFill>
                    <a:srgbClr val="E7E6E6">
                      <a:lumMod val="25000"/>
                    </a:srgbClr>
                  </a:solidFill>
                  <a:latin typeface="Calibri"/>
                </a:rPr>
                <a:t>operation</a:t>
              </a:r>
              <a:endParaRPr lang="fr-FR" sz="2600" cap="small" dirty="0">
                <a:solidFill>
                  <a:srgbClr val="E7E6E6">
                    <a:lumMod val="25000"/>
                  </a:srgbClr>
                </a:solidFill>
                <a:latin typeface="Calibri"/>
              </a:endParaRPr>
            </a:p>
          </p:txBody>
        </p:sp>
        <p:grpSp>
          <p:nvGrpSpPr>
            <p:cNvPr id="26" name="Groupe 25"/>
            <p:cNvGrpSpPr/>
            <p:nvPr/>
          </p:nvGrpSpPr>
          <p:grpSpPr>
            <a:xfrm>
              <a:off x="5651773" y="2330485"/>
              <a:ext cx="2695066" cy="3960817"/>
              <a:chOff x="5312176" y="2689154"/>
              <a:chExt cx="2362172" cy="3378267"/>
            </a:xfrm>
          </p:grpSpPr>
          <p:sp>
            <p:nvSpPr>
              <p:cNvPr id="27" name="Rectangle 26"/>
              <p:cNvSpPr/>
              <p:nvPr/>
            </p:nvSpPr>
            <p:spPr>
              <a:xfrm>
                <a:off x="5312176" y="2689154"/>
                <a:ext cx="2362172" cy="3378267"/>
              </a:xfrm>
              <a:prstGeom prst="rect">
                <a:avLst/>
              </a:prstGeom>
              <a:solidFill>
                <a:schemeClr val="bg1"/>
              </a:solidFill>
              <a:ln w="19050">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a:ln>
                    <a:noFill/>
                  </a:ln>
                  <a:solidFill>
                    <a:prstClr val="white"/>
                  </a:solidFill>
                  <a:effectLst/>
                  <a:uLnTx/>
                  <a:uFillTx/>
                  <a:latin typeface="Calibri"/>
                  <a:ea typeface="+mn-ea"/>
                  <a:cs typeface="+mn-cs"/>
                </a:endParaRPr>
              </a:p>
            </p:txBody>
          </p:sp>
          <p:pic>
            <p:nvPicPr>
              <p:cNvPr id="28" name="Image 27"/>
              <p:cNvPicPr>
                <a:picLocks noChangeAspect="1"/>
              </p:cNvPicPr>
              <p:nvPr/>
            </p:nvPicPr>
            <p:blipFill rotWithShape="1">
              <a:blip r:embed="rId7" cstate="print"/>
              <a:srcRect r="2107" b="1753"/>
              <a:stretch/>
            </p:blipFill>
            <p:spPr>
              <a:xfrm>
                <a:off x="5396278" y="2902538"/>
                <a:ext cx="2193968" cy="3016002"/>
              </a:xfrm>
              <a:prstGeom prst="rect">
                <a:avLst/>
              </a:prstGeom>
            </p:spPr>
          </p:pic>
        </p:grpSp>
      </p:grpSp>
    </p:spTree>
    <p:extLst>
      <p:ext uri="{BB962C8B-B14F-4D97-AF65-F5344CB8AC3E}">
        <p14:creationId xmlns:p14="http://schemas.microsoft.com/office/powerpoint/2010/main" val="286306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p:cNvGrpSpPr/>
          <p:nvPr/>
        </p:nvGrpSpPr>
        <p:grpSpPr>
          <a:xfrm>
            <a:off x="128454" y="1251006"/>
            <a:ext cx="3314578" cy="5418667"/>
            <a:chOff x="128454" y="1251006"/>
            <a:chExt cx="3314578" cy="5418667"/>
          </a:xfrm>
        </p:grpSpPr>
        <p:pic>
          <p:nvPicPr>
            <p:cNvPr id="46" name="Picture 2" descr="https://cdn2.lestablesdefranck.fr/1603-thickbox_default/baton-de-massage-en-pierre-semi-precieus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86" t="21670" r="18120" b="24526"/>
            <a:stretch/>
          </p:blipFill>
          <p:spPr bwMode="auto">
            <a:xfrm rot="18184784">
              <a:off x="2689633" y="5807649"/>
              <a:ext cx="848198" cy="658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me 6"/>
            <p:cNvGraphicFramePr/>
            <p:nvPr>
              <p:extLst/>
            </p:nvPr>
          </p:nvGraphicFramePr>
          <p:xfrm>
            <a:off x="477502" y="1251006"/>
            <a:ext cx="223993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4" name="Groupe 23"/>
            <p:cNvGrpSpPr/>
            <p:nvPr/>
          </p:nvGrpSpPr>
          <p:grpSpPr>
            <a:xfrm>
              <a:off x="128454" y="4615806"/>
              <a:ext cx="1062508" cy="550214"/>
              <a:chOff x="905769" y="5479533"/>
              <a:chExt cx="1905406" cy="550214"/>
            </a:xfrm>
          </p:grpSpPr>
          <p:sp>
            <p:nvSpPr>
              <p:cNvPr id="25" name="ZoneTexte 24"/>
              <p:cNvSpPr txBox="1"/>
              <p:nvPr/>
            </p:nvSpPr>
            <p:spPr>
              <a:xfrm>
                <a:off x="1269468" y="5479533"/>
                <a:ext cx="1079153"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Sofia Pro Light" panose="00000500000000000000"/>
                    <a:ea typeface="+mn-ea"/>
                    <a:cs typeface="+mn-cs"/>
                  </a:rPr>
                  <a:t>01</a:t>
                </a:r>
              </a:p>
            </p:txBody>
          </p:sp>
          <p:sp>
            <p:nvSpPr>
              <p:cNvPr id="26" name="ZoneTexte 25"/>
              <p:cNvSpPr txBox="1"/>
              <p:nvPr/>
            </p:nvSpPr>
            <p:spPr>
              <a:xfrm>
                <a:off x="905769" y="5721970"/>
                <a:ext cx="1905406" cy="307777"/>
              </a:xfrm>
              <a:prstGeom prst="rect">
                <a:avLst/>
              </a:prstGeom>
              <a:noFill/>
            </p:spPr>
            <p:txBody>
              <a:bodyPr wrap="square" rtlCol="0">
                <a:spAutoFit/>
              </a:bodyPr>
              <a:lstStyle/>
              <a:p>
                <a:pPr algn="ctr"/>
                <a:endParaRPr lang="fr-FR" sz="1400" b="1" cap="small" dirty="0">
                  <a:solidFill>
                    <a:srgbClr val="E7E6E6">
                      <a:lumMod val="25000"/>
                    </a:srgbClr>
                  </a:solidFill>
                  <a:latin typeface="Sofia Pro Light" panose="00000500000000000000" pitchFamily="50" charset="0"/>
                </a:endParaRPr>
              </a:p>
            </p:txBody>
          </p:sp>
        </p:grpSp>
        <p:sp>
          <p:nvSpPr>
            <p:cNvPr id="27" name="ZoneTexte 26"/>
            <p:cNvSpPr txBox="1"/>
            <p:nvPr/>
          </p:nvSpPr>
          <p:spPr>
            <a:xfrm>
              <a:off x="1105782" y="4632631"/>
              <a:ext cx="1079152"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Sofia Pro Light" panose="00000500000000000000"/>
                  <a:ea typeface="+mn-ea"/>
                  <a:cs typeface="+mn-cs"/>
                </a:rPr>
                <a:t>02</a:t>
              </a:r>
            </a:p>
          </p:txBody>
        </p:sp>
        <p:sp>
          <p:nvSpPr>
            <p:cNvPr id="32" name="ZoneTexte 31"/>
            <p:cNvSpPr txBox="1"/>
            <p:nvPr/>
          </p:nvSpPr>
          <p:spPr>
            <a:xfrm>
              <a:off x="2099754" y="4615806"/>
              <a:ext cx="1013157"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Sofia Pro Light" panose="00000500000000000000"/>
                  <a:ea typeface="+mn-ea"/>
                  <a:cs typeface="+mn-cs"/>
                </a:rPr>
                <a:t>03</a:t>
              </a:r>
            </a:p>
          </p:txBody>
        </p:sp>
        <p:pic>
          <p:nvPicPr>
            <p:cNvPr id="34" name="Image 33"/>
            <p:cNvPicPr>
              <a:picLocks noChangeAspect="1"/>
            </p:cNvPicPr>
            <p:nvPr/>
          </p:nvPicPr>
          <p:blipFill rotWithShape="1">
            <a:blip r:embed="rId9" cstate="print">
              <a:extLst>
                <a:ext uri="{28A0092B-C50C-407E-A947-70E740481C1C}">
                  <a14:useLocalDpi xmlns:a14="http://schemas.microsoft.com/office/drawing/2010/main" val="0"/>
                </a:ext>
              </a:extLst>
            </a:blip>
            <a:srcRect l="32686" t="9585" r="35856" b="27901"/>
            <a:stretch/>
          </p:blipFill>
          <p:spPr>
            <a:xfrm>
              <a:off x="396016" y="5068543"/>
              <a:ext cx="537013" cy="1601130"/>
            </a:xfrm>
            <a:prstGeom prst="rect">
              <a:avLst/>
            </a:prstGeom>
          </p:spPr>
        </p:pic>
        <p:pic>
          <p:nvPicPr>
            <p:cNvPr id="35" name="Image 34"/>
            <p:cNvPicPr>
              <a:picLocks noChangeAspect="1"/>
            </p:cNvPicPr>
            <p:nvPr/>
          </p:nvPicPr>
          <p:blipFill rotWithShape="1">
            <a:blip r:embed="rId10" cstate="print">
              <a:extLst>
                <a:ext uri="{28A0092B-C50C-407E-A947-70E740481C1C}">
                  <a14:useLocalDpi xmlns:a14="http://schemas.microsoft.com/office/drawing/2010/main" val="0"/>
                </a:ext>
              </a:extLst>
            </a:blip>
            <a:srcRect l="15828" t="7821" r="16282" b="21154"/>
            <a:stretch/>
          </p:blipFill>
          <p:spPr>
            <a:xfrm>
              <a:off x="1432792" y="5166020"/>
              <a:ext cx="562193" cy="1503653"/>
            </a:xfrm>
            <a:prstGeom prst="rect">
              <a:avLst/>
            </a:prstGeom>
          </p:spPr>
        </p:pic>
        <p:pic>
          <p:nvPicPr>
            <p:cNvPr id="40" name="Image 39"/>
            <p:cNvPicPr>
              <a:picLocks noChangeAspect="1"/>
            </p:cNvPicPr>
            <p:nvPr/>
          </p:nvPicPr>
          <p:blipFill rotWithShape="1">
            <a:blip r:embed="rId11" cstate="print">
              <a:extLst>
                <a:ext uri="{28A0092B-C50C-407E-A947-70E740481C1C}">
                  <a14:useLocalDpi xmlns:a14="http://schemas.microsoft.com/office/drawing/2010/main" val="0"/>
                </a:ext>
              </a:extLst>
            </a:blip>
            <a:srcRect l="19459" t="9359" r="20190" b="24744"/>
            <a:stretch/>
          </p:blipFill>
          <p:spPr>
            <a:xfrm>
              <a:off x="2286537" y="5166020"/>
              <a:ext cx="599466" cy="1503653"/>
            </a:xfrm>
            <a:prstGeom prst="rect">
              <a:avLst/>
            </a:prstGeom>
          </p:spPr>
        </p:pic>
        <p:sp>
          <p:nvSpPr>
            <p:cNvPr id="10" name="Rectangle 9"/>
            <p:cNvSpPr/>
            <p:nvPr/>
          </p:nvSpPr>
          <p:spPr>
            <a:xfrm>
              <a:off x="2742352" y="5952284"/>
              <a:ext cx="324128" cy="369332"/>
            </a:xfrm>
            <a:prstGeom prst="rect">
              <a:avLst/>
            </a:prstGeom>
          </p:spPr>
          <p:txBody>
            <a:bodyPr wrap="none">
              <a:spAutoFit/>
            </a:bodyPr>
            <a:lstStyle/>
            <a:p>
              <a:r>
                <a:rPr lang="fr-FR" dirty="0">
                  <a:solidFill>
                    <a:prstClr val="black">
                      <a:lumMod val="65000"/>
                      <a:lumOff val="35000"/>
                    </a:prstClr>
                  </a:solidFill>
                  <a:latin typeface="Century Gothic" panose="020B0502020202020204" pitchFamily="34" charset="0"/>
                </a:rPr>
                <a:t>+ </a:t>
              </a:r>
              <a:endParaRPr lang="fr-FR" dirty="0"/>
            </a:p>
          </p:txBody>
        </p:sp>
        <p:cxnSp>
          <p:nvCxnSpPr>
            <p:cNvPr id="47" name="Connecteur droit 46">
              <a:extLst>
                <a:ext uri="{FF2B5EF4-FFF2-40B4-BE49-F238E27FC236}">
                  <a16:creationId xmlns:a16="http://schemas.microsoft.com/office/drawing/2014/main" id="{8B44231A-85FF-4A29-A208-72E5409BE475}"/>
                </a:ext>
              </a:extLst>
            </p:cNvPr>
            <p:cNvCxnSpPr/>
            <p:nvPr/>
          </p:nvCxnSpPr>
          <p:spPr>
            <a:xfrm flipH="1" flipV="1">
              <a:off x="1002997" y="6136949"/>
              <a:ext cx="318114" cy="927"/>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50" name="Connecteur droit 49">
              <a:extLst>
                <a:ext uri="{FF2B5EF4-FFF2-40B4-BE49-F238E27FC236}">
                  <a16:creationId xmlns:a16="http://schemas.microsoft.com/office/drawing/2014/main" id="{8B44231A-85FF-4A29-A208-72E5409BE475}"/>
                </a:ext>
              </a:extLst>
            </p:cNvPr>
            <p:cNvCxnSpPr/>
            <p:nvPr/>
          </p:nvCxnSpPr>
          <p:spPr>
            <a:xfrm flipH="1" flipV="1">
              <a:off x="1995604" y="6144262"/>
              <a:ext cx="318114" cy="927"/>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nvGrpSpPr>
          <p:cNvPr id="20" name="Groupe 19"/>
          <p:cNvGrpSpPr/>
          <p:nvPr/>
        </p:nvGrpSpPr>
        <p:grpSpPr>
          <a:xfrm>
            <a:off x="4357387" y="1251005"/>
            <a:ext cx="2878667" cy="5418667"/>
            <a:chOff x="4357387" y="1251005"/>
            <a:chExt cx="2878667" cy="5418667"/>
          </a:xfrm>
        </p:grpSpPr>
        <p:graphicFrame>
          <p:nvGraphicFramePr>
            <p:cNvPr id="54" name="Diagramme 53"/>
            <p:cNvGraphicFramePr/>
            <p:nvPr>
              <p:extLst/>
            </p:nvPr>
          </p:nvGraphicFramePr>
          <p:xfrm>
            <a:off x="4631763" y="1251005"/>
            <a:ext cx="2239930" cy="541866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19" name="Groupe 18"/>
            <p:cNvGrpSpPr/>
            <p:nvPr/>
          </p:nvGrpSpPr>
          <p:grpSpPr>
            <a:xfrm>
              <a:off x="4357387" y="1639272"/>
              <a:ext cx="2878667" cy="4931873"/>
              <a:chOff x="4357387" y="1639272"/>
              <a:chExt cx="2878667" cy="4931873"/>
            </a:xfrm>
          </p:grpSpPr>
          <p:pic>
            <p:nvPicPr>
              <p:cNvPr id="53" name="Image 52"/>
              <p:cNvPicPr>
                <a:picLocks noChangeAspect="1"/>
              </p:cNvPicPr>
              <p:nvPr/>
            </p:nvPicPr>
            <p:blipFill rotWithShape="1">
              <a:blip r:embed="rId17" cstate="print"/>
              <a:srcRect b="2202"/>
              <a:stretch/>
            </p:blipFill>
            <p:spPr>
              <a:xfrm>
                <a:off x="4357387" y="5088280"/>
                <a:ext cx="2729267" cy="1482865"/>
              </a:xfrm>
              <a:prstGeom prst="rect">
                <a:avLst/>
              </a:prstGeom>
            </p:spPr>
          </p:pic>
          <p:sp>
            <p:nvSpPr>
              <p:cNvPr id="55" name="Rectangle 54"/>
              <p:cNvSpPr/>
              <p:nvPr/>
            </p:nvSpPr>
            <p:spPr>
              <a:xfrm>
                <a:off x="4992127" y="2030453"/>
                <a:ext cx="290329" cy="369332"/>
              </a:xfrm>
              <a:prstGeom prst="rect">
                <a:avLst/>
              </a:prstGeom>
            </p:spPr>
            <p:txBody>
              <a:bodyPr wrap="square">
                <a:spAutoFit/>
              </a:bodyPr>
              <a:lstStyle/>
              <a:p>
                <a:r>
                  <a:rPr lang="fr-FR" dirty="0">
                    <a:solidFill>
                      <a:prstClr val="black">
                        <a:lumMod val="65000"/>
                        <a:lumOff val="35000"/>
                      </a:prstClr>
                    </a:solidFill>
                    <a:latin typeface="Century Gothic" panose="020B0502020202020204" pitchFamily="34" charset="0"/>
                  </a:rPr>
                  <a:t>+ </a:t>
                </a:r>
                <a:endParaRPr lang="fr-FR" dirty="0"/>
              </a:p>
            </p:txBody>
          </p:sp>
          <p:sp>
            <p:nvSpPr>
              <p:cNvPr id="17" name="Rectangle 16"/>
              <p:cNvSpPr/>
              <p:nvPr/>
            </p:nvSpPr>
            <p:spPr>
              <a:xfrm>
                <a:off x="4782066" y="1639272"/>
                <a:ext cx="1186248" cy="369332"/>
              </a:xfrm>
              <a:prstGeom prst="rect">
                <a:avLst/>
              </a:prstGeom>
              <a:solidFill>
                <a:schemeClr val="bg1"/>
              </a:solidFill>
            </p:spPr>
            <p:txBody>
              <a:bodyPr wrap="square">
                <a:spAutoFit/>
              </a:bodyPr>
              <a:lstStyle/>
              <a:p>
                <a:pPr lvl="0"/>
                <a:r>
                  <a:rPr lang="fr-FR" cap="small" dirty="0" smtClean="0">
                    <a:solidFill>
                      <a:srgbClr val="E7E6E6">
                        <a:lumMod val="25000"/>
                      </a:srgbClr>
                    </a:solidFill>
                  </a:rPr>
                  <a:t>care</a:t>
                </a:r>
                <a:endParaRPr lang="fr-FR" cap="small" dirty="0">
                  <a:solidFill>
                    <a:srgbClr val="E7E6E6">
                      <a:lumMod val="25000"/>
                    </a:srgbClr>
                  </a:solidFill>
                </a:endParaRPr>
              </a:p>
            </p:txBody>
          </p:sp>
          <p:sp>
            <p:nvSpPr>
              <p:cNvPr id="56" name="Rectangle 55"/>
              <p:cNvSpPr/>
              <p:nvPr/>
            </p:nvSpPr>
            <p:spPr>
              <a:xfrm>
                <a:off x="4644121" y="2446326"/>
                <a:ext cx="959033" cy="369332"/>
              </a:xfrm>
              <a:prstGeom prst="rect">
                <a:avLst/>
              </a:prstGeom>
              <a:noFill/>
            </p:spPr>
            <p:txBody>
              <a:bodyPr wrap="square">
                <a:spAutoFit/>
              </a:bodyPr>
              <a:lstStyle/>
              <a:p>
                <a:pPr lvl="0"/>
                <a:r>
                  <a:rPr lang="fr-FR" cap="small" dirty="0" smtClean="0">
                    <a:solidFill>
                      <a:srgbClr val="E7E6E6">
                        <a:lumMod val="25000"/>
                      </a:srgbClr>
                    </a:solidFill>
                  </a:rPr>
                  <a:t>outline</a:t>
                </a:r>
                <a:endParaRPr lang="fr-FR" cap="small" dirty="0">
                  <a:solidFill>
                    <a:srgbClr val="E7E6E6">
                      <a:lumMod val="25000"/>
                    </a:srgbClr>
                  </a:solidFill>
                </a:endParaRPr>
              </a:p>
            </p:txBody>
          </p:sp>
          <p:sp>
            <p:nvSpPr>
              <p:cNvPr id="18" name="Rectangle 17"/>
              <p:cNvSpPr/>
              <p:nvPr/>
            </p:nvSpPr>
            <p:spPr>
              <a:xfrm>
                <a:off x="4416116" y="4612021"/>
                <a:ext cx="2819938" cy="400110"/>
              </a:xfrm>
              <a:prstGeom prst="rect">
                <a:avLst/>
              </a:prstGeom>
            </p:spPr>
            <p:txBody>
              <a:bodyPr wrap="none">
                <a:spAutoFit/>
              </a:bodyPr>
              <a:lstStyle/>
              <a:p>
                <a:pPr algn="ctr"/>
                <a:r>
                  <a:rPr lang="fr-FR" sz="2000" cap="small" dirty="0" smtClean="0">
                    <a:solidFill>
                      <a:srgbClr val="E7E6E6">
                        <a:lumMod val="25000"/>
                      </a:srgbClr>
                    </a:solidFill>
                  </a:rPr>
                  <a:t>Yon-Ka </a:t>
                </a:r>
                <a:r>
                  <a:rPr lang="fr-FR" sz="2000" cap="small" dirty="0">
                    <a:solidFill>
                      <a:srgbClr val="E7E6E6">
                        <a:lumMod val="25000"/>
                      </a:srgbClr>
                    </a:solidFill>
                  </a:rPr>
                  <a:t>massage </a:t>
                </a:r>
                <a:r>
                  <a:rPr lang="fr-FR" sz="2000" cap="small" dirty="0" smtClean="0">
                    <a:solidFill>
                      <a:srgbClr val="E7E6E6">
                        <a:lumMod val="25000"/>
                      </a:srgbClr>
                    </a:solidFill>
                  </a:rPr>
                  <a:t>quartz</a:t>
                </a:r>
              </a:p>
            </p:txBody>
          </p:sp>
          <p:sp>
            <p:nvSpPr>
              <p:cNvPr id="57" name="Rectangle 56"/>
              <p:cNvSpPr/>
              <p:nvPr/>
            </p:nvSpPr>
            <p:spPr>
              <a:xfrm>
                <a:off x="5223037" y="4926258"/>
                <a:ext cx="820674" cy="400110"/>
              </a:xfrm>
              <a:prstGeom prst="rect">
                <a:avLst/>
              </a:prstGeom>
            </p:spPr>
            <p:txBody>
              <a:bodyPr wrap="none">
                <a:spAutoFit/>
              </a:bodyPr>
              <a:lstStyle/>
              <a:p>
                <a:pPr algn="ctr"/>
                <a:r>
                  <a:rPr lang="fr-FR" sz="2000" cap="small" dirty="0" smtClean="0">
                    <a:solidFill>
                      <a:srgbClr val="E7E6E6">
                        <a:lumMod val="25000"/>
                      </a:srgbClr>
                    </a:solidFill>
                  </a:rPr>
                  <a:t>offered</a:t>
                </a:r>
              </a:p>
            </p:txBody>
          </p:sp>
        </p:grpSp>
      </p:grpSp>
      <p:grpSp>
        <p:nvGrpSpPr>
          <p:cNvPr id="68" name="Groupe 67"/>
          <p:cNvGrpSpPr/>
          <p:nvPr/>
        </p:nvGrpSpPr>
        <p:grpSpPr>
          <a:xfrm>
            <a:off x="8124081" y="1152478"/>
            <a:ext cx="3536038" cy="5738206"/>
            <a:chOff x="8124081" y="1152478"/>
            <a:chExt cx="3536038" cy="5738206"/>
          </a:xfrm>
        </p:grpSpPr>
        <p:graphicFrame>
          <p:nvGraphicFramePr>
            <p:cNvPr id="59" name="Diagramme 58"/>
            <p:cNvGraphicFramePr/>
            <p:nvPr>
              <p:extLst/>
            </p:nvPr>
          </p:nvGraphicFramePr>
          <p:xfrm>
            <a:off x="8697776" y="1152478"/>
            <a:ext cx="2239930" cy="541866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23" name="Groupe 22"/>
            <p:cNvGrpSpPr/>
            <p:nvPr/>
          </p:nvGrpSpPr>
          <p:grpSpPr>
            <a:xfrm>
              <a:off x="8124081" y="1652011"/>
              <a:ext cx="3536038" cy="5238673"/>
              <a:chOff x="8124081" y="1652011"/>
              <a:chExt cx="3536038" cy="5238673"/>
            </a:xfrm>
          </p:grpSpPr>
          <p:sp>
            <p:nvSpPr>
              <p:cNvPr id="63" name="Rectangle 62"/>
              <p:cNvSpPr/>
              <p:nvPr/>
            </p:nvSpPr>
            <p:spPr>
              <a:xfrm>
                <a:off x="8697776" y="1652011"/>
                <a:ext cx="1212343" cy="1000274"/>
              </a:xfrm>
              <a:prstGeom prst="rect">
                <a:avLst/>
              </a:prstGeom>
              <a:solidFill>
                <a:schemeClr val="bg1"/>
              </a:solidFill>
            </p:spPr>
            <p:txBody>
              <a:bodyPr wrap="square">
                <a:spAutoFit/>
              </a:bodyPr>
              <a:lstStyle/>
              <a:p>
                <a:pPr lvl="0" algn="ctr">
                  <a:spcAft>
                    <a:spcPts val="600"/>
                  </a:spcAft>
                </a:pPr>
                <a:r>
                  <a:rPr lang="fr-FR" cap="small" dirty="0" smtClean="0">
                    <a:solidFill>
                      <a:srgbClr val="E7E6E6">
                        <a:lumMod val="25000"/>
                      </a:srgbClr>
                    </a:solidFill>
                  </a:rPr>
                  <a:t>4 treatments</a:t>
                </a:r>
              </a:p>
              <a:p>
                <a:pPr lvl="0" algn="ctr">
                  <a:spcAft>
                    <a:spcPts val="600"/>
                  </a:spcAft>
                </a:pPr>
                <a:endParaRPr lang="fr-FR" cap="small" dirty="0" smtClean="0">
                  <a:solidFill>
                    <a:srgbClr val="E7E6E6">
                      <a:lumMod val="25000"/>
                    </a:srgbClr>
                  </a:solidFill>
                </a:endParaRPr>
              </a:p>
            </p:txBody>
          </p:sp>
          <p:sp>
            <p:nvSpPr>
              <p:cNvPr id="65" name="Rectangle 64"/>
              <p:cNvSpPr/>
              <p:nvPr/>
            </p:nvSpPr>
            <p:spPr>
              <a:xfrm>
                <a:off x="8482131" y="4513494"/>
                <a:ext cx="2819938" cy="1015663"/>
              </a:xfrm>
              <a:prstGeom prst="rect">
                <a:avLst/>
              </a:prstGeom>
            </p:spPr>
            <p:txBody>
              <a:bodyPr wrap="none">
                <a:spAutoFit/>
              </a:bodyPr>
              <a:lstStyle/>
              <a:p>
                <a:pPr algn="ctr"/>
                <a:r>
                  <a:rPr lang="fr-FR" sz="2000" cap="small" dirty="0" smtClean="0">
                    <a:solidFill>
                      <a:srgbClr val="E7E6E6">
                        <a:lumMod val="25000"/>
                      </a:srgbClr>
                    </a:solidFill>
                  </a:rPr>
                  <a:t>Contour </a:t>
                </a:r>
              </a:p>
              <a:p>
                <a:pPr algn="ctr"/>
                <a:r>
                  <a:rPr lang="fr-FR" sz="2000" cap="small" dirty="0" smtClean="0">
                    <a:solidFill>
                      <a:srgbClr val="E7E6E6">
                        <a:lumMod val="25000"/>
                      </a:srgbClr>
                    </a:solidFill>
                  </a:rPr>
                  <a:t>+ </a:t>
                </a:r>
              </a:p>
              <a:p>
                <a:pPr algn="ctr"/>
                <a:r>
                  <a:rPr lang="fr-FR" sz="2000" cap="small" dirty="0" smtClean="0">
                    <a:solidFill>
                      <a:srgbClr val="E7E6E6">
                        <a:lumMod val="25000"/>
                      </a:srgbClr>
                    </a:solidFill>
                  </a:rPr>
                  <a:t>Yon-Ka </a:t>
                </a:r>
                <a:r>
                  <a:rPr lang="fr-FR" sz="2000" cap="small" dirty="0">
                    <a:solidFill>
                      <a:srgbClr val="E7E6E6">
                        <a:lumMod val="25000"/>
                      </a:srgbClr>
                    </a:solidFill>
                  </a:rPr>
                  <a:t>massage </a:t>
                </a:r>
                <a:r>
                  <a:rPr lang="fr-FR" sz="2000" cap="small" dirty="0" smtClean="0">
                    <a:solidFill>
                      <a:srgbClr val="E7E6E6">
                        <a:lumMod val="25000"/>
                      </a:srgbClr>
                    </a:solidFill>
                  </a:rPr>
                  <a:t>quartz</a:t>
                </a:r>
              </a:p>
            </p:txBody>
          </p:sp>
          <p:grpSp>
            <p:nvGrpSpPr>
              <p:cNvPr id="22" name="Groupe 21"/>
              <p:cNvGrpSpPr/>
              <p:nvPr/>
            </p:nvGrpSpPr>
            <p:grpSpPr>
              <a:xfrm>
                <a:off x="8124081" y="5601857"/>
                <a:ext cx="3536038" cy="1288827"/>
                <a:chOff x="9490989" y="227576"/>
                <a:chExt cx="3536038" cy="1288827"/>
              </a:xfrm>
            </p:grpSpPr>
            <p:pic>
              <p:nvPicPr>
                <p:cNvPr id="67" name="Image 6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63766" b="97152" l="0" r="79596">
                              <a14:foregroundMark x1="224" y1="63766" x2="65247" y2="64082"/>
                              <a14:foregroundMark x1="1794" y1="66139" x2="897" y2="96044"/>
                              <a14:foregroundMark x1="1794" y1="95095" x2="79596" y2="97152"/>
                              <a14:foregroundMark x1="64798" y1="66139" x2="72197" y2="89082"/>
                              <a14:foregroundMark x1="71749" y1="90190" x2="78475" y2="90190"/>
                              <a14:backgroundMark x1="67265" y1="68671" x2="71749" y2="88449"/>
                              <a14:backgroundMark x1="49103" y1="64399" x2="67265" y2="70411"/>
                              <a14:backgroundMark x1="47534" y1="68987" x2="38789" y2="63449"/>
                              <a14:backgroundMark x1="75112" y1="79114" x2="75112" y2="79114"/>
                              <a14:backgroundMark x1="73094" y1="81804" x2="73094" y2="81804"/>
                              <a14:backgroundMark x1="73543" y1="83228" x2="73543" y2="83228"/>
                              <a14:backgroundMark x1="76682" y1="80380" x2="76682" y2="80380"/>
                              <a14:backgroundMark x1="72646" y1="80854" x2="72646" y2="80854"/>
                            </a14:backgroundRemoval>
                          </a14:imgEffect>
                        </a14:imgLayer>
                      </a14:imgProps>
                    </a:ext>
                    <a:ext uri="{28A0092B-C50C-407E-A947-70E740481C1C}">
                      <a14:useLocalDpi xmlns:a14="http://schemas.microsoft.com/office/drawing/2010/main" val="0"/>
                    </a:ext>
                  </a:extLst>
                </a:blip>
                <a:srcRect l="1" t="64212" r="20333"/>
                <a:stretch/>
              </p:blipFill>
              <p:spPr>
                <a:xfrm>
                  <a:off x="9490989" y="244629"/>
                  <a:ext cx="2001464" cy="1271774"/>
                </a:xfrm>
                <a:prstGeom prst="rect">
                  <a:avLst/>
                </a:prstGeom>
              </p:spPr>
            </p:pic>
            <p:pic>
              <p:nvPicPr>
                <p:cNvPr id="61" name="Image 60"/>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9219" l="723" r="99855">
                              <a14:foregroundMark x1="4480" y1="23177" x2="39306" y2="260"/>
                              <a14:foregroundMark x1="3902" y1="68490" x2="26012" y2="95833"/>
                              <a14:foregroundMark x1="47399" y1="91406" x2="99855" y2="62760"/>
                              <a14:foregroundMark x1="32370" y1="32292" x2="32370" y2="32292"/>
                              <a14:foregroundMark x1="13295" y1="25260" x2="13295" y2="25260"/>
                              <a14:foregroundMark x1="15896" y1="24219" x2="63873" y2="53906"/>
                              <a14:foregroundMark x1="76590" y1="14063" x2="76590" y2="14063"/>
                              <a14:foregroundMark x1="84104" y1="12760" x2="84104" y2="12760"/>
                              <a14:foregroundMark x1="90462" y1="25260" x2="90462" y2="25260"/>
                              <a14:foregroundMark x1="30347" y1="78906" x2="87861" y2="64063"/>
                              <a14:foregroundMark x1="35405" y1="51563" x2="35405" y2="51563"/>
                              <a14:foregroundMark x1="46821" y1="48177" x2="46821" y2="48177"/>
                              <a14:foregroundMark x1="51301" y1="21875" x2="51301" y2="21875"/>
                              <a14:foregroundMark x1="77746" y1="14063" x2="77746" y2="14063"/>
                              <a14:foregroundMark x1="74566" y1="7292" x2="74566" y2="7292"/>
                              <a14:foregroundMark x1="86561" y1="5990" x2="86561" y2="5990"/>
                              <a14:foregroundMark x1="78468" y1="8333" x2="96098" y2="27604"/>
                              <a14:foregroundMark x1="61416" y1="29948" x2="61416" y2="29948"/>
                              <a14:foregroundMark x1="67052" y1="29948" x2="67052" y2="29948"/>
                              <a14:foregroundMark x1="71532" y1="35677" x2="71532" y2="35677"/>
                              <a14:foregroundMark x1="56936" y1="82292" x2="56936" y2="82292"/>
                              <a14:foregroundMark x1="64595" y1="80990" x2="64595" y2="80990"/>
                              <a14:foregroundMark x1="67630" y1="74219" x2="67630" y2="74219"/>
                              <a14:foregroundMark x1="59538" y1="76563" x2="59538" y2="76563"/>
                              <a14:foregroundMark x1="4480" y1="59375" x2="4480" y2="59375"/>
                              <a14:foregroundMark x1="8960" y1="62760" x2="8960" y2="62760"/>
                              <a14:foregroundMark x1="12717" y1="70833" x2="12717" y2="70833"/>
                              <a14:foregroundMark x1="29191" y1="35677" x2="29191" y2="35677"/>
                              <a14:backgroundMark x1="2601" y1="64063" x2="23410" y2="95833"/>
                              <a14:backgroundMark x1="50578" y1="93490" x2="89740" y2="71875"/>
                            </a14:backgroundRemoval>
                          </a14:imgEffect>
                        </a14:imgLayer>
                      </a14:imgProps>
                    </a:ext>
                  </a:extLst>
                </a:blip>
                <a:srcRect b="2202"/>
                <a:stretch/>
              </p:blipFill>
              <p:spPr>
                <a:xfrm>
                  <a:off x="11070751" y="227576"/>
                  <a:ext cx="1956276" cy="1062884"/>
                </a:xfrm>
                <a:prstGeom prst="rect">
                  <a:avLst/>
                </a:prstGeom>
              </p:spPr>
            </p:pic>
          </p:grpSp>
          <p:sp>
            <p:nvSpPr>
              <p:cNvPr id="66" name="Rectangle 65"/>
              <p:cNvSpPr/>
              <p:nvPr/>
            </p:nvSpPr>
            <p:spPr>
              <a:xfrm>
                <a:off x="9069859" y="5476808"/>
                <a:ext cx="1186249" cy="400110"/>
              </a:xfrm>
              <a:prstGeom prst="rect">
                <a:avLst/>
              </a:prstGeom>
              <a:solidFill>
                <a:schemeClr val="bg1"/>
              </a:solidFill>
            </p:spPr>
            <p:txBody>
              <a:bodyPr wrap="square">
                <a:spAutoFit/>
              </a:bodyPr>
              <a:lstStyle/>
              <a:p>
                <a:pPr algn="ctr"/>
                <a:r>
                  <a:rPr lang="fr-FR" sz="2000" cap="small" dirty="0" smtClean="0">
                    <a:solidFill>
                      <a:srgbClr val="E7E6E6">
                        <a:lumMod val="25000"/>
                      </a:srgbClr>
                    </a:solidFill>
                  </a:rPr>
                  <a:t>offered</a:t>
                </a:r>
              </a:p>
            </p:txBody>
          </p:sp>
        </p:grpSp>
      </p:grpSp>
      <p:pic>
        <p:nvPicPr>
          <p:cNvPr id="70" name="Image 69">
            <a:extLst>
              <a:ext uri="{FF2B5EF4-FFF2-40B4-BE49-F238E27FC236}">
                <a16:creationId xmlns:a16="http://schemas.microsoft.com/office/drawing/2014/main" id="{4E3C1067-6E2B-42BB-9BA8-0D0CC4C43ACD}"/>
              </a:ext>
            </a:extLst>
          </p:cNvPr>
          <p:cNvPicPr>
            <a:picLocks noChangeAspect="1"/>
          </p:cNvPicPr>
          <p:nvPr/>
        </p:nvPicPr>
        <p:blipFill rotWithShape="1">
          <a:blip r:embed="rId27" cstate="print"/>
          <a:srcRect l="51870" t="15492" r="24550" b="80330"/>
          <a:stretch/>
        </p:blipFill>
        <p:spPr>
          <a:xfrm>
            <a:off x="2335809" y="0"/>
            <a:ext cx="7017250" cy="723428"/>
          </a:xfrm>
          <a:prstGeom prst="rect">
            <a:avLst/>
          </a:prstGeom>
        </p:spPr>
      </p:pic>
      <p:sp>
        <p:nvSpPr>
          <p:cNvPr id="71"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4000" dirty="0" smtClean="0">
                <a:solidFill>
                  <a:schemeClr val="bg2">
                    <a:lumMod val="25000"/>
                  </a:schemeClr>
                </a:solidFill>
                <a:latin typeface="Century" panose="02040604050505020304" pitchFamily="18" charset="0"/>
              </a:rPr>
              <a:t>Some ideas </a:t>
            </a:r>
            <a:endParaRPr lang="fr-FR" sz="4000" dirty="0">
              <a:solidFill>
                <a:schemeClr val="bg2">
                  <a:lumMod val="25000"/>
                </a:schemeClr>
              </a:solidFill>
              <a:latin typeface="Century" panose="02040604050505020304" pitchFamily="18" charset="0"/>
            </a:endParaRPr>
          </a:p>
        </p:txBody>
      </p:sp>
      <p:sp>
        <p:nvSpPr>
          <p:cNvPr id="72" name="Rectangle 71"/>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cap="small" dirty="0" smtClean="0">
                <a:solidFill>
                  <a:srgbClr val="565655"/>
                </a:solidFill>
                <a:latin typeface="Century" panose="02040604050505020304" pitchFamily="18" charset="0"/>
              </a:rPr>
              <a:t>Proposal for  commercial </a:t>
            </a:r>
            <a:r>
              <a:rPr lang="fr-FR" cap="small" dirty="0" err="1" smtClean="0">
                <a:solidFill>
                  <a:schemeClr val="tx1"/>
                </a:solidFill>
                <a:latin typeface="Century" panose="02040604050505020304" pitchFamily="18" charset="0"/>
              </a:rPr>
              <a:t>operations</a:t>
            </a:r>
            <a:endParaRPr kumimoji="0" lang="fr-FR" b="0" i="0" u="none" strike="noStrike" kern="1200" cap="small" spc="0" normalizeH="0" noProof="0" dirty="0">
              <a:ln>
                <a:noFill/>
              </a:ln>
              <a:solidFill>
                <a:schemeClr val="tx1"/>
              </a:solidFill>
              <a:effectLst/>
              <a:uLnTx/>
              <a:uFillTx/>
              <a:latin typeface="Century" panose="02040604050505020304" pitchFamily="18" charset="0"/>
            </a:endParaRPr>
          </a:p>
        </p:txBody>
      </p:sp>
    </p:spTree>
    <p:extLst>
      <p:ext uri="{BB962C8B-B14F-4D97-AF65-F5344CB8AC3E}">
        <p14:creationId xmlns:p14="http://schemas.microsoft.com/office/powerpoint/2010/main" val="192540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randombar(horizontal)">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1000"/>
                                        <p:tgtEl>
                                          <p:spTgt spid="68"/>
                                        </p:tgtEl>
                                      </p:cBhvr>
                                    </p:animEffect>
                                    <p:anim calcmode="lin" valueType="num">
                                      <p:cBhvr>
                                        <p:cTn id="27" dur="1000" fill="hold"/>
                                        <p:tgtEl>
                                          <p:spTgt spid="68"/>
                                        </p:tgtEl>
                                        <p:attrNameLst>
                                          <p:attrName>ppt_x</p:attrName>
                                        </p:attrNameLst>
                                      </p:cBhvr>
                                      <p:tavLst>
                                        <p:tav tm="0">
                                          <p:val>
                                            <p:strVal val="#ppt_x"/>
                                          </p:val>
                                        </p:tav>
                                        <p:tav tm="100000">
                                          <p:val>
                                            <p:strVal val="#ppt_x"/>
                                          </p:val>
                                        </p:tav>
                                      </p:tavLst>
                                    </p:anim>
                                    <p:anim calcmode="lin" valueType="num">
                                      <p:cBhvr>
                                        <p:cTn id="28"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2335809" y="0"/>
            <a:ext cx="7017250" cy="723428"/>
          </a:xfrm>
          <a:prstGeom prst="rect">
            <a:avLst/>
          </a:prstGeom>
        </p:spPr>
      </p:pic>
      <p:sp>
        <p:nvSpPr>
          <p:cNvPr id="24" name="Sous-titre 2">
            <a:extLst>
              <a:ext uri="{FF2B5EF4-FFF2-40B4-BE49-F238E27FC236}">
                <a16:creationId xmlns:a16="http://schemas.microsoft.com/office/drawing/2014/main" id="{5257DCD9-7062-4C85-9309-DADF1D224FEC}"/>
              </a:ext>
            </a:extLst>
          </p:cNvPr>
          <p:cNvSpPr txBox="1">
            <a:spLocks/>
          </p:cNvSpPr>
          <p:nvPr/>
        </p:nvSpPr>
        <p:spPr>
          <a:xfrm>
            <a:off x="0" y="388679"/>
            <a:ext cx="12192000"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3600" dirty="0" smtClean="0">
                <a:solidFill>
                  <a:srgbClr val="E7E6E6">
                    <a:lumMod val="25000"/>
                  </a:srgbClr>
                </a:solidFill>
                <a:latin typeface="Century" panose="02040604050505020304" pitchFamily="18" charset="0"/>
              </a:rPr>
              <a:t>Communication kit</a:t>
            </a:r>
            <a:endParaRPr kumimoji="0" lang="fr-FR" sz="3600" b="0" i="0" u="none" strike="noStrike" kern="1200" cap="none" spc="0" normalizeH="0" baseline="0" noProof="0" dirty="0">
              <a:ln>
                <a:noFill/>
              </a:ln>
              <a:solidFill>
                <a:srgbClr val="E7E6E6">
                  <a:lumMod val="25000"/>
                </a:srgbClr>
              </a:solidFill>
              <a:effectLst/>
              <a:uLnTx/>
              <a:uFillTx/>
              <a:latin typeface="Century" panose="02040604050505020304" pitchFamily="18" charset="0"/>
            </a:endParaRPr>
          </a:p>
        </p:txBody>
      </p:sp>
      <p:grpSp>
        <p:nvGrpSpPr>
          <p:cNvPr id="3" name="Groupe 2"/>
          <p:cNvGrpSpPr/>
          <p:nvPr/>
        </p:nvGrpSpPr>
        <p:grpSpPr>
          <a:xfrm>
            <a:off x="4708938" y="1581883"/>
            <a:ext cx="2732637" cy="4619279"/>
            <a:chOff x="3121438" y="1581883"/>
            <a:chExt cx="2732637" cy="4619279"/>
          </a:xfrm>
        </p:grpSpPr>
        <p:grpSp>
          <p:nvGrpSpPr>
            <p:cNvPr id="7" name="Groupe 6"/>
            <p:cNvGrpSpPr/>
            <p:nvPr/>
          </p:nvGrpSpPr>
          <p:grpSpPr>
            <a:xfrm>
              <a:off x="3121438" y="1581883"/>
              <a:ext cx="2726478" cy="4619279"/>
              <a:chOff x="64514" y="1659157"/>
              <a:chExt cx="2726478" cy="4619279"/>
            </a:xfrm>
          </p:grpSpPr>
          <p:sp>
            <p:nvSpPr>
              <p:cNvPr id="11" name="Rectangle 10"/>
              <p:cNvSpPr/>
              <p:nvPr/>
            </p:nvSpPr>
            <p:spPr>
              <a:xfrm>
                <a:off x="64514" y="2343356"/>
                <a:ext cx="2726478" cy="3935080"/>
              </a:xfrm>
              <a:prstGeom prst="rect">
                <a:avLst/>
              </a:prstGeom>
              <a:solidFill>
                <a:schemeClr val="bg1"/>
              </a:solidFill>
              <a:ln w="19050">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a:ln>
                    <a:noFill/>
                  </a:ln>
                  <a:solidFill>
                    <a:prstClr val="white"/>
                  </a:solidFill>
                  <a:effectLst/>
                  <a:uLnTx/>
                  <a:uFillTx/>
                  <a:latin typeface="Calibri"/>
                  <a:ea typeface="+mn-ea"/>
                  <a:cs typeface="+mn-cs"/>
                </a:endParaRPr>
              </a:p>
            </p:txBody>
          </p:sp>
          <p:sp>
            <p:nvSpPr>
              <p:cNvPr id="26" name="Titre 1"/>
              <p:cNvSpPr txBox="1">
                <a:spLocks/>
              </p:cNvSpPr>
              <p:nvPr/>
            </p:nvSpPr>
            <p:spPr>
              <a:xfrm>
                <a:off x="101534" y="1659157"/>
                <a:ext cx="2689457" cy="66960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r>
                  <a:rPr lang="fr-FR" sz="2600" b="1" cap="small" dirty="0" smtClean="0">
                    <a:solidFill>
                      <a:schemeClr val="tx1"/>
                    </a:solidFill>
                    <a:latin typeface="+mn-lt"/>
                    <a:ea typeface="+mn-ea"/>
                    <a:cs typeface="+mn-cs"/>
                  </a:rPr>
                  <a:t>Commercial film</a:t>
                </a:r>
                <a:endParaRPr lang="fr-FR" sz="2600" b="1" dirty="0">
                  <a:latin typeface="+mn-lt"/>
                </a:endParaRPr>
              </a:p>
            </p:txBody>
          </p:sp>
        </p:grpSp>
        <p:pic>
          <p:nvPicPr>
            <p:cNvPr id="34" name="Picture 2" descr="Forces et faiblesses de la « Palestine 24 images/seconde » - ERAP -  Échanges Rhône-Alpes Auvergne Palest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36240">
              <a:off x="3732267" y="4150292"/>
              <a:ext cx="1557639" cy="1216157"/>
            </a:xfrm>
            <a:prstGeom prst="rect">
              <a:avLst/>
            </a:prstGeom>
            <a:noFill/>
            <a:extLst>
              <a:ext uri="{909E8E84-426E-40DD-AFC4-6F175D3DCCD1}">
                <a14:hiddenFill xmlns:a14="http://schemas.microsoft.com/office/drawing/2010/main">
                  <a:solidFill>
                    <a:srgbClr val="FFFFFF"/>
                  </a:solidFill>
                </a14:hiddenFill>
              </a:ext>
            </a:extLst>
          </p:spPr>
        </p:pic>
        <p:sp>
          <p:nvSpPr>
            <p:cNvPr id="19" name="Titre 1"/>
            <p:cNvSpPr txBox="1">
              <a:spLocks/>
            </p:cNvSpPr>
            <p:nvPr/>
          </p:nvSpPr>
          <p:spPr>
            <a:xfrm rot="10800000" flipV="1">
              <a:off x="3168100" y="3400544"/>
              <a:ext cx="2685975" cy="45592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r>
                <a:rPr lang="fr-FR" sz="2600" b="1" cap="small" dirty="0" smtClean="0">
                  <a:solidFill>
                    <a:schemeClr val="tx1"/>
                  </a:solidFill>
                  <a:latin typeface="+mn-lt"/>
                  <a:ea typeface="+mn-ea"/>
                  <a:cs typeface="+mn-cs"/>
                </a:rPr>
                <a:t>1mn </a:t>
              </a:r>
              <a:endParaRPr lang="fr-FR" sz="2600" b="1" dirty="0">
                <a:latin typeface="+mn-lt"/>
              </a:endParaRPr>
            </a:p>
          </p:txBody>
        </p:sp>
      </p:grpSp>
    </p:spTree>
    <p:extLst>
      <p:ext uri="{BB962C8B-B14F-4D97-AF65-F5344CB8AC3E}">
        <p14:creationId xmlns:p14="http://schemas.microsoft.com/office/powerpoint/2010/main" val="167250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E3C1067-6E2B-42BB-9BA8-0D0CC4C43ACD}"/>
              </a:ext>
            </a:extLst>
          </p:cNvPr>
          <p:cNvPicPr>
            <a:picLocks noChangeAspect="1"/>
          </p:cNvPicPr>
          <p:nvPr/>
        </p:nvPicPr>
        <p:blipFill rotWithShape="1">
          <a:blip r:embed="rId5" cstate="print"/>
          <a:srcRect l="51870" t="15492" r="24550" b="80330"/>
          <a:stretch/>
        </p:blipFill>
        <p:spPr>
          <a:xfrm>
            <a:off x="2335809" y="0"/>
            <a:ext cx="7017250" cy="723428"/>
          </a:xfrm>
          <a:prstGeom prst="rect">
            <a:avLst/>
          </a:prstGeom>
        </p:spPr>
      </p:pic>
      <p:sp>
        <p:nvSpPr>
          <p:cNvPr id="10" name="Sous-titre 2">
            <a:extLst>
              <a:ext uri="{FF2B5EF4-FFF2-40B4-BE49-F238E27FC236}">
                <a16:creationId xmlns:a16="http://schemas.microsoft.com/office/drawing/2014/main" id="{5257DCD9-7062-4C85-9309-DADF1D224FEC}"/>
              </a:ext>
            </a:extLst>
          </p:cNvPr>
          <p:cNvSpPr txBox="1">
            <a:spLocks/>
          </p:cNvSpPr>
          <p:nvPr/>
        </p:nvSpPr>
        <p:spPr>
          <a:xfrm>
            <a:off x="1" y="388679"/>
            <a:ext cx="12192000"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000" dirty="0" smtClean="0">
                <a:solidFill>
                  <a:srgbClr val="E7E6E6">
                    <a:lumMod val="25000"/>
                  </a:srgbClr>
                </a:solidFill>
                <a:latin typeface="Century" panose="02040604050505020304" pitchFamily="18" charset="0"/>
              </a:rPr>
              <a:t>Commercial film</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pic>
        <p:nvPicPr>
          <p:cNvPr id="3" name="Commercial video ENG Eye &amp; lip Perfection treat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85900" y="1196588"/>
            <a:ext cx="9440863" cy="5310575"/>
          </a:xfrm>
          <a:prstGeom prst="rect">
            <a:avLst/>
          </a:prstGeom>
        </p:spPr>
      </p:pic>
    </p:spTree>
    <p:extLst>
      <p:ext uri="{BB962C8B-B14F-4D97-AF65-F5344CB8AC3E}">
        <p14:creationId xmlns:p14="http://schemas.microsoft.com/office/powerpoint/2010/main" val="27008720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54009" y="1581883"/>
            <a:ext cx="2730196" cy="664581"/>
          </a:xfrm>
        </p:spPr>
        <p:txBody>
          <a:bodyPr>
            <a:normAutofit/>
          </a:bodyPr>
          <a:lstStyle/>
          <a:p>
            <a:r>
              <a:rPr lang="fr-FR" sz="2600" b="1" cap="small" dirty="0" err="1">
                <a:solidFill>
                  <a:schemeClr val="tx1"/>
                </a:solidFill>
                <a:latin typeface="+mn-lt"/>
                <a:ea typeface="+mn-ea"/>
                <a:cs typeface="+mn-cs"/>
              </a:rPr>
              <a:t>Video</a:t>
            </a:r>
            <a:r>
              <a:rPr lang="fr-FR" sz="2600" b="1" cap="small" dirty="0">
                <a:solidFill>
                  <a:schemeClr val="tx1"/>
                </a:solidFill>
                <a:latin typeface="+mn-lt"/>
                <a:ea typeface="+mn-ea"/>
                <a:cs typeface="+mn-cs"/>
              </a:rPr>
              <a:t> tutorial</a:t>
            </a:r>
          </a:p>
        </p:txBody>
      </p:sp>
      <p:sp>
        <p:nvSpPr>
          <p:cNvPr id="12" name="Rectangle 11"/>
          <p:cNvSpPr/>
          <p:nvPr/>
        </p:nvSpPr>
        <p:spPr>
          <a:xfrm>
            <a:off x="4754009" y="2266082"/>
            <a:ext cx="2695066" cy="3935080"/>
          </a:xfrm>
          <a:prstGeom prst="rect">
            <a:avLst/>
          </a:prstGeom>
          <a:solidFill>
            <a:schemeClr val="bg1"/>
          </a:solidFill>
          <a:ln w="19050">
            <a:solidFill>
              <a:srgbClr val="EBE7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2" descr="Forces et faiblesses de la « Palestine 24 images/seconde » - ERAP -  Échanges Rhône-Alpes Auvergne Palest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36240">
            <a:off x="5322722" y="4169910"/>
            <a:ext cx="1557639" cy="1216157"/>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 22">
            <a:extLst>
              <a:ext uri="{FF2B5EF4-FFF2-40B4-BE49-F238E27FC236}">
                <a16:creationId xmlns:a16="http://schemas.microsoft.com/office/drawing/2014/main" id="{4E3C1067-6E2B-42BB-9BA8-0D0CC4C43ACD}"/>
              </a:ext>
            </a:extLst>
          </p:cNvPr>
          <p:cNvPicPr>
            <a:picLocks noChangeAspect="1"/>
          </p:cNvPicPr>
          <p:nvPr/>
        </p:nvPicPr>
        <p:blipFill rotWithShape="1">
          <a:blip r:embed="rId4" cstate="print"/>
          <a:srcRect l="51870" t="15492" r="24550" b="80330"/>
          <a:stretch/>
        </p:blipFill>
        <p:spPr>
          <a:xfrm>
            <a:off x="2335809" y="0"/>
            <a:ext cx="7017250" cy="723428"/>
          </a:xfrm>
          <a:prstGeom prst="rect">
            <a:avLst/>
          </a:prstGeom>
        </p:spPr>
      </p:pic>
      <p:sp>
        <p:nvSpPr>
          <p:cNvPr id="24" name="Sous-titre 2">
            <a:extLst>
              <a:ext uri="{FF2B5EF4-FFF2-40B4-BE49-F238E27FC236}">
                <a16:creationId xmlns:a16="http://schemas.microsoft.com/office/drawing/2014/main" id="{5257DCD9-7062-4C85-9309-DADF1D224FEC}"/>
              </a:ext>
            </a:extLst>
          </p:cNvPr>
          <p:cNvSpPr txBox="1">
            <a:spLocks/>
          </p:cNvSpPr>
          <p:nvPr/>
        </p:nvSpPr>
        <p:spPr>
          <a:xfrm>
            <a:off x="0" y="388679"/>
            <a:ext cx="12192000"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3600" dirty="0" smtClean="0">
                <a:solidFill>
                  <a:srgbClr val="E7E6E6">
                    <a:lumMod val="25000"/>
                  </a:srgbClr>
                </a:solidFill>
                <a:latin typeface="Century" panose="02040604050505020304" pitchFamily="18" charset="0"/>
              </a:rPr>
              <a:t>Communication kit</a:t>
            </a:r>
            <a:endParaRPr kumimoji="0" lang="fr-FR" sz="3600" b="0" i="0" u="none" strike="noStrike" kern="1200" cap="none" spc="0" normalizeH="0" baseline="0" noProof="0" dirty="0">
              <a:ln>
                <a:noFill/>
              </a:ln>
              <a:solidFill>
                <a:srgbClr val="E7E6E6">
                  <a:lumMod val="25000"/>
                </a:srgbClr>
              </a:solidFill>
              <a:effectLst/>
              <a:uLnTx/>
              <a:uFillTx/>
              <a:latin typeface="Century" panose="02040604050505020304" pitchFamily="18" charset="0"/>
            </a:endParaRPr>
          </a:p>
        </p:txBody>
      </p:sp>
      <p:sp>
        <p:nvSpPr>
          <p:cNvPr id="20" name="Titre 1"/>
          <p:cNvSpPr txBox="1">
            <a:spLocks/>
          </p:cNvSpPr>
          <p:nvPr/>
        </p:nvSpPr>
        <p:spPr>
          <a:xfrm>
            <a:off x="4760168" y="3330856"/>
            <a:ext cx="2688907" cy="59530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r>
              <a:rPr lang="fr-FR" sz="2600" b="1" cap="small" dirty="0" smtClean="0">
                <a:solidFill>
                  <a:schemeClr val="tx1"/>
                </a:solidFill>
                <a:latin typeface="+mn-lt"/>
                <a:ea typeface="+mn-ea"/>
                <a:cs typeface="+mn-cs"/>
              </a:rPr>
              <a:t>3x30sec &amp; 2.30</a:t>
            </a:r>
            <a:endParaRPr lang="fr-FR" sz="2600" b="1" dirty="0">
              <a:latin typeface="+mn-lt"/>
            </a:endParaRPr>
          </a:p>
        </p:txBody>
      </p:sp>
    </p:spTree>
    <p:extLst>
      <p:ext uri="{BB962C8B-B14F-4D97-AF65-F5344CB8AC3E}">
        <p14:creationId xmlns:p14="http://schemas.microsoft.com/office/powerpoint/2010/main" val="23773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4E3C1067-6E2B-42BB-9BA8-0D0CC4C43ACD}"/>
              </a:ext>
            </a:extLst>
          </p:cNvPr>
          <p:cNvPicPr>
            <a:picLocks noChangeAspect="1"/>
          </p:cNvPicPr>
          <p:nvPr/>
        </p:nvPicPr>
        <p:blipFill rotWithShape="1">
          <a:blip r:embed="rId5" cstate="print"/>
          <a:srcRect l="51870" t="15492" r="24550" b="80330"/>
          <a:stretch/>
        </p:blipFill>
        <p:spPr>
          <a:xfrm>
            <a:off x="2335809" y="0"/>
            <a:ext cx="7017250" cy="723428"/>
          </a:xfrm>
          <a:prstGeom prst="rect">
            <a:avLst/>
          </a:prstGeom>
        </p:spPr>
      </p:pic>
      <p:sp>
        <p:nvSpPr>
          <p:cNvPr id="24" name="Sous-titre 2">
            <a:extLst>
              <a:ext uri="{FF2B5EF4-FFF2-40B4-BE49-F238E27FC236}">
                <a16:creationId xmlns:a16="http://schemas.microsoft.com/office/drawing/2014/main" id="{5257DCD9-7062-4C85-9309-DADF1D224FEC}"/>
              </a:ext>
            </a:extLst>
          </p:cNvPr>
          <p:cNvSpPr txBox="1">
            <a:spLocks/>
          </p:cNvSpPr>
          <p:nvPr/>
        </p:nvSpPr>
        <p:spPr>
          <a:xfrm>
            <a:off x="0" y="388679"/>
            <a:ext cx="12192000"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fr-FR" sz="3600" dirty="0" err="1">
                <a:solidFill>
                  <a:srgbClr val="E7E6E6">
                    <a:lumMod val="25000"/>
                  </a:srgbClr>
                </a:solidFill>
                <a:latin typeface="Century" panose="02040604050505020304" pitchFamily="18" charset="0"/>
              </a:rPr>
              <a:t>Video</a:t>
            </a:r>
            <a:r>
              <a:rPr lang="fr-FR" sz="3600" dirty="0">
                <a:solidFill>
                  <a:srgbClr val="E7E6E6">
                    <a:lumMod val="25000"/>
                  </a:srgbClr>
                </a:solidFill>
                <a:latin typeface="Century" panose="02040604050505020304" pitchFamily="18" charset="0"/>
              </a:rPr>
              <a:t> tutorial</a:t>
            </a:r>
            <a:endParaRPr kumimoji="0" lang="fr-FR" sz="3600" b="0" i="0" u="none" strike="noStrike" kern="1200" cap="none" spc="0" normalizeH="0" baseline="0" noProof="0" dirty="0">
              <a:ln>
                <a:noFill/>
              </a:ln>
              <a:solidFill>
                <a:srgbClr val="E7E6E6">
                  <a:lumMod val="25000"/>
                </a:srgbClr>
              </a:solidFill>
              <a:effectLst/>
              <a:uLnTx/>
              <a:uFillTx/>
              <a:latin typeface="Century" panose="02040604050505020304" pitchFamily="18" charset="0"/>
            </a:endParaRPr>
          </a:p>
        </p:txBody>
      </p:sp>
      <p:pic>
        <p:nvPicPr>
          <p:cNvPr id="5" name="English_Tuto_contours and quartz_3 techniqu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64518" y="1469458"/>
            <a:ext cx="8462963" cy="4760497"/>
          </a:xfrm>
          <a:prstGeom prst="rect">
            <a:avLst/>
          </a:prstGeom>
        </p:spPr>
      </p:pic>
    </p:spTree>
    <p:extLst>
      <p:ext uri="{BB962C8B-B14F-4D97-AF65-F5344CB8AC3E}">
        <p14:creationId xmlns:p14="http://schemas.microsoft.com/office/powerpoint/2010/main" val="773895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Tree>
    <p:extLst>
      <p:ext uri="{BB962C8B-B14F-4D97-AF65-F5344CB8AC3E}">
        <p14:creationId xmlns:p14="http://schemas.microsoft.com/office/powerpoint/2010/main" val="2182293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p:nvPr/>
        </p:nvSpPr>
        <p:spPr>
          <a:xfrm>
            <a:off x="891053" y="1251830"/>
            <a:ext cx="10241569" cy="23865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Montserrat"/>
              <a:ea typeface="Montserrat"/>
              <a:cs typeface="Montserrat"/>
              <a:sym typeface="Montserrat"/>
            </a:endParaRPr>
          </a:p>
        </p:txBody>
      </p:sp>
      <p:sp>
        <p:nvSpPr>
          <p:cNvPr id="6" name="ZoneTexte 5">
            <a:extLst>
              <a:ext uri="{FF2B5EF4-FFF2-40B4-BE49-F238E27FC236}">
                <a16:creationId xmlns:a16="http://schemas.microsoft.com/office/drawing/2014/main" id="{18DBE696-A197-4DE8-8E8B-CC709EF0C568}"/>
              </a:ext>
            </a:extLst>
          </p:cNvPr>
          <p:cNvSpPr txBox="1"/>
          <p:nvPr/>
        </p:nvSpPr>
        <p:spPr>
          <a:xfrm>
            <a:off x="3879575" y="1426217"/>
            <a:ext cx="41096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200" b="0" i="0" u="none" strike="noStrike" kern="1200" cap="none" spc="0" normalizeH="0" baseline="0" noProof="0" dirty="0" smtClean="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panose="02040604050505020304" pitchFamily="18" charset="0"/>
                <a:ea typeface="+mn-ea"/>
                <a:cs typeface="+mn-cs"/>
              </a:rPr>
              <a:t>02</a:t>
            </a:r>
            <a:endParaRPr kumimoji="0" lang="fr-FR" sz="7200" b="0" i="0" u="none" strike="noStrike" kern="1200" cap="none" spc="0" normalizeH="0" baseline="0" noProof="0" dirty="0">
              <a:ln w="18415" cmpd="sng">
                <a:solidFill>
                  <a:srgbClr val="FFFFFF"/>
                </a:solidFill>
                <a:prstDash val="solid"/>
              </a:ln>
              <a:solidFill>
                <a:srgbClr val="9790BE"/>
              </a:solidFill>
              <a:effectLst>
                <a:outerShdw blurRad="38100" dist="38100" dir="2700000" algn="tl">
                  <a:srgbClr val="000000">
                    <a:alpha val="43137"/>
                  </a:srgbClr>
                </a:outerShdw>
              </a:effectLst>
              <a:uLnTx/>
              <a:uFillTx/>
              <a:latin typeface="Century" panose="02040604050505020304" pitchFamily="18" charset="0"/>
              <a:ea typeface="+mn-ea"/>
              <a:cs typeface="+mn-cs"/>
            </a:endParaRPr>
          </a:p>
        </p:txBody>
      </p:sp>
      <p:cxnSp>
        <p:nvCxnSpPr>
          <p:cNvPr id="8" name="Connecteur droit 7">
            <a:extLst>
              <a:ext uri="{FF2B5EF4-FFF2-40B4-BE49-F238E27FC236}">
                <a16:creationId xmlns:a16="http://schemas.microsoft.com/office/drawing/2014/main" id="{8B44231A-85FF-4A29-A208-72E5409BE475}"/>
              </a:ext>
            </a:extLst>
          </p:cNvPr>
          <p:cNvCxnSpPr/>
          <p:nvPr/>
        </p:nvCxnSpPr>
        <p:spPr>
          <a:xfrm>
            <a:off x="5934404" y="2835876"/>
            <a:ext cx="0" cy="593124"/>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9" name="ZoneTexte 8">
            <a:extLst>
              <a:ext uri="{FF2B5EF4-FFF2-40B4-BE49-F238E27FC236}">
                <a16:creationId xmlns:a16="http://schemas.microsoft.com/office/drawing/2014/main" id="{CCB17AF9-D998-43CA-A4EF-00945E342E95}"/>
              </a:ext>
            </a:extLst>
          </p:cNvPr>
          <p:cNvSpPr txBox="1"/>
          <p:nvPr/>
        </p:nvSpPr>
        <p:spPr>
          <a:xfrm>
            <a:off x="1989438" y="3847660"/>
            <a:ext cx="778475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5000" b="0" i="0" u="none" strike="noStrike" kern="1200" cap="small" spc="0" normalizeH="0" baseline="0" noProof="0" dirty="0">
                <a:ln>
                  <a:noFill/>
                </a:ln>
                <a:solidFill>
                  <a:srgbClr val="E7E6E6">
                    <a:lumMod val="25000"/>
                  </a:srgbClr>
                </a:solidFill>
                <a:effectLst/>
                <a:uLnTx/>
                <a:uFillTx/>
                <a:latin typeface="Century" panose="02040604050505020304" pitchFamily="18" charset="0"/>
                <a:ea typeface="+mn-ea"/>
                <a:cs typeface="+mn-cs"/>
              </a:rPr>
              <a:t>Context &amp; market</a:t>
            </a:r>
            <a:endParaRPr kumimoji="0" lang="en-US" sz="5000" b="0" i="0" u="none" strike="noStrike" kern="1200" cap="small"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spTree>
    <p:extLst>
      <p:ext uri="{BB962C8B-B14F-4D97-AF65-F5344CB8AC3E}">
        <p14:creationId xmlns:p14="http://schemas.microsoft.com/office/powerpoint/2010/main" val="291308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2335809" y="0"/>
            <a:ext cx="7017250" cy="723428"/>
          </a:xfrm>
          <a:prstGeom prst="rect">
            <a:avLst/>
          </a:prstGeom>
        </p:spPr>
      </p:pic>
      <p:sp>
        <p:nvSpPr>
          <p:cNvPr id="2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Quizz</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sp>
        <p:nvSpPr>
          <p:cNvPr id="24" name="Rectangle 23"/>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smtClean="0">
                <a:ln>
                  <a:noFill/>
                </a:ln>
                <a:solidFill>
                  <a:srgbClr val="565655"/>
                </a:solidFill>
                <a:effectLst/>
                <a:uLnTx/>
                <a:uFillTx/>
                <a:latin typeface="Century" panose="02040604050505020304" pitchFamily="18" charset="0"/>
                <a:ea typeface="+mn-ea"/>
                <a:cs typeface="+mn-cs"/>
              </a:rPr>
              <a:t>Did you know that? </a:t>
            </a:r>
            <a:endParaRPr kumimoji="0" lang="fr-FR" sz="1800" b="0" i="0" u="none" strike="noStrike" kern="1200" cap="small" spc="0" normalizeH="0" baseline="0" noProof="0" dirty="0">
              <a:ln>
                <a:noFill/>
              </a:ln>
              <a:solidFill>
                <a:srgbClr val="565655"/>
              </a:solidFill>
              <a:effectLst/>
              <a:uLnTx/>
              <a:uFillTx/>
              <a:latin typeface="Century" panose="02040604050505020304" pitchFamily="18" charset="0"/>
              <a:ea typeface="+mn-ea"/>
              <a:cs typeface="+mn-cs"/>
            </a:endParaRPr>
          </a:p>
        </p:txBody>
      </p:sp>
      <p:grpSp>
        <p:nvGrpSpPr>
          <p:cNvPr id="2" name="Groupe 1"/>
          <p:cNvGrpSpPr/>
          <p:nvPr/>
        </p:nvGrpSpPr>
        <p:grpSpPr>
          <a:xfrm>
            <a:off x="156066" y="2152934"/>
            <a:ext cx="11686903" cy="3909148"/>
            <a:chOff x="264923" y="2152934"/>
            <a:chExt cx="11686903" cy="3909148"/>
          </a:xfrm>
        </p:grpSpPr>
        <p:sp>
          <p:nvSpPr>
            <p:cNvPr id="6" name="Rectangle à coins arrondis 5"/>
            <p:cNvSpPr/>
            <p:nvPr/>
          </p:nvSpPr>
          <p:spPr>
            <a:xfrm>
              <a:off x="264923" y="2411181"/>
              <a:ext cx="11686903" cy="365090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a:ln>
                  <a:noFill/>
                </a:ln>
                <a:solidFill>
                  <a:prstClr val="white"/>
                </a:solidFill>
                <a:effectLst/>
                <a:uLnTx/>
                <a:uFillTx/>
                <a:latin typeface="Calibri"/>
                <a:ea typeface="+mn-ea"/>
                <a:cs typeface="+mn-cs"/>
              </a:endParaRPr>
            </a:p>
          </p:txBody>
        </p:sp>
        <p:sp>
          <p:nvSpPr>
            <p:cNvPr id="19" name="Titre 1">
              <a:extLst>
                <a:ext uri="{FF2B5EF4-FFF2-40B4-BE49-F238E27FC236}">
                  <a16:creationId xmlns:a16="http://schemas.microsoft.com/office/drawing/2014/main" id="{11B07903-97F9-4B79-A4F3-B25896E456AC}"/>
                </a:ext>
              </a:extLst>
            </p:cNvPr>
            <p:cNvSpPr txBox="1">
              <a:spLocks/>
            </p:cNvSpPr>
            <p:nvPr/>
          </p:nvSpPr>
          <p:spPr>
            <a:xfrm>
              <a:off x="763271" y="2152934"/>
              <a:ext cx="3668879" cy="489701"/>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600" b="1" i="0" u="none" strike="noStrike" kern="1200" cap="small" spc="0" normalizeH="0" baseline="0" noProof="0" dirty="0" err="1" smtClean="0">
                  <a:ln>
                    <a:noFill/>
                  </a:ln>
                  <a:solidFill>
                    <a:srgbClr val="E7E6E6">
                      <a:lumMod val="25000"/>
                    </a:srgbClr>
                  </a:solidFill>
                  <a:effectLst/>
                  <a:uLnTx/>
                  <a:uFillTx/>
                  <a:latin typeface="Calibri"/>
                  <a:ea typeface="+mj-ea"/>
                  <a:cs typeface="+mj-cs"/>
                </a:rPr>
                <a:t>According</a:t>
              </a:r>
              <a:r>
                <a:rPr kumimoji="0" lang="fr-FR" sz="2600" b="1" i="0" u="none" strike="noStrike" kern="1200" cap="small" spc="0" normalizeH="0" baseline="0" noProof="0" dirty="0" smtClean="0">
                  <a:ln>
                    <a:noFill/>
                  </a:ln>
                  <a:solidFill>
                    <a:srgbClr val="E7E6E6">
                      <a:lumMod val="25000"/>
                    </a:srgbClr>
                  </a:solidFill>
                  <a:effectLst/>
                  <a:uLnTx/>
                  <a:uFillTx/>
                  <a:latin typeface="Calibri"/>
                  <a:ea typeface="+mj-ea"/>
                  <a:cs typeface="+mj-cs"/>
                </a:rPr>
                <a:t> to </a:t>
              </a:r>
              <a:r>
                <a:rPr kumimoji="0" lang="fr-FR" sz="2600" b="1" i="0" u="none" strike="noStrike" kern="1200" cap="small" spc="0" normalizeH="0" baseline="0" noProof="0" dirty="0" err="1" smtClean="0">
                  <a:ln>
                    <a:noFill/>
                  </a:ln>
                  <a:solidFill>
                    <a:srgbClr val="E7E6E6">
                      <a:lumMod val="25000"/>
                    </a:srgbClr>
                  </a:solidFill>
                  <a:effectLst/>
                  <a:uLnTx/>
                  <a:uFillTx/>
                  <a:latin typeface="Calibri"/>
                  <a:ea typeface="+mj-ea"/>
                  <a:cs typeface="+mj-cs"/>
                </a:rPr>
                <a:t>you</a:t>
              </a:r>
              <a:r>
                <a:rPr kumimoji="0" lang="fr-FR" sz="2600" b="1" i="0" u="none" strike="noStrike" kern="1200" cap="small" spc="0" normalizeH="0" baseline="0" noProof="0" dirty="0" smtClean="0">
                  <a:ln>
                    <a:noFill/>
                  </a:ln>
                  <a:solidFill>
                    <a:srgbClr val="E7E6E6">
                      <a:lumMod val="25000"/>
                    </a:srgbClr>
                  </a:solidFill>
                  <a:effectLst/>
                  <a:uLnTx/>
                  <a:uFillTx/>
                  <a:latin typeface="Calibri"/>
                  <a:ea typeface="+mj-ea"/>
                  <a:cs typeface="+mj-cs"/>
                </a:rPr>
                <a:t> :</a:t>
              </a:r>
              <a:endParaRPr kumimoji="0" lang="fr-FR" sz="2600" b="0" i="0" u="none" strike="noStrike" kern="1200" cap="none" spc="0" normalizeH="0" baseline="0" noProof="0" dirty="0">
                <a:ln>
                  <a:noFill/>
                </a:ln>
                <a:solidFill>
                  <a:srgbClr val="E7E6E6">
                    <a:lumMod val="25000"/>
                  </a:srgbClr>
                </a:solidFill>
                <a:effectLst/>
                <a:uLnTx/>
                <a:uFillTx/>
                <a:latin typeface="Calibri"/>
                <a:ea typeface="+mj-ea"/>
                <a:cs typeface="+mj-cs"/>
              </a:endParaRPr>
            </a:p>
          </p:txBody>
        </p:sp>
      </p:grpSp>
      <p:sp>
        <p:nvSpPr>
          <p:cNvPr id="21" name="ZoneTexte 20"/>
          <p:cNvSpPr txBox="1"/>
          <p:nvPr/>
        </p:nvSpPr>
        <p:spPr>
          <a:xfrm>
            <a:off x="548263" y="2834511"/>
            <a:ext cx="10811948"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LcPeriod"/>
              <a:tabLst/>
              <a:defRPr/>
            </a:pPr>
            <a:r>
              <a:rPr kumimoji="0" lang="fr-FR" sz="2200" b="0" i="0" u="none" strike="noStrike" kern="1200" cap="none" spc="0" normalizeH="0" baseline="0" noProof="0" dirty="0" smtClean="0">
                <a:ln>
                  <a:noFill/>
                </a:ln>
                <a:solidFill>
                  <a:prstClr val="black"/>
                </a:solidFill>
                <a:effectLst/>
                <a:uLnTx/>
                <a:uFillTx/>
                <a:latin typeface="Calibri"/>
                <a:ea typeface="+mn-ea"/>
                <a:cs typeface="+mn-cs"/>
              </a:rPr>
              <a:t>How </a:t>
            </a:r>
            <a:r>
              <a:rPr kumimoji="0" lang="fr-FR" sz="2200" b="0" i="0" u="none" strike="noStrike" kern="1200" cap="none" spc="0" normalizeH="0" baseline="0" noProof="0" dirty="0" err="1" smtClean="0">
                <a:ln>
                  <a:noFill/>
                </a:ln>
                <a:solidFill>
                  <a:prstClr val="black"/>
                </a:solidFill>
                <a:effectLst/>
                <a:uLnTx/>
                <a:uFillTx/>
                <a:latin typeface="Calibri"/>
                <a:ea typeface="+mn-ea"/>
                <a:cs typeface="+mn-cs"/>
              </a:rPr>
              <a:t>many</a:t>
            </a:r>
            <a:r>
              <a:rPr kumimoji="0" lang="fr-FR"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2200" b="0" i="0" u="none" strike="noStrike" kern="1200" cap="none" spc="0" normalizeH="0" baseline="0" noProof="0" dirty="0" err="1" smtClean="0">
                <a:ln>
                  <a:noFill/>
                </a:ln>
                <a:solidFill>
                  <a:prstClr val="black"/>
                </a:solidFill>
                <a:effectLst/>
                <a:uLnTx/>
                <a:uFillTx/>
                <a:latin typeface="Calibri"/>
                <a:ea typeface="+mn-ea"/>
                <a:cs typeface="+mn-cs"/>
              </a:rPr>
              <a:t>milimeters</a:t>
            </a:r>
            <a:r>
              <a:rPr kumimoji="0" lang="fr-FR"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2200" b="0" i="0" u="none" strike="noStrike" kern="1200" cap="none" spc="0" normalizeH="0" baseline="0" noProof="0" dirty="0" err="1" smtClean="0">
                <a:ln>
                  <a:noFill/>
                </a:ln>
                <a:solidFill>
                  <a:prstClr val="black"/>
                </a:solidFill>
                <a:effectLst/>
                <a:uLnTx/>
                <a:uFillTx/>
                <a:latin typeface="Calibri"/>
                <a:ea typeface="+mn-ea"/>
                <a:cs typeface="+mn-cs"/>
              </a:rPr>
              <a:t>measures</a:t>
            </a:r>
            <a:r>
              <a:rPr kumimoji="0" lang="fr-FR" sz="2200" b="0" i="0" u="none" strike="noStrike" kern="1200" cap="none" spc="0" normalizeH="0" baseline="0" noProof="0" dirty="0" smtClean="0">
                <a:ln>
                  <a:noFill/>
                </a:ln>
                <a:solidFill>
                  <a:prstClr val="black"/>
                </a:solidFill>
                <a:effectLst/>
                <a:uLnTx/>
                <a:uFillTx/>
                <a:latin typeface="Calibri"/>
                <a:ea typeface="+mn-ea"/>
                <a:cs typeface="+mn-cs"/>
              </a:rPr>
              <a:t> the </a:t>
            </a:r>
            <a:r>
              <a:rPr kumimoji="0" lang="fr-FR" sz="2200" b="0" i="0" u="none" strike="noStrike" kern="1200" cap="none" spc="0" normalizeH="0" baseline="0" noProof="0" dirty="0" err="1" smtClean="0">
                <a:ln>
                  <a:noFill/>
                </a:ln>
                <a:solidFill>
                  <a:prstClr val="black"/>
                </a:solidFill>
                <a:effectLst/>
                <a:uLnTx/>
                <a:uFillTx/>
                <a:latin typeface="Calibri"/>
                <a:ea typeface="+mn-ea"/>
                <a:cs typeface="+mn-cs"/>
              </a:rPr>
              <a:t>epidermis</a:t>
            </a:r>
            <a:r>
              <a:rPr kumimoji="0" lang="fr-FR" sz="2200" b="0" i="0" u="none" strike="noStrike" kern="1200" cap="none" spc="0" normalizeH="0" baseline="0" noProof="0" dirty="0" smtClean="0">
                <a:ln>
                  <a:noFill/>
                </a:ln>
                <a:solidFill>
                  <a:prstClr val="black"/>
                </a:solidFill>
                <a:effectLst/>
                <a:uLnTx/>
                <a:uFillTx/>
                <a:latin typeface="Calibri"/>
                <a:ea typeface="+mn-ea"/>
                <a:cs typeface="+mn-cs"/>
              </a:rPr>
              <a:t> of the </a:t>
            </a:r>
            <a:r>
              <a:rPr kumimoji="0" lang="fr-FR" sz="2200" b="0" i="0" u="none" strike="noStrike" kern="1200" cap="none" spc="0" normalizeH="0" baseline="0" noProof="0" dirty="0" err="1" smtClean="0">
                <a:ln>
                  <a:noFill/>
                </a:ln>
                <a:solidFill>
                  <a:prstClr val="black"/>
                </a:solidFill>
                <a:effectLst/>
                <a:uLnTx/>
                <a:uFillTx/>
                <a:latin typeface="Calibri"/>
                <a:ea typeface="+mn-ea"/>
                <a:cs typeface="+mn-cs"/>
              </a:rPr>
              <a:t>eye</a:t>
            </a:r>
            <a:r>
              <a:rPr kumimoji="0" lang="fr-FR" sz="2200" b="0" i="0" u="none" strike="noStrike" kern="1200" cap="none" spc="0" normalizeH="0" baseline="0" noProof="0" dirty="0" smtClean="0">
                <a:ln>
                  <a:noFill/>
                </a:ln>
                <a:solidFill>
                  <a:prstClr val="black"/>
                </a:solidFill>
                <a:effectLst/>
                <a:uLnTx/>
                <a:uFillTx/>
                <a:latin typeface="Calibri"/>
                <a:ea typeface="+mn-ea"/>
                <a:cs typeface="+mn-cs"/>
              </a:rPr>
              <a:t> contour?</a:t>
            </a:r>
          </a:p>
        </p:txBody>
      </p:sp>
      <p:sp>
        <p:nvSpPr>
          <p:cNvPr id="26" name="ZoneTexte 25"/>
          <p:cNvSpPr txBox="1"/>
          <p:nvPr/>
        </p:nvSpPr>
        <p:spPr>
          <a:xfrm>
            <a:off x="548261" y="3868518"/>
            <a:ext cx="10820092" cy="430887"/>
          </a:xfrm>
          <a:prstGeom prst="rect">
            <a:avLst/>
          </a:prstGeom>
          <a:noFill/>
        </p:spPr>
        <p:txBody>
          <a:bodyPr wrap="square" rtlCol="0">
            <a:spAutoFit/>
          </a:bodyPr>
          <a:lstStyle/>
          <a:p>
            <a:pPr lvl="0">
              <a:defRPr/>
            </a:pPr>
            <a:r>
              <a:rPr lang="fr-FR" sz="2200" dirty="0">
                <a:solidFill>
                  <a:prstClr val="black"/>
                </a:solidFill>
                <a:latin typeface="Calibri"/>
              </a:rPr>
              <a:t>b</a:t>
            </a:r>
            <a:r>
              <a:rPr kumimoji="0" lang="fr-FR" sz="2200" b="0" i="0" u="none" strike="noStrike" kern="1200" cap="none" spc="0" normalizeH="0" baseline="0" noProof="0" dirty="0" smtClean="0">
                <a:ln>
                  <a:noFill/>
                </a:ln>
                <a:solidFill>
                  <a:prstClr val="black"/>
                </a:solidFill>
                <a:effectLst/>
                <a:uLnTx/>
                <a:uFillTx/>
                <a:latin typeface="Calibri"/>
                <a:ea typeface="+mn-ea"/>
                <a:cs typeface="+mn-cs"/>
              </a:rPr>
              <a:t>. </a:t>
            </a:r>
            <a:r>
              <a:rPr lang="en-US" sz="2200" noProof="0" dirty="0" smtClean="0">
                <a:solidFill>
                  <a:prstClr val="black"/>
                </a:solidFill>
              </a:rPr>
              <a:t>H</a:t>
            </a:r>
            <a:r>
              <a:rPr lang="en-US" sz="2200" dirty="0" smtClean="0">
                <a:solidFill>
                  <a:prstClr val="black"/>
                </a:solidFill>
              </a:rPr>
              <a:t>ow </a:t>
            </a:r>
            <a:r>
              <a:rPr lang="en-US" sz="2200" dirty="0">
                <a:solidFill>
                  <a:prstClr val="black"/>
                </a:solidFill>
              </a:rPr>
              <a:t>many lash beats </a:t>
            </a:r>
            <a:r>
              <a:rPr lang="en-US" sz="2200" dirty="0" smtClean="0">
                <a:solidFill>
                  <a:prstClr val="black"/>
                </a:solidFill>
              </a:rPr>
              <a:t>do we do on average </a:t>
            </a:r>
            <a:r>
              <a:rPr lang="en-US" sz="2200" dirty="0">
                <a:solidFill>
                  <a:prstClr val="black"/>
                </a:solidFill>
              </a:rPr>
              <a:t>per </a:t>
            </a:r>
            <a:r>
              <a:rPr lang="en-US" sz="2200" dirty="0" smtClean="0">
                <a:solidFill>
                  <a:prstClr val="black"/>
                </a:solidFill>
              </a:rPr>
              <a:t>day?</a:t>
            </a:r>
            <a:endParaRPr kumimoji="0" lang="fr-FR"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ZoneTexte 27"/>
          <p:cNvSpPr txBox="1"/>
          <p:nvPr/>
        </p:nvSpPr>
        <p:spPr>
          <a:xfrm>
            <a:off x="540119" y="4905062"/>
            <a:ext cx="10820092" cy="430887"/>
          </a:xfrm>
          <a:prstGeom prst="rect">
            <a:avLst/>
          </a:prstGeom>
          <a:noFill/>
        </p:spPr>
        <p:txBody>
          <a:bodyPr wrap="square" rtlCol="0">
            <a:spAutoFit/>
          </a:bodyPr>
          <a:lstStyle/>
          <a:p>
            <a:pPr lvl="0">
              <a:defRPr/>
            </a:pPr>
            <a:r>
              <a:rPr lang="fr-FR" sz="2200" dirty="0">
                <a:solidFill>
                  <a:prstClr val="black"/>
                </a:solidFill>
                <a:latin typeface="Calibri"/>
              </a:rPr>
              <a:t>c</a:t>
            </a:r>
            <a:r>
              <a:rPr kumimoji="0" lang="fr-FR" sz="2200" b="0" i="0" u="none" strike="noStrike" kern="1200" cap="none" spc="0" normalizeH="0" baseline="0" noProof="0" dirty="0" smtClean="0">
                <a:ln>
                  <a:noFill/>
                </a:ln>
                <a:solidFill>
                  <a:prstClr val="black"/>
                </a:solidFill>
                <a:effectLst/>
                <a:uLnTx/>
                <a:uFillTx/>
                <a:latin typeface="Calibri"/>
                <a:ea typeface="+mn-ea"/>
                <a:cs typeface="+mn-cs"/>
              </a:rPr>
              <a:t>. </a:t>
            </a:r>
            <a:r>
              <a:rPr lang="en-US" sz="2200" noProof="0" dirty="0" smtClean="0">
                <a:solidFill>
                  <a:prstClr val="black"/>
                </a:solidFill>
              </a:rPr>
              <a:t>H</a:t>
            </a:r>
            <a:r>
              <a:rPr lang="en-US" sz="2200" dirty="0" smtClean="0">
                <a:solidFill>
                  <a:prstClr val="black"/>
                </a:solidFill>
              </a:rPr>
              <a:t>ow </a:t>
            </a:r>
            <a:r>
              <a:rPr lang="en-US" sz="2200" dirty="0">
                <a:solidFill>
                  <a:prstClr val="black"/>
                </a:solidFill>
              </a:rPr>
              <a:t>many words </a:t>
            </a:r>
            <a:r>
              <a:rPr lang="en-US" sz="2200" dirty="0" smtClean="0">
                <a:solidFill>
                  <a:prstClr val="black"/>
                </a:solidFill>
              </a:rPr>
              <a:t>do we pronounce </a:t>
            </a:r>
            <a:r>
              <a:rPr lang="en-US" sz="2200" dirty="0">
                <a:solidFill>
                  <a:prstClr val="black"/>
                </a:solidFill>
              </a:rPr>
              <a:t>on average per </a:t>
            </a:r>
            <a:r>
              <a:rPr lang="en-US" sz="2200" dirty="0" smtClean="0">
                <a:solidFill>
                  <a:prstClr val="black"/>
                </a:solidFill>
              </a:rPr>
              <a:t>day?</a:t>
            </a:r>
            <a:endParaRPr kumimoji="0" lang="fr-FR" sz="22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3" name="ZoneTexte 2"/>
          <p:cNvSpPr txBox="1"/>
          <p:nvPr/>
        </p:nvSpPr>
        <p:spPr>
          <a:xfrm>
            <a:off x="968829" y="3298365"/>
            <a:ext cx="1817914" cy="369332"/>
          </a:xfrm>
          <a:prstGeom prst="rect">
            <a:avLst/>
          </a:prstGeom>
          <a:noFill/>
        </p:spPr>
        <p:txBody>
          <a:bodyPr wrap="square" rtlCol="0">
            <a:spAutoFit/>
          </a:bodyPr>
          <a:lstStyle/>
          <a:p>
            <a:r>
              <a:rPr lang="fr-FR" dirty="0" smtClean="0"/>
              <a:t>A: 0,04 mm</a:t>
            </a:r>
            <a:endParaRPr lang="fr-FR" dirty="0"/>
          </a:p>
        </p:txBody>
      </p:sp>
      <p:sp>
        <p:nvSpPr>
          <p:cNvPr id="33" name="ZoneTexte 32"/>
          <p:cNvSpPr txBox="1"/>
          <p:nvPr/>
        </p:nvSpPr>
        <p:spPr>
          <a:xfrm>
            <a:off x="3579009" y="3298365"/>
            <a:ext cx="1817914" cy="369332"/>
          </a:xfrm>
          <a:prstGeom prst="rect">
            <a:avLst/>
          </a:prstGeom>
          <a:noFill/>
        </p:spPr>
        <p:txBody>
          <a:bodyPr wrap="square" rtlCol="0">
            <a:spAutoFit/>
          </a:bodyPr>
          <a:lstStyle/>
          <a:p>
            <a:r>
              <a:rPr lang="fr-FR" dirty="0"/>
              <a:t>B</a:t>
            </a:r>
            <a:r>
              <a:rPr lang="fr-FR" dirty="0" smtClean="0"/>
              <a:t>: 0,1 mm</a:t>
            </a:r>
            <a:endParaRPr lang="fr-FR" dirty="0"/>
          </a:p>
        </p:txBody>
      </p:sp>
      <p:sp>
        <p:nvSpPr>
          <p:cNvPr id="34" name="ZoneTexte 33"/>
          <p:cNvSpPr txBox="1"/>
          <p:nvPr/>
        </p:nvSpPr>
        <p:spPr>
          <a:xfrm>
            <a:off x="6294905" y="3298365"/>
            <a:ext cx="1817914" cy="369332"/>
          </a:xfrm>
          <a:prstGeom prst="rect">
            <a:avLst/>
          </a:prstGeom>
          <a:noFill/>
        </p:spPr>
        <p:txBody>
          <a:bodyPr wrap="square" rtlCol="0">
            <a:spAutoFit/>
          </a:bodyPr>
          <a:lstStyle/>
          <a:p>
            <a:r>
              <a:rPr lang="fr-FR" dirty="0"/>
              <a:t>C</a:t>
            </a:r>
            <a:r>
              <a:rPr lang="fr-FR" dirty="0" smtClean="0"/>
              <a:t>: 0,4 mm</a:t>
            </a:r>
            <a:endParaRPr lang="fr-FR" dirty="0"/>
          </a:p>
        </p:txBody>
      </p:sp>
      <p:sp>
        <p:nvSpPr>
          <p:cNvPr id="35" name="ZoneTexte 34"/>
          <p:cNvSpPr txBox="1"/>
          <p:nvPr/>
        </p:nvSpPr>
        <p:spPr>
          <a:xfrm>
            <a:off x="968825" y="4376047"/>
            <a:ext cx="1817914" cy="369332"/>
          </a:xfrm>
          <a:prstGeom prst="rect">
            <a:avLst/>
          </a:prstGeom>
          <a:noFill/>
        </p:spPr>
        <p:txBody>
          <a:bodyPr wrap="square" rtlCol="0">
            <a:spAutoFit/>
          </a:bodyPr>
          <a:lstStyle/>
          <a:p>
            <a:r>
              <a:rPr lang="fr-FR" dirty="0" smtClean="0"/>
              <a:t>A: 1000</a:t>
            </a:r>
            <a:endParaRPr lang="fr-FR" dirty="0"/>
          </a:p>
        </p:txBody>
      </p:sp>
      <p:sp>
        <p:nvSpPr>
          <p:cNvPr id="36" name="ZoneTexte 35"/>
          <p:cNvSpPr txBox="1"/>
          <p:nvPr/>
        </p:nvSpPr>
        <p:spPr>
          <a:xfrm>
            <a:off x="3579005" y="4376047"/>
            <a:ext cx="1817914" cy="369332"/>
          </a:xfrm>
          <a:prstGeom prst="rect">
            <a:avLst/>
          </a:prstGeom>
          <a:noFill/>
        </p:spPr>
        <p:txBody>
          <a:bodyPr wrap="square" rtlCol="0">
            <a:spAutoFit/>
          </a:bodyPr>
          <a:lstStyle/>
          <a:p>
            <a:r>
              <a:rPr lang="fr-FR" dirty="0"/>
              <a:t>B</a:t>
            </a:r>
            <a:r>
              <a:rPr lang="fr-FR" dirty="0" smtClean="0"/>
              <a:t>: 5000</a:t>
            </a:r>
            <a:endParaRPr lang="fr-FR" dirty="0"/>
          </a:p>
        </p:txBody>
      </p:sp>
      <p:sp>
        <p:nvSpPr>
          <p:cNvPr id="37" name="ZoneTexte 36"/>
          <p:cNvSpPr txBox="1"/>
          <p:nvPr/>
        </p:nvSpPr>
        <p:spPr>
          <a:xfrm>
            <a:off x="6294901" y="4376047"/>
            <a:ext cx="1817914" cy="369332"/>
          </a:xfrm>
          <a:prstGeom prst="rect">
            <a:avLst/>
          </a:prstGeom>
          <a:noFill/>
        </p:spPr>
        <p:txBody>
          <a:bodyPr wrap="square" rtlCol="0">
            <a:spAutoFit/>
          </a:bodyPr>
          <a:lstStyle/>
          <a:p>
            <a:r>
              <a:rPr lang="fr-FR" dirty="0"/>
              <a:t>C</a:t>
            </a:r>
            <a:r>
              <a:rPr lang="fr-FR" dirty="0" smtClean="0"/>
              <a:t>: 10 000</a:t>
            </a:r>
            <a:endParaRPr lang="fr-FR" dirty="0"/>
          </a:p>
        </p:txBody>
      </p:sp>
      <p:sp>
        <p:nvSpPr>
          <p:cNvPr id="38" name="ZoneTexte 37"/>
          <p:cNvSpPr txBox="1"/>
          <p:nvPr/>
        </p:nvSpPr>
        <p:spPr>
          <a:xfrm>
            <a:off x="968820" y="5410188"/>
            <a:ext cx="2503723" cy="369332"/>
          </a:xfrm>
          <a:prstGeom prst="rect">
            <a:avLst/>
          </a:prstGeom>
          <a:noFill/>
        </p:spPr>
        <p:txBody>
          <a:bodyPr wrap="square" rtlCol="0">
            <a:spAutoFit/>
          </a:bodyPr>
          <a:lstStyle/>
          <a:p>
            <a:r>
              <a:rPr lang="fr-FR" dirty="0" smtClean="0"/>
              <a:t>A: </a:t>
            </a:r>
            <a:r>
              <a:rPr lang="fr-FR" dirty="0" err="1" smtClean="0"/>
              <a:t>between</a:t>
            </a:r>
            <a:r>
              <a:rPr lang="fr-FR" dirty="0" smtClean="0"/>
              <a:t> 500 - 1000</a:t>
            </a:r>
            <a:endParaRPr lang="fr-FR" dirty="0"/>
          </a:p>
        </p:txBody>
      </p:sp>
      <p:sp>
        <p:nvSpPr>
          <p:cNvPr id="39" name="ZoneTexte 38"/>
          <p:cNvSpPr txBox="1"/>
          <p:nvPr/>
        </p:nvSpPr>
        <p:spPr>
          <a:xfrm>
            <a:off x="3579001" y="5410188"/>
            <a:ext cx="2707754" cy="369332"/>
          </a:xfrm>
          <a:prstGeom prst="rect">
            <a:avLst/>
          </a:prstGeom>
          <a:noFill/>
        </p:spPr>
        <p:txBody>
          <a:bodyPr wrap="square" rtlCol="0">
            <a:spAutoFit/>
          </a:bodyPr>
          <a:lstStyle/>
          <a:p>
            <a:r>
              <a:rPr lang="fr-FR" dirty="0"/>
              <a:t>B</a:t>
            </a:r>
            <a:r>
              <a:rPr lang="fr-FR" dirty="0" smtClean="0"/>
              <a:t>: </a:t>
            </a:r>
            <a:r>
              <a:rPr lang="fr-FR" dirty="0" err="1" smtClean="0"/>
              <a:t>between</a:t>
            </a:r>
            <a:r>
              <a:rPr lang="fr-FR" dirty="0" smtClean="0"/>
              <a:t> 1000 </a:t>
            </a:r>
            <a:r>
              <a:rPr lang="fr-FR" dirty="0"/>
              <a:t>- </a:t>
            </a:r>
            <a:r>
              <a:rPr lang="fr-FR" dirty="0" smtClean="0"/>
              <a:t>3000</a:t>
            </a:r>
            <a:endParaRPr lang="fr-FR" dirty="0"/>
          </a:p>
        </p:txBody>
      </p:sp>
      <p:sp>
        <p:nvSpPr>
          <p:cNvPr id="40" name="ZoneTexte 39"/>
          <p:cNvSpPr txBox="1"/>
          <p:nvPr/>
        </p:nvSpPr>
        <p:spPr>
          <a:xfrm>
            <a:off x="6294896" y="5410188"/>
            <a:ext cx="2707589" cy="369332"/>
          </a:xfrm>
          <a:prstGeom prst="rect">
            <a:avLst/>
          </a:prstGeom>
          <a:noFill/>
        </p:spPr>
        <p:txBody>
          <a:bodyPr wrap="square" rtlCol="0">
            <a:spAutoFit/>
          </a:bodyPr>
          <a:lstStyle/>
          <a:p>
            <a:r>
              <a:rPr lang="fr-FR" dirty="0"/>
              <a:t>C</a:t>
            </a:r>
            <a:r>
              <a:rPr lang="fr-FR" dirty="0" smtClean="0"/>
              <a:t>: </a:t>
            </a:r>
            <a:r>
              <a:rPr lang="fr-FR" dirty="0" err="1" smtClean="0"/>
              <a:t>between</a:t>
            </a:r>
            <a:r>
              <a:rPr lang="fr-FR" dirty="0" smtClean="0"/>
              <a:t> </a:t>
            </a:r>
            <a:r>
              <a:rPr lang="fr-FR" dirty="0"/>
              <a:t>3000 - </a:t>
            </a:r>
            <a:r>
              <a:rPr lang="fr-FR" dirty="0" smtClean="0"/>
              <a:t>5000</a:t>
            </a:r>
            <a:endParaRPr lang="fr-FR" dirty="0"/>
          </a:p>
        </p:txBody>
      </p:sp>
      <p:sp>
        <p:nvSpPr>
          <p:cNvPr id="4" name="Rectangle à coins arrondis 3"/>
          <p:cNvSpPr/>
          <p:nvPr/>
        </p:nvSpPr>
        <p:spPr>
          <a:xfrm>
            <a:off x="816429" y="3298365"/>
            <a:ext cx="1519380" cy="369332"/>
          </a:xfrm>
          <a:prstGeom prst="roundRect">
            <a:avLst/>
          </a:prstGeom>
          <a:noFill/>
          <a:ln w="76200">
            <a:solidFill>
              <a:srgbClr val="E2E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à coins arrondis 40"/>
          <p:cNvSpPr/>
          <p:nvPr/>
        </p:nvSpPr>
        <p:spPr>
          <a:xfrm>
            <a:off x="6129310" y="5410188"/>
            <a:ext cx="2571928" cy="346554"/>
          </a:xfrm>
          <a:prstGeom prst="roundRect">
            <a:avLst/>
          </a:prstGeom>
          <a:noFill/>
          <a:ln w="76200">
            <a:solidFill>
              <a:srgbClr val="E2E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à coins arrondis 41"/>
          <p:cNvSpPr/>
          <p:nvPr/>
        </p:nvSpPr>
        <p:spPr>
          <a:xfrm>
            <a:off x="6189185" y="4364369"/>
            <a:ext cx="1519380" cy="369332"/>
          </a:xfrm>
          <a:prstGeom prst="roundRect">
            <a:avLst/>
          </a:prstGeom>
          <a:noFill/>
          <a:ln w="76200">
            <a:solidFill>
              <a:srgbClr val="E2E0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9033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500"/>
                                        <p:tgtEl>
                                          <p:spTgt spid="3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p:bldP spid="26" grpId="0"/>
      <p:bldP spid="28" grpId="0"/>
      <p:bldP spid="3" grpId="0"/>
      <p:bldP spid="33" grpId="0"/>
      <p:bldP spid="34" grpId="0"/>
      <p:bldP spid="35" grpId="0"/>
      <p:bldP spid="36" grpId="0"/>
      <p:bldP spid="37" grpId="0"/>
      <p:bldP spid="38" grpId="0"/>
      <p:bldP spid="39" grpId="0"/>
      <p:bldP spid="40" grpId="0"/>
      <p:bldP spid="4" grpId="0" animBg="1"/>
      <p:bldP spid="41"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530849" y="2013438"/>
            <a:ext cx="7841593" cy="3614942"/>
            <a:chOff x="1530849" y="2013438"/>
            <a:chExt cx="7841593" cy="3614942"/>
          </a:xfrm>
        </p:grpSpPr>
        <p:graphicFrame>
          <p:nvGraphicFramePr>
            <p:cNvPr id="7" name="Diagramme 6"/>
            <p:cNvGraphicFramePr/>
            <p:nvPr>
              <p:extLst>
                <p:ext uri="{D42A27DB-BD31-4B8C-83A1-F6EECF244321}">
                  <p14:modId xmlns:p14="http://schemas.microsoft.com/office/powerpoint/2010/main" val="413491726"/>
                </p:ext>
              </p:extLst>
            </p:nvPr>
          </p:nvGraphicFramePr>
          <p:xfrm>
            <a:off x="2506783" y="2743200"/>
            <a:ext cx="6716347" cy="2885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Espace réservé du contenu 3"/>
            <p:cNvPicPr>
              <a:picLocks noChangeAspect="1"/>
            </p:cNvPicPr>
            <p:nvPr/>
          </p:nvPicPr>
          <p:blipFill rotWithShape="1">
            <a:blip r:embed="rId8" cstate="print">
              <a:extLst>
                <a:ext uri="{28A0092B-C50C-407E-A947-70E740481C1C}">
                  <a14:useLocalDpi xmlns:a14="http://schemas.microsoft.com/office/drawing/2010/main" val="0"/>
                </a:ext>
              </a:extLst>
            </a:blip>
            <a:srcRect l="157" r="30755" b="650"/>
            <a:stretch/>
          </p:blipFill>
          <p:spPr>
            <a:xfrm>
              <a:off x="1530849" y="2013438"/>
              <a:ext cx="2387307" cy="18393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https://www.passionbeaute.fr/85456-large_default/face-moving-tool.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270" t="4452" r="5173" b="4554"/>
            <a:stretch/>
          </p:blipFill>
          <p:spPr bwMode="auto">
            <a:xfrm>
              <a:off x="7169625" y="2065726"/>
              <a:ext cx="893578" cy="9394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ffret de Massage Facial en Jade - Shine Boutiqu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1163" t="6437" r="16343" b="7878"/>
            <a:stretch/>
          </p:blipFill>
          <p:spPr bwMode="auto">
            <a:xfrm rot="2519100">
              <a:off x="7891381" y="2641936"/>
              <a:ext cx="866894" cy="118858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âton de massage quartz rose - boutique ésotérique en ligne - minéraux"/>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29" t="42353" r="6107" b="41270"/>
            <a:stretch/>
          </p:blipFill>
          <p:spPr bwMode="auto">
            <a:xfrm rot="19430188">
              <a:off x="8002594" y="4022697"/>
              <a:ext cx="1369848" cy="24183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rotWithShape="1">
            <a:blip r:embed="rId12" cstate="print"/>
            <a:srcRect t="24426" b="25913"/>
            <a:stretch/>
          </p:blipFill>
          <p:spPr>
            <a:xfrm>
              <a:off x="7897532" y="4623786"/>
              <a:ext cx="1325598" cy="658311"/>
            </a:xfrm>
            <a:prstGeom prst="rect">
              <a:avLst/>
            </a:prstGeom>
          </p:spPr>
        </p:pic>
      </p:grpSp>
      <p:pic>
        <p:nvPicPr>
          <p:cNvPr id="13" name="Image 12">
            <a:extLst>
              <a:ext uri="{FF2B5EF4-FFF2-40B4-BE49-F238E27FC236}">
                <a16:creationId xmlns:a16="http://schemas.microsoft.com/office/drawing/2014/main" id="{4E3C1067-6E2B-42BB-9BA8-0D0CC4C43ACD}"/>
              </a:ext>
            </a:extLst>
          </p:cNvPr>
          <p:cNvPicPr>
            <a:picLocks noChangeAspect="1"/>
          </p:cNvPicPr>
          <p:nvPr/>
        </p:nvPicPr>
        <p:blipFill rotWithShape="1">
          <a:blip r:embed="rId13" cstate="print"/>
          <a:srcRect l="51870" t="15492" r="24550" b="80330"/>
          <a:stretch/>
        </p:blipFill>
        <p:spPr>
          <a:xfrm>
            <a:off x="2335809" y="0"/>
            <a:ext cx="7017250" cy="723428"/>
          </a:xfrm>
          <a:prstGeom prst="rect">
            <a:avLst/>
          </a:prstGeom>
        </p:spPr>
      </p:pic>
      <p:sp>
        <p:nvSpPr>
          <p:cNvPr id="15"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smtClean="0">
                <a:ln>
                  <a:noFill/>
                </a:ln>
                <a:solidFill>
                  <a:srgbClr val="E7E6E6">
                    <a:lumMod val="25000"/>
                  </a:srgbClr>
                </a:solidFill>
                <a:effectLst/>
                <a:uLnTx/>
                <a:uFillTx/>
                <a:latin typeface="Century" panose="02040604050505020304" pitchFamily="18" charset="0"/>
                <a:ea typeface="+mn-ea"/>
                <a:cs typeface="+mn-cs"/>
              </a:rPr>
              <a:t>Context &amp; market</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sp>
        <p:nvSpPr>
          <p:cNvPr id="16" name="Rectangle 15"/>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smtClean="0">
                <a:ln>
                  <a:noFill/>
                </a:ln>
                <a:solidFill>
                  <a:srgbClr val="565655"/>
                </a:solidFill>
                <a:effectLst/>
                <a:uLnTx/>
                <a:uFillTx/>
                <a:latin typeface="Century" panose="02040604050505020304" pitchFamily="18" charset="0"/>
                <a:ea typeface="+mn-ea"/>
                <a:cs typeface="+mn-cs"/>
              </a:rPr>
              <a:t>An innovation at the crossroads of 2 trends</a:t>
            </a:r>
            <a:endParaRPr kumimoji="0" lang="fr-FR" sz="1800" b="0" i="0" u="none" strike="noStrike" kern="1200" cap="small" spc="0" normalizeH="0" baseline="0" noProof="0" dirty="0">
              <a:ln>
                <a:noFill/>
              </a:ln>
              <a:solidFill>
                <a:srgbClr val="565655"/>
              </a:solidFill>
              <a:effectLst/>
              <a:uLnTx/>
              <a:uFillTx/>
              <a:latin typeface="Century" panose="02040604050505020304" pitchFamily="18" charset="0"/>
              <a:ea typeface="+mn-ea"/>
              <a:cs typeface="+mn-cs"/>
            </a:endParaRPr>
          </a:p>
        </p:txBody>
      </p:sp>
    </p:spTree>
    <p:extLst>
      <p:ext uri="{BB962C8B-B14F-4D97-AF65-F5344CB8AC3E}">
        <p14:creationId xmlns:p14="http://schemas.microsoft.com/office/powerpoint/2010/main" val="298775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E3C1067-6E2B-42BB-9BA8-0D0CC4C43ACD}"/>
              </a:ext>
            </a:extLst>
          </p:cNvPr>
          <p:cNvPicPr>
            <a:picLocks noChangeAspect="1"/>
          </p:cNvPicPr>
          <p:nvPr/>
        </p:nvPicPr>
        <p:blipFill rotWithShape="1">
          <a:blip r:embed="rId3" cstate="print"/>
          <a:srcRect l="51870" t="15492" r="24550" b="80330"/>
          <a:stretch/>
        </p:blipFill>
        <p:spPr>
          <a:xfrm>
            <a:off x="2335809" y="0"/>
            <a:ext cx="7017250" cy="723428"/>
          </a:xfrm>
          <a:prstGeom prst="rect">
            <a:avLst/>
          </a:prstGeom>
        </p:spPr>
      </p:pic>
      <p:sp>
        <p:nvSpPr>
          <p:cNvPr id="3" name="Rectangle 2"/>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smtClean="0">
                <a:ln>
                  <a:noFill/>
                </a:ln>
                <a:solidFill>
                  <a:srgbClr val="565655"/>
                </a:solidFill>
                <a:effectLst/>
                <a:uLnTx/>
                <a:uFillTx/>
                <a:latin typeface="Century" panose="02040604050505020304" pitchFamily="18" charset="0"/>
                <a:ea typeface="+mn-ea"/>
                <a:cs typeface="+mn-cs"/>
              </a:rPr>
              <a:t>Ready to find out</a:t>
            </a:r>
            <a:r>
              <a:rPr kumimoji="0" lang="fr-FR" sz="1800" b="0" i="0" u="none" strike="noStrike" kern="1200" cap="small" spc="0" normalizeH="0" baseline="0" noProof="0" dirty="0">
                <a:ln>
                  <a:noFill/>
                </a:ln>
                <a:solidFill>
                  <a:srgbClr val="565655"/>
                </a:solidFill>
                <a:effectLst/>
                <a:uLnTx/>
                <a:uFillTx/>
                <a:latin typeface="Century" panose="02040604050505020304" pitchFamily="18" charset="0"/>
                <a:ea typeface="+mn-ea"/>
                <a:cs typeface="+mn-cs"/>
              </a:rPr>
              <a:t>? </a:t>
            </a:r>
            <a:r>
              <a:rPr kumimoji="0" lang="fr-FR" sz="1800" b="0" i="0" u="none" strike="noStrike" kern="1200" cap="small" spc="0" normalizeH="0" baseline="0" noProof="0" dirty="0" smtClean="0">
                <a:ln>
                  <a:noFill/>
                </a:ln>
                <a:solidFill>
                  <a:srgbClr val="565655"/>
                </a:solidFill>
                <a:effectLst/>
                <a:uLnTx/>
                <a:uFillTx/>
                <a:latin typeface="Century" panose="02040604050505020304" pitchFamily="18" charset="0"/>
                <a:ea typeface="+mn-ea"/>
                <a:cs typeface="+mn-cs"/>
              </a:rPr>
              <a:t>What are your expectations? </a:t>
            </a:r>
            <a:endParaRPr kumimoji="0" lang="fr-FR" sz="1800" b="0" i="0" u="none" strike="noStrike" kern="1200" cap="small" spc="0" normalizeH="0" baseline="0" noProof="0" dirty="0">
              <a:ln>
                <a:noFill/>
              </a:ln>
              <a:solidFill>
                <a:srgbClr val="565655"/>
              </a:solidFill>
              <a:effectLst/>
              <a:uLnTx/>
              <a:uFillTx/>
              <a:latin typeface="Century" panose="02040604050505020304" pitchFamily="18" charset="0"/>
              <a:ea typeface="+mn-ea"/>
              <a:cs typeface="+mn-cs"/>
            </a:endParaRPr>
          </a:p>
        </p:txBody>
      </p:sp>
      <p:pic>
        <p:nvPicPr>
          <p:cNvPr id="4" name="Espace réservé du contenu 3"/>
          <p:cNvPicPr>
            <a:picLocks noChangeAspect="1"/>
          </p:cNvPicPr>
          <p:nvPr/>
        </p:nvPicPr>
        <p:blipFill rotWithShape="1">
          <a:blip r:embed="rId4" cstate="print">
            <a:extLst>
              <a:ext uri="{28A0092B-C50C-407E-A947-70E740481C1C}">
                <a14:useLocalDpi xmlns:a14="http://schemas.microsoft.com/office/drawing/2010/main" val="0"/>
              </a:ext>
            </a:extLst>
          </a:blip>
          <a:srcRect r="30755"/>
          <a:stretch/>
        </p:blipFill>
        <p:spPr>
          <a:xfrm>
            <a:off x="2958755" y="1796306"/>
            <a:ext cx="5771358" cy="44656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US" sz="4000" dirty="0">
                <a:solidFill>
                  <a:srgbClr val="E7E6E6">
                    <a:lumMod val="25000"/>
                  </a:srgbClr>
                </a:solidFill>
                <a:latin typeface="Century" panose="02040604050505020304" pitchFamily="18" charset="0"/>
              </a:rPr>
              <a:t>Eye and Lip Perfection Treatment</a:t>
            </a:r>
          </a:p>
        </p:txBody>
      </p:sp>
    </p:spTree>
    <p:extLst>
      <p:ext uri="{BB962C8B-B14F-4D97-AF65-F5344CB8AC3E}">
        <p14:creationId xmlns:p14="http://schemas.microsoft.com/office/powerpoint/2010/main" val="2442260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17"/>
          <p:cNvSpPr/>
          <p:nvPr/>
        </p:nvSpPr>
        <p:spPr>
          <a:xfrm>
            <a:off x="-1" y="6261752"/>
            <a:ext cx="427543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Category : </a:t>
            </a:r>
            <a:r>
              <a:rPr kumimoji="0" lang="fr-FR" sz="1800" b="0" i="0" u="none" strike="noStrike" kern="1200" cap="none" spc="0" normalizeH="0" baseline="0" noProof="0" dirty="0">
                <a:ln>
                  <a:noFill/>
                </a:ln>
                <a:solidFill>
                  <a:prstClr val="black">
                    <a:lumMod val="65000"/>
                    <a:lumOff val="35000"/>
                  </a:prstClr>
                </a:solidFill>
                <a:effectLst/>
                <a:uLnTx/>
                <a:uFillTx/>
                <a:latin typeface="Calibri"/>
                <a:ea typeface="Calibri" panose="020F0502020204030204" pitchFamily="34" charset="0"/>
                <a:cs typeface="Times New Roman" panose="02020603050405020304" pitchFamily="18" charset="0"/>
              </a:rPr>
              <a:t>ANTI-AGE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Sub-category: EYES AND LIPS</a:t>
            </a:r>
          </a:p>
        </p:txBody>
      </p:sp>
      <p:graphicFrame>
        <p:nvGraphicFramePr>
          <p:cNvPr id="5" name="Diagramme 4"/>
          <p:cNvGraphicFramePr/>
          <p:nvPr>
            <p:extLst/>
          </p:nvPr>
        </p:nvGraphicFramePr>
        <p:xfrm>
          <a:off x="550606" y="1592825"/>
          <a:ext cx="10730270" cy="4596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Espace réservé du contenu 2"/>
          <p:cNvSpPr txBox="1">
            <a:spLocks/>
          </p:cNvSpPr>
          <p:nvPr/>
        </p:nvSpPr>
        <p:spPr>
          <a:xfrm>
            <a:off x="2184157" y="1045051"/>
            <a:ext cx="2605242" cy="1502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 name="Image 11">
            <a:extLst>
              <a:ext uri="{FF2B5EF4-FFF2-40B4-BE49-F238E27FC236}">
                <a16:creationId xmlns:a16="http://schemas.microsoft.com/office/drawing/2014/main" id="{4E3C1067-6E2B-42BB-9BA8-0D0CC4C43ACD}"/>
              </a:ext>
            </a:extLst>
          </p:cNvPr>
          <p:cNvPicPr>
            <a:picLocks noChangeAspect="1"/>
          </p:cNvPicPr>
          <p:nvPr/>
        </p:nvPicPr>
        <p:blipFill rotWithShape="1">
          <a:blip r:embed="rId8" cstate="print"/>
          <a:srcRect l="51870" t="15492" r="24550" b="80330"/>
          <a:stretch/>
        </p:blipFill>
        <p:spPr>
          <a:xfrm>
            <a:off x="2335809" y="0"/>
            <a:ext cx="7017250" cy="723428"/>
          </a:xfrm>
          <a:prstGeom prst="rect">
            <a:avLst/>
          </a:prstGeom>
        </p:spPr>
      </p:pic>
      <p:sp>
        <p:nvSpPr>
          <p:cNvPr id="1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rPr>
              <a:t>Eye and Lip Perfection Care</a:t>
            </a:r>
          </a:p>
        </p:txBody>
      </p:sp>
      <p:sp>
        <p:nvSpPr>
          <p:cNvPr id="15" name="Rectangle 14"/>
          <p:cNvSpPr/>
          <p:nvPr/>
        </p:nvSpPr>
        <p:spPr>
          <a:xfrm>
            <a:off x="0" y="1223931"/>
            <a:ext cx="12192000" cy="18369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fr-FR" sz="1800" b="0" i="0" u="none" strike="noStrike" kern="1200" cap="small" spc="0" normalizeH="0" baseline="0" noProof="0" dirty="0" err="1" smtClean="0">
                <a:ln>
                  <a:noFill/>
                </a:ln>
                <a:solidFill>
                  <a:srgbClr val="565655"/>
                </a:solidFill>
                <a:effectLst/>
                <a:uLnTx/>
                <a:uFillTx/>
                <a:latin typeface="Century" panose="02040604050505020304" pitchFamily="18" charset="0"/>
                <a:ea typeface="+mn-ea"/>
                <a:cs typeface="+mn-cs"/>
              </a:rPr>
              <a:t>Context </a:t>
            </a:r>
            <a:r>
              <a:rPr kumimoji="0" lang="fr-FR" sz="1800" b="0" i="0" u="none" strike="noStrike" kern="1200" cap="small" spc="0" normalizeH="0" baseline="0" noProof="0" dirty="0" smtClean="0">
                <a:ln>
                  <a:noFill/>
                </a:ln>
                <a:solidFill>
                  <a:srgbClr val="565655"/>
                </a:solidFill>
                <a:effectLst/>
                <a:uLnTx/>
                <a:uFillTx/>
                <a:latin typeface="Century" panose="02040604050505020304" pitchFamily="18" charset="0"/>
                <a:ea typeface="+mn-ea"/>
                <a:cs typeface="+mn-cs"/>
              </a:rPr>
              <a:t>? Why this new </a:t>
            </a:r>
            <a:r>
              <a:rPr kumimoji="0" lang="fr-FR" sz="1800" b="0" i="0" u="none" strike="noStrike" kern="1200" cap="small" spc="0" normalizeH="0" baseline="0" noProof="0" dirty="0" err="1" smtClean="0">
                <a:ln>
                  <a:noFill/>
                </a:ln>
                <a:solidFill>
                  <a:srgbClr val="565655"/>
                </a:solidFill>
                <a:effectLst/>
                <a:uLnTx/>
                <a:uFillTx/>
                <a:latin typeface="Century" panose="02040604050505020304" pitchFamily="18" charset="0"/>
                <a:ea typeface="+mn-ea"/>
                <a:cs typeface="+mn-cs"/>
              </a:rPr>
              <a:t>treatment</a:t>
            </a:r>
            <a:r>
              <a:rPr lang="fr-FR" cap="small" dirty="0">
                <a:solidFill>
                  <a:srgbClr val="565655"/>
                </a:solidFill>
                <a:latin typeface="Century" panose="02040604050505020304" pitchFamily="18" charset="0"/>
              </a:rPr>
              <a:t>? For </a:t>
            </a:r>
            <a:r>
              <a:rPr lang="fr-FR" cap="small" dirty="0" err="1">
                <a:solidFill>
                  <a:srgbClr val="565655"/>
                </a:solidFill>
                <a:latin typeface="Century" panose="02040604050505020304" pitchFamily="18" charset="0"/>
              </a:rPr>
              <a:t>whom</a:t>
            </a:r>
            <a:r>
              <a:rPr lang="fr-FR" cap="small" dirty="0" smtClean="0">
                <a:solidFill>
                  <a:srgbClr val="565655"/>
                </a:solidFill>
                <a:latin typeface="Century" panose="02040604050505020304" pitchFamily="18" charset="0"/>
              </a:rPr>
              <a:t>?</a:t>
            </a:r>
            <a:endParaRPr lang="fr-FR" cap="small" dirty="0">
              <a:solidFill>
                <a:srgbClr val="565655"/>
              </a:solidFill>
              <a:latin typeface="Century" panose="02040604050505020304" pitchFamily="18" charset="0"/>
            </a:endParaRPr>
          </a:p>
        </p:txBody>
      </p:sp>
    </p:spTree>
    <p:extLst>
      <p:ext uri="{BB962C8B-B14F-4D97-AF65-F5344CB8AC3E}">
        <p14:creationId xmlns:p14="http://schemas.microsoft.com/office/powerpoint/2010/main" val="1029533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Graphic spid="5" grpId="0">
        <p:bldAsOne/>
      </p:bldGraphic>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TotalTime>
  <Words>4448</Words>
  <Application>Microsoft Office PowerPoint</Application>
  <PresentationFormat>Grand écran</PresentationFormat>
  <Paragraphs>745</Paragraphs>
  <Slides>46</Slides>
  <Notes>46</Notes>
  <HiddenSlides>14</HiddenSlides>
  <MMClips>2</MMClips>
  <ScaleCrop>false</ScaleCrop>
  <HeadingPairs>
    <vt:vector size="6" baseType="variant">
      <vt:variant>
        <vt:lpstr>Polices utilisées</vt:lpstr>
      </vt:variant>
      <vt:variant>
        <vt:i4>13</vt:i4>
      </vt:variant>
      <vt:variant>
        <vt:lpstr>Thème</vt:lpstr>
      </vt:variant>
      <vt:variant>
        <vt:i4>3</vt:i4>
      </vt:variant>
      <vt:variant>
        <vt:lpstr>Titres des diapositives</vt:lpstr>
      </vt:variant>
      <vt:variant>
        <vt:i4>46</vt:i4>
      </vt:variant>
    </vt:vector>
  </HeadingPairs>
  <TitlesOfParts>
    <vt:vector size="62" baseType="lpstr">
      <vt:lpstr>Arial</vt:lpstr>
      <vt:lpstr>Butler</vt:lpstr>
      <vt:lpstr>Calibri</vt:lpstr>
      <vt:lpstr>Calibri Light</vt:lpstr>
      <vt:lpstr>Century</vt:lpstr>
      <vt:lpstr>Century Gothic</vt:lpstr>
      <vt:lpstr>Midnight Signature</vt:lpstr>
      <vt:lpstr>Montserrat</vt:lpstr>
      <vt:lpstr>Sofia Pro</vt:lpstr>
      <vt:lpstr>Sofia Pro Light</vt:lpstr>
      <vt:lpstr>Sofia Pro Medium</vt:lpstr>
      <vt:lpstr>Sofia Pro Regular</vt:lpstr>
      <vt:lpstr>Times New Roman</vt:lpstr>
      <vt:lpstr>Office Theme</vt:lpstr>
      <vt:lpstr>2_Office Theme</vt:lpstr>
      <vt:lpstr>27_Office Theme</vt:lpstr>
      <vt:lpstr>Présentation PowerPoint</vt:lpstr>
      <vt:lpstr>Présentation PowerPoint</vt:lpstr>
      <vt:lpstr>Présentation PowerPoint</vt:lpstr>
      <vt:lpstr>Discover And Be Trained  to a new treatment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Balance  the energies</vt:lpstr>
      <vt:lpstr>Improves  Disposal</vt:lpstr>
      <vt:lpstr>Présentation PowerPoint</vt:lpstr>
      <vt:lpstr>Présentation PowerPoint</vt:lpstr>
      <vt:lpstr>Présentation PowerPoint</vt:lpstr>
      <vt:lpstr>Attenuated  wrinkles and fine lines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Accessories</vt:lpstr>
      <vt:lpstr>Glorifyer  </vt:lpstr>
      <vt:lpstr>Présentation PowerPoint</vt:lpstr>
      <vt:lpstr>Présentation PowerPoint</vt:lpstr>
      <vt:lpstr>Présentation PowerPoint</vt:lpstr>
      <vt:lpstr>Video tutorial</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MARTINEZ Caroline</dc:creator>
  <cp:lastModifiedBy>BASSON Sophie</cp:lastModifiedBy>
  <cp:revision>45</cp:revision>
  <dcterms:created xsi:type="dcterms:W3CDTF">2020-12-20T14:11:16Z</dcterms:created>
  <dcterms:modified xsi:type="dcterms:W3CDTF">2021-02-15T16:27:47Z</dcterms:modified>
</cp:coreProperties>
</file>