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346" r:id="rId3"/>
    <p:sldId id="321" r:id="rId4"/>
    <p:sldId id="339" r:id="rId5"/>
    <p:sldId id="340" r:id="rId6"/>
    <p:sldId id="348" r:id="rId7"/>
    <p:sldId id="342" r:id="rId8"/>
    <p:sldId id="345" r:id="rId9"/>
    <p:sldId id="350" r:id="rId10"/>
    <p:sldId id="296" r:id="rId11"/>
    <p:sldId id="341" r:id="rId12"/>
    <p:sldId id="353" r:id="rId13"/>
    <p:sldId id="351" r:id="rId14"/>
    <p:sldId id="343" r:id="rId15"/>
    <p:sldId id="356" r:id="rId16"/>
    <p:sldId id="355" r:id="rId17"/>
    <p:sldId id="354" r:id="rId18"/>
    <p:sldId id="357" r:id="rId19"/>
    <p:sldId id="358" r:id="rId20"/>
    <p:sldId id="295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04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E1DC"/>
    <a:srgbClr val="FFFFFF"/>
    <a:srgbClr val="0D0DFF"/>
    <a:srgbClr val="5C3D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53" autoAdjust="0"/>
    <p:restoredTop sz="59252" autoAdjust="0"/>
  </p:normalViewPr>
  <p:slideViewPr>
    <p:cSldViewPr snapToGrid="0" showGuides="1">
      <p:cViewPr varScale="1">
        <p:scale>
          <a:sx n="48" d="100"/>
          <a:sy n="48" d="100"/>
        </p:scale>
        <p:origin x="1376" y="36"/>
      </p:cViewPr>
      <p:guideLst>
        <p:guide orient="horz" pos="2704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00DB02-990E-4074-878D-CEAC051451C2}" type="datetimeFigureOut">
              <a:rPr lang="fr-FR" smtClean="0"/>
              <a:t>01/06/2021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D02E0E-D8E4-4593-88BF-64812B30DC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7913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Bienvenue à tous, merci d'être avec nous pour cette présentation de </a:t>
            </a:r>
            <a:r>
              <a:rPr lang="fr-FR" dirty="0" err="1" smtClean="0"/>
              <a:t>Nude</a:t>
            </a:r>
            <a:r>
              <a:rPr lang="fr-FR" dirty="0" smtClean="0"/>
              <a:t> </a:t>
            </a:r>
            <a:r>
              <a:rPr lang="fr-FR" dirty="0" err="1" smtClean="0"/>
              <a:t>Perfect.Nous</a:t>
            </a:r>
            <a:r>
              <a:rPr lang="fr-FR" dirty="0" smtClean="0"/>
              <a:t> avons décidé de remettre ce produit sur le devant de la scène car, comme vous le savez tous, il a été lancé pendant une période spécifique et nous croyons vraiment au succès de ce produit, grâce à son incroyable </a:t>
            </a:r>
            <a:r>
              <a:rPr lang="fr-FR" dirty="0" err="1" smtClean="0"/>
              <a:t>formule.Je</a:t>
            </a:r>
            <a:r>
              <a:rPr lang="fr-FR" dirty="0" smtClean="0"/>
              <a:t> suis sûr que vous connaissez déjà ce produit, donc cette présentation sera comme une revue pour </a:t>
            </a:r>
            <a:r>
              <a:rPr lang="fr-FR" dirty="0" err="1" smtClean="0"/>
              <a:t>vous.A</a:t>
            </a:r>
            <a:r>
              <a:rPr lang="fr-FR" dirty="0" smtClean="0"/>
              <a:t> la fin de la présentation, nous comptons sur vous pour nous donner votre témoignage et vos impressions sur ce </a:t>
            </a:r>
            <a:r>
              <a:rPr lang="fr-FR" dirty="0" err="1" smtClean="0"/>
              <a:t>produit.Enfin</a:t>
            </a:r>
            <a:r>
              <a:rPr lang="fr-FR" dirty="0" smtClean="0"/>
              <a:t>, avant de commencer, veuillez noter que le webinaire est enregistré, vous pouvez éteindre la caméra si vous le préférez, bien que je préfère que vous soyez face à moi. et veuillez faire attention au bruit si vous laissez votre microphone </a:t>
            </a:r>
            <a:r>
              <a:rPr lang="fr-FR" dirty="0" err="1" smtClean="0"/>
              <a:t>allumé.Traduit</a:t>
            </a:r>
            <a:r>
              <a:rPr lang="fr-FR" dirty="0" smtClean="0"/>
              <a:t> avec www.DeepL.com/Translator (version gratuite)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02E0E-D8E4-4593-88BF-64812B30DCEA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3070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UNE PROTECTION CONTRE LES RADICAUX LIBRES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 smtClean="0"/>
              <a:t>Pour lutter efficacement contre le stress oxydatif, le nouveau NUDE PERFECT Fluide contient une association d’actifs antioxydants qui ont fait leurs preuves. La Fleur de Sophora </a:t>
            </a:r>
            <a:r>
              <a:rPr lang="fr-FR" dirty="0" err="1" smtClean="0"/>
              <a:t>Japonica</a:t>
            </a:r>
            <a:r>
              <a:rPr lang="fr-FR" dirty="0" smtClean="0"/>
              <a:t>, l’extrait de prune de </a:t>
            </a:r>
            <a:r>
              <a:rPr lang="fr-FR" dirty="0" err="1" smtClean="0"/>
              <a:t>Kakadu</a:t>
            </a:r>
            <a:r>
              <a:rPr lang="fr-FR" dirty="0" smtClean="0"/>
              <a:t>, la Vitamine C et la Vitamine E agissent en synergie et protègent efficacement la peau des attaques radicalaires tout en boostant son éclat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CONFORT ET HYDRATATION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 smtClean="0"/>
              <a:t>Yon-Ka a distillé, dans sa formule 100% sensorielle, de l’Acide Hyaluronique hydratant de haut poids moléculaire (obtenu par biotechnologie à partir du blé et de la betterave) et de la Figue de Barbarie Bio de Bolivie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 smtClean="0"/>
              <a:t>FRAGRANCE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 smtClean="0"/>
              <a:t>ce fluide au fini mat et velouté, boosté à la Quintessence Yon-Ka, assorti d’une délicate senteur 100% naturelle à base d’Ylang </a:t>
            </a:r>
            <a:r>
              <a:rPr lang="fr-FR" dirty="0" err="1" smtClean="0"/>
              <a:t>Ylang</a:t>
            </a:r>
            <a:r>
              <a:rPr lang="fr-FR" dirty="0" smtClean="0"/>
              <a:t> et de Magnolia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voici une formule complète et très efficace, voyons maintenant les 2 principales innovations de ce produit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563EA7-A024-41BE-BFA5-2D2CC21575F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1581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Formant comme une </a:t>
            </a:r>
            <a:r>
              <a:rPr lang="fr-F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seconde peau sur l’épiderme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ces feuillets vont agir comme un véritable rénovateur de la couche cornée pour corriger et obtenir une action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perfectrice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sur l’ensemble de la peau : </a:t>
            </a:r>
          </a:p>
          <a:p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fr-F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Effet lissant immédiat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: se déploie à la surface de la peau, comble instantanément le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micro-relief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cutané et affine le grain de peau (réduction des dépressions à la surface) pour une peau visiblement lissée. </a:t>
            </a:r>
          </a:p>
          <a:p>
            <a:pPr lvl="0"/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fr-F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Effet </a:t>
            </a:r>
            <a:r>
              <a:rPr lang="fr-FR" sz="1200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flouteur</a:t>
            </a:r>
            <a:r>
              <a:rPr lang="fr-F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immédiat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: L’effet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flouteur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d’une substance est lié à ses propriétés physiques et son déploiement dans l’espace qui conditionne sa capacité à transmettre la lumière dans plusieurs directions. Cet actif permet de diffuser et retransmettre la lumière selon plusieurs angles directionnels pour un effet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flouteur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qui masque les imperfections à la surface de la peau. </a:t>
            </a:r>
          </a:p>
          <a:p>
            <a:pPr lvl="0"/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fr-F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Effet restructurant 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2 semaines : l’apport des biomolécules structurales au niveau du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cornéocytes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permet de réparer les structures sous-jacentes de la peau : teint plus lumineux, peau plus douce et lisse, grain de peau affiné, imperfections atténuées.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02E0E-D8E4-4593-88BF-64812B30DCEA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86630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Seconde innovation majeur : protection contre la lumière</a:t>
            </a:r>
            <a:r>
              <a:rPr lang="fr-F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bleue</a:t>
            </a:r>
            <a:endParaRPr lang="fr-F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lumières bleues de nos écrans pénètrent profondément dans le derme et réduisent progressivement la capacité des cellules de la peau à se régénérer. Les conséquences ne sont pas immédiatement visibles mais le vieillissement prématuré de la peau existe bel et bien. </a:t>
            </a:r>
          </a:p>
          <a:p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Comme la peau se régénère de moins en moins, des rides et ridules apparaissent en surface et la peau perd également de sa souplesse et de son élasticité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fr-F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lumière bleue génère un stress oxydatif et des radicaux libres au niveau des cellules cutanées. 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processus de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photovieillissement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 ainsi accéléré.</a:t>
            </a:r>
          </a:p>
          <a:p>
            <a:endParaRPr lang="fr-F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Avec 6h/jour passées en moyenne devant un écran, la lumière bleue est aujourd'hui l'un des principaux facteurs environnementaux responsables du 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vieillissement 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cutané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fr-F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dirty="0" smtClean="0"/>
              <a:t>Yon-Ka a donc décidé de lutter contre ce phénomène en ajoutant de l'</a:t>
            </a:r>
            <a:r>
              <a:rPr lang="fr-FR" dirty="0" err="1" smtClean="0"/>
              <a:t>ashwagandha</a:t>
            </a:r>
            <a:r>
              <a:rPr lang="fr-FR" dirty="0" smtClean="0"/>
              <a:t> biologique à sa formule :</a:t>
            </a:r>
          </a:p>
          <a:p>
            <a:r>
              <a:rPr lang="fr-FR" dirty="0" smtClean="0"/>
              <a:t>Protéger la viabilité des kératinocytes dans l'épiderme</a:t>
            </a:r>
          </a:p>
          <a:p>
            <a:r>
              <a:rPr lang="fr-FR" dirty="0" smtClean="0"/>
              <a:t>protéger le métabolisme des fibroblastes dans le derme.</a:t>
            </a:r>
          </a:p>
          <a:p>
            <a:endParaRPr lang="fr-FR" dirty="0" smtClean="0"/>
          </a:p>
          <a:p>
            <a:r>
              <a:rPr lang="fr-FR" dirty="0" smtClean="0"/>
              <a:t>Résultats : - Renforce la peau en profondeur</a:t>
            </a:r>
          </a:p>
          <a:p>
            <a:r>
              <a:rPr lang="fr-FR" dirty="0" smtClean="0"/>
              <a:t>- Revitalise la peau</a:t>
            </a:r>
          </a:p>
          <a:p>
            <a:r>
              <a:rPr lang="fr-FR" dirty="0" smtClean="0"/>
              <a:t>- Fait disparaître les signes de fatigue</a:t>
            </a:r>
          </a:p>
          <a:p>
            <a:r>
              <a:rPr lang="fr-FR" dirty="0" smtClean="0"/>
              <a:t>- Donne de l'éclat au teint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02E0E-D8E4-4593-88BF-64812B30DCEA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51136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i="1" dirty="0" smtClean="0">
                <a:latin typeface="Century Gothic" panose="020B0502020202020204" pitchFamily="34" charset="0"/>
              </a:rPr>
              <a:t>Quelques mots sur les résultats</a:t>
            </a:r>
          </a:p>
          <a:p>
            <a:r>
              <a:rPr lang="fr-FR" sz="1200" i="1" dirty="0" smtClean="0">
                <a:latin typeface="Century Gothic" panose="020B0502020202020204" pitchFamily="34" charset="0"/>
              </a:rPr>
              <a:t>Une étude clinique avec des mesures instrumentales montre des résultats très intéressants pour l’effet</a:t>
            </a:r>
            <a:r>
              <a:rPr lang="fr-FR" sz="1200" i="1" baseline="0" dirty="0" smtClean="0">
                <a:latin typeface="Century Gothic" panose="020B0502020202020204" pitchFamily="34" charset="0"/>
              </a:rPr>
              <a:t> </a:t>
            </a:r>
            <a:r>
              <a:rPr lang="fr-FR" sz="1200" i="1" baseline="0" dirty="0" err="1" smtClean="0">
                <a:latin typeface="Century Gothic" panose="020B0502020202020204" pitchFamily="34" charset="0"/>
              </a:rPr>
              <a:t>blur</a:t>
            </a:r>
            <a:r>
              <a:rPr lang="fr-FR" sz="1200" i="1" baseline="0" dirty="0" smtClean="0">
                <a:latin typeface="Century Gothic" panose="020B0502020202020204" pitchFamily="34" charset="0"/>
              </a:rPr>
              <a:t> </a:t>
            </a:r>
            <a:r>
              <a:rPr lang="fr-FR" sz="1200" i="1" dirty="0" smtClean="0">
                <a:latin typeface="Century Gothic" panose="020B0502020202020204" pitchFamily="34" charset="0"/>
              </a:rPr>
              <a:t>et </a:t>
            </a:r>
            <a:r>
              <a:rPr lang="fr-FR" sz="1200" i="1" dirty="0" err="1" smtClean="0">
                <a:latin typeface="Century Gothic" panose="020B0502020202020204" pitchFamily="34" charset="0"/>
              </a:rPr>
              <a:t>matifiant</a:t>
            </a:r>
            <a:r>
              <a:rPr lang="fr-FR" sz="1200" i="1" dirty="0" smtClean="0">
                <a:latin typeface="Century Gothic" panose="020B0502020202020204" pitchFamily="34" charset="0"/>
              </a:rPr>
              <a:t> après 28 jours d'utilisation deux fois par jour :</a:t>
            </a:r>
          </a:p>
          <a:p>
            <a:r>
              <a:rPr lang="fr-FR" sz="1200" i="1" dirty="0" smtClean="0">
                <a:latin typeface="Century Gothic" panose="020B0502020202020204" pitchFamily="34" charset="0"/>
              </a:rPr>
              <a:t>le microrelief de la peau est 24% plus lisse</a:t>
            </a:r>
          </a:p>
          <a:p>
            <a:r>
              <a:rPr lang="fr-FR" sz="1200" i="1" dirty="0" smtClean="0">
                <a:latin typeface="Century Gothic" panose="020B0502020202020204" pitchFamily="34" charset="0"/>
              </a:rPr>
              <a:t>le teint est 37% plus uniforme</a:t>
            </a:r>
          </a:p>
          <a:p>
            <a:r>
              <a:rPr lang="fr-FR" sz="1200" i="1" dirty="0" smtClean="0">
                <a:latin typeface="Century Gothic" panose="020B0502020202020204" pitchFamily="34" charset="0"/>
              </a:rPr>
              <a:t>le diamètre des pores est réduit de 15% en moyenne.</a:t>
            </a:r>
          </a:p>
          <a:p>
            <a:endParaRPr lang="fr-FR" sz="1200" i="1" dirty="0" smtClean="0">
              <a:latin typeface="Century Gothic" panose="020B0502020202020204" pitchFamily="34" charset="0"/>
            </a:endParaRPr>
          </a:p>
          <a:p>
            <a:r>
              <a:rPr lang="fr-FR" sz="1200" i="1" dirty="0" smtClean="0">
                <a:latin typeface="Century Gothic" panose="020B0502020202020204" pitchFamily="34" charset="0"/>
              </a:rPr>
              <a:t>Grâce à un auto-questionnaire, on peut avancer un très bel effet purifiant et équilibrant :</a:t>
            </a:r>
          </a:p>
          <a:p>
            <a:r>
              <a:rPr lang="fr-FR" sz="1200" i="1" dirty="0" smtClean="0">
                <a:latin typeface="Century Gothic" panose="020B0502020202020204" pitchFamily="34" charset="0"/>
              </a:rPr>
              <a:t>Les petites imperfections sont moins visibles pour 82% des sujets.</a:t>
            </a:r>
          </a:p>
          <a:p>
            <a:r>
              <a:rPr lang="fr-FR" sz="1200" i="1" dirty="0" smtClean="0">
                <a:latin typeface="Century Gothic" panose="020B0502020202020204" pitchFamily="34" charset="0"/>
              </a:rPr>
              <a:t>La peau est </a:t>
            </a:r>
            <a:r>
              <a:rPr lang="fr-FR" sz="1200" i="1" dirty="0" err="1" smtClean="0">
                <a:latin typeface="Century Gothic" panose="020B0502020202020204" pitchFamily="34" charset="0"/>
              </a:rPr>
              <a:t>matifiée</a:t>
            </a:r>
            <a:r>
              <a:rPr lang="fr-FR" sz="1200" i="1" dirty="0" smtClean="0">
                <a:latin typeface="Century Gothic" panose="020B0502020202020204" pitchFamily="34" charset="0"/>
              </a:rPr>
              <a:t> pour tous les sujets</a:t>
            </a:r>
          </a:p>
          <a:p>
            <a:r>
              <a:rPr lang="fr-FR" sz="1200" i="1" dirty="0" smtClean="0">
                <a:latin typeface="Century Gothic" panose="020B0502020202020204" pitchFamily="34" charset="0"/>
              </a:rPr>
              <a:t>La peau est instantanément lisse pour tous</a:t>
            </a:r>
          </a:p>
          <a:p>
            <a:r>
              <a:rPr lang="fr-FR" sz="1200" i="1" dirty="0" smtClean="0">
                <a:latin typeface="Century Gothic" panose="020B0502020202020204" pitchFamily="34" charset="0"/>
              </a:rPr>
              <a:t>Et le grain de peau est affiné pour 95% d'entre eux.</a:t>
            </a:r>
          </a:p>
          <a:p>
            <a:endParaRPr lang="fr-FR" sz="1200" i="1" dirty="0" smtClean="0">
              <a:latin typeface="Century Gothic" panose="020B0502020202020204" pitchFamily="34" charset="0"/>
            </a:endParaRPr>
          </a:p>
          <a:p>
            <a:r>
              <a:rPr lang="fr-FR" sz="1200" i="1" dirty="0" smtClean="0">
                <a:latin typeface="Century Gothic" panose="020B0502020202020204" pitchFamily="34" charset="0"/>
              </a:rPr>
              <a:t>Et grâce à des tests ex vivo, on peut affirmer que le </a:t>
            </a:r>
            <a:r>
              <a:rPr lang="fr-FR" sz="1200" i="1" dirty="0" err="1" smtClean="0">
                <a:latin typeface="Century Gothic" panose="020B0502020202020204" pitchFamily="34" charset="0"/>
              </a:rPr>
              <a:t>nude</a:t>
            </a:r>
            <a:r>
              <a:rPr lang="fr-FR" sz="1200" i="1" dirty="0" smtClean="0">
                <a:latin typeface="Century Gothic" panose="020B0502020202020204" pitchFamily="34" charset="0"/>
              </a:rPr>
              <a:t> </a:t>
            </a:r>
            <a:r>
              <a:rPr lang="fr-FR" sz="1200" i="1" dirty="0" err="1" smtClean="0">
                <a:latin typeface="Century Gothic" panose="020B0502020202020204" pitchFamily="34" charset="0"/>
              </a:rPr>
              <a:t>perfect</a:t>
            </a:r>
            <a:r>
              <a:rPr lang="fr-FR" sz="1200" i="1" dirty="0" smtClean="0">
                <a:latin typeface="Century Gothic" panose="020B0502020202020204" pitchFamily="34" charset="0"/>
              </a:rPr>
              <a:t> protège contre les particules de carbone : -86%</a:t>
            </a:r>
          </a:p>
          <a:p>
            <a:endParaRPr lang="fr-FR" sz="1200" i="1" dirty="0" smtClean="0">
              <a:latin typeface="Century Gothic" panose="020B0502020202020204" pitchFamily="34" charset="0"/>
            </a:endParaRPr>
          </a:p>
          <a:p>
            <a:r>
              <a:rPr lang="fr-FR" sz="1200" i="1" dirty="0" smtClean="0">
                <a:latin typeface="Century Gothic" panose="020B0502020202020204" pitchFamily="34" charset="0"/>
              </a:rPr>
              <a:t>*</a:t>
            </a:r>
            <a:r>
              <a:rPr lang="fr-FR" sz="1200" i="1" dirty="0" smtClean="0">
                <a:latin typeface="Century Gothic" panose="020B0502020202020204" pitchFamily="34" charset="0"/>
              </a:rPr>
              <a:t>Etude clinique réalisée sous le contrôle d'un dermatologue sur 22 sujets, âgés de 20 à 40 ans, après 28 jours d'utilisation de NUDE PERFECT deux fois par jour.</a:t>
            </a:r>
          </a:p>
          <a:p>
            <a:r>
              <a:rPr lang="fr-FR" sz="1200" i="1" dirty="0" smtClean="0">
                <a:latin typeface="Century Gothic" panose="020B0502020202020204" pitchFamily="34" charset="0"/>
              </a:rPr>
              <a:t>¹ mesures à l'aide d'instruments</a:t>
            </a:r>
          </a:p>
          <a:p>
            <a:r>
              <a:rPr lang="fr-FR" sz="1200" i="1" dirty="0" smtClean="0">
                <a:latin typeface="Century Gothic" panose="020B0502020202020204" pitchFamily="34" charset="0"/>
              </a:rPr>
              <a:t>² auto-questionnaire </a:t>
            </a:r>
          </a:p>
          <a:p>
            <a:r>
              <a:rPr lang="fr-FR" sz="1200" i="1" dirty="0" smtClean="0">
                <a:latin typeface="Century Gothic" panose="020B0502020202020204" pitchFamily="34" charset="0"/>
              </a:rPr>
              <a:t>** Tests ex-vivo réalisés sur des explants de peau humaine</a:t>
            </a:r>
          </a:p>
          <a:p>
            <a:r>
              <a:rPr lang="fr-FR" sz="1200" i="1" dirty="0" smtClean="0">
                <a:latin typeface="Century Gothic" panose="020B0502020202020204" pitchFamily="34" charset="0"/>
              </a:rPr>
              <a:t>*** test de </a:t>
            </a:r>
            <a:r>
              <a:rPr lang="fr-FR" sz="1200" i="1" dirty="0" err="1" smtClean="0">
                <a:latin typeface="Century Gothic" panose="020B0502020202020204" pitchFamily="34" charset="0"/>
              </a:rPr>
              <a:t>cornéométrie</a:t>
            </a:r>
            <a:r>
              <a:rPr lang="fr-FR" sz="1200" i="1" dirty="0" smtClean="0">
                <a:latin typeface="Century Gothic" panose="020B0502020202020204" pitchFamily="34" charset="0"/>
              </a:rPr>
              <a:t> - 10 volontaires - 18 à 70 ans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02E0E-D8E4-4593-88BF-64812B30DCEA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16170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Top 3 (hors nettoyants) des ventes</a:t>
            </a:r>
          </a:p>
          <a:p>
            <a:r>
              <a:rPr lang="fr-FR" dirty="0" smtClean="0"/>
              <a:t>Top 10 sur l’année  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02E0E-D8E4-4593-88BF-64812B30DCEA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31358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fr-FR" dirty="0" smtClean="0"/>
              <a:t>96%</a:t>
            </a:r>
          </a:p>
          <a:p>
            <a:pPr marL="228600" indent="-228600">
              <a:buAutoNum type="arabicPeriod"/>
            </a:pPr>
            <a:r>
              <a:rPr lang="fr-FR" dirty="0" smtClean="0"/>
              <a:t>Effet de flou sans silicium &amp; anti lumière bleue</a:t>
            </a:r>
          </a:p>
          <a:p>
            <a:pPr marL="228600" indent="-228600">
              <a:buAutoNum type="arabicPeriod"/>
            </a:pPr>
            <a:r>
              <a:rPr lang="fr-FR" dirty="0" err="1" smtClean="0"/>
              <a:t>Ashwagandha</a:t>
            </a:r>
            <a:r>
              <a:rPr lang="fr-FR" dirty="0" smtClean="0"/>
              <a:t> biologique </a:t>
            </a:r>
          </a:p>
          <a:p>
            <a:pPr marL="228600" indent="-228600">
              <a:buAutoNum type="arabicPeriod"/>
            </a:pPr>
            <a:r>
              <a:rPr lang="fr-FR" dirty="0" smtClean="0"/>
              <a:t>FOCUS CIBLE La quête d'une peau parfaite est intergénérationnelle. La tranche d'âge des 20-40 ans et plus (</a:t>
            </a:r>
            <a:r>
              <a:rPr lang="fr-FR" dirty="0" err="1" smtClean="0"/>
              <a:t>millennials</a:t>
            </a:r>
            <a:r>
              <a:rPr lang="fr-FR" dirty="0" smtClean="0"/>
              <a:t>) est la plus concernée par la quête d'une peau parfaite. Ces cibles sont de gros consommateurs de soins de la peau et de beauté (AGE DEFENSE / début de l'AGE CORRECTION). Travail à distance</a:t>
            </a:r>
          </a:p>
          <a:p>
            <a:pPr marL="228600" indent="-228600">
              <a:buAutoNum type="arabicPeriod"/>
            </a:pPr>
            <a:r>
              <a:rPr lang="fr-FR" dirty="0" smtClean="0"/>
              <a:t>Effet </a:t>
            </a:r>
            <a:r>
              <a:rPr lang="fr-FR" dirty="0" err="1" smtClean="0"/>
              <a:t>blur</a:t>
            </a:r>
            <a:r>
              <a:rPr lang="fr-FR" dirty="0" smtClean="0"/>
              <a:t> / soft focus / </a:t>
            </a:r>
            <a:r>
              <a:rPr lang="fr-FR" dirty="0" err="1" smtClean="0"/>
              <a:t>matifiant</a:t>
            </a:r>
            <a:r>
              <a:rPr lang="fr-FR" dirty="0" smtClean="0"/>
              <a:t> / purifiant / équilibrant / anti pollution (environnementale et lumière bleue) / anti stress oxydatif.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02E0E-D8E4-4593-88BF-64812B30DCEA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25338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02E0E-D8E4-4593-88BF-64812B30DCEA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1448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Et également intégré dans l'ordonnance beauté et le poster de segmentation +Fiche de segmentation A3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02E0E-D8E4-4593-88BF-64812B30DCEA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49240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Veuillez nous faire part de vos commentaires et de vos suggestions.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02E0E-D8E4-4593-88BF-64812B30DCEA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28093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8be6f3f7cc_2_6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113" y="733425"/>
            <a:ext cx="6526213" cy="36718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1" name="Google Shape;481;g8be6f3f7cc_2_666:notes"/>
          <p:cNvSpPr txBox="1">
            <a:spLocks noGrp="1"/>
          </p:cNvSpPr>
          <p:nvPr>
            <p:ph type="body" idx="1"/>
          </p:nvPr>
        </p:nvSpPr>
        <p:spPr>
          <a:xfrm>
            <a:off x="650279" y="4648177"/>
            <a:ext cx="5202229" cy="4403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00" tIns="86100" rIns="86100" bIns="86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4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Commençons par les principales informations à donner à vos clients pour leur présenter </a:t>
            </a:r>
            <a:r>
              <a:rPr lang="fr-FR" b="1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Nude</a:t>
            </a:r>
            <a:r>
              <a:rPr lang="fr-FR" b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b="1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perfect</a:t>
            </a:r>
            <a:r>
              <a:rPr lang="fr-FR" b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b="1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fluid</a:t>
            </a:r>
            <a:r>
              <a:rPr lang="fr-FR" b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:</a:t>
            </a:r>
          </a:p>
          <a:p>
            <a:r>
              <a:rPr lang="fr-FR" b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La phrase d’accroche est :</a:t>
            </a:r>
          </a:p>
          <a:p>
            <a:r>
              <a:rPr lang="fr-FR" b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Une </a:t>
            </a:r>
            <a:r>
              <a:rPr lang="fr-FR" b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peau parfaite, NATURELLEMENT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.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 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et les 3 </a:t>
            </a:r>
            <a:r>
              <a:rPr lang="en-US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avantages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 à </a:t>
            </a:r>
            <a:r>
              <a:rPr lang="en-US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souligner</a:t>
            </a:r>
            <a:r>
              <a:rPr lang="en-US" b="1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b="1" baseline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sont</a:t>
            </a:r>
            <a:r>
              <a:rPr lang="en-US" b="1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 :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Une formule ultra-naturelle (96% d’ingrédients d’origine naturelle) et sans silicone.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Avec un effet </a:t>
            </a:r>
            <a:r>
              <a:rPr lang="fr-FR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blur</a:t>
            </a:r>
            <a:r>
              <a:rPr lang="fr-FR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à COURT TERME et multi-</a:t>
            </a:r>
            <a:r>
              <a:rPr lang="fr-FR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perfecteur</a:t>
            </a:r>
            <a:r>
              <a:rPr lang="fr-FR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sur le LONG TERME.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Dans</a:t>
            </a:r>
            <a:r>
              <a:rPr lang="fr-FR" sz="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un geste </a:t>
            </a:r>
            <a:r>
              <a:rPr lang="fr-FR" sz="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unique pour atteindre</a:t>
            </a:r>
            <a:r>
              <a:rPr lang="fr-FR" sz="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fr-FR" sz="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PERFECTION</a:t>
            </a:r>
            <a:r>
              <a:rPr 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, </a:t>
            </a: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  <a:p>
            <a:r>
              <a:rPr lang="fr-FR" sz="800" b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MULTI-PERFECTEUR - EFFET BLUR</a:t>
            </a:r>
          </a:p>
          <a:p>
            <a:r>
              <a:rPr lang="fr-FR" sz="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NUDE PERFECT est une nouvelle génération de fluide multi-</a:t>
            </a:r>
            <a:r>
              <a:rPr lang="fr-FR" sz="80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perfecteur</a:t>
            </a:r>
            <a:r>
              <a:rPr lang="fr-FR" sz="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à effet </a:t>
            </a:r>
            <a:r>
              <a:rPr lang="fr-FR" sz="80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blur</a:t>
            </a:r>
            <a:r>
              <a:rPr lang="fr-FR" sz="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immédiat*, composé à 96% d’ingrédients d’origine naturelle. </a:t>
            </a:r>
          </a:p>
          <a:p>
            <a:r>
              <a:rPr lang="fr-FR" sz="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Il améliore visiblement la qualité de la peau et révèle un teint naturellement plus lumineux et uniforme.</a:t>
            </a:r>
          </a:p>
          <a:p>
            <a:r>
              <a:rPr lang="fr-FR" sz="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Il minimise durablement imperfections et irrégularités, affine le grain de peau, resserre visiblement les pores et floute rides et ridules. </a:t>
            </a:r>
          </a:p>
          <a:p>
            <a:r>
              <a:rPr lang="fr-FR" sz="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Au fil des jours, la peau devient plus lisse et plus belle, même sans maquillage</a:t>
            </a:r>
            <a:r>
              <a:rPr lang="fr-FR" sz="800" kern="12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fr-FR" sz="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B51F7-DE08-4CA8-8193-834A2D04A0EA}" type="slidenum">
              <a:rPr lang="fr-FR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293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Classification:  le</a:t>
            </a:r>
            <a:r>
              <a:rPr lang="fr-FR" baseline="0" dirty="0" smtClean="0"/>
              <a:t> produit est positionné dans la gamme </a:t>
            </a:r>
            <a:r>
              <a:rPr lang="fr-FR" baseline="0" dirty="0" err="1" smtClean="0"/>
              <a:t>age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defense</a:t>
            </a:r>
            <a:endParaRPr lang="fr-FR" dirty="0"/>
          </a:p>
          <a:p>
            <a:endParaRPr lang="fr-FR" dirty="0"/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fr-FR" sz="1200" b="0" u="none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FOCUS CIBLE </a:t>
            </a:r>
          </a:p>
          <a:p>
            <a:pPr marL="171450" indent="-171450" algn="just">
              <a:buFont typeface="Arial" panose="020B0604020202020204" pitchFamily="34" charset="0"/>
              <a:buChar char="•"/>
              <a:defRPr/>
            </a:pPr>
            <a:r>
              <a:rPr lang="fr-FR" sz="12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Quête de la peau parfaite </a:t>
            </a:r>
            <a:r>
              <a:rPr lang="fr-FR" sz="120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inter-générationelle</a:t>
            </a:r>
            <a:r>
              <a:rPr lang="fr-FR" sz="12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, </a:t>
            </a:r>
          </a:p>
          <a:p>
            <a:pPr marL="171450" indent="-171450" algn="just">
              <a:buFont typeface="Arial" panose="020B0604020202020204" pitchFamily="34" charset="0"/>
              <a:buChar char="•"/>
              <a:defRPr/>
            </a:pPr>
            <a:r>
              <a:rPr lang="fr-FR" sz="12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La tranche d’âge des 20-40++ ans (</a:t>
            </a:r>
            <a:r>
              <a:rPr lang="fr-FR" sz="120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millenials</a:t>
            </a:r>
            <a:r>
              <a:rPr lang="fr-FR" sz="12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) est la plus concernée par cette quête de la peau parfaite. 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2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C’est une cible ultra-consommatrice de soin et de beauté (AGE DEFENSE / début AGE CORRECTION). 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L'allié du travail à distance grâce à sa texture légère et </a:t>
            </a:r>
            <a:r>
              <a:rPr lang="fr-FR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matifiante</a:t>
            </a:r>
            <a:r>
              <a:rPr lang="fr-F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 et sa propriété anti-lumière bleue !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02E0E-D8E4-4593-88BF-64812B30DCEA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7250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Matin et soir, après nettoyage et brumisation de Lotion Yon-Ka, appliquez le fluide sur le visage ou uniquement sur les zones à traiter (zone T).</a:t>
            </a:r>
          </a:p>
          <a:p>
            <a:r>
              <a:rPr lang="fr-FR" sz="12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 Soir car traitement de fond de la qualité de la peau,</a:t>
            </a:r>
            <a:r>
              <a:rPr lang="fr-FR" sz="12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contre</a:t>
            </a:r>
            <a:r>
              <a:rPr lang="fr-FR" sz="12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les imperfections. </a:t>
            </a:r>
            <a:br>
              <a:rPr lang="fr-FR" sz="12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</a:br>
            <a:endParaRPr lang="fr-FR" sz="1200" kern="1200" dirty="0" smtClean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sz="1200" kern="1200" dirty="0" smtClean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Astuce Yon-Ka </a:t>
            </a:r>
            <a:endParaRPr lang="fr-FR" sz="1200" kern="1200" dirty="0" smtClean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Selon votre type de peau, appliquez un sérum Yon-Ka sous le fluide NUDE PERFECT pour apporter un confort optimum. </a:t>
            </a:r>
          </a:p>
          <a:p>
            <a:r>
              <a:rPr lang="fr-FR" sz="1200" u="sng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(ATTENTION, pas de mélange</a:t>
            </a:r>
            <a:r>
              <a:rPr lang="fr-FR" sz="1200" u="sng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du NUDE PERFECT avec un booster)</a:t>
            </a:r>
            <a:endParaRPr lang="fr-FR" sz="1200" u="sng" kern="1200" dirty="0" smtClean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En complément, adoptez la routine Yon-Ka Gommage + Masque 2 à 3 fois par semaine.</a:t>
            </a:r>
          </a:p>
          <a:p>
            <a:r>
              <a:rPr lang="fr-FR" sz="12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Quantité délivrée par pompe : 0.20 ml </a:t>
            </a:r>
          </a:p>
          <a:p>
            <a:r>
              <a:rPr lang="fr-FR" sz="12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Besoin de 2 à 3 pompes par utilisation pour un visage complet. </a:t>
            </a:r>
          </a:p>
          <a:p>
            <a:r>
              <a:rPr lang="fr-FR" sz="12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Durée d’utilisation d’un flacon de 50ml  : 1 mois ½ - 2 mois (à raison de 2 utilisations par jour).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02E0E-D8E4-4593-88BF-64812B30DCEA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6066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r-FR" sz="1200" b="1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notre produit peut s’utiliser</a:t>
            </a:r>
          </a:p>
          <a:p>
            <a:pPr marL="171450" lvl="0" indent="-171450">
              <a:buFontTx/>
              <a:buChar char="-"/>
            </a:pPr>
            <a:r>
              <a:rPr lang="fr-FR" sz="1200" b="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Comme primer avant le maquillage (pas la peine de mettre une crème par-dessus) pour son effet </a:t>
            </a:r>
            <a:r>
              <a:rPr lang="fr-FR" sz="1200" b="0" kern="1200" baseline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blur</a:t>
            </a:r>
            <a:r>
              <a:rPr lang="fr-FR" sz="1200" b="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immédiat </a:t>
            </a:r>
          </a:p>
          <a:p>
            <a:pPr marL="171450" lvl="0" indent="-171450">
              <a:buFontTx/>
              <a:buChar char="-"/>
            </a:pPr>
            <a:r>
              <a:rPr lang="fr-FR" sz="1200" b="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Comme produit de soin car effet traitant / multi-</a:t>
            </a:r>
            <a:r>
              <a:rPr lang="fr-FR" sz="1200" b="0" kern="1200" baseline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perfecteur</a:t>
            </a:r>
            <a:r>
              <a:rPr lang="fr-FR" sz="1200" b="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long terme </a:t>
            </a:r>
            <a:endParaRPr lang="fr-FR" sz="1200" b="0" kern="1200" dirty="0" smtClean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sz="800" i="1" kern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fr-FR" sz="800" i="1" kern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Utilisé comme primer</a:t>
            </a:r>
            <a:r>
              <a:rPr lang="fr-FR" sz="800" i="1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= penser à le proposer aux instituts qui vendent du maquillage </a:t>
            </a:r>
            <a:r>
              <a:rPr lang="fr-FR" sz="800" i="1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 utilisation en </a:t>
            </a:r>
            <a:r>
              <a:rPr lang="fr-FR" sz="800" i="1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pré-soin maquillage ! </a:t>
            </a:r>
            <a:endParaRPr lang="fr-FR" sz="800" i="1" kern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02E0E-D8E4-4593-88BF-64812B30DCEA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5788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 maximum d’ingrédients d’origine naturelle – norme ISO</a:t>
            </a:r>
          </a:p>
          <a:p>
            <a:r>
              <a:rPr lang="fr-FR" sz="12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A noter, sur le flacon, en plus du nom du produit, des sous-titres produits et du mode d’utilisation traditionnellement indiqués, pour ce produit nous avons mentionné le % d’ingrédients d’origine naturelle selon la nouvelle norme ISO 16128 car il s’agit d’un réel avantage concurrentiel pour un produit effet </a:t>
            </a:r>
            <a:r>
              <a:rPr lang="fr-FR" sz="120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blur</a:t>
            </a:r>
            <a:r>
              <a:rPr lang="fr-FR" sz="12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.</a:t>
            </a:r>
            <a:endParaRPr lang="fr-FR" sz="1200" b="1" kern="1200" dirty="0" smtClean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</a:p>
          <a:p>
            <a:r>
              <a:rPr lang="fr-FR" sz="1200" b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Formulé sans ingrédients controversés</a:t>
            </a:r>
            <a:endParaRPr lang="fr-FR" sz="1200" kern="1200" dirty="0" smtClean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r>
              <a:rPr lang="fr-FR" sz="12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Sans :  PEG, acrylates, silicones, </a:t>
            </a:r>
            <a:r>
              <a:rPr lang="fr-FR" sz="120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phénoxyéthanol</a:t>
            </a:r>
            <a:r>
              <a:rPr lang="fr-FR" sz="12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, </a:t>
            </a:r>
            <a:r>
              <a:rPr lang="fr-FR" sz="120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chlorphénésine</a:t>
            </a:r>
            <a:r>
              <a:rPr lang="fr-FR" sz="12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, sulfates SLS et SLES, parabènes, formaldéhydes, agents libérant du formaldéhyde, </a:t>
            </a:r>
            <a:r>
              <a:rPr lang="fr-FR" sz="120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phtalates</a:t>
            </a:r>
            <a:r>
              <a:rPr lang="fr-FR" sz="12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, huile minérale, hydroquinone, </a:t>
            </a:r>
            <a:r>
              <a:rPr lang="fr-FR" sz="120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triclosan</a:t>
            </a:r>
            <a:r>
              <a:rPr lang="fr-FR" sz="12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et </a:t>
            </a:r>
            <a:r>
              <a:rPr lang="fr-FR" sz="120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triclocarbane</a:t>
            </a:r>
            <a:r>
              <a:rPr lang="fr-FR" sz="12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, parfum synthétique.</a:t>
            </a:r>
          </a:p>
          <a:p>
            <a:endParaRPr lang="fr-FR" sz="1200" b="1" kern="1200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r>
              <a:rPr lang="fr-FR" sz="1200" b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Formule privilégiant les ingrédients certifiés COSMOS ou conformes au référentiel </a:t>
            </a:r>
            <a:endParaRPr lang="fr-FR" sz="1200" kern="1200" dirty="0" smtClean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lvl="0"/>
            <a:r>
              <a:rPr lang="fr-FR" sz="12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* 2 ingrédients biologiques certifiés COSMOS : </a:t>
            </a:r>
            <a:r>
              <a:rPr lang="fr-FR" sz="120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Ashwagandha</a:t>
            </a:r>
            <a:r>
              <a:rPr lang="fr-FR" sz="12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et figuier de barbarie </a:t>
            </a:r>
          </a:p>
          <a:p>
            <a:r>
              <a:rPr lang="fr-FR" sz="12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* De nombreux ingrédients approuvés COSMOS (=conformes au référentiel COSMOS) - Feuillets minéraux, poudre de riz, poudre d’acide aminé, jojoba, </a:t>
            </a:r>
            <a:r>
              <a:rPr lang="fr-FR" sz="120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criste</a:t>
            </a:r>
            <a:r>
              <a:rPr lang="fr-FR" sz="12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marine, fleur de Sophora </a:t>
            </a:r>
            <a:r>
              <a:rPr lang="fr-FR" sz="120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japonica</a:t>
            </a:r>
            <a:r>
              <a:rPr lang="fr-FR" sz="12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, acide hyaluronique de haut poids moléculaire</a:t>
            </a:r>
          </a:p>
          <a:p>
            <a:r>
              <a:rPr lang="fr-FR" sz="1200" b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 </a:t>
            </a:r>
          </a:p>
          <a:p>
            <a:r>
              <a:rPr lang="fr-FR" sz="1200" b="0" i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COSMOS = référentiel européen harmonisé de la cosmétique biologique</a:t>
            </a:r>
            <a:r>
              <a:rPr lang="fr-FR" sz="1200" b="0" i="1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– Notre PRODUIT n’est pas COSMOS, mais la plupart de nos ingrédients sont conformes au référentiel (=</a:t>
            </a:r>
            <a:r>
              <a:rPr lang="fr-FR" sz="1200" b="0" i="1" kern="1200" baseline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approved</a:t>
            </a:r>
            <a:r>
              <a:rPr lang="fr-FR" sz="1200" b="0" i="1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) ou certifiés. </a:t>
            </a:r>
            <a:endParaRPr lang="fr-FR" sz="1200" b="0" i="1" kern="1200" dirty="0" smtClean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r>
              <a:rPr lang="fr-FR" sz="1200" b="0" i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Les ingrédients CERTIFIES sont les ingrédients biologiques (c’est le cas pour la figue de Barbarie et l’</a:t>
            </a:r>
            <a:r>
              <a:rPr lang="fr-FR" sz="1200" b="0" i="1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ashwagandha</a:t>
            </a:r>
            <a:r>
              <a:rPr lang="fr-FR" sz="1200" b="0" i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. </a:t>
            </a:r>
          </a:p>
          <a:p>
            <a:r>
              <a:rPr lang="fr-FR" sz="1200" b="0" i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Les ingrédients APPROUVES sont des matières premières d'origine naturelle vérifiées. </a:t>
            </a:r>
          </a:p>
          <a:p>
            <a:r>
              <a:rPr lang="fr-FR" sz="1200" b="0" i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	COSMOS ORGANIC	COSMOS NATURAL	COSMOS CERTIFIED	COSMOS APPROVED</a:t>
            </a:r>
          </a:p>
          <a:p>
            <a:r>
              <a:rPr lang="fr-FR" sz="1200" b="0" i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Couleur du logo	Vert	Bleu	Noir et blanc	Noir et blanc</a:t>
            </a:r>
          </a:p>
          <a:p>
            <a:r>
              <a:rPr lang="fr-FR" sz="1200" b="0" i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Produit fini / ingrédient	Produit fini bio	Produit fini naturel	Ingrédient bio	Ingrédient approuvé</a:t>
            </a:r>
          </a:p>
          <a:p>
            <a:r>
              <a:rPr lang="fr-FR" sz="1200" b="0" i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Conditions	Certification bio COSMOS	Certification naturelle	Certification bio COSMOS	Approbation par COSMOS</a:t>
            </a:r>
          </a:p>
          <a:p>
            <a:endParaRPr lang="fr-FR" sz="1200" b="1" kern="1200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r>
              <a:rPr lang="fr-FR" sz="1200" b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Respect de la condition animale</a:t>
            </a:r>
            <a:r>
              <a:rPr lang="fr-FR" sz="12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 : nous ne testons pas nos produits sur les animaux conformément à la règlementation européenne en vigueur </a:t>
            </a:r>
          </a:p>
          <a:p>
            <a:endParaRPr lang="fr-FR" sz="1200" kern="1200" dirty="0" smtClean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r>
              <a:rPr lang="fr-FR" sz="1200" b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Pas d’utilisation d’ingrédients d’origine animale</a:t>
            </a:r>
            <a:r>
              <a:rPr lang="fr-FR" sz="12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(sauf issu de l’animal vivant = cire d’abeille)</a:t>
            </a:r>
          </a:p>
          <a:p>
            <a:endParaRPr lang="fr-FR" sz="1200" b="1" kern="1200" dirty="0" smtClean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r>
              <a:rPr lang="fr-FR" sz="1200" b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Testé</a:t>
            </a:r>
            <a:r>
              <a:rPr lang="fr-FR" sz="1200" b="1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sous contrôle dermatologique – Non comédogène</a:t>
            </a:r>
            <a:endParaRPr lang="fr-FR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563EA7-A024-41BE-BFA5-2D2CC21575F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282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Conditionnement primaire : </a:t>
            </a:r>
            <a:r>
              <a:rPr lang="fr-FR" sz="12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Flacon pompe en verre dépoli, sérigraphie 2 couleurs - 50 ml</a:t>
            </a:r>
          </a:p>
          <a:p>
            <a:r>
              <a:rPr lang="fr-FR" sz="12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Flacon verre 100% recyclable*</a:t>
            </a:r>
          </a:p>
          <a:p>
            <a:r>
              <a:rPr lang="fr-FR" sz="12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Capot en PP 100% recyclable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 PP C706-21NA HP (</a:t>
            </a:r>
            <a:r>
              <a:rPr lang="fr-FR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Braskem</a:t>
            </a:r>
            <a:r>
              <a:rPr lang="fr-FR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 est alimentaire, sans </a:t>
            </a:r>
            <a:r>
              <a:rPr lang="fr-FR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bisphenol</a:t>
            </a:r>
            <a:r>
              <a:rPr lang="fr-FR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sans halogène, sans PAH, etc…</a:t>
            </a:r>
          </a:p>
          <a:p>
            <a:endParaRPr lang="fr-FR" sz="1200" kern="1200" dirty="0" smtClean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fr-FR" sz="12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b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Conditionnement secondaire : </a:t>
            </a:r>
            <a:r>
              <a:rPr lang="fr-FR" sz="12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Etui avec le décor de la catégorie AGE DEFENSE</a:t>
            </a:r>
          </a:p>
          <a:p>
            <a:r>
              <a:rPr lang="fr-FR" sz="12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Notre étui n’est pas issu de papier recyclé, mais il est recyclable. </a:t>
            </a:r>
          </a:p>
          <a:p>
            <a:r>
              <a:rPr lang="fr-FR" sz="12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fr-FR" sz="1200" b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Notice : </a:t>
            </a:r>
            <a:r>
              <a:rPr lang="fr-FR" sz="12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Le support sur lequel toutes nos notices sont imprimées est certifié FSC, et les encres que nous utilisons sont végétales. </a:t>
            </a:r>
          </a:p>
          <a:p>
            <a:r>
              <a:rPr lang="fr-FR" sz="12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Notice 100% recyclable. </a:t>
            </a:r>
          </a:p>
          <a:p>
            <a:r>
              <a:rPr lang="fr-FR" sz="12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Ce logo n’apparaît pas encore sur nos notices, mais cela sera intégré au fur et à mesure des réimpressions de notices. </a:t>
            </a:r>
          </a:p>
          <a:p>
            <a:r>
              <a:rPr lang="fr-FR" sz="1200" i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Logo de la certification par le Forest </a:t>
            </a:r>
            <a:r>
              <a:rPr lang="fr-FR" sz="1200" i="1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Stewardship</a:t>
            </a:r>
            <a:r>
              <a:rPr lang="fr-FR" sz="1200" i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Council. Le Forest </a:t>
            </a:r>
            <a:r>
              <a:rPr lang="fr-FR" sz="1200" i="1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Stewardship</a:t>
            </a:r>
            <a:r>
              <a:rPr lang="fr-FR" sz="1200" i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Council (FSC, Conseil de Soutien de la Forêt) est un label environnemental, dont le but est d'assurer que la production de bois ou d'un produit à base de bois respecte les procédures garantissant la gestion durable des forêts.</a:t>
            </a:r>
            <a:endParaRPr lang="fr-FR" sz="1200" kern="1200" dirty="0" smtClean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i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* selon les critères de recyclage du marché français</a:t>
            </a:r>
            <a:endParaRPr lang="fr-FR" sz="1200" kern="1200" dirty="0" smtClean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02E0E-D8E4-4593-88BF-64812B30DCE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7798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Primary packaging: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Frosted glass pump bottle, printed</a:t>
            </a:r>
            <a:b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2 colors - 50 ml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100% recyclable glass bottle* (</a:t>
            </a:r>
            <a:r>
              <a:rPr lang="en-US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*according to the recycling criteria of the French market)</a:t>
            </a: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  <a:p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Cap made of 100% recyclable PP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PP C706-21NA HP (</a:t>
            </a:r>
            <a:r>
              <a:rPr lang="en-US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Braskem</a:t>
            </a:r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 is food-safe and free of </a:t>
            </a:r>
            <a:r>
              <a:rPr lang="en-US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bisphenol</a:t>
            </a:r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halogen, PAH, etc.</a:t>
            </a:r>
          </a:p>
          <a:p>
            <a:endParaRPr lang="fr-FR" sz="1200" kern="1200" dirty="0" smtClean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Secondary packaging: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Box with the design from the AGE DEFENSE category</a:t>
            </a:r>
          </a:p>
          <a:p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Our box is not made of recycled paper, but it can be recycled. </a:t>
            </a:r>
          </a:p>
          <a:p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Leaflet: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All of our leaflets are printed on FSC paper with vegetable-based inks. </a:t>
            </a:r>
          </a:p>
          <a:p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100% recyclable leaflet. </a:t>
            </a:r>
          </a:p>
          <a:p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This logo is not yet printed on our leaflets, but it will be added to future printings. </a:t>
            </a:r>
          </a:p>
          <a:p>
            <a:r>
              <a:rPr lang="en-US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Forest Stewardship Council certification logo. The Forest Stewardship Council (FSC) is an environmental seal of approval whose purpose is to ensure that the production of wood and wood-based products complies with procedures that guarantee sustainable forest management.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02E0E-D8E4-4593-88BF-64812B30DCEA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5645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UN EFFET BLUR MIMÉTIQUE, FLOUTEUR ET MATIFIANT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 smtClean="0"/>
              <a:t>Pour obtenir un effet </a:t>
            </a:r>
            <a:r>
              <a:rPr lang="fr-FR" dirty="0" err="1" smtClean="0"/>
              <a:t>flouteur</a:t>
            </a:r>
            <a:r>
              <a:rPr lang="fr-FR" dirty="0" smtClean="0"/>
              <a:t> puissant, sans silicone, Yon-Ka a intégré dans sa formule des </a:t>
            </a:r>
            <a:r>
              <a:rPr lang="fr-FR" b="1" dirty="0" smtClean="0"/>
              <a:t>Feuillets Minéraux </a:t>
            </a:r>
            <a:r>
              <a:rPr lang="fr-FR" dirty="0" smtClean="0"/>
              <a:t>surdoués. Basés sur la </a:t>
            </a:r>
            <a:r>
              <a:rPr lang="fr-FR" dirty="0" err="1" smtClean="0"/>
              <a:t>cornéothérapie</a:t>
            </a:r>
            <a:r>
              <a:rPr lang="fr-FR" dirty="0" smtClean="0"/>
              <a:t>: </a:t>
            </a:r>
            <a:r>
              <a:rPr lang="fr-FR" dirty="0" smtClean="0"/>
              <a:t>leur structure hélicoïdale inédite s’ouvre à la surface de la peau pour combler le </a:t>
            </a:r>
            <a:r>
              <a:rPr lang="fr-FR" dirty="0" err="1" smtClean="0"/>
              <a:t>micro-relief</a:t>
            </a:r>
            <a:r>
              <a:rPr lang="fr-FR" dirty="0" smtClean="0"/>
              <a:t> et lisser la moindre aspérité, tout en fournissant des biomolécules (minéraux, lactates, lipides, acides aminés) qui restructurent l’épiderme en profondeur.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 smtClean="0"/>
              <a:t>En parallèle, des actifs </a:t>
            </a:r>
            <a:r>
              <a:rPr lang="fr-FR" dirty="0" err="1" smtClean="0"/>
              <a:t>matifiants</a:t>
            </a:r>
            <a:r>
              <a:rPr lang="fr-FR" dirty="0" smtClean="0"/>
              <a:t> (Poudre de Riz) et soft focus (Poudre d’acide aminé) viennent compléter leur action.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b="1" dirty="0" smtClean="0"/>
              <a:t>UN POUVOIR PURIFIANT ET ÉQUILIBRANT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 smtClean="0"/>
              <a:t>L’association synergique du Rhizome d’Iris de Florence, du Zinc et de la Vitamine A, aux pouvoirs </a:t>
            </a:r>
            <a:r>
              <a:rPr lang="fr-FR" dirty="0" err="1" smtClean="0"/>
              <a:t>séborégulateur</a:t>
            </a:r>
            <a:r>
              <a:rPr lang="fr-FR" dirty="0" smtClean="0"/>
              <a:t>, purifiant, anti-bactériostatique </a:t>
            </a:r>
            <a:r>
              <a:rPr lang="fr-FR" dirty="0" smtClean="0"/>
              <a:t>et </a:t>
            </a:r>
            <a:r>
              <a:rPr lang="fr-FR" dirty="0" smtClean="0"/>
              <a:t>anti-inflammatoire, va permettre d’assainir et d’apaiser la peau pour une action </a:t>
            </a:r>
            <a:r>
              <a:rPr lang="fr-FR" dirty="0" err="1" smtClean="0"/>
              <a:t>perfectrice</a:t>
            </a:r>
            <a:r>
              <a:rPr lang="fr-FR" dirty="0" smtClean="0"/>
              <a:t> long terme.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fr-FR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UNE ACTION CONTRE LA POLLUTION </a:t>
            </a:r>
            <a:r>
              <a:rPr lang="fr-F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ENVIRONNEMENTALE</a:t>
            </a:r>
            <a:endParaRPr lang="fr-FR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 smtClean="0"/>
              <a:t>On le sait, la pollution, préoccupation environnementale mondiale, est aussi l’une des causes du vieillissement prématuré. </a:t>
            </a:r>
            <a:r>
              <a:rPr lang="fr-FR" dirty="0" smtClean="0"/>
              <a:t>Pour </a:t>
            </a:r>
            <a:r>
              <a:rPr lang="fr-FR" dirty="0" smtClean="0"/>
              <a:t>contrer la première :Yon-Ka a associé du Jojoba et de la </a:t>
            </a:r>
            <a:r>
              <a:rPr lang="fr-FR" dirty="0" err="1" smtClean="0"/>
              <a:t>Criste</a:t>
            </a:r>
            <a:r>
              <a:rPr lang="fr-FR" dirty="0" smtClean="0"/>
              <a:t> Marine, </a:t>
            </a:r>
            <a:r>
              <a:rPr lang="fr-FR" dirty="0" smtClean="0"/>
              <a:t>boucliers anti-pollution urbaine (particules fines notamment</a:t>
            </a:r>
            <a:r>
              <a:rPr lang="fr-FR" dirty="0" smtClean="0"/>
              <a:t>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fr-FR" dirty="0" smtClean="0"/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UNE ACTION CONTRE LA POLLUTION DIGITALE</a:t>
            </a: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 smtClean="0"/>
              <a:t>Quant à l’exposition à la lumière bleue, elle augmente la fatigue cellulaire avec, pour résultat, un ternissement du teint.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 smtClean="0"/>
              <a:t>Pour </a:t>
            </a:r>
            <a:r>
              <a:rPr lang="fr-FR" dirty="0" smtClean="0"/>
              <a:t>la neutraliser la </a:t>
            </a:r>
            <a:r>
              <a:rPr lang="fr-FR" dirty="0" smtClean="0"/>
              <a:t>formule intègre de l’</a:t>
            </a:r>
            <a:r>
              <a:rPr lang="fr-FR" dirty="0" err="1" smtClean="0"/>
              <a:t>Ashwagandha</a:t>
            </a:r>
            <a:r>
              <a:rPr lang="fr-FR" dirty="0" smtClean="0"/>
              <a:t> bio qui protège l’épiderme des effets de la lumière émise par les écrans, la fameuse lumière bleue en tête.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 smtClean="0"/>
              <a:t>La peau peut enfin fonctionner de façon optimale sans être agressée : les signes de fatigue disparaissent au profit d’un teint éclatant.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563EA7-A024-41BE-BFA5-2D2CC21575F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684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DF97-6E6A-4F34-B403-B024D32532A4}" type="datetimeFigureOut">
              <a:rPr lang="fr-FR" smtClean="0"/>
              <a:t>01/06/2021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AC783-1C48-442B-A470-DB1419A66CF5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180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DF97-6E6A-4F34-B403-B024D32532A4}" type="datetimeFigureOut">
              <a:rPr lang="fr-FR" smtClean="0"/>
              <a:t>01/06/2021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AC783-1C48-442B-A470-DB1419A66C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1856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DF97-6E6A-4F34-B403-B024D32532A4}" type="datetimeFigureOut">
              <a:rPr lang="fr-FR" smtClean="0"/>
              <a:t>01/06/2021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AC783-1C48-442B-A470-DB1419A66C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2319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DF97-6E6A-4F34-B403-B024D32532A4}" type="datetimeFigureOut">
              <a:rPr lang="fr-FR" smtClean="0"/>
              <a:t>01/06/2021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AC783-1C48-442B-A470-DB1419A66C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38471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738A9-6510-41D8-9F3C-9F7F61D5AF1F}" type="datetimeFigureOut">
              <a:rPr lang="fr-FR" smtClean="0"/>
              <a:t>01/06/2021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7F0DB-B755-4AEC-8F07-0C3578347B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91197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738A9-6510-41D8-9F3C-9F7F61D5AF1F}" type="datetimeFigureOut">
              <a:rPr lang="fr-FR" smtClean="0"/>
              <a:t>01/06/2021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7F0DB-B755-4AEC-8F07-0C3578347B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96140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738A9-6510-41D8-9F3C-9F7F61D5AF1F}" type="datetimeFigureOut">
              <a:rPr lang="fr-FR" smtClean="0"/>
              <a:t>01/06/2021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7F0DB-B755-4AEC-8F07-0C3578347B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68935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738A9-6510-41D8-9F3C-9F7F61D5AF1F}" type="datetimeFigureOut">
              <a:rPr lang="fr-FR" smtClean="0"/>
              <a:t>01/06/2021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7F0DB-B755-4AEC-8F07-0C3578347B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15227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738A9-6510-41D8-9F3C-9F7F61D5AF1F}" type="datetimeFigureOut">
              <a:rPr lang="fr-FR" smtClean="0"/>
              <a:t>01/06/2021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7F0DB-B755-4AEC-8F07-0C3578347B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3794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738A9-6510-41D8-9F3C-9F7F61D5AF1F}" type="datetimeFigureOut">
              <a:rPr lang="fr-FR" smtClean="0"/>
              <a:t>01/06/2021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7F0DB-B755-4AEC-8F07-0C3578347B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23254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738A9-6510-41D8-9F3C-9F7F61D5AF1F}" type="datetimeFigureOut">
              <a:rPr lang="fr-FR" smtClean="0"/>
              <a:t>01/06/2021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7F0DB-B755-4AEC-8F07-0C3578347B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8414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4361" y="151680"/>
            <a:ext cx="1780695" cy="150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5392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738A9-6510-41D8-9F3C-9F7F61D5AF1F}" type="datetimeFigureOut">
              <a:rPr lang="fr-FR" smtClean="0"/>
              <a:t>01/06/2021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7F0DB-B755-4AEC-8F07-0C3578347B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24319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738A9-6510-41D8-9F3C-9F7F61D5AF1F}" type="datetimeFigureOut">
              <a:rPr lang="fr-FR" smtClean="0"/>
              <a:t>01/06/2021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7F0DB-B755-4AEC-8F07-0C3578347B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6830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738A9-6510-41D8-9F3C-9F7F61D5AF1F}" type="datetimeFigureOut">
              <a:rPr lang="fr-FR" smtClean="0"/>
              <a:t>01/06/2021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7F0DB-B755-4AEC-8F07-0C3578347B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09332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738A9-6510-41D8-9F3C-9F7F61D5AF1F}" type="datetimeFigureOut">
              <a:rPr lang="fr-FR" smtClean="0"/>
              <a:t>01/06/2021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7F0DB-B755-4AEC-8F07-0C3578347B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01032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340667"/>
            <a:ext cx="10515600" cy="1325563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545398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DF97-6E6A-4F34-B403-B024D32532A4}" type="datetimeFigureOut">
              <a:rPr lang="fr-FR" smtClean="0"/>
              <a:t>01/06/2021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AC783-1C48-442B-A470-DB1419A66C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9405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DF97-6E6A-4F34-B403-B024D32532A4}" type="datetimeFigureOut">
              <a:rPr lang="fr-FR" smtClean="0"/>
              <a:t>01/06/2021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AC783-1C48-442B-A470-DB1419A66C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889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DF97-6E6A-4F34-B403-B024D32532A4}" type="datetimeFigureOut">
              <a:rPr lang="fr-FR" smtClean="0"/>
              <a:t>01/06/2021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AC783-1C48-442B-A470-DB1419A66C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6497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DF97-6E6A-4F34-B403-B024D32532A4}" type="datetimeFigureOut">
              <a:rPr lang="fr-FR" smtClean="0"/>
              <a:t>01/06/2021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AC783-1C48-442B-A470-DB1419A66C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5098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DF97-6E6A-4F34-B403-B024D32532A4}" type="datetimeFigureOut">
              <a:rPr lang="fr-FR" smtClean="0"/>
              <a:t>01/06/2021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AC783-1C48-442B-A470-DB1419A66C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5534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DF97-6E6A-4F34-B403-B024D32532A4}" type="datetimeFigureOut">
              <a:rPr lang="fr-FR" smtClean="0"/>
              <a:t>01/06/2021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AC783-1C48-442B-A470-DB1419A66C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5689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DF97-6E6A-4F34-B403-B024D32532A4}" type="datetimeFigureOut">
              <a:rPr lang="fr-FR" smtClean="0"/>
              <a:t>01/06/2021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AC783-1C48-442B-A470-DB1419A66C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0689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24" Type="http://schemas.openxmlformats.org/officeDocument/2006/relationships/image" Target="../media/image2.jpeg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9DF97-6E6A-4F34-B403-B024D32532A4}" type="datetimeFigureOut">
              <a:rPr lang="fr-FR" smtClean="0"/>
              <a:t>01/06/2021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AC783-1C48-442B-A470-DB1419A66C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9835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738A9-6510-41D8-9F3C-9F7F61D5AF1F}" type="datetimeFigureOut">
              <a:rPr lang="fr-FR" smtClean="0"/>
              <a:t>01/06/2021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7F0DB-B755-4AEC-8F07-0C3578347BA4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231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0" r:id="rId4"/>
    <p:sldLayoutId id="2147483658" r:id="rId5"/>
    <p:sldLayoutId id="2147483651" r:id="rId6"/>
    <p:sldLayoutId id="2147483659" r:id="rId7"/>
    <p:sldLayoutId id="2147483652" r:id="rId8"/>
    <p:sldLayoutId id="2147483653" r:id="rId9"/>
    <p:sldLayoutId id="2147483654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3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cid:image016.jpg@01D594B0.AD6092C0" TargetMode="External"/><Relationship Id="rId3" Type="http://schemas.openxmlformats.org/officeDocument/2006/relationships/image" Target="../media/image4.jpg"/><Relationship Id="rId7" Type="http://schemas.openxmlformats.org/officeDocument/2006/relationships/image" Target="../media/image48.jpeg"/><Relationship Id="rId12" Type="http://schemas.openxmlformats.org/officeDocument/2006/relationships/image" Target="../media/image39.jpeg"/><Relationship Id="rId17" Type="http://schemas.openxmlformats.org/officeDocument/2006/relationships/image" Target="cid:image001.jpg@01D594B0.AD6092C0" TargetMode="External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6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35.jpeg"/><Relationship Id="rId15" Type="http://schemas.openxmlformats.org/officeDocument/2006/relationships/image" Target="../media/image54.png"/><Relationship Id="rId10" Type="http://schemas.openxmlformats.org/officeDocument/2006/relationships/image" Target="../media/image51.png"/><Relationship Id="rId4" Type="http://schemas.openxmlformats.org/officeDocument/2006/relationships/image" Target="../media/image11.png"/><Relationship Id="rId9" Type="http://schemas.openxmlformats.org/officeDocument/2006/relationships/image" Target="../media/image50.png"/><Relationship Id="rId1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.jp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6.png"/><Relationship Id="rId5" Type="http://schemas.microsoft.com/office/2007/relationships/hdphoto" Target="../media/hdphoto5.wdp"/><Relationship Id="rId4" Type="http://schemas.openxmlformats.org/officeDocument/2006/relationships/image" Target="../media/image55.png"/><Relationship Id="rId9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0.png"/><Relationship Id="rId4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7.wdp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8.png"/><Relationship Id="rId7" Type="http://schemas.microsoft.com/office/2007/relationships/hdphoto" Target="../media/hdphoto9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0.png"/><Relationship Id="rId11" Type="http://schemas.openxmlformats.org/officeDocument/2006/relationships/image" Target="../media/image11.png"/><Relationship Id="rId5" Type="http://schemas.microsoft.com/office/2007/relationships/hdphoto" Target="../media/hdphoto8.wdp"/><Relationship Id="rId10" Type="http://schemas.openxmlformats.org/officeDocument/2006/relationships/image" Target="../media/image4.jpg"/><Relationship Id="rId4" Type="http://schemas.openxmlformats.org/officeDocument/2006/relationships/image" Target="../media/image69.png"/><Relationship Id="rId9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4.jp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4.tiff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jp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4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jpeg"/><Relationship Id="rId11" Type="http://schemas.openxmlformats.org/officeDocument/2006/relationships/image" Target="cid:image016.jpg@01D594B0.AD6092C0" TargetMode="External"/><Relationship Id="rId5" Type="http://schemas.openxmlformats.org/officeDocument/2006/relationships/image" Target="../media/image22.png"/><Relationship Id="rId10" Type="http://schemas.openxmlformats.org/officeDocument/2006/relationships/image" Target="../media/image26.jpeg"/><Relationship Id="rId4" Type="http://schemas.openxmlformats.org/officeDocument/2006/relationships/image" Target="../media/image11.png"/><Relationship Id="rId9" Type="http://schemas.openxmlformats.org/officeDocument/2006/relationships/image" Target="cid:image001.jpg@01D594B0.AD6092C0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.jp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4.wdp"/><Relationship Id="rId5" Type="http://schemas.openxmlformats.org/officeDocument/2006/relationships/image" Target="../media/image33.png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jpeg"/><Relationship Id="rId18" Type="http://schemas.openxmlformats.org/officeDocument/2006/relationships/image" Target="cid:image001.jpg@01D594B0.AD6092C0" TargetMode="External"/><Relationship Id="rId3" Type="http://schemas.openxmlformats.org/officeDocument/2006/relationships/image" Target="../media/image4.jpg"/><Relationship Id="rId7" Type="http://schemas.openxmlformats.org/officeDocument/2006/relationships/image" Target="../media/image37.jpeg"/><Relationship Id="rId12" Type="http://schemas.openxmlformats.org/officeDocument/2006/relationships/image" Target="../media/image41.png"/><Relationship Id="rId17" Type="http://schemas.openxmlformats.org/officeDocument/2006/relationships/image" Target="../media/image46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5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png"/><Relationship Id="rId11" Type="http://schemas.openxmlformats.org/officeDocument/2006/relationships/image" Target="../media/image40.jpeg"/><Relationship Id="rId5" Type="http://schemas.openxmlformats.org/officeDocument/2006/relationships/image" Target="../media/image35.jpeg"/><Relationship Id="rId15" Type="http://schemas.openxmlformats.org/officeDocument/2006/relationships/image" Target="../media/image44.jpeg"/><Relationship Id="rId10" Type="http://schemas.openxmlformats.org/officeDocument/2006/relationships/image" Target="cid:image016.jpg@01D594B0.AD6092C0" TargetMode="External"/><Relationship Id="rId4" Type="http://schemas.openxmlformats.org/officeDocument/2006/relationships/image" Target="../media/image11.png"/><Relationship Id="rId9" Type="http://schemas.openxmlformats.org/officeDocument/2006/relationships/image" Target="../media/image39.jpeg"/><Relationship Id="rId1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4F102F0-F397-4F48-8BC3-0B27B88D84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9" b="1716"/>
          <a:stretch/>
        </p:blipFill>
        <p:spPr>
          <a:xfrm>
            <a:off x="-1" y="0"/>
            <a:ext cx="12192001" cy="688848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04DB82C-5AF2-4576-A123-470CF53FF5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64" y="3161526"/>
            <a:ext cx="5267349" cy="162234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4361" y="151680"/>
            <a:ext cx="1780695" cy="150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77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34F102F0-F397-4F48-8BC3-0B27B88D84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41" b="44876"/>
          <a:stretch/>
        </p:blipFill>
        <p:spPr>
          <a:xfrm>
            <a:off x="2409003" y="-18676"/>
            <a:ext cx="7017250" cy="723428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1026688" y="2514439"/>
            <a:ext cx="2487169" cy="953061"/>
          </a:xfrm>
          <a:prstGeom prst="rect">
            <a:avLst/>
          </a:prstGeom>
          <a:solidFill>
            <a:srgbClr val="F3E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6565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FLEURS DE SOPHORA 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6565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DU JAPON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6565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PRUNE DE KAKADU 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6565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VITAMINES 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56565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C, E</a:t>
            </a:r>
          </a:p>
        </p:txBody>
      </p:sp>
      <p:sp>
        <p:nvSpPr>
          <p:cNvPr id="64" name="ZoneTexte 63"/>
          <p:cNvSpPr txBox="1"/>
          <p:nvPr/>
        </p:nvSpPr>
        <p:spPr>
          <a:xfrm>
            <a:off x="1026690" y="5069693"/>
            <a:ext cx="2487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9750" lvl="0" indent="-285750" defTabSz="403225">
              <a:buFontTx/>
              <a:buChar char="-"/>
              <a:defRPr/>
            </a:pPr>
            <a:r>
              <a:rPr lang="fr-FR" sz="1600" dirty="0" smtClean="0">
                <a:solidFill>
                  <a:srgbClr val="565655"/>
                </a:solidFill>
                <a:latin typeface="Century Gothic" panose="020B0502020202020204" pitchFamily="34" charset="0"/>
              </a:rPr>
              <a:t>Protègent du stress oxydatif </a:t>
            </a:r>
            <a:endParaRPr lang="fr-FR" sz="1600" dirty="0">
              <a:solidFill>
                <a:srgbClr val="565655"/>
              </a:solidFill>
              <a:latin typeface="Century Gothic" panose="020B0502020202020204" pitchFamily="34" charset="0"/>
            </a:endParaRPr>
          </a:p>
          <a:p>
            <a:pPr marL="539750" lvl="0" indent="-285750" defTabSz="403225">
              <a:buFontTx/>
              <a:buChar char="-"/>
              <a:defRPr/>
            </a:pPr>
            <a:r>
              <a:rPr lang="fr-FR" sz="1600" dirty="0" smtClean="0">
                <a:solidFill>
                  <a:srgbClr val="565655"/>
                </a:solidFill>
                <a:latin typeface="Century Gothic" panose="020B0502020202020204" pitchFamily="34" charset="0"/>
              </a:rPr>
              <a:t>Illuminent le teint</a:t>
            </a:r>
            <a:endParaRPr lang="fr-FR" sz="1600" dirty="0">
              <a:solidFill>
                <a:srgbClr val="565655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10376038" y="6521273"/>
            <a:ext cx="11610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100" dirty="0">
                <a:solidFill>
                  <a:srgbClr val="565655"/>
                </a:solidFill>
                <a:latin typeface="Century Gothic" panose="020B0502020202020204" pitchFamily="34" charset="0"/>
              </a:rPr>
              <a:t>R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56565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.50 ml</a:t>
            </a:r>
          </a:p>
        </p:txBody>
      </p:sp>
      <p:sp>
        <p:nvSpPr>
          <p:cNvPr id="154" name="Sous-titre 2">
            <a:extLst>
              <a:ext uri="{FF2B5EF4-FFF2-40B4-BE49-F238E27FC236}">
                <a16:creationId xmlns:a16="http://schemas.microsoft.com/office/drawing/2014/main" id="{5257DCD9-7062-4C85-9309-DADF1D224FEC}"/>
              </a:ext>
            </a:extLst>
          </p:cNvPr>
          <p:cNvSpPr txBox="1">
            <a:spLocks/>
          </p:cNvSpPr>
          <p:nvPr/>
        </p:nvSpPr>
        <p:spPr>
          <a:xfrm>
            <a:off x="1890584" y="388679"/>
            <a:ext cx="8019535" cy="1018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4000" dirty="0" smtClean="0">
                <a:solidFill>
                  <a:srgbClr val="E7E6E6">
                    <a:lumMod val="25000"/>
                  </a:srgbClr>
                </a:solidFill>
                <a:latin typeface="Century" panose="02040604050505020304" pitchFamily="18" charset="0"/>
              </a:rPr>
              <a:t>Formule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" panose="02040604050505020304" pitchFamily="18" charset="0"/>
              <a:ea typeface="+mn-ea"/>
              <a:cs typeface="+mn-cs"/>
            </a:endParaRPr>
          </a:p>
        </p:txBody>
      </p:sp>
      <p:pic>
        <p:nvPicPr>
          <p:cNvPr id="41" name="Image 4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9" b="4106"/>
          <a:stretch/>
        </p:blipFill>
        <p:spPr>
          <a:xfrm>
            <a:off x="9732760" y="1221612"/>
            <a:ext cx="2447623" cy="5470472"/>
          </a:xfrm>
          <a:prstGeom prst="rect">
            <a:avLst/>
          </a:prstGeom>
        </p:spPr>
      </p:pic>
      <p:pic>
        <p:nvPicPr>
          <p:cNvPr id="49" name="Image 48" descr="kyhkr.jpg"/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46173" y="3544031"/>
            <a:ext cx="1220970" cy="122097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</p:pic>
      <p:sp>
        <p:nvSpPr>
          <p:cNvPr id="56" name="Rectangle 55"/>
          <p:cNvSpPr/>
          <p:nvPr/>
        </p:nvSpPr>
        <p:spPr>
          <a:xfrm>
            <a:off x="3605695" y="2523116"/>
            <a:ext cx="2799224" cy="953061"/>
          </a:xfrm>
          <a:prstGeom prst="rect">
            <a:avLst/>
          </a:prstGeom>
          <a:solidFill>
            <a:srgbClr val="F3E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565655"/>
                </a:solidFill>
                <a:latin typeface="Century Gothic" panose="020B0502020202020204" pitchFamily="34" charset="0"/>
              </a:rPr>
              <a:t>ACIDE HYALUONIQUE DE HAUT POIDS MOLECULAIRE</a:t>
            </a:r>
            <a:endParaRPr lang="en-US" sz="1600" dirty="0">
              <a:solidFill>
                <a:srgbClr val="565655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600" dirty="0" smtClean="0">
                <a:solidFill>
                  <a:srgbClr val="565655"/>
                </a:solidFill>
                <a:latin typeface="Century Gothic" panose="020B0502020202020204" pitchFamily="34" charset="0"/>
              </a:rPr>
              <a:t>FIGUIER DE BARBARIE BIO</a:t>
            </a:r>
            <a:endParaRPr lang="en-US" sz="1600" dirty="0">
              <a:solidFill>
                <a:srgbClr val="565655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3605695" y="5069693"/>
            <a:ext cx="2799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9750" lvl="0" indent="-285750" defTabSz="403225">
              <a:buFontTx/>
              <a:buChar char="-"/>
              <a:defRPr/>
            </a:pPr>
            <a:r>
              <a:rPr lang="fr-FR" sz="1600" dirty="0" smtClean="0">
                <a:solidFill>
                  <a:srgbClr val="565655"/>
                </a:solidFill>
                <a:latin typeface="Century Gothic" panose="020B0502020202020204" pitchFamily="34" charset="0"/>
              </a:rPr>
              <a:t>Hydratent</a:t>
            </a:r>
            <a:endParaRPr lang="fr-FR" sz="1600" dirty="0">
              <a:solidFill>
                <a:srgbClr val="565655"/>
              </a:solidFill>
              <a:latin typeface="Century Gothic" panose="020B0502020202020204" pitchFamily="34" charset="0"/>
            </a:endParaRPr>
          </a:p>
          <a:p>
            <a:pPr marL="539750" lvl="0" indent="-285750" defTabSz="403225">
              <a:buFontTx/>
              <a:buChar char="-"/>
              <a:defRPr/>
            </a:pPr>
            <a:r>
              <a:rPr lang="fr-FR" sz="1600" dirty="0" smtClean="0">
                <a:solidFill>
                  <a:srgbClr val="565655"/>
                </a:solidFill>
                <a:latin typeface="Century Gothic" panose="020B0502020202020204" pitchFamily="34" charset="0"/>
              </a:rPr>
              <a:t>Apportent du confort</a:t>
            </a:r>
            <a:endParaRPr lang="fr-FR" sz="1600" dirty="0">
              <a:solidFill>
                <a:srgbClr val="565655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0" name="Image 59" descr="kyhkr.jpg"/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38793" y="3571794"/>
            <a:ext cx="1220970" cy="122097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</p:pic>
      <p:sp>
        <p:nvSpPr>
          <p:cNvPr id="65" name="Rectangle 64"/>
          <p:cNvSpPr/>
          <p:nvPr/>
        </p:nvSpPr>
        <p:spPr>
          <a:xfrm>
            <a:off x="6496757" y="2523116"/>
            <a:ext cx="2799224" cy="941166"/>
          </a:xfrm>
          <a:prstGeom prst="rect">
            <a:avLst/>
          </a:prstGeom>
          <a:solidFill>
            <a:srgbClr val="F3E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6565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HUILES ESSENTIELLES D’YLANG-YLANG</a:t>
            </a:r>
            <a:r>
              <a:rPr kumimoji="0" lang="fr-FR" sz="1600" b="0" i="0" u="none" strike="noStrike" kern="1200" cap="none" spc="0" normalizeH="0" noProof="0" dirty="0" smtClean="0">
                <a:ln>
                  <a:noFill/>
                </a:ln>
                <a:solidFill>
                  <a:srgbClr val="56565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ET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6565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MAGNOLIA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6565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QUINTESSENCE YON-KA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0" name="ZoneTexte 69"/>
          <p:cNvSpPr txBox="1"/>
          <p:nvPr/>
        </p:nvSpPr>
        <p:spPr>
          <a:xfrm>
            <a:off x="6496757" y="5078422"/>
            <a:ext cx="2799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lvl="0" indent="-182563" defTabSz="403225">
              <a:buFontTx/>
              <a:buChar char="-"/>
              <a:defRPr/>
            </a:pPr>
            <a:r>
              <a:rPr lang="fr-FR" sz="1600" dirty="0" smtClean="0">
                <a:solidFill>
                  <a:srgbClr val="565655"/>
                </a:solidFill>
                <a:latin typeface="Century Gothic" panose="020B0502020202020204" pitchFamily="34" charset="0"/>
              </a:rPr>
              <a:t>Senteur </a:t>
            </a:r>
            <a:r>
              <a:rPr lang="fr-FR" sz="1600" dirty="0" err="1" smtClean="0">
                <a:solidFill>
                  <a:srgbClr val="565655"/>
                </a:solidFill>
                <a:latin typeface="Century Gothic" panose="020B0502020202020204" pitchFamily="34" charset="0"/>
              </a:rPr>
              <a:t>rééquilibrante</a:t>
            </a:r>
            <a:r>
              <a:rPr lang="fr-FR" sz="1600" dirty="0" smtClean="0">
                <a:solidFill>
                  <a:srgbClr val="565655"/>
                </a:solidFill>
                <a:latin typeface="Century Gothic" panose="020B0502020202020204" pitchFamily="34" charset="0"/>
              </a:rPr>
              <a:t> 100% naturelle</a:t>
            </a:r>
            <a:endParaRPr lang="fr-FR" sz="1600" dirty="0">
              <a:solidFill>
                <a:srgbClr val="565655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9953C38A-81AB-4F2F-8B74-78D1F79F5C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5335">
            <a:off x="1466059" y="3883772"/>
            <a:ext cx="729656" cy="486437"/>
          </a:xfrm>
          <a:prstGeom prst="ellipse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844D0B5C-044D-4916-8821-FD8E20205554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725" y="3682450"/>
            <a:ext cx="694146" cy="494042"/>
          </a:xfrm>
          <a:prstGeom prst="ellipse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AC4B8F45-7E55-44BC-8CFC-59AE289FEBA5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888" y="4054223"/>
            <a:ext cx="499772" cy="457538"/>
          </a:xfrm>
          <a:prstGeom prst="ellipse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8BC76B3D-A35A-439F-8A71-0AD78DCA8D75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417" y="4289890"/>
            <a:ext cx="408052" cy="428497"/>
          </a:xfrm>
          <a:prstGeom prst="ellipse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FE2B728D-05EC-4B37-AE07-59E54E3486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57367">
            <a:off x="4270698" y="4078457"/>
            <a:ext cx="895896" cy="535049"/>
          </a:xfrm>
          <a:prstGeom prst="ellipse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AEEE29AF-296C-47A6-B64B-1B55B04E6C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5525">
            <a:off x="4527236" y="3685012"/>
            <a:ext cx="866041" cy="577433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42" name="Image 41" descr="cid:image016.jpg@01D594B0.AD6092C0">
            <a:extLst>
              <a:ext uri="{FF2B5EF4-FFF2-40B4-BE49-F238E27FC236}">
                <a16:creationId xmlns:a16="http://schemas.microsoft.com/office/drawing/2014/main" id="{B650944B-0F6A-41EF-B427-A8B18D16BE7A}"/>
              </a:ext>
            </a:extLst>
          </p:cNvPr>
          <p:cNvPicPr/>
          <p:nvPr/>
        </p:nvPicPr>
        <p:blipFill>
          <a:blip r:embed="rId12" r:link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825" y="4446974"/>
            <a:ext cx="542813" cy="5120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30648B59-9728-474A-9EAF-709EE085AC43}"/>
              </a:ext>
            </a:extLst>
          </p:cNvPr>
          <p:cNvGrpSpPr/>
          <p:nvPr/>
        </p:nvGrpSpPr>
        <p:grpSpPr>
          <a:xfrm>
            <a:off x="7218210" y="3569734"/>
            <a:ext cx="1287405" cy="1220970"/>
            <a:chOff x="5610495" y="3569734"/>
            <a:chExt cx="1287405" cy="1220970"/>
          </a:xfrm>
        </p:grpSpPr>
        <p:pic>
          <p:nvPicPr>
            <p:cNvPr id="67" name="Image 66" descr="kyhkr.jpg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676930" y="3569734"/>
              <a:ext cx="1220970" cy="1220970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/>
          </p:spPr>
        </p:pic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E0ADF17C-B0A1-4B82-8E65-0B707E3E3D15}"/>
                </a:ext>
              </a:extLst>
            </p:cNvPr>
            <p:cNvPicPr/>
            <p:nvPr/>
          </p:nvPicPr>
          <p:blipFill rotWithShape="1">
            <a:blip r:embed="rId14"/>
            <a:srcRect l="35902" t="23816" r="51098" b="61651"/>
            <a:stretch/>
          </p:blipFill>
          <p:spPr>
            <a:xfrm>
              <a:off x="6011684" y="4154516"/>
              <a:ext cx="707655" cy="494376"/>
            </a:xfrm>
            <a:prstGeom prst="ellipse">
              <a:avLst/>
            </a:prstGeom>
            <a:ln>
              <a:noFill/>
            </a:ln>
            <a:effectLst>
              <a:softEdge rad="12700"/>
            </a:effectLst>
          </p:spPr>
        </p:pic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9B966484-8FEB-4FEC-98FA-25A753DF7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20254972">
              <a:off x="5610495" y="3873740"/>
              <a:ext cx="1169134" cy="420095"/>
            </a:xfrm>
            <a:prstGeom prst="ellipse">
              <a:avLst/>
            </a:prstGeom>
            <a:ln>
              <a:noFill/>
            </a:ln>
            <a:effectLst>
              <a:softEdge rad="31750"/>
            </a:effectLst>
          </p:spPr>
        </p:pic>
      </p:grpSp>
      <p:pic>
        <p:nvPicPr>
          <p:cNvPr id="46" name="Image 45" descr="cid:image001.jpg@01D594B0.AD6092C0">
            <a:extLst>
              <a:ext uri="{FF2B5EF4-FFF2-40B4-BE49-F238E27FC236}">
                <a16:creationId xmlns:a16="http://schemas.microsoft.com/office/drawing/2014/main" id="{B114AF2C-8AE1-4847-8F37-E2BFD0BC972F}"/>
              </a:ext>
            </a:extLst>
          </p:cNvPr>
          <p:cNvPicPr/>
          <p:nvPr/>
        </p:nvPicPr>
        <p:blipFill>
          <a:blip r:embed="rId16" r:link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666" y="3556589"/>
            <a:ext cx="431543" cy="481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Image 47" descr="cid:image016.jpg@01D594B0.AD6092C0">
            <a:extLst>
              <a:ext uri="{FF2B5EF4-FFF2-40B4-BE49-F238E27FC236}">
                <a16:creationId xmlns:a16="http://schemas.microsoft.com/office/drawing/2014/main" id="{E3F0B4E2-4493-4568-8C85-0C06272B9374}"/>
              </a:ext>
            </a:extLst>
          </p:cNvPr>
          <p:cNvPicPr/>
          <p:nvPr/>
        </p:nvPicPr>
        <p:blipFill>
          <a:blip r:embed="rId12" r:link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035" y="3853701"/>
            <a:ext cx="542813" cy="512086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Rectangle 28"/>
          <p:cNvSpPr/>
          <p:nvPr/>
        </p:nvSpPr>
        <p:spPr>
          <a:xfrm>
            <a:off x="1814383" y="1311157"/>
            <a:ext cx="855920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565655"/>
                </a:solidFill>
                <a:latin typeface="Century Gothic"/>
              </a:rPr>
              <a:t>ACTIONS &amp; </a:t>
            </a:r>
            <a:r>
              <a:rPr lang="fr-FR" sz="2000" b="1" dirty="0" smtClean="0">
                <a:solidFill>
                  <a:srgbClr val="565655"/>
                </a:solidFill>
                <a:latin typeface="Century Gothic"/>
              </a:rPr>
              <a:t>ACTIVFS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1400" dirty="0">
                <a:latin typeface="Century Gothic" panose="020B0502020202020204" pitchFamily="34" charset="0"/>
              </a:rPr>
              <a:t>96% </a:t>
            </a:r>
            <a:r>
              <a:rPr lang="en-US" sz="1400" dirty="0" err="1" smtClean="0">
                <a:latin typeface="Century Gothic" panose="020B0502020202020204" pitchFamily="34" charset="0"/>
              </a:rPr>
              <a:t>d’ingredients</a:t>
            </a:r>
            <a:r>
              <a:rPr lang="en-US" sz="1400" dirty="0" smtClean="0">
                <a:latin typeface="Century Gothic" panose="020B0502020202020204" pitchFamily="34" charset="0"/>
              </a:rPr>
              <a:t> </a:t>
            </a:r>
            <a:r>
              <a:rPr lang="en-US" sz="1400" dirty="0" err="1" smtClean="0">
                <a:latin typeface="Century Gothic" panose="020B0502020202020204" pitchFamily="34" charset="0"/>
              </a:rPr>
              <a:t>d’origine</a:t>
            </a:r>
            <a:r>
              <a:rPr lang="en-US" sz="1400" dirty="0" smtClean="0">
                <a:latin typeface="Century Gothic" panose="020B0502020202020204" pitchFamily="34" charset="0"/>
              </a:rPr>
              <a:t> </a:t>
            </a:r>
            <a:r>
              <a:rPr lang="en-US" sz="1400" dirty="0" err="1" smtClean="0">
                <a:latin typeface="Century Gothic" panose="020B0502020202020204" pitchFamily="34" charset="0"/>
              </a:rPr>
              <a:t>naturelle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70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4" grpId="0"/>
      <p:bldP spid="56" grpId="0" animBg="1"/>
      <p:bldP spid="57" grpId="0"/>
      <p:bldP spid="65" grpId="0" animBg="1"/>
      <p:bldP spid="7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4F102F0-F397-4F48-8BC3-0B27B88D84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41" b="44876"/>
          <a:stretch/>
        </p:blipFill>
        <p:spPr>
          <a:xfrm>
            <a:off x="2409003" y="-18676"/>
            <a:ext cx="7017250" cy="723428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5257DCD9-7062-4C85-9309-DADF1D224FEC}"/>
              </a:ext>
            </a:extLst>
          </p:cNvPr>
          <p:cNvSpPr txBox="1">
            <a:spLocks/>
          </p:cNvSpPr>
          <p:nvPr/>
        </p:nvSpPr>
        <p:spPr>
          <a:xfrm>
            <a:off x="1890584" y="388679"/>
            <a:ext cx="8019535" cy="1018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4000" dirty="0" smtClean="0">
                <a:solidFill>
                  <a:srgbClr val="E7E6E6">
                    <a:lumMod val="25000"/>
                  </a:srgbClr>
                </a:solidFill>
                <a:latin typeface="Century" panose="02040604050505020304" pitchFamily="18" charset="0"/>
              </a:rPr>
              <a:t>Innovation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" panose="02040604050505020304" pitchFamily="18" charset="0"/>
              <a:ea typeface="+mn-ea"/>
              <a:cs typeface="+mn-cs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62" b="93701" l="1205" r="89458">
                        <a14:foregroundMark x1="51506" y1="22047" x2="51506" y2="22047"/>
                        <a14:foregroundMark x1="45181" y1="31102" x2="45181" y2="31102"/>
                        <a14:foregroundMark x1="50000" y1="14961" x2="50000" y2="14961"/>
                        <a14:foregroundMark x1="51807" y1="7087" x2="51807" y2="7087"/>
                        <a14:foregroundMark x1="60241" y1="6693" x2="60241" y2="66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097"/>
          <a:stretch/>
        </p:blipFill>
        <p:spPr bwMode="auto">
          <a:xfrm>
            <a:off x="5523073" y="2367533"/>
            <a:ext cx="2767366" cy="185884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-2" y="3357014"/>
            <a:ext cx="2487169" cy="818156"/>
          </a:xfrm>
          <a:prstGeom prst="rect">
            <a:avLst/>
          </a:prstGeom>
          <a:solidFill>
            <a:srgbClr val="F3E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6565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EFFET</a:t>
            </a:r>
            <a:r>
              <a:rPr kumimoji="0" lang="fr-FR" sz="1600" b="0" i="0" u="none" strike="noStrike" kern="1200" cap="none" spc="0" normalizeH="0" noProof="0" dirty="0" smtClean="0">
                <a:ln>
                  <a:noFill/>
                </a:ln>
                <a:solidFill>
                  <a:srgbClr val="56565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BLUR / FLOUTEUR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Image 5"/>
          <p:cNvPicPr/>
          <p:nvPr/>
        </p:nvPicPr>
        <p:blipFill rotWithShape="1">
          <a:blip r:embed="rId6"/>
          <a:srcRect b="21371"/>
          <a:stretch/>
        </p:blipFill>
        <p:spPr bwMode="auto">
          <a:xfrm>
            <a:off x="2923552" y="3041270"/>
            <a:ext cx="2112749" cy="12433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 6"/>
          <p:cNvPicPr/>
          <p:nvPr/>
        </p:nvPicPr>
        <p:blipFill>
          <a:blip r:embed="rId7"/>
          <a:stretch>
            <a:fillRect/>
          </a:stretch>
        </p:blipFill>
        <p:spPr>
          <a:xfrm>
            <a:off x="9399777" y="2788931"/>
            <a:ext cx="2487424" cy="14957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035904" y="4568498"/>
            <a:ext cx="1553459" cy="2250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sz="1100" dirty="0" smtClean="0">
                <a:solidFill>
                  <a:srgbClr val="565655"/>
                </a:solidFill>
                <a:latin typeface="Century Gothic" panose="020B0502020202020204" pitchFamily="34" charset="0"/>
              </a:rPr>
              <a:t>Couche cornée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22144" y="4568498"/>
            <a:ext cx="1981453" cy="2250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sz="1600" b="1" dirty="0" smtClean="0">
                <a:solidFill>
                  <a:srgbClr val="565655"/>
                </a:solidFill>
                <a:latin typeface="Century Gothic" panose="020B0502020202020204" pitchFamily="34" charset="0"/>
              </a:rPr>
              <a:t>Feuillets minéraux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Flèche droite 10"/>
          <p:cNvSpPr/>
          <p:nvPr/>
        </p:nvSpPr>
        <p:spPr>
          <a:xfrm>
            <a:off x="8432299" y="3827047"/>
            <a:ext cx="575684" cy="121534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9910119" y="4399864"/>
            <a:ext cx="1875758" cy="5623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sz="1100" dirty="0" smtClean="0">
                <a:solidFill>
                  <a:srgbClr val="565655"/>
                </a:solidFill>
                <a:latin typeface="Century Gothic" panose="020B0502020202020204" pitchFamily="34" charset="0"/>
              </a:rPr>
              <a:t>Couche cornée:</a:t>
            </a:r>
          </a:p>
          <a:p>
            <a:pPr lvl="0" algn="ctr">
              <a:defRPr/>
            </a:pPr>
            <a:r>
              <a:rPr lang="fr-FR" sz="1100" dirty="0" smtClean="0">
                <a:solidFill>
                  <a:srgbClr val="565655"/>
                </a:solidFill>
                <a:latin typeface="Century Gothic" panose="020B0502020202020204" pitchFamily="34" charset="0"/>
              </a:rPr>
              <a:t>Texture de peau lissée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Plus 12"/>
          <p:cNvSpPr/>
          <p:nvPr/>
        </p:nvSpPr>
        <p:spPr>
          <a:xfrm>
            <a:off x="5145414" y="3737343"/>
            <a:ext cx="306729" cy="300942"/>
          </a:xfrm>
          <a:prstGeom prst="mathPl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2059186" y="5310584"/>
            <a:ext cx="80006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 err="1" smtClean="0">
                <a:latin typeface="Century Gothic" panose="020B0502020202020204" pitchFamily="34" charset="0"/>
              </a:rPr>
              <a:t>Résultats</a:t>
            </a:r>
            <a:r>
              <a:rPr lang="en-US" sz="1600" u="sng" dirty="0" smtClean="0">
                <a:latin typeface="Century Gothic" panose="020B0502020202020204" pitchFamily="34" charset="0"/>
              </a:rPr>
              <a:t> : </a:t>
            </a:r>
          </a:p>
          <a:p>
            <a:pPr marL="285750" indent="-285750">
              <a:buFontTx/>
              <a:buChar char="-"/>
            </a:pPr>
            <a:r>
              <a:rPr lang="en-US" sz="1600" dirty="0" err="1" smtClean="0">
                <a:latin typeface="Century Gothic" panose="020B0502020202020204" pitchFamily="34" charset="0"/>
              </a:rPr>
              <a:t>Effet</a:t>
            </a:r>
            <a:r>
              <a:rPr lang="en-US" sz="1600" dirty="0" smtClean="0">
                <a:latin typeface="Century Gothic" panose="020B0502020202020204" pitchFamily="34" charset="0"/>
              </a:rPr>
              <a:t> </a:t>
            </a:r>
            <a:r>
              <a:rPr lang="en-US" sz="1600" dirty="0" err="1" smtClean="0">
                <a:latin typeface="Century Gothic" panose="020B0502020202020204" pitchFamily="34" charset="0"/>
              </a:rPr>
              <a:t>lissant</a:t>
            </a:r>
            <a:r>
              <a:rPr lang="en-US" sz="1600" dirty="0" smtClean="0">
                <a:latin typeface="Century Gothic" panose="020B0502020202020204" pitchFamily="34" charset="0"/>
              </a:rPr>
              <a:t> </a:t>
            </a:r>
            <a:r>
              <a:rPr lang="en-US" sz="1600" dirty="0" err="1" smtClean="0">
                <a:latin typeface="Century Gothic" panose="020B0502020202020204" pitchFamily="34" charset="0"/>
              </a:rPr>
              <a:t>immédiat</a:t>
            </a:r>
            <a:r>
              <a:rPr lang="en-US" sz="1600" dirty="0" smtClean="0">
                <a:latin typeface="Century Gothic" panose="020B0502020202020204" pitchFamily="34" charset="0"/>
              </a:rPr>
              <a:t>: </a:t>
            </a:r>
            <a:r>
              <a:rPr lang="fr-FR" sz="1600" dirty="0">
                <a:latin typeface="Century Gothic" panose="020B0502020202020204" pitchFamily="34" charset="0"/>
              </a:rPr>
              <a:t>se déploie à la surface de la peau, comble instantanément le </a:t>
            </a:r>
            <a:r>
              <a:rPr lang="fr-FR" sz="1600" dirty="0" err="1">
                <a:latin typeface="Century Gothic" panose="020B0502020202020204" pitchFamily="34" charset="0"/>
              </a:rPr>
              <a:t>micro-relief</a:t>
            </a:r>
            <a:r>
              <a:rPr lang="fr-FR" sz="1600" dirty="0">
                <a:latin typeface="Century Gothic" panose="020B0502020202020204" pitchFamily="34" charset="0"/>
              </a:rPr>
              <a:t> cutané et affine le grain de </a:t>
            </a:r>
            <a:r>
              <a:rPr lang="fr-FR" sz="1600" dirty="0" smtClean="0">
                <a:latin typeface="Century Gothic" panose="020B0502020202020204" pitchFamily="34" charset="0"/>
              </a:rPr>
              <a:t>peau.</a:t>
            </a:r>
            <a:endParaRPr lang="en-US" sz="1600" dirty="0" smtClean="0">
              <a:latin typeface="Century Gothic" panose="020B0502020202020204" pitchFamily="34" charset="0"/>
            </a:endParaRPr>
          </a:p>
          <a:p>
            <a:endParaRPr lang="en-US" sz="1600" dirty="0" smtClean="0"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 err="1" smtClean="0">
                <a:latin typeface="Century Gothic" panose="020B0502020202020204" pitchFamily="34" charset="0"/>
              </a:rPr>
              <a:t>Effet</a:t>
            </a:r>
            <a:r>
              <a:rPr lang="en-US" sz="1600" dirty="0" smtClean="0">
                <a:latin typeface="Century Gothic" panose="020B0502020202020204" pitchFamily="34" charset="0"/>
              </a:rPr>
              <a:t> </a:t>
            </a:r>
            <a:r>
              <a:rPr lang="en-US" sz="1600" dirty="0" err="1" smtClean="0">
                <a:latin typeface="Century Gothic" panose="020B0502020202020204" pitchFamily="34" charset="0"/>
              </a:rPr>
              <a:t>flouteur</a:t>
            </a:r>
            <a:r>
              <a:rPr lang="en-US" sz="1600" dirty="0" smtClean="0">
                <a:latin typeface="Century Gothic" panose="020B0502020202020204" pitchFamily="34" charset="0"/>
              </a:rPr>
              <a:t> </a:t>
            </a:r>
            <a:r>
              <a:rPr lang="en-US" sz="1600" dirty="0" err="1" smtClean="0">
                <a:latin typeface="Century Gothic" panose="020B0502020202020204" pitchFamily="34" charset="0"/>
              </a:rPr>
              <a:t>immédiat</a:t>
            </a:r>
            <a:r>
              <a:rPr lang="en-US" sz="1600" dirty="0" smtClean="0">
                <a:latin typeface="Century Gothic" panose="020B0502020202020204" pitchFamily="34" charset="0"/>
              </a:rPr>
              <a:t>: </a:t>
            </a:r>
            <a:r>
              <a:rPr lang="fr-FR" sz="1600" dirty="0">
                <a:latin typeface="Century Gothic" panose="020B0502020202020204" pitchFamily="34" charset="0"/>
              </a:rPr>
              <a:t>masque les imperfections à la surface de la peau</a:t>
            </a:r>
            <a:r>
              <a:rPr lang="en-US" sz="1600" dirty="0" smtClean="0">
                <a:latin typeface="Century Gothic" panose="020B0502020202020204" pitchFamily="34" charset="0"/>
              </a:rPr>
              <a:t>. </a:t>
            </a:r>
            <a:endParaRPr lang="fr-FR" sz="1600" dirty="0">
              <a:latin typeface="Century Gothic" panose="020B0502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88755" y="1344887"/>
            <a:ext cx="71561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2000" b="1" dirty="0">
                <a:solidFill>
                  <a:srgbClr val="565655"/>
                </a:solidFill>
                <a:latin typeface="Century Gothic"/>
              </a:rPr>
              <a:t>AVOIR UNE PEAU PARFAITE SANS FILTRES NI PHOTOSHOP</a:t>
            </a:r>
            <a:endParaRPr lang="en-US" sz="2000" b="1" dirty="0">
              <a:solidFill>
                <a:srgbClr val="565655"/>
              </a:solidFill>
              <a:latin typeface="Century Gothic"/>
            </a:endParaRPr>
          </a:p>
        </p:txBody>
      </p:sp>
      <p:pic>
        <p:nvPicPr>
          <p:cNvPr id="2050" name="Picture 2" descr="Mosaic No Flea Icon Distressed Stamp Stock Vector (Royalty Free) 158349870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500" b="73214" l="42333" r="833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06" t="11029" r="14100" b="19208"/>
          <a:stretch/>
        </p:blipFill>
        <p:spPr bwMode="auto">
          <a:xfrm>
            <a:off x="243691" y="205872"/>
            <a:ext cx="1979874" cy="186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93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/>
      <p:bldP spid="11" grpId="0" animBg="1"/>
      <p:bldP spid="12" grpId="0"/>
      <p:bldP spid="13" grpId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/>
          <a:srcRect l="8387" t="48129" r="8568" b="6179"/>
          <a:stretch/>
        </p:blipFill>
        <p:spPr>
          <a:xfrm>
            <a:off x="25146" y="2731219"/>
            <a:ext cx="5324602" cy="294798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4F102F0-F397-4F48-8BC3-0B27B88D84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41" b="44876"/>
          <a:stretch/>
        </p:blipFill>
        <p:spPr>
          <a:xfrm>
            <a:off x="2409003" y="-18676"/>
            <a:ext cx="7017250" cy="723428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5257DCD9-7062-4C85-9309-DADF1D224FEC}"/>
              </a:ext>
            </a:extLst>
          </p:cNvPr>
          <p:cNvSpPr txBox="1">
            <a:spLocks/>
          </p:cNvSpPr>
          <p:nvPr/>
        </p:nvSpPr>
        <p:spPr>
          <a:xfrm>
            <a:off x="1890584" y="388679"/>
            <a:ext cx="8019535" cy="1018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4000" dirty="0" smtClean="0">
                <a:solidFill>
                  <a:srgbClr val="E7E6E6">
                    <a:lumMod val="25000"/>
                  </a:srgbClr>
                </a:solidFill>
                <a:latin typeface="Century" panose="02040604050505020304" pitchFamily="18" charset="0"/>
              </a:rPr>
              <a:t>Innovation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" panose="02040604050505020304" pitchFamily="18" charset="0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44741" y="1772825"/>
            <a:ext cx="233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 smtClean="0">
                <a:solidFill>
                  <a:srgbClr val="565655"/>
                </a:solidFill>
                <a:latin typeface="Century Gothic"/>
              </a:rPr>
              <a:t>ANTI LUMIERE BLEUE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BB2DA55-70A8-4B38-8830-C0722D14B082}"/>
              </a:ext>
            </a:extLst>
          </p:cNvPr>
          <p:cNvSpPr txBox="1"/>
          <p:nvPr/>
        </p:nvSpPr>
        <p:spPr>
          <a:xfrm>
            <a:off x="152044" y="5941801"/>
            <a:ext cx="4635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03225">
              <a:defRPr/>
            </a:pPr>
            <a:r>
              <a:rPr lang="fr-FR" sz="1600" b="1" dirty="0">
                <a:solidFill>
                  <a:srgbClr val="565655"/>
                </a:solidFill>
                <a:latin typeface="Century Gothic" panose="020B0502020202020204" pitchFamily="34" charset="0"/>
              </a:rPr>
              <a:t>Lumière bleue </a:t>
            </a:r>
            <a:r>
              <a:rPr lang="fr-FR" sz="1600" dirty="0">
                <a:solidFill>
                  <a:srgbClr val="565655"/>
                </a:solidFill>
                <a:latin typeface="Century Gothic" panose="020B0502020202020204" pitchFamily="34" charset="0"/>
              </a:rPr>
              <a:t>= lumière visible à haute énergie (HEV) qui peut pénétrer la peau plus profondément que les rayons UVA et UVB.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BB2DA55-70A8-4B38-8830-C0722D14B082}"/>
              </a:ext>
            </a:extLst>
          </p:cNvPr>
          <p:cNvSpPr txBox="1"/>
          <p:nvPr/>
        </p:nvSpPr>
        <p:spPr>
          <a:xfrm>
            <a:off x="6062517" y="3246651"/>
            <a:ext cx="585214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03225">
              <a:defRPr/>
            </a:pPr>
            <a:r>
              <a:rPr lang="fr-FR" sz="1600" u="sng" dirty="0" smtClean="0">
                <a:solidFill>
                  <a:srgbClr val="565655"/>
                </a:solidFill>
                <a:latin typeface="Century Gothic" panose="020B0502020202020204" pitchFamily="34" charset="0"/>
              </a:rPr>
              <a:t>Top </a:t>
            </a:r>
            <a:r>
              <a:rPr lang="fr-FR" sz="1600" u="sng" dirty="0">
                <a:solidFill>
                  <a:srgbClr val="565655"/>
                </a:solidFill>
                <a:latin typeface="Century Gothic" panose="020B0502020202020204" pitchFamily="34" charset="0"/>
              </a:rPr>
              <a:t>3 des facteurs responsables du vieillissement prématuré de la peau </a:t>
            </a:r>
            <a:r>
              <a:rPr lang="fr-FR" sz="1600" u="sng" dirty="0" smtClean="0">
                <a:solidFill>
                  <a:srgbClr val="565655"/>
                </a:solidFill>
                <a:latin typeface="Century Gothic" panose="020B0502020202020204" pitchFamily="34" charset="0"/>
              </a:rPr>
              <a:t>:</a:t>
            </a:r>
          </a:p>
          <a:p>
            <a:pPr lvl="0" algn="ctr" defTabSz="403225">
              <a:defRPr/>
            </a:pPr>
            <a:endParaRPr lang="en-US" sz="700" u="sng" dirty="0" smtClean="0">
              <a:solidFill>
                <a:srgbClr val="565655"/>
              </a:solidFill>
              <a:latin typeface="Century Gothic" panose="020B0502020202020204" pitchFamily="34" charset="0"/>
            </a:endParaRPr>
          </a:p>
          <a:p>
            <a:pPr marL="622300" lvl="0" indent="-266700" algn="just" defTabSz="403225"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solidFill>
                  <a:srgbClr val="565655"/>
                </a:solidFill>
                <a:latin typeface="Century Gothic" panose="020B0502020202020204" pitchFamily="34" charset="0"/>
              </a:rPr>
              <a:t>Soleil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803900" y="4511971"/>
            <a:ext cx="6340685" cy="2269829"/>
          </a:xfrm>
          <a:prstGeom prst="rect">
            <a:avLst/>
          </a:prstGeom>
          <a:solidFill>
            <a:srgbClr val="F3E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fr-FR" sz="1600" u="sng" dirty="0" smtClean="0">
                <a:solidFill>
                  <a:srgbClr val="565655"/>
                </a:solidFill>
                <a:latin typeface="Century Gothic" panose="020B0502020202020204" pitchFamily="34" charset="0"/>
              </a:rPr>
              <a:t>Réponse Yon-Ka : </a:t>
            </a:r>
            <a:r>
              <a:rPr lang="fr-FR" sz="1600" b="1" dirty="0" err="1" smtClean="0">
                <a:solidFill>
                  <a:srgbClr val="565655"/>
                </a:solidFill>
                <a:latin typeface="Century Gothic" panose="020B0502020202020204" pitchFamily="34" charset="0"/>
              </a:rPr>
              <a:t>Ashwagandha</a:t>
            </a:r>
            <a:r>
              <a:rPr lang="fr-FR" sz="1600" b="1" dirty="0" smtClean="0">
                <a:solidFill>
                  <a:srgbClr val="565655"/>
                </a:solidFill>
                <a:latin typeface="Century Gothic" panose="020B0502020202020204" pitchFamily="34" charset="0"/>
              </a:rPr>
              <a:t> Bio</a:t>
            </a:r>
          </a:p>
          <a:p>
            <a:pPr lvl="0" algn="just">
              <a:defRPr/>
            </a:pPr>
            <a:endParaRPr lang="fr-FR" sz="500" b="1" dirty="0" smtClean="0">
              <a:solidFill>
                <a:srgbClr val="565655"/>
              </a:solidFill>
              <a:latin typeface="Century Gothic" panose="020B0502020202020204" pitchFamily="34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Ø"/>
              <a:defRPr/>
            </a:pPr>
            <a:r>
              <a:rPr lang="fr-FR" sz="1600" dirty="0">
                <a:solidFill>
                  <a:srgbClr val="565655"/>
                </a:solidFill>
                <a:latin typeface="Century Gothic" panose="020B0502020202020204" pitchFamily="34" charset="0"/>
              </a:rPr>
              <a:t>Protection de la viabilité des kératinocytes dans </a:t>
            </a:r>
            <a:r>
              <a:rPr lang="fr-FR" sz="1600" dirty="0" smtClean="0">
                <a:solidFill>
                  <a:srgbClr val="565655"/>
                </a:solidFill>
                <a:latin typeface="Century Gothic" panose="020B0502020202020204" pitchFamily="34" charset="0"/>
              </a:rPr>
              <a:t>l'épiderme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  <a:defRPr/>
            </a:pPr>
            <a:r>
              <a:rPr lang="fr-FR" sz="1600" dirty="0">
                <a:solidFill>
                  <a:srgbClr val="565655"/>
                </a:solidFill>
                <a:latin typeface="Century Gothic" panose="020B0502020202020204" pitchFamily="34" charset="0"/>
              </a:rPr>
              <a:t>Protection du métabolisme des fibroblastes dans le </a:t>
            </a:r>
            <a:r>
              <a:rPr lang="fr-FR" sz="1600" dirty="0" smtClean="0">
                <a:solidFill>
                  <a:srgbClr val="565655"/>
                </a:solidFill>
                <a:latin typeface="Century Gothic" panose="020B0502020202020204" pitchFamily="34" charset="0"/>
              </a:rPr>
              <a:t>derme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  <a:defRPr/>
            </a:pPr>
            <a:endParaRPr kumimoji="0" lang="fr-FR" sz="140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lvl="0" algn="just">
              <a:defRPr/>
            </a:pPr>
            <a:r>
              <a:rPr lang="fr-FR" sz="1600" u="sng" dirty="0" smtClean="0">
                <a:solidFill>
                  <a:srgbClr val="565655"/>
                </a:solidFill>
                <a:latin typeface="Century Gothic" panose="020B0502020202020204" pitchFamily="34" charset="0"/>
              </a:rPr>
              <a:t>Résultats :</a:t>
            </a:r>
            <a:r>
              <a:rPr lang="fr-FR" sz="1600" dirty="0" smtClean="0">
                <a:solidFill>
                  <a:srgbClr val="565655"/>
                </a:solidFill>
                <a:latin typeface="Century Gothic" panose="020B0502020202020204" pitchFamily="34" charset="0"/>
              </a:rPr>
              <a:t> -</a:t>
            </a:r>
            <a:r>
              <a:rPr lang="fr-FR" sz="1600" b="1" dirty="0" smtClean="0">
                <a:solidFill>
                  <a:srgbClr val="565655"/>
                </a:solidFill>
                <a:latin typeface="Century Gothic" panose="020B0502020202020204" pitchFamily="34" charset="0"/>
              </a:rPr>
              <a:t> </a:t>
            </a:r>
            <a:r>
              <a:rPr lang="fr-FR" sz="1600" b="1" dirty="0">
                <a:solidFill>
                  <a:srgbClr val="565655"/>
                </a:solidFill>
                <a:latin typeface="Century Gothic" panose="020B0502020202020204" pitchFamily="34" charset="0"/>
              </a:rPr>
              <a:t>Renforce </a:t>
            </a:r>
            <a:r>
              <a:rPr lang="fr-FR" sz="1600" dirty="0">
                <a:solidFill>
                  <a:srgbClr val="565655"/>
                </a:solidFill>
                <a:latin typeface="Century Gothic" panose="020B0502020202020204" pitchFamily="34" charset="0"/>
              </a:rPr>
              <a:t>la peau en profondeur</a:t>
            </a:r>
          </a:p>
          <a:p>
            <a:pPr marL="990600" lvl="0" algn="just">
              <a:defRPr/>
            </a:pPr>
            <a:r>
              <a:rPr lang="fr-FR" sz="1600" dirty="0">
                <a:solidFill>
                  <a:srgbClr val="565655"/>
                </a:solidFill>
                <a:latin typeface="Century Gothic" panose="020B0502020202020204" pitchFamily="34" charset="0"/>
              </a:rPr>
              <a:t>- </a:t>
            </a:r>
            <a:r>
              <a:rPr lang="fr-FR" sz="1600" b="1" dirty="0">
                <a:solidFill>
                  <a:srgbClr val="565655"/>
                </a:solidFill>
                <a:latin typeface="Century Gothic" panose="020B0502020202020204" pitchFamily="34" charset="0"/>
              </a:rPr>
              <a:t>Revitalise</a:t>
            </a:r>
            <a:r>
              <a:rPr lang="fr-FR" sz="1600" dirty="0">
                <a:solidFill>
                  <a:srgbClr val="565655"/>
                </a:solidFill>
                <a:latin typeface="Century Gothic" panose="020B0502020202020204" pitchFamily="34" charset="0"/>
              </a:rPr>
              <a:t> la peau</a:t>
            </a:r>
          </a:p>
          <a:p>
            <a:pPr marL="990600" lvl="0" algn="just">
              <a:defRPr/>
            </a:pPr>
            <a:r>
              <a:rPr lang="fr-FR" sz="1600" dirty="0">
                <a:solidFill>
                  <a:srgbClr val="565655"/>
                </a:solidFill>
                <a:latin typeface="Century Gothic" panose="020B0502020202020204" pitchFamily="34" charset="0"/>
              </a:rPr>
              <a:t>- Fait disparaître les </a:t>
            </a:r>
            <a:r>
              <a:rPr lang="fr-FR" sz="1600" b="1" dirty="0">
                <a:solidFill>
                  <a:srgbClr val="565655"/>
                </a:solidFill>
                <a:latin typeface="Century Gothic" panose="020B0502020202020204" pitchFamily="34" charset="0"/>
              </a:rPr>
              <a:t>signes de fatigue</a:t>
            </a:r>
          </a:p>
          <a:p>
            <a:pPr marL="990600" lvl="0" algn="just">
              <a:defRPr/>
            </a:pPr>
            <a:r>
              <a:rPr lang="fr-FR" sz="1600" dirty="0">
                <a:solidFill>
                  <a:srgbClr val="565655"/>
                </a:solidFill>
                <a:latin typeface="Century Gothic" panose="020B0502020202020204" pitchFamily="34" charset="0"/>
              </a:rPr>
              <a:t>- Donne de l'</a:t>
            </a:r>
            <a:r>
              <a:rPr lang="fr-FR" sz="1600" b="1" dirty="0">
                <a:solidFill>
                  <a:srgbClr val="565655"/>
                </a:solidFill>
                <a:latin typeface="Century Gothic" panose="020B0502020202020204" pitchFamily="34" charset="0"/>
              </a:rPr>
              <a:t>éclat</a:t>
            </a:r>
            <a:r>
              <a:rPr lang="fr-FR" sz="1600" dirty="0">
                <a:solidFill>
                  <a:srgbClr val="565655"/>
                </a:solidFill>
                <a:latin typeface="Century Gothic" panose="020B0502020202020204" pitchFamily="34" charset="0"/>
              </a:rPr>
              <a:t> au teint</a:t>
            </a:r>
            <a:endParaRPr kumimoji="0" lang="fr-FR" sz="1600" i="0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BB2DA55-70A8-4B38-8830-C0722D14B082}"/>
              </a:ext>
            </a:extLst>
          </p:cNvPr>
          <p:cNvSpPr txBox="1"/>
          <p:nvPr/>
        </p:nvSpPr>
        <p:spPr>
          <a:xfrm>
            <a:off x="7595068" y="3831249"/>
            <a:ext cx="2193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2300" lvl="0" indent="-266700" algn="just" defTabSz="403225"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solidFill>
                  <a:srgbClr val="565655"/>
                </a:solidFill>
                <a:latin typeface="Century Gothic" panose="020B0502020202020204" pitchFamily="34" charset="0"/>
              </a:rPr>
              <a:t>Pollution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9251483" y="3822457"/>
            <a:ext cx="2382659" cy="338554"/>
            <a:chOff x="9691255" y="1069073"/>
            <a:chExt cx="2382659" cy="338554"/>
          </a:xfrm>
        </p:grpSpPr>
        <p:pic>
          <p:nvPicPr>
            <p:cNvPr id="18" name="Image 17"/>
            <p:cNvPicPr>
              <a:picLocks noChangeAspect="1"/>
            </p:cNvPicPr>
            <p:nvPr/>
          </p:nvPicPr>
          <p:blipFill rotWithShape="1">
            <a:blip r:embed="rId3"/>
            <a:srcRect l="44784" t="55271" r="52515" b="15417"/>
            <a:stretch/>
          </p:blipFill>
          <p:spPr>
            <a:xfrm rot="5400000">
              <a:off x="10798488" y="253745"/>
              <a:ext cx="290187" cy="1969210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6BB2DA55-70A8-4B38-8830-C0722D14B082}"/>
                </a:ext>
              </a:extLst>
            </p:cNvPr>
            <p:cNvSpPr txBox="1"/>
            <p:nvPr/>
          </p:nvSpPr>
          <p:spPr>
            <a:xfrm>
              <a:off x="9691255" y="1069073"/>
              <a:ext cx="23826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22300" lvl="0" indent="-266700" algn="just" defTabSz="403225">
                <a:buFont typeface="Wingdings" panose="05000000000000000000" pitchFamily="2" charset="2"/>
                <a:buChar char="Ø"/>
                <a:defRPr/>
              </a:pPr>
              <a:r>
                <a:rPr lang="en-US" sz="1600" dirty="0" smtClean="0">
                  <a:solidFill>
                    <a:srgbClr val="565655"/>
                  </a:solidFill>
                  <a:latin typeface="Century Gothic" panose="020B0502020202020204" pitchFamily="34" charset="0"/>
                </a:rPr>
                <a:t>Lumière </a:t>
              </a:r>
              <a:r>
                <a:rPr lang="en-US" sz="1600" dirty="0" err="1" smtClean="0">
                  <a:solidFill>
                    <a:srgbClr val="565655"/>
                  </a:solidFill>
                  <a:latin typeface="Century Gothic" panose="020B0502020202020204" pitchFamily="34" charset="0"/>
                </a:rPr>
                <a:t>bleue</a:t>
              </a:r>
              <a:endParaRPr lang="en-US" sz="1600" dirty="0">
                <a:solidFill>
                  <a:srgbClr val="565655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664" y="666636"/>
            <a:ext cx="6311705" cy="296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20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5" grpId="0"/>
      <p:bldP spid="11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34F102F0-F397-4F48-8BC3-0B27B88D84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41" b="44876"/>
          <a:stretch/>
        </p:blipFill>
        <p:spPr>
          <a:xfrm>
            <a:off x="2409003" y="-18676"/>
            <a:ext cx="7017250" cy="723428"/>
          </a:xfrm>
          <a:prstGeom prst="rect">
            <a:avLst/>
          </a:prstGeom>
        </p:spPr>
      </p:pic>
      <p:sp>
        <p:nvSpPr>
          <p:cNvPr id="11" name="Sous-titre 2">
            <a:extLst>
              <a:ext uri="{FF2B5EF4-FFF2-40B4-BE49-F238E27FC236}">
                <a16:creationId xmlns:a16="http://schemas.microsoft.com/office/drawing/2014/main" id="{6E30A774-16E9-4338-A5E5-FE75455AB18E}"/>
              </a:ext>
            </a:extLst>
          </p:cNvPr>
          <p:cNvSpPr txBox="1">
            <a:spLocks/>
          </p:cNvSpPr>
          <p:nvPr/>
        </p:nvSpPr>
        <p:spPr>
          <a:xfrm>
            <a:off x="1890584" y="388679"/>
            <a:ext cx="8019535" cy="1018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lang="fr-FR" sz="4000" dirty="0" smtClean="0">
                <a:solidFill>
                  <a:srgbClr val="E7E6E6">
                    <a:lumMod val="25000"/>
                  </a:srgbClr>
                </a:solidFill>
                <a:latin typeface="Century" panose="02040604050505020304" pitchFamily="18" charset="0"/>
              </a:rPr>
              <a:t>Efficacité prouvée</a:t>
            </a:r>
            <a:endParaRPr lang="fr-FR" sz="4000" dirty="0">
              <a:solidFill>
                <a:srgbClr val="E7E6E6">
                  <a:lumMod val="25000"/>
                </a:srgbClr>
              </a:solidFill>
              <a:latin typeface="Century" panose="020406040505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917BA6-F9B2-4E88-A70F-F39631ABB1AD}"/>
              </a:ext>
            </a:extLst>
          </p:cNvPr>
          <p:cNvSpPr/>
          <p:nvPr/>
        </p:nvSpPr>
        <p:spPr>
          <a:xfrm>
            <a:off x="918967" y="1282938"/>
            <a:ext cx="2811438" cy="953061"/>
          </a:xfrm>
          <a:prstGeom prst="rect">
            <a:avLst/>
          </a:prstGeom>
          <a:solidFill>
            <a:srgbClr val="F3E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6565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EFFET BLUR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dirty="0" smtClean="0">
                <a:solidFill>
                  <a:srgbClr val="565655"/>
                </a:solidFill>
                <a:latin typeface="Century Gothic" panose="020B0502020202020204" pitchFamily="34" charset="0"/>
              </a:rPr>
              <a:t>FLOUTEUR - MATIFIANT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76A0B99-2037-4032-80D2-2BA1C802E111}"/>
              </a:ext>
            </a:extLst>
          </p:cNvPr>
          <p:cNvSpPr/>
          <p:nvPr/>
        </p:nvSpPr>
        <p:spPr>
          <a:xfrm>
            <a:off x="8501329" y="1282938"/>
            <a:ext cx="2811438" cy="953061"/>
          </a:xfrm>
          <a:prstGeom prst="rect">
            <a:avLst/>
          </a:prstGeom>
          <a:solidFill>
            <a:srgbClr val="F3E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56565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ANTI-POLLUTION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8A04F46-01A5-4C7B-B8E0-9C3248FDD4BE}"/>
              </a:ext>
            </a:extLst>
          </p:cNvPr>
          <p:cNvSpPr/>
          <p:nvPr/>
        </p:nvSpPr>
        <p:spPr>
          <a:xfrm>
            <a:off x="4711845" y="1310026"/>
            <a:ext cx="2811438" cy="953061"/>
          </a:xfrm>
          <a:prstGeom prst="rect">
            <a:avLst/>
          </a:prstGeom>
          <a:solidFill>
            <a:srgbClr val="F3E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dirty="0" smtClean="0">
                <a:solidFill>
                  <a:srgbClr val="565655"/>
                </a:solidFill>
                <a:latin typeface="Century Gothic" panose="020B0502020202020204" pitchFamily="34" charset="0"/>
              </a:rPr>
              <a:t>EFFET PURIFIANT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dirty="0" smtClean="0">
                <a:solidFill>
                  <a:srgbClr val="565655"/>
                </a:solidFill>
                <a:latin typeface="Century Gothic" panose="020B0502020202020204" pitchFamily="34" charset="0"/>
              </a:rPr>
              <a:t>EQUILIBRANT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76468"/>
            <a:ext cx="1372229" cy="1372229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/>
          <a:srcRect l="6561" t="3838" r="61504" b="60950"/>
          <a:stretch/>
        </p:blipFill>
        <p:spPr>
          <a:xfrm>
            <a:off x="1197181" y="2290996"/>
            <a:ext cx="2360428" cy="2562446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5"/>
          <a:srcRect l="56053" b="53970"/>
          <a:stretch/>
        </p:blipFill>
        <p:spPr>
          <a:xfrm>
            <a:off x="8374442" y="2257322"/>
            <a:ext cx="3248270" cy="3349685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5"/>
          <a:srcRect l="8240" t="44992" r="64285" b="27441"/>
          <a:stretch/>
        </p:blipFill>
        <p:spPr>
          <a:xfrm>
            <a:off x="1372229" y="4851886"/>
            <a:ext cx="2030819" cy="200611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6"/>
          <a:srcRect r="30441" b="67088"/>
          <a:stretch/>
        </p:blipFill>
        <p:spPr>
          <a:xfrm>
            <a:off x="4548167" y="4830907"/>
            <a:ext cx="2835717" cy="1297857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6"/>
          <a:srcRect l="29355" t="66798" r="28450"/>
          <a:stretch/>
        </p:blipFill>
        <p:spPr>
          <a:xfrm>
            <a:off x="5257468" y="2375853"/>
            <a:ext cx="1720192" cy="1309295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6"/>
          <a:srcRect l="70766" t="66798" b="6919"/>
          <a:stretch/>
        </p:blipFill>
        <p:spPr>
          <a:xfrm>
            <a:off x="5587989" y="3797914"/>
            <a:ext cx="1191760" cy="103644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7"/>
          <a:srcRect t="17418" b="15996"/>
          <a:stretch/>
        </p:blipFill>
        <p:spPr>
          <a:xfrm>
            <a:off x="9994605" y="5440713"/>
            <a:ext cx="2197395" cy="137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29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590925" cy="465772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/>
          <a:srcRect l="4704" t="6686"/>
          <a:stretch/>
        </p:blipFill>
        <p:spPr>
          <a:xfrm>
            <a:off x="2947386" y="2299317"/>
            <a:ext cx="6547390" cy="455868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52910" y="532664"/>
            <a:ext cx="7288567" cy="1487010"/>
          </a:xfrm>
          <a:prstGeom prst="rect">
            <a:avLst/>
          </a:prstGeom>
          <a:solidFill>
            <a:srgbClr val="F3E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sz="2400" dirty="0">
                <a:solidFill>
                  <a:srgbClr val="565655"/>
                </a:solidFill>
                <a:latin typeface="Century Gothic" panose="020B0502020202020204" pitchFamily="34" charset="0"/>
              </a:rPr>
              <a:t>13ème édition du prix </a:t>
            </a:r>
            <a:r>
              <a:rPr lang="fr-FR" sz="2400" b="1" dirty="0">
                <a:solidFill>
                  <a:srgbClr val="565655"/>
                </a:solidFill>
                <a:latin typeface="Century Gothic" panose="020B0502020202020204" pitchFamily="34" charset="0"/>
              </a:rPr>
              <a:t>MADAME FIGARO </a:t>
            </a:r>
          </a:p>
          <a:p>
            <a:pPr lvl="0" algn="ctr">
              <a:defRPr/>
            </a:pPr>
            <a:r>
              <a:rPr lang="fr-FR" sz="2400" b="1" dirty="0">
                <a:solidFill>
                  <a:srgbClr val="565655"/>
                </a:solidFill>
                <a:latin typeface="Century Gothic" panose="020B0502020202020204" pitchFamily="34" charset="0"/>
              </a:rPr>
              <a:t>PRIX DES STARS DE LA BEAUTÉ </a:t>
            </a:r>
            <a:r>
              <a:rPr lang="fr-FR" sz="2400" dirty="0">
                <a:solidFill>
                  <a:srgbClr val="565655"/>
                </a:solidFill>
                <a:latin typeface="Century Gothic" panose="020B0502020202020204" pitchFamily="34" charset="0"/>
              </a:rPr>
              <a:t>:</a:t>
            </a:r>
          </a:p>
          <a:p>
            <a:pPr lvl="0" algn="ctr">
              <a:defRPr/>
            </a:pPr>
            <a:r>
              <a:rPr lang="fr-FR" sz="2400" dirty="0" err="1">
                <a:solidFill>
                  <a:srgbClr val="565655"/>
                </a:solidFill>
                <a:latin typeface="Century Gothic" panose="020B0502020202020204" pitchFamily="34" charset="0"/>
              </a:rPr>
              <a:t>Nude</a:t>
            </a:r>
            <a:r>
              <a:rPr lang="fr-FR" sz="2400" dirty="0">
                <a:solidFill>
                  <a:srgbClr val="565655"/>
                </a:solidFill>
                <a:latin typeface="Century Gothic" panose="020B0502020202020204" pitchFamily="34" charset="0"/>
              </a:rPr>
              <a:t> </a:t>
            </a:r>
            <a:r>
              <a:rPr lang="fr-FR" sz="2400" dirty="0" err="1">
                <a:solidFill>
                  <a:srgbClr val="565655"/>
                </a:solidFill>
                <a:latin typeface="Century Gothic" panose="020B0502020202020204" pitchFamily="34" charset="0"/>
              </a:rPr>
              <a:t>Perfect</a:t>
            </a:r>
            <a:r>
              <a:rPr lang="fr-FR" sz="2400" dirty="0">
                <a:solidFill>
                  <a:srgbClr val="565655"/>
                </a:solidFill>
                <a:latin typeface="Century Gothic" panose="020B0502020202020204" pitchFamily="34" charset="0"/>
              </a:rPr>
              <a:t> </a:t>
            </a:r>
            <a:r>
              <a:rPr lang="fr-FR" sz="2400" dirty="0" smtClean="0">
                <a:solidFill>
                  <a:srgbClr val="565655"/>
                </a:solidFill>
                <a:latin typeface="Century Gothic" panose="020B0502020202020204" pitchFamily="34" charset="0"/>
              </a:rPr>
              <a:t>était </a:t>
            </a:r>
            <a:r>
              <a:rPr lang="fr-FR" sz="2400" dirty="0">
                <a:solidFill>
                  <a:srgbClr val="565655"/>
                </a:solidFill>
                <a:latin typeface="Century Gothic" panose="020B0502020202020204" pitchFamily="34" charset="0"/>
              </a:rPr>
              <a:t>l'un des 3 nominés.</a:t>
            </a:r>
            <a:endParaRPr lang="en-US" sz="2400" b="1" dirty="0">
              <a:solidFill>
                <a:srgbClr val="565655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9223900" y="3320249"/>
            <a:ext cx="285860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dirty="0">
                <a:latin typeface="Century" panose="02040604050505020304" pitchFamily="18" charset="0"/>
              </a:rPr>
              <a:t>Notre produit a été </a:t>
            </a:r>
            <a:r>
              <a:rPr lang="fr-FR" sz="2000" b="1" dirty="0">
                <a:latin typeface="Century" panose="02040604050505020304" pitchFamily="18" charset="0"/>
              </a:rPr>
              <a:t>testé</a:t>
            </a:r>
            <a:r>
              <a:rPr lang="fr-FR" sz="2000" dirty="0">
                <a:latin typeface="Century" panose="02040604050505020304" pitchFamily="18" charset="0"/>
              </a:rPr>
              <a:t> et </a:t>
            </a:r>
            <a:r>
              <a:rPr lang="fr-FR" sz="2000" b="1" dirty="0">
                <a:latin typeface="Century" panose="02040604050505020304" pitchFamily="18" charset="0"/>
              </a:rPr>
              <a:t>approuvé</a:t>
            </a:r>
            <a:r>
              <a:rPr lang="fr-FR" sz="2000" dirty="0">
                <a:latin typeface="Century" panose="02040604050505020304" pitchFamily="18" charset="0"/>
              </a:rPr>
              <a:t> par un </a:t>
            </a:r>
            <a:r>
              <a:rPr lang="fr-FR" sz="2000" b="1" dirty="0">
                <a:latin typeface="Century" panose="02040604050505020304" pitchFamily="18" charset="0"/>
              </a:rPr>
              <a:t>jury VIP</a:t>
            </a:r>
            <a:r>
              <a:rPr lang="fr-FR" sz="2000" dirty="0">
                <a:latin typeface="Century" panose="02040604050505020304" pitchFamily="18" charset="0"/>
              </a:rPr>
              <a:t>, composé de plus de </a:t>
            </a:r>
            <a:r>
              <a:rPr lang="fr-FR" sz="2000" b="1" dirty="0">
                <a:latin typeface="Century" panose="02040604050505020304" pitchFamily="18" charset="0"/>
              </a:rPr>
              <a:t>145 </a:t>
            </a:r>
            <a:r>
              <a:rPr lang="fr-FR" sz="2000" dirty="0">
                <a:latin typeface="Century" panose="02040604050505020304" pitchFamily="18" charset="0"/>
              </a:rPr>
              <a:t>acteurs et actrices célèbres !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0" y="5474476"/>
            <a:ext cx="31249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>
                <a:latin typeface="Century" panose="02040604050505020304" pitchFamily="18" charset="0"/>
              </a:rPr>
              <a:t>Monica </a:t>
            </a:r>
            <a:r>
              <a:rPr lang="en-US" sz="1400" b="1" dirty="0" err="1" smtClean="0">
                <a:latin typeface="Century" panose="02040604050505020304" pitchFamily="18" charset="0"/>
              </a:rPr>
              <a:t>Bellucci</a:t>
            </a:r>
            <a:r>
              <a:rPr lang="en-US" sz="1400" dirty="0" smtClean="0">
                <a:latin typeface="Century" panose="02040604050505020304" pitchFamily="18" charset="0"/>
              </a:rPr>
              <a:t> – Catherine </a:t>
            </a:r>
            <a:r>
              <a:rPr lang="en-US" sz="1400" b="1" dirty="0" smtClean="0">
                <a:latin typeface="Century" panose="02040604050505020304" pitchFamily="18" charset="0"/>
              </a:rPr>
              <a:t>Deneuve</a:t>
            </a:r>
            <a:r>
              <a:rPr lang="en-US" sz="1400" dirty="0" smtClean="0">
                <a:latin typeface="Century" panose="02040604050505020304" pitchFamily="18" charset="0"/>
              </a:rPr>
              <a:t> – Emmanuelle </a:t>
            </a:r>
            <a:r>
              <a:rPr lang="en-US" sz="1400" b="1" dirty="0" err="1" smtClean="0">
                <a:latin typeface="Century" panose="02040604050505020304" pitchFamily="18" charset="0"/>
              </a:rPr>
              <a:t>Béart</a:t>
            </a:r>
            <a:r>
              <a:rPr lang="en-US" sz="1400" dirty="0" smtClean="0">
                <a:latin typeface="Century" panose="02040604050505020304" pitchFamily="18" charset="0"/>
              </a:rPr>
              <a:t> – Nathalie </a:t>
            </a:r>
            <a:r>
              <a:rPr lang="en-US" sz="1400" b="1" dirty="0" err="1" smtClean="0">
                <a:latin typeface="Century" panose="02040604050505020304" pitchFamily="18" charset="0"/>
              </a:rPr>
              <a:t>Baye</a:t>
            </a:r>
            <a:r>
              <a:rPr lang="en-US" sz="1400" dirty="0" smtClean="0">
                <a:latin typeface="Century" panose="02040604050505020304" pitchFamily="18" charset="0"/>
              </a:rPr>
              <a:t> – </a:t>
            </a:r>
            <a:r>
              <a:rPr lang="en-US" sz="1400" dirty="0" err="1" smtClean="0">
                <a:latin typeface="Century" panose="02040604050505020304" pitchFamily="18" charset="0"/>
              </a:rPr>
              <a:t>Leïla</a:t>
            </a:r>
            <a:r>
              <a:rPr lang="en-US" sz="1400" dirty="0" smtClean="0">
                <a:latin typeface="Century" panose="02040604050505020304" pitchFamily="18" charset="0"/>
              </a:rPr>
              <a:t> </a:t>
            </a:r>
            <a:r>
              <a:rPr lang="en-US" sz="1400" b="1" dirty="0" err="1" smtClean="0">
                <a:latin typeface="Century" panose="02040604050505020304" pitchFamily="18" charset="0"/>
              </a:rPr>
              <a:t>Bekhti</a:t>
            </a:r>
            <a:r>
              <a:rPr lang="en-US" sz="1400" dirty="0" smtClean="0">
                <a:latin typeface="Century" panose="02040604050505020304" pitchFamily="18" charset="0"/>
              </a:rPr>
              <a:t> – Estelle </a:t>
            </a:r>
            <a:r>
              <a:rPr lang="en-US" sz="1400" b="1" dirty="0" err="1" smtClean="0">
                <a:latin typeface="Century" panose="02040604050505020304" pitchFamily="18" charset="0"/>
              </a:rPr>
              <a:t>Lefebure</a:t>
            </a:r>
            <a:r>
              <a:rPr lang="en-US" sz="1400" dirty="0" smtClean="0">
                <a:latin typeface="Century" panose="02040604050505020304" pitchFamily="18" charset="0"/>
              </a:rPr>
              <a:t> – Jean </a:t>
            </a:r>
            <a:r>
              <a:rPr lang="en-US" sz="1400" b="1" dirty="0" err="1" smtClean="0">
                <a:latin typeface="Century" panose="02040604050505020304" pitchFamily="18" charset="0"/>
              </a:rPr>
              <a:t>Dujardin</a:t>
            </a:r>
            <a:r>
              <a:rPr lang="en-US" sz="1400" dirty="0" smtClean="0">
                <a:latin typeface="Century" panose="02040604050505020304" pitchFamily="18" charset="0"/>
              </a:rPr>
              <a:t> – </a:t>
            </a:r>
            <a:r>
              <a:rPr lang="en-US" sz="1400" dirty="0" err="1" smtClean="0">
                <a:latin typeface="Century" panose="02040604050505020304" pitchFamily="18" charset="0"/>
              </a:rPr>
              <a:t>Raphaël</a:t>
            </a:r>
            <a:r>
              <a:rPr lang="en-US" sz="1400" dirty="0" smtClean="0">
                <a:latin typeface="Century" panose="02040604050505020304" pitchFamily="18" charset="0"/>
              </a:rPr>
              <a:t> </a:t>
            </a:r>
            <a:r>
              <a:rPr lang="en-US" sz="1400" b="1" dirty="0" err="1" smtClean="0">
                <a:latin typeface="Century" panose="02040604050505020304" pitchFamily="18" charset="0"/>
              </a:rPr>
              <a:t>Personnaz</a:t>
            </a:r>
            <a:r>
              <a:rPr lang="en-US" sz="1400" dirty="0" smtClean="0">
                <a:latin typeface="Century" panose="02040604050505020304" pitchFamily="18" charset="0"/>
              </a:rPr>
              <a:t> – Omar </a:t>
            </a:r>
            <a:r>
              <a:rPr lang="en-US" sz="1400" b="1" dirty="0" err="1" smtClean="0">
                <a:latin typeface="Century" panose="02040604050505020304" pitchFamily="18" charset="0"/>
              </a:rPr>
              <a:t>Sy</a:t>
            </a:r>
            <a:r>
              <a:rPr lang="en-US" sz="1400" dirty="0" smtClean="0">
                <a:latin typeface="Century" panose="02040604050505020304" pitchFamily="18" charset="0"/>
              </a:rPr>
              <a:t> – </a:t>
            </a:r>
            <a:r>
              <a:rPr lang="en-US" sz="1400" dirty="0" err="1" smtClean="0">
                <a:latin typeface="Century" panose="02040604050505020304" pitchFamily="18" charset="0"/>
              </a:rPr>
              <a:t>Gaspart</a:t>
            </a:r>
            <a:r>
              <a:rPr lang="en-US" sz="1400" dirty="0" smtClean="0">
                <a:latin typeface="Century" panose="02040604050505020304" pitchFamily="18" charset="0"/>
              </a:rPr>
              <a:t> </a:t>
            </a:r>
            <a:r>
              <a:rPr lang="en-US" sz="1400" b="1" dirty="0" err="1" smtClean="0">
                <a:latin typeface="Century" panose="02040604050505020304" pitchFamily="18" charset="0"/>
              </a:rPr>
              <a:t>Ulliel</a:t>
            </a:r>
            <a:r>
              <a:rPr lang="en-US" sz="1400" dirty="0" smtClean="0">
                <a:latin typeface="Century" panose="02040604050505020304" pitchFamily="18" charset="0"/>
              </a:rPr>
              <a:t> …</a:t>
            </a:r>
            <a:endParaRPr lang="fr-FR" sz="1400" dirty="0">
              <a:latin typeface="Century" panose="02040604050505020304" pitchFamily="18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361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81237" y="452761"/>
            <a:ext cx="1450620" cy="244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12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4F102F0-F397-4F48-8BC3-0B27B88D84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41" b="44876"/>
          <a:stretch/>
        </p:blipFill>
        <p:spPr>
          <a:xfrm>
            <a:off x="2409003" y="-18676"/>
            <a:ext cx="7017250" cy="723428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6E30A774-16E9-4338-A5E5-FE75455AB18E}"/>
              </a:ext>
            </a:extLst>
          </p:cNvPr>
          <p:cNvSpPr txBox="1">
            <a:spLocks/>
          </p:cNvSpPr>
          <p:nvPr/>
        </p:nvSpPr>
        <p:spPr>
          <a:xfrm>
            <a:off x="1890584" y="388679"/>
            <a:ext cx="8019535" cy="1018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4000" dirty="0" smtClean="0">
                <a:solidFill>
                  <a:srgbClr val="E7E6E6">
                    <a:lumMod val="25000"/>
                  </a:srgbClr>
                </a:solidFill>
                <a:latin typeface="Century" panose="02040604050505020304" pitchFamily="18" charset="0"/>
              </a:rPr>
              <a:t>Quizz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" panose="02040604050505020304" pitchFamily="18" charset="0"/>
              <a:ea typeface="+mn-ea"/>
              <a:cs typeface="+mn-cs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156066" y="1517603"/>
            <a:ext cx="11686903" cy="4286298"/>
            <a:chOff x="264923" y="2279757"/>
            <a:chExt cx="11686903" cy="3782325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264923" y="2411181"/>
              <a:ext cx="11686903" cy="365090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" panose="02040604050505020304" pitchFamily="18" charset="0"/>
              </a:endParaRPr>
            </a:p>
          </p:txBody>
        </p:sp>
        <p:sp>
          <p:nvSpPr>
            <p:cNvPr id="6" name="Titre 1">
              <a:extLst>
                <a:ext uri="{FF2B5EF4-FFF2-40B4-BE49-F238E27FC236}">
                  <a16:creationId xmlns:a16="http://schemas.microsoft.com/office/drawing/2014/main" id="{11B07903-97F9-4B79-A4F3-B25896E456AC}"/>
                </a:ext>
              </a:extLst>
            </p:cNvPr>
            <p:cNvSpPr txBox="1">
              <a:spLocks/>
            </p:cNvSpPr>
            <p:nvPr/>
          </p:nvSpPr>
          <p:spPr>
            <a:xfrm>
              <a:off x="763271" y="2279757"/>
              <a:ext cx="3668879" cy="322806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bg2">
                      <a:lumMod val="25000"/>
                    </a:schemeClr>
                  </a:solidFill>
                  <a:latin typeface="Butler" panose="02070803080706020303" pitchFamily="18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800" b="1" cap="small" noProof="0" dirty="0" smtClean="0">
                  <a:solidFill>
                    <a:srgbClr val="E7E6E6">
                      <a:lumMod val="25000"/>
                    </a:srgbClr>
                  </a:solidFill>
                  <a:latin typeface="Century" panose="02040604050505020304" pitchFamily="18" charset="0"/>
                </a:rPr>
                <a:t>Trouver la bonne réponse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" panose="02040604050505020304" pitchFamily="18" charset="0"/>
              </a:endParaRPr>
            </a:p>
          </p:txBody>
        </p:sp>
      </p:grpSp>
      <p:sp>
        <p:nvSpPr>
          <p:cNvPr id="7" name="ZoneTexte 6"/>
          <p:cNvSpPr txBox="1"/>
          <p:nvPr/>
        </p:nvSpPr>
        <p:spPr>
          <a:xfrm>
            <a:off x="283780" y="3197369"/>
            <a:ext cx="10985111" cy="443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sz="2200" dirty="0">
                <a:solidFill>
                  <a:prstClr val="black"/>
                </a:solidFill>
                <a:latin typeface="Century" panose="02040604050505020304" pitchFamily="18" charset="0"/>
              </a:rPr>
              <a:t>3. Quel est l'ingrédient actif capable de combattre la lumière bleue ?</a:t>
            </a:r>
            <a:endParaRPr kumimoji="0" lang="fr-F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 panose="02040604050505020304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83780" y="2185438"/>
            <a:ext cx="113932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sz="2200" dirty="0">
                <a:solidFill>
                  <a:prstClr val="black"/>
                </a:solidFill>
                <a:latin typeface="Century" panose="02040604050505020304" pitchFamily="18" charset="0"/>
              </a:rPr>
              <a:t>1</a:t>
            </a:r>
            <a:r>
              <a:rPr lang="fr-FR" sz="2200" noProof="0" dirty="0" smtClean="0">
                <a:solidFill>
                  <a:prstClr val="black"/>
                </a:solidFill>
                <a:latin typeface="Century" panose="02040604050505020304" pitchFamily="18" charset="0"/>
              </a:rPr>
              <a:t>. </a:t>
            </a:r>
            <a:r>
              <a:rPr lang="fr-FR" sz="2200" dirty="0">
                <a:solidFill>
                  <a:prstClr val="black"/>
                </a:solidFill>
                <a:latin typeface="Century" panose="02040604050505020304" pitchFamily="18" charset="0"/>
              </a:rPr>
              <a:t>Quel est le pourcentage d'ingrédients d'origine naturelle </a:t>
            </a:r>
            <a:r>
              <a:rPr lang="en-US" sz="2200" dirty="0" smtClean="0">
                <a:solidFill>
                  <a:prstClr val="black"/>
                </a:solidFill>
                <a:latin typeface="Century" panose="02040604050505020304" pitchFamily="18" charset="0"/>
              </a:rPr>
              <a:t>? </a:t>
            </a:r>
            <a:endParaRPr kumimoji="0" lang="fr-F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 panose="02040604050505020304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83780" y="4316373"/>
            <a:ext cx="11076431" cy="443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sz="2200" dirty="0">
                <a:solidFill>
                  <a:prstClr val="black"/>
                </a:solidFill>
                <a:latin typeface="Century" panose="02040604050505020304" pitchFamily="18" charset="0"/>
              </a:rPr>
              <a:t>4. A qui s'adresse </a:t>
            </a:r>
            <a:r>
              <a:rPr lang="fr-FR" sz="2200" dirty="0" err="1">
                <a:solidFill>
                  <a:prstClr val="black"/>
                </a:solidFill>
                <a:latin typeface="Century" panose="02040604050505020304" pitchFamily="18" charset="0"/>
              </a:rPr>
              <a:t>Nude</a:t>
            </a:r>
            <a:r>
              <a:rPr lang="fr-FR" sz="2200" dirty="0">
                <a:solidFill>
                  <a:prstClr val="black"/>
                </a:solidFill>
                <a:latin typeface="Century" panose="02040604050505020304" pitchFamily="18" charset="0"/>
              </a:rPr>
              <a:t> </a:t>
            </a:r>
            <a:r>
              <a:rPr lang="fr-FR" sz="2200" dirty="0" err="1">
                <a:solidFill>
                  <a:prstClr val="black"/>
                </a:solidFill>
                <a:latin typeface="Century" panose="02040604050505020304" pitchFamily="18" charset="0"/>
              </a:rPr>
              <a:t>Perfect</a:t>
            </a:r>
            <a:r>
              <a:rPr lang="fr-FR" sz="2200" dirty="0">
                <a:solidFill>
                  <a:prstClr val="black"/>
                </a:solidFill>
                <a:latin typeface="Century" panose="02040604050505020304" pitchFamily="18" charset="0"/>
              </a:rPr>
              <a:t> ?</a:t>
            </a:r>
            <a:endParaRPr lang="fr-FR" sz="2200" dirty="0">
              <a:solidFill>
                <a:prstClr val="black"/>
              </a:solidFill>
              <a:latin typeface="Century" panose="02040604050505020304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87715" y="3767751"/>
            <a:ext cx="3151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latin typeface="Century" panose="02040604050505020304" pitchFamily="18" charset="0"/>
              </a:rPr>
              <a:t>a : </a:t>
            </a:r>
            <a:r>
              <a:rPr lang="fr-FR" sz="2200" dirty="0" smtClean="0">
                <a:latin typeface="Century" panose="02040604050505020304" pitchFamily="18" charset="0"/>
              </a:rPr>
              <a:t>feuillets minéraux</a:t>
            </a:r>
            <a:endParaRPr lang="fr-FR" sz="2200" dirty="0">
              <a:latin typeface="Century" panose="02040604050505020304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315765" y="3767751"/>
            <a:ext cx="41131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latin typeface="Century" panose="02040604050505020304" pitchFamily="18" charset="0"/>
              </a:rPr>
              <a:t>b : </a:t>
            </a:r>
            <a:r>
              <a:rPr lang="fr-FR" sz="2200" dirty="0" smtClean="0">
                <a:latin typeface="Century" panose="02040604050505020304" pitchFamily="18" charset="0"/>
              </a:rPr>
              <a:t>fleurs de sophora du Japon</a:t>
            </a:r>
            <a:endParaRPr lang="fr-FR" sz="2200" dirty="0">
              <a:latin typeface="Century" panose="02040604050505020304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546345" y="3767751"/>
            <a:ext cx="38138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latin typeface="Century" panose="02040604050505020304" pitchFamily="18" charset="0"/>
              </a:rPr>
              <a:t>c : </a:t>
            </a:r>
            <a:r>
              <a:rPr lang="fr-FR" sz="2200" dirty="0" err="1" smtClean="0">
                <a:latin typeface="Century" panose="02040604050505020304" pitchFamily="18" charset="0"/>
              </a:rPr>
              <a:t>ashwagandha</a:t>
            </a:r>
            <a:r>
              <a:rPr lang="fr-FR" sz="2200" dirty="0" smtClean="0">
                <a:latin typeface="Century" panose="02040604050505020304" pitchFamily="18" charset="0"/>
              </a:rPr>
              <a:t> biologique </a:t>
            </a:r>
            <a:endParaRPr lang="fr-FR" sz="2200" dirty="0">
              <a:latin typeface="Century" panose="02040604050505020304" pitchFamily="18" charset="0"/>
            </a:endParaRPr>
          </a:p>
        </p:txBody>
      </p:sp>
      <p:sp>
        <p:nvSpPr>
          <p:cNvPr id="19" name="Rectangle à coins arrondis 18"/>
          <p:cNvSpPr/>
          <p:nvPr/>
        </p:nvSpPr>
        <p:spPr>
          <a:xfrm>
            <a:off x="7543259" y="3840057"/>
            <a:ext cx="3725631" cy="358581"/>
          </a:xfrm>
          <a:prstGeom prst="roundRect">
            <a:avLst/>
          </a:prstGeom>
          <a:noFill/>
          <a:ln w="76200">
            <a:solidFill>
              <a:srgbClr val="F0E1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00">
              <a:latin typeface="Century" panose="02040604050505020304" pitchFamily="18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283781" y="2684697"/>
            <a:ext cx="113406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sz="2200" dirty="0">
                <a:solidFill>
                  <a:prstClr val="black"/>
                </a:solidFill>
                <a:latin typeface="Century" panose="02040604050505020304" pitchFamily="18" charset="0"/>
              </a:rPr>
              <a:t>2. Quelles sont les 2 innovations du fluide </a:t>
            </a:r>
            <a:r>
              <a:rPr lang="fr-FR" sz="2200" dirty="0" err="1">
                <a:solidFill>
                  <a:prstClr val="black"/>
                </a:solidFill>
                <a:latin typeface="Century" panose="02040604050505020304" pitchFamily="18" charset="0"/>
              </a:rPr>
              <a:t>Nude</a:t>
            </a:r>
            <a:r>
              <a:rPr lang="fr-FR" sz="2200" dirty="0">
                <a:solidFill>
                  <a:prstClr val="black"/>
                </a:solidFill>
                <a:latin typeface="Century" panose="02040604050505020304" pitchFamily="18" charset="0"/>
              </a:rPr>
              <a:t> </a:t>
            </a:r>
            <a:r>
              <a:rPr lang="fr-FR" sz="2200" dirty="0" err="1">
                <a:solidFill>
                  <a:prstClr val="black"/>
                </a:solidFill>
                <a:latin typeface="Century" panose="02040604050505020304" pitchFamily="18" charset="0"/>
              </a:rPr>
              <a:t>Perfect</a:t>
            </a:r>
            <a:r>
              <a:rPr lang="fr-FR" sz="2200" dirty="0">
                <a:solidFill>
                  <a:prstClr val="black"/>
                </a:solidFill>
                <a:latin typeface="Century" panose="02040604050505020304" pitchFamily="18" charset="0"/>
              </a:rPr>
              <a:t> ?</a:t>
            </a:r>
            <a:endParaRPr kumimoji="0" lang="fr-F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 panose="02040604050505020304" pitchFamily="18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283779" y="5215487"/>
            <a:ext cx="113932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sz="2200" dirty="0">
                <a:solidFill>
                  <a:prstClr val="black"/>
                </a:solidFill>
                <a:latin typeface="Century" panose="02040604050505020304" pitchFamily="18" charset="0"/>
              </a:rPr>
              <a:t>5. Pouvez-vous citer 3 propriétés du fluide </a:t>
            </a:r>
            <a:r>
              <a:rPr lang="fr-FR" sz="2200" dirty="0" err="1">
                <a:solidFill>
                  <a:prstClr val="black"/>
                </a:solidFill>
                <a:latin typeface="Century" panose="02040604050505020304" pitchFamily="18" charset="0"/>
              </a:rPr>
              <a:t>Nude</a:t>
            </a:r>
            <a:r>
              <a:rPr lang="fr-FR" sz="2200" dirty="0">
                <a:solidFill>
                  <a:prstClr val="black"/>
                </a:solidFill>
                <a:latin typeface="Century" panose="02040604050505020304" pitchFamily="18" charset="0"/>
              </a:rPr>
              <a:t> </a:t>
            </a:r>
            <a:r>
              <a:rPr lang="fr-FR" sz="2200" dirty="0" err="1">
                <a:solidFill>
                  <a:prstClr val="black"/>
                </a:solidFill>
                <a:latin typeface="Century" panose="02040604050505020304" pitchFamily="18" charset="0"/>
              </a:rPr>
              <a:t>Perfect</a:t>
            </a:r>
            <a:r>
              <a:rPr lang="fr-FR" sz="2200" dirty="0">
                <a:solidFill>
                  <a:prstClr val="black"/>
                </a:solidFill>
                <a:latin typeface="Century" panose="02040604050505020304" pitchFamily="18" charset="0"/>
              </a:rPr>
              <a:t> ? </a:t>
            </a:r>
            <a:endParaRPr kumimoji="0" lang="fr-F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 panose="02040604050505020304" pitchFamily="18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83780" y="4648465"/>
            <a:ext cx="11393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>
                <a:latin typeface="Century" panose="02040604050505020304" pitchFamily="18" charset="0"/>
              </a:rPr>
              <a:t>Millennials</a:t>
            </a:r>
            <a:r>
              <a:rPr lang="fr-FR" sz="1600" dirty="0">
                <a:latin typeface="Century" panose="02040604050505020304" pitchFamily="18" charset="0"/>
              </a:rPr>
              <a:t>, influenceurs, hommes et femmes, client à la recherche d'une peau parfaite, femmes qui se maquillent, personne qui travaille derrière un écran, peau normale à mixte.</a:t>
            </a:r>
            <a:endParaRPr lang="fr-FR" sz="16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9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9" grpId="0" animBg="1"/>
      <p:bldP spid="22" grpId="0"/>
      <p:bldP spid="23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84"/>
          <a:stretch/>
        </p:blipFill>
        <p:spPr>
          <a:xfrm>
            <a:off x="7463834" y="2086078"/>
            <a:ext cx="4716550" cy="4769156"/>
          </a:xfrm>
          <a:prstGeom prst="rect">
            <a:avLst/>
          </a:prstGeom>
        </p:spPr>
      </p:pic>
      <p:sp>
        <p:nvSpPr>
          <p:cNvPr id="3" name="Arc 21"/>
          <p:cNvSpPr/>
          <p:nvPr/>
        </p:nvSpPr>
        <p:spPr>
          <a:xfrm rot="9523306">
            <a:off x="1215366" y="1971247"/>
            <a:ext cx="4003038" cy="5630421"/>
          </a:xfrm>
          <a:custGeom>
            <a:avLst/>
            <a:gdLst>
              <a:gd name="connsiteX0" fmla="*/ 3440652 w 6881304"/>
              <a:gd name="connsiteY0" fmla="*/ 0 h 8221727"/>
              <a:gd name="connsiteX1" fmla="*/ 6881304 w 6881304"/>
              <a:gd name="connsiteY1" fmla="*/ 4110864 h 8221727"/>
              <a:gd name="connsiteX2" fmla="*/ 3440652 w 6881304"/>
              <a:gd name="connsiteY2" fmla="*/ 4110864 h 8221727"/>
              <a:gd name="connsiteX3" fmla="*/ 3440652 w 6881304"/>
              <a:gd name="connsiteY3" fmla="*/ 0 h 8221727"/>
              <a:gd name="connsiteX0" fmla="*/ 3440652 w 6881304"/>
              <a:gd name="connsiteY0" fmla="*/ 0 h 8221727"/>
              <a:gd name="connsiteX1" fmla="*/ 6881304 w 6881304"/>
              <a:gd name="connsiteY1" fmla="*/ 4110864 h 8221727"/>
              <a:gd name="connsiteX0" fmla="*/ 0 w 3440652"/>
              <a:gd name="connsiteY0" fmla="*/ 0 h 4110864"/>
              <a:gd name="connsiteX1" fmla="*/ 3440652 w 3440652"/>
              <a:gd name="connsiteY1" fmla="*/ 4110864 h 4110864"/>
              <a:gd name="connsiteX2" fmla="*/ 0 w 3440652"/>
              <a:gd name="connsiteY2" fmla="*/ 4110864 h 4110864"/>
              <a:gd name="connsiteX3" fmla="*/ 0 w 3440652"/>
              <a:gd name="connsiteY3" fmla="*/ 0 h 4110864"/>
              <a:gd name="connsiteX0" fmla="*/ 358483 w 3440652"/>
              <a:gd name="connsiteY0" fmla="*/ 129388 h 4110864"/>
              <a:gd name="connsiteX1" fmla="*/ 3440652 w 3440652"/>
              <a:gd name="connsiteY1" fmla="*/ 4110864 h 4110864"/>
              <a:gd name="connsiteX0" fmla="*/ 0 w 3440652"/>
              <a:gd name="connsiteY0" fmla="*/ 0 h 4110864"/>
              <a:gd name="connsiteX1" fmla="*/ 3440652 w 3440652"/>
              <a:gd name="connsiteY1" fmla="*/ 4110864 h 4110864"/>
              <a:gd name="connsiteX2" fmla="*/ 0 w 3440652"/>
              <a:gd name="connsiteY2" fmla="*/ 4110864 h 4110864"/>
              <a:gd name="connsiteX3" fmla="*/ 0 w 3440652"/>
              <a:gd name="connsiteY3" fmla="*/ 0 h 4110864"/>
              <a:gd name="connsiteX0" fmla="*/ 303734 w 3440652"/>
              <a:gd name="connsiteY0" fmla="*/ 138732 h 4110864"/>
              <a:gd name="connsiteX1" fmla="*/ 3440652 w 3440652"/>
              <a:gd name="connsiteY1" fmla="*/ 4110864 h 4110864"/>
              <a:gd name="connsiteX0" fmla="*/ 0 w 3440652"/>
              <a:gd name="connsiteY0" fmla="*/ 137908 h 4248772"/>
              <a:gd name="connsiteX1" fmla="*/ 3440652 w 3440652"/>
              <a:gd name="connsiteY1" fmla="*/ 4248772 h 4248772"/>
              <a:gd name="connsiteX2" fmla="*/ 0 w 3440652"/>
              <a:gd name="connsiteY2" fmla="*/ 4248772 h 4248772"/>
              <a:gd name="connsiteX3" fmla="*/ 0 w 3440652"/>
              <a:gd name="connsiteY3" fmla="*/ 137908 h 4248772"/>
              <a:gd name="connsiteX0" fmla="*/ 380805 w 3440652"/>
              <a:gd name="connsiteY0" fmla="*/ 0 h 4248772"/>
              <a:gd name="connsiteX1" fmla="*/ 3440652 w 3440652"/>
              <a:gd name="connsiteY1" fmla="*/ 4248772 h 4248772"/>
              <a:gd name="connsiteX0" fmla="*/ 0 w 3440652"/>
              <a:gd name="connsiteY0" fmla="*/ 218815 h 4329679"/>
              <a:gd name="connsiteX1" fmla="*/ 3440652 w 3440652"/>
              <a:gd name="connsiteY1" fmla="*/ 4329679 h 4329679"/>
              <a:gd name="connsiteX2" fmla="*/ 0 w 3440652"/>
              <a:gd name="connsiteY2" fmla="*/ 4329679 h 4329679"/>
              <a:gd name="connsiteX3" fmla="*/ 0 w 3440652"/>
              <a:gd name="connsiteY3" fmla="*/ 218815 h 4329679"/>
              <a:gd name="connsiteX0" fmla="*/ 330539 w 3440652"/>
              <a:gd name="connsiteY0" fmla="*/ 0 h 4329679"/>
              <a:gd name="connsiteX1" fmla="*/ 3440652 w 3440652"/>
              <a:gd name="connsiteY1" fmla="*/ 4329679 h 4329679"/>
              <a:gd name="connsiteX0" fmla="*/ 43644 w 3484296"/>
              <a:gd name="connsiteY0" fmla="*/ 517867 h 4628731"/>
              <a:gd name="connsiteX1" fmla="*/ 3484296 w 3484296"/>
              <a:gd name="connsiteY1" fmla="*/ 4628731 h 4628731"/>
              <a:gd name="connsiteX2" fmla="*/ 43644 w 3484296"/>
              <a:gd name="connsiteY2" fmla="*/ 4628731 h 4628731"/>
              <a:gd name="connsiteX3" fmla="*/ 43644 w 3484296"/>
              <a:gd name="connsiteY3" fmla="*/ 517867 h 4628731"/>
              <a:gd name="connsiteX0" fmla="*/ 0 w 3484296"/>
              <a:gd name="connsiteY0" fmla="*/ 0 h 4628731"/>
              <a:gd name="connsiteX1" fmla="*/ 3484296 w 3484296"/>
              <a:gd name="connsiteY1" fmla="*/ 4628731 h 4628731"/>
              <a:gd name="connsiteX0" fmla="*/ 158559 w 3599211"/>
              <a:gd name="connsiteY0" fmla="*/ 511511 h 4622375"/>
              <a:gd name="connsiteX1" fmla="*/ 3599211 w 3599211"/>
              <a:gd name="connsiteY1" fmla="*/ 4622375 h 4622375"/>
              <a:gd name="connsiteX2" fmla="*/ 158559 w 3599211"/>
              <a:gd name="connsiteY2" fmla="*/ 4622375 h 4622375"/>
              <a:gd name="connsiteX3" fmla="*/ 158559 w 3599211"/>
              <a:gd name="connsiteY3" fmla="*/ 511511 h 4622375"/>
              <a:gd name="connsiteX0" fmla="*/ 0 w 3599211"/>
              <a:gd name="connsiteY0" fmla="*/ 0 h 4622375"/>
              <a:gd name="connsiteX1" fmla="*/ 3599211 w 3599211"/>
              <a:gd name="connsiteY1" fmla="*/ 4622375 h 462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99211" h="4622375" stroke="0" extrusionOk="0">
                <a:moveTo>
                  <a:pt x="158559" y="511511"/>
                </a:moveTo>
                <a:cubicBezTo>
                  <a:pt x="2058779" y="511511"/>
                  <a:pt x="3599211" y="2352008"/>
                  <a:pt x="3599211" y="4622375"/>
                </a:cubicBezTo>
                <a:lnTo>
                  <a:pt x="158559" y="4622375"/>
                </a:lnTo>
                <a:lnTo>
                  <a:pt x="158559" y="511511"/>
                </a:lnTo>
                <a:close/>
              </a:path>
              <a:path w="3599211" h="4622375" fill="none">
                <a:moveTo>
                  <a:pt x="0" y="0"/>
                </a:moveTo>
                <a:cubicBezTo>
                  <a:pt x="1900220" y="0"/>
                  <a:pt x="3599211" y="2352008"/>
                  <a:pt x="3599211" y="4622375"/>
                </a:cubicBezTo>
              </a:path>
            </a:pathLst>
          </a:cu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008400">
              <a:buClrTx/>
            </a:pPr>
            <a:endParaRPr lang="fr-FR" sz="1985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3777" y="1460508"/>
            <a:ext cx="12195777" cy="431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08400">
              <a:buClrTx/>
              <a:defRPr/>
            </a:pPr>
            <a:r>
              <a:rPr lang="fr-FR" sz="2206" i="1" dirty="0">
                <a:solidFill>
                  <a:prstClr val="black"/>
                </a:solidFill>
                <a:latin typeface="Century" panose="02040604050505020304" pitchFamily="18" charset="0"/>
              </a:rPr>
              <a:t>96% d'origine naturelle fluide multi-perfection, effet </a:t>
            </a:r>
            <a:r>
              <a:rPr lang="fr-FR" sz="2206" i="1" dirty="0" err="1" smtClean="0">
                <a:solidFill>
                  <a:prstClr val="black"/>
                </a:solidFill>
                <a:latin typeface="Century" panose="02040604050505020304" pitchFamily="18" charset="0"/>
              </a:rPr>
              <a:t>flouteur</a:t>
            </a:r>
            <a:endParaRPr lang="fr-FR" sz="2206" i="1" dirty="0">
              <a:solidFill>
                <a:prstClr val="black"/>
              </a:solidFill>
              <a:latin typeface="Century" panose="02040604050505020304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249718" y="2225224"/>
            <a:ext cx="6195289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008400">
              <a:buClrTx/>
            </a:pPr>
            <a:r>
              <a:rPr lang="fr-FR" sz="1600" dirty="0">
                <a:solidFill>
                  <a:prstClr val="black"/>
                </a:solidFill>
                <a:latin typeface="Century Gothic" panose="020B0502020202020204" pitchFamily="34" charset="0"/>
              </a:rPr>
              <a:t>Effet peau parfaite</a:t>
            </a:r>
          </a:p>
          <a:p>
            <a:pPr defTabSz="1008400">
              <a:buClrTx/>
            </a:pPr>
            <a:r>
              <a:rPr lang="fr-FR" sz="1600" dirty="0">
                <a:solidFill>
                  <a:prstClr val="black"/>
                </a:solidFill>
                <a:latin typeface="Century Gothic" panose="020B0502020202020204" pitchFamily="34" charset="0"/>
              </a:rPr>
              <a:t>Unifie le teint</a:t>
            </a:r>
          </a:p>
          <a:p>
            <a:pPr defTabSz="1008400">
              <a:buClrTx/>
            </a:pPr>
            <a:r>
              <a:rPr lang="fr-FR" sz="1600" dirty="0">
                <a:solidFill>
                  <a:prstClr val="black"/>
                </a:solidFill>
                <a:latin typeface="Century Gothic" panose="020B0502020202020204" pitchFamily="34" charset="0"/>
              </a:rPr>
              <a:t>Purifie, </a:t>
            </a:r>
            <a:r>
              <a:rPr lang="fr-FR" sz="16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matifie</a:t>
            </a:r>
            <a:endParaRPr lang="fr-FR" sz="16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defTabSz="1008400">
              <a:buClrTx/>
            </a:pPr>
            <a:r>
              <a:rPr lang="fr-FR" sz="1600" dirty="0">
                <a:solidFill>
                  <a:prstClr val="black"/>
                </a:solidFill>
                <a:latin typeface="Century Gothic" panose="020B0502020202020204" pitchFamily="34" charset="0"/>
              </a:rPr>
              <a:t>Lisse le micro relief (rides, pores dilatés, imperfections)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083341" y="5195746"/>
            <a:ext cx="3361666" cy="1077218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defTabSz="1008400">
              <a:buClrTx/>
            </a:pPr>
            <a:r>
              <a:rPr lang="fr-FR" sz="1600" dirty="0">
                <a:solidFill>
                  <a:prstClr val="black"/>
                </a:solidFill>
                <a:latin typeface="Century Gothic" panose="020B0502020202020204" pitchFamily="34" charset="0"/>
              </a:rPr>
              <a:t>Formule sans silicone</a:t>
            </a:r>
          </a:p>
          <a:p>
            <a:pPr defTabSz="1008400">
              <a:buClrTx/>
            </a:pPr>
            <a:r>
              <a:rPr lang="fr-FR" sz="160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Effet </a:t>
            </a:r>
            <a:r>
              <a:rPr lang="fr-FR" sz="1600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flouteur</a:t>
            </a:r>
            <a:r>
              <a:rPr lang="fr-FR" sz="160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et </a:t>
            </a:r>
            <a:r>
              <a:rPr lang="fr-FR" sz="1600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matifiant</a:t>
            </a:r>
            <a:endParaRPr lang="fr-FR" sz="16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defTabSz="1008400">
              <a:buClrTx/>
            </a:pPr>
            <a:r>
              <a:rPr lang="fr-FR" sz="1600" dirty="0">
                <a:solidFill>
                  <a:prstClr val="black"/>
                </a:solidFill>
                <a:latin typeface="Century Gothic" panose="020B0502020202020204" pitchFamily="34" charset="0"/>
              </a:rPr>
              <a:t>Anti-pollution</a:t>
            </a:r>
          </a:p>
          <a:p>
            <a:pPr defTabSz="1008400">
              <a:buClrTx/>
            </a:pPr>
            <a:r>
              <a:rPr lang="fr-FR" sz="1600" dirty="0">
                <a:solidFill>
                  <a:prstClr val="black"/>
                </a:solidFill>
                <a:latin typeface="Century Gothic" panose="020B0502020202020204" pitchFamily="34" charset="0"/>
              </a:rPr>
              <a:t>L'allié du travail à </a:t>
            </a:r>
            <a:r>
              <a:rPr lang="fr-FR" sz="160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distance</a:t>
            </a:r>
            <a:endParaRPr lang="fr-FR" sz="16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10332" y="4080168"/>
            <a:ext cx="4946088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1008400">
              <a:buClrTx/>
            </a:pPr>
            <a:r>
              <a:rPr lang="fr-FR" sz="1600" dirty="0">
                <a:solidFill>
                  <a:prstClr val="black"/>
                </a:solidFill>
                <a:latin typeface="Century Gothic" panose="020B0502020202020204" pitchFamily="34" charset="0"/>
              </a:rPr>
              <a:t>Une peau instantanément plus lisse : 100%*</a:t>
            </a:r>
          </a:p>
          <a:p>
            <a:pPr defTabSz="1008400">
              <a:buClrTx/>
            </a:pPr>
            <a:r>
              <a:rPr lang="fr-FR" sz="1600" dirty="0">
                <a:solidFill>
                  <a:prstClr val="black"/>
                </a:solidFill>
                <a:latin typeface="Century Gothic" panose="020B0502020202020204" pitchFamily="34" charset="0"/>
              </a:rPr>
              <a:t>Uniformité du teint : +37%**</a:t>
            </a:r>
            <a:endParaRPr lang="fr-FR" sz="1600" kern="12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1462608" y="5617577"/>
            <a:ext cx="490134" cy="75065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vert="vert270" wrap="square" rtlCol="0">
            <a:spAutoFit/>
          </a:bodyPr>
          <a:lstStyle/>
          <a:p>
            <a:pPr defTabSz="1008400">
              <a:buClrTx/>
            </a:pPr>
            <a:r>
              <a:rPr lang="fr-FR" sz="1985" dirty="0" smtClean="0">
                <a:solidFill>
                  <a:prstClr val="black"/>
                </a:solidFill>
                <a:latin typeface="Calibri"/>
              </a:rPr>
              <a:t>50</a:t>
            </a:r>
            <a:r>
              <a:rPr lang="fr-FR" sz="1985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fr-FR" sz="1985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ml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7463833" y="3830169"/>
            <a:ext cx="4716549" cy="6353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008400">
              <a:buClrTx/>
            </a:pPr>
            <a:r>
              <a:rPr lang="fr-FR" sz="1764" i="1" dirty="0">
                <a:solidFill>
                  <a:prstClr val="black"/>
                </a:solidFill>
              </a:rPr>
              <a:t>Avec des </a:t>
            </a:r>
            <a:r>
              <a:rPr lang="fr-FR" sz="1764" i="1" dirty="0" smtClean="0">
                <a:solidFill>
                  <a:prstClr val="black"/>
                </a:solidFill>
              </a:rPr>
              <a:t>feuillets minéraux </a:t>
            </a:r>
            <a:r>
              <a:rPr lang="fr-FR" sz="1764" i="1" dirty="0">
                <a:solidFill>
                  <a:prstClr val="black"/>
                </a:solidFill>
              </a:rPr>
              <a:t>et</a:t>
            </a:r>
          </a:p>
          <a:p>
            <a:pPr defTabSz="1008400">
              <a:buClrTx/>
            </a:pPr>
            <a:r>
              <a:rPr lang="fr-FR" sz="1764" i="1" dirty="0" err="1">
                <a:solidFill>
                  <a:prstClr val="black"/>
                </a:solidFill>
              </a:rPr>
              <a:t>Ashwagandha</a:t>
            </a:r>
            <a:r>
              <a:rPr lang="fr-FR" sz="1764" i="1" dirty="0">
                <a:solidFill>
                  <a:prstClr val="black"/>
                </a:solidFill>
              </a:rPr>
              <a:t> </a:t>
            </a:r>
            <a:r>
              <a:rPr lang="fr-FR" sz="1764" i="1" dirty="0" smtClean="0">
                <a:solidFill>
                  <a:prstClr val="black"/>
                </a:solidFill>
              </a:rPr>
              <a:t>bio</a:t>
            </a:r>
            <a:endParaRPr lang="fr-FR" sz="1764" i="1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7" y="1903805"/>
            <a:ext cx="1234668" cy="156472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67" y="3827208"/>
            <a:ext cx="1322050" cy="167547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598" y="4974317"/>
            <a:ext cx="1240916" cy="1572646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1" y="6211669"/>
            <a:ext cx="4338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i="1" dirty="0">
                <a:latin typeface="Century Gothic" panose="020B0502020202020204" pitchFamily="34" charset="0"/>
              </a:rPr>
              <a:t>*auto-questionnaire</a:t>
            </a:r>
          </a:p>
          <a:p>
            <a:r>
              <a:rPr lang="fr-FR" sz="900" i="1" dirty="0">
                <a:latin typeface="Century Gothic" panose="020B0502020202020204" pitchFamily="34" charset="0"/>
              </a:rPr>
              <a:t>**mesures instrumentales (en 7 jours)</a:t>
            </a:r>
          </a:p>
          <a:p>
            <a:r>
              <a:rPr lang="fr-FR" sz="900" i="1" dirty="0">
                <a:latin typeface="Century Gothic" panose="020B0502020202020204" pitchFamily="34" charset="0"/>
              </a:rPr>
              <a:t>Etude clinique réalisée sous contrôle dermatologique sur 22 sujets, âgés de 20 à 40 ans, après 28 jours d'utilisation de NUDE PERFECT deux fois par jour.</a:t>
            </a:r>
            <a:endParaRPr lang="fr-FR" sz="900" i="1" dirty="0" smtClean="0">
              <a:latin typeface="Century Gothic" panose="020B0502020202020204" pitchFamily="34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4F102F0-F397-4F48-8BC3-0B27B88D848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41" b="44876"/>
          <a:stretch/>
        </p:blipFill>
        <p:spPr>
          <a:xfrm>
            <a:off x="2409003" y="-18676"/>
            <a:ext cx="7017250" cy="723428"/>
          </a:xfrm>
          <a:prstGeom prst="rect">
            <a:avLst/>
          </a:prstGeom>
        </p:spPr>
      </p:pic>
      <p:sp>
        <p:nvSpPr>
          <p:cNvPr id="17" name="Sous-titre 2">
            <a:extLst>
              <a:ext uri="{FF2B5EF4-FFF2-40B4-BE49-F238E27FC236}">
                <a16:creationId xmlns:a16="http://schemas.microsoft.com/office/drawing/2014/main" id="{E8D9C574-BCF1-4C19-80B5-9095C95FBF9A}"/>
              </a:ext>
            </a:extLst>
          </p:cNvPr>
          <p:cNvSpPr txBox="1">
            <a:spLocks/>
          </p:cNvSpPr>
          <p:nvPr/>
        </p:nvSpPr>
        <p:spPr>
          <a:xfrm>
            <a:off x="1890584" y="388679"/>
            <a:ext cx="8019535" cy="1018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4000" dirty="0" err="1" smtClean="0">
                <a:solidFill>
                  <a:srgbClr val="E7E6E6">
                    <a:lumMod val="25000"/>
                  </a:srgbClr>
                </a:solidFill>
                <a:latin typeface="Century" panose="02040604050505020304" pitchFamily="18" charset="0"/>
              </a:rPr>
              <a:t>Nude</a:t>
            </a:r>
            <a:r>
              <a:rPr lang="fr-FR" sz="4000" dirty="0" smtClean="0">
                <a:solidFill>
                  <a:srgbClr val="E7E6E6">
                    <a:lumMod val="25000"/>
                  </a:srgbClr>
                </a:solidFill>
                <a:latin typeface="Century" panose="02040604050505020304" pitchFamily="18" charset="0"/>
              </a:rPr>
              <a:t> </a:t>
            </a:r>
            <a:r>
              <a:rPr lang="fr-FR" sz="4000" dirty="0" err="1" smtClean="0">
                <a:solidFill>
                  <a:srgbClr val="E7E6E6">
                    <a:lumMod val="25000"/>
                  </a:srgbClr>
                </a:solidFill>
                <a:latin typeface="Century" panose="02040604050505020304" pitchFamily="18" charset="0"/>
              </a:rPr>
              <a:t>Perfect</a:t>
            </a:r>
            <a:endParaRPr lang="fr-FR" sz="4000" dirty="0" smtClean="0">
              <a:solidFill>
                <a:srgbClr val="E7E6E6">
                  <a:lumMod val="25000"/>
                </a:srgbClr>
              </a:solidFill>
              <a:latin typeface="Century" panose="02040604050505020304" pitchFamily="18" charset="0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9" b="4106"/>
          <a:stretch/>
        </p:blipFill>
        <p:spPr>
          <a:xfrm>
            <a:off x="9732760" y="1221612"/>
            <a:ext cx="2447623" cy="547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58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4F102F0-F397-4F48-8BC3-0B27B88D84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41" b="44876"/>
          <a:stretch/>
        </p:blipFill>
        <p:spPr>
          <a:xfrm>
            <a:off x="2409003" y="-18676"/>
            <a:ext cx="7017250" cy="723428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E8D9C574-BCF1-4C19-80B5-9095C95FBF9A}"/>
              </a:ext>
            </a:extLst>
          </p:cNvPr>
          <p:cNvSpPr txBox="1">
            <a:spLocks/>
          </p:cNvSpPr>
          <p:nvPr/>
        </p:nvSpPr>
        <p:spPr>
          <a:xfrm>
            <a:off x="1890584" y="388679"/>
            <a:ext cx="8019535" cy="1018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4000" dirty="0" smtClean="0">
                <a:solidFill>
                  <a:srgbClr val="E7E6E6">
                    <a:lumMod val="25000"/>
                  </a:srgbClr>
                </a:solidFill>
                <a:latin typeface="Century" panose="02040604050505020304" pitchFamily="18" charset="0"/>
              </a:rPr>
              <a:t>Outils de communication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-1" y="5562600"/>
            <a:ext cx="2030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Dossier de presse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479" y="2161981"/>
            <a:ext cx="1867073" cy="329184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6" name="ZoneTexte 5"/>
          <p:cNvSpPr txBox="1"/>
          <p:nvPr/>
        </p:nvSpPr>
        <p:spPr>
          <a:xfrm>
            <a:off x="2452479" y="5608766"/>
            <a:ext cx="1846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Présentation commerciale</a:t>
            </a:r>
            <a:endParaRPr lang="fr-F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826928" y="5608766"/>
            <a:ext cx="1846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Poster A4 pour </a:t>
            </a:r>
            <a:r>
              <a:rPr lang="fr-FR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glorifyer</a:t>
            </a:r>
            <a:endParaRPr lang="fr-F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241" y="2270759"/>
            <a:ext cx="1805200" cy="318306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grpSp>
        <p:nvGrpSpPr>
          <p:cNvPr id="9" name="Groupe 8"/>
          <p:cNvGrpSpPr/>
          <p:nvPr/>
        </p:nvGrpSpPr>
        <p:grpSpPr>
          <a:xfrm>
            <a:off x="6821270" y="3085684"/>
            <a:ext cx="3087435" cy="3446412"/>
            <a:chOff x="6929068" y="3085684"/>
            <a:chExt cx="3087435" cy="3446412"/>
          </a:xfrm>
        </p:grpSpPr>
        <p:sp>
          <p:nvSpPr>
            <p:cNvPr id="10" name="ZoneTexte 9"/>
            <p:cNvSpPr txBox="1"/>
            <p:nvPr/>
          </p:nvSpPr>
          <p:spPr>
            <a:xfrm>
              <a:off x="7457469" y="5608766"/>
              <a:ext cx="184604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Carte d'échantillon</a:t>
              </a:r>
            </a:p>
            <a:p>
              <a:pPr algn="ctr"/>
              <a:r>
                <a:rPr lang="fr-FR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Blister de 1 ml</a:t>
              </a:r>
            </a:p>
          </p:txBody>
        </p:sp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9068" y="3085684"/>
              <a:ext cx="3087435" cy="2661582"/>
            </a:xfrm>
            <a:prstGeom prst="rect">
              <a:avLst/>
            </a:prstGeom>
          </p:spPr>
        </p:pic>
      </p:grpSp>
      <p:sp>
        <p:nvSpPr>
          <p:cNvPr id="12" name="ZoneTexte 11"/>
          <p:cNvSpPr txBox="1"/>
          <p:nvPr/>
        </p:nvSpPr>
        <p:spPr>
          <a:xfrm>
            <a:off x="9971661" y="3839671"/>
            <a:ext cx="1864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Fiche produit</a:t>
            </a:r>
            <a:endParaRPr lang="fr-F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49241" y="903791"/>
            <a:ext cx="1909563" cy="271823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1590" y="2585727"/>
            <a:ext cx="2016724" cy="286809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5" name="ZoneTexte 14"/>
          <p:cNvSpPr txBox="1"/>
          <p:nvPr/>
        </p:nvSpPr>
        <p:spPr>
          <a:xfrm>
            <a:off x="10016503" y="6099497"/>
            <a:ext cx="1864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Vidéo</a:t>
            </a:r>
          </a:p>
          <a:p>
            <a:pPr algn="ctr"/>
            <a:r>
              <a:rPr lang="fr-FR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Nude</a:t>
            </a:r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Perfect</a:t>
            </a:r>
            <a:endParaRPr lang="fr-F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71661" y="4748038"/>
            <a:ext cx="2008499" cy="131288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1159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12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4F102F0-F397-4F48-8BC3-0B27B88D84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41" b="44876"/>
          <a:stretch/>
        </p:blipFill>
        <p:spPr>
          <a:xfrm>
            <a:off x="2409003" y="-18676"/>
            <a:ext cx="7017250" cy="723428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E8D9C574-BCF1-4C19-80B5-9095C95FBF9A}"/>
              </a:ext>
            </a:extLst>
          </p:cNvPr>
          <p:cNvSpPr txBox="1">
            <a:spLocks/>
          </p:cNvSpPr>
          <p:nvPr/>
        </p:nvSpPr>
        <p:spPr>
          <a:xfrm>
            <a:off x="1890584" y="388679"/>
            <a:ext cx="8019535" cy="1018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4000" dirty="0" smtClean="0">
                <a:solidFill>
                  <a:srgbClr val="E7E6E6">
                    <a:lumMod val="25000"/>
                  </a:srgbClr>
                </a:solidFill>
                <a:latin typeface="Century" panose="02040604050505020304" pitchFamily="18" charset="0"/>
              </a:rPr>
              <a:t>Impressions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3" t="3898" r="-202" b="811"/>
          <a:stretch/>
        </p:blipFill>
        <p:spPr>
          <a:xfrm rot="20574339">
            <a:off x="8331308" y="2467560"/>
            <a:ext cx="3157621" cy="388154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" y="1318581"/>
            <a:ext cx="7830574" cy="4844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008400">
              <a:buClrTx/>
              <a:defRPr/>
            </a:pPr>
            <a:r>
              <a:rPr lang="fr-FR" sz="2206" i="1" dirty="0">
                <a:solidFill>
                  <a:prstClr val="black"/>
                </a:solidFill>
                <a:latin typeface="Century" panose="02040604050505020304" pitchFamily="18" charset="0"/>
              </a:rPr>
              <a:t>Que pensez-vous </a:t>
            </a:r>
            <a:r>
              <a:rPr lang="fr-FR" sz="2206" i="1" dirty="0" smtClean="0">
                <a:solidFill>
                  <a:prstClr val="black"/>
                </a:solidFill>
                <a:latin typeface="Century" panose="02040604050505020304" pitchFamily="18" charset="0"/>
              </a:rPr>
              <a:t>du </a:t>
            </a:r>
            <a:r>
              <a:rPr lang="fr-FR" sz="2206" i="1" dirty="0" err="1">
                <a:solidFill>
                  <a:prstClr val="black"/>
                </a:solidFill>
                <a:latin typeface="Century" panose="02040604050505020304" pitchFamily="18" charset="0"/>
              </a:rPr>
              <a:t>Nude</a:t>
            </a:r>
            <a:r>
              <a:rPr lang="fr-FR" sz="2206" i="1" dirty="0">
                <a:solidFill>
                  <a:prstClr val="black"/>
                </a:solidFill>
                <a:latin typeface="Century" panose="02040604050505020304" pitchFamily="18" charset="0"/>
              </a:rPr>
              <a:t> </a:t>
            </a:r>
            <a:r>
              <a:rPr lang="fr-FR" sz="2206" i="1" dirty="0" err="1">
                <a:solidFill>
                  <a:prstClr val="black"/>
                </a:solidFill>
                <a:latin typeface="Century" panose="02040604050505020304" pitchFamily="18" charset="0"/>
              </a:rPr>
              <a:t>Perfect</a:t>
            </a:r>
            <a:r>
              <a:rPr lang="fr-FR" sz="2206" i="1" dirty="0">
                <a:solidFill>
                  <a:prstClr val="black"/>
                </a:solidFill>
                <a:latin typeface="Century" panose="02040604050505020304" pitchFamily="18" charset="0"/>
              </a:rPr>
              <a:t> </a:t>
            </a:r>
            <a:r>
              <a:rPr lang="fr-FR" sz="2206" i="1" dirty="0" err="1">
                <a:solidFill>
                  <a:prstClr val="black"/>
                </a:solidFill>
                <a:latin typeface="Century" panose="02040604050505020304" pitchFamily="18" charset="0"/>
              </a:rPr>
              <a:t>Fluid</a:t>
            </a:r>
            <a:r>
              <a:rPr lang="fr-FR" sz="2206" i="1" dirty="0">
                <a:solidFill>
                  <a:prstClr val="black"/>
                </a:solidFill>
                <a:latin typeface="Century" panose="02040604050505020304" pitchFamily="18" charset="0"/>
              </a:rPr>
              <a:t> </a:t>
            </a:r>
            <a:r>
              <a:rPr lang="fr-FR" sz="2206" i="1" dirty="0" smtClean="0">
                <a:solidFill>
                  <a:prstClr val="black"/>
                </a:solidFill>
                <a:latin typeface="Century" panose="02040604050505020304" pitchFamily="18" charset="0"/>
              </a:rPr>
              <a:t>?</a:t>
            </a:r>
          </a:p>
          <a:p>
            <a:pPr algn="just" defTabSz="1008400">
              <a:buClrTx/>
              <a:defRPr/>
            </a:pPr>
            <a:endParaRPr lang="fr-FR" sz="2206" i="1" dirty="0">
              <a:solidFill>
                <a:prstClr val="black"/>
              </a:solidFill>
              <a:latin typeface="Century" panose="02040604050505020304" pitchFamily="18" charset="0"/>
            </a:endParaRPr>
          </a:p>
          <a:p>
            <a:pPr algn="just" defTabSz="1008400">
              <a:buClrTx/>
              <a:defRPr/>
            </a:pPr>
            <a:r>
              <a:rPr lang="fr-FR" sz="2206" i="1" dirty="0" smtClean="0">
                <a:solidFill>
                  <a:prstClr val="black"/>
                </a:solidFill>
                <a:latin typeface="Century" panose="02040604050505020304" pitchFamily="18" charset="0"/>
              </a:rPr>
              <a:t>Qu'est-ce </a:t>
            </a:r>
            <a:r>
              <a:rPr lang="fr-FR" sz="2206" i="1" dirty="0">
                <a:solidFill>
                  <a:prstClr val="black"/>
                </a:solidFill>
                <a:latin typeface="Century" panose="02040604050505020304" pitchFamily="18" charset="0"/>
              </a:rPr>
              <a:t>qui vous plaît le plus dans ce produit </a:t>
            </a:r>
            <a:r>
              <a:rPr lang="fr-FR" sz="2206" i="1" dirty="0" smtClean="0">
                <a:solidFill>
                  <a:prstClr val="black"/>
                </a:solidFill>
                <a:latin typeface="Century" panose="02040604050505020304" pitchFamily="18" charset="0"/>
              </a:rPr>
              <a:t>?</a:t>
            </a:r>
          </a:p>
          <a:p>
            <a:pPr algn="just" defTabSz="1008400">
              <a:buClrTx/>
              <a:defRPr/>
            </a:pPr>
            <a:endParaRPr lang="fr-FR" sz="2206" i="1" dirty="0">
              <a:solidFill>
                <a:prstClr val="black"/>
              </a:solidFill>
              <a:latin typeface="Century" panose="02040604050505020304" pitchFamily="18" charset="0"/>
            </a:endParaRPr>
          </a:p>
          <a:p>
            <a:pPr algn="just" defTabSz="1008400">
              <a:buClrTx/>
              <a:defRPr/>
            </a:pPr>
            <a:r>
              <a:rPr lang="fr-FR" sz="2206" i="1" dirty="0" smtClean="0">
                <a:solidFill>
                  <a:prstClr val="black"/>
                </a:solidFill>
                <a:latin typeface="Century" panose="02040604050505020304" pitchFamily="18" charset="0"/>
              </a:rPr>
              <a:t>Qu'en </a:t>
            </a:r>
            <a:r>
              <a:rPr lang="fr-FR" sz="2206" i="1" dirty="0">
                <a:solidFill>
                  <a:prstClr val="black"/>
                </a:solidFill>
                <a:latin typeface="Century" panose="02040604050505020304" pitchFamily="18" charset="0"/>
              </a:rPr>
              <a:t>pensent vos clients </a:t>
            </a:r>
            <a:r>
              <a:rPr lang="fr-FR" sz="2206" i="1" dirty="0" smtClean="0">
                <a:solidFill>
                  <a:prstClr val="black"/>
                </a:solidFill>
                <a:latin typeface="Century" panose="02040604050505020304" pitchFamily="18" charset="0"/>
              </a:rPr>
              <a:t>?</a:t>
            </a:r>
          </a:p>
          <a:p>
            <a:pPr algn="just" defTabSz="1008400">
              <a:buClrTx/>
              <a:defRPr/>
            </a:pPr>
            <a:endParaRPr lang="fr-FR" sz="2206" i="1" dirty="0">
              <a:solidFill>
                <a:prstClr val="black"/>
              </a:solidFill>
              <a:latin typeface="Century" panose="02040604050505020304" pitchFamily="18" charset="0"/>
            </a:endParaRPr>
          </a:p>
          <a:p>
            <a:pPr algn="just" defTabSz="1008400">
              <a:buClrTx/>
              <a:defRPr/>
            </a:pPr>
            <a:r>
              <a:rPr lang="fr-FR" sz="2206" i="1" dirty="0" smtClean="0">
                <a:solidFill>
                  <a:prstClr val="black"/>
                </a:solidFill>
                <a:latin typeface="Century" panose="02040604050505020304" pitchFamily="18" charset="0"/>
              </a:rPr>
              <a:t>Selon </a:t>
            </a:r>
            <a:r>
              <a:rPr lang="fr-FR" sz="2206" i="1" dirty="0">
                <a:solidFill>
                  <a:prstClr val="black"/>
                </a:solidFill>
                <a:latin typeface="Century" panose="02040604050505020304" pitchFamily="18" charset="0"/>
              </a:rPr>
              <a:t>vous, quel(s) est (sont) le(s) meilleur(s) argument(s) pour vendre le produit ? </a:t>
            </a:r>
            <a:endParaRPr lang="fr-FR" sz="2206" i="1" dirty="0" smtClean="0">
              <a:solidFill>
                <a:prstClr val="black"/>
              </a:solidFill>
              <a:latin typeface="Century" panose="02040604050505020304" pitchFamily="18" charset="0"/>
            </a:endParaRPr>
          </a:p>
          <a:p>
            <a:pPr algn="just" defTabSz="1008400">
              <a:buClrTx/>
              <a:defRPr/>
            </a:pPr>
            <a:endParaRPr lang="fr-FR" sz="2206" i="1" dirty="0">
              <a:solidFill>
                <a:prstClr val="black"/>
              </a:solidFill>
              <a:latin typeface="Century" panose="02040604050505020304" pitchFamily="18" charset="0"/>
            </a:endParaRPr>
          </a:p>
          <a:p>
            <a:pPr algn="just" defTabSz="1008400">
              <a:buClrTx/>
              <a:defRPr/>
            </a:pPr>
            <a:r>
              <a:rPr lang="fr-FR" sz="2206" i="1" dirty="0" smtClean="0">
                <a:solidFill>
                  <a:prstClr val="black"/>
                </a:solidFill>
                <a:latin typeface="Century" panose="02040604050505020304" pitchFamily="18" charset="0"/>
              </a:rPr>
              <a:t>Dites-nous </a:t>
            </a:r>
            <a:r>
              <a:rPr lang="fr-FR" sz="2206" i="1" dirty="0">
                <a:solidFill>
                  <a:prstClr val="black"/>
                </a:solidFill>
                <a:latin typeface="Century" panose="02040604050505020304" pitchFamily="18" charset="0"/>
              </a:rPr>
              <a:t>ce que vous pensez de l'efficacité du produit </a:t>
            </a:r>
            <a:r>
              <a:rPr lang="fr-FR" sz="2206" i="1" dirty="0" smtClean="0">
                <a:solidFill>
                  <a:prstClr val="black"/>
                </a:solidFill>
                <a:latin typeface="Century" panose="02040604050505020304" pitchFamily="18" charset="0"/>
              </a:rPr>
              <a:t>?</a:t>
            </a:r>
          </a:p>
          <a:p>
            <a:pPr algn="just" defTabSz="1008400">
              <a:buClrTx/>
              <a:defRPr/>
            </a:pPr>
            <a:endParaRPr lang="fr-FR" sz="2206" i="1" dirty="0" smtClean="0">
              <a:solidFill>
                <a:prstClr val="black"/>
              </a:solidFill>
              <a:latin typeface="Century" panose="02040604050505020304" pitchFamily="18" charset="0"/>
            </a:endParaRPr>
          </a:p>
          <a:p>
            <a:pPr algn="just" defTabSz="1008400">
              <a:buClrTx/>
              <a:defRPr/>
            </a:pPr>
            <a:r>
              <a:rPr lang="fr-FR" sz="2206" i="1" dirty="0">
                <a:solidFill>
                  <a:prstClr val="black"/>
                </a:solidFill>
                <a:latin typeface="Century" panose="02040604050505020304" pitchFamily="18" charset="0"/>
              </a:rPr>
              <a:t>Q</a:t>
            </a:r>
            <a:r>
              <a:rPr lang="fr-FR" sz="2206" i="1" dirty="0" smtClean="0">
                <a:solidFill>
                  <a:prstClr val="black"/>
                </a:solidFill>
                <a:latin typeface="Century" panose="02040604050505020304" pitchFamily="18" charset="0"/>
              </a:rPr>
              <a:t>ue </a:t>
            </a:r>
            <a:r>
              <a:rPr lang="fr-FR" sz="2206" i="1" dirty="0">
                <a:solidFill>
                  <a:prstClr val="black"/>
                </a:solidFill>
                <a:latin typeface="Century" panose="02040604050505020304" pitchFamily="18" charset="0"/>
              </a:rPr>
              <a:t>diriez-vous du parfum du produit (huiles essentielles de magnolia, d'ylang-ylang et de </a:t>
            </a:r>
            <a:r>
              <a:rPr lang="fr-FR" sz="2206" i="1" dirty="0" smtClean="0">
                <a:solidFill>
                  <a:prstClr val="black"/>
                </a:solidFill>
                <a:latin typeface="Century" panose="02040604050505020304" pitchFamily="18" charset="0"/>
              </a:rPr>
              <a:t>la Quintessence Yon-Ka) </a:t>
            </a:r>
            <a:r>
              <a:rPr lang="fr-FR" sz="2206" i="1" dirty="0">
                <a:solidFill>
                  <a:prstClr val="black"/>
                </a:solidFill>
                <a:latin typeface="Century" panose="02040604050505020304" pitchFamily="18" charset="0"/>
              </a:rPr>
              <a:t>? </a:t>
            </a:r>
          </a:p>
          <a:p>
            <a:pPr algn="just" defTabSz="1008400">
              <a:buClrTx/>
              <a:defRPr/>
            </a:pPr>
            <a:r>
              <a:rPr lang="fr-FR" sz="2206" i="1" dirty="0" smtClean="0">
                <a:solidFill>
                  <a:prstClr val="black"/>
                </a:solidFill>
                <a:latin typeface="Century" panose="02040604050505020304" pitchFamily="18" charset="0"/>
              </a:rPr>
              <a:t>Est-ce que vous l'aimez ?</a:t>
            </a:r>
            <a:endParaRPr lang="fr-FR" sz="2206" i="1" dirty="0">
              <a:solidFill>
                <a:prstClr val="black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3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66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2"/>
          <p:cNvSpPr txBox="1"/>
          <p:nvPr/>
        </p:nvSpPr>
        <p:spPr>
          <a:xfrm>
            <a:off x="2798284" y="2129519"/>
            <a:ext cx="8629135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fr-F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fr-F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fr-F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Multi-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erfecteur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E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ffet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B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lur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lvl="0"/>
            <a:endParaRPr lang="fr-FR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fr-FR" sz="28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Une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peau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parfait, </a:t>
            </a:r>
            <a:r>
              <a:rPr lang="en-US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Naturellement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.</a:t>
            </a:r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fr-FR" sz="5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endParaRPr lang="fr-FR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endParaRPr lang="fr-FR" sz="2000" b="1" dirty="0">
              <a:solidFill>
                <a:srgbClr val="FF000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53247" t="-34500" r="-4777" b="-1"/>
          <a:stretch/>
        </p:blipFill>
        <p:spPr>
          <a:xfrm rot="3405982">
            <a:off x="10141539" y="4730491"/>
            <a:ext cx="914400" cy="134788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541"/>
                    </a14:imgEffect>
                    <a14:imgEffect>
                      <a14:saturation sat="182000"/>
                    </a14:imgEffect>
                    <a14:imgEffect>
                      <a14:brightnessContrast bright="1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88303" y="5047397"/>
            <a:ext cx="913765" cy="93100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560442" y="5902055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Geste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unique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43648" y="5902055"/>
            <a:ext cx="1281120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Naturalité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27646" y="5902055"/>
            <a:ext cx="3554178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Effet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court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terme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+ long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terme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9" b="4106"/>
          <a:stretch/>
        </p:blipFill>
        <p:spPr>
          <a:xfrm>
            <a:off x="537684" y="44067"/>
            <a:ext cx="3046252" cy="6808425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9788" y="2231813"/>
            <a:ext cx="3293467" cy="10080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417" y="4951534"/>
            <a:ext cx="1050910" cy="105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59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34F102F0-F397-4F48-8BC3-0B27B88D84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41" b="44876"/>
          <a:stretch/>
        </p:blipFill>
        <p:spPr>
          <a:xfrm>
            <a:off x="-4006" y="2541787"/>
            <a:ext cx="3072521" cy="523220"/>
          </a:xfrm>
          <a:prstGeom prst="rect">
            <a:avLst/>
          </a:prstGeom>
        </p:spPr>
      </p:pic>
      <p:cxnSp>
        <p:nvCxnSpPr>
          <p:cNvPr id="2" name="Connecteur droit 1"/>
          <p:cNvCxnSpPr/>
          <p:nvPr/>
        </p:nvCxnSpPr>
        <p:spPr>
          <a:xfrm>
            <a:off x="0" y="6114011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0" y="2541787"/>
            <a:ext cx="3068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AGE DEFENSE</a:t>
            </a:r>
          </a:p>
        </p:txBody>
      </p:sp>
      <p:sp>
        <p:nvSpPr>
          <p:cNvPr id="4" name="Ellipse 3"/>
          <p:cNvSpPr>
            <a:spLocks noChangeAspect="1"/>
          </p:cNvSpPr>
          <p:nvPr/>
        </p:nvSpPr>
        <p:spPr>
          <a:xfrm>
            <a:off x="1787318" y="6061168"/>
            <a:ext cx="101493" cy="10149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Ellipse 4"/>
          <p:cNvSpPr>
            <a:spLocks noChangeAspect="1"/>
          </p:cNvSpPr>
          <p:nvPr/>
        </p:nvSpPr>
        <p:spPr>
          <a:xfrm>
            <a:off x="4106325" y="6068119"/>
            <a:ext cx="101493" cy="10149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Ellipse 5"/>
          <p:cNvSpPr>
            <a:spLocks noChangeAspect="1"/>
          </p:cNvSpPr>
          <p:nvPr/>
        </p:nvSpPr>
        <p:spPr>
          <a:xfrm>
            <a:off x="9835881" y="6068119"/>
            <a:ext cx="101493" cy="10149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195027" y="6220359"/>
            <a:ext cx="15520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HYDRATION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268189" y="6241926"/>
            <a:ext cx="14063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PERFECTION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164218" y="6220988"/>
            <a:ext cx="15688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MATIFIANT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733083" y="6222455"/>
            <a:ext cx="2450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VITALITÉ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Ellipse 10"/>
          <p:cNvSpPr>
            <a:spLocks noChangeAspect="1"/>
          </p:cNvSpPr>
          <p:nvPr/>
        </p:nvSpPr>
        <p:spPr>
          <a:xfrm>
            <a:off x="7735700" y="6061168"/>
            <a:ext cx="101493" cy="10149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Ellipse 11"/>
          <p:cNvSpPr>
            <a:spLocks noChangeAspect="1"/>
          </p:cNvSpPr>
          <p:nvPr/>
        </p:nvSpPr>
        <p:spPr>
          <a:xfrm>
            <a:off x="5869895" y="6068119"/>
            <a:ext cx="101493" cy="10149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504619" y="6241926"/>
            <a:ext cx="14063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NUTRITION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9" b="4106"/>
          <a:stretch/>
        </p:blipFill>
        <p:spPr>
          <a:xfrm>
            <a:off x="5074641" y="2158561"/>
            <a:ext cx="1692000" cy="378164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948650" y="1930400"/>
            <a:ext cx="3235164" cy="1282075"/>
          </a:xfrm>
          <a:prstGeom prst="rect">
            <a:avLst/>
          </a:prstGeom>
          <a:solidFill>
            <a:srgbClr val="F3E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fr-FR" sz="1600" b="1" dirty="0">
                <a:solidFill>
                  <a:srgbClr val="565655"/>
                </a:solidFill>
                <a:latin typeface="Century Gothic" panose="020B0502020202020204" pitchFamily="34" charset="0"/>
              </a:rPr>
              <a:t>INTERGÉNÉRATIONNEL :</a:t>
            </a:r>
          </a:p>
          <a:p>
            <a:pPr lvl="0" algn="ctr">
              <a:defRPr/>
            </a:pPr>
            <a:r>
              <a:rPr lang="fr-FR" sz="1600" b="1" dirty="0">
                <a:solidFill>
                  <a:srgbClr val="565655"/>
                </a:solidFill>
                <a:latin typeface="Century Gothic" panose="020B0502020202020204" pitchFamily="34" charset="0"/>
              </a:rPr>
              <a:t>MILLENNIALS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565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PEAU PARFAITE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b="1" dirty="0" smtClean="0">
                <a:solidFill>
                  <a:srgbClr val="565655"/>
                </a:solidFill>
                <a:latin typeface="Century Gothic" panose="020B0502020202020204" pitchFamily="34" charset="0"/>
              </a:rPr>
              <a:t>ALLIÉ DU TÉLÉTRAVAIL</a:t>
            </a:r>
            <a:endParaRPr lang="fr-FR" sz="1600" b="1" dirty="0">
              <a:solidFill>
                <a:srgbClr val="565655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 descr="Icône ligne ordinateur portable noir 548631 - Telecharger Vectoriel  Gratuit, Clipart Graphique, Vecteur Dessins et Pictogramme Gratui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139" y="3480724"/>
            <a:ext cx="2167678" cy="216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stagram Insta Logo De - Images vectorielles gratuites sur Pixaba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5391" y1="34453" x2="65391" y2="34453"/>
                        <a14:foregroundMark x1="61641" y1="52344" x2="61641" y2="52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495" y="3479257"/>
            <a:ext cx="2058866" cy="2058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80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34F102F0-F397-4F48-8BC3-0B27B88D84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41" b="44876"/>
          <a:stretch/>
        </p:blipFill>
        <p:spPr>
          <a:xfrm>
            <a:off x="2409003" y="-18676"/>
            <a:ext cx="7017250" cy="72342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268" y="1630931"/>
            <a:ext cx="1510523" cy="3659472"/>
          </a:xfrm>
          <a:prstGeom prst="rect">
            <a:avLst/>
          </a:prstGeom>
        </p:spPr>
      </p:pic>
      <p:pic>
        <p:nvPicPr>
          <p:cNvPr id="6" name="Image 5"/>
          <p:cNvPicPr/>
          <p:nvPr/>
        </p:nvPicPr>
        <p:blipFill>
          <a:blip r:embed="rId5"/>
          <a:stretch>
            <a:fillRect/>
          </a:stretch>
        </p:blipFill>
        <p:spPr>
          <a:xfrm>
            <a:off x="3940152" y="5168436"/>
            <a:ext cx="448431" cy="400266"/>
          </a:xfrm>
          <a:prstGeom prst="rect">
            <a:avLst/>
          </a:prstGeom>
        </p:spPr>
      </p:pic>
      <p:pic>
        <p:nvPicPr>
          <p:cNvPr id="7" name="Image 6"/>
          <p:cNvPicPr/>
          <p:nvPr/>
        </p:nvPicPr>
        <p:blipFill>
          <a:blip r:embed="rId6"/>
          <a:stretch>
            <a:fillRect/>
          </a:stretch>
        </p:blipFill>
        <p:spPr>
          <a:xfrm>
            <a:off x="4402405" y="5203596"/>
            <a:ext cx="347782" cy="329946"/>
          </a:xfrm>
          <a:prstGeom prst="rect">
            <a:avLst/>
          </a:prstGeom>
        </p:spPr>
      </p:pic>
      <p:grpSp>
        <p:nvGrpSpPr>
          <p:cNvPr id="8" name="Groupe 7"/>
          <p:cNvGrpSpPr/>
          <p:nvPr/>
        </p:nvGrpSpPr>
        <p:grpSpPr>
          <a:xfrm>
            <a:off x="48051" y="2220284"/>
            <a:ext cx="2569068" cy="4295158"/>
            <a:chOff x="267493" y="1981200"/>
            <a:chExt cx="2569068" cy="4295158"/>
          </a:xfrm>
        </p:grpSpPr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230" b="96721" l="8000" r="94667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83361" y="2014171"/>
              <a:ext cx="837341" cy="2724150"/>
            </a:xfrm>
            <a:prstGeom prst="rect">
              <a:avLst/>
            </a:prstGeom>
          </p:spPr>
        </p:pic>
        <p:sp>
          <p:nvSpPr>
            <p:cNvPr id="22" name="Parenthèses 21"/>
            <p:cNvSpPr/>
            <p:nvPr/>
          </p:nvSpPr>
          <p:spPr>
            <a:xfrm>
              <a:off x="758563" y="1981200"/>
              <a:ext cx="1856147" cy="2790092"/>
            </a:xfrm>
            <a:prstGeom prst="bracketPair">
              <a:avLst>
                <a:gd name="adj" fmla="val 8615"/>
              </a:avLst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3" name="ZoneTexte 14"/>
            <p:cNvSpPr txBox="1"/>
            <p:nvPr/>
          </p:nvSpPr>
          <p:spPr>
            <a:xfrm>
              <a:off x="1990609" y="3196072"/>
              <a:ext cx="5565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>
                  <a:latin typeface="Century Gothic" panose="020B0502020202020204" pitchFamily="34" charset="0"/>
                </a:rPr>
                <a:t>+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67493" y="5630027"/>
              <a:ext cx="256906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i="1" dirty="0" err="1" smtClean="0">
                  <a:latin typeface="Century Gothic" panose="020B0502020202020204" pitchFamily="34" charset="0"/>
                </a:rPr>
                <a:t>Sérum</a:t>
              </a:r>
              <a:r>
                <a:rPr lang="en-US" b="1" i="1" dirty="0" smtClean="0">
                  <a:latin typeface="Century Gothic" panose="020B0502020202020204" pitchFamily="34" charset="0"/>
                </a:rPr>
                <a:t> Yon-Ka</a:t>
              </a:r>
              <a:endParaRPr lang="en-US" b="1" i="1" dirty="0">
                <a:latin typeface="Century Gothic" panose="020B0502020202020204" pitchFamily="34" charset="0"/>
              </a:endParaRPr>
            </a:p>
            <a:p>
              <a:pPr algn="ctr"/>
              <a:r>
                <a:rPr lang="en-US" i="1" dirty="0">
                  <a:latin typeface="Century Gothic" panose="020B0502020202020204" pitchFamily="34" charset="0"/>
                </a:rPr>
                <a:t>- </a:t>
              </a:r>
              <a:r>
                <a:rPr lang="en-US" i="1" dirty="0" err="1" smtClean="0">
                  <a:latin typeface="Century Gothic" panose="020B0502020202020204" pitchFamily="34" charset="0"/>
                </a:rPr>
                <a:t>Confort</a:t>
              </a:r>
              <a:r>
                <a:rPr lang="en-US" i="1" dirty="0" smtClean="0">
                  <a:latin typeface="Century Gothic" panose="020B0502020202020204" pitchFamily="34" charset="0"/>
                </a:rPr>
                <a:t> optimum </a:t>
              </a:r>
              <a:r>
                <a:rPr lang="en-US" i="1" dirty="0">
                  <a:latin typeface="Century Gothic" panose="020B0502020202020204" pitchFamily="34" charset="0"/>
                </a:rPr>
                <a:t>- </a:t>
              </a:r>
            </a:p>
          </p:txBody>
        </p:sp>
        <p:sp>
          <p:nvSpPr>
            <p:cNvPr id="25" name="ZoneTexte 18"/>
            <p:cNvSpPr txBox="1"/>
            <p:nvPr/>
          </p:nvSpPr>
          <p:spPr>
            <a:xfrm rot="16200000">
              <a:off x="742517" y="3303794"/>
              <a:ext cx="13190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SERUM</a:t>
              </a: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5639336" y="2309275"/>
            <a:ext cx="3344618" cy="4061290"/>
            <a:chOff x="5858778" y="2070191"/>
            <a:chExt cx="3344618" cy="4061290"/>
          </a:xfrm>
        </p:grpSpPr>
        <p:sp>
          <p:nvSpPr>
            <p:cNvPr id="15" name="ZoneTexte 15"/>
            <p:cNvSpPr txBox="1"/>
            <p:nvPr/>
          </p:nvSpPr>
          <p:spPr>
            <a:xfrm>
              <a:off x="5858778" y="3083858"/>
              <a:ext cx="5565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>
                  <a:latin typeface="Century Gothic" panose="020B0502020202020204" pitchFamily="34" charset="0"/>
                </a:rPr>
                <a:t>+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545814" y="5485150"/>
              <a:ext cx="265758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i="1" dirty="0" err="1" smtClean="0">
                  <a:latin typeface="Century Gothic" panose="020B0502020202020204" pitchFamily="34" charset="0"/>
                </a:rPr>
                <a:t>Gommage</a:t>
              </a:r>
              <a:r>
                <a:rPr lang="en-US" b="1" i="1" dirty="0" smtClean="0">
                  <a:latin typeface="Century Gothic" panose="020B0502020202020204" pitchFamily="34" charset="0"/>
                </a:rPr>
                <a:t> </a:t>
              </a:r>
              <a:r>
                <a:rPr lang="en-US" b="1" i="1" dirty="0">
                  <a:latin typeface="Century Gothic" panose="020B0502020202020204" pitchFamily="34" charset="0"/>
                </a:rPr>
                <a:t>+ </a:t>
              </a:r>
              <a:r>
                <a:rPr lang="en-US" b="1" i="1" dirty="0" smtClean="0">
                  <a:latin typeface="Century Gothic" panose="020B0502020202020204" pitchFamily="34" charset="0"/>
                </a:rPr>
                <a:t>Masque </a:t>
              </a:r>
              <a:endParaRPr lang="en-US" b="1" i="1" dirty="0">
                <a:latin typeface="Century Gothic" panose="020B0502020202020204" pitchFamily="34" charset="0"/>
              </a:endParaRPr>
            </a:p>
            <a:p>
              <a:pPr algn="ctr"/>
              <a:r>
                <a:rPr lang="en-US" i="1" dirty="0" smtClean="0">
                  <a:latin typeface="Century Gothic" panose="020B0502020202020204" pitchFamily="34" charset="0"/>
                </a:rPr>
                <a:t>2 à 3 </a:t>
              </a:r>
              <a:r>
                <a:rPr lang="en-US" i="1" dirty="0" err="1" smtClean="0">
                  <a:latin typeface="Century Gothic" panose="020B0502020202020204" pitchFamily="34" charset="0"/>
                </a:rPr>
                <a:t>fois</a:t>
              </a:r>
              <a:r>
                <a:rPr lang="en-US" i="1" dirty="0" smtClean="0">
                  <a:latin typeface="Century Gothic" panose="020B0502020202020204" pitchFamily="34" charset="0"/>
                </a:rPr>
                <a:t> par </a:t>
              </a:r>
              <a:r>
                <a:rPr lang="en-US" i="1" dirty="0" err="1" smtClean="0">
                  <a:latin typeface="Century Gothic" panose="020B0502020202020204" pitchFamily="34" charset="0"/>
                </a:rPr>
                <a:t>semaine</a:t>
              </a:r>
              <a:endParaRPr lang="en-US" i="1" dirty="0">
                <a:latin typeface="Century Gothic" panose="020B0502020202020204" pitchFamily="34" charset="0"/>
              </a:endParaRPr>
            </a:p>
          </p:txBody>
        </p:sp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998070" y="2286742"/>
              <a:ext cx="920792" cy="2307396"/>
            </a:xfrm>
            <a:prstGeom prst="rect">
              <a:avLst/>
            </a:prstGeom>
          </p:spPr>
        </p:pic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928083" y="2070191"/>
              <a:ext cx="1009436" cy="2529527"/>
            </a:xfrm>
            <a:prstGeom prst="rect">
              <a:avLst/>
            </a:prstGeom>
          </p:spPr>
        </p:pic>
        <p:sp>
          <p:nvSpPr>
            <p:cNvPr id="19" name="ZoneTexte 22"/>
            <p:cNvSpPr txBox="1"/>
            <p:nvPr/>
          </p:nvSpPr>
          <p:spPr>
            <a:xfrm rot="16200000">
              <a:off x="6683497" y="3188337"/>
              <a:ext cx="15499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GOMMAGE</a:t>
              </a:r>
              <a:endParaRPr lang="en-US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0" name="ZoneTexte 23"/>
            <p:cNvSpPr txBox="1"/>
            <p:nvPr/>
          </p:nvSpPr>
          <p:spPr>
            <a:xfrm rot="16200000">
              <a:off x="7773287" y="3011405"/>
              <a:ext cx="13190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MASQUE</a:t>
              </a:r>
              <a:endParaRPr lang="en-US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3071995" y="6508738"/>
            <a:ext cx="2569068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err="1" smtClean="0">
                <a:latin typeface="Century Gothic" panose="020B0502020202020204" pitchFamily="34" charset="0"/>
              </a:rPr>
              <a:t>Quotidiennement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pic>
        <p:nvPicPr>
          <p:cNvPr id="11" name="Imag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353" y="5724234"/>
            <a:ext cx="2475359" cy="75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632" y="2309275"/>
            <a:ext cx="2986317" cy="341034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613900" y="5830206"/>
            <a:ext cx="2530049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600" i="1" dirty="0">
                <a:latin typeface="Century Gothic" panose="020B0502020202020204" pitchFamily="34" charset="0"/>
              </a:rPr>
              <a:t>BBD = 30 </a:t>
            </a:r>
            <a:r>
              <a:rPr lang="en-US" sz="1600" i="1" dirty="0" err="1" smtClean="0">
                <a:latin typeface="Century Gothic" panose="020B0502020202020204" pitchFamily="34" charset="0"/>
              </a:rPr>
              <a:t>mois</a:t>
            </a:r>
            <a:endParaRPr lang="en-US" sz="1600" i="1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i="1" dirty="0">
                <a:latin typeface="Century Gothic" panose="020B0502020202020204" pitchFamily="34" charset="0"/>
              </a:rPr>
              <a:t> PAO =                       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80202" y="6192276"/>
            <a:ext cx="398722" cy="423259"/>
          </a:xfrm>
          <a:prstGeom prst="rect">
            <a:avLst/>
          </a:prstGeom>
        </p:spPr>
      </p:pic>
      <p:sp>
        <p:nvSpPr>
          <p:cNvPr id="27" name="Sous-titre 2">
            <a:extLst>
              <a:ext uri="{FF2B5EF4-FFF2-40B4-BE49-F238E27FC236}">
                <a16:creationId xmlns:a16="http://schemas.microsoft.com/office/drawing/2014/main" id="{5257DCD9-7062-4C85-9309-DADF1D224FEC}"/>
              </a:ext>
            </a:extLst>
          </p:cNvPr>
          <p:cNvSpPr txBox="1">
            <a:spLocks/>
          </p:cNvSpPr>
          <p:nvPr/>
        </p:nvSpPr>
        <p:spPr>
          <a:xfrm>
            <a:off x="1890584" y="388679"/>
            <a:ext cx="8019535" cy="1018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4000" dirty="0" smtClean="0">
                <a:solidFill>
                  <a:srgbClr val="E7E6E6">
                    <a:lumMod val="25000"/>
                  </a:srgbClr>
                </a:solidFill>
                <a:latin typeface="Century" panose="02040604050505020304" pitchFamily="18" charset="0"/>
              </a:rPr>
              <a:t>Mode d’utilisation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" panose="020406040505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88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34F102F0-F397-4F48-8BC3-0B27B88D84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41" b="44876"/>
          <a:stretch/>
        </p:blipFill>
        <p:spPr>
          <a:xfrm>
            <a:off x="2409003" y="-18676"/>
            <a:ext cx="7017250" cy="72342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36E3DBF-8AAC-4B36-ACCD-4D0B78E71B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9" b="4106"/>
          <a:stretch/>
        </p:blipFill>
        <p:spPr>
          <a:xfrm>
            <a:off x="4816328" y="1137833"/>
            <a:ext cx="2559343" cy="572016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B0DC9A2-3F11-4FA3-845B-E17806D35F1A}"/>
              </a:ext>
            </a:extLst>
          </p:cNvPr>
          <p:cNvSpPr txBox="1"/>
          <p:nvPr/>
        </p:nvSpPr>
        <p:spPr>
          <a:xfrm>
            <a:off x="1726907" y="3428999"/>
            <a:ext cx="349367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latin typeface="Century Gothic" panose="020B0502020202020204" pitchFamily="34" charset="0"/>
              </a:rPr>
              <a:t>1. </a:t>
            </a:r>
            <a:r>
              <a:rPr lang="fr-FR" sz="2000" b="1" dirty="0" smtClean="0">
                <a:latin typeface="Century Gothic" panose="020B0502020202020204" pitchFamily="34" charset="0"/>
              </a:rPr>
              <a:t>ACTION IMMEDIATE</a:t>
            </a:r>
            <a:endParaRPr lang="fr-FR" sz="2000" b="1" dirty="0">
              <a:latin typeface="Century Gothic" panose="020B0502020202020204" pitchFamily="34" charset="0"/>
            </a:endParaRPr>
          </a:p>
          <a:p>
            <a:pPr algn="ctr"/>
            <a:r>
              <a:rPr lang="fr-FR" sz="2000" dirty="0" smtClean="0">
                <a:latin typeface="Century Gothic" panose="020B0502020202020204" pitchFamily="34" charset="0"/>
              </a:rPr>
              <a:t>UN EFFET DE SURFACE BLUFFANT</a:t>
            </a:r>
            <a:endParaRPr lang="fr-FR" sz="2000" dirty="0">
              <a:latin typeface="Century Gothic" panose="020B0502020202020204" pitchFamily="34" charset="0"/>
            </a:endParaRPr>
          </a:p>
          <a:p>
            <a:pPr algn="ctr"/>
            <a:endParaRPr lang="fr-FR" sz="2000" dirty="0">
              <a:latin typeface="Century Gothic" panose="020B0502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000" dirty="0" smtClean="0">
                <a:latin typeface="Century Gothic" panose="020B0502020202020204" pitchFamily="34" charset="0"/>
              </a:rPr>
              <a:t>Améliore la qualité de la peau</a:t>
            </a:r>
            <a:endParaRPr lang="fr-FR" sz="2000" dirty="0">
              <a:latin typeface="Century Gothic" panose="020B0502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000" dirty="0" smtClean="0">
                <a:latin typeface="Century Gothic" panose="020B0502020202020204" pitchFamily="34" charset="0"/>
              </a:rPr>
              <a:t>Floute les rides et ridules</a:t>
            </a:r>
            <a:endParaRPr lang="fr-FR" sz="2000" dirty="0">
              <a:latin typeface="Century Gothic" panose="020B0502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000" dirty="0" smtClean="0">
                <a:latin typeface="Century Gothic" panose="020B0502020202020204" pitchFamily="34" charset="0"/>
              </a:rPr>
              <a:t>Teint lumineux et uniforme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8065070-CED9-427D-B82B-C7317AA81370}"/>
              </a:ext>
            </a:extLst>
          </p:cNvPr>
          <p:cNvSpPr txBox="1"/>
          <p:nvPr/>
        </p:nvSpPr>
        <p:spPr>
          <a:xfrm>
            <a:off x="7375671" y="3428998"/>
            <a:ext cx="380999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latin typeface="Century Gothic" panose="020B0502020202020204" pitchFamily="34" charset="0"/>
              </a:rPr>
              <a:t>2. </a:t>
            </a:r>
            <a:r>
              <a:rPr lang="fr-FR" sz="2000" b="1" dirty="0" smtClean="0">
                <a:latin typeface="Century Gothic" panose="020B0502020202020204" pitchFamily="34" charset="0"/>
              </a:rPr>
              <a:t>ACTION LONG TERME</a:t>
            </a:r>
            <a:endParaRPr lang="fr-FR" sz="2000" dirty="0">
              <a:latin typeface="Century Gothic" panose="020B0502020202020204" pitchFamily="34" charset="0"/>
            </a:endParaRPr>
          </a:p>
          <a:p>
            <a:pPr algn="ctr"/>
            <a:r>
              <a:rPr lang="fr-FR" sz="2000" dirty="0" smtClean="0">
                <a:latin typeface="Century Gothic" panose="020B0502020202020204" pitchFamily="34" charset="0"/>
              </a:rPr>
              <a:t>UN SOIN PERFECTEUR PROFOND</a:t>
            </a:r>
            <a:endParaRPr lang="fr-FR" sz="2000" dirty="0">
              <a:latin typeface="Century Gothic" panose="020B0502020202020204" pitchFamily="34" charset="0"/>
            </a:endParaRPr>
          </a:p>
          <a:p>
            <a:pPr algn="ctr"/>
            <a:endParaRPr lang="fr-FR" sz="2000" dirty="0">
              <a:latin typeface="Century Gothic" panose="020B0502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000" dirty="0" smtClean="0">
                <a:latin typeface="Century Gothic" panose="020B0502020202020204" pitchFamily="34" charset="0"/>
              </a:rPr>
              <a:t>Minimise les imperfections et les irrégularités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000" dirty="0" smtClean="0">
                <a:latin typeface="Century Gothic" panose="020B0502020202020204" pitchFamily="34" charset="0"/>
              </a:rPr>
              <a:t>Affine le grain de peau</a:t>
            </a:r>
            <a:endParaRPr lang="fr-FR" sz="2000" dirty="0">
              <a:latin typeface="Century Gothic" panose="020B0502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000" dirty="0" smtClean="0">
                <a:latin typeface="Century Gothic" panose="020B0502020202020204" pitchFamily="34" charset="0"/>
              </a:rPr>
              <a:t>Resserre les pores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8B71D0E3-DD55-46D4-BBAD-78B7FA080FB1}"/>
              </a:ext>
            </a:extLst>
          </p:cNvPr>
          <p:cNvSpPr txBox="1">
            <a:spLocks/>
          </p:cNvSpPr>
          <p:nvPr/>
        </p:nvSpPr>
        <p:spPr>
          <a:xfrm>
            <a:off x="1890584" y="388679"/>
            <a:ext cx="8019535" cy="1018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4000" dirty="0" smtClean="0">
                <a:solidFill>
                  <a:srgbClr val="E7E6E6">
                    <a:lumMod val="25000"/>
                  </a:srgbClr>
                </a:solidFill>
                <a:latin typeface="Century" panose="02040604050505020304" pitchFamily="18" charset="0"/>
              </a:rPr>
              <a:t>2 actions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" panose="020406040505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30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 36">
            <a:extLst>
              <a:ext uri="{FF2B5EF4-FFF2-40B4-BE49-F238E27FC236}">
                <a16:creationId xmlns:a16="http://schemas.microsoft.com/office/drawing/2014/main" id="{34F102F0-F397-4F48-8BC3-0B27B88D84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41" b="44876"/>
          <a:stretch/>
        </p:blipFill>
        <p:spPr>
          <a:xfrm>
            <a:off x="0" y="5557718"/>
            <a:ext cx="7017250" cy="726159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34F102F0-F397-4F48-8BC3-0B27B88D84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41" b="44876"/>
          <a:stretch/>
        </p:blipFill>
        <p:spPr>
          <a:xfrm>
            <a:off x="0" y="4696457"/>
            <a:ext cx="7017250" cy="726159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34F102F0-F397-4F48-8BC3-0B27B88D84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41" b="44876"/>
          <a:stretch/>
        </p:blipFill>
        <p:spPr>
          <a:xfrm>
            <a:off x="0" y="3820479"/>
            <a:ext cx="7017250" cy="726159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34F102F0-F397-4F48-8BC3-0B27B88D84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41" b="44876"/>
          <a:stretch/>
        </p:blipFill>
        <p:spPr>
          <a:xfrm>
            <a:off x="0" y="2954828"/>
            <a:ext cx="7017250" cy="72615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4F102F0-F397-4F48-8BC3-0B27B88D84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41" b="44876"/>
          <a:stretch/>
        </p:blipFill>
        <p:spPr>
          <a:xfrm>
            <a:off x="2409003" y="-18676"/>
            <a:ext cx="7017250" cy="723428"/>
          </a:xfrm>
          <a:prstGeom prst="rect">
            <a:avLst/>
          </a:prstGeom>
        </p:spPr>
      </p:pic>
      <p:sp>
        <p:nvSpPr>
          <p:cNvPr id="45" name="ZoneTexte 44"/>
          <p:cNvSpPr txBox="1"/>
          <p:nvPr/>
        </p:nvSpPr>
        <p:spPr>
          <a:xfrm>
            <a:off x="10376038" y="6521273"/>
            <a:ext cx="11610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100" dirty="0">
                <a:solidFill>
                  <a:srgbClr val="565655"/>
                </a:solidFill>
                <a:latin typeface="Century Gothic" panose="020B0502020202020204" pitchFamily="34" charset="0"/>
              </a:rPr>
              <a:t>R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56565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.50 ml</a:t>
            </a:r>
          </a:p>
        </p:txBody>
      </p:sp>
      <p:sp>
        <p:nvSpPr>
          <p:cNvPr id="154" name="Sous-titre 2">
            <a:extLst>
              <a:ext uri="{FF2B5EF4-FFF2-40B4-BE49-F238E27FC236}">
                <a16:creationId xmlns:a16="http://schemas.microsoft.com/office/drawing/2014/main" id="{5257DCD9-7062-4C85-9309-DADF1D224FEC}"/>
              </a:ext>
            </a:extLst>
          </p:cNvPr>
          <p:cNvSpPr txBox="1">
            <a:spLocks/>
          </p:cNvSpPr>
          <p:nvPr/>
        </p:nvSpPr>
        <p:spPr>
          <a:xfrm>
            <a:off x="1890584" y="388679"/>
            <a:ext cx="8019535" cy="1018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lang="fr-FR" sz="4000" dirty="0" smtClean="0">
                <a:solidFill>
                  <a:srgbClr val="E7E6E6">
                    <a:lumMod val="25000"/>
                  </a:srgbClr>
                </a:solidFill>
                <a:latin typeface="Century" panose="02040604050505020304" pitchFamily="18" charset="0"/>
              </a:rPr>
              <a:t>Une formule naturelle &amp; sûre</a:t>
            </a:r>
            <a:endParaRPr lang="fr-FR" sz="4000" dirty="0">
              <a:solidFill>
                <a:srgbClr val="E7E6E6">
                  <a:lumMod val="25000"/>
                </a:srgbClr>
              </a:solidFill>
              <a:latin typeface="Century" panose="02040604050505020304" pitchFamily="18" charset="0"/>
            </a:endParaRPr>
          </a:p>
        </p:txBody>
      </p:sp>
      <p:pic>
        <p:nvPicPr>
          <p:cNvPr id="41" name="Image 4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9" b="4106"/>
          <a:stretch/>
        </p:blipFill>
        <p:spPr>
          <a:xfrm>
            <a:off x="9732760" y="1221612"/>
            <a:ext cx="2447623" cy="5470472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A00B9D7C-8C36-4838-92BC-E4146994D3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8800" y="1509240"/>
            <a:ext cx="3042783" cy="74098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F43CC023-4096-4EE1-BC5B-7607ED9533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110" y="3460374"/>
            <a:ext cx="2947025" cy="3113532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85830705-B831-4E79-BB15-7A037F0CD3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480" y="4158404"/>
            <a:ext cx="1328357" cy="1717472"/>
          </a:xfrm>
          <a:prstGeom prst="rect">
            <a:avLst/>
          </a:prstGeom>
        </p:spPr>
      </p:pic>
      <p:pic>
        <p:nvPicPr>
          <p:cNvPr id="55" name="Image 54" descr="cid:image001.jpg@01D594B0.AD6092C0">
            <a:extLst>
              <a:ext uri="{FF2B5EF4-FFF2-40B4-BE49-F238E27FC236}">
                <a16:creationId xmlns:a16="http://schemas.microsoft.com/office/drawing/2014/main" id="{F711F97B-374B-40E7-8F1D-E561C9763958}"/>
              </a:ext>
            </a:extLst>
          </p:cNvPr>
          <p:cNvPicPr/>
          <p:nvPr/>
        </p:nvPicPr>
        <p:blipFill>
          <a:blip r:embed="rId8" r:link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069" y="2512139"/>
            <a:ext cx="981710" cy="1016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Image 57" descr="cid:image016.jpg@01D594B0.AD6092C0">
            <a:extLst>
              <a:ext uri="{FF2B5EF4-FFF2-40B4-BE49-F238E27FC236}">
                <a16:creationId xmlns:a16="http://schemas.microsoft.com/office/drawing/2014/main" id="{A78FB077-88B6-4220-8F90-466C883CD4F3}"/>
              </a:ext>
            </a:extLst>
          </p:cNvPr>
          <p:cNvPicPr/>
          <p:nvPr/>
        </p:nvPicPr>
        <p:blipFill>
          <a:blip r:embed="rId10" r:link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711" y="2512139"/>
            <a:ext cx="973549" cy="1055297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9A0952DE-32B1-4567-A716-DD523DA52AE6}"/>
              </a:ext>
            </a:extLst>
          </p:cNvPr>
          <p:cNvSpPr txBox="1"/>
          <p:nvPr/>
        </p:nvSpPr>
        <p:spPr>
          <a:xfrm>
            <a:off x="-1" y="3039992"/>
            <a:ext cx="7376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Un maximum d’ingrédients d’origine naturelle </a:t>
            </a:r>
            <a:endParaRPr lang="fr-FR" b="1" dirty="0" smtClean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–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norme ISO 16128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27C36643-1963-4D5A-BCDF-888D83D95E38}"/>
              </a:ext>
            </a:extLst>
          </p:cNvPr>
          <p:cNvSpPr txBox="1"/>
          <p:nvPr/>
        </p:nvSpPr>
        <p:spPr>
          <a:xfrm>
            <a:off x="0" y="3862414"/>
            <a:ext cx="7017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Formule sans ingrédients controversés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(silicone, PEG,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Phénoxy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, huiles minérales…)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F054C1DC-C8A5-4338-A50E-01F9CB1D9057}"/>
              </a:ext>
            </a:extLst>
          </p:cNvPr>
          <p:cNvSpPr txBox="1"/>
          <p:nvPr/>
        </p:nvSpPr>
        <p:spPr>
          <a:xfrm>
            <a:off x="0" y="4764848"/>
            <a:ext cx="7017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Formule privilégiant les ingrédients certifiés COSMOS ou conformes au référentiel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54F9E547-BF5B-4389-A8E8-1932FDC8321A}"/>
              </a:ext>
            </a:extLst>
          </p:cNvPr>
          <p:cNvSpPr txBox="1"/>
          <p:nvPr/>
        </p:nvSpPr>
        <p:spPr>
          <a:xfrm>
            <a:off x="0" y="5685842"/>
            <a:ext cx="7017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Formule testée sous contrôle dermatologique  </a:t>
            </a:r>
            <a:endParaRPr lang="fr-FR" b="1" dirty="0" smtClean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-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Non comédogène </a:t>
            </a:r>
          </a:p>
        </p:txBody>
      </p:sp>
    </p:spTree>
    <p:extLst>
      <p:ext uri="{BB962C8B-B14F-4D97-AF65-F5344CB8AC3E}">
        <p14:creationId xmlns:p14="http://schemas.microsoft.com/office/powerpoint/2010/main" val="317768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/>
      <p:bldP spid="36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34F102F0-F397-4F48-8BC3-0B27B88D84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41" b="44876"/>
          <a:stretch/>
        </p:blipFill>
        <p:spPr>
          <a:xfrm>
            <a:off x="2409003" y="-18676"/>
            <a:ext cx="7017250" cy="723428"/>
          </a:xfrm>
          <a:prstGeom prst="rect">
            <a:avLst/>
          </a:prstGeom>
        </p:spPr>
      </p:pic>
      <p:sp>
        <p:nvSpPr>
          <p:cNvPr id="4" name="Sous-titre 2">
            <a:extLst>
              <a:ext uri="{FF2B5EF4-FFF2-40B4-BE49-F238E27FC236}">
                <a16:creationId xmlns:a16="http://schemas.microsoft.com/office/drawing/2014/main" id="{9C67576D-8E73-488B-A04D-88379EB36F65}"/>
              </a:ext>
            </a:extLst>
          </p:cNvPr>
          <p:cNvSpPr txBox="1">
            <a:spLocks/>
          </p:cNvSpPr>
          <p:nvPr/>
        </p:nvSpPr>
        <p:spPr>
          <a:xfrm>
            <a:off x="1890584" y="388679"/>
            <a:ext cx="8019535" cy="1018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lang="fr-FR" sz="4000" dirty="0" smtClean="0">
                <a:solidFill>
                  <a:srgbClr val="E7E6E6">
                    <a:lumMod val="25000"/>
                  </a:srgbClr>
                </a:solidFill>
                <a:latin typeface="Century" panose="02040604050505020304" pitchFamily="18" charset="0"/>
              </a:rPr>
              <a:t>Un packaging </a:t>
            </a:r>
            <a:r>
              <a:rPr lang="fr-FR" sz="4000" dirty="0" err="1" smtClean="0">
                <a:solidFill>
                  <a:srgbClr val="E7E6E6">
                    <a:lumMod val="25000"/>
                  </a:srgbClr>
                </a:solidFill>
                <a:latin typeface="Century" panose="02040604050505020304" pitchFamily="18" charset="0"/>
              </a:rPr>
              <a:t>eco-responsable</a:t>
            </a:r>
            <a:endParaRPr lang="fr-FR" sz="4000" dirty="0">
              <a:solidFill>
                <a:srgbClr val="E7E6E6">
                  <a:lumMod val="25000"/>
                </a:srgbClr>
              </a:solidFill>
              <a:latin typeface="Century" panose="02040604050505020304" pitchFamily="18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318E660-F791-4829-A90D-A6F2494BA1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623" y="1593164"/>
            <a:ext cx="1959619" cy="4747474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1D1B220A-F5B3-4D25-9255-40E0EB839DEC}"/>
              </a:ext>
            </a:extLst>
          </p:cNvPr>
          <p:cNvGrpSpPr>
            <a:grpSpLocks noChangeAspect="1"/>
          </p:cNvGrpSpPr>
          <p:nvPr/>
        </p:nvGrpSpPr>
        <p:grpSpPr>
          <a:xfrm>
            <a:off x="4732861" y="2046765"/>
            <a:ext cx="1533227" cy="4004409"/>
            <a:chOff x="5023802" y="2019300"/>
            <a:chExt cx="1788478" cy="4671060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080D15C0-4B61-4E63-B10B-7013D66C558B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79" t="4976" r="35915"/>
            <a:stretch/>
          </p:blipFill>
          <p:spPr bwMode="auto">
            <a:xfrm>
              <a:off x="5768340" y="2019300"/>
              <a:ext cx="1043940" cy="467106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BDCD39C-AA0D-42F8-9822-2A4ABDBF1531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669" r="73321"/>
            <a:stretch/>
          </p:blipFill>
          <p:spPr bwMode="auto">
            <a:xfrm>
              <a:off x="5023802" y="6035040"/>
              <a:ext cx="744538" cy="65532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F369D767-60DF-4043-B3CA-6B54ADDF54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4907" y="2197009"/>
            <a:ext cx="1179467" cy="30682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84E54BC-51A6-4E88-B2C4-3EBD87EFA605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5" r="28467"/>
          <a:stretch/>
        </p:blipFill>
        <p:spPr bwMode="auto">
          <a:xfrm>
            <a:off x="11107753" y="5838825"/>
            <a:ext cx="641985" cy="8750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angle à coins arrondis 10">
            <a:extLst>
              <a:ext uri="{FF2B5EF4-FFF2-40B4-BE49-F238E27FC236}">
                <a16:creationId xmlns:a16="http://schemas.microsoft.com/office/drawing/2014/main" id="{60F73CE6-2E51-4230-8324-C2C12096114F}"/>
              </a:ext>
            </a:extLst>
          </p:cNvPr>
          <p:cNvSpPr/>
          <p:nvPr/>
        </p:nvSpPr>
        <p:spPr>
          <a:xfrm>
            <a:off x="8604976" y="5395855"/>
            <a:ext cx="3451860" cy="14091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ln w="0"/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Notice</a:t>
            </a:r>
            <a:endParaRPr lang="en-US" sz="1600" b="1" dirty="0">
              <a:ln w="0"/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1600" dirty="0" err="1" smtClean="0">
                <a:ln w="0"/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Papier</a:t>
            </a:r>
            <a:r>
              <a:rPr lang="en-US" sz="1600" dirty="0" smtClean="0">
                <a:ln w="0"/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FSC </a:t>
            </a:r>
          </a:p>
          <a:p>
            <a:r>
              <a:rPr lang="en-US" sz="1600" dirty="0" err="1" smtClean="0">
                <a:ln w="0"/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Encres</a:t>
            </a:r>
            <a:r>
              <a:rPr lang="en-US" sz="1600" dirty="0" smtClean="0">
                <a:ln w="0"/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 smtClean="0">
                <a:ln w="0"/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végétales</a:t>
            </a:r>
            <a:endParaRPr lang="en-US" sz="1600" dirty="0">
              <a:ln w="0"/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160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Recyclable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AAC9F42-3E8F-44EB-8202-85D622CB7F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85" y="5785159"/>
            <a:ext cx="718289" cy="928696"/>
          </a:xfrm>
          <a:prstGeom prst="rect">
            <a:avLst/>
          </a:prstGeom>
        </p:spPr>
      </p:pic>
      <p:sp>
        <p:nvSpPr>
          <p:cNvPr id="13" name="Rectangle à coins arrondis 12">
            <a:extLst>
              <a:ext uri="{FF2B5EF4-FFF2-40B4-BE49-F238E27FC236}">
                <a16:creationId xmlns:a16="http://schemas.microsoft.com/office/drawing/2014/main" id="{DEF4975F-68FE-44ED-B299-7346BF12DF1D}"/>
              </a:ext>
            </a:extLst>
          </p:cNvPr>
          <p:cNvSpPr/>
          <p:nvPr/>
        </p:nvSpPr>
        <p:spPr>
          <a:xfrm>
            <a:off x="1581437" y="5939090"/>
            <a:ext cx="3451860" cy="9189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ln w="0"/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Flacon </a:t>
            </a:r>
            <a:r>
              <a:rPr lang="en-US" sz="1600" b="1" dirty="0" err="1" smtClean="0">
                <a:ln w="0"/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verre</a:t>
            </a:r>
            <a:r>
              <a:rPr lang="en-US" sz="1600" b="1" dirty="0" smtClean="0">
                <a:ln w="0"/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50 ml</a:t>
            </a:r>
            <a:endParaRPr lang="en-US" sz="1600" b="1" dirty="0">
              <a:ln w="0"/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160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Recyclable </a:t>
            </a:r>
          </a:p>
          <a:p>
            <a:r>
              <a:rPr lang="en-US" sz="1100" i="1" dirty="0" smtClean="0">
                <a:ln w="0"/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Capot </a:t>
            </a:r>
            <a:r>
              <a:rPr lang="en-US" sz="1100" i="1" dirty="0" err="1" smtClean="0">
                <a:ln w="0"/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US" sz="1100" i="1" dirty="0" smtClean="0">
                <a:ln w="0"/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PP recyclable  </a:t>
            </a:r>
            <a:endParaRPr lang="en-US" sz="1100" i="1" dirty="0">
              <a:ln w="0"/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ectangle à coins arrondis 13">
            <a:extLst>
              <a:ext uri="{FF2B5EF4-FFF2-40B4-BE49-F238E27FC236}">
                <a16:creationId xmlns:a16="http://schemas.microsoft.com/office/drawing/2014/main" id="{166F5E19-A173-44F0-8072-DEBD5CE51C0E}"/>
              </a:ext>
            </a:extLst>
          </p:cNvPr>
          <p:cNvSpPr/>
          <p:nvPr/>
        </p:nvSpPr>
        <p:spPr>
          <a:xfrm>
            <a:off x="5222149" y="5949722"/>
            <a:ext cx="3451860" cy="6745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ln w="0"/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Etui</a:t>
            </a:r>
            <a:endParaRPr lang="en-US" sz="1600" b="1" dirty="0">
              <a:ln w="0"/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160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Recyclable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2406CC0-0A8C-4AA7-B681-B5D8D16CE8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736" y="5838825"/>
            <a:ext cx="718289" cy="92869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6A561C1-ECC8-493E-BCFF-E341543ED3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901" y="5876290"/>
            <a:ext cx="718289" cy="92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61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r="86286"/>
          <a:stretch/>
        </p:blipFill>
        <p:spPr>
          <a:xfrm>
            <a:off x="0" y="2"/>
            <a:ext cx="5252484" cy="685799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r="86286"/>
          <a:stretch/>
        </p:blipFill>
        <p:spPr>
          <a:xfrm>
            <a:off x="6826103" y="1"/>
            <a:ext cx="5365897" cy="685799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r="86286"/>
          <a:stretch/>
        </p:blipFill>
        <p:spPr>
          <a:xfrm>
            <a:off x="3169845" y="1"/>
            <a:ext cx="5779285" cy="144602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4F102F0-F397-4F48-8BC3-0B27B88D84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41" b="44876"/>
          <a:stretch/>
        </p:blipFill>
        <p:spPr>
          <a:xfrm>
            <a:off x="2409003" y="-18676"/>
            <a:ext cx="7017250" cy="723428"/>
          </a:xfrm>
          <a:prstGeom prst="rect">
            <a:avLst/>
          </a:prstGeom>
        </p:spPr>
      </p:pic>
      <p:sp>
        <p:nvSpPr>
          <p:cNvPr id="8" name="Sous-titre 2">
            <a:extLst>
              <a:ext uri="{FF2B5EF4-FFF2-40B4-BE49-F238E27FC236}">
                <a16:creationId xmlns:a16="http://schemas.microsoft.com/office/drawing/2014/main" id="{9C67576D-8E73-488B-A04D-88379EB36F65}"/>
              </a:ext>
            </a:extLst>
          </p:cNvPr>
          <p:cNvSpPr txBox="1">
            <a:spLocks/>
          </p:cNvSpPr>
          <p:nvPr/>
        </p:nvSpPr>
        <p:spPr>
          <a:xfrm>
            <a:off x="2039446" y="305822"/>
            <a:ext cx="8019535" cy="1018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lang="fr-FR" sz="4000" dirty="0" smtClean="0">
                <a:solidFill>
                  <a:srgbClr val="E7E6E6">
                    <a:lumMod val="25000"/>
                  </a:srgbClr>
                </a:solidFill>
                <a:latin typeface="Century" panose="02040604050505020304" pitchFamily="18" charset="0"/>
              </a:rPr>
              <a:t>Clean </a:t>
            </a:r>
            <a:r>
              <a:rPr lang="fr-FR" sz="4000" dirty="0" err="1" smtClean="0">
                <a:solidFill>
                  <a:srgbClr val="E7E6E6">
                    <a:lumMod val="25000"/>
                  </a:srgbClr>
                </a:solidFill>
                <a:latin typeface="Century" panose="02040604050505020304" pitchFamily="18" charset="0"/>
              </a:rPr>
              <a:t>inside</a:t>
            </a:r>
            <a:r>
              <a:rPr lang="fr-FR" sz="4000" dirty="0" smtClean="0">
                <a:solidFill>
                  <a:srgbClr val="E7E6E6">
                    <a:lumMod val="25000"/>
                  </a:srgbClr>
                </a:solidFill>
                <a:latin typeface="Century" panose="02040604050505020304" pitchFamily="18" charset="0"/>
              </a:rPr>
              <a:t> &amp; clean </a:t>
            </a:r>
            <a:r>
              <a:rPr lang="fr-FR" sz="4000" dirty="0" err="1" smtClean="0">
                <a:solidFill>
                  <a:srgbClr val="E7E6E6">
                    <a:lumMod val="25000"/>
                  </a:srgbClr>
                </a:solidFill>
                <a:latin typeface="Century" panose="02040604050505020304" pitchFamily="18" charset="0"/>
              </a:rPr>
              <a:t>outside</a:t>
            </a:r>
            <a:r>
              <a:rPr lang="fr-FR" sz="4000" dirty="0" smtClean="0">
                <a:solidFill>
                  <a:srgbClr val="E7E6E6">
                    <a:lumMod val="25000"/>
                  </a:srgbClr>
                </a:solidFill>
                <a:latin typeface="Century" panose="02040604050505020304" pitchFamily="18" charset="0"/>
              </a:rPr>
              <a:t> !</a:t>
            </a:r>
            <a:endParaRPr lang="fr-FR" sz="4000" dirty="0">
              <a:solidFill>
                <a:srgbClr val="E7E6E6">
                  <a:lumMod val="25000"/>
                </a:srgbClr>
              </a:solidFill>
              <a:latin typeface="Century" panose="02040604050505020304" pitchFamily="18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l="37177" t="6864" r="38355"/>
          <a:stretch/>
        </p:blipFill>
        <p:spPr>
          <a:xfrm>
            <a:off x="5252485" y="835401"/>
            <a:ext cx="1573618" cy="602259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163" b="90662" l="3858" r="42472">
                        <a14:foregroundMark x1="26084" y1="49372" x2="27108" y2="46757"/>
                        <a14:foregroundMark x1="16012" y1="55144" x2="33698" y2="55280"/>
                        <a14:foregroundMark x1="14374" y1="59559" x2="36668" y2="59389"/>
                        <a14:foregroundMark x1="14203" y1="54805" x2="16012" y2="55280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3138" t="40152" r="61390" b="26803"/>
          <a:stretch/>
        </p:blipFill>
        <p:spPr>
          <a:xfrm>
            <a:off x="1477926" y="2101974"/>
            <a:ext cx="3181548" cy="414997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080" b="84041" l="60942" r="96108">
                        <a14:foregroundMark x1="73336" y1="79117" x2="76101" y2="76197"/>
                        <a14:foregroundMark x1="62957" y1="67267" x2="90201" y2="68251"/>
                        <a14:foregroundMark x1="92728" y1="67912" x2="90440" y2="67912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61260" t="53906" r="-331" b="14195"/>
          <a:stretch/>
        </p:blipFill>
        <p:spPr>
          <a:xfrm>
            <a:off x="7130288" y="2317899"/>
            <a:ext cx="4732211" cy="388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4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35">
            <a:extLst>
              <a:ext uri="{FF2B5EF4-FFF2-40B4-BE49-F238E27FC236}">
                <a16:creationId xmlns:a16="http://schemas.microsoft.com/office/drawing/2014/main" id="{34F102F0-F397-4F48-8BC3-0B27B88D84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41" b="44876"/>
          <a:stretch/>
        </p:blipFill>
        <p:spPr>
          <a:xfrm>
            <a:off x="2409003" y="-18676"/>
            <a:ext cx="7017250" cy="72342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814383" y="1311157"/>
            <a:ext cx="855920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565655"/>
                </a:solidFill>
                <a:latin typeface="Century Gothic"/>
              </a:rPr>
              <a:t>ACTIONS &amp; </a:t>
            </a:r>
            <a:r>
              <a:rPr lang="fr-FR" sz="2000" b="1" dirty="0" smtClean="0">
                <a:solidFill>
                  <a:srgbClr val="565655"/>
                </a:solidFill>
                <a:latin typeface="Century Gothic"/>
              </a:rPr>
              <a:t>ACTIVFS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1400" dirty="0">
                <a:latin typeface="Century Gothic" panose="020B0502020202020204" pitchFamily="34" charset="0"/>
              </a:rPr>
              <a:t>96% </a:t>
            </a:r>
            <a:r>
              <a:rPr lang="en-US" sz="1400" dirty="0" err="1" smtClean="0">
                <a:latin typeface="Century Gothic" panose="020B0502020202020204" pitchFamily="34" charset="0"/>
              </a:rPr>
              <a:t>d’ingredients</a:t>
            </a:r>
            <a:r>
              <a:rPr lang="en-US" sz="1400" dirty="0" smtClean="0">
                <a:latin typeface="Century Gothic" panose="020B0502020202020204" pitchFamily="34" charset="0"/>
              </a:rPr>
              <a:t> </a:t>
            </a:r>
            <a:r>
              <a:rPr lang="en-US" sz="1400" dirty="0" err="1" smtClean="0">
                <a:latin typeface="Century Gothic" panose="020B0502020202020204" pitchFamily="34" charset="0"/>
              </a:rPr>
              <a:t>d’origine</a:t>
            </a:r>
            <a:r>
              <a:rPr lang="en-US" sz="1400" dirty="0" smtClean="0">
                <a:latin typeface="Century Gothic" panose="020B0502020202020204" pitchFamily="34" charset="0"/>
              </a:rPr>
              <a:t> </a:t>
            </a:r>
            <a:r>
              <a:rPr lang="en-US" sz="1400" dirty="0" err="1" smtClean="0">
                <a:latin typeface="Century Gothic" panose="020B0502020202020204" pitchFamily="34" charset="0"/>
              </a:rPr>
              <a:t>naturelle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-2" y="2649344"/>
            <a:ext cx="2487169" cy="818156"/>
          </a:xfrm>
          <a:prstGeom prst="rect">
            <a:avLst/>
          </a:prstGeom>
          <a:solidFill>
            <a:srgbClr val="F3E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6565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FEUILLETS MINERAUX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 smtClean="0">
                <a:solidFill>
                  <a:srgbClr val="565655"/>
                </a:solidFill>
                <a:latin typeface="Century Gothic" panose="020B0502020202020204" pitchFamily="34" charset="0"/>
              </a:rPr>
              <a:t>POUDRE DE RIZ</a:t>
            </a:r>
            <a:endParaRPr lang="fr-FR" sz="1600" dirty="0">
              <a:solidFill>
                <a:srgbClr val="565655"/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6565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POUDRE D’ACIDE AMINE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0" y="5069693"/>
            <a:ext cx="2487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9750" lvl="0" indent="-285750" defTabSz="403225">
              <a:buFontTx/>
              <a:buChar char="-"/>
              <a:defRPr/>
            </a:pPr>
            <a:r>
              <a:rPr lang="fr-FR" sz="1600" dirty="0" err="1" smtClean="0">
                <a:solidFill>
                  <a:srgbClr val="565655"/>
                </a:solidFill>
                <a:latin typeface="Century Gothic" panose="020B0502020202020204" pitchFamily="34" charset="0"/>
              </a:rPr>
              <a:t>Matifiant</a:t>
            </a:r>
            <a:endParaRPr lang="fr-FR" sz="1600" dirty="0">
              <a:solidFill>
                <a:srgbClr val="565655"/>
              </a:solidFill>
              <a:latin typeface="Century Gothic" panose="020B0502020202020204" pitchFamily="34" charset="0"/>
            </a:endParaRPr>
          </a:p>
          <a:p>
            <a:pPr marL="539750" lvl="0" indent="-285750" defTabSz="403225">
              <a:buFontTx/>
              <a:buChar char="-"/>
              <a:defRPr/>
            </a:pPr>
            <a:r>
              <a:rPr lang="fr-FR" sz="1600" dirty="0" smtClean="0">
                <a:solidFill>
                  <a:srgbClr val="565655"/>
                </a:solidFill>
                <a:latin typeface="Century Gothic" panose="020B0502020202020204" pitchFamily="34" charset="0"/>
              </a:rPr>
              <a:t>Effet lissant</a:t>
            </a:r>
            <a:endParaRPr lang="fr-FR" sz="1600" dirty="0">
              <a:solidFill>
                <a:srgbClr val="565655"/>
              </a:solidFill>
              <a:latin typeface="Century Gothic" panose="020B0502020202020204" pitchFamily="34" charset="0"/>
            </a:endParaRPr>
          </a:p>
          <a:p>
            <a:pPr marL="539750" lvl="0" indent="-285750" defTabSz="403225">
              <a:buFontTx/>
              <a:buChar char="-"/>
              <a:defRPr/>
            </a:pPr>
            <a:r>
              <a:rPr lang="fr-FR" sz="1600" dirty="0" smtClean="0">
                <a:solidFill>
                  <a:srgbClr val="565655"/>
                </a:solidFill>
                <a:latin typeface="Century Gothic" panose="020B0502020202020204" pitchFamily="34" charset="0"/>
              </a:rPr>
              <a:t>Effet </a:t>
            </a:r>
            <a:r>
              <a:rPr lang="fr-FR" sz="1600" dirty="0" err="1" smtClean="0">
                <a:solidFill>
                  <a:srgbClr val="565655"/>
                </a:solidFill>
                <a:latin typeface="Century Gothic" panose="020B0502020202020204" pitchFamily="34" charset="0"/>
              </a:rPr>
              <a:t>flouteur</a:t>
            </a:r>
            <a:endParaRPr lang="fr-FR" sz="1600" dirty="0">
              <a:solidFill>
                <a:srgbClr val="565655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10376038" y="6521273"/>
            <a:ext cx="11610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100" dirty="0">
                <a:solidFill>
                  <a:srgbClr val="565655"/>
                </a:solidFill>
                <a:latin typeface="Century Gothic" panose="020B0502020202020204" pitchFamily="34" charset="0"/>
              </a:rPr>
              <a:t>R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56565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.50 ml</a:t>
            </a:r>
          </a:p>
        </p:txBody>
      </p:sp>
      <p:sp>
        <p:nvSpPr>
          <p:cNvPr id="154" name="Sous-titre 2">
            <a:extLst>
              <a:ext uri="{FF2B5EF4-FFF2-40B4-BE49-F238E27FC236}">
                <a16:creationId xmlns:a16="http://schemas.microsoft.com/office/drawing/2014/main" id="{5257DCD9-7062-4C85-9309-DADF1D224FEC}"/>
              </a:ext>
            </a:extLst>
          </p:cNvPr>
          <p:cNvSpPr txBox="1">
            <a:spLocks/>
          </p:cNvSpPr>
          <p:nvPr/>
        </p:nvSpPr>
        <p:spPr>
          <a:xfrm>
            <a:off x="1890584" y="388679"/>
            <a:ext cx="8019535" cy="1018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4000" dirty="0" smtClean="0">
                <a:solidFill>
                  <a:srgbClr val="E7E6E6">
                    <a:lumMod val="25000"/>
                  </a:srgbClr>
                </a:solidFill>
                <a:latin typeface="Century" panose="02040604050505020304" pitchFamily="18" charset="0"/>
              </a:rPr>
              <a:t>Formule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" panose="02040604050505020304" pitchFamily="18" charset="0"/>
              <a:ea typeface="+mn-ea"/>
              <a:cs typeface="+mn-cs"/>
            </a:endParaRPr>
          </a:p>
        </p:txBody>
      </p:sp>
      <p:pic>
        <p:nvPicPr>
          <p:cNvPr id="41" name="Image 4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9" b="4106"/>
          <a:stretch/>
        </p:blipFill>
        <p:spPr>
          <a:xfrm>
            <a:off x="9732760" y="1221612"/>
            <a:ext cx="2447623" cy="5470472"/>
          </a:xfrm>
          <a:prstGeom prst="rect">
            <a:avLst/>
          </a:prstGeom>
        </p:spPr>
      </p:pic>
      <p:grpSp>
        <p:nvGrpSpPr>
          <p:cNvPr id="4" name="Groupe 3"/>
          <p:cNvGrpSpPr/>
          <p:nvPr/>
        </p:nvGrpSpPr>
        <p:grpSpPr>
          <a:xfrm>
            <a:off x="378671" y="3544031"/>
            <a:ext cx="1302141" cy="1316628"/>
            <a:chOff x="4072715" y="4040484"/>
            <a:chExt cx="1302141" cy="1316628"/>
          </a:xfrm>
        </p:grpSpPr>
        <p:pic>
          <p:nvPicPr>
            <p:cNvPr id="49" name="Image 48" descr="kyhkr.jpg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113527" y="4040484"/>
              <a:ext cx="1220970" cy="1220970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/>
          </p:spPr>
        </p:pic>
        <p:pic>
          <p:nvPicPr>
            <p:cNvPr id="50" name="Image 4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2715" y="4055882"/>
              <a:ext cx="1033386" cy="79060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1" name="Image 5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3784" y="4604175"/>
              <a:ext cx="1129294" cy="75293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3" name="Image 5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286" y="4183293"/>
              <a:ext cx="836570" cy="64402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47" name="Image 46" descr="cid:image016.jpg@01D594B0.AD6092C0"/>
          <p:cNvPicPr/>
          <p:nvPr/>
        </p:nvPicPr>
        <p:blipFill>
          <a:blip r:embed="rId9" r:link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966" y="4358525"/>
            <a:ext cx="542813" cy="512086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Rectangle 55"/>
          <p:cNvSpPr/>
          <p:nvPr/>
        </p:nvSpPr>
        <p:spPr>
          <a:xfrm>
            <a:off x="2579005" y="2646126"/>
            <a:ext cx="2487169" cy="818156"/>
          </a:xfrm>
          <a:prstGeom prst="rect">
            <a:avLst/>
          </a:prstGeom>
          <a:solidFill>
            <a:srgbClr val="F3E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56565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IRIS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solidFill>
                  <a:srgbClr val="565655"/>
                </a:solidFill>
                <a:latin typeface="Century Gothic" panose="020B0502020202020204" pitchFamily="34" charset="0"/>
              </a:rPr>
              <a:t>ZINC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 smtClean="0">
                <a:solidFill>
                  <a:srgbClr val="565655"/>
                </a:solidFill>
                <a:latin typeface="Century Gothic" panose="020B0502020202020204" pitchFamily="34" charset="0"/>
              </a:rPr>
              <a:t>VITAMINE </a:t>
            </a:r>
            <a:r>
              <a:rPr lang="fr-FR" sz="1600" dirty="0">
                <a:solidFill>
                  <a:srgbClr val="565655"/>
                </a:solidFill>
                <a:latin typeface="Century Gothic" panose="020B0502020202020204" pitchFamily="34" charset="0"/>
              </a:rPr>
              <a:t>A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2579005" y="5069693"/>
            <a:ext cx="24871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9750" lvl="0" indent="-285750" defTabSz="403225">
              <a:buFontTx/>
              <a:buChar char="-"/>
              <a:defRPr/>
            </a:pPr>
            <a:r>
              <a:rPr lang="fr-FR" sz="1600" dirty="0" smtClean="0">
                <a:solidFill>
                  <a:srgbClr val="565655"/>
                </a:solidFill>
                <a:latin typeface="Century Gothic" panose="020B0502020202020204" pitchFamily="34" charset="0"/>
              </a:rPr>
              <a:t>Purifiant</a:t>
            </a:r>
            <a:endParaRPr lang="fr-FR" sz="1600" dirty="0">
              <a:solidFill>
                <a:srgbClr val="565655"/>
              </a:solidFill>
              <a:latin typeface="Century Gothic" panose="020B0502020202020204" pitchFamily="34" charset="0"/>
            </a:endParaRPr>
          </a:p>
          <a:p>
            <a:pPr marL="539750" lvl="0" indent="-285750" defTabSz="403225">
              <a:buFontTx/>
              <a:buChar char="-"/>
              <a:defRPr/>
            </a:pPr>
            <a:r>
              <a:rPr lang="fr-FR" sz="1600" dirty="0" smtClean="0">
                <a:solidFill>
                  <a:srgbClr val="565655"/>
                </a:solidFill>
                <a:latin typeface="Century Gothic" panose="020B0502020202020204" pitchFamily="34" charset="0"/>
              </a:rPr>
              <a:t>Équilibrant </a:t>
            </a:r>
            <a:endParaRPr lang="fr-FR" sz="1600" dirty="0">
              <a:solidFill>
                <a:srgbClr val="565655"/>
              </a:solidFill>
              <a:latin typeface="Century Gothic" panose="020B0502020202020204" pitchFamily="34" charset="0"/>
            </a:endParaRPr>
          </a:p>
          <a:p>
            <a:pPr marL="539750" lvl="0" indent="-285750" defTabSz="403225">
              <a:buFontTx/>
              <a:buChar char="-"/>
              <a:defRPr/>
            </a:pPr>
            <a:r>
              <a:rPr lang="fr-FR" sz="1600" dirty="0" smtClean="0">
                <a:solidFill>
                  <a:srgbClr val="565655"/>
                </a:solidFill>
                <a:latin typeface="Century Gothic" panose="020B0502020202020204" pitchFamily="34" charset="0"/>
              </a:rPr>
              <a:t>Apaisant </a:t>
            </a:r>
            <a:endParaRPr lang="fr-FR" sz="1600" dirty="0">
              <a:solidFill>
                <a:srgbClr val="565655"/>
              </a:solidFill>
              <a:latin typeface="Century Gothic" panose="020B0502020202020204" pitchFamily="34" charset="0"/>
            </a:endParaRPr>
          </a:p>
          <a:p>
            <a:pPr marL="539750" lvl="0" indent="-285750" defTabSz="403225">
              <a:buFontTx/>
              <a:buChar char="-"/>
              <a:defRPr/>
            </a:pPr>
            <a:r>
              <a:rPr lang="fr-FR" sz="1600" dirty="0" err="1" smtClean="0">
                <a:solidFill>
                  <a:srgbClr val="565655"/>
                </a:solidFill>
                <a:latin typeface="Century Gothic" panose="020B0502020202020204" pitchFamily="34" charset="0"/>
              </a:rPr>
              <a:t>Sébo</a:t>
            </a:r>
            <a:r>
              <a:rPr lang="fr-FR" sz="1600" dirty="0" smtClean="0">
                <a:solidFill>
                  <a:srgbClr val="565655"/>
                </a:solidFill>
                <a:latin typeface="Century Gothic" panose="020B0502020202020204" pitchFamily="34" charset="0"/>
              </a:rPr>
              <a:t>-régulateur</a:t>
            </a:r>
            <a:endParaRPr lang="fr-FR" sz="1600" dirty="0">
              <a:solidFill>
                <a:srgbClr val="565655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8" name="Groupe 57"/>
          <p:cNvGrpSpPr/>
          <p:nvPr/>
        </p:nvGrpSpPr>
        <p:grpSpPr>
          <a:xfrm>
            <a:off x="3212103" y="3571794"/>
            <a:ext cx="1220970" cy="1242068"/>
            <a:chOff x="9891184" y="4040484"/>
            <a:chExt cx="1220970" cy="1242068"/>
          </a:xfrm>
        </p:grpSpPr>
        <p:pic>
          <p:nvPicPr>
            <p:cNvPr id="60" name="Image 59" descr="kyhkr.jpg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891184" y="4040484"/>
              <a:ext cx="1220970" cy="1220970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/>
          </p:spPr>
        </p:pic>
        <p:pic>
          <p:nvPicPr>
            <p:cNvPr id="61" name="Image 60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5" t="2587"/>
            <a:stretch/>
          </p:blipFill>
          <p:spPr>
            <a:xfrm>
              <a:off x="9891185" y="4575186"/>
              <a:ext cx="1031124" cy="70736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2" name="Image 6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6107" y="4231717"/>
              <a:ext cx="654873" cy="654873"/>
            </a:xfrm>
            <a:prstGeom prst="ellipse">
              <a:avLst/>
            </a:prstGeom>
            <a:ln>
              <a:noFill/>
            </a:ln>
            <a:effectLst/>
          </p:spPr>
        </p:pic>
        <p:pic>
          <p:nvPicPr>
            <p:cNvPr id="63" name="Image 6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6358" y="4139547"/>
              <a:ext cx="623271" cy="62327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65" name="Rectangle 64"/>
          <p:cNvSpPr/>
          <p:nvPr/>
        </p:nvSpPr>
        <p:spPr>
          <a:xfrm>
            <a:off x="5158012" y="2646126"/>
            <a:ext cx="2487169" cy="818156"/>
          </a:xfrm>
          <a:prstGeom prst="rect">
            <a:avLst/>
          </a:prstGeom>
          <a:solidFill>
            <a:srgbClr val="F3E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56565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JOJOBA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noProof="0" dirty="0" smtClean="0">
                <a:solidFill>
                  <a:srgbClr val="565655"/>
                </a:solidFill>
                <a:latin typeface="Century Gothic" panose="020B0502020202020204" pitchFamily="34" charset="0"/>
              </a:rPr>
              <a:t>CRISTE MARINE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66" name="Groupe 65"/>
          <p:cNvGrpSpPr/>
          <p:nvPr/>
        </p:nvGrpSpPr>
        <p:grpSpPr>
          <a:xfrm>
            <a:off x="5665356" y="3569734"/>
            <a:ext cx="1471770" cy="1220970"/>
            <a:chOff x="9024217" y="4020216"/>
            <a:chExt cx="1471770" cy="1220970"/>
          </a:xfrm>
        </p:grpSpPr>
        <p:pic>
          <p:nvPicPr>
            <p:cNvPr id="67" name="Image 66" descr="kyhkr.jpg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035791" y="4020216"/>
              <a:ext cx="1220970" cy="1220970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/>
          </p:spPr>
        </p:pic>
        <p:pic>
          <p:nvPicPr>
            <p:cNvPr id="68" name="Image 6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4217" y="4103573"/>
              <a:ext cx="757544" cy="95488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9" name="Image 68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3" t="12537" b="12438"/>
            <a:stretch/>
          </p:blipFill>
          <p:spPr>
            <a:xfrm rot="20362926">
              <a:off x="9067537" y="4320086"/>
              <a:ext cx="1428450" cy="76653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70" name="ZoneTexte 69"/>
          <p:cNvSpPr txBox="1"/>
          <p:nvPr/>
        </p:nvSpPr>
        <p:spPr>
          <a:xfrm>
            <a:off x="5158010" y="5078422"/>
            <a:ext cx="2487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lvl="0" indent="-182563" defTabSz="403225">
              <a:buFontTx/>
              <a:buChar char="-"/>
              <a:defRPr/>
            </a:pPr>
            <a:r>
              <a:rPr lang="fr-FR" sz="1600" dirty="0" smtClean="0">
                <a:solidFill>
                  <a:srgbClr val="565655"/>
                </a:solidFill>
                <a:latin typeface="Century Gothic" panose="020B0502020202020204" pitchFamily="34" charset="0"/>
              </a:rPr>
              <a:t>Anti-pollution environnementale</a:t>
            </a:r>
            <a:endParaRPr lang="fr-FR" sz="1600" dirty="0">
              <a:solidFill>
                <a:srgbClr val="565655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7880803" y="3548305"/>
            <a:ext cx="1535548" cy="1220970"/>
            <a:chOff x="9299850" y="4252873"/>
            <a:chExt cx="1535548" cy="1220970"/>
          </a:xfrm>
        </p:grpSpPr>
        <p:pic>
          <p:nvPicPr>
            <p:cNvPr id="72" name="Image 71" descr="kyhkr.jpg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402898" y="4252873"/>
              <a:ext cx="1220970" cy="1220970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/>
          </p:spPr>
        </p:pic>
        <p:pic>
          <p:nvPicPr>
            <p:cNvPr id="73" name="Image 72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91" t="11472" b="12400"/>
            <a:stretch/>
          </p:blipFill>
          <p:spPr>
            <a:xfrm>
              <a:off x="9299850" y="4484190"/>
              <a:ext cx="1535548" cy="85163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74" name="Rectangle 73"/>
          <p:cNvSpPr/>
          <p:nvPr/>
        </p:nvSpPr>
        <p:spPr>
          <a:xfrm>
            <a:off x="7737019" y="2646126"/>
            <a:ext cx="2487169" cy="818156"/>
          </a:xfrm>
          <a:prstGeom prst="rect">
            <a:avLst/>
          </a:prstGeom>
          <a:solidFill>
            <a:srgbClr val="F3E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sz="1600" dirty="0" smtClean="0">
                <a:solidFill>
                  <a:srgbClr val="565655"/>
                </a:solidFill>
                <a:latin typeface="Century Gothic" panose="020B0502020202020204" pitchFamily="34" charset="0"/>
              </a:rPr>
              <a:t>ASHWAGANDHA BIO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6BB2DA55-70A8-4B38-8830-C0722D14B082}"/>
              </a:ext>
            </a:extLst>
          </p:cNvPr>
          <p:cNvSpPr txBox="1"/>
          <p:nvPr/>
        </p:nvSpPr>
        <p:spPr>
          <a:xfrm>
            <a:off x="7737017" y="5078422"/>
            <a:ext cx="2487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lvl="0" indent="-182563" defTabSz="403225">
              <a:buFontTx/>
              <a:buChar char="-"/>
              <a:defRPr/>
            </a:pPr>
            <a:r>
              <a:rPr lang="fr-FR" sz="1600" dirty="0" smtClean="0">
                <a:solidFill>
                  <a:srgbClr val="565655"/>
                </a:solidFill>
                <a:latin typeface="Century Gothic" panose="020B0502020202020204" pitchFamily="34" charset="0"/>
              </a:rPr>
              <a:t>Anti-pollution digitale (lumière bleue)</a:t>
            </a:r>
            <a:endParaRPr lang="fr-FR" sz="1600" dirty="0">
              <a:solidFill>
                <a:srgbClr val="565655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3" name="Image 32" descr="cid:image016.jpg@01D594B0.AD6092C0">
            <a:extLst>
              <a:ext uri="{FF2B5EF4-FFF2-40B4-BE49-F238E27FC236}">
                <a16:creationId xmlns:a16="http://schemas.microsoft.com/office/drawing/2014/main" id="{2252E7D6-4524-4B09-82F2-245D7EAC98DE}"/>
              </a:ext>
            </a:extLst>
          </p:cNvPr>
          <p:cNvPicPr/>
          <p:nvPr/>
        </p:nvPicPr>
        <p:blipFill>
          <a:blip r:embed="rId9" r:link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367" y="4358525"/>
            <a:ext cx="542813" cy="512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Image 34" descr="cid:image001.jpg@01D594B0.AD6092C0">
            <a:extLst>
              <a:ext uri="{FF2B5EF4-FFF2-40B4-BE49-F238E27FC236}">
                <a16:creationId xmlns:a16="http://schemas.microsoft.com/office/drawing/2014/main" id="{51DB3E80-B7B4-4648-A4BB-5063ACCE259A}"/>
              </a:ext>
            </a:extLst>
          </p:cNvPr>
          <p:cNvPicPr/>
          <p:nvPr/>
        </p:nvPicPr>
        <p:blipFill>
          <a:blip r:embed="rId17" r:link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6311" y="4388975"/>
            <a:ext cx="431543" cy="481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631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4" grpId="0"/>
      <p:bldP spid="56" grpId="0" animBg="1"/>
      <p:bldP spid="57" grpId="0"/>
      <p:bldP spid="65" grpId="0" animBg="1"/>
      <p:bldP spid="70" grpId="0"/>
      <p:bldP spid="74" grpId="0" animBg="1"/>
      <p:bldP spid="32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1313</TotalTime>
  <Words>2127</Words>
  <Application>Microsoft Office PowerPoint</Application>
  <PresentationFormat>Grand écran</PresentationFormat>
  <Paragraphs>377</Paragraphs>
  <Slides>19</Slides>
  <Notes>19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Century</vt:lpstr>
      <vt:lpstr>Century Gothic</vt:lpstr>
      <vt:lpstr>Wingdings</vt:lpstr>
      <vt:lpstr>Thème Office</vt:lpstr>
      <vt:lpstr>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MULTALER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BASSON Sophie</dc:creator>
  <cp:lastModifiedBy>BASSON Sophie</cp:lastModifiedBy>
  <cp:revision>194</cp:revision>
  <dcterms:created xsi:type="dcterms:W3CDTF">2021-03-08T08:02:37Z</dcterms:created>
  <dcterms:modified xsi:type="dcterms:W3CDTF">2021-06-01T12:42:11Z</dcterms:modified>
</cp:coreProperties>
</file>