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3" r:id="rId2"/>
    <p:sldId id="262" r:id="rId3"/>
    <p:sldId id="268" r:id="rId4"/>
    <p:sldId id="269" r:id="rId5"/>
    <p:sldId id="270" r:id="rId6"/>
    <p:sldId id="271" r:id="rId7"/>
    <p:sldId id="272" r:id="rId8"/>
    <p:sldId id="273" r:id="rId9"/>
    <p:sldId id="260" r:id="rId10"/>
    <p:sldId id="257" r:id="rId11"/>
    <p:sldId id="258" r:id="rId12"/>
    <p:sldId id="259" r:id="rId13"/>
    <p:sldId id="274" r:id="rId14"/>
    <p:sldId id="285" r:id="rId15"/>
    <p:sldId id="275" r:id="rId16"/>
    <p:sldId id="276" r:id="rId17"/>
    <p:sldId id="277" r:id="rId18"/>
    <p:sldId id="278" r:id="rId19"/>
    <p:sldId id="279" r:id="rId20"/>
    <p:sldId id="280" r:id="rId21"/>
    <p:sldId id="282" r:id="rId22"/>
    <p:sldId id="284"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D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2075" autoAdjust="0"/>
  </p:normalViewPr>
  <p:slideViewPr>
    <p:cSldViewPr snapToGrid="0" showGuides="1">
      <p:cViewPr varScale="1">
        <p:scale>
          <a:sx n="58" d="100"/>
          <a:sy n="58" d="100"/>
        </p:scale>
        <p:origin x="2496" y="44"/>
      </p:cViewPr>
      <p:guideLst>
        <p:guide orient="horz" pos="2160"/>
        <p:guide pos="3863"/>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495031-0323-4DB9-8CFA-B5F4DAE19F86}" type="datetimeFigureOut">
              <a:rPr lang="fr-FR" smtClean="0"/>
              <a:t>14/12/2021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FFC093-3C05-4A9C-9741-ED380BAB65EE}" type="slidenum">
              <a:rPr lang="fr-FR" smtClean="0"/>
              <a:t>‹N°›</a:t>
            </a:fld>
            <a:endParaRPr lang="fr-FR"/>
          </a:p>
        </p:txBody>
      </p:sp>
    </p:spTree>
    <p:extLst>
      <p:ext uri="{BB962C8B-B14F-4D97-AF65-F5344CB8AC3E}">
        <p14:creationId xmlns:p14="http://schemas.microsoft.com/office/powerpoint/2010/main" val="3172915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1638" y="454025"/>
            <a:ext cx="6003925" cy="3378200"/>
          </a:xfrm>
        </p:spPr>
      </p:sp>
      <p:sp>
        <p:nvSpPr>
          <p:cNvPr id="3" name="Espace réservé des notes 2"/>
          <p:cNvSpPr>
            <a:spLocks noGrp="1"/>
          </p:cNvSpPr>
          <p:nvPr>
            <p:ph type="body" idx="1"/>
          </p:nvPr>
        </p:nvSpPr>
        <p:spPr>
          <a:xfrm>
            <a:off x="178803" y="3998880"/>
            <a:ext cx="6448815" cy="1931658"/>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baseline="0" dirty="0" smtClean="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8FD915-E098-B349-8D2F-DA178B6F57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2716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16126" indent="0">
              <a:buNone/>
            </a:pPr>
            <a:r>
              <a:rPr lang="en-US" b="1" baseline="0" dirty="0" smtClean="0"/>
              <a:t>PREPARATION</a:t>
            </a:r>
          </a:p>
          <a:p>
            <a:pPr marL="116126" indent="0">
              <a:buNone/>
            </a:pPr>
            <a:r>
              <a:rPr lang="en-US" b="0" baseline="0" dirty="0" smtClean="0"/>
              <a:t>*wet cotton pads on the eyes</a:t>
            </a:r>
          </a:p>
          <a:p>
            <a:pPr marL="116126" indent="0">
              <a:buNone/>
            </a:pPr>
            <a:endParaRPr lang="en-US" b="1" baseline="0" dirty="0" smtClean="0"/>
          </a:p>
          <a:p>
            <a:pPr marL="116126" indent="0">
              <a:buNone/>
            </a:pPr>
            <a:r>
              <a:rPr lang="fr-FR" dirty="0" smtClean="0"/>
              <a:t>PUT CIDER VINEGAR FORWARD VS. SCENT: PURIFYING SOFTENING PURIFYING 20.82% AHA</a:t>
            </a:r>
          </a:p>
          <a:p>
            <a:pPr marL="116126" indent="0">
              <a:buNone/>
            </a:pPr>
            <a:r>
              <a:rPr lang="fr-FR" dirty="0" smtClean="0"/>
              <a:t>AHA : </a:t>
            </a:r>
            <a:r>
              <a:rPr lang="fr-FR" dirty="0" err="1" smtClean="0"/>
              <a:t>Pyruvic</a:t>
            </a:r>
            <a:r>
              <a:rPr lang="fr-FR" dirty="0" smtClean="0"/>
              <a:t> </a:t>
            </a:r>
            <a:r>
              <a:rPr lang="fr-FR" dirty="0" err="1" smtClean="0"/>
              <a:t>acid</a:t>
            </a:r>
            <a:r>
              <a:rPr lang="fr-FR" dirty="0" smtClean="0"/>
              <a:t>: </a:t>
            </a:r>
            <a:r>
              <a:rPr lang="fr-FR" dirty="0" err="1" smtClean="0"/>
              <a:t>obtained</a:t>
            </a:r>
            <a:r>
              <a:rPr lang="fr-FR" dirty="0" smtClean="0"/>
              <a:t> by distillation of </a:t>
            </a:r>
            <a:r>
              <a:rPr lang="fr-FR" dirty="0" err="1" smtClean="0"/>
              <a:t>tartaric</a:t>
            </a:r>
            <a:r>
              <a:rPr lang="fr-FR" dirty="0" smtClean="0"/>
              <a:t> </a:t>
            </a:r>
            <a:r>
              <a:rPr lang="fr-FR" dirty="0" err="1" smtClean="0"/>
              <a:t>acid</a:t>
            </a:r>
            <a:r>
              <a:rPr lang="fr-FR" dirty="0" smtClean="0"/>
              <a:t>.</a:t>
            </a:r>
          </a:p>
          <a:p>
            <a:pPr marL="116126" indent="0">
              <a:buNone/>
            </a:pPr>
            <a:r>
              <a:rPr lang="fr-FR" dirty="0" smtClean="0"/>
              <a:t>           </a:t>
            </a:r>
            <a:r>
              <a:rPr lang="fr-FR" dirty="0" err="1" smtClean="0"/>
              <a:t>Lactic</a:t>
            </a:r>
            <a:r>
              <a:rPr lang="fr-FR" dirty="0" smtClean="0"/>
              <a:t> </a:t>
            </a:r>
            <a:r>
              <a:rPr lang="fr-FR" dirty="0" err="1" smtClean="0"/>
              <a:t>acid</a:t>
            </a:r>
            <a:r>
              <a:rPr lang="fr-FR" dirty="0" smtClean="0"/>
              <a:t>: </a:t>
            </a:r>
            <a:r>
              <a:rPr lang="fr-FR" dirty="0" err="1" smtClean="0"/>
              <a:t>extracted</a:t>
            </a:r>
            <a:r>
              <a:rPr lang="fr-FR" dirty="0" smtClean="0"/>
              <a:t> </a:t>
            </a:r>
            <a:r>
              <a:rPr lang="fr-FR" dirty="0" err="1" smtClean="0"/>
              <a:t>from</a:t>
            </a:r>
            <a:r>
              <a:rPr lang="fr-FR" dirty="0" smtClean="0"/>
              <a:t> </a:t>
            </a:r>
            <a:r>
              <a:rPr lang="fr-FR" dirty="0" err="1" smtClean="0"/>
              <a:t>sugar</a:t>
            </a:r>
            <a:r>
              <a:rPr lang="fr-FR" dirty="0" smtClean="0"/>
              <a:t> cane</a:t>
            </a:r>
          </a:p>
          <a:p>
            <a:pPr marL="116126" indent="0">
              <a:buNone/>
            </a:pPr>
            <a:r>
              <a:rPr lang="fr-FR" dirty="0" smtClean="0"/>
              <a:t>           </a:t>
            </a:r>
            <a:r>
              <a:rPr lang="fr-FR" dirty="0" err="1" smtClean="0"/>
              <a:t>Mandelic</a:t>
            </a:r>
            <a:r>
              <a:rPr lang="fr-FR" dirty="0" smtClean="0"/>
              <a:t> </a:t>
            </a:r>
            <a:r>
              <a:rPr lang="fr-FR" dirty="0" err="1" smtClean="0"/>
              <a:t>acid</a:t>
            </a:r>
            <a:r>
              <a:rPr lang="fr-FR" dirty="0" smtClean="0"/>
              <a:t>: bitter </a:t>
            </a:r>
            <a:r>
              <a:rPr lang="fr-FR" dirty="0" err="1" smtClean="0"/>
              <a:t>almond</a:t>
            </a:r>
            <a:r>
              <a:rPr lang="fr-FR" dirty="0" smtClean="0"/>
              <a:t> </a:t>
            </a:r>
            <a:r>
              <a:rPr lang="fr-FR" dirty="0" err="1" smtClean="0"/>
              <a:t>extract</a:t>
            </a:r>
            <a:endParaRPr lang="fr-FR" dirty="0" smtClean="0"/>
          </a:p>
          <a:p>
            <a:pPr marL="116126" indent="0">
              <a:buNone/>
            </a:pPr>
            <a:r>
              <a:rPr lang="fr-FR" dirty="0" err="1" smtClean="0"/>
              <a:t>Malic</a:t>
            </a:r>
            <a:r>
              <a:rPr lang="fr-FR" baseline="0" dirty="0" smtClean="0"/>
              <a:t> </a:t>
            </a:r>
            <a:r>
              <a:rPr lang="fr-FR" baseline="0" dirty="0" err="1" smtClean="0"/>
              <a:t>acid</a:t>
            </a:r>
            <a:endParaRPr lang="fr-FR" dirty="0" smtClean="0"/>
          </a:p>
          <a:p>
            <a:pPr marL="116126" indent="0">
              <a:buNone/>
            </a:pPr>
            <a:r>
              <a:rPr lang="fr-FR" dirty="0" smtClean="0"/>
              <a:t>           </a:t>
            </a:r>
            <a:r>
              <a:rPr lang="fr-FR" dirty="0" err="1" smtClean="0"/>
              <a:t>Ascorbic</a:t>
            </a:r>
            <a:r>
              <a:rPr lang="fr-FR" dirty="0" smtClean="0"/>
              <a:t> </a:t>
            </a:r>
            <a:r>
              <a:rPr lang="fr-FR" dirty="0" err="1" smtClean="0"/>
              <a:t>acid</a:t>
            </a:r>
            <a:r>
              <a:rPr lang="fr-FR" dirty="0" smtClean="0"/>
              <a:t> (</a:t>
            </a:r>
            <a:r>
              <a:rPr lang="fr-FR" dirty="0" err="1" smtClean="0"/>
              <a:t>vitamin</a:t>
            </a:r>
            <a:r>
              <a:rPr lang="fr-FR" dirty="0" smtClean="0"/>
              <a:t> C)</a:t>
            </a:r>
          </a:p>
          <a:p>
            <a:pPr marL="116126" indent="0">
              <a:buNone/>
            </a:pPr>
            <a:r>
              <a:rPr lang="fr-FR" dirty="0" smtClean="0"/>
              <a:t>BHA : Black </a:t>
            </a:r>
            <a:r>
              <a:rPr lang="fr-FR" dirty="0" err="1" smtClean="0"/>
              <a:t>willow</a:t>
            </a:r>
            <a:r>
              <a:rPr lang="fr-FR" dirty="0" smtClean="0"/>
              <a:t> </a:t>
            </a:r>
            <a:r>
              <a:rPr lang="fr-FR" dirty="0" err="1" smtClean="0"/>
              <a:t>extract</a:t>
            </a:r>
            <a:r>
              <a:rPr lang="fr-FR" dirty="0" smtClean="0"/>
              <a:t> </a:t>
            </a:r>
            <a:r>
              <a:rPr lang="fr-FR" dirty="0" err="1" smtClean="0"/>
              <a:t>rich</a:t>
            </a:r>
            <a:r>
              <a:rPr lang="fr-FR" dirty="0" smtClean="0"/>
              <a:t> in </a:t>
            </a:r>
            <a:r>
              <a:rPr lang="fr-FR" dirty="0" err="1" smtClean="0"/>
              <a:t>salicylic</a:t>
            </a:r>
            <a:r>
              <a:rPr lang="fr-FR" dirty="0" smtClean="0"/>
              <a:t> </a:t>
            </a:r>
            <a:r>
              <a:rPr lang="fr-FR" dirty="0" err="1" smtClean="0"/>
              <a:t>acid</a:t>
            </a:r>
            <a:r>
              <a:rPr lang="fr-FR" dirty="0" smtClean="0"/>
              <a:t>, </a:t>
            </a:r>
          </a:p>
          <a:p>
            <a:pPr marL="116126" indent="0">
              <a:buNone/>
            </a:pPr>
            <a:endParaRPr lang="fr-FR" dirty="0" smtClean="0"/>
          </a:p>
          <a:p>
            <a:pPr marL="116126" indent="0">
              <a:buNone/>
            </a:pPr>
            <a:r>
              <a:rPr lang="fr-FR" dirty="0" smtClean="0"/>
              <a:t>Apple </a:t>
            </a:r>
            <a:r>
              <a:rPr lang="fr-FR" dirty="0" err="1" smtClean="0"/>
              <a:t>extract</a:t>
            </a:r>
            <a:r>
              <a:rPr lang="fr-FR" dirty="0" smtClean="0"/>
              <a:t> </a:t>
            </a:r>
            <a:r>
              <a:rPr lang="fr-FR" dirty="0" err="1" smtClean="0"/>
              <a:t>rich</a:t>
            </a:r>
            <a:r>
              <a:rPr lang="fr-FR" dirty="0" smtClean="0"/>
              <a:t> in </a:t>
            </a:r>
            <a:r>
              <a:rPr lang="fr-FR" dirty="0" err="1" smtClean="0"/>
              <a:t>malic</a:t>
            </a:r>
            <a:r>
              <a:rPr lang="fr-FR" dirty="0" smtClean="0"/>
              <a:t> </a:t>
            </a:r>
            <a:r>
              <a:rPr lang="fr-FR" dirty="0" err="1" smtClean="0"/>
              <a:t>acid</a:t>
            </a:r>
            <a:r>
              <a:rPr lang="fr-FR" dirty="0" smtClean="0"/>
              <a:t> (AHA) and </a:t>
            </a:r>
            <a:r>
              <a:rPr lang="fr-FR" dirty="0" err="1" smtClean="0"/>
              <a:t>polyphenols</a:t>
            </a:r>
            <a:r>
              <a:rPr lang="fr-FR" dirty="0" smtClean="0"/>
              <a:t> </a:t>
            </a:r>
            <a:r>
              <a:rPr lang="fr-FR" dirty="0" err="1" smtClean="0"/>
              <a:t>Cider</a:t>
            </a:r>
            <a:r>
              <a:rPr lang="fr-FR" dirty="0" smtClean="0"/>
              <a:t> </a:t>
            </a:r>
            <a:r>
              <a:rPr lang="fr-FR" dirty="0" err="1" smtClean="0"/>
              <a:t>vinegar</a:t>
            </a:r>
            <a:r>
              <a:rPr lang="fr-FR" dirty="0" smtClean="0"/>
              <a:t> </a:t>
            </a:r>
            <a:r>
              <a:rPr lang="fr-FR" dirty="0" err="1" smtClean="0"/>
              <a:t>rich</a:t>
            </a:r>
            <a:r>
              <a:rPr lang="fr-FR" dirty="0" smtClean="0"/>
              <a:t> in </a:t>
            </a:r>
            <a:r>
              <a:rPr lang="fr-FR" dirty="0" err="1" smtClean="0"/>
              <a:t>acetic</a:t>
            </a:r>
            <a:r>
              <a:rPr lang="fr-FR" dirty="0" smtClean="0"/>
              <a:t> and </a:t>
            </a:r>
            <a:r>
              <a:rPr lang="fr-FR" dirty="0" err="1" smtClean="0"/>
              <a:t>malic</a:t>
            </a:r>
            <a:r>
              <a:rPr lang="fr-FR" dirty="0" smtClean="0"/>
              <a:t> </a:t>
            </a:r>
            <a:r>
              <a:rPr lang="fr-FR" dirty="0" err="1" smtClean="0"/>
              <a:t>acids</a:t>
            </a:r>
            <a:r>
              <a:rPr lang="fr-FR" dirty="0" smtClean="0"/>
              <a:t>, potassium, </a:t>
            </a:r>
            <a:r>
              <a:rPr lang="fr-FR" dirty="0" err="1" smtClean="0"/>
              <a:t>magnesium</a:t>
            </a:r>
            <a:r>
              <a:rPr lang="fr-FR" dirty="0" smtClean="0"/>
              <a:t>, beta </a:t>
            </a:r>
            <a:r>
              <a:rPr lang="fr-FR" dirty="0" err="1" smtClean="0"/>
              <a:t>carotene</a:t>
            </a:r>
            <a:r>
              <a:rPr lang="fr-FR" dirty="0" smtClean="0"/>
              <a:t>, </a:t>
            </a:r>
            <a:r>
              <a:rPr lang="fr-FR" dirty="0" err="1" smtClean="0"/>
              <a:t>vitamins</a:t>
            </a:r>
            <a:r>
              <a:rPr lang="fr-FR" dirty="0" smtClean="0"/>
              <a:t> B1, B2, B6, </a:t>
            </a:r>
            <a:r>
              <a:rPr lang="fr-FR" dirty="0" err="1" smtClean="0"/>
              <a:t>pectin</a:t>
            </a:r>
            <a:r>
              <a:rPr lang="fr-FR" dirty="0" smtClean="0"/>
              <a:t> </a:t>
            </a:r>
          </a:p>
          <a:p>
            <a:pPr marL="116126" indent="0">
              <a:buNone/>
            </a:pPr>
            <a:endParaRPr lang="fr-FR" b="0" baseline="0" dirty="0" smtClean="0"/>
          </a:p>
          <a:p>
            <a:pPr marL="116126" indent="0" defTabSz="668884">
              <a:buNone/>
              <a:defRPr/>
            </a:pPr>
            <a:r>
              <a:rPr lang="en-US" b="0" baseline="0" dirty="0" smtClean="0"/>
              <a:t>do not use ACTIVE MICRO PEEL and ALPHA EXFOLIATOR in the same treatment or in the same week.</a:t>
            </a:r>
            <a:endParaRPr lang="fr-FR" b="0" baseline="0" dirty="0" smtClean="0"/>
          </a:p>
          <a:p>
            <a:pPr marL="116126" indent="0">
              <a:buNone/>
            </a:pPr>
            <a:endParaRPr lang="en-US" b="0" baseline="0" dirty="0" smtClean="0"/>
          </a:p>
        </p:txBody>
      </p:sp>
      <p:sp>
        <p:nvSpPr>
          <p:cNvPr id="4" name="Espace réservé du numéro de diapositive 3"/>
          <p:cNvSpPr>
            <a:spLocks noGrp="1"/>
          </p:cNvSpPr>
          <p:nvPr>
            <p:ph type="sldNum" sz="quarter" idx="10"/>
          </p:nvPr>
        </p:nvSpPr>
        <p:spPr/>
        <p:txBody>
          <a:bodyPr lIns="66888" tIns="33444" rIns="66888" bIns="33444"/>
          <a:lstStyle/>
          <a:p>
            <a:pPr algn="r" defTabSz="668884">
              <a:buClrTx/>
              <a:defRPr/>
            </a:pPr>
            <a:fld id="{CE563EA7-A024-41BE-BFA5-2D2CC21575F9}" type="slidenum">
              <a:rPr lang="fr-FR" sz="900" kern="1200">
                <a:solidFill>
                  <a:prstClr val="black"/>
                </a:solidFill>
                <a:latin typeface="Calibri"/>
                <a:ea typeface="+mn-ea"/>
                <a:cs typeface="+mn-cs"/>
              </a:rPr>
              <a:pPr algn="r" defTabSz="668884">
                <a:buClrTx/>
                <a:defRPr/>
              </a:pPr>
              <a:t>10</a:t>
            </a:fld>
            <a:endParaRPr lang="fr-FR" sz="900" kern="1200">
              <a:solidFill>
                <a:prstClr val="black"/>
              </a:solidFill>
              <a:latin typeface="Calibri"/>
              <a:ea typeface="+mn-ea"/>
              <a:cs typeface="+mn-cs"/>
            </a:endParaRPr>
          </a:p>
        </p:txBody>
      </p:sp>
    </p:spTree>
    <p:extLst>
      <p:ext uri="{BB962C8B-B14F-4D97-AF65-F5344CB8AC3E}">
        <p14:creationId xmlns:p14="http://schemas.microsoft.com/office/powerpoint/2010/main" val="785601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ALPHA EXFOLIATEUR : </a:t>
            </a:r>
            <a:r>
              <a:rPr lang="en-US" sz="1200" kern="1200" dirty="0" smtClean="0">
                <a:solidFill>
                  <a:schemeClr val="tx1"/>
                </a:solidFill>
                <a:effectLst/>
                <a:latin typeface="+mn-lt"/>
                <a:ea typeface="+mn-ea"/>
                <a:cs typeface="+mn-cs"/>
              </a:rPr>
              <a:t>30% acids (AHA + BHA including </a:t>
            </a:r>
            <a:r>
              <a:rPr lang="fr-FR" sz="1200" kern="1200" dirty="0" smtClean="0">
                <a:solidFill>
                  <a:schemeClr val="tx1"/>
                </a:solidFill>
                <a:effectLst/>
                <a:latin typeface="+mn-lt"/>
                <a:ea typeface="+mn-ea"/>
                <a:cs typeface="+mn-cs"/>
              </a:rPr>
              <a:t>0.18% </a:t>
            </a:r>
            <a:r>
              <a:rPr lang="fr-FR" sz="1200" kern="1200" dirty="0" err="1" smtClean="0">
                <a:solidFill>
                  <a:schemeClr val="tx1"/>
                </a:solidFill>
                <a:effectLst/>
                <a:latin typeface="+mn-lt"/>
                <a:ea typeface="+mn-ea"/>
                <a:cs typeface="+mn-cs"/>
              </a:rPr>
              <a:t>salicylic</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acid</a:t>
            </a:r>
            <a:r>
              <a:rPr lang="fr-FR"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err="1" smtClean="0">
                <a:solidFill>
                  <a:schemeClr val="tx1"/>
                </a:solidFill>
                <a:effectLst/>
                <a:latin typeface="+mn-lt"/>
                <a:ea typeface="+mn-ea"/>
                <a:cs typeface="+mn-cs"/>
              </a:rPr>
              <a:t>Citric</a:t>
            </a:r>
            <a:r>
              <a:rPr lang="fr-FR" sz="1200" kern="1200" dirty="0" smtClean="0">
                <a:solidFill>
                  <a:schemeClr val="tx1"/>
                </a:solidFill>
                <a:effectLst/>
                <a:latin typeface="+mn-lt"/>
                <a:ea typeface="+mn-ea"/>
                <a:cs typeface="+mn-cs"/>
              </a:rPr>
              <a:t> Acid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err="1" smtClean="0">
                <a:solidFill>
                  <a:schemeClr val="tx1"/>
                </a:solidFill>
                <a:effectLst/>
                <a:latin typeface="+mn-lt"/>
                <a:ea typeface="+mn-ea"/>
                <a:cs typeface="+mn-cs"/>
              </a:rPr>
              <a:t>Glycolic</a:t>
            </a:r>
            <a:r>
              <a:rPr lang="fr-FR" sz="1200" kern="1200" dirty="0" smtClean="0">
                <a:solidFill>
                  <a:schemeClr val="tx1"/>
                </a:solidFill>
                <a:effectLst/>
                <a:latin typeface="+mn-lt"/>
                <a:ea typeface="+mn-ea"/>
                <a:cs typeface="+mn-cs"/>
              </a:rPr>
              <a:t> Acid</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err="1" smtClean="0">
                <a:solidFill>
                  <a:schemeClr val="tx1"/>
                </a:solidFill>
                <a:effectLst/>
                <a:latin typeface="+mn-lt"/>
                <a:ea typeface="+mn-ea"/>
                <a:cs typeface="+mn-cs"/>
              </a:rPr>
              <a:t>Lactic</a:t>
            </a:r>
            <a:r>
              <a:rPr lang="fr-FR" sz="1200" kern="1200" dirty="0" smtClean="0">
                <a:solidFill>
                  <a:schemeClr val="tx1"/>
                </a:solidFill>
                <a:effectLst/>
                <a:latin typeface="+mn-lt"/>
                <a:ea typeface="+mn-ea"/>
                <a:cs typeface="+mn-cs"/>
              </a:rPr>
              <a:t> Acid</a:t>
            </a:r>
          </a:p>
          <a:p>
            <a:pPr lvl="0"/>
            <a:r>
              <a:rPr lang="fr-FR" sz="1200" kern="1200" dirty="0" err="1" smtClean="0">
                <a:solidFill>
                  <a:schemeClr val="tx1"/>
                </a:solidFill>
                <a:effectLst/>
                <a:latin typeface="+mn-lt"/>
                <a:ea typeface="+mn-ea"/>
                <a:cs typeface="+mn-cs"/>
              </a:rPr>
              <a:t>Tartaric</a:t>
            </a:r>
            <a:r>
              <a:rPr lang="fr-FR" sz="1200" kern="1200" dirty="0" smtClean="0">
                <a:solidFill>
                  <a:schemeClr val="tx1"/>
                </a:solidFill>
                <a:effectLst/>
                <a:latin typeface="+mn-lt"/>
                <a:ea typeface="+mn-ea"/>
                <a:cs typeface="+mn-cs"/>
              </a:rPr>
              <a:t> Acid</a:t>
            </a:r>
          </a:p>
          <a:p>
            <a:pPr lvl="0"/>
            <a:r>
              <a:rPr lang="fr-FR" sz="1200" kern="1200" dirty="0" err="1" smtClean="0">
                <a:solidFill>
                  <a:schemeClr val="tx1"/>
                </a:solidFill>
                <a:effectLst/>
                <a:latin typeface="+mn-lt"/>
                <a:ea typeface="+mn-ea"/>
                <a:cs typeface="+mn-cs"/>
              </a:rPr>
              <a:t>Salicylic</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Acid</a:t>
            </a:r>
          </a:p>
          <a:p>
            <a:endParaRPr lang="en-US" b="1" baseline="0" dirty="0" smtClean="0"/>
          </a:p>
          <a:p>
            <a:endParaRPr lang="en-US" b="1" baseline="0" dirty="0" smtClean="0"/>
          </a:p>
          <a:p>
            <a:r>
              <a:rPr lang="en-US" b="1" baseline="0" dirty="0" smtClean="0"/>
              <a:t>PREPARATION</a:t>
            </a:r>
          </a:p>
          <a:p>
            <a:r>
              <a:rPr lang="en-US" b="0" baseline="0" dirty="0" smtClean="0"/>
              <a:t>*wet cotton pads on the eyes</a:t>
            </a:r>
          </a:p>
          <a:p>
            <a:endParaRPr lang="en-US" b="1" baseline="0" dirty="0" smtClean="0"/>
          </a:p>
          <a:p>
            <a:r>
              <a:rPr lang="en-US" b="1" baseline="0" dirty="0" smtClean="0"/>
              <a:t>APPLICATION</a:t>
            </a:r>
          </a:p>
          <a:p>
            <a:pPr marL="0" indent="0">
              <a:buNone/>
            </a:pPr>
            <a:r>
              <a:rPr lang="en-US" b="0" baseline="0" dirty="0" smtClean="0"/>
              <a:t>*take 5 drop accounts in a cup</a:t>
            </a:r>
          </a:p>
          <a:p>
            <a:pPr marL="0" indent="0">
              <a:buNone/>
            </a:pPr>
            <a:r>
              <a:rPr lang="en-US" b="0" baseline="0" dirty="0" smtClean="0"/>
              <a:t>*apply with large sticks to the entire face and neck (very wet skin) in a progressive way</a:t>
            </a:r>
          </a:p>
          <a:p>
            <a:pPr marL="0" indent="0">
              <a:buNone/>
            </a:pPr>
            <a:r>
              <a:rPr lang="en-US" b="0" baseline="0" dirty="0" smtClean="0"/>
              <a:t>*do not apply to lips and eyelids</a:t>
            </a:r>
          </a:p>
          <a:p>
            <a:pPr marL="0" indent="0">
              <a:buNone/>
            </a:pPr>
            <a:r>
              <a:rPr lang="en-US" b="0" baseline="0" dirty="0" smtClean="0"/>
              <a:t>*to prevent possible tingling sensations</a:t>
            </a:r>
          </a:p>
          <a:p>
            <a:pPr marL="125416" indent="-125416">
              <a:buFont typeface="Arial" panose="020B0604020202020204" pitchFamily="34" charset="0"/>
              <a:buChar char="•"/>
            </a:pPr>
            <a:endParaRPr lang="en-US" b="0" baseline="0" dirty="0" smtClean="0"/>
          </a:p>
          <a:p>
            <a:pPr marL="0" indent="0">
              <a:buNone/>
            </a:pPr>
            <a:r>
              <a:rPr lang="en-US" b="1" baseline="0" dirty="0" smtClean="0"/>
              <a:t>APPLICATION TIME</a:t>
            </a:r>
          </a:p>
          <a:p>
            <a:pPr marL="0" indent="0">
              <a:buNone/>
            </a:pPr>
            <a:r>
              <a:rPr lang="en-US" b="0" baseline="0" dirty="0" smtClean="0"/>
              <a:t>*5 to 20' depending on sensitivity and if 1st or no treatment</a:t>
            </a:r>
          </a:p>
          <a:p>
            <a:pPr marL="0" indent="0">
              <a:buNone/>
            </a:pPr>
            <a:endParaRPr lang="en-US" b="0" baseline="0" dirty="0" smtClean="0"/>
          </a:p>
          <a:p>
            <a:pPr marL="0" indent="0">
              <a:buNone/>
            </a:pPr>
            <a:r>
              <a:rPr lang="en-US" b="1" baseline="0" dirty="0" smtClean="0"/>
              <a:t>ANTI-WRINKLE AND FIRMING TECHNIQUES ON NECESSARY AREAS </a:t>
            </a:r>
          </a:p>
          <a:p>
            <a:pPr marL="125416" indent="-125416">
              <a:buFontTx/>
              <a:buChar char="-"/>
            </a:pPr>
            <a:r>
              <a:rPr lang="en-US" b="0" baseline="0" dirty="0" smtClean="0"/>
              <a:t>Pinches : Make pinches by working perpendicular to the wrinkle (</a:t>
            </a:r>
            <a:r>
              <a:rPr lang="en-US" sz="900" b="0" baseline="0" dirty="0" smtClean="0"/>
              <a:t>back &amp; forth</a:t>
            </a:r>
            <a:r>
              <a:rPr lang="en-US" sz="1000" b="0" baseline="0" dirty="0" smtClean="0"/>
              <a:t>)</a:t>
            </a:r>
          </a:p>
          <a:p>
            <a:pPr marL="125416" indent="-125416">
              <a:buFontTx/>
              <a:buChar char="-"/>
            </a:pPr>
            <a:r>
              <a:rPr lang="en-US" b="0" baseline="0" dirty="0" smtClean="0"/>
              <a:t>Come and Go: Zig zag movement back and forth</a:t>
            </a:r>
          </a:p>
          <a:p>
            <a:pPr marL="125416" indent="-125416">
              <a:buFontTx/>
              <a:buChar char="-"/>
            </a:pPr>
            <a:r>
              <a:rPr lang="en-US" b="0" baseline="0" dirty="0" smtClean="0"/>
              <a:t>Swirl: 1 stick whirls while the other follows smoothly the 1st (</a:t>
            </a:r>
            <a:r>
              <a:rPr lang="en-US" sz="1200" b="0" baseline="0" dirty="0" smtClean="0"/>
              <a:t>back &amp; forth</a:t>
            </a:r>
            <a:r>
              <a:rPr lang="en-US" sz="1400" b="0" baseline="0" dirty="0" smtClean="0"/>
              <a:t>)</a:t>
            </a:r>
          </a:p>
          <a:p>
            <a:pPr marL="125416" indent="-125416">
              <a:buFontTx/>
              <a:buChar char="-"/>
            </a:pPr>
            <a:r>
              <a:rPr lang="en-US" b="0" baseline="0" dirty="0" smtClean="0"/>
              <a:t>Tapping on the cheeks(one side first, then the other)</a:t>
            </a:r>
            <a:endParaRPr lang="en-US" b="1" baseline="0" dirty="0" smtClean="0"/>
          </a:p>
          <a:p>
            <a:pPr marL="0" indent="0">
              <a:buNone/>
            </a:pPr>
            <a:r>
              <a:rPr lang="en-US" b="0" baseline="0" dirty="0" smtClean="0"/>
              <a:t>Rinse with fresh water zone by zone 3 to 4 times</a:t>
            </a:r>
          </a:p>
          <a:p>
            <a:pPr marL="0" indent="0">
              <a:buNone/>
            </a:pPr>
            <a:endParaRPr lang="en-US" b="0" baseline="0" dirty="0" smtClean="0"/>
          </a:p>
          <a:p>
            <a:pPr marL="0" indent="0">
              <a:buNone/>
            </a:pPr>
            <a:r>
              <a:rPr lang="en-US" b="1" baseline="0" dirty="0" smtClean="0"/>
              <a:t>CI</a:t>
            </a:r>
          </a:p>
          <a:p>
            <a:pPr marL="0" indent="0">
              <a:buNone/>
            </a:pPr>
            <a:r>
              <a:rPr lang="en-US" b="0" baseline="0" dirty="0" smtClean="0"/>
              <a:t>*irritated skin, redness, hypersensitivity</a:t>
            </a:r>
          </a:p>
          <a:p>
            <a:pPr marL="0" indent="0">
              <a:buNone/>
            </a:pPr>
            <a:r>
              <a:rPr lang="en-US" b="0" baseline="0" dirty="0" smtClean="0"/>
              <a:t>*skin </a:t>
            </a:r>
            <a:r>
              <a:rPr lang="en-US" b="0" baseline="0" dirty="0" err="1" smtClean="0"/>
              <a:t>dermato</a:t>
            </a:r>
            <a:r>
              <a:rPr lang="en-US" b="0" baseline="0" dirty="0" smtClean="0"/>
              <a:t> treatment</a:t>
            </a:r>
          </a:p>
          <a:p>
            <a:pPr marL="0" indent="0">
              <a:buNone/>
            </a:pPr>
            <a:r>
              <a:rPr lang="en-US" b="0" baseline="0" dirty="0" smtClean="0"/>
              <a:t>*dermatoses</a:t>
            </a:r>
          </a:p>
          <a:p>
            <a:pPr marL="0" indent="0">
              <a:buNone/>
            </a:pPr>
            <a:r>
              <a:rPr lang="en-US" b="0" baseline="0" dirty="0" smtClean="0"/>
              <a:t>*</a:t>
            </a:r>
            <a:r>
              <a:rPr lang="en-US" b="0" baseline="0" dirty="0" err="1" smtClean="0"/>
              <a:t>œdemas</a:t>
            </a:r>
            <a:endParaRPr lang="en-US" b="0" baseline="0" dirty="0" smtClean="0"/>
          </a:p>
          <a:p>
            <a:pPr marL="0" indent="0">
              <a:buNone/>
            </a:pPr>
            <a:r>
              <a:rPr lang="en-US" b="0" baseline="0" dirty="0" smtClean="0"/>
              <a:t>*before waxing or UV ray or sun exposure</a:t>
            </a:r>
          </a:p>
          <a:p>
            <a:pPr marL="0" indent="0">
              <a:buNone/>
            </a:pPr>
            <a:r>
              <a:rPr lang="en-US" b="0" baseline="0" dirty="0" smtClean="0"/>
              <a:t>*after intense sun/UV exposure</a:t>
            </a:r>
          </a:p>
          <a:p>
            <a:pPr marL="0" indent="0">
              <a:buNone/>
            </a:pPr>
            <a:r>
              <a:rPr lang="en-US" b="0" baseline="0" dirty="0" smtClean="0"/>
              <a:t>*after bleaching</a:t>
            </a:r>
          </a:p>
          <a:p>
            <a:pPr marL="0" indent="0">
              <a:buNone/>
            </a:pPr>
            <a:r>
              <a:rPr lang="en-US" b="0" baseline="0" dirty="0" smtClean="0"/>
              <a:t>*do not use ACTIVE MICRO PEEL and ALPHA EXFOLIATOR in the same treatment or in the same week</a:t>
            </a:r>
            <a:endParaRPr lang="fr-FR" b="0" baseline="0" dirty="0" smtClean="0"/>
          </a:p>
        </p:txBody>
      </p:sp>
      <p:sp>
        <p:nvSpPr>
          <p:cNvPr id="4" name="Espace réservé du numéro de diapositive 3"/>
          <p:cNvSpPr>
            <a:spLocks noGrp="1"/>
          </p:cNvSpPr>
          <p:nvPr>
            <p:ph type="sldNum" sz="quarter" idx="10"/>
          </p:nvPr>
        </p:nvSpPr>
        <p:spPr/>
        <p:txBody>
          <a:bodyPr lIns="66888" tIns="33444" rIns="66888" bIns="33444"/>
          <a:lstStyle/>
          <a:p>
            <a:pPr algn="r" defTabSz="668884">
              <a:buClrTx/>
              <a:defRPr/>
            </a:pPr>
            <a:fld id="{CE563EA7-A024-41BE-BFA5-2D2CC21575F9}" type="slidenum">
              <a:rPr lang="fr-FR" sz="900" kern="1200">
                <a:solidFill>
                  <a:prstClr val="black"/>
                </a:solidFill>
                <a:latin typeface="Calibri"/>
                <a:ea typeface="+mn-ea"/>
                <a:cs typeface="+mn-cs"/>
              </a:rPr>
              <a:pPr algn="r" defTabSz="668884">
                <a:buClrTx/>
                <a:defRPr/>
              </a:pPr>
              <a:t>11</a:t>
            </a:fld>
            <a:endParaRPr lang="fr-FR" sz="900" kern="1200">
              <a:solidFill>
                <a:prstClr val="black"/>
              </a:solidFill>
              <a:latin typeface="Calibri"/>
              <a:ea typeface="+mn-ea"/>
              <a:cs typeface="+mn-cs"/>
            </a:endParaRPr>
          </a:p>
        </p:txBody>
      </p:sp>
    </p:spTree>
    <p:extLst>
      <p:ext uri="{BB962C8B-B14F-4D97-AF65-F5344CB8AC3E}">
        <p14:creationId xmlns:p14="http://schemas.microsoft.com/office/powerpoint/2010/main" val="2375680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16126" indent="0">
              <a:buNone/>
            </a:pPr>
            <a:r>
              <a:rPr lang="en-US" b="1" baseline="0" dirty="0" smtClean="0"/>
              <a:t>PREPARATION</a:t>
            </a:r>
          </a:p>
          <a:p>
            <a:pPr marL="116126" indent="0">
              <a:buNone/>
            </a:pPr>
            <a:r>
              <a:rPr lang="en-US" b="0" baseline="0" dirty="0" smtClean="0"/>
              <a:t>*wet cotton pads on the eyes</a:t>
            </a:r>
          </a:p>
          <a:p>
            <a:pPr marL="116126" indent="0">
              <a:buNone/>
            </a:pPr>
            <a:endParaRPr lang="en-US" b="0" baseline="0" dirty="0" smtClean="0"/>
          </a:p>
          <a:p>
            <a:pPr marL="0" indent="0">
              <a:buNone/>
            </a:pPr>
            <a:r>
              <a:rPr lang="fr-FR" b="1" baseline="0" dirty="0" smtClean="0"/>
              <a:t>ESSENTIAL WHITE PEELING LUMIERE</a:t>
            </a:r>
          </a:p>
          <a:p>
            <a:pPr marL="0" indent="0">
              <a:buNone/>
            </a:pPr>
            <a:r>
              <a:rPr lang="fr-FR" b="0" baseline="0" dirty="0" smtClean="0"/>
              <a:t>30% </a:t>
            </a:r>
            <a:r>
              <a:rPr lang="fr-FR" b="0" baseline="0" dirty="0" err="1" smtClean="0"/>
              <a:t>glycolic</a:t>
            </a:r>
            <a:r>
              <a:rPr lang="fr-FR" b="0" baseline="0" dirty="0" smtClean="0"/>
              <a:t> </a:t>
            </a:r>
            <a:r>
              <a:rPr lang="fr-FR" b="0" baseline="0" dirty="0" err="1" smtClean="0"/>
              <a:t>acid</a:t>
            </a:r>
            <a:r>
              <a:rPr lang="fr-FR" b="0" baseline="0" dirty="0" smtClean="0"/>
              <a:t> + </a:t>
            </a:r>
            <a:r>
              <a:rPr lang="fr-FR" b="0" baseline="0" dirty="0" err="1" smtClean="0"/>
              <a:t>salicylic</a:t>
            </a:r>
            <a:r>
              <a:rPr lang="fr-FR" b="0" baseline="0" dirty="0" smtClean="0"/>
              <a:t> + </a:t>
            </a:r>
            <a:r>
              <a:rPr lang="fr-FR" b="0" baseline="0" dirty="0" err="1" smtClean="0"/>
              <a:t>ascorbic</a:t>
            </a:r>
            <a:r>
              <a:rPr lang="fr-FR" b="0" baseline="0" dirty="0" smtClean="0"/>
              <a:t> + </a:t>
            </a:r>
            <a:r>
              <a:rPr lang="fr-FR" b="0" baseline="0" dirty="0" err="1" smtClean="0"/>
              <a:t>brown</a:t>
            </a:r>
            <a:r>
              <a:rPr lang="fr-FR" b="0" baseline="0" dirty="0" smtClean="0"/>
              <a:t> </a:t>
            </a:r>
            <a:r>
              <a:rPr lang="fr-FR" b="0" baseline="0" dirty="0" err="1" smtClean="0"/>
              <a:t>algae</a:t>
            </a:r>
            <a:r>
              <a:rPr lang="fr-FR" b="0" baseline="0" dirty="0" smtClean="0"/>
              <a:t>, </a:t>
            </a:r>
            <a:r>
              <a:rPr lang="fr-FR" b="0" baseline="0" dirty="0" err="1" smtClean="0"/>
              <a:t>chronostable</a:t>
            </a:r>
            <a:r>
              <a:rPr lang="fr-FR" b="0" baseline="0" dirty="0" smtClean="0"/>
              <a:t> vit C</a:t>
            </a:r>
          </a:p>
          <a:p>
            <a:pPr marL="116126" indent="0">
              <a:buNone/>
            </a:pPr>
            <a:endParaRPr lang="en-US" b="0" baseline="0" dirty="0" smtClean="0"/>
          </a:p>
        </p:txBody>
      </p:sp>
      <p:sp>
        <p:nvSpPr>
          <p:cNvPr id="4" name="Espace réservé du numéro de diapositive 3"/>
          <p:cNvSpPr>
            <a:spLocks noGrp="1"/>
          </p:cNvSpPr>
          <p:nvPr>
            <p:ph type="sldNum" sz="quarter" idx="10"/>
          </p:nvPr>
        </p:nvSpPr>
        <p:spPr/>
        <p:txBody>
          <a:bodyPr lIns="66888" tIns="33444" rIns="66888" bIns="33444"/>
          <a:lstStyle/>
          <a:p>
            <a:pPr algn="r" defTabSz="668884">
              <a:buClrTx/>
              <a:defRPr/>
            </a:pPr>
            <a:fld id="{CE563EA7-A024-41BE-BFA5-2D2CC21575F9}" type="slidenum">
              <a:rPr lang="fr-FR" sz="900" kern="1200">
                <a:solidFill>
                  <a:prstClr val="black"/>
                </a:solidFill>
                <a:latin typeface="Calibri"/>
                <a:ea typeface="+mn-ea"/>
                <a:cs typeface="+mn-cs"/>
              </a:rPr>
              <a:pPr algn="r" defTabSz="668884">
                <a:buClrTx/>
                <a:defRPr/>
              </a:pPr>
              <a:t>12</a:t>
            </a:fld>
            <a:endParaRPr lang="fr-FR" sz="900" kern="1200">
              <a:solidFill>
                <a:prstClr val="black"/>
              </a:solidFill>
              <a:latin typeface="Calibri"/>
              <a:ea typeface="+mn-ea"/>
              <a:cs typeface="+mn-cs"/>
            </a:endParaRPr>
          </a:p>
        </p:txBody>
      </p:sp>
    </p:spTree>
    <p:extLst>
      <p:ext uri="{BB962C8B-B14F-4D97-AF65-F5344CB8AC3E}">
        <p14:creationId xmlns:p14="http://schemas.microsoft.com/office/powerpoint/2010/main" val="1504079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75D512-6B45-4599-B546-A08B6EF7031D}" type="slidenum">
              <a:rPr lang="fr-FR" smtClean="0"/>
              <a:t>13</a:t>
            </a:fld>
            <a:endParaRPr lang="fr-FR"/>
          </a:p>
        </p:txBody>
      </p:sp>
    </p:spTree>
    <p:extLst>
      <p:ext uri="{BB962C8B-B14F-4D97-AF65-F5344CB8AC3E}">
        <p14:creationId xmlns:p14="http://schemas.microsoft.com/office/powerpoint/2010/main" val="2488100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0FFC093-3C05-4A9C-9741-ED380BAB65EE}" type="slidenum">
              <a:rPr lang="fr-FR" smtClean="0"/>
              <a:t>14</a:t>
            </a:fld>
            <a:endParaRPr lang="fr-FR"/>
          </a:p>
        </p:txBody>
      </p:sp>
    </p:spTree>
    <p:extLst>
      <p:ext uri="{BB962C8B-B14F-4D97-AF65-F5344CB8AC3E}">
        <p14:creationId xmlns:p14="http://schemas.microsoft.com/office/powerpoint/2010/main" val="809401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smtClean="0"/>
              <a:t>Before concluding, a quick reminder about Yon-Ka products containing acids</a:t>
            </a:r>
            <a:endParaRPr lang="fr-FR" dirty="0"/>
          </a:p>
        </p:txBody>
      </p:sp>
      <p:sp>
        <p:nvSpPr>
          <p:cNvPr id="4" name="Espace réservé du numéro de diapositive 3"/>
          <p:cNvSpPr>
            <a:spLocks noGrp="1"/>
          </p:cNvSpPr>
          <p:nvPr>
            <p:ph type="sldNum" sz="quarter" idx="10"/>
          </p:nvPr>
        </p:nvSpPr>
        <p:spPr/>
        <p:txBody>
          <a:bodyPr/>
          <a:lstStyle/>
          <a:p>
            <a:fld id="{1E75D512-6B45-4599-B546-A08B6EF7031D}" type="slidenum">
              <a:rPr lang="fr-FR" smtClean="0"/>
              <a:t>15</a:t>
            </a:fld>
            <a:endParaRPr lang="fr-FR"/>
          </a:p>
        </p:txBody>
      </p:sp>
    </p:spTree>
    <p:extLst>
      <p:ext uri="{BB962C8B-B14F-4D97-AF65-F5344CB8AC3E}">
        <p14:creationId xmlns:p14="http://schemas.microsoft.com/office/powerpoint/2010/main" val="2243925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ALPHA-FLUID	</a:t>
            </a:r>
          </a:p>
          <a:p>
            <a:endParaRPr lang="fr-FR" sz="1200"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rPr>
              <a:t>Description</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This face </a:t>
            </a:r>
            <a:r>
              <a:rPr lang="fr-FR" sz="1200" kern="1200" dirty="0" err="1" smtClean="0">
                <a:solidFill>
                  <a:schemeClr val="tx1"/>
                </a:solidFill>
                <a:effectLst/>
                <a:latin typeface="+mn-lt"/>
                <a:ea typeface="+mn-ea"/>
                <a:cs typeface="+mn-cs"/>
              </a:rPr>
              <a:t>renovator</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with</a:t>
            </a:r>
            <a:r>
              <a:rPr lang="fr-FR" sz="1200" kern="1200" dirty="0" smtClean="0">
                <a:solidFill>
                  <a:schemeClr val="tx1"/>
                </a:solidFill>
                <a:effectLst/>
                <a:latin typeface="+mn-lt"/>
                <a:ea typeface="+mn-ea"/>
                <a:cs typeface="+mn-cs"/>
              </a:rPr>
              <a:t> fruit </a:t>
            </a:r>
            <a:r>
              <a:rPr lang="fr-FR" sz="1200" kern="1200" dirty="0" err="1" smtClean="0">
                <a:solidFill>
                  <a:schemeClr val="tx1"/>
                </a:solidFill>
                <a:effectLst/>
                <a:latin typeface="+mn-lt"/>
                <a:ea typeface="+mn-ea"/>
                <a:cs typeface="+mn-cs"/>
              </a:rPr>
              <a:t>acids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with</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its</a:t>
            </a:r>
            <a:r>
              <a:rPr lang="fr-FR" sz="1200" kern="1200" dirty="0" smtClean="0">
                <a:solidFill>
                  <a:schemeClr val="tx1"/>
                </a:solidFill>
                <a:effectLst/>
                <a:latin typeface="+mn-lt"/>
                <a:ea typeface="+mn-ea"/>
                <a:cs typeface="+mn-cs"/>
              </a:rPr>
              <a:t> fine, </a:t>
            </a:r>
            <a:r>
              <a:rPr lang="fr-FR" sz="1200" kern="1200" dirty="0" err="1" smtClean="0">
                <a:solidFill>
                  <a:schemeClr val="tx1"/>
                </a:solidFill>
                <a:effectLst/>
                <a:latin typeface="+mn-lt"/>
                <a:ea typeface="+mn-ea"/>
                <a:cs typeface="+mn-cs"/>
              </a:rPr>
              <a:t>creamy</a:t>
            </a:r>
            <a:r>
              <a:rPr lang="fr-FR" sz="1200" kern="1200" dirty="0" smtClean="0">
                <a:solidFill>
                  <a:schemeClr val="tx1"/>
                </a:solidFill>
                <a:effectLst/>
                <a:latin typeface="+mn-lt"/>
                <a:ea typeface="+mn-ea"/>
                <a:cs typeface="+mn-cs"/>
              </a:rPr>
              <a:t> texture, </a:t>
            </a:r>
            <a:r>
              <a:rPr lang="fr-FR" sz="1200" kern="1200" dirty="0" err="1" smtClean="0">
                <a:solidFill>
                  <a:schemeClr val="tx1"/>
                </a:solidFill>
                <a:effectLst/>
                <a:latin typeface="+mn-lt"/>
                <a:ea typeface="+mn-ea"/>
                <a:cs typeface="+mn-cs"/>
              </a:rPr>
              <a:t>moisturizes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nourishes</a:t>
            </a:r>
            <a:r>
              <a:rPr lang="fr-FR" sz="1200" kern="1200" dirty="0" smtClean="0">
                <a:solidFill>
                  <a:schemeClr val="tx1"/>
                </a:solidFill>
                <a:effectLst/>
                <a:latin typeface="+mn-lt"/>
                <a:ea typeface="+mn-ea"/>
                <a:cs typeface="+mn-cs"/>
              </a:rPr>
              <a:t> and </a:t>
            </a:r>
            <a:r>
              <a:rPr lang="fr-FR" sz="1200" kern="1200" dirty="0" err="1" smtClean="0">
                <a:solidFill>
                  <a:schemeClr val="tx1"/>
                </a:solidFill>
                <a:effectLst/>
                <a:latin typeface="+mn-lt"/>
                <a:ea typeface="+mn-ea"/>
                <a:cs typeface="+mn-cs"/>
              </a:rPr>
              <a:t>revitalizes</a:t>
            </a:r>
            <a:r>
              <a:rPr lang="fr-FR" sz="1200" kern="1200" dirty="0" smtClean="0">
                <a:solidFill>
                  <a:schemeClr val="tx1"/>
                </a:solidFill>
                <a:effectLst/>
                <a:latin typeface="+mn-lt"/>
                <a:ea typeface="+mn-ea"/>
                <a:cs typeface="+mn-cs"/>
              </a:rPr>
              <a:t> all skin types </a:t>
            </a:r>
            <a:r>
              <a:rPr lang="fr-FR" sz="1200" kern="1200" dirty="0" err="1" smtClean="0">
                <a:solidFill>
                  <a:schemeClr val="tx1"/>
                </a:solidFill>
                <a:effectLst/>
                <a:latin typeface="+mn-lt"/>
                <a:ea typeface="+mn-ea"/>
                <a:cs typeface="+mn-cs"/>
              </a:rPr>
              <a:t>lacking</a:t>
            </a:r>
            <a:r>
              <a:rPr lang="fr-FR" sz="1200" kern="1200" dirty="0" smtClean="0">
                <a:solidFill>
                  <a:schemeClr val="tx1"/>
                </a:solidFill>
                <a:effectLst/>
                <a:latin typeface="+mn-lt"/>
                <a:ea typeface="+mn-ea"/>
                <a:cs typeface="+mn-cs"/>
              </a:rPr>
              <a:t> radiance. It clarifies and </a:t>
            </a:r>
            <a:r>
              <a:rPr lang="fr-FR" sz="1200" kern="1200" dirty="0" err="1" smtClean="0">
                <a:solidFill>
                  <a:schemeClr val="tx1"/>
                </a:solidFill>
                <a:effectLst/>
                <a:latin typeface="+mn-lt"/>
                <a:ea typeface="+mn-ea"/>
                <a:cs typeface="+mn-cs"/>
              </a:rPr>
              <a:t>invigorates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dull</a:t>
            </a:r>
            <a:r>
              <a:rPr lang="fr-FR" sz="1200" kern="1200" dirty="0" smtClean="0">
                <a:solidFill>
                  <a:schemeClr val="tx1"/>
                </a:solidFill>
                <a:effectLst/>
                <a:latin typeface="+mn-lt"/>
                <a:ea typeface="+mn-ea"/>
                <a:cs typeface="+mn-cs"/>
              </a:rPr>
              <a:t> and </a:t>
            </a:r>
            <a:r>
              <a:rPr lang="fr-FR" sz="1200" kern="1200" dirty="0" err="1" smtClean="0">
                <a:solidFill>
                  <a:schemeClr val="tx1"/>
                </a:solidFill>
                <a:effectLst/>
                <a:latin typeface="+mn-lt"/>
                <a:ea typeface="+mn-ea"/>
                <a:cs typeface="+mn-cs"/>
              </a:rPr>
              <a:t>tired</a:t>
            </a:r>
            <a:r>
              <a:rPr lang="fr-FR" sz="1200" kern="1200" dirty="0" smtClean="0">
                <a:solidFill>
                  <a:schemeClr val="tx1"/>
                </a:solidFill>
                <a:effectLst/>
                <a:latin typeface="+mn-lt"/>
                <a:ea typeface="+mn-ea"/>
                <a:cs typeface="+mn-cs"/>
              </a:rPr>
              <a:t> complexions. </a:t>
            </a:r>
            <a:r>
              <a:rPr lang="fr-FR" sz="1200" kern="1200" dirty="0" err="1" smtClean="0">
                <a:solidFill>
                  <a:schemeClr val="tx1"/>
                </a:solidFill>
                <a:effectLst/>
                <a:latin typeface="+mn-lt"/>
                <a:ea typeface="+mn-ea"/>
                <a:cs typeface="+mn-cs"/>
              </a:rPr>
              <a:t>Quickly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absorbed</a:t>
            </a:r>
            <a:r>
              <a:rPr lang="fr-FR" sz="1200" kern="1200" dirty="0" smtClean="0">
                <a:solidFill>
                  <a:schemeClr val="tx1"/>
                </a:solidFill>
                <a:effectLst/>
                <a:latin typeface="+mn-lt"/>
                <a:ea typeface="+mn-ea"/>
                <a:cs typeface="+mn-cs"/>
              </a:rPr>
              <a:t>, Alpha-</a:t>
            </a:r>
            <a:r>
              <a:rPr lang="fr-FR" sz="1200" kern="1200" dirty="0" err="1" smtClean="0">
                <a:solidFill>
                  <a:schemeClr val="tx1"/>
                </a:solidFill>
                <a:effectLst/>
                <a:latin typeface="+mn-lt"/>
                <a:ea typeface="+mn-ea"/>
                <a:cs typeface="+mn-cs"/>
              </a:rPr>
              <a:t>Fluid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tightens</a:t>
            </a:r>
            <a:r>
              <a:rPr lang="fr-FR" sz="1200" kern="1200" dirty="0" smtClean="0">
                <a:solidFill>
                  <a:schemeClr val="tx1"/>
                </a:solidFill>
                <a:effectLst/>
                <a:latin typeface="+mn-lt"/>
                <a:ea typeface="+mn-ea"/>
                <a:cs typeface="+mn-cs"/>
              </a:rPr>
              <a:t> pores, </a:t>
            </a:r>
            <a:r>
              <a:rPr lang="fr-FR" sz="1200" kern="1200" dirty="0" err="1" smtClean="0">
                <a:solidFill>
                  <a:schemeClr val="tx1"/>
                </a:solidFill>
                <a:effectLst/>
                <a:latin typeface="+mn-lt"/>
                <a:ea typeface="+mn-ea"/>
                <a:cs typeface="+mn-cs"/>
              </a:rPr>
              <a:t>makes</a:t>
            </a:r>
            <a:r>
              <a:rPr lang="fr-FR" sz="1200" kern="1200" dirty="0" smtClean="0">
                <a:solidFill>
                  <a:schemeClr val="tx1"/>
                </a:solidFill>
                <a:effectLst/>
                <a:latin typeface="+mn-lt"/>
                <a:ea typeface="+mn-ea"/>
                <a:cs typeface="+mn-cs"/>
              </a:rPr>
              <a:t> the skin soft and </a:t>
            </a:r>
            <a:r>
              <a:rPr lang="fr-FR" sz="1200" kern="1200" dirty="0" err="1" smtClean="0">
                <a:solidFill>
                  <a:schemeClr val="tx1"/>
                </a:solidFill>
                <a:effectLst/>
                <a:latin typeface="+mn-lt"/>
                <a:ea typeface="+mn-ea"/>
                <a:cs typeface="+mn-cs"/>
              </a:rPr>
              <a:t>smooth</a:t>
            </a:r>
            <a:r>
              <a:rPr lang="fr-FR" sz="1200" kern="1200" dirty="0" smtClean="0">
                <a:solidFill>
                  <a:schemeClr val="tx1"/>
                </a:solidFill>
                <a:effectLst/>
                <a:latin typeface="+mn-lt"/>
                <a:ea typeface="+mn-ea"/>
                <a:cs typeface="+mn-cs"/>
              </a:rPr>
              <a:t> and </a:t>
            </a:r>
            <a:r>
              <a:rPr lang="fr-FR" sz="1200" kern="1200" dirty="0" err="1" smtClean="0">
                <a:solidFill>
                  <a:schemeClr val="tx1"/>
                </a:solidFill>
                <a:effectLst/>
                <a:latin typeface="+mn-lt"/>
                <a:ea typeface="+mn-ea"/>
                <a:cs typeface="+mn-cs"/>
              </a:rPr>
              <a:t>visibly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reduces</a:t>
            </a:r>
            <a:r>
              <a:rPr lang="fr-FR" sz="1200" kern="1200" dirty="0" smtClean="0">
                <a:solidFill>
                  <a:schemeClr val="tx1"/>
                </a:solidFill>
                <a:effectLst/>
                <a:latin typeface="+mn-lt"/>
                <a:ea typeface="+mn-ea"/>
                <a:cs typeface="+mn-cs"/>
              </a:rPr>
              <a:t> fine </a:t>
            </a:r>
            <a:r>
              <a:rPr lang="fr-FR" sz="1200" kern="1200" dirty="0" err="1" smtClean="0">
                <a:solidFill>
                  <a:schemeClr val="tx1"/>
                </a:solidFill>
                <a:effectLst/>
                <a:latin typeface="+mn-lt"/>
                <a:ea typeface="+mn-ea"/>
                <a:cs typeface="+mn-cs"/>
              </a:rPr>
              <a:t>lines</a:t>
            </a:r>
            <a:r>
              <a:rPr lang="fr-FR" sz="1200" kern="1200" dirty="0" smtClean="0">
                <a:solidFill>
                  <a:schemeClr val="tx1"/>
                </a:solidFill>
                <a:effectLst/>
                <a:latin typeface="+mn-lt"/>
                <a:ea typeface="+mn-ea"/>
                <a:cs typeface="+mn-cs"/>
              </a:rPr>
              <a:t>. A new skin </a:t>
            </a:r>
            <a:r>
              <a:rPr lang="fr-FR" sz="1200" kern="1200" dirty="0" err="1" smtClean="0">
                <a:solidFill>
                  <a:schemeClr val="tx1"/>
                </a:solidFill>
                <a:effectLst/>
                <a:latin typeface="+mn-lt"/>
                <a:ea typeface="+mn-ea"/>
                <a:cs typeface="+mn-cs"/>
              </a:rPr>
              <a:t>effect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is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guaranteed</a:t>
            </a:r>
            <a:r>
              <a:rPr lang="fr-FR" sz="1200" kern="1200" dirty="0" smtClean="0">
                <a:solidFill>
                  <a:schemeClr val="tx1"/>
                </a:solidFill>
                <a:effectLst/>
                <a:latin typeface="+mn-lt"/>
                <a:ea typeface="+mn-ea"/>
                <a:cs typeface="+mn-cs"/>
              </a:rPr>
              <a:t>!</a:t>
            </a:r>
          </a:p>
          <a:p>
            <a:r>
              <a:rPr lang="fr-FR" sz="1200" u="sng" kern="1200" dirty="0" smtClean="0">
                <a:solidFill>
                  <a:schemeClr val="tx1"/>
                </a:solidFill>
                <a:effectLst/>
                <a:latin typeface="+mn-lt"/>
                <a:ea typeface="+mn-ea"/>
                <a:cs typeface="+mn-cs"/>
              </a:rPr>
              <a:t>Promise</a:t>
            </a:r>
            <a:endParaRPr lang="fr-FR" sz="1200" kern="1200" dirty="0" smtClean="0">
              <a:solidFill>
                <a:schemeClr val="tx1"/>
              </a:solidFill>
              <a:effectLst/>
              <a:latin typeface="+mn-lt"/>
              <a:ea typeface="+mn-ea"/>
              <a:cs typeface="+mn-cs"/>
            </a:endParaRPr>
          </a:p>
          <a:p>
            <a:r>
              <a:rPr lang="fr-FR" sz="1200" kern="1200" dirty="0" err="1" smtClean="0">
                <a:solidFill>
                  <a:schemeClr val="tx1"/>
                </a:solidFill>
                <a:effectLst/>
                <a:latin typeface="+mn-lt"/>
                <a:ea typeface="+mn-ea"/>
                <a:cs typeface="+mn-cs"/>
              </a:rPr>
              <a:t>Renovating</a:t>
            </a:r>
            <a:r>
              <a:rPr lang="fr-FR" sz="1200" kern="1200" dirty="0" smtClean="0">
                <a:solidFill>
                  <a:schemeClr val="tx1"/>
                </a:solidFill>
                <a:effectLst/>
                <a:latin typeface="+mn-lt"/>
                <a:ea typeface="+mn-ea"/>
                <a:cs typeface="+mn-cs"/>
              </a:rPr>
              <a:t> and </a:t>
            </a:r>
            <a:r>
              <a:rPr lang="fr-FR" sz="1200" kern="1200" dirty="0" err="1" smtClean="0">
                <a:solidFill>
                  <a:schemeClr val="tx1"/>
                </a:solidFill>
                <a:effectLst/>
                <a:latin typeface="+mn-lt"/>
                <a:ea typeface="+mn-ea"/>
                <a:cs typeface="+mn-cs"/>
              </a:rPr>
              <a:t>moisturizing</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fluid</a:t>
            </a:r>
            <a:r>
              <a:rPr lang="fr-FR" sz="1200" kern="1200" dirty="0" smtClean="0">
                <a:solidFill>
                  <a:schemeClr val="tx1"/>
                </a:solidFill>
                <a:effectLst/>
                <a:latin typeface="+mn-lt"/>
                <a:ea typeface="+mn-ea"/>
                <a:cs typeface="+mn-cs"/>
              </a:rPr>
              <a:t> </a:t>
            </a:r>
          </a:p>
          <a:p>
            <a:endParaRPr lang="fr-FR" sz="1200"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rPr>
              <a:t>For </a:t>
            </a:r>
            <a:r>
              <a:rPr lang="fr-FR" sz="1200" u="sng" kern="1200" dirty="0" err="1" smtClean="0">
                <a:solidFill>
                  <a:schemeClr val="tx1"/>
                </a:solidFill>
                <a:effectLst/>
                <a:latin typeface="+mn-lt"/>
                <a:ea typeface="+mn-ea"/>
                <a:cs typeface="+mn-cs"/>
              </a:rPr>
              <a:t>whom</a:t>
            </a:r>
            <a:r>
              <a:rPr lang="fr-FR" sz="1200" u="sng" kern="1200" dirty="0" smtClean="0">
                <a:solidFill>
                  <a:schemeClr val="tx1"/>
                </a:solidFill>
                <a:effectLst/>
                <a:latin typeface="+mn-lt"/>
                <a:ea typeface="+mn-ea"/>
                <a:cs typeface="+mn-cs"/>
              </a:rPr>
              <a:t>?</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All skin types</a:t>
            </a:r>
          </a:p>
          <a:p>
            <a:r>
              <a:rPr lang="fr-FR" sz="1200" kern="1200" dirty="0" smtClean="0">
                <a:solidFill>
                  <a:schemeClr val="tx1"/>
                </a:solidFill>
                <a:effectLst/>
                <a:latin typeface="+mn-lt"/>
                <a:ea typeface="+mn-ea"/>
                <a:cs typeface="+mn-cs"/>
              </a:rPr>
              <a:t>All </a:t>
            </a:r>
            <a:r>
              <a:rPr lang="fr-FR" sz="1200" kern="1200" dirty="0" err="1" smtClean="0">
                <a:solidFill>
                  <a:schemeClr val="tx1"/>
                </a:solidFill>
                <a:effectLst/>
                <a:latin typeface="+mn-lt"/>
                <a:ea typeface="+mn-ea"/>
                <a:cs typeface="+mn-cs"/>
              </a:rPr>
              <a:t>ages</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"I have an </a:t>
            </a:r>
            <a:r>
              <a:rPr lang="fr-FR" sz="1200" kern="1200" dirty="0" err="1" smtClean="0">
                <a:solidFill>
                  <a:schemeClr val="tx1"/>
                </a:solidFill>
                <a:effectLst/>
                <a:latin typeface="+mn-lt"/>
                <a:ea typeface="+mn-ea"/>
                <a:cs typeface="+mn-cs"/>
              </a:rPr>
              <a:t>uneven</a:t>
            </a:r>
            <a:r>
              <a:rPr lang="fr-FR" sz="1200" kern="1200" dirty="0" smtClean="0">
                <a:solidFill>
                  <a:schemeClr val="tx1"/>
                </a:solidFill>
                <a:effectLst/>
                <a:latin typeface="+mn-lt"/>
                <a:ea typeface="+mn-ea"/>
                <a:cs typeface="+mn-cs"/>
              </a:rPr>
              <a:t> skin </a:t>
            </a:r>
            <a:r>
              <a:rPr lang="fr-FR" sz="1200" kern="1200" dirty="0" err="1" smtClean="0">
                <a:solidFill>
                  <a:schemeClr val="tx1"/>
                </a:solidFill>
                <a:effectLst/>
                <a:latin typeface="+mn-lt"/>
                <a:ea typeface="+mn-ea"/>
                <a:cs typeface="+mn-cs"/>
              </a:rPr>
              <a:t>tone</a:t>
            </a:r>
            <a:r>
              <a:rPr lang="fr-FR" sz="1200" kern="1200" dirty="0" smtClean="0">
                <a:solidFill>
                  <a:schemeClr val="tx1"/>
                </a:solidFill>
                <a:effectLst/>
                <a:latin typeface="+mn-lt"/>
                <a:ea typeface="+mn-ea"/>
                <a:cs typeface="+mn-cs"/>
              </a:rPr>
              <a:t> and </a:t>
            </a:r>
            <a:r>
              <a:rPr lang="fr-FR" sz="1200" kern="1200" dirty="0" err="1" smtClean="0">
                <a:solidFill>
                  <a:schemeClr val="tx1"/>
                </a:solidFill>
                <a:effectLst/>
                <a:latin typeface="+mn-lt"/>
                <a:ea typeface="+mn-ea"/>
                <a:cs typeface="+mn-cs"/>
              </a:rPr>
              <a:t>uneven</a:t>
            </a:r>
            <a:r>
              <a:rPr lang="fr-FR" sz="1200" kern="1200" dirty="0" smtClean="0">
                <a:solidFill>
                  <a:schemeClr val="tx1"/>
                </a:solidFill>
                <a:effectLst/>
                <a:latin typeface="+mn-lt"/>
                <a:ea typeface="+mn-ea"/>
                <a:cs typeface="+mn-cs"/>
              </a:rPr>
              <a:t> skin texture".</a:t>
            </a:r>
          </a:p>
          <a:p>
            <a:r>
              <a:rPr lang="fr-FR" sz="1200" kern="1200" dirty="0" smtClean="0">
                <a:solidFill>
                  <a:schemeClr val="tx1"/>
                </a:solidFill>
                <a:effectLst/>
                <a:latin typeface="+mn-lt"/>
                <a:ea typeface="+mn-ea"/>
                <a:cs typeface="+mn-cs"/>
              </a:rPr>
              <a:t>"I have </a:t>
            </a:r>
            <a:r>
              <a:rPr lang="fr-FR" sz="1200" kern="1200" dirty="0" err="1" smtClean="0">
                <a:solidFill>
                  <a:schemeClr val="tx1"/>
                </a:solidFill>
                <a:effectLst/>
                <a:latin typeface="+mn-lt"/>
                <a:ea typeface="+mn-ea"/>
                <a:cs typeface="+mn-cs"/>
              </a:rPr>
              <a:t>acne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scars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that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persist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despite</a:t>
            </a:r>
            <a:r>
              <a:rPr lang="fr-FR" sz="1200" kern="1200" dirty="0" smtClean="0">
                <a:solidFill>
                  <a:schemeClr val="tx1"/>
                </a:solidFill>
                <a:effectLst/>
                <a:latin typeface="+mn-lt"/>
                <a:ea typeface="+mn-ea"/>
                <a:cs typeface="+mn-cs"/>
              </a:rPr>
              <a:t> the passing </a:t>
            </a:r>
            <a:r>
              <a:rPr lang="fr-FR" sz="1200" kern="1200" dirty="0" err="1" smtClean="0">
                <a:solidFill>
                  <a:schemeClr val="tx1"/>
                </a:solidFill>
                <a:effectLst/>
                <a:latin typeface="+mn-lt"/>
                <a:ea typeface="+mn-ea"/>
                <a:cs typeface="+mn-cs"/>
              </a:rPr>
              <a:t>years</a:t>
            </a:r>
            <a:r>
              <a:rPr lang="fr-FR" sz="1200" kern="1200" dirty="0" smtClean="0">
                <a:solidFill>
                  <a:schemeClr val="tx1"/>
                </a:solidFill>
                <a:effectLst/>
                <a:latin typeface="+mn-lt"/>
                <a:ea typeface="+mn-ea"/>
                <a:cs typeface="+mn-cs"/>
              </a:rPr>
              <a:t>".</a:t>
            </a:r>
          </a:p>
          <a:p>
            <a:endParaRPr lang="fr-FR" sz="1200" kern="1200" dirty="0" smtClean="0">
              <a:solidFill>
                <a:schemeClr val="tx1"/>
              </a:solidFill>
              <a:effectLst/>
              <a:latin typeface="+mn-lt"/>
              <a:ea typeface="+mn-ea"/>
              <a:cs typeface="+mn-cs"/>
            </a:endParaRPr>
          </a:p>
          <a:p>
            <a:r>
              <a:rPr lang="fr-FR" sz="1200" u="sng" kern="1200" dirty="0" err="1" smtClean="0">
                <a:solidFill>
                  <a:schemeClr val="tx1"/>
                </a:solidFill>
                <a:effectLst/>
                <a:latin typeface="+mn-lt"/>
                <a:ea typeface="+mn-ea"/>
                <a:cs typeface="+mn-cs"/>
              </a:rPr>
              <a:t>Ingredients</a:t>
            </a:r>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AHA: </a:t>
            </a:r>
            <a:r>
              <a:rPr lang="fr-FR" sz="1200" kern="1200" dirty="0" err="1" smtClean="0">
                <a:solidFill>
                  <a:schemeClr val="tx1"/>
                </a:solidFill>
                <a:effectLst/>
                <a:latin typeface="+mn-lt"/>
                <a:ea typeface="+mn-ea"/>
                <a:cs typeface="+mn-cs"/>
              </a:rPr>
              <a:t>renovator</a:t>
            </a:r>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Mimosa </a:t>
            </a:r>
            <a:r>
              <a:rPr lang="fr-FR" sz="1200" kern="1200" dirty="0" err="1" smtClean="0">
                <a:solidFill>
                  <a:schemeClr val="tx1"/>
                </a:solidFill>
                <a:effectLst/>
                <a:latin typeface="+mn-lt"/>
                <a:ea typeface="+mn-ea"/>
                <a:cs typeface="+mn-cs"/>
              </a:rPr>
              <a:t>tenuiflora</a:t>
            </a:r>
            <a:r>
              <a:rPr lang="fr-FR" sz="1200" kern="1200" dirty="0" smtClean="0">
                <a:solidFill>
                  <a:schemeClr val="tx1"/>
                </a:solidFill>
                <a:effectLst/>
                <a:latin typeface="+mn-lt"/>
                <a:ea typeface="+mn-ea"/>
                <a:cs typeface="+mn-cs"/>
              </a:rPr>
              <a:t> : </a:t>
            </a:r>
            <a:r>
              <a:rPr lang="fr-FR" sz="1200" kern="1200" dirty="0" err="1" smtClean="0">
                <a:solidFill>
                  <a:schemeClr val="tx1"/>
                </a:solidFill>
                <a:effectLst/>
                <a:latin typeface="+mn-lt"/>
                <a:ea typeface="+mn-ea"/>
                <a:cs typeface="+mn-cs"/>
              </a:rPr>
              <a:t>regenerating</a:t>
            </a:r>
            <a:endParaRPr lang="fr-FR" sz="1200" kern="1200" dirty="0" smtClean="0">
              <a:solidFill>
                <a:schemeClr val="tx1"/>
              </a:solidFill>
              <a:effectLst/>
              <a:latin typeface="+mn-lt"/>
              <a:ea typeface="+mn-ea"/>
              <a:cs typeface="+mn-cs"/>
            </a:endParaRPr>
          </a:p>
          <a:p>
            <a:pPr lvl="0"/>
            <a:r>
              <a:rPr lang="fr-FR" sz="1200" kern="1200" dirty="0" err="1" smtClean="0">
                <a:solidFill>
                  <a:schemeClr val="tx1"/>
                </a:solidFill>
                <a:effectLst/>
                <a:latin typeface="+mn-lt"/>
                <a:ea typeface="+mn-ea"/>
                <a:cs typeface="+mn-cs"/>
              </a:rPr>
              <a:t>Sweet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almond</a:t>
            </a:r>
            <a:r>
              <a:rPr lang="fr-FR" sz="1200" kern="1200" dirty="0" smtClean="0">
                <a:solidFill>
                  <a:schemeClr val="tx1"/>
                </a:solidFill>
                <a:effectLst/>
                <a:latin typeface="+mn-lt"/>
                <a:ea typeface="+mn-ea"/>
                <a:cs typeface="+mn-cs"/>
              </a:rPr>
              <a:t> peptides: </a:t>
            </a:r>
            <a:r>
              <a:rPr lang="fr-FR" sz="1200" kern="1200" dirty="0" err="1" smtClean="0">
                <a:solidFill>
                  <a:schemeClr val="tx1"/>
                </a:solidFill>
                <a:effectLst/>
                <a:latin typeface="+mn-lt"/>
                <a:ea typeface="+mn-ea"/>
                <a:cs typeface="+mn-cs"/>
              </a:rPr>
              <a:t>moisturizing</a:t>
            </a:r>
            <a:endParaRPr lang="fr-FR" sz="1200" kern="1200" dirty="0" smtClean="0">
              <a:solidFill>
                <a:schemeClr val="tx1"/>
              </a:solidFill>
              <a:effectLst/>
              <a:latin typeface="+mn-lt"/>
              <a:ea typeface="+mn-ea"/>
              <a:cs typeface="+mn-cs"/>
            </a:endParaRPr>
          </a:p>
          <a:p>
            <a:pPr lvl="0"/>
            <a:endParaRPr lang="fr-FR" sz="1200"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rPr>
              <a:t>Home use </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In the </a:t>
            </a:r>
            <a:r>
              <a:rPr lang="fr-FR" sz="1200" kern="1200" dirty="0" err="1" smtClean="0">
                <a:solidFill>
                  <a:schemeClr val="tx1"/>
                </a:solidFill>
                <a:effectLst/>
                <a:latin typeface="+mn-lt"/>
                <a:ea typeface="+mn-ea"/>
                <a:cs typeface="+mn-cs"/>
              </a:rPr>
              <a:t>morning</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cleanse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your</a:t>
            </a:r>
            <a:r>
              <a:rPr lang="fr-FR" sz="1200" kern="1200" dirty="0" smtClean="0">
                <a:solidFill>
                  <a:schemeClr val="tx1"/>
                </a:solidFill>
                <a:effectLst/>
                <a:latin typeface="+mn-lt"/>
                <a:ea typeface="+mn-ea"/>
                <a:cs typeface="+mn-cs"/>
              </a:rPr>
              <a:t> face </a:t>
            </a:r>
            <a:r>
              <a:rPr lang="fr-FR" sz="1200" kern="1200" dirty="0" err="1" smtClean="0">
                <a:solidFill>
                  <a:schemeClr val="tx1"/>
                </a:solidFill>
                <a:effectLst/>
                <a:latin typeface="+mn-lt"/>
                <a:ea typeface="+mn-ea"/>
                <a:cs typeface="+mn-cs"/>
              </a:rPr>
              <a:t>thoroughly</a:t>
            </a:r>
            <a:r>
              <a:rPr lang="fr-FR" sz="1200" kern="1200" dirty="0" smtClean="0">
                <a:solidFill>
                  <a:schemeClr val="tx1"/>
                </a:solidFill>
                <a:effectLst/>
                <a:latin typeface="+mn-lt"/>
                <a:ea typeface="+mn-ea"/>
                <a:cs typeface="+mn-cs"/>
              </a:rPr>
              <a:t> and </a:t>
            </a:r>
            <a:r>
              <a:rPr lang="fr-FR" sz="1200" kern="1200" dirty="0" err="1" smtClean="0">
                <a:solidFill>
                  <a:schemeClr val="tx1"/>
                </a:solidFill>
                <a:effectLst/>
                <a:latin typeface="+mn-lt"/>
                <a:ea typeface="+mn-ea"/>
                <a:cs typeface="+mn-cs"/>
              </a:rPr>
              <a:t>then</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mist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with</a:t>
            </a:r>
            <a:r>
              <a:rPr lang="fr-FR" sz="1200" kern="1200" dirty="0" smtClean="0">
                <a:solidFill>
                  <a:schemeClr val="tx1"/>
                </a:solidFill>
                <a:effectLst/>
                <a:latin typeface="+mn-lt"/>
                <a:ea typeface="+mn-ea"/>
                <a:cs typeface="+mn-cs"/>
              </a:rPr>
              <a:t> Yon-Ka Lotion </a:t>
            </a:r>
            <a:r>
              <a:rPr lang="fr-FR" sz="1200" kern="1200" dirty="0" err="1" smtClean="0">
                <a:solidFill>
                  <a:schemeClr val="tx1"/>
                </a:solidFill>
                <a:effectLst/>
                <a:latin typeface="+mn-lt"/>
                <a:ea typeface="+mn-ea"/>
                <a:cs typeface="+mn-cs"/>
              </a:rPr>
              <a:t>adapted</a:t>
            </a:r>
            <a:r>
              <a:rPr lang="fr-FR" sz="1200" kern="1200" dirty="0" smtClean="0">
                <a:solidFill>
                  <a:schemeClr val="tx1"/>
                </a:solidFill>
                <a:effectLst/>
                <a:latin typeface="+mn-lt"/>
                <a:ea typeface="+mn-ea"/>
                <a:cs typeface="+mn-cs"/>
              </a:rPr>
              <a:t> to </a:t>
            </a:r>
            <a:r>
              <a:rPr lang="fr-FR" sz="1200" kern="1200" dirty="0" err="1" smtClean="0">
                <a:solidFill>
                  <a:schemeClr val="tx1"/>
                </a:solidFill>
                <a:effectLst/>
                <a:latin typeface="+mn-lt"/>
                <a:ea typeface="+mn-ea"/>
                <a:cs typeface="+mn-cs"/>
              </a:rPr>
              <a:t>your</a:t>
            </a:r>
            <a:r>
              <a:rPr lang="fr-FR" sz="1200" kern="1200" dirty="0" smtClean="0">
                <a:solidFill>
                  <a:schemeClr val="tx1"/>
                </a:solidFill>
                <a:effectLst/>
                <a:latin typeface="+mn-lt"/>
                <a:ea typeface="+mn-ea"/>
                <a:cs typeface="+mn-cs"/>
              </a:rPr>
              <a:t> skin type. </a:t>
            </a:r>
            <a:r>
              <a:rPr lang="fr-FR" sz="1200" kern="1200" dirty="0" err="1" smtClean="0">
                <a:solidFill>
                  <a:schemeClr val="tx1"/>
                </a:solidFill>
                <a:effectLst/>
                <a:latin typeface="+mn-lt"/>
                <a:ea typeface="+mn-ea"/>
                <a:cs typeface="+mn-cs"/>
              </a:rPr>
              <a:t>Then</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apply</a:t>
            </a:r>
            <a:r>
              <a:rPr lang="fr-FR" sz="1200" kern="1200" dirty="0" smtClean="0">
                <a:solidFill>
                  <a:schemeClr val="tx1"/>
                </a:solidFill>
                <a:effectLst/>
                <a:latin typeface="+mn-lt"/>
                <a:ea typeface="+mn-ea"/>
                <a:cs typeface="+mn-cs"/>
              </a:rPr>
              <a:t> Alpha-</a:t>
            </a:r>
            <a:r>
              <a:rPr lang="fr-FR" sz="1200" kern="1200" dirty="0" err="1" smtClean="0">
                <a:solidFill>
                  <a:schemeClr val="tx1"/>
                </a:solidFill>
                <a:effectLst/>
                <a:latin typeface="+mn-lt"/>
                <a:ea typeface="+mn-ea"/>
                <a:cs typeface="+mn-cs"/>
              </a:rPr>
              <a:t>Fluid</a:t>
            </a:r>
            <a:r>
              <a:rPr lang="fr-FR" sz="1200" kern="1200" dirty="0" smtClean="0">
                <a:solidFill>
                  <a:schemeClr val="tx1"/>
                </a:solidFill>
                <a:effectLst/>
                <a:latin typeface="+mn-lt"/>
                <a:ea typeface="+mn-ea"/>
                <a:cs typeface="+mn-cs"/>
              </a:rPr>
              <a:t> to </a:t>
            </a:r>
            <a:r>
              <a:rPr lang="fr-FR" sz="1200" kern="1200" dirty="0" err="1" smtClean="0">
                <a:solidFill>
                  <a:schemeClr val="tx1"/>
                </a:solidFill>
                <a:effectLst/>
                <a:latin typeface="+mn-lt"/>
                <a:ea typeface="+mn-ea"/>
                <a:cs typeface="+mn-cs"/>
              </a:rPr>
              <a:t>your</a:t>
            </a:r>
            <a:r>
              <a:rPr lang="fr-FR" sz="1200" kern="1200" dirty="0" smtClean="0">
                <a:solidFill>
                  <a:schemeClr val="tx1"/>
                </a:solidFill>
                <a:effectLst/>
                <a:latin typeface="+mn-lt"/>
                <a:ea typeface="+mn-ea"/>
                <a:cs typeface="+mn-cs"/>
              </a:rPr>
              <a:t> face and neck. Important: </a:t>
            </a:r>
            <a:r>
              <a:rPr lang="fr-FR" sz="1200" kern="1200" dirty="0" err="1" smtClean="0">
                <a:solidFill>
                  <a:schemeClr val="tx1"/>
                </a:solidFill>
                <a:effectLst/>
                <a:latin typeface="+mn-lt"/>
                <a:ea typeface="+mn-ea"/>
                <a:cs typeface="+mn-cs"/>
              </a:rPr>
              <a:t>apply</a:t>
            </a:r>
            <a:r>
              <a:rPr lang="fr-FR" sz="1200" kern="1200" dirty="0" smtClean="0">
                <a:solidFill>
                  <a:schemeClr val="tx1"/>
                </a:solidFill>
                <a:effectLst/>
                <a:latin typeface="+mn-lt"/>
                <a:ea typeface="+mn-ea"/>
                <a:cs typeface="+mn-cs"/>
              </a:rPr>
              <a:t> SPF 50 </a:t>
            </a:r>
            <a:r>
              <a:rPr lang="fr-FR" sz="1200" kern="1200" dirty="0" err="1" smtClean="0">
                <a:solidFill>
                  <a:schemeClr val="tx1"/>
                </a:solidFill>
                <a:effectLst/>
                <a:latin typeface="+mn-lt"/>
                <a:ea typeface="+mn-ea"/>
                <a:cs typeface="+mn-cs"/>
              </a:rPr>
              <a:t>cream</a:t>
            </a:r>
            <a:r>
              <a:rPr lang="fr-FR" sz="1200" kern="1200" dirty="0" smtClean="0">
                <a:solidFill>
                  <a:schemeClr val="tx1"/>
                </a:solidFill>
                <a:effectLst/>
                <a:latin typeface="+mn-lt"/>
                <a:ea typeface="+mn-ea"/>
                <a:cs typeface="+mn-cs"/>
              </a:rPr>
              <a:t> on top </a:t>
            </a:r>
            <a:r>
              <a:rPr lang="fr-FR" sz="1200" kern="1200" dirty="0" err="1" smtClean="0">
                <a:solidFill>
                  <a:schemeClr val="tx1"/>
                </a:solidFill>
                <a:effectLst/>
                <a:latin typeface="+mn-lt"/>
                <a:ea typeface="+mn-ea"/>
                <a:cs typeface="+mn-cs"/>
              </a:rPr>
              <a:t>when</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exposed</a:t>
            </a:r>
            <a:r>
              <a:rPr lang="fr-FR" sz="1200" kern="1200" dirty="0" smtClean="0">
                <a:solidFill>
                  <a:schemeClr val="tx1"/>
                </a:solidFill>
                <a:effectLst/>
                <a:latin typeface="+mn-lt"/>
                <a:ea typeface="+mn-ea"/>
                <a:cs typeface="+mn-cs"/>
              </a:rPr>
              <a:t> to the </a:t>
            </a:r>
            <a:r>
              <a:rPr lang="fr-FR" sz="1200" kern="1200" dirty="0" err="1" smtClean="0">
                <a:solidFill>
                  <a:schemeClr val="tx1"/>
                </a:solidFill>
                <a:effectLst/>
                <a:latin typeface="+mn-lt"/>
                <a:ea typeface="+mn-ea"/>
                <a:cs typeface="+mn-cs"/>
              </a:rPr>
              <a:t>sun</a:t>
            </a:r>
            <a:r>
              <a:rPr lang="fr-FR" sz="1200" kern="1200" dirty="0" smtClean="0">
                <a:solidFill>
                  <a:schemeClr val="tx1"/>
                </a:solidFill>
                <a:effectLst/>
                <a:latin typeface="+mn-lt"/>
                <a:ea typeface="+mn-ea"/>
                <a:cs typeface="+mn-cs"/>
              </a:rPr>
              <a:t>. For a </a:t>
            </a:r>
            <a:r>
              <a:rPr lang="fr-FR" sz="1200" kern="1200" dirty="0" err="1" smtClean="0">
                <a:solidFill>
                  <a:schemeClr val="tx1"/>
                </a:solidFill>
                <a:effectLst/>
                <a:latin typeface="+mn-lt"/>
                <a:ea typeface="+mn-ea"/>
                <a:cs typeface="+mn-cs"/>
              </a:rPr>
              <a:t>reinforced</a:t>
            </a:r>
            <a:r>
              <a:rPr lang="fr-FR" sz="1200" kern="1200" dirty="0" smtClean="0">
                <a:solidFill>
                  <a:schemeClr val="tx1"/>
                </a:solidFill>
                <a:effectLst/>
                <a:latin typeface="+mn-lt"/>
                <a:ea typeface="+mn-ea"/>
                <a:cs typeface="+mn-cs"/>
              </a:rPr>
              <a:t> new skin </a:t>
            </a:r>
            <a:r>
              <a:rPr lang="fr-FR" sz="1200" kern="1200" dirty="0" err="1" smtClean="0">
                <a:solidFill>
                  <a:schemeClr val="tx1"/>
                </a:solidFill>
                <a:effectLst/>
                <a:latin typeface="+mn-lt"/>
                <a:ea typeface="+mn-ea"/>
                <a:cs typeface="+mn-cs"/>
              </a:rPr>
              <a:t>effect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apply</a:t>
            </a:r>
            <a:r>
              <a:rPr lang="fr-FR" sz="1200" kern="1200" dirty="0" smtClean="0">
                <a:solidFill>
                  <a:schemeClr val="tx1"/>
                </a:solidFill>
                <a:effectLst/>
                <a:latin typeface="+mn-lt"/>
                <a:ea typeface="+mn-ea"/>
                <a:cs typeface="+mn-cs"/>
              </a:rPr>
              <a:t> Alpha Peel in the </a:t>
            </a:r>
            <a:r>
              <a:rPr lang="fr-FR" sz="1200" kern="1200" dirty="0" err="1" smtClean="0">
                <a:solidFill>
                  <a:schemeClr val="tx1"/>
                </a:solidFill>
                <a:effectLst/>
                <a:latin typeface="+mn-lt"/>
                <a:ea typeface="+mn-ea"/>
                <a:cs typeface="+mn-cs"/>
              </a:rPr>
              <a:t>evening</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after</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cleansing</a:t>
            </a:r>
            <a:r>
              <a:rPr lang="fr-FR" sz="1200" kern="1200" dirty="0" smtClean="0">
                <a:solidFill>
                  <a:schemeClr val="tx1"/>
                </a:solidFill>
                <a:effectLst/>
                <a:latin typeface="+mn-lt"/>
                <a:ea typeface="+mn-ea"/>
                <a:cs typeface="+mn-cs"/>
              </a:rPr>
              <a:t> and make-up </a:t>
            </a:r>
            <a:r>
              <a:rPr lang="fr-FR" sz="1200" kern="1200" dirty="0" err="1" smtClean="0">
                <a:solidFill>
                  <a:schemeClr val="tx1"/>
                </a:solidFill>
                <a:effectLst/>
                <a:latin typeface="+mn-lt"/>
                <a:ea typeface="+mn-ea"/>
                <a:cs typeface="+mn-cs"/>
              </a:rPr>
              <a:t>removal</a:t>
            </a:r>
            <a:r>
              <a:rPr lang="fr-FR" sz="1200" kern="1200" dirty="0" smtClean="0">
                <a:solidFill>
                  <a:schemeClr val="tx1"/>
                </a:solidFill>
                <a:effectLst/>
                <a:latin typeface="+mn-lt"/>
                <a:ea typeface="+mn-ea"/>
                <a:cs typeface="+mn-cs"/>
              </a:rPr>
              <a:t> and </a:t>
            </a:r>
            <a:r>
              <a:rPr lang="fr-FR" sz="1200" kern="1200" dirty="0" err="1" smtClean="0">
                <a:solidFill>
                  <a:schemeClr val="tx1"/>
                </a:solidFill>
                <a:effectLst/>
                <a:latin typeface="+mn-lt"/>
                <a:ea typeface="+mn-ea"/>
                <a:cs typeface="+mn-cs"/>
              </a:rPr>
              <a:t>after</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spraying</a:t>
            </a:r>
            <a:r>
              <a:rPr lang="fr-FR" sz="1200" kern="1200" dirty="0" smtClean="0">
                <a:solidFill>
                  <a:schemeClr val="tx1"/>
                </a:solidFill>
                <a:effectLst/>
                <a:latin typeface="+mn-lt"/>
                <a:ea typeface="+mn-ea"/>
                <a:cs typeface="+mn-cs"/>
              </a:rPr>
              <a:t> Yon-Ka Lotion. </a:t>
            </a:r>
            <a:r>
              <a:rPr lang="fr-FR" sz="1200" kern="1200" dirty="0" err="1" smtClean="0">
                <a:solidFill>
                  <a:schemeClr val="tx1"/>
                </a:solidFill>
                <a:effectLst/>
                <a:latin typeface="+mn-lt"/>
                <a:ea typeface="+mn-ea"/>
                <a:cs typeface="+mn-cs"/>
              </a:rPr>
              <a:t>Avoid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lips</a:t>
            </a:r>
            <a:r>
              <a:rPr lang="fr-FR" sz="1200" kern="1200" dirty="0" smtClean="0">
                <a:solidFill>
                  <a:schemeClr val="tx1"/>
                </a:solidFill>
                <a:effectLst/>
                <a:latin typeface="+mn-lt"/>
                <a:ea typeface="+mn-ea"/>
                <a:cs typeface="+mn-cs"/>
              </a:rPr>
              <a:t> and </a:t>
            </a:r>
            <a:r>
              <a:rPr lang="fr-FR" sz="1200" kern="1200" dirty="0" err="1" smtClean="0">
                <a:solidFill>
                  <a:schemeClr val="tx1"/>
                </a:solidFill>
                <a:effectLst/>
                <a:latin typeface="+mn-lt"/>
                <a:ea typeface="+mn-ea"/>
                <a:cs typeface="+mn-cs"/>
              </a:rPr>
              <a:t>eyelids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Leave</a:t>
            </a:r>
            <a:r>
              <a:rPr lang="fr-FR" sz="1200" kern="1200" dirty="0" smtClean="0">
                <a:solidFill>
                  <a:schemeClr val="tx1"/>
                </a:solidFill>
                <a:effectLst/>
                <a:latin typeface="+mn-lt"/>
                <a:ea typeface="+mn-ea"/>
                <a:cs typeface="+mn-cs"/>
              </a:rPr>
              <a:t> on </a:t>
            </a:r>
            <a:r>
              <a:rPr lang="fr-FR" sz="1200" kern="1200" dirty="0" err="1" smtClean="0">
                <a:solidFill>
                  <a:schemeClr val="tx1"/>
                </a:solidFill>
                <a:effectLst/>
                <a:latin typeface="+mn-lt"/>
                <a:ea typeface="+mn-ea"/>
                <a:cs typeface="+mn-cs"/>
              </a:rPr>
              <a:t>overnight</a:t>
            </a:r>
            <a:r>
              <a:rPr lang="fr-FR" sz="1200" kern="1200" dirty="0" smtClean="0">
                <a:solidFill>
                  <a:schemeClr val="tx1"/>
                </a:solidFill>
                <a:effectLst/>
                <a:latin typeface="+mn-lt"/>
                <a:ea typeface="+mn-ea"/>
                <a:cs typeface="+mn-cs"/>
              </a:rPr>
              <a:t>. Note: in case of </a:t>
            </a:r>
            <a:r>
              <a:rPr lang="fr-FR" sz="1200" kern="1200" dirty="0" err="1" smtClean="0">
                <a:solidFill>
                  <a:schemeClr val="tx1"/>
                </a:solidFill>
                <a:effectLst/>
                <a:latin typeface="+mn-lt"/>
                <a:ea typeface="+mn-ea"/>
                <a:cs typeface="+mn-cs"/>
              </a:rPr>
              <a:t>discomfort</a:t>
            </a:r>
            <a:r>
              <a:rPr lang="fr-FR" sz="1200" kern="1200" dirty="0" smtClean="0">
                <a:solidFill>
                  <a:schemeClr val="tx1"/>
                </a:solidFill>
                <a:effectLst/>
                <a:latin typeface="+mn-lt"/>
                <a:ea typeface="+mn-ea"/>
                <a:cs typeface="+mn-cs"/>
              </a:rPr>
              <a:t>, 15 minutes </a:t>
            </a:r>
            <a:r>
              <a:rPr lang="fr-FR" sz="1200" kern="1200" dirty="0" err="1" smtClean="0">
                <a:solidFill>
                  <a:schemeClr val="tx1"/>
                </a:solidFill>
                <a:effectLst/>
                <a:latin typeface="+mn-lt"/>
                <a:ea typeface="+mn-ea"/>
                <a:cs typeface="+mn-cs"/>
              </a:rPr>
              <a:t>after</a:t>
            </a:r>
            <a:r>
              <a:rPr lang="fr-FR" sz="1200" kern="1200" dirty="0" smtClean="0">
                <a:solidFill>
                  <a:schemeClr val="tx1"/>
                </a:solidFill>
                <a:effectLst/>
                <a:latin typeface="+mn-lt"/>
                <a:ea typeface="+mn-ea"/>
                <a:cs typeface="+mn-cs"/>
              </a:rPr>
              <a:t> application, </a:t>
            </a:r>
            <a:r>
              <a:rPr lang="fr-FR" sz="1200" kern="1200" dirty="0" err="1" smtClean="0">
                <a:solidFill>
                  <a:schemeClr val="tx1"/>
                </a:solidFill>
                <a:effectLst/>
                <a:latin typeface="+mn-lt"/>
                <a:ea typeface="+mn-ea"/>
                <a:cs typeface="+mn-cs"/>
              </a:rPr>
              <a:t>apply</a:t>
            </a:r>
            <a:r>
              <a:rPr lang="fr-FR" sz="1200" kern="1200" dirty="0" smtClean="0">
                <a:solidFill>
                  <a:schemeClr val="tx1"/>
                </a:solidFill>
                <a:effectLst/>
                <a:latin typeface="+mn-lt"/>
                <a:ea typeface="+mn-ea"/>
                <a:cs typeface="+mn-cs"/>
              </a:rPr>
              <a:t> Alpha-</a:t>
            </a:r>
            <a:r>
              <a:rPr lang="fr-FR" sz="1200" kern="1200" dirty="0" err="1" smtClean="0">
                <a:solidFill>
                  <a:schemeClr val="tx1"/>
                </a:solidFill>
                <a:effectLst/>
                <a:latin typeface="+mn-lt"/>
                <a:ea typeface="+mn-ea"/>
                <a:cs typeface="+mn-cs"/>
              </a:rPr>
              <a:t>Fluid</a:t>
            </a:r>
            <a:r>
              <a:rPr lang="fr-FR" sz="1200" kern="1200" dirty="0" smtClean="0">
                <a:solidFill>
                  <a:schemeClr val="tx1"/>
                </a:solidFill>
                <a:effectLst/>
                <a:latin typeface="+mn-lt"/>
                <a:ea typeface="+mn-ea"/>
                <a:cs typeface="+mn-cs"/>
              </a:rPr>
              <a:t>. Important : </a:t>
            </a:r>
            <a:r>
              <a:rPr lang="fr-FR" sz="1200" kern="1200" dirty="0" err="1" smtClean="0">
                <a:solidFill>
                  <a:schemeClr val="tx1"/>
                </a:solidFill>
                <a:effectLst/>
                <a:latin typeface="+mn-lt"/>
                <a:ea typeface="+mn-ea"/>
                <a:cs typeface="+mn-cs"/>
              </a:rPr>
              <a:t>avoid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using</a:t>
            </a:r>
            <a:r>
              <a:rPr lang="fr-FR" sz="1200" kern="1200" dirty="0" smtClean="0">
                <a:solidFill>
                  <a:schemeClr val="tx1"/>
                </a:solidFill>
                <a:effectLst/>
                <a:latin typeface="+mn-lt"/>
                <a:ea typeface="+mn-ea"/>
                <a:cs typeface="+mn-cs"/>
              </a:rPr>
              <a:t> Alpha-Peel </a:t>
            </a:r>
            <a:r>
              <a:rPr lang="fr-FR" sz="1200" kern="1200" dirty="0" err="1" smtClean="0">
                <a:solidFill>
                  <a:schemeClr val="tx1"/>
                </a:solidFill>
                <a:effectLst/>
                <a:latin typeface="+mn-lt"/>
                <a:ea typeface="+mn-ea"/>
                <a:cs typeface="+mn-cs"/>
              </a:rPr>
              <a:t>during</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sun</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exposure</a:t>
            </a:r>
            <a:r>
              <a:rPr lang="fr-FR" sz="1200" kern="1200" dirty="0" smtClean="0">
                <a:solidFill>
                  <a:schemeClr val="tx1"/>
                </a:solidFill>
                <a:effectLst/>
                <a:latin typeface="+mn-lt"/>
                <a:ea typeface="+mn-ea"/>
                <a:cs typeface="+mn-cs"/>
              </a:rPr>
              <a:t> or </a:t>
            </a:r>
            <a:r>
              <a:rPr lang="fr-FR" sz="1200" kern="1200" dirty="0" err="1" smtClean="0">
                <a:solidFill>
                  <a:schemeClr val="tx1"/>
                </a:solidFill>
                <a:effectLst/>
                <a:latin typeface="+mn-lt"/>
                <a:ea typeface="+mn-ea"/>
                <a:cs typeface="+mn-cs"/>
              </a:rPr>
              <a:t>dermatological</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treatments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with</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vitamin</a:t>
            </a:r>
            <a:r>
              <a:rPr lang="fr-FR" sz="1200" kern="1200" dirty="0" smtClean="0">
                <a:solidFill>
                  <a:schemeClr val="tx1"/>
                </a:solidFill>
                <a:effectLst/>
                <a:latin typeface="+mn-lt"/>
                <a:ea typeface="+mn-ea"/>
                <a:cs typeface="+mn-cs"/>
              </a:rPr>
              <a:t> A.</a:t>
            </a:r>
          </a:p>
          <a:p>
            <a:endParaRPr lang="fr-FR" sz="1200"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rPr>
              <a:t>Use in </a:t>
            </a:r>
            <a:r>
              <a:rPr lang="fr-FR" sz="1200" u="sng" kern="1200" dirty="0" err="1" smtClean="0">
                <a:solidFill>
                  <a:schemeClr val="tx1"/>
                </a:solidFill>
                <a:effectLst/>
                <a:latin typeface="+mn-lt"/>
                <a:ea typeface="+mn-ea"/>
                <a:cs typeface="+mn-cs"/>
              </a:rPr>
              <a:t>treatment</a:t>
            </a:r>
            <a:r>
              <a:rPr lang="fr-FR" sz="1200" u="sng" kern="1200" dirty="0" smtClean="0">
                <a:solidFill>
                  <a:schemeClr val="tx1"/>
                </a:solidFill>
                <a:effectLst/>
                <a:latin typeface="+mn-lt"/>
                <a:ea typeface="+mn-ea"/>
                <a:cs typeface="+mn-cs"/>
              </a:rPr>
              <a:t> room</a:t>
            </a:r>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Massage</a:t>
            </a:r>
          </a:p>
          <a:p>
            <a:pPr lvl="0"/>
            <a:r>
              <a:rPr lang="fr-FR" sz="1200" kern="1200" dirty="0" smtClean="0">
                <a:solidFill>
                  <a:schemeClr val="tx1"/>
                </a:solidFill>
                <a:effectLst/>
                <a:latin typeface="+mn-lt"/>
                <a:ea typeface="+mn-ea"/>
                <a:cs typeface="+mn-cs"/>
              </a:rPr>
              <a:t>End of </a:t>
            </a:r>
            <a:r>
              <a:rPr lang="fr-FR" sz="1200" kern="1200" dirty="0" err="1" smtClean="0">
                <a:solidFill>
                  <a:schemeClr val="tx1"/>
                </a:solidFill>
                <a:effectLst/>
                <a:latin typeface="+mn-lt"/>
                <a:ea typeface="+mn-ea"/>
                <a:cs typeface="+mn-cs"/>
              </a:rPr>
              <a:t>treatment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cream</a:t>
            </a:r>
            <a:endParaRPr lang="fr-FR" sz="1200" kern="1200" dirty="0" smtClean="0">
              <a:solidFill>
                <a:schemeClr val="tx1"/>
              </a:solidFill>
              <a:effectLst/>
              <a:latin typeface="+mn-lt"/>
              <a:ea typeface="+mn-ea"/>
              <a:cs typeface="+mn-cs"/>
            </a:endParaRPr>
          </a:p>
          <a:p>
            <a:pPr lvl="0"/>
            <a:endParaRPr lang="fr-FR" sz="1200"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rPr>
              <a:t>Tips </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It </a:t>
            </a:r>
            <a:r>
              <a:rPr lang="fr-FR" sz="1200" kern="1200" dirty="0" err="1" smtClean="0">
                <a:solidFill>
                  <a:schemeClr val="tx1"/>
                </a:solidFill>
                <a:effectLst/>
                <a:latin typeface="+mn-lt"/>
                <a:ea typeface="+mn-ea"/>
                <a:cs typeface="+mn-cs"/>
              </a:rPr>
              <a:t>is</a:t>
            </a:r>
            <a:r>
              <a:rPr lang="fr-FR" sz="1200" kern="1200" dirty="0" smtClean="0">
                <a:solidFill>
                  <a:schemeClr val="tx1"/>
                </a:solidFill>
                <a:effectLst/>
                <a:latin typeface="+mn-lt"/>
                <a:ea typeface="+mn-ea"/>
                <a:cs typeface="+mn-cs"/>
              </a:rPr>
              <a:t> possible to use alpha-</a:t>
            </a:r>
            <a:r>
              <a:rPr lang="fr-FR" sz="1200" kern="1200" dirty="0" err="1" smtClean="0">
                <a:solidFill>
                  <a:schemeClr val="tx1"/>
                </a:solidFill>
                <a:effectLst/>
                <a:latin typeface="+mn-lt"/>
                <a:ea typeface="+mn-ea"/>
                <a:cs typeface="+mn-cs"/>
              </a:rPr>
              <a:t>fluid</a:t>
            </a:r>
            <a:r>
              <a:rPr lang="fr-FR" sz="1200" kern="1200" dirty="0" smtClean="0">
                <a:solidFill>
                  <a:schemeClr val="tx1"/>
                </a:solidFill>
                <a:effectLst/>
                <a:latin typeface="+mn-lt"/>
                <a:ea typeface="+mn-ea"/>
                <a:cs typeface="+mn-cs"/>
              </a:rPr>
              <a:t> all </a:t>
            </a:r>
            <a:r>
              <a:rPr lang="fr-FR" sz="1200" kern="1200" dirty="0" err="1" smtClean="0">
                <a:solidFill>
                  <a:schemeClr val="tx1"/>
                </a:solidFill>
                <a:effectLst/>
                <a:latin typeface="+mn-lt"/>
                <a:ea typeface="+mn-ea"/>
                <a:cs typeface="+mn-cs"/>
              </a:rPr>
              <a:t>year</a:t>
            </a:r>
            <a:r>
              <a:rPr lang="fr-FR" sz="1200" kern="1200" dirty="0" smtClean="0">
                <a:solidFill>
                  <a:schemeClr val="tx1"/>
                </a:solidFill>
                <a:effectLst/>
                <a:latin typeface="+mn-lt"/>
                <a:ea typeface="+mn-ea"/>
                <a:cs typeface="+mn-cs"/>
              </a:rPr>
              <a:t> round by </a:t>
            </a:r>
            <a:r>
              <a:rPr lang="fr-FR" sz="1200" kern="1200" dirty="0" err="1" smtClean="0">
                <a:solidFill>
                  <a:schemeClr val="tx1"/>
                </a:solidFill>
                <a:effectLst/>
                <a:latin typeface="+mn-lt"/>
                <a:ea typeface="+mn-ea"/>
                <a:cs typeface="+mn-cs"/>
              </a:rPr>
              <a:t>combining</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it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with</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another</a:t>
            </a:r>
            <a:r>
              <a:rPr lang="fr-FR" sz="1200" kern="1200" dirty="0" smtClean="0">
                <a:solidFill>
                  <a:schemeClr val="tx1"/>
                </a:solidFill>
                <a:effectLst/>
                <a:latin typeface="+mn-lt"/>
                <a:ea typeface="+mn-ea"/>
                <a:cs typeface="+mn-cs"/>
              </a:rPr>
              <a:t> night care </a:t>
            </a:r>
            <a:r>
              <a:rPr lang="fr-FR" sz="1200" kern="1200" dirty="0" err="1" smtClean="0">
                <a:solidFill>
                  <a:schemeClr val="tx1"/>
                </a:solidFill>
                <a:effectLst/>
                <a:latin typeface="+mn-lt"/>
                <a:ea typeface="+mn-ea"/>
                <a:cs typeface="+mn-cs"/>
              </a:rPr>
              <a:t>product</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To </a:t>
            </a:r>
            <a:r>
              <a:rPr lang="fr-FR" sz="1200" kern="1200" dirty="0" err="1" smtClean="0">
                <a:solidFill>
                  <a:schemeClr val="tx1"/>
                </a:solidFill>
                <a:effectLst/>
                <a:latin typeface="+mn-lt"/>
                <a:ea typeface="+mn-ea"/>
                <a:cs typeface="+mn-cs"/>
              </a:rPr>
              <a:t>recommend</a:t>
            </a:r>
            <a:r>
              <a:rPr lang="fr-FR" sz="1200" kern="1200" dirty="0" smtClean="0">
                <a:solidFill>
                  <a:schemeClr val="tx1"/>
                </a:solidFill>
                <a:effectLst/>
                <a:latin typeface="+mn-lt"/>
                <a:ea typeface="+mn-ea"/>
                <a:cs typeface="+mn-cs"/>
              </a:rPr>
              <a:t> as a global </a:t>
            </a:r>
            <a:r>
              <a:rPr lang="fr-FR" sz="1200" kern="1200" dirty="0" err="1" smtClean="0">
                <a:solidFill>
                  <a:schemeClr val="tx1"/>
                </a:solidFill>
                <a:effectLst/>
                <a:latin typeface="+mn-lt"/>
                <a:ea typeface="+mn-ea"/>
                <a:cs typeface="+mn-cs"/>
              </a:rPr>
              <a:t>treatment</a:t>
            </a:r>
            <a:r>
              <a:rPr lang="fr-FR" sz="1200" kern="1200" dirty="0" smtClean="0">
                <a:solidFill>
                  <a:schemeClr val="tx1"/>
                </a:solidFill>
                <a:effectLst/>
                <a:latin typeface="+mn-lt"/>
                <a:ea typeface="+mn-ea"/>
                <a:cs typeface="+mn-cs"/>
              </a:rPr>
              <a:t> to brides-to-</a:t>
            </a:r>
            <a:r>
              <a:rPr lang="fr-FR" sz="1200" kern="1200" dirty="0" err="1" smtClean="0">
                <a:solidFill>
                  <a:schemeClr val="tx1"/>
                </a:solidFill>
                <a:effectLst/>
                <a:latin typeface="+mn-lt"/>
                <a:ea typeface="+mn-ea"/>
                <a:cs typeface="+mn-cs"/>
              </a:rPr>
              <a:t>be</a:t>
            </a:r>
            <a:r>
              <a:rPr lang="fr-FR" sz="1200" kern="1200" dirty="0" smtClean="0">
                <a:solidFill>
                  <a:schemeClr val="tx1"/>
                </a:solidFill>
                <a:effectLst/>
                <a:latin typeface="+mn-lt"/>
                <a:ea typeface="+mn-ea"/>
                <a:cs typeface="+mn-cs"/>
              </a:rPr>
              <a:t> (propose an </a:t>
            </a:r>
            <a:r>
              <a:rPr lang="fr-FR" sz="1200" kern="1200" dirty="0" err="1" smtClean="0">
                <a:solidFill>
                  <a:schemeClr val="tx1"/>
                </a:solidFill>
                <a:effectLst/>
                <a:latin typeface="+mn-lt"/>
                <a:ea typeface="+mn-ea"/>
                <a:cs typeface="+mn-cs"/>
              </a:rPr>
              <a:t>offer</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with</a:t>
            </a:r>
            <a:r>
              <a:rPr lang="fr-FR" sz="1200" kern="1200" dirty="0" smtClean="0">
                <a:solidFill>
                  <a:schemeClr val="tx1"/>
                </a:solidFill>
                <a:effectLst/>
                <a:latin typeface="+mn-lt"/>
                <a:ea typeface="+mn-ea"/>
                <a:cs typeface="+mn-cs"/>
              </a:rPr>
              <a:t> the make-up trial / </a:t>
            </a:r>
            <a:r>
              <a:rPr lang="fr-FR" sz="1200" kern="1200" dirty="0" err="1" smtClean="0">
                <a:solidFill>
                  <a:schemeClr val="tx1"/>
                </a:solidFill>
                <a:effectLst/>
                <a:latin typeface="+mn-lt"/>
                <a:ea typeface="+mn-ea"/>
                <a:cs typeface="+mn-cs"/>
              </a:rPr>
              <a:t>bridal</a:t>
            </a:r>
            <a:r>
              <a:rPr lang="fr-FR" sz="1200" kern="1200" dirty="0" smtClean="0">
                <a:solidFill>
                  <a:schemeClr val="tx1"/>
                </a:solidFill>
                <a:effectLst/>
                <a:latin typeface="+mn-lt"/>
                <a:ea typeface="+mn-ea"/>
                <a:cs typeface="+mn-cs"/>
              </a:rPr>
              <a:t> make-up / Alpha-Vital </a:t>
            </a:r>
            <a:r>
              <a:rPr lang="fr-FR" sz="1200" kern="1200" dirty="0" err="1" smtClean="0">
                <a:solidFill>
                  <a:schemeClr val="tx1"/>
                </a:solidFill>
                <a:effectLst/>
                <a:latin typeface="+mn-lt"/>
                <a:ea typeface="+mn-ea"/>
                <a:cs typeface="+mn-cs"/>
              </a:rPr>
              <a:t>treatment</a:t>
            </a:r>
            <a:r>
              <a:rPr lang="fr-FR" sz="1200" kern="1200" dirty="0" smtClean="0">
                <a:solidFill>
                  <a:schemeClr val="tx1"/>
                </a:solidFill>
                <a:effectLst/>
                <a:latin typeface="+mn-lt"/>
                <a:ea typeface="+mn-ea"/>
                <a:cs typeface="+mn-cs"/>
              </a:rPr>
              <a:t> in package) </a:t>
            </a:r>
          </a:p>
          <a:p>
            <a:endParaRPr lang="fr-FR" sz="1200"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rPr>
              <a:t>Product </a:t>
            </a:r>
            <a:r>
              <a:rPr lang="fr-FR" sz="1200" u="sng" kern="1200" dirty="0" err="1" smtClean="0">
                <a:solidFill>
                  <a:schemeClr val="tx1"/>
                </a:solidFill>
                <a:effectLst/>
                <a:latin typeface="+mn-lt"/>
                <a:ea typeface="+mn-ea"/>
                <a:cs typeface="+mn-cs"/>
              </a:rPr>
              <a:t>advantages</a:t>
            </a:r>
            <a:endParaRPr lang="fr-FR" sz="1200" kern="1200" dirty="0" smtClean="0">
              <a:solidFill>
                <a:schemeClr val="tx1"/>
              </a:solidFill>
              <a:effectLst/>
              <a:latin typeface="+mn-lt"/>
              <a:ea typeface="+mn-ea"/>
              <a:cs typeface="+mn-cs"/>
            </a:endParaRPr>
          </a:p>
          <a:p>
            <a:pPr lvl="0"/>
            <a:r>
              <a:rPr lang="fr-FR" sz="1200" kern="1200" dirty="0" err="1" smtClean="0">
                <a:solidFill>
                  <a:schemeClr val="tx1"/>
                </a:solidFill>
                <a:effectLst/>
                <a:latin typeface="+mn-lt"/>
                <a:ea typeface="+mn-ea"/>
                <a:cs typeface="+mn-cs"/>
              </a:rPr>
              <a:t>Contains</a:t>
            </a:r>
            <a:r>
              <a:rPr lang="fr-FR" sz="1200" kern="1200" dirty="0" smtClean="0">
                <a:solidFill>
                  <a:schemeClr val="tx1"/>
                </a:solidFill>
                <a:effectLst/>
                <a:latin typeface="+mn-lt"/>
                <a:ea typeface="+mn-ea"/>
                <a:cs typeface="+mn-cs"/>
              </a:rPr>
              <a:t> 94% </a:t>
            </a:r>
            <a:r>
              <a:rPr lang="fr-FR" sz="1200" kern="1200" dirty="0" err="1" smtClean="0">
                <a:solidFill>
                  <a:schemeClr val="tx1"/>
                </a:solidFill>
                <a:effectLst/>
                <a:latin typeface="+mn-lt"/>
                <a:ea typeface="+mn-ea"/>
                <a:cs typeface="+mn-cs"/>
              </a:rPr>
              <a:t>natural</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ingredients</a:t>
            </a:r>
            <a:r>
              <a:rPr lang="fr-FR" sz="1200" kern="1200" dirty="0" smtClean="0">
                <a:solidFill>
                  <a:schemeClr val="tx1"/>
                </a:solidFill>
                <a:effectLst/>
                <a:latin typeface="+mn-lt"/>
                <a:ea typeface="+mn-ea"/>
                <a:cs typeface="+mn-cs"/>
              </a:rPr>
              <a:t> </a:t>
            </a:r>
          </a:p>
          <a:p>
            <a:pPr lvl="0"/>
            <a:r>
              <a:rPr lang="fr-FR" sz="1200" kern="1200" dirty="0" err="1" smtClean="0">
                <a:solidFill>
                  <a:schemeClr val="tx1"/>
                </a:solidFill>
                <a:effectLst/>
                <a:latin typeface="+mn-lt"/>
                <a:ea typeface="+mn-ea"/>
                <a:cs typeface="+mn-cs"/>
              </a:rPr>
              <a:t>Refines</a:t>
            </a:r>
            <a:r>
              <a:rPr lang="fr-FR" sz="1200" kern="1200" dirty="0" smtClean="0">
                <a:solidFill>
                  <a:schemeClr val="tx1"/>
                </a:solidFill>
                <a:effectLst/>
                <a:latin typeface="+mn-lt"/>
                <a:ea typeface="+mn-ea"/>
                <a:cs typeface="+mn-cs"/>
              </a:rPr>
              <a:t> the skin texture </a:t>
            </a:r>
          </a:p>
          <a:p>
            <a:pPr lvl="0"/>
            <a:r>
              <a:rPr lang="fr-FR" sz="1200" kern="1200" dirty="0" smtClean="0">
                <a:solidFill>
                  <a:schemeClr val="tx1"/>
                </a:solidFill>
                <a:effectLst/>
                <a:latin typeface="+mn-lt"/>
                <a:ea typeface="+mn-ea"/>
                <a:cs typeface="+mn-cs"/>
              </a:rPr>
              <a:t>The skin </a:t>
            </a:r>
            <a:r>
              <a:rPr lang="fr-FR" sz="1200" kern="1200" dirty="0" err="1" smtClean="0">
                <a:solidFill>
                  <a:schemeClr val="tx1"/>
                </a:solidFill>
                <a:effectLst/>
                <a:latin typeface="+mn-lt"/>
                <a:ea typeface="+mn-ea"/>
                <a:cs typeface="+mn-cs"/>
              </a:rPr>
              <a:t>is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protected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hydrated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beautiful</a:t>
            </a:r>
            <a:r>
              <a:rPr lang="fr-FR" sz="1200" kern="1200" dirty="0" smtClean="0">
                <a:solidFill>
                  <a:schemeClr val="tx1"/>
                </a:solidFill>
                <a:effectLst/>
                <a:latin typeface="+mn-lt"/>
                <a:ea typeface="+mn-ea"/>
                <a:cs typeface="+mn-cs"/>
              </a:rPr>
              <a:t> and soft </a:t>
            </a:r>
          </a:p>
          <a:p>
            <a:pPr lvl="0"/>
            <a:r>
              <a:rPr lang="fr-FR" sz="1200" kern="1200" dirty="0" smtClean="0">
                <a:solidFill>
                  <a:schemeClr val="tx1"/>
                </a:solidFill>
                <a:effectLst/>
                <a:latin typeface="+mn-lt"/>
                <a:ea typeface="+mn-ea"/>
                <a:cs typeface="+mn-cs"/>
              </a:rPr>
              <a:t>New skin </a:t>
            </a:r>
            <a:r>
              <a:rPr lang="fr-FR" sz="1200" kern="1200" dirty="0" err="1" smtClean="0">
                <a:solidFill>
                  <a:schemeClr val="tx1"/>
                </a:solidFill>
                <a:effectLst/>
                <a:latin typeface="+mn-lt"/>
                <a:ea typeface="+mn-ea"/>
                <a:cs typeface="+mn-cs"/>
              </a:rPr>
              <a:t>effect</a:t>
            </a:r>
            <a:r>
              <a:rPr lang="fr-FR" sz="1200" kern="1200" dirty="0" smtClean="0">
                <a:solidFill>
                  <a:schemeClr val="tx1"/>
                </a:solidFill>
                <a:effectLst/>
                <a:latin typeface="+mn-lt"/>
                <a:ea typeface="+mn-ea"/>
                <a:cs typeface="+mn-cs"/>
              </a:rPr>
              <a:t> </a:t>
            </a:r>
          </a:p>
          <a:p>
            <a:pPr lvl="0"/>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ALPHA-PEEL</a:t>
            </a:r>
          </a:p>
          <a:p>
            <a:endParaRPr lang="fr-FR" sz="1200"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rPr>
              <a:t>Description</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This </a:t>
            </a:r>
            <a:r>
              <a:rPr lang="fr-FR" sz="1200" kern="1200" dirty="0" err="1" smtClean="0">
                <a:solidFill>
                  <a:schemeClr val="tx1"/>
                </a:solidFill>
                <a:effectLst/>
                <a:latin typeface="+mn-lt"/>
                <a:ea typeface="+mn-ea"/>
                <a:cs typeface="+mn-cs"/>
              </a:rPr>
              <a:t>renewing</a:t>
            </a:r>
            <a:r>
              <a:rPr lang="fr-FR" sz="1200" kern="1200" dirty="0" smtClean="0">
                <a:solidFill>
                  <a:schemeClr val="tx1"/>
                </a:solidFill>
                <a:effectLst/>
                <a:latin typeface="+mn-lt"/>
                <a:ea typeface="+mn-ea"/>
                <a:cs typeface="+mn-cs"/>
              </a:rPr>
              <a:t> gel </a:t>
            </a:r>
            <a:r>
              <a:rPr lang="fr-FR" sz="1200" kern="1200" dirty="0" err="1" smtClean="0">
                <a:solidFill>
                  <a:schemeClr val="tx1"/>
                </a:solidFill>
                <a:effectLst/>
                <a:latin typeface="+mn-lt"/>
                <a:ea typeface="+mn-ea"/>
                <a:cs typeface="+mn-cs"/>
              </a:rPr>
              <a:t>peel</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with</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precisely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dosed</a:t>
            </a:r>
            <a:r>
              <a:rPr lang="fr-FR" sz="1200" kern="1200" dirty="0" smtClean="0">
                <a:solidFill>
                  <a:schemeClr val="tx1"/>
                </a:solidFill>
                <a:effectLst/>
                <a:latin typeface="+mn-lt"/>
                <a:ea typeface="+mn-ea"/>
                <a:cs typeface="+mn-cs"/>
              </a:rPr>
              <a:t> fruit </a:t>
            </a:r>
            <a:r>
              <a:rPr lang="fr-FR" sz="1200" kern="1200" dirty="0" err="1" smtClean="0">
                <a:solidFill>
                  <a:schemeClr val="tx1"/>
                </a:solidFill>
                <a:effectLst/>
                <a:latin typeface="+mn-lt"/>
                <a:ea typeface="+mn-ea"/>
                <a:cs typeface="+mn-cs"/>
              </a:rPr>
              <a:t>acids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gently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eliminates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dead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cells</a:t>
            </a:r>
            <a:r>
              <a:rPr lang="fr-FR" sz="1200" kern="1200" dirty="0" smtClean="0">
                <a:solidFill>
                  <a:schemeClr val="tx1"/>
                </a:solidFill>
                <a:effectLst/>
                <a:latin typeface="+mn-lt"/>
                <a:ea typeface="+mn-ea"/>
                <a:cs typeface="+mn-cs"/>
              </a:rPr>
              <a:t> and </a:t>
            </a:r>
            <a:r>
              <a:rPr lang="fr-FR" sz="1200" kern="1200" dirty="0" err="1" smtClean="0">
                <a:solidFill>
                  <a:schemeClr val="tx1"/>
                </a:solidFill>
                <a:effectLst/>
                <a:latin typeface="+mn-lt"/>
                <a:ea typeface="+mn-ea"/>
                <a:cs typeface="+mn-cs"/>
              </a:rPr>
              <a:t>visibly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improves</a:t>
            </a:r>
            <a:r>
              <a:rPr lang="fr-FR" sz="1200" kern="1200" dirty="0" smtClean="0">
                <a:solidFill>
                  <a:schemeClr val="tx1"/>
                </a:solidFill>
                <a:effectLst/>
                <a:latin typeface="+mn-lt"/>
                <a:ea typeface="+mn-ea"/>
                <a:cs typeface="+mn-cs"/>
              </a:rPr>
              <a:t> the skin </a:t>
            </a:r>
            <a:r>
              <a:rPr lang="fr-FR" sz="1200" kern="1200" dirty="0" err="1" smtClean="0">
                <a:solidFill>
                  <a:schemeClr val="tx1"/>
                </a:solidFill>
                <a:effectLst/>
                <a:latin typeface="+mn-lt"/>
                <a:ea typeface="+mn-ea"/>
                <a:cs typeface="+mn-cs"/>
              </a:rPr>
              <a:t>quality</a:t>
            </a:r>
            <a:r>
              <a:rPr lang="fr-FR" sz="1200" kern="1200" dirty="0" smtClean="0">
                <a:solidFill>
                  <a:schemeClr val="tx1"/>
                </a:solidFill>
                <a:effectLst/>
                <a:latin typeface="+mn-lt"/>
                <a:ea typeface="+mn-ea"/>
                <a:cs typeface="+mn-cs"/>
              </a:rPr>
              <a:t> on the face, neck and décolleté. Alpha-Peel </a:t>
            </a:r>
            <a:r>
              <a:rPr lang="fr-FR" sz="1200" kern="1200" dirty="0" err="1" smtClean="0">
                <a:solidFill>
                  <a:schemeClr val="tx1"/>
                </a:solidFill>
                <a:effectLst/>
                <a:latin typeface="+mn-lt"/>
                <a:ea typeface="+mn-ea"/>
                <a:cs typeface="+mn-cs"/>
              </a:rPr>
              <a:t>is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used</a:t>
            </a:r>
            <a:r>
              <a:rPr lang="fr-FR" sz="1200" kern="1200" dirty="0" smtClean="0">
                <a:solidFill>
                  <a:schemeClr val="tx1"/>
                </a:solidFill>
                <a:effectLst/>
                <a:latin typeface="+mn-lt"/>
                <a:ea typeface="+mn-ea"/>
                <a:cs typeface="+mn-cs"/>
              </a:rPr>
              <a:t> in the </a:t>
            </a:r>
            <a:r>
              <a:rPr lang="fr-FR" sz="1200" kern="1200" dirty="0" err="1" smtClean="0">
                <a:solidFill>
                  <a:schemeClr val="tx1"/>
                </a:solidFill>
                <a:effectLst/>
                <a:latin typeface="+mn-lt"/>
                <a:ea typeface="+mn-ea"/>
                <a:cs typeface="+mn-cs"/>
              </a:rPr>
              <a:t>evening</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preferably</a:t>
            </a:r>
            <a:r>
              <a:rPr lang="fr-FR" sz="1200" kern="1200" dirty="0" smtClean="0">
                <a:solidFill>
                  <a:schemeClr val="tx1"/>
                </a:solidFill>
                <a:effectLst/>
                <a:latin typeface="+mn-lt"/>
                <a:ea typeface="+mn-ea"/>
                <a:cs typeface="+mn-cs"/>
              </a:rPr>
              <a:t> as a one-</a:t>
            </a:r>
            <a:r>
              <a:rPr lang="fr-FR" sz="1200" kern="1200" dirty="0" err="1" smtClean="0">
                <a:solidFill>
                  <a:schemeClr val="tx1"/>
                </a:solidFill>
                <a:effectLst/>
                <a:latin typeface="+mn-lt"/>
                <a:ea typeface="+mn-ea"/>
                <a:cs typeface="+mn-cs"/>
              </a:rPr>
              <a:t>month</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treatment</a:t>
            </a:r>
            <a:r>
              <a:rPr lang="fr-FR" sz="1200" kern="1200" dirty="0" smtClean="0">
                <a:solidFill>
                  <a:schemeClr val="tx1"/>
                </a:solidFill>
                <a:effectLst/>
                <a:latin typeface="+mn-lt"/>
                <a:ea typeface="+mn-ea"/>
                <a:cs typeface="+mn-cs"/>
              </a:rPr>
              <a:t> for maximum "new skin" </a:t>
            </a:r>
            <a:r>
              <a:rPr lang="fr-FR" sz="1200" kern="1200" dirty="0" err="1" smtClean="0">
                <a:solidFill>
                  <a:schemeClr val="tx1"/>
                </a:solidFill>
                <a:effectLst/>
                <a:latin typeface="+mn-lt"/>
                <a:ea typeface="+mn-ea"/>
                <a:cs typeface="+mn-cs"/>
              </a:rPr>
              <a:t>effect</a:t>
            </a:r>
            <a:r>
              <a:rPr lang="fr-FR" sz="1200" kern="1200" dirty="0" smtClean="0">
                <a:solidFill>
                  <a:schemeClr val="tx1"/>
                </a:solidFill>
                <a:effectLst/>
                <a:latin typeface="+mn-lt"/>
                <a:ea typeface="+mn-ea"/>
                <a:cs typeface="+mn-cs"/>
              </a:rPr>
              <a:t>. The complexion </a:t>
            </a:r>
            <a:r>
              <a:rPr lang="fr-FR" sz="1200" kern="1200" dirty="0" err="1" smtClean="0">
                <a:solidFill>
                  <a:schemeClr val="tx1"/>
                </a:solidFill>
                <a:effectLst/>
                <a:latin typeface="+mn-lt"/>
                <a:ea typeface="+mn-ea"/>
                <a:cs typeface="+mn-cs"/>
              </a:rPr>
              <a:t>becomes</a:t>
            </a:r>
            <a:r>
              <a:rPr lang="fr-FR" sz="1200" kern="1200" dirty="0" smtClean="0">
                <a:solidFill>
                  <a:schemeClr val="tx1"/>
                </a:solidFill>
                <a:effectLst/>
                <a:latin typeface="+mn-lt"/>
                <a:ea typeface="+mn-ea"/>
                <a:cs typeface="+mn-cs"/>
              </a:rPr>
              <a:t> more </a:t>
            </a:r>
            <a:r>
              <a:rPr lang="fr-FR" sz="1200" kern="1200" dirty="0" err="1" smtClean="0">
                <a:solidFill>
                  <a:schemeClr val="tx1"/>
                </a:solidFill>
                <a:effectLst/>
                <a:latin typeface="+mn-lt"/>
                <a:ea typeface="+mn-ea"/>
                <a:cs typeface="+mn-cs"/>
              </a:rPr>
              <a:t>even</a:t>
            </a:r>
            <a:r>
              <a:rPr lang="fr-FR" sz="1200" kern="1200" dirty="0" smtClean="0">
                <a:solidFill>
                  <a:schemeClr val="tx1"/>
                </a:solidFill>
                <a:effectLst/>
                <a:latin typeface="+mn-lt"/>
                <a:ea typeface="+mn-ea"/>
                <a:cs typeface="+mn-cs"/>
              </a:rPr>
              <a:t> and radiant, the skin texture </a:t>
            </a:r>
            <a:r>
              <a:rPr lang="fr-FR" sz="1200" kern="1200" dirty="0" err="1" smtClean="0">
                <a:solidFill>
                  <a:schemeClr val="tx1"/>
                </a:solidFill>
                <a:effectLst/>
                <a:latin typeface="+mn-lt"/>
                <a:ea typeface="+mn-ea"/>
                <a:cs typeface="+mn-cs"/>
              </a:rPr>
              <a:t>is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refined</a:t>
            </a:r>
            <a:r>
              <a:rPr lang="fr-FR" sz="1200" kern="1200" dirty="0" smtClean="0">
                <a:solidFill>
                  <a:schemeClr val="tx1"/>
                </a:solidFill>
                <a:effectLst/>
                <a:latin typeface="+mn-lt"/>
                <a:ea typeface="+mn-ea"/>
                <a:cs typeface="+mn-cs"/>
              </a:rPr>
              <a:t>, and </a:t>
            </a:r>
            <a:r>
              <a:rPr lang="fr-FR" sz="1200" kern="1200" dirty="0" err="1" smtClean="0">
                <a:solidFill>
                  <a:schemeClr val="tx1"/>
                </a:solidFill>
                <a:effectLst/>
                <a:latin typeface="+mn-lt"/>
                <a:ea typeface="+mn-ea"/>
                <a:cs typeface="+mn-cs"/>
              </a:rPr>
              <a:t>wrinkles</a:t>
            </a:r>
            <a:r>
              <a:rPr lang="fr-FR" sz="1200" kern="1200" dirty="0" smtClean="0">
                <a:solidFill>
                  <a:schemeClr val="tx1"/>
                </a:solidFill>
                <a:effectLst/>
                <a:latin typeface="+mn-lt"/>
                <a:ea typeface="+mn-ea"/>
                <a:cs typeface="+mn-cs"/>
              </a:rPr>
              <a:t> and fine </a:t>
            </a:r>
            <a:r>
              <a:rPr lang="fr-FR" sz="1200" kern="1200" dirty="0" err="1" smtClean="0">
                <a:solidFill>
                  <a:schemeClr val="tx1"/>
                </a:solidFill>
                <a:effectLst/>
                <a:latin typeface="+mn-lt"/>
                <a:ea typeface="+mn-ea"/>
                <a:cs typeface="+mn-cs"/>
              </a:rPr>
              <a:t>lines</a:t>
            </a:r>
            <a:r>
              <a:rPr lang="fr-FR" sz="1200" kern="1200" dirty="0" smtClean="0">
                <a:solidFill>
                  <a:schemeClr val="tx1"/>
                </a:solidFill>
                <a:effectLst/>
                <a:latin typeface="+mn-lt"/>
                <a:ea typeface="+mn-ea"/>
                <a:cs typeface="+mn-cs"/>
              </a:rPr>
              <a:t> are </a:t>
            </a:r>
            <a:r>
              <a:rPr lang="fr-FR" sz="1200" kern="1200" dirty="0" err="1" smtClean="0">
                <a:solidFill>
                  <a:schemeClr val="tx1"/>
                </a:solidFill>
                <a:effectLst/>
                <a:latin typeface="+mn-lt"/>
                <a:ea typeface="+mn-ea"/>
                <a:cs typeface="+mn-cs"/>
              </a:rPr>
              <a:t>smoothed</a:t>
            </a:r>
            <a:r>
              <a:rPr lang="fr-FR" sz="1200" kern="1200" dirty="0" smtClean="0">
                <a:solidFill>
                  <a:schemeClr val="tx1"/>
                </a:solidFill>
                <a:effectLst/>
                <a:latin typeface="+mn-lt"/>
                <a:ea typeface="+mn-ea"/>
                <a:cs typeface="+mn-cs"/>
              </a:rPr>
              <a:t>. </a:t>
            </a:r>
          </a:p>
          <a:p>
            <a:r>
              <a:rPr lang="fr-FR" sz="1200" u="sng" kern="1200" dirty="0" smtClean="0">
                <a:solidFill>
                  <a:schemeClr val="tx1"/>
                </a:solidFill>
                <a:effectLst/>
                <a:latin typeface="+mn-lt"/>
                <a:ea typeface="+mn-ea"/>
                <a:cs typeface="+mn-cs"/>
              </a:rPr>
              <a:t>Promise</a:t>
            </a:r>
            <a:endParaRPr lang="fr-FR" sz="1200" kern="1200" dirty="0" smtClean="0">
              <a:solidFill>
                <a:schemeClr val="tx1"/>
              </a:solidFill>
              <a:effectLst/>
              <a:latin typeface="+mn-lt"/>
              <a:ea typeface="+mn-ea"/>
              <a:cs typeface="+mn-cs"/>
            </a:endParaRPr>
          </a:p>
          <a:p>
            <a:r>
              <a:rPr lang="fr-FR" sz="1200" kern="1200" dirty="0" err="1" smtClean="0">
                <a:solidFill>
                  <a:schemeClr val="tx1"/>
                </a:solidFill>
                <a:effectLst/>
                <a:latin typeface="+mn-lt"/>
                <a:ea typeface="+mn-ea"/>
                <a:cs typeface="+mn-cs"/>
              </a:rPr>
              <a:t>Renovating</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peel</a:t>
            </a:r>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rPr>
              <a:t>For </a:t>
            </a:r>
            <a:r>
              <a:rPr lang="fr-FR" sz="1200" u="sng" kern="1200" dirty="0" err="1" smtClean="0">
                <a:solidFill>
                  <a:schemeClr val="tx1"/>
                </a:solidFill>
                <a:effectLst/>
                <a:latin typeface="+mn-lt"/>
                <a:ea typeface="+mn-ea"/>
                <a:cs typeface="+mn-cs"/>
              </a:rPr>
              <a:t>whom</a:t>
            </a:r>
            <a:r>
              <a:rPr lang="fr-FR" sz="1200" u="sng" kern="1200" dirty="0" smtClean="0">
                <a:solidFill>
                  <a:schemeClr val="tx1"/>
                </a:solidFill>
                <a:effectLst/>
                <a:latin typeface="+mn-lt"/>
                <a:ea typeface="+mn-ea"/>
                <a:cs typeface="+mn-cs"/>
              </a:rPr>
              <a:t>?</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All skin types</a:t>
            </a:r>
          </a:p>
          <a:p>
            <a:r>
              <a:rPr lang="fr-FR" sz="1200" kern="1200" dirty="0" smtClean="0">
                <a:solidFill>
                  <a:schemeClr val="tx1"/>
                </a:solidFill>
                <a:effectLst/>
                <a:latin typeface="+mn-lt"/>
                <a:ea typeface="+mn-ea"/>
                <a:cs typeface="+mn-cs"/>
              </a:rPr>
              <a:t>All </a:t>
            </a:r>
            <a:r>
              <a:rPr lang="fr-FR" sz="1200" kern="1200" dirty="0" err="1" smtClean="0">
                <a:solidFill>
                  <a:schemeClr val="tx1"/>
                </a:solidFill>
                <a:effectLst/>
                <a:latin typeface="+mn-lt"/>
                <a:ea typeface="+mn-ea"/>
                <a:cs typeface="+mn-cs"/>
              </a:rPr>
              <a:t>ages</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"I have an </a:t>
            </a:r>
            <a:r>
              <a:rPr lang="fr-FR" sz="1200" kern="1200" dirty="0" err="1" smtClean="0">
                <a:solidFill>
                  <a:schemeClr val="tx1"/>
                </a:solidFill>
                <a:effectLst/>
                <a:latin typeface="+mn-lt"/>
                <a:ea typeface="+mn-ea"/>
                <a:cs typeface="+mn-cs"/>
              </a:rPr>
              <a:t>uneven</a:t>
            </a:r>
            <a:r>
              <a:rPr lang="fr-FR" sz="1200" kern="1200" dirty="0" smtClean="0">
                <a:solidFill>
                  <a:schemeClr val="tx1"/>
                </a:solidFill>
                <a:effectLst/>
                <a:latin typeface="+mn-lt"/>
                <a:ea typeface="+mn-ea"/>
                <a:cs typeface="+mn-cs"/>
              </a:rPr>
              <a:t> skin </a:t>
            </a:r>
            <a:r>
              <a:rPr lang="fr-FR" sz="1200" kern="1200" dirty="0" err="1" smtClean="0">
                <a:solidFill>
                  <a:schemeClr val="tx1"/>
                </a:solidFill>
                <a:effectLst/>
                <a:latin typeface="+mn-lt"/>
                <a:ea typeface="+mn-ea"/>
                <a:cs typeface="+mn-cs"/>
              </a:rPr>
              <a:t>tone</a:t>
            </a:r>
            <a:r>
              <a:rPr lang="fr-FR" sz="1200" kern="1200" dirty="0" smtClean="0">
                <a:solidFill>
                  <a:schemeClr val="tx1"/>
                </a:solidFill>
                <a:effectLst/>
                <a:latin typeface="+mn-lt"/>
                <a:ea typeface="+mn-ea"/>
                <a:cs typeface="+mn-cs"/>
              </a:rPr>
              <a:t> and </a:t>
            </a:r>
            <a:r>
              <a:rPr lang="fr-FR" sz="1200" kern="1200" dirty="0" err="1" smtClean="0">
                <a:solidFill>
                  <a:schemeClr val="tx1"/>
                </a:solidFill>
                <a:effectLst/>
                <a:latin typeface="+mn-lt"/>
                <a:ea typeface="+mn-ea"/>
                <a:cs typeface="+mn-cs"/>
              </a:rPr>
              <a:t>uneven</a:t>
            </a:r>
            <a:r>
              <a:rPr lang="fr-FR" sz="1200" kern="1200" dirty="0" smtClean="0">
                <a:solidFill>
                  <a:schemeClr val="tx1"/>
                </a:solidFill>
                <a:effectLst/>
                <a:latin typeface="+mn-lt"/>
                <a:ea typeface="+mn-ea"/>
                <a:cs typeface="+mn-cs"/>
              </a:rPr>
              <a:t> skin texture".</a:t>
            </a:r>
          </a:p>
          <a:p>
            <a:r>
              <a:rPr lang="fr-FR" sz="1200" kern="1200" dirty="0" smtClean="0">
                <a:solidFill>
                  <a:schemeClr val="tx1"/>
                </a:solidFill>
                <a:effectLst/>
                <a:latin typeface="+mn-lt"/>
                <a:ea typeface="+mn-ea"/>
                <a:cs typeface="+mn-cs"/>
              </a:rPr>
              <a:t>"I have </a:t>
            </a:r>
            <a:r>
              <a:rPr lang="fr-FR" sz="1200" kern="1200" dirty="0" err="1" smtClean="0">
                <a:solidFill>
                  <a:schemeClr val="tx1"/>
                </a:solidFill>
                <a:effectLst/>
                <a:latin typeface="+mn-lt"/>
                <a:ea typeface="+mn-ea"/>
                <a:cs typeface="+mn-cs"/>
              </a:rPr>
              <a:t>acne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scars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that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persist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despite</a:t>
            </a:r>
            <a:r>
              <a:rPr lang="fr-FR" sz="1200" kern="1200" dirty="0" smtClean="0">
                <a:solidFill>
                  <a:schemeClr val="tx1"/>
                </a:solidFill>
                <a:effectLst/>
                <a:latin typeface="+mn-lt"/>
                <a:ea typeface="+mn-ea"/>
                <a:cs typeface="+mn-cs"/>
              </a:rPr>
              <a:t> the passing </a:t>
            </a:r>
            <a:r>
              <a:rPr lang="fr-FR" sz="1200" kern="1200" dirty="0" err="1" smtClean="0">
                <a:solidFill>
                  <a:schemeClr val="tx1"/>
                </a:solidFill>
                <a:effectLst/>
                <a:latin typeface="+mn-lt"/>
                <a:ea typeface="+mn-ea"/>
                <a:cs typeface="+mn-cs"/>
              </a:rPr>
              <a:t>years</a:t>
            </a:r>
            <a:r>
              <a:rPr lang="fr-FR" sz="1200" kern="1200" dirty="0" smtClean="0">
                <a:solidFill>
                  <a:schemeClr val="tx1"/>
                </a:solidFill>
                <a:effectLst/>
                <a:latin typeface="+mn-lt"/>
                <a:ea typeface="+mn-ea"/>
                <a:cs typeface="+mn-cs"/>
              </a:rPr>
              <a:t>".</a:t>
            </a:r>
          </a:p>
          <a:p>
            <a:endParaRPr lang="fr-FR" sz="1200" kern="1200" dirty="0" smtClean="0">
              <a:solidFill>
                <a:schemeClr val="tx1"/>
              </a:solidFill>
              <a:effectLst/>
              <a:latin typeface="+mn-lt"/>
              <a:ea typeface="+mn-ea"/>
              <a:cs typeface="+mn-cs"/>
            </a:endParaRPr>
          </a:p>
          <a:p>
            <a:r>
              <a:rPr lang="fr-FR" sz="1200" u="sng" kern="1200" dirty="0" err="1" smtClean="0">
                <a:solidFill>
                  <a:schemeClr val="tx1"/>
                </a:solidFill>
                <a:effectLst/>
                <a:latin typeface="+mn-lt"/>
                <a:ea typeface="+mn-ea"/>
                <a:cs typeface="+mn-cs"/>
              </a:rPr>
              <a:t>Ingredients</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AHA: </a:t>
            </a:r>
            <a:r>
              <a:rPr lang="fr-FR" sz="1200" kern="1200" dirty="0" err="1" smtClean="0">
                <a:solidFill>
                  <a:schemeClr val="tx1"/>
                </a:solidFill>
                <a:effectLst/>
                <a:latin typeface="+mn-lt"/>
                <a:ea typeface="+mn-ea"/>
                <a:cs typeface="+mn-cs"/>
              </a:rPr>
              <a:t>renovator</a:t>
            </a:r>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Mimosa </a:t>
            </a:r>
            <a:r>
              <a:rPr lang="fr-FR" sz="1200" kern="1200" dirty="0" err="1" smtClean="0">
                <a:solidFill>
                  <a:schemeClr val="tx1"/>
                </a:solidFill>
                <a:effectLst/>
                <a:latin typeface="+mn-lt"/>
                <a:ea typeface="+mn-ea"/>
                <a:cs typeface="+mn-cs"/>
              </a:rPr>
              <a:t>tenuiflora</a:t>
            </a:r>
            <a:r>
              <a:rPr lang="fr-FR" sz="1200" kern="1200" dirty="0" smtClean="0">
                <a:solidFill>
                  <a:schemeClr val="tx1"/>
                </a:solidFill>
                <a:effectLst/>
                <a:latin typeface="+mn-lt"/>
                <a:ea typeface="+mn-ea"/>
                <a:cs typeface="+mn-cs"/>
              </a:rPr>
              <a:t> : </a:t>
            </a:r>
            <a:r>
              <a:rPr lang="fr-FR" sz="1200" kern="1200" dirty="0" err="1" smtClean="0">
                <a:solidFill>
                  <a:schemeClr val="tx1"/>
                </a:solidFill>
                <a:effectLst/>
                <a:latin typeface="+mn-lt"/>
                <a:ea typeface="+mn-ea"/>
                <a:cs typeface="+mn-cs"/>
              </a:rPr>
              <a:t>regenerating</a:t>
            </a:r>
            <a:endParaRPr lang="fr-FR" sz="1200" kern="1200" dirty="0" smtClean="0">
              <a:solidFill>
                <a:schemeClr val="tx1"/>
              </a:solidFill>
              <a:effectLst/>
              <a:latin typeface="+mn-lt"/>
              <a:ea typeface="+mn-ea"/>
              <a:cs typeface="+mn-cs"/>
            </a:endParaRPr>
          </a:p>
          <a:p>
            <a:pPr lvl="0"/>
            <a:r>
              <a:rPr lang="fr-FR" sz="1200" kern="1200" dirty="0" err="1" smtClean="0">
                <a:solidFill>
                  <a:schemeClr val="tx1"/>
                </a:solidFill>
                <a:effectLst/>
                <a:latin typeface="+mn-lt"/>
                <a:ea typeface="+mn-ea"/>
                <a:cs typeface="+mn-cs"/>
              </a:rPr>
              <a:t>Beech</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bud</a:t>
            </a:r>
            <a:r>
              <a:rPr lang="fr-FR" sz="1200" kern="1200" dirty="0" smtClean="0">
                <a:solidFill>
                  <a:schemeClr val="tx1"/>
                </a:solidFill>
                <a:effectLst/>
                <a:latin typeface="+mn-lt"/>
                <a:ea typeface="+mn-ea"/>
                <a:cs typeface="+mn-cs"/>
              </a:rPr>
              <a:t> peptides: </a:t>
            </a:r>
            <a:r>
              <a:rPr lang="fr-FR" sz="1200" kern="1200" dirty="0" err="1" smtClean="0">
                <a:solidFill>
                  <a:schemeClr val="tx1"/>
                </a:solidFill>
                <a:effectLst/>
                <a:latin typeface="+mn-lt"/>
                <a:ea typeface="+mn-ea"/>
                <a:cs typeface="+mn-cs"/>
              </a:rPr>
              <a:t>regenerating</a:t>
            </a:r>
            <a:endParaRPr lang="fr-FR" sz="1200" kern="1200" dirty="0" smtClean="0">
              <a:solidFill>
                <a:schemeClr val="tx1"/>
              </a:solidFill>
              <a:effectLst/>
              <a:latin typeface="+mn-lt"/>
              <a:ea typeface="+mn-ea"/>
              <a:cs typeface="+mn-cs"/>
            </a:endParaRPr>
          </a:p>
          <a:p>
            <a:pPr lvl="0"/>
            <a:endParaRPr lang="fr-FR" sz="1200"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rPr>
              <a:t>Home use </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In the </a:t>
            </a:r>
            <a:r>
              <a:rPr lang="fr-FR" sz="1200" kern="1200" dirty="0" err="1" smtClean="0">
                <a:solidFill>
                  <a:schemeClr val="tx1"/>
                </a:solidFill>
                <a:effectLst/>
                <a:latin typeface="+mn-lt"/>
                <a:ea typeface="+mn-ea"/>
                <a:cs typeface="+mn-cs"/>
              </a:rPr>
              <a:t>evening</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remove</a:t>
            </a:r>
            <a:r>
              <a:rPr lang="fr-FR" sz="1200" kern="1200" dirty="0" smtClean="0">
                <a:solidFill>
                  <a:schemeClr val="tx1"/>
                </a:solidFill>
                <a:effectLst/>
                <a:latin typeface="+mn-lt"/>
                <a:ea typeface="+mn-ea"/>
                <a:cs typeface="+mn-cs"/>
              </a:rPr>
              <a:t> make-up and </a:t>
            </a:r>
            <a:r>
              <a:rPr lang="fr-FR" sz="1200" kern="1200" dirty="0" err="1" smtClean="0">
                <a:solidFill>
                  <a:schemeClr val="tx1"/>
                </a:solidFill>
                <a:effectLst/>
                <a:latin typeface="+mn-lt"/>
                <a:ea typeface="+mn-ea"/>
                <a:cs typeface="+mn-cs"/>
              </a:rPr>
              <a:t>cleanse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your</a:t>
            </a:r>
            <a:r>
              <a:rPr lang="fr-FR" sz="1200" kern="1200" dirty="0" smtClean="0">
                <a:solidFill>
                  <a:schemeClr val="tx1"/>
                </a:solidFill>
                <a:effectLst/>
                <a:latin typeface="+mn-lt"/>
                <a:ea typeface="+mn-ea"/>
                <a:cs typeface="+mn-cs"/>
              </a:rPr>
              <a:t> face </a:t>
            </a:r>
            <a:r>
              <a:rPr lang="fr-FR" sz="1200" kern="1200" dirty="0" err="1" smtClean="0">
                <a:solidFill>
                  <a:schemeClr val="tx1"/>
                </a:solidFill>
                <a:effectLst/>
                <a:latin typeface="+mn-lt"/>
                <a:ea typeface="+mn-ea"/>
                <a:cs typeface="+mn-cs"/>
              </a:rPr>
              <a:t>thoroughly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then</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mist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with</a:t>
            </a:r>
            <a:r>
              <a:rPr lang="fr-FR" sz="1200" kern="1200" dirty="0" smtClean="0">
                <a:solidFill>
                  <a:schemeClr val="tx1"/>
                </a:solidFill>
                <a:effectLst/>
                <a:latin typeface="+mn-lt"/>
                <a:ea typeface="+mn-ea"/>
                <a:cs typeface="+mn-cs"/>
              </a:rPr>
              <a:t> Yon-Ka Lotion </a:t>
            </a:r>
            <a:r>
              <a:rPr lang="fr-FR" sz="1200" kern="1200" dirty="0" err="1" smtClean="0">
                <a:solidFill>
                  <a:schemeClr val="tx1"/>
                </a:solidFill>
                <a:effectLst/>
                <a:latin typeface="+mn-lt"/>
                <a:ea typeface="+mn-ea"/>
                <a:cs typeface="+mn-cs"/>
              </a:rPr>
              <a:t>adapted</a:t>
            </a:r>
            <a:r>
              <a:rPr lang="fr-FR" sz="1200" kern="1200" dirty="0" smtClean="0">
                <a:solidFill>
                  <a:schemeClr val="tx1"/>
                </a:solidFill>
                <a:effectLst/>
                <a:latin typeface="+mn-lt"/>
                <a:ea typeface="+mn-ea"/>
                <a:cs typeface="+mn-cs"/>
              </a:rPr>
              <a:t> to </a:t>
            </a:r>
            <a:r>
              <a:rPr lang="fr-FR" sz="1200" kern="1200" dirty="0" err="1" smtClean="0">
                <a:solidFill>
                  <a:schemeClr val="tx1"/>
                </a:solidFill>
                <a:effectLst/>
                <a:latin typeface="+mn-lt"/>
                <a:ea typeface="+mn-ea"/>
                <a:cs typeface="+mn-cs"/>
              </a:rPr>
              <a:t>your</a:t>
            </a:r>
            <a:r>
              <a:rPr lang="fr-FR" sz="1200" kern="1200" dirty="0" smtClean="0">
                <a:solidFill>
                  <a:schemeClr val="tx1"/>
                </a:solidFill>
                <a:effectLst/>
                <a:latin typeface="+mn-lt"/>
                <a:ea typeface="+mn-ea"/>
                <a:cs typeface="+mn-cs"/>
              </a:rPr>
              <a:t> skin type. </a:t>
            </a:r>
            <a:r>
              <a:rPr lang="fr-FR" sz="1200" kern="1200" dirty="0" err="1" smtClean="0">
                <a:solidFill>
                  <a:schemeClr val="tx1"/>
                </a:solidFill>
                <a:effectLst/>
                <a:latin typeface="+mn-lt"/>
                <a:ea typeface="+mn-ea"/>
                <a:cs typeface="+mn-cs"/>
              </a:rPr>
              <a:t>Then</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apply</a:t>
            </a:r>
            <a:r>
              <a:rPr lang="fr-FR" sz="1200" kern="1200" dirty="0" smtClean="0">
                <a:solidFill>
                  <a:schemeClr val="tx1"/>
                </a:solidFill>
                <a:effectLst/>
                <a:latin typeface="+mn-lt"/>
                <a:ea typeface="+mn-ea"/>
                <a:cs typeface="+mn-cs"/>
              </a:rPr>
              <a:t> 5 </a:t>
            </a:r>
            <a:r>
              <a:rPr lang="fr-FR" sz="1200" kern="1200" dirty="0" err="1" smtClean="0">
                <a:solidFill>
                  <a:schemeClr val="tx1"/>
                </a:solidFill>
                <a:effectLst/>
                <a:latin typeface="+mn-lt"/>
                <a:ea typeface="+mn-ea"/>
                <a:cs typeface="+mn-cs"/>
              </a:rPr>
              <a:t>pumps</a:t>
            </a:r>
            <a:r>
              <a:rPr lang="fr-FR" sz="1200" kern="1200" dirty="0" smtClean="0">
                <a:solidFill>
                  <a:schemeClr val="tx1"/>
                </a:solidFill>
                <a:effectLst/>
                <a:latin typeface="+mn-lt"/>
                <a:ea typeface="+mn-ea"/>
                <a:cs typeface="+mn-cs"/>
              </a:rPr>
              <a:t> of Alpha-Peel to the face and neck, </a:t>
            </a:r>
            <a:r>
              <a:rPr lang="fr-FR" sz="1200" kern="1200" dirty="0" err="1" smtClean="0">
                <a:solidFill>
                  <a:schemeClr val="tx1"/>
                </a:solidFill>
                <a:effectLst/>
                <a:latin typeface="+mn-lt"/>
                <a:ea typeface="+mn-ea"/>
                <a:cs typeface="+mn-cs"/>
              </a:rPr>
              <a:t>avoiding</a:t>
            </a:r>
            <a:r>
              <a:rPr lang="fr-FR" sz="1200" kern="1200" dirty="0" smtClean="0">
                <a:solidFill>
                  <a:schemeClr val="tx1"/>
                </a:solidFill>
                <a:effectLst/>
                <a:latin typeface="+mn-lt"/>
                <a:ea typeface="+mn-ea"/>
                <a:cs typeface="+mn-cs"/>
              </a:rPr>
              <a:t> the </a:t>
            </a:r>
            <a:r>
              <a:rPr lang="fr-FR" sz="1200" kern="1200" dirty="0" err="1" smtClean="0">
                <a:solidFill>
                  <a:schemeClr val="tx1"/>
                </a:solidFill>
                <a:effectLst/>
                <a:latin typeface="+mn-lt"/>
                <a:ea typeface="+mn-ea"/>
                <a:cs typeface="+mn-cs"/>
              </a:rPr>
              <a:t>lips</a:t>
            </a:r>
            <a:r>
              <a:rPr lang="fr-FR" sz="1200" kern="1200" dirty="0" smtClean="0">
                <a:solidFill>
                  <a:schemeClr val="tx1"/>
                </a:solidFill>
                <a:effectLst/>
                <a:latin typeface="+mn-lt"/>
                <a:ea typeface="+mn-ea"/>
                <a:cs typeface="+mn-cs"/>
              </a:rPr>
              <a:t> and </a:t>
            </a:r>
            <a:r>
              <a:rPr lang="fr-FR" sz="1200" kern="1200" dirty="0" err="1" smtClean="0">
                <a:solidFill>
                  <a:schemeClr val="tx1"/>
                </a:solidFill>
                <a:effectLst/>
                <a:latin typeface="+mn-lt"/>
                <a:ea typeface="+mn-ea"/>
                <a:cs typeface="+mn-cs"/>
              </a:rPr>
              <a:t>eye</a:t>
            </a:r>
            <a:r>
              <a:rPr lang="fr-FR" sz="1200" kern="1200" dirty="0" smtClean="0">
                <a:solidFill>
                  <a:schemeClr val="tx1"/>
                </a:solidFill>
                <a:effectLst/>
                <a:latin typeface="+mn-lt"/>
                <a:ea typeface="+mn-ea"/>
                <a:cs typeface="+mn-cs"/>
              </a:rPr>
              <a:t> area. Note: in case of </a:t>
            </a:r>
            <a:r>
              <a:rPr lang="fr-FR" sz="1200" kern="1200" dirty="0" err="1" smtClean="0">
                <a:solidFill>
                  <a:schemeClr val="tx1"/>
                </a:solidFill>
                <a:effectLst/>
                <a:latin typeface="+mn-lt"/>
                <a:ea typeface="+mn-ea"/>
                <a:cs typeface="+mn-cs"/>
              </a:rPr>
              <a:t>discomfort</a:t>
            </a:r>
            <a:r>
              <a:rPr lang="fr-FR" sz="1200" kern="1200" dirty="0" smtClean="0">
                <a:solidFill>
                  <a:schemeClr val="tx1"/>
                </a:solidFill>
                <a:effectLst/>
                <a:latin typeface="+mn-lt"/>
                <a:ea typeface="+mn-ea"/>
                <a:cs typeface="+mn-cs"/>
              </a:rPr>
              <a:t>, 15 minutes </a:t>
            </a:r>
            <a:r>
              <a:rPr lang="fr-FR" sz="1200" kern="1200" dirty="0" err="1" smtClean="0">
                <a:solidFill>
                  <a:schemeClr val="tx1"/>
                </a:solidFill>
                <a:effectLst/>
                <a:latin typeface="+mn-lt"/>
                <a:ea typeface="+mn-ea"/>
                <a:cs typeface="+mn-cs"/>
              </a:rPr>
              <a:t>after</a:t>
            </a:r>
            <a:r>
              <a:rPr lang="fr-FR" sz="1200" kern="1200" dirty="0" smtClean="0">
                <a:solidFill>
                  <a:schemeClr val="tx1"/>
                </a:solidFill>
                <a:effectLst/>
                <a:latin typeface="+mn-lt"/>
                <a:ea typeface="+mn-ea"/>
                <a:cs typeface="+mn-cs"/>
              </a:rPr>
              <a:t> application, </a:t>
            </a:r>
            <a:r>
              <a:rPr lang="fr-FR" sz="1200" kern="1200" dirty="0" err="1" smtClean="0">
                <a:solidFill>
                  <a:schemeClr val="tx1"/>
                </a:solidFill>
                <a:effectLst/>
                <a:latin typeface="+mn-lt"/>
                <a:ea typeface="+mn-ea"/>
                <a:cs typeface="+mn-cs"/>
              </a:rPr>
              <a:t>apply</a:t>
            </a:r>
            <a:r>
              <a:rPr lang="fr-FR" sz="1200" kern="1200" dirty="0" smtClean="0">
                <a:solidFill>
                  <a:schemeClr val="tx1"/>
                </a:solidFill>
                <a:effectLst/>
                <a:latin typeface="+mn-lt"/>
                <a:ea typeface="+mn-ea"/>
                <a:cs typeface="+mn-cs"/>
              </a:rPr>
              <a:t> Alpha-</a:t>
            </a:r>
            <a:r>
              <a:rPr lang="fr-FR" sz="1200" kern="1200" dirty="0" err="1" smtClean="0">
                <a:solidFill>
                  <a:schemeClr val="tx1"/>
                </a:solidFill>
                <a:effectLst/>
                <a:latin typeface="+mn-lt"/>
                <a:ea typeface="+mn-ea"/>
                <a:cs typeface="+mn-cs"/>
              </a:rPr>
              <a:t>Fluid</a:t>
            </a:r>
            <a:r>
              <a:rPr lang="fr-FR" sz="1200" kern="1200" dirty="0" smtClean="0">
                <a:solidFill>
                  <a:schemeClr val="tx1"/>
                </a:solidFill>
                <a:effectLst/>
                <a:latin typeface="+mn-lt"/>
                <a:ea typeface="+mn-ea"/>
                <a:cs typeface="+mn-cs"/>
              </a:rPr>
              <a:t>. Important: </a:t>
            </a:r>
            <a:r>
              <a:rPr lang="fr-FR" sz="1200" kern="1200" dirty="0" err="1" smtClean="0">
                <a:solidFill>
                  <a:schemeClr val="tx1"/>
                </a:solidFill>
                <a:effectLst/>
                <a:latin typeface="+mn-lt"/>
                <a:ea typeface="+mn-ea"/>
                <a:cs typeface="+mn-cs"/>
              </a:rPr>
              <a:t>avoid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using</a:t>
            </a:r>
            <a:r>
              <a:rPr lang="fr-FR" sz="1200" kern="1200" dirty="0" smtClean="0">
                <a:solidFill>
                  <a:schemeClr val="tx1"/>
                </a:solidFill>
                <a:effectLst/>
                <a:latin typeface="+mn-lt"/>
                <a:ea typeface="+mn-ea"/>
                <a:cs typeface="+mn-cs"/>
              </a:rPr>
              <a:t> Alpha-Peel </a:t>
            </a:r>
            <a:r>
              <a:rPr lang="fr-FR" sz="1200" kern="1200" dirty="0" err="1" smtClean="0">
                <a:solidFill>
                  <a:schemeClr val="tx1"/>
                </a:solidFill>
                <a:effectLst/>
                <a:latin typeface="+mn-lt"/>
                <a:ea typeface="+mn-ea"/>
                <a:cs typeface="+mn-cs"/>
              </a:rPr>
              <a:t>during</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sun</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exposure</a:t>
            </a:r>
            <a:r>
              <a:rPr lang="fr-FR" sz="1200" kern="1200" dirty="0" smtClean="0">
                <a:solidFill>
                  <a:schemeClr val="tx1"/>
                </a:solidFill>
                <a:effectLst/>
                <a:latin typeface="+mn-lt"/>
                <a:ea typeface="+mn-ea"/>
                <a:cs typeface="+mn-cs"/>
              </a:rPr>
              <a:t> or </a:t>
            </a:r>
            <a:r>
              <a:rPr lang="fr-FR" sz="1200" kern="1200" dirty="0" err="1" smtClean="0">
                <a:solidFill>
                  <a:schemeClr val="tx1"/>
                </a:solidFill>
                <a:effectLst/>
                <a:latin typeface="+mn-lt"/>
                <a:ea typeface="+mn-ea"/>
                <a:cs typeface="+mn-cs"/>
              </a:rPr>
              <a:t>dermatological</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treatments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with</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vitamin</a:t>
            </a:r>
            <a:r>
              <a:rPr lang="fr-FR" sz="1200" kern="1200" dirty="0" smtClean="0">
                <a:solidFill>
                  <a:schemeClr val="tx1"/>
                </a:solidFill>
                <a:effectLst/>
                <a:latin typeface="+mn-lt"/>
                <a:ea typeface="+mn-ea"/>
                <a:cs typeface="+mn-cs"/>
              </a:rPr>
              <a:t> A. Alpha-Peel </a:t>
            </a:r>
            <a:r>
              <a:rPr lang="fr-FR" sz="1200" kern="1200" dirty="0" err="1" smtClean="0">
                <a:solidFill>
                  <a:schemeClr val="tx1"/>
                </a:solidFill>
                <a:effectLst/>
                <a:latin typeface="+mn-lt"/>
                <a:ea typeface="+mn-ea"/>
                <a:cs typeface="+mn-cs"/>
              </a:rPr>
              <a:t>is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recommended</a:t>
            </a:r>
            <a:r>
              <a:rPr lang="fr-FR" sz="1200" kern="1200" dirty="0" smtClean="0">
                <a:solidFill>
                  <a:schemeClr val="tx1"/>
                </a:solidFill>
                <a:effectLst/>
                <a:latin typeface="+mn-lt"/>
                <a:ea typeface="+mn-ea"/>
                <a:cs typeface="+mn-cs"/>
              </a:rPr>
              <a:t> as a one-</a:t>
            </a:r>
            <a:r>
              <a:rPr lang="fr-FR" sz="1200" kern="1200" dirty="0" err="1" smtClean="0">
                <a:solidFill>
                  <a:schemeClr val="tx1"/>
                </a:solidFill>
                <a:effectLst/>
                <a:latin typeface="+mn-lt"/>
                <a:ea typeface="+mn-ea"/>
                <a:cs typeface="+mn-cs"/>
              </a:rPr>
              <a:t>month</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treatment</a:t>
            </a:r>
            <a:r>
              <a:rPr lang="fr-FR" sz="1200" kern="1200" dirty="0" smtClean="0">
                <a:solidFill>
                  <a:schemeClr val="tx1"/>
                </a:solidFill>
                <a:effectLst/>
                <a:latin typeface="+mn-lt"/>
                <a:ea typeface="+mn-ea"/>
                <a:cs typeface="+mn-cs"/>
              </a:rPr>
              <a:t> in addition to Alpha-</a:t>
            </a:r>
            <a:r>
              <a:rPr lang="fr-FR" sz="1200" kern="1200" dirty="0" err="1" smtClean="0">
                <a:solidFill>
                  <a:schemeClr val="tx1"/>
                </a:solidFill>
                <a:effectLst/>
                <a:latin typeface="+mn-lt"/>
                <a:ea typeface="+mn-ea"/>
                <a:cs typeface="+mn-cs"/>
              </a:rPr>
              <a:t>Fluid</a:t>
            </a:r>
            <a:r>
              <a:rPr lang="fr-FR" sz="1200" kern="1200" dirty="0" smtClean="0">
                <a:solidFill>
                  <a:schemeClr val="tx1"/>
                </a:solidFill>
                <a:effectLst/>
                <a:latin typeface="+mn-lt"/>
                <a:ea typeface="+mn-ea"/>
                <a:cs typeface="+mn-cs"/>
              </a:rPr>
              <a:t>: - on </a:t>
            </a:r>
            <a:r>
              <a:rPr lang="fr-FR" sz="1200" kern="1200" dirty="0" err="1" smtClean="0">
                <a:solidFill>
                  <a:schemeClr val="tx1"/>
                </a:solidFill>
                <a:effectLst/>
                <a:latin typeface="+mn-lt"/>
                <a:ea typeface="+mn-ea"/>
                <a:cs typeface="+mn-cs"/>
              </a:rPr>
              <a:t>dull</a:t>
            </a:r>
            <a:r>
              <a:rPr lang="fr-FR" sz="1200" kern="1200" dirty="0" smtClean="0">
                <a:solidFill>
                  <a:schemeClr val="tx1"/>
                </a:solidFill>
                <a:effectLst/>
                <a:latin typeface="+mn-lt"/>
                <a:ea typeface="+mn-ea"/>
                <a:cs typeface="+mn-cs"/>
              </a:rPr>
              <a:t> and </a:t>
            </a:r>
            <a:r>
              <a:rPr lang="fr-FR" sz="1200" kern="1200" dirty="0" err="1" smtClean="0">
                <a:solidFill>
                  <a:schemeClr val="tx1"/>
                </a:solidFill>
                <a:effectLst/>
                <a:latin typeface="+mn-lt"/>
                <a:ea typeface="+mn-ea"/>
                <a:cs typeface="+mn-cs"/>
              </a:rPr>
              <a:t>tired</a:t>
            </a:r>
            <a:r>
              <a:rPr lang="fr-FR" sz="1200" kern="1200" dirty="0" smtClean="0">
                <a:solidFill>
                  <a:schemeClr val="tx1"/>
                </a:solidFill>
                <a:effectLst/>
                <a:latin typeface="+mn-lt"/>
                <a:ea typeface="+mn-ea"/>
                <a:cs typeface="+mn-cs"/>
              </a:rPr>
              <a:t> skin, - at the change of </a:t>
            </a:r>
            <a:r>
              <a:rPr lang="fr-FR" sz="1200" kern="1200" dirty="0" err="1" smtClean="0">
                <a:solidFill>
                  <a:schemeClr val="tx1"/>
                </a:solidFill>
                <a:effectLst/>
                <a:latin typeface="+mn-lt"/>
                <a:ea typeface="+mn-ea"/>
                <a:cs typeface="+mn-cs"/>
              </a:rPr>
              <a:t>season</a:t>
            </a:r>
            <a:r>
              <a:rPr lang="fr-FR" sz="1200" kern="1200" dirty="0" smtClean="0">
                <a:solidFill>
                  <a:schemeClr val="tx1"/>
                </a:solidFill>
                <a:effectLst/>
                <a:latin typeface="+mn-lt"/>
                <a:ea typeface="+mn-ea"/>
                <a:cs typeface="+mn-cs"/>
              </a:rPr>
              <a:t> to </a:t>
            </a:r>
            <a:r>
              <a:rPr lang="fr-FR" sz="1200" kern="1200" dirty="0" err="1" smtClean="0">
                <a:solidFill>
                  <a:schemeClr val="tx1"/>
                </a:solidFill>
                <a:effectLst/>
                <a:latin typeface="+mn-lt"/>
                <a:ea typeface="+mn-ea"/>
                <a:cs typeface="+mn-cs"/>
              </a:rPr>
              <a:t>boost</a:t>
            </a:r>
            <a:r>
              <a:rPr lang="fr-FR" sz="1200" kern="1200" dirty="0" smtClean="0">
                <a:solidFill>
                  <a:schemeClr val="tx1"/>
                </a:solidFill>
                <a:effectLst/>
                <a:latin typeface="+mn-lt"/>
                <a:ea typeface="+mn-ea"/>
                <a:cs typeface="+mn-cs"/>
              </a:rPr>
              <a:t> the </a:t>
            </a:r>
            <a:r>
              <a:rPr lang="fr-FR" sz="1200" kern="1200" dirty="0" err="1" smtClean="0">
                <a:solidFill>
                  <a:schemeClr val="tx1"/>
                </a:solidFill>
                <a:effectLst/>
                <a:latin typeface="+mn-lt"/>
                <a:ea typeface="+mn-ea"/>
                <a:cs typeface="+mn-cs"/>
              </a:rPr>
              <a:t>renewal</a:t>
            </a:r>
            <a:r>
              <a:rPr lang="fr-FR" sz="1200" kern="1200" dirty="0" smtClean="0">
                <a:solidFill>
                  <a:schemeClr val="tx1"/>
                </a:solidFill>
                <a:effectLst/>
                <a:latin typeface="+mn-lt"/>
                <a:ea typeface="+mn-ea"/>
                <a:cs typeface="+mn-cs"/>
              </a:rPr>
              <a:t> of the </a:t>
            </a:r>
            <a:r>
              <a:rPr lang="fr-FR" sz="1200" kern="1200" dirty="0" err="1" smtClean="0">
                <a:solidFill>
                  <a:schemeClr val="tx1"/>
                </a:solidFill>
                <a:effectLst/>
                <a:latin typeface="+mn-lt"/>
                <a:ea typeface="+mn-ea"/>
                <a:cs typeface="+mn-cs"/>
              </a:rPr>
              <a:t>superficial</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layers</a:t>
            </a:r>
            <a:r>
              <a:rPr lang="fr-FR" sz="1200" kern="1200" dirty="0" smtClean="0">
                <a:solidFill>
                  <a:schemeClr val="tx1"/>
                </a:solidFill>
                <a:effectLst/>
                <a:latin typeface="+mn-lt"/>
                <a:ea typeface="+mn-ea"/>
                <a:cs typeface="+mn-cs"/>
              </a:rPr>
              <a:t> of the </a:t>
            </a:r>
            <a:r>
              <a:rPr lang="fr-FR" sz="1200" kern="1200" dirty="0" err="1" smtClean="0">
                <a:solidFill>
                  <a:schemeClr val="tx1"/>
                </a:solidFill>
                <a:effectLst/>
                <a:latin typeface="+mn-lt"/>
                <a:ea typeface="+mn-ea"/>
                <a:cs typeface="+mn-cs"/>
              </a:rPr>
              <a:t>epidermis</a:t>
            </a:r>
            <a:r>
              <a:rPr lang="fr-FR" sz="1200" kern="1200" dirty="0" smtClean="0">
                <a:solidFill>
                  <a:schemeClr val="tx1"/>
                </a:solidFill>
                <a:effectLst/>
                <a:latin typeface="+mn-lt"/>
                <a:ea typeface="+mn-ea"/>
                <a:cs typeface="+mn-cs"/>
              </a:rPr>
              <a:t> and the </a:t>
            </a:r>
            <a:r>
              <a:rPr lang="fr-FR" sz="1200" kern="1200" dirty="0" err="1" smtClean="0">
                <a:solidFill>
                  <a:schemeClr val="tx1"/>
                </a:solidFill>
                <a:effectLst/>
                <a:latin typeface="+mn-lt"/>
                <a:ea typeface="+mn-ea"/>
                <a:cs typeface="+mn-cs"/>
              </a:rPr>
              <a:t>skin's</a:t>
            </a:r>
            <a:r>
              <a:rPr lang="fr-FR" sz="1200" kern="1200" dirty="0" smtClean="0">
                <a:solidFill>
                  <a:schemeClr val="tx1"/>
                </a:solidFill>
                <a:effectLst/>
                <a:latin typeface="+mn-lt"/>
                <a:ea typeface="+mn-ea"/>
                <a:cs typeface="+mn-cs"/>
              </a:rPr>
              <a:t> radiance. </a:t>
            </a:r>
            <a:br>
              <a:rPr lang="fr-FR" sz="1200" kern="1200" dirty="0" smtClean="0">
                <a:solidFill>
                  <a:schemeClr val="tx1"/>
                </a:solidFill>
                <a:effectLst/>
                <a:latin typeface="+mn-lt"/>
                <a:ea typeface="+mn-ea"/>
                <a:cs typeface="+mn-cs"/>
              </a:rPr>
            </a:br>
            <a:r>
              <a:rPr lang="fr-FR" sz="1200" kern="1200" dirty="0" smtClean="0">
                <a:solidFill>
                  <a:schemeClr val="tx1"/>
                </a:solidFill>
                <a:effectLst/>
                <a:latin typeface="+mn-lt"/>
                <a:ea typeface="+mn-ea"/>
                <a:cs typeface="+mn-cs"/>
              </a:rPr>
              <a:t/>
            </a:r>
            <a:br>
              <a:rPr lang="fr-FR" sz="1200" kern="1200" dirty="0" smtClean="0">
                <a:solidFill>
                  <a:schemeClr val="tx1"/>
                </a:solidFill>
                <a:effectLst/>
                <a:latin typeface="+mn-lt"/>
                <a:ea typeface="+mn-ea"/>
                <a:cs typeface="+mn-cs"/>
              </a:rPr>
            </a:br>
            <a:r>
              <a:rPr lang="fr-FR" sz="1200" u="sng" kern="1200" dirty="0" smtClean="0">
                <a:solidFill>
                  <a:schemeClr val="tx1"/>
                </a:solidFill>
                <a:effectLst/>
                <a:latin typeface="+mn-lt"/>
                <a:ea typeface="+mn-ea"/>
                <a:cs typeface="+mn-cs"/>
              </a:rPr>
              <a:t>Use in </a:t>
            </a:r>
            <a:r>
              <a:rPr lang="fr-FR" sz="1200" u="sng" kern="1200" dirty="0" err="1" smtClean="0">
                <a:solidFill>
                  <a:schemeClr val="tx1"/>
                </a:solidFill>
                <a:effectLst/>
                <a:latin typeface="+mn-lt"/>
                <a:ea typeface="+mn-ea"/>
                <a:cs typeface="+mn-cs"/>
              </a:rPr>
              <a:t>treatment</a:t>
            </a:r>
            <a:r>
              <a:rPr lang="fr-FR" sz="1200" u="sng" kern="1200" dirty="0" smtClean="0">
                <a:solidFill>
                  <a:schemeClr val="tx1"/>
                </a:solidFill>
                <a:effectLst/>
                <a:latin typeface="+mn-lt"/>
                <a:ea typeface="+mn-ea"/>
                <a:cs typeface="+mn-cs"/>
              </a:rPr>
              <a:t> room</a:t>
            </a:r>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Massage</a:t>
            </a:r>
          </a:p>
          <a:p>
            <a:pPr lvl="0"/>
            <a:r>
              <a:rPr lang="fr-FR" sz="1200" kern="1200" dirty="0" smtClean="0">
                <a:solidFill>
                  <a:schemeClr val="tx1"/>
                </a:solidFill>
                <a:effectLst/>
                <a:latin typeface="+mn-lt"/>
                <a:ea typeface="+mn-ea"/>
                <a:cs typeface="+mn-cs"/>
              </a:rPr>
              <a:t>End of </a:t>
            </a:r>
            <a:r>
              <a:rPr lang="fr-FR" sz="1200" kern="1200" dirty="0" err="1" smtClean="0">
                <a:solidFill>
                  <a:schemeClr val="tx1"/>
                </a:solidFill>
                <a:effectLst/>
                <a:latin typeface="+mn-lt"/>
                <a:ea typeface="+mn-ea"/>
                <a:cs typeface="+mn-cs"/>
              </a:rPr>
              <a:t>treatment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cream</a:t>
            </a:r>
            <a:endParaRPr lang="fr-FR" sz="1200" kern="1200" dirty="0" smtClean="0">
              <a:solidFill>
                <a:schemeClr val="tx1"/>
              </a:solidFill>
              <a:effectLst/>
              <a:latin typeface="+mn-lt"/>
              <a:ea typeface="+mn-ea"/>
              <a:cs typeface="+mn-cs"/>
            </a:endParaRPr>
          </a:p>
          <a:p>
            <a:pPr lvl="0"/>
            <a:endParaRPr lang="fr-FR" sz="1200"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rPr>
              <a:t>Tips </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a:t>
            </a:r>
          </a:p>
          <a:p>
            <a:endParaRPr lang="fr-FR" sz="1200"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rPr>
              <a:t>Product </a:t>
            </a:r>
            <a:r>
              <a:rPr lang="fr-FR" sz="1200" u="sng" kern="1200" dirty="0" err="1" smtClean="0">
                <a:solidFill>
                  <a:schemeClr val="tx1"/>
                </a:solidFill>
                <a:effectLst/>
                <a:latin typeface="+mn-lt"/>
                <a:ea typeface="+mn-ea"/>
                <a:cs typeface="+mn-cs"/>
              </a:rPr>
              <a:t>advantages</a:t>
            </a:r>
            <a:endParaRPr lang="fr-FR" sz="1200" kern="1200" dirty="0" smtClean="0">
              <a:solidFill>
                <a:schemeClr val="tx1"/>
              </a:solidFill>
              <a:effectLst/>
              <a:latin typeface="+mn-lt"/>
              <a:ea typeface="+mn-ea"/>
              <a:cs typeface="+mn-cs"/>
            </a:endParaRPr>
          </a:p>
          <a:p>
            <a:pPr lvl="0"/>
            <a:r>
              <a:rPr lang="fr-FR" sz="1200" kern="1200" dirty="0" err="1" smtClean="0">
                <a:solidFill>
                  <a:schemeClr val="tx1"/>
                </a:solidFill>
                <a:effectLst/>
                <a:latin typeface="+mn-lt"/>
                <a:ea typeface="+mn-ea"/>
                <a:cs typeface="+mn-cs"/>
              </a:rPr>
              <a:t>Gentle</a:t>
            </a:r>
            <a:r>
              <a:rPr lang="fr-FR" sz="1200" kern="1200" dirty="0" smtClean="0">
                <a:solidFill>
                  <a:schemeClr val="tx1"/>
                </a:solidFill>
                <a:effectLst/>
                <a:latin typeface="+mn-lt"/>
                <a:ea typeface="+mn-ea"/>
                <a:cs typeface="+mn-cs"/>
              </a:rPr>
              <a:t> fruit </a:t>
            </a:r>
            <a:r>
              <a:rPr lang="fr-FR" sz="1200" kern="1200" dirty="0" err="1" smtClean="0">
                <a:solidFill>
                  <a:schemeClr val="tx1"/>
                </a:solidFill>
                <a:effectLst/>
                <a:latin typeface="+mn-lt"/>
                <a:ea typeface="+mn-ea"/>
                <a:cs typeface="+mn-cs"/>
              </a:rPr>
              <a:t>acid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peel</a:t>
            </a:r>
            <a:r>
              <a:rPr lang="fr-FR" sz="1200" kern="1200" dirty="0" smtClean="0">
                <a:solidFill>
                  <a:schemeClr val="tx1"/>
                </a:solidFill>
                <a:effectLst/>
                <a:latin typeface="+mn-lt"/>
                <a:ea typeface="+mn-ea"/>
                <a:cs typeface="+mn-cs"/>
              </a:rPr>
              <a:t> </a:t>
            </a:r>
          </a:p>
          <a:p>
            <a:pPr lvl="0"/>
            <a:r>
              <a:rPr lang="fr-FR" sz="1200" kern="1200" dirty="0" err="1" smtClean="0">
                <a:solidFill>
                  <a:schemeClr val="tx1"/>
                </a:solidFill>
                <a:effectLst/>
                <a:latin typeface="+mn-lt"/>
                <a:ea typeface="+mn-ea"/>
                <a:cs typeface="+mn-cs"/>
              </a:rPr>
              <a:t>Eliminates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dead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cells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tightens</a:t>
            </a:r>
            <a:r>
              <a:rPr lang="fr-FR" sz="1200" kern="1200" dirty="0" smtClean="0">
                <a:solidFill>
                  <a:schemeClr val="tx1"/>
                </a:solidFill>
                <a:effectLst/>
                <a:latin typeface="+mn-lt"/>
                <a:ea typeface="+mn-ea"/>
                <a:cs typeface="+mn-cs"/>
              </a:rPr>
              <a:t> pores </a:t>
            </a:r>
          </a:p>
          <a:p>
            <a:pPr lvl="0"/>
            <a:r>
              <a:rPr lang="fr-FR" sz="1200" kern="1200" dirty="0" smtClean="0">
                <a:solidFill>
                  <a:schemeClr val="tx1"/>
                </a:solidFill>
                <a:effectLst/>
                <a:latin typeface="+mn-lt"/>
                <a:ea typeface="+mn-ea"/>
                <a:cs typeface="+mn-cs"/>
              </a:rPr>
              <a:t>Restores radiance and </a:t>
            </a:r>
            <a:r>
              <a:rPr lang="fr-FR" sz="1200" kern="1200" dirty="0" err="1" smtClean="0">
                <a:solidFill>
                  <a:schemeClr val="tx1"/>
                </a:solidFill>
                <a:effectLst/>
                <a:latin typeface="+mn-lt"/>
                <a:ea typeface="+mn-ea"/>
                <a:cs typeface="+mn-cs"/>
              </a:rPr>
              <a:t>softness</a:t>
            </a:r>
            <a:r>
              <a:rPr lang="fr-FR" sz="1200" kern="1200" dirty="0" smtClean="0">
                <a:solidFill>
                  <a:schemeClr val="tx1"/>
                </a:solidFill>
                <a:effectLst/>
                <a:latin typeface="+mn-lt"/>
                <a:ea typeface="+mn-ea"/>
                <a:cs typeface="+mn-cs"/>
              </a:rPr>
              <a:t> to the skin </a:t>
            </a:r>
          </a:p>
          <a:p>
            <a:pPr lvl="0"/>
            <a:r>
              <a:rPr lang="fr-FR" sz="1200" kern="1200" dirty="0" smtClean="0">
                <a:solidFill>
                  <a:schemeClr val="tx1"/>
                </a:solidFill>
                <a:effectLst/>
                <a:latin typeface="+mn-lt"/>
                <a:ea typeface="+mn-ea"/>
                <a:cs typeface="+mn-cs"/>
              </a:rPr>
              <a:t>Works at night for a </a:t>
            </a:r>
            <a:r>
              <a:rPr lang="fr-FR" sz="1200" kern="1200" dirty="0" err="1" smtClean="0">
                <a:solidFill>
                  <a:schemeClr val="tx1"/>
                </a:solidFill>
                <a:effectLst/>
                <a:latin typeface="+mn-lt"/>
                <a:ea typeface="+mn-ea"/>
                <a:cs typeface="+mn-cs"/>
              </a:rPr>
              <a:t>healthy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glow</a:t>
            </a:r>
            <a:r>
              <a:rPr lang="fr-FR" sz="1200" kern="1200" dirty="0" smtClean="0">
                <a:solidFill>
                  <a:schemeClr val="tx1"/>
                </a:solidFill>
                <a:effectLst/>
                <a:latin typeface="+mn-lt"/>
                <a:ea typeface="+mn-ea"/>
                <a:cs typeface="+mn-cs"/>
              </a:rPr>
              <a:t> in the </a:t>
            </a:r>
            <a:r>
              <a:rPr lang="fr-FR" sz="1200" kern="1200" dirty="0" err="1" smtClean="0">
                <a:solidFill>
                  <a:schemeClr val="tx1"/>
                </a:solidFill>
                <a:effectLst/>
                <a:latin typeface="+mn-lt"/>
                <a:ea typeface="+mn-ea"/>
                <a:cs typeface="+mn-cs"/>
              </a:rPr>
              <a:t>morning</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63EA7-A024-41BE-BFA5-2D2CC21575F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7272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Espace réservé de l'image des diapositives 1"/>
          <p:cNvSpPr>
            <a:spLocks noGrp="1" noRot="1" noChangeAspect="1" noTextEdit="1"/>
          </p:cNvSpPr>
          <p:nvPr>
            <p:ph type="sldImg"/>
          </p:nvPr>
        </p:nvSpPr>
        <p:spPr bwMode="auto">
          <a:xfrm>
            <a:off x="2430463" y="554038"/>
            <a:ext cx="4937125" cy="27765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eaLnBrk="1" fontAlgn="ctr" latinLnBrk="0" hangingPunct="1"/>
            <a:r>
              <a:rPr lang="fr-FR" sz="1200" b="1" i="0" u="none" strike="noStrike" kern="1200" dirty="0" smtClean="0">
                <a:solidFill>
                  <a:schemeClr val="tx1"/>
                </a:solidFill>
                <a:effectLst/>
                <a:latin typeface="+mn-lt"/>
                <a:ea typeface="+mn-ea"/>
                <a:cs typeface="+mn-cs"/>
              </a:rPr>
              <a:t>ALPHA FLUID - </a:t>
            </a:r>
            <a:r>
              <a:rPr lang="fr-FR" sz="1200" b="0" i="0" u="none" strike="noStrike" kern="1200" dirty="0" err="1" smtClean="0">
                <a:solidFill>
                  <a:schemeClr val="tx1"/>
                </a:solidFill>
                <a:effectLst/>
                <a:latin typeface="+mn-lt"/>
                <a:ea typeface="+mn-ea"/>
                <a:cs typeface="+mn-cs"/>
              </a:rPr>
              <a:t>Resurfacing</a:t>
            </a:r>
            <a:endParaRPr lang="fr-FR" sz="1200" b="0" i="0" u="none" strike="noStrike" kern="1200" dirty="0" smtClean="0">
              <a:solidFill>
                <a:schemeClr val="tx1"/>
              </a:solidFill>
              <a:effectLst/>
              <a:latin typeface="+mn-lt"/>
              <a:ea typeface="+mn-ea"/>
              <a:cs typeface="+mn-cs"/>
            </a:endParaRPr>
          </a:p>
          <a:p>
            <a:pPr rtl="0" eaLnBrk="1" fontAlgn="ctr" latinLnBrk="0" hangingPunct="1"/>
            <a:r>
              <a:rPr lang="fr-FR" sz="1200" b="0" i="0" u="none" strike="noStrike" kern="1200" dirty="0" smtClean="0">
                <a:solidFill>
                  <a:schemeClr val="tx1"/>
                </a:solidFill>
                <a:effectLst/>
                <a:latin typeface="+mn-lt"/>
                <a:ea typeface="+mn-ea"/>
                <a:cs typeface="+mn-cs"/>
              </a:rPr>
              <a:t>RENOVATING HYDRATING FLUID</a:t>
            </a:r>
          </a:p>
          <a:p>
            <a:pPr rtl="0" eaLnBrk="1" fontAlgn="ctr" latinLnBrk="0" hangingPunct="1"/>
            <a:r>
              <a:rPr lang="en-US" sz="1200" b="0" i="0" u="none" strike="noStrike" kern="1200" baseline="0" dirty="0" smtClean="0">
                <a:solidFill>
                  <a:schemeClr val="tx1"/>
                </a:solidFill>
                <a:effectLst/>
                <a:latin typeface="+mn-lt"/>
                <a:ea typeface="+mn-ea"/>
                <a:cs typeface="+mn-cs"/>
              </a:rPr>
              <a:t>Renews and revitalizes, for softer skin</a:t>
            </a:r>
          </a:p>
          <a:p>
            <a:pPr rtl="0" eaLnBrk="1" fontAlgn="ctr" latinLnBrk="0" hangingPunct="1"/>
            <a:r>
              <a:rPr lang="en-US" sz="1200" b="0" i="0" u="none" strike="noStrike" kern="1200" baseline="0" dirty="0" smtClean="0">
                <a:solidFill>
                  <a:schemeClr val="tx1"/>
                </a:solidFill>
                <a:effectLst/>
                <a:latin typeface="+mn-lt"/>
                <a:ea typeface="+mn-ea"/>
                <a:cs typeface="+mn-cs"/>
              </a:rPr>
              <a:t>Improves the quality of the skin</a:t>
            </a:r>
          </a:p>
          <a:p>
            <a:pPr rtl="0" eaLnBrk="1" fontAlgn="ctr" latinLnBrk="0" hangingPunct="1"/>
            <a:r>
              <a:rPr lang="fr-FR" sz="1200" b="0" i="0" u="none" strike="noStrike" kern="1200" baseline="0" dirty="0" smtClean="0">
                <a:solidFill>
                  <a:schemeClr val="tx1"/>
                </a:solidFill>
                <a:effectLst/>
                <a:latin typeface="+mn-lt"/>
                <a:ea typeface="+mn-ea"/>
                <a:cs typeface="+mn-cs"/>
              </a:rPr>
              <a:t>Hydrates</a:t>
            </a:r>
            <a:endParaRPr lang="fr-FR" sz="1200" b="0" i="0" u="none" strike="noStrike" kern="1200" dirty="0" smtClean="0">
              <a:solidFill>
                <a:schemeClr val="tx1"/>
              </a:solidFill>
              <a:effectLst/>
              <a:latin typeface="+mn-lt"/>
              <a:ea typeface="+mn-ea"/>
              <a:cs typeface="+mn-cs"/>
            </a:endParaRPr>
          </a:p>
          <a:p>
            <a:pPr marL="171450" indent="-171450" rtl="0" eaLnBrk="1" fontAlgn="auto" latinLnBrk="0" hangingPunct="1">
              <a:buFont typeface="Arial" panose="020B0604020202020204" pitchFamily="34" charset="0"/>
              <a:buChar char="•"/>
            </a:pPr>
            <a:r>
              <a:rPr lang="fr-FR" sz="1200" b="0" i="0" u="none" strike="noStrike" kern="1200" dirty="0" smtClean="0">
                <a:solidFill>
                  <a:schemeClr val="tx1"/>
                </a:solidFill>
                <a:effectLst/>
                <a:latin typeface="+mn-lt"/>
                <a:ea typeface="+mn-ea"/>
                <a:cs typeface="+mn-cs"/>
              </a:rPr>
              <a:t>2% AHA</a:t>
            </a:r>
            <a:r>
              <a:rPr lang="fr-FR" sz="1200" b="0" i="0" u="none" strike="noStrike" kern="1200" baseline="0" dirty="0" smtClean="0">
                <a:solidFill>
                  <a:schemeClr val="tx1"/>
                </a:solidFill>
                <a:effectLst/>
                <a:latin typeface="+mn-lt"/>
                <a:ea typeface="+mn-ea"/>
                <a:cs typeface="+mn-cs"/>
              </a:rPr>
              <a:t>: </a:t>
            </a:r>
            <a:r>
              <a:rPr lang="fr-FR" sz="1200" b="1" i="0" u="none" strike="noStrike" kern="1200" baseline="0" dirty="0" err="1" smtClean="0">
                <a:solidFill>
                  <a:schemeClr val="tx1"/>
                </a:solidFill>
                <a:effectLst/>
                <a:latin typeface="+mn-lt"/>
                <a:ea typeface="+mn-ea"/>
                <a:cs typeface="+mn-cs"/>
              </a:rPr>
              <a:t>renews</a:t>
            </a:r>
            <a:endParaRPr lang="fr-FR" sz="1200" b="0" i="0" u="none" strike="noStrike" kern="1200" dirty="0" smtClean="0">
              <a:solidFill>
                <a:schemeClr val="tx1"/>
              </a:solidFill>
              <a:effectLst/>
              <a:latin typeface="+mn-lt"/>
              <a:ea typeface="+mn-ea"/>
              <a:cs typeface="+mn-cs"/>
            </a:endParaRPr>
          </a:p>
          <a:p>
            <a:pPr marL="171450" indent="-171450" rtl="0" eaLnBrk="1" fontAlgn="ctr" latinLnBrk="0" hangingPunct="1">
              <a:buFont typeface="Arial" panose="020B0604020202020204" pitchFamily="34" charset="0"/>
              <a:buChar char="•"/>
            </a:pPr>
            <a:r>
              <a:rPr lang="fr-FR" sz="1200" b="0" i="0" u="none" strike="noStrike" kern="1200" dirty="0" smtClean="0">
                <a:solidFill>
                  <a:schemeClr val="tx1"/>
                </a:solidFill>
                <a:effectLst/>
                <a:latin typeface="+mn-lt"/>
                <a:ea typeface="+mn-ea"/>
                <a:cs typeface="+mn-cs"/>
              </a:rPr>
              <a:t>Mimosa </a:t>
            </a:r>
            <a:r>
              <a:rPr lang="fr-FR" sz="1200" b="0" i="0" u="none" strike="noStrike" kern="1200" dirty="0" err="1" smtClean="0">
                <a:solidFill>
                  <a:schemeClr val="tx1"/>
                </a:solidFill>
                <a:effectLst/>
                <a:latin typeface="+mn-lt"/>
                <a:ea typeface="+mn-ea"/>
                <a:cs typeface="+mn-cs"/>
              </a:rPr>
              <a:t>tenuiflora</a:t>
            </a:r>
            <a:r>
              <a:rPr lang="fr-FR" sz="1200" b="0" i="0" u="none" strike="noStrike" kern="1200" dirty="0" smtClean="0">
                <a:solidFill>
                  <a:schemeClr val="tx1"/>
                </a:solidFill>
                <a:effectLst/>
                <a:latin typeface="+mn-lt"/>
                <a:ea typeface="+mn-ea"/>
                <a:cs typeface="+mn-cs"/>
              </a:rPr>
              <a:t>: </a:t>
            </a:r>
            <a:r>
              <a:rPr lang="fr-FR" sz="1200" b="1" i="0" u="none" strike="noStrike" kern="1200" dirty="0" err="1" smtClean="0">
                <a:solidFill>
                  <a:schemeClr val="tx1"/>
                </a:solidFill>
                <a:effectLst/>
                <a:latin typeface="+mn-lt"/>
                <a:ea typeface="+mn-ea"/>
                <a:cs typeface="+mn-cs"/>
              </a:rPr>
              <a:t>regenerates</a:t>
            </a:r>
            <a:endParaRPr lang="fr-FR" sz="1200" b="0" i="0" u="none" strike="noStrike" kern="1200" dirty="0" smtClean="0">
              <a:solidFill>
                <a:schemeClr val="tx1"/>
              </a:solidFill>
              <a:effectLst/>
              <a:latin typeface="+mn-lt"/>
              <a:ea typeface="+mn-ea"/>
              <a:cs typeface="+mn-cs"/>
            </a:endParaRPr>
          </a:p>
          <a:p>
            <a:pPr marL="171450" indent="-171450" rtl="0" eaLnBrk="1" fontAlgn="ctr" latinLnBrk="0" hangingPunct="1">
              <a:buFont typeface="Arial" panose="020B0604020202020204" pitchFamily="34" charset="0"/>
              <a:buChar char="•"/>
            </a:pPr>
            <a:r>
              <a:rPr lang="fr-FR" sz="1200" b="0" i="0" u="none" strike="noStrike" kern="1200" baseline="0" dirty="0" err="1" smtClean="0">
                <a:solidFill>
                  <a:schemeClr val="tx1"/>
                </a:solidFill>
                <a:effectLst/>
                <a:latin typeface="+mn-lt"/>
                <a:ea typeface="+mn-ea"/>
                <a:cs typeface="+mn-cs"/>
              </a:rPr>
              <a:t>Sweet</a:t>
            </a:r>
            <a:r>
              <a:rPr lang="fr-FR" sz="1200" b="0" i="0" u="none" strike="noStrike" kern="1200" baseline="0" dirty="0" smtClean="0">
                <a:solidFill>
                  <a:schemeClr val="tx1"/>
                </a:solidFill>
                <a:effectLst/>
                <a:latin typeface="+mn-lt"/>
                <a:ea typeface="+mn-ea"/>
                <a:cs typeface="+mn-cs"/>
              </a:rPr>
              <a:t> </a:t>
            </a:r>
            <a:r>
              <a:rPr lang="fr-FR" sz="1200" b="0" i="0" u="none" strike="noStrike" kern="1200" baseline="0" dirty="0" err="1" smtClean="0">
                <a:solidFill>
                  <a:schemeClr val="tx1"/>
                </a:solidFill>
                <a:effectLst/>
                <a:latin typeface="+mn-lt"/>
                <a:ea typeface="+mn-ea"/>
                <a:cs typeface="+mn-cs"/>
              </a:rPr>
              <a:t>almonds</a:t>
            </a:r>
            <a:r>
              <a:rPr lang="fr-FR" sz="1200" b="0" i="0" u="none" strike="noStrike" kern="1200" baseline="0" dirty="0" smtClean="0">
                <a:solidFill>
                  <a:schemeClr val="tx1"/>
                </a:solidFill>
                <a:effectLst/>
                <a:latin typeface="+mn-lt"/>
                <a:ea typeface="+mn-ea"/>
                <a:cs typeface="+mn-cs"/>
              </a:rPr>
              <a:t> peptides</a:t>
            </a:r>
            <a:r>
              <a:rPr lang="fr-FR" sz="1200" b="0" i="0" u="none" strike="noStrike" kern="1200" dirty="0" smtClean="0">
                <a:solidFill>
                  <a:schemeClr val="tx1"/>
                </a:solidFill>
                <a:effectLst/>
                <a:latin typeface="+mn-lt"/>
                <a:ea typeface="+mn-ea"/>
                <a:cs typeface="+mn-cs"/>
              </a:rPr>
              <a:t>: </a:t>
            </a:r>
            <a:r>
              <a:rPr lang="fr-FR" sz="1200" b="1" i="0" u="none" strike="noStrike" kern="1200" dirty="0" smtClean="0">
                <a:solidFill>
                  <a:schemeClr val="tx1"/>
                </a:solidFill>
                <a:effectLst/>
                <a:latin typeface="+mn-lt"/>
                <a:ea typeface="+mn-ea"/>
                <a:cs typeface="+mn-cs"/>
              </a:rPr>
              <a:t>hydrates</a:t>
            </a:r>
            <a:endParaRPr lang="fr-FR" sz="1200" b="0" i="0" u="none" strike="noStrike" kern="1200" dirty="0" smtClean="0">
              <a:solidFill>
                <a:schemeClr val="tx1"/>
              </a:solidFill>
              <a:effectLst/>
              <a:latin typeface="+mn-lt"/>
              <a:ea typeface="+mn-ea"/>
              <a:cs typeface="+mn-cs"/>
            </a:endParaRPr>
          </a:p>
          <a:p>
            <a:pPr marL="171450" indent="-171450" rtl="0" eaLnBrk="1" fontAlgn="auto" latinLnBrk="0" hangingPunct="1">
              <a:buFont typeface="Arial" panose="020B0604020202020204" pitchFamily="34" charset="0"/>
              <a:buChar char="•"/>
            </a:pPr>
            <a:r>
              <a:rPr lang="fr-FR" sz="1200" b="0" i="0" u="none" strike="noStrike" kern="1200" baseline="0" dirty="0" err="1" smtClean="0">
                <a:solidFill>
                  <a:schemeClr val="tx1"/>
                </a:solidFill>
                <a:effectLst/>
                <a:latin typeface="+mn-lt"/>
                <a:ea typeface="+mn-ea"/>
                <a:cs typeface="+mn-cs"/>
              </a:rPr>
              <a:t>Cereal</a:t>
            </a:r>
            <a:r>
              <a:rPr lang="fr-FR" sz="1200" b="0" i="0" u="none" strike="noStrike" kern="1200" baseline="0" dirty="0" smtClean="0">
                <a:solidFill>
                  <a:schemeClr val="tx1"/>
                </a:solidFill>
                <a:effectLst/>
                <a:latin typeface="+mn-lt"/>
                <a:ea typeface="+mn-ea"/>
                <a:cs typeface="+mn-cs"/>
              </a:rPr>
              <a:t> </a:t>
            </a:r>
            <a:r>
              <a:rPr lang="fr-FR" sz="1200" b="0" i="0" u="none" strike="noStrike" kern="1200" baseline="0" dirty="0" err="1" smtClean="0">
                <a:solidFill>
                  <a:schemeClr val="tx1"/>
                </a:solidFill>
                <a:effectLst/>
                <a:latin typeface="+mn-lt"/>
                <a:ea typeface="+mn-ea"/>
                <a:cs typeface="+mn-cs"/>
              </a:rPr>
              <a:t>germ</a:t>
            </a:r>
            <a:r>
              <a:rPr lang="fr-FR" sz="1200" b="0" i="0" u="none" strike="noStrike" kern="1200" baseline="0" dirty="0" smtClean="0">
                <a:solidFill>
                  <a:schemeClr val="tx1"/>
                </a:solidFill>
                <a:effectLst/>
                <a:latin typeface="+mn-lt"/>
                <a:ea typeface="+mn-ea"/>
                <a:cs typeface="+mn-cs"/>
              </a:rPr>
              <a:t> </a:t>
            </a:r>
            <a:r>
              <a:rPr lang="fr-FR" sz="1200" b="0" i="0" u="none" strike="noStrike" kern="1200" baseline="0" dirty="0" err="1" smtClean="0">
                <a:solidFill>
                  <a:schemeClr val="tx1"/>
                </a:solidFill>
                <a:effectLst/>
                <a:latin typeface="+mn-lt"/>
                <a:ea typeface="+mn-ea"/>
                <a:cs typeface="+mn-cs"/>
              </a:rPr>
              <a:t>oil</a:t>
            </a:r>
            <a:r>
              <a:rPr lang="fr-FR" sz="1200" b="0" i="0" u="none" strike="noStrike" kern="1200" baseline="0" dirty="0" smtClean="0">
                <a:solidFill>
                  <a:schemeClr val="tx1"/>
                </a:solidFill>
                <a:effectLst/>
                <a:latin typeface="+mn-lt"/>
                <a:ea typeface="+mn-ea"/>
                <a:cs typeface="+mn-cs"/>
              </a:rPr>
              <a:t> : </a:t>
            </a:r>
            <a:r>
              <a:rPr lang="fr-FR" sz="1200" b="1" i="0" u="none" strike="noStrike" kern="1200" baseline="0" dirty="0" err="1" smtClean="0">
                <a:solidFill>
                  <a:schemeClr val="tx1"/>
                </a:solidFill>
                <a:effectLst/>
                <a:latin typeface="+mn-lt"/>
                <a:ea typeface="+mn-ea"/>
                <a:cs typeface="+mn-cs"/>
              </a:rPr>
              <a:t>nourishing</a:t>
            </a:r>
            <a:r>
              <a:rPr lang="fr-FR" sz="1200" b="1" i="0" u="none" strike="noStrike" kern="1200" baseline="0" dirty="0" smtClean="0">
                <a:solidFill>
                  <a:schemeClr val="tx1"/>
                </a:solidFill>
                <a:effectLst/>
                <a:latin typeface="+mn-lt"/>
                <a:ea typeface="+mn-ea"/>
                <a:cs typeface="+mn-cs"/>
              </a:rPr>
              <a:t>; protective</a:t>
            </a:r>
          </a:p>
          <a:p>
            <a:pPr marL="171450" indent="-171450" rtl="0" eaLnBrk="1" fontAlgn="auto" latinLnBrk="0" hangingPunct="1">
              <a:buFont typeface="Arial" panose="020B0604020202020204" pitchFamily="34" charset="0"/>
              <a:buChar char="•"/>
            </a:pPr>
            <a:r>
              <a:rPr lang="fr-FR" sz="1200" b="0" i="0" u="none" strike="noStrike" kern="1200" baseline="0" dirty="0" err="1" smtClean="0">
                <a:solidFill>
                  <a:schemeClr val="tx1"/>
                </a:solidFill>
                <a:effectLst/>
                <a:latin typeface="+mn-lt"/>
                <a:ea typeface="+mn-ea"/>
                <a:cs typeface="+mn-cs"/>
              </a:rPr>
              <a:t>Rice</a:t>
            </a:r>
            <a:r>
              <a:rPr lang="fr-FR" sz="1200" b="0" i="0" u="none" strike="noStrike" kern="1200" baseline="0" dirty="0" smtClean="0">
                <a:solidFill>
                  <a:schemeClr val="tx1"/>
                </a:solidFill>
                <a:effectLst/>
                <a:latin typeface="+mn-lt"/>
                <a:ea typeface="+mn-ea"/>
                <a:cs typeface="+mn-cs"/>
              </a:rPr>
              <a:t> </a:t>
            </a:r>
            <a:r>
              <a:rPr lang="fr-FR" sz="1200" b="0" i="0" u="none" strike="noStrike" kern="1200" baseline="0" dirty="0" err="1" smtClean="0">
                <a:solidFill>
                  <a:schemeClr val="tx1"/>
                </a:solidFill>
                <a:effectLst/>
                <a:latin typeface="+mn-lt"/>
                <a:ea typeface="+mn-ea"/>
                <a:cs typeface="+mn-cs"/>
              </a:rPr>
              <a:t>oil</a:t>
            </a:r>
            <a:r>
              <a:rPr lang="fr-FR" sz="1200" b="0" i="0" u="none" strike="noStrike" kern="1200" baseline="0" dirty="0" smtClean="0">
                <a:solidFill>
                  <a:schemeClr val="tx1"/>
                </a:solidFill>
                <a:effectLst/>
                <a:latin typeface="+mn-lt"/>
                <a:ea typeface="+mn-ea"/>
                <a:cs typeface="+mn-cs"/>
              </a:rPr>
              <a:t>, </a:t>
            </a:r>
            <a:r>
              <a:rPr lang="fr-FR" sz="1200" b="0" i="0" u="none" strike="noStrike" kern="1200" baseline="0" dirty="0" err="1" smtClean="0">
                <a:solidFill>
                  <a:schemeClr val="tx1"/>
                </a:solidFill>
                <a:effectLst/>
                <a:latin typeface="+mn-lt"/>
                <a:ea typeface="+mn-ea"/>
                <a:cs typeface="+mn-cs"/>
              </a:rPr>
              <a:t>vitamin</a:t>
            </a:r>
            <a:r>
              <a:rPr lang="fr-FR" sz="1200" b="0" i="0" u="none" strike="noStrike" kern="1200" baseline="0" dirty="0" smtClean="0">
                <a:solidFill>
                  <a:schemeClr val="tx1"/>
                </a:solidFill>
                <a:effectLst/>
                <a:latin typeface="+mn-lt"/>
                <a:ea typeface="+mn-ea"/>
                <a:cs typeface="+mn-cs"/>
              </a:rPr>
              <a:t> E: </a:t>
            </a:r>
            <a:r>
              <a:rPr lang="fr-FR" sz="1200" b="1" i="0" u="none" strike="noStrike" kern="1200" baseline="0" dirty="0" err="1" smtClean="0">
                <a:solidFill>
                  <a:schemeClr val="tx1"/>
                </a:solidFill>
                <a:effectLst/>
                <a:latin typeface="+mn-lt"/>
                <a:ea typeface="+mn-ea"/>
                <a:cs typeface="+mn-cs"/>
              </a:rPr>
              <a:t>anti-oxydant</a:t>
            </a:r>
            <a:endParaRPr lang="fr-FR" sz="1200" b="0" i="0" u="none" strike="noStrike" kern="1200" dirty="0" smtClean="0">
              <a:solidFill>
                <a:schemeClr val="tx1"/>
              </a:solidFill>
              <a:effectLst/>
              <a:latin typeface="+mn-lt"/>
              <a:ea typeface="+mn-ea"/>
              <a:cs typeface="+mn-cs"/>
            </a:endParaRPr>
          </a:p>
          <a:p>
            <a:pPr rtl="0" eaLnBrk="1" fontAlgn="ctr" latinLnBrk="0" hangingPunct="1"/>
            <a:r>
              <a:rPr lang="fr-FR" sz="1200" b="0" i="0" u="none" strike="noStrike" kern="1200" dirty="0" err="1" smtClean="0">
                <a:solidFill>
                  <a:schemeClr val="tx1"/>
                </a:solidFill>
                <a:effectLst/>
                <a:latin typeface="+mn-lt"/>
                <a:ea typeface="+mn-ea"/>
                <a:cs typeface="+mn-cs"/>
              </a:rPr>
              <a:t>Morning</a:t>
            </a:r>
            <a:r>
              <a:rPr lang="fr-FR" sz="1200" b="0" i="0" u="none" strike="noStrike" kern="1200" dirty="0" smtClean="0">
                <a:solidFill>
                  <a:schemeClr val="tx1"/>
                </a:solidFill>
                <a:effectLst/>
                <a:latin typeface="+mn-lt"/>
                <a:ea typeface="+mn-ea"/>
                <a:cs typeface="+mn-cs"/>
              </a:rPr>
              <a:t> &amp; night</a:t>
            </a:r>
          </a:p>
          <a:p>
            <a:pPr rtl="0" eaLnBrk="1" fontAlgn="ctr" latinLnBrk="0" hangingPunct="1"/>
            <a:r>
              <a:rPr lang="fr-FR" sz="1200" b="0" i="0" u="none" strike="noStrike" kern="1200" dirty="0" smtClean="0">
                <a:solidFill>
                  <a:schemeClr val="tx1"/>
                </a:solidFill>
                <a:effectLst/>
                <a:latin typeface="+mn-lt"/>
                <a:ea typeface="+mn-ea"/>
                <a:cs typeface="+mn-cs"/>
              </a:rPr>
              <a:t>use</a:t>
            </a:r>
            <a:r>
              <a:rPr lang="fr-FR" sz="1200" b="0" i="0" u="none" strike="noStrike" kern="1200" baseline="0" dirty="0" smtClean="0">
                <a:solidFill>
                  <a:schemeClr val="tx1"/>
                </a:solidFill>
                <a:effectLst/>
                <a:latin typeface="+mn-lt"/>
                <a:ea typeface="+mn-ea"/>
                <a:cs typeface="+mn-cs"/>
              </a:rPr>
              <a:t> SPF 50 on top</a:t>
            </a:r>
            <a:endParaRPr lang="fr-FR" sz="1200" b="0" i="0" u="none" strike="noStrike" kern="1200" dirty="0" smtClean="0">
              <a:solidFill>
                <a:schemeClr val="tx1"/>
              </a:solidFill>
              <a:effectLst/>
              <a:latin typeface="+mn-lt"/>
              <a:ea typeface="+mn-ea"/>
              <a:cs typeface="+mn-cs"/>
            </a:endParaRPr>
          </a:p>
          <a:p>
            <a:pPr rtl="0" eaLnBrk="1" fontAlgn="ctr" latinLnBrk="0" hangingPunct="1"/>
            <a:r>
              <a:rPr lang="fr-FR" sz="1200" b="0" i="0" u="none" strike="noStrike" kern="1200" baseline="0" dirty="0" smtClean="0">
                <a:solidFill>
                  <a:schemeClr val="tx1"/>
                </a:solidFill>
                <a:effectLst/>
                <a:latin typeface="+mn-lt"/>
                <a:ea typeface="+mn-ea"/>
                <a:cs typeface="+mn-cs"/>
              </a:rPr>
              <a:t>1 </a:t>
            </a:r>
            <a:r>
              <a:rPr lang="fr-FR" sz="1200" b="0" i="0" u="none" strike="noStrike" kern="1200" baseline="0" dirty="0" err="1" smtClean="0">
                <a:solidFill>
                  <a:schemeClr val="tx1"/>
                </a:solidFill>
                <a:effectLst/>
                <a:latin typeface="+mn-lt"/>
                <a:ea typeface="+mn-ea"/>
                <a:cs typeface="+mn-cs"/>
              </a:rPr>
              <a:t>month</a:t>
            </a:r>
            <a:r>
              <a:rPr lang="fr-FR" sz="1200" b="0" i="0" u="none" strike="noStrike" kern="1200" baseline="0" dirty="0" smtClean="0">
                <a:solidFill>
                  <a:schemeClr val="tx1"/>
                </a:solidFill>
                <a:effectLst/>
                <a:latin typeface="+mn-lt"/>
                <a:ea typeface="+mn-ea"/>
                <a:cs typeface="+mn-cs"/>
              </a:rPr>
              <a:t> cure</a:t>
            </a:r>
            <a:endParaRPr lang="fr-FR" sz="1200" b="0" i="0" u="none" strike="noStrike" kern="1200" dirty="0" smtClean="0">
              <a:solidFill>
                <a:schemeClr val="tx1"/>
              </a:solidFill>
              <a:effectLst/>
              <a:latin typeface="+mn-lt"/>
              <a:ea typeface="+mn-ea"/>
              <a:cs typeface="+mn-cs"/>
            </a:endParaRPr>
          </a:p>
          <a:p>
            <a:pPr rtl="0" eaLnBrk="1" fontAlgn="auto" latinLnBrk="0" hangingPunct="1"/>
            <a:r>
              <a:rPr lang="fr-FR" sz="1200" b="0" i="0" u="none" strike="noStrike" kern="1200" baseline="0" dirty="0" smtClean="0">
                <a:solidFill>
                  <a:schemeClr val="tx1"/>
                </a:solidFill>
                <a:effectLst/>
                <a:latin typeface="+mn-lt"/>
                <a:ea typeface="+mn-ea"/>
                <a:cs typeface="+mn-cs"/>
              </a:rPr>
              <a:t>PROFESSIONAL SIZE</a:t>
            </a:r>
            <a:endParaRPr lang="fr-FR" sz="1200" b="0" i="0" u="none" strike="noStrike" kern="1200" dirty="0" smtClean="0">
              <a:solidFill>
                <a:schemeClr val="tx1"/>
              </a:solidFill>
              <a:effectLst/>
              <a:latin typeface="+mn-lt"/>
              <a:ea typeface="+mn-ea"/>
              <a:cs typeface="+mn-cs"/>
            </a:endParaRPr>
          </a:p>
          <a:p>
            <a:pPr rtl="0" eaLnBrk="1" fontAlgn="auto" latinLnBrk="0" hangingPunct="1"/>
            <a:r>
              <a:rPr lang="en-US" sz="1200" b="0" i="0" u="none" strike="noStrike" kern="1200" baseline="0" dirty="0" smtClean="0">
                <a:solidFill>
                  <a:schemeClr val="tx1"/>
                </a:solidFill>
                <a:effectLst/>
                <a:latin typeface="+mn-lt"/>
                <a:ea typeface="+mn-ea"/>
                <a:cs typeface="+mn-cs"/>
              </a:rPr>
              <a:t>Ideal for dull, uneven skin tone, large pores, blemishes, fine lines</a:t>
            </a:r>
          </a:p>
          <a:p>
            <a:pPr rtl="0" eaLnBrk="1" fontAlgn="auto" latinLnBrk="0" hangingPunct="1"/>
            <a:endParaRPr lang="fr-FR" altLang="fr-FR" dirty="0" smtClean="0"/>
          </a:p>
          <a:p>
            <a:pPr rtl="0" eaLnBrk="1" fontAlgn="ctr" latinLnBrk="0" hangingPunct="1"/>
            <a:r>
              <a:rPr lang="fr-FR" sz="1200" b="1" i="0" u="none" strike="noStrike" kern="1200" dirty="0" smtClean="0">
                <a:solidFill>
                  <a:schemeClr val="tx1"/>
                </a:solidFill>
                <a:effectLst/>
                <a:latin typeface="+mn-lt"/>
                <a:ea typeface="+mn-ea"/>
                <a:cs typeface="+mn-cs"/>
              </a:rPr>
              <a:t>ALPHA PEEL - </a:t>
            </a:r>
            <a:r>
              <a:rPr lang="fr-FR" sz="1200" b="0" i="0" u="none" strike="noStrike" kern="1200" dirty="0" err="1" smtClean="0">
                <a:solidFill>
                  <a:schemeClr val="tx1"/>
                </a:solidFill>
                <a:effectLst/>
                <a:latin typeface="+mn-lt"/>
                <a:ea typeface="+mn-ea"/>
                <a:cs typeface="+mn-cs"/>
              </a:rPr>
              <a:t>Resurfacing</a:t>
            </a:r>
            <a:endParaRPr lang="fr-FR" sz="1200" b="0" i="0" u="none" strike="noStrike" kern="1200" dirty="0" smtClean="0">
              <a:solidFill>
                <a:schemeClr val="tx1"/>
              </a:solidFill>
              <a:effectLst/>
              <a:latin typeface="+mn-lt"/>
              <a:ea typeface="+mn-ea"/>
              <a:cs typeface="+mn-cs"/>
            </a:endParaRPr>
          </a:p>
          <a:p>
            <a:pPr rtl="0" eaLnBrk="1" fontAlgn="ctr" latinLnBrk="0" hangingPunct="1"/>
            <a:r>
              <a:rPr lang="fr-FR" sz="1200" b="0" i="0" u="none" strike="noStrike" kern="1200" dirty="0" smtClean="0">
                <a:solidFill>
                  <a:schemeClr val="tx1"/>
                </a:solidFill>
                <a:effectLst/>
                <a:latin typeface="+mn-lt"/>
                <a:ea typeface="+mn-ea"/>
                <a:cs typeface="+mn-cs"/>
              </a:rPr>
              <a:t>RENEWING NIGHT PEELING</a:t>
            </a:r>
          </a:p>
          <a:p>
            <a:pPr rtl="0" eaLnBrk="1" fontAlgn="ctr" latinLnBrk="0" hangingPunct="1"/>
            <a:r>
              <a:rPr lang="en-US" sz="1200" b="0" i="0" u="none" strike="noStrike" kern="1200" dirty="0" smtClean="0">
                <a:solidFill>
                  <a:schemeClr val="tx1"/>
                </a:solidFill>
                <a:effectLst/>
                <a:latin typeface="+mn-lt"/>
                <a:ea typeface="+mn-ea"/>
                <a:cs typeface="+mn-cs"/>
              </a:rPr>
              <a:t>Gently removes dead skin cells</a:t>
            </a:r>
          </a:p>
          <a:p>
            <a:pPr rtl="0" eaLnBrk="1" fontAlgn="ctr" latinLnBrk="0" hangingPunct="1"/>
            <a:r>
              <a:rPr lang="en-US" sz="1200" b="0" i="0" u="none" strike="noStrike" kern="1200" dirty="0" smtClean="0">
                <a:solidFill>
                  <a:schemeClr val="tx1"/>
                </a:solidFill>
                <a:effectLst/>
                <a:latin typeface="+mn-lt"/>
                <a:ea typeface="+mn-ea"/>
                <a:cs typeface="+mn-cs"/>
              </a:rPr>
              <a:t>Refines the skin texture</a:t>
            </a:r>
          </a:p>
          <a:p>
            <a:pPr rtl="0" eaLnBrk="1" fontAlgn="ctr" latinLnBrk="0" hangingPunct="1"/>
            <a:r>
              <a:rPr lang="en-US" sz="1200" b="0" i="0" u="none" strike="noStrike" kern="1200" dirty="0" smtClean="0">
                <a:solidFill>
                  <a:schemeClr val="tx1"/>
                </a:solidFill>
                <a:effectLst/>
                <a:latin typeface="+mn-lt"/>
                <a:ea typeface="+mn-ea"/>
                <a:cs typeface="+mn-cs"/>
              </a:rPr>
              <a:t>Makes the skin more radiant</a:t>
            </a:r>
          </a:p>
          <a:p>
            <a:pPr marL="171450" indent="-171450" rtl="0" eaLnBrk="1" fontAlgn="ctr" latinLnBrk="0" hangingPunct="1">
              <a:buFont typeface="Arial" panose="020B0604020202020204" pitchFamily="34" charset="0"/>
              <a:buChar char="•"/>
            </a:pPr>
            <a:r>
              <a:rPr lang="fr-FR" sz="1200" b="0" i="0" u="none" strike="noStrike" kern="1200" dirty="0" smtClean="0">
                <a:solidFill>
                  <a:schemeClr val="tx1"/>
                </a:solidFill>
                <a:effectLst/>
                <a:latin typeface="+mn-lt"/>
                <a:ea typeface="+mn-ea"/>
                <a:cs typeface="+mn-cs"/>
              </a:rPr>
              <a:t>8% AHA</a:t>
            </a:r>
            <a:r>
              <a:rPr lang="fr-FR" sz="1200" b="0" i="0" u="none" strike="noStrike" kern="1200" baseline="0" dirty="0" smtClean="0">
                <a:solidFill>
                  <a:schemeClr val="tx1"/>
                </a:solidFill>
                <a:effectLst/>
                <a:latin typeface="+mn-lt"/>
                <a:ea typeface="+mn-ea"/>
                <a:cs typeface="+mn-cs"/>
              </a:rPr>
              <a:t>: </a:t>
            </a:r>
            <a:r>
              <a:rPr lang="fr-FR" sz="1200" b="1" i="0" u="none" strike="noStrike" kern="1200" baseline="0" dirty="0" err="1" smtClean="0">
                <a:solidFill>
                  <a:schemeClr val="tx1"/>
                </a:solidFill>
                <a:effectLst/>
                <a:latin typeface="+mn-lt"/>
                <a:ea typeface="+mn-ea"/>
                <a:cs typeface="+mn-cs"/>
              </a:rPr>
              <a:t>renews</a:t>
            </a:r>
            <a:endParaRPr lang="fr-FR" sz="1200" b="0" i="0" u="none" strike="noStrike" kern="1200" dirty="0" smtClean="0">
              <a:solidFill>
                <a:schemeClr val="tx1"/>
              </a:solidFill>
              <a:effectLst/>
              <a:latin typeface="+mn-lt"/>
              <a:ea typeface="+mn-ea"/>
              <a:cs typeface="+mn-cs"/>
            </a:endParaRPr>
          </a:p>
          <a:p>
            <a:pPr marL="171450" indent="-171450" rtl="0" eaLnBrk="1" fontAlgn="ctr" latinLnBrk="0" hangingPunct="1">
              <a:buFont typeface="Arial" panose="020B0604020202020204" pitchFamily="34" charset="0"/>
              <a:buChar char="•"/>
            </a:pPr>
            <a:r>
              <a:rPr lang="fr-FR" sz="1200" b="0" i="0" u="none" strike="noStrike" kern="1200" dirty="0" smtClean="0">
                <a:solidFill>
                  <a:schemeClr val="tx1"/>
                </a:solidFill>
                <a:effectLst/>
                <a:latin typeface="+mn-lt"/>
                <a:ea typeface="+mn-ea"/>
                <a:cs typeface="+mn-cs"/>
              </a:rPr>
              <a:t>Mimosa </a:t>
            </a:r>
            <a:r>
              <a:rPr lang="fr-FR" sz="1200" b="0" i="0" u="none" strike="noStrike" kern="1200" dirty="0" err="1" smtClean="0">
                <a:solidFill>
                  <a:schemeClr val="tx1"/>
                </a:solidFill>
                <a:effectLst/>
                <a:latin typeface="+mn-lt"/>
                <a:ea typeface="+mn-ea"/>
                <a:cs typeface="+mn-cs"/>
              </a:rPr>
              <a:t>tenuiflora</a:t>
            </a:r>
            <a:r>
              <a:rPr lang="fr-FR" sz="1200" b="0" i="0" u="none" strike="noStrike" kern="1200" dirty="0" smtClean="0">
                <a:solidFill>
                  <a:schemeClr val="tx1"/>
                </a:solidFill>
                <a:effectLst/>
                <a:latin typeface="+mn-lt"/>
                <a:ea typeface="+mn-ea"/>
                <a:cs typeface="+mn-cs"/>
              </a:rPr>
              <a:t>: </a:t>
            </a:r>
            <a:r>
              <a:rPr lang="fr-FR" sz="1200" b="1" i="0" u="none" strike="noStrike" kern="1200" dirty="0" err="1" smtClean="0">
                <a:solidFill>
                  <a:schemeClr val="tx1"/>
                </a:solidFill>
                <a:effectLst/>
                <a:latin typeface="+mn-lt"/>
                <a:ea typeface="+mn-ea"/>
                <a:cs typeface="+mn-cs"/>
              </a:rPr>
              <a:t>regenerate</a:t>
            </a:r>
            <a:endParaRPr lang="fr-FR" sz="1200" b="0" i="0" u="none" strike="noStrike" kern="1200" dirty="0" smtClean="0">
              <a:solidFill>
                <a:schemeClr val="tx1"/>
              </a:solidFill>
              <a:effectLst/>
              <a:latin typeface="+mn-lt"/>
              <a:ea typeface="+mn-ea"/>
              <a:cs typeface="+mn-cs"/>
            </a:endParaRPr>
          </a:p>
          <a:p>
            <a:pPr marL="171450" indent="-171450" rtl="0" eaLnBrk="1" fontAlgn="ctr" latinLnBrk="0" hangingPunct="1">
              <a:buFont typeface="Arial" panose="020B0604020202020204" pitchFamily="34" charset="0"/>
              <a:buChar char="•"/>
            </a:pPr>
            <a:r>
              <a:rPr lang="fr-FR" sz="1200" b="0" i="0" u="none" strike="noStrike" kern="1200" dirty="0" err="1" smtClean="0">
                <a:solidFill>
                  <a:schemeClr val="tx1"/>
                </a:solidFill>
                <a:effectLst/>
                <a:latin typeface="+mn-lt"/>
                <a:ea typeface="+mn-ea"/>
                <a:cs typeface="+mn-cs"/>
              </a:rPr>
              <a:t>Beech</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bud</a:t>
            </a:r>
            <a:r>
              <a:rPr lang="fr-FR" sz="1200" b="0" i="0" u="none" strike="noStrike" kern="1200" dirty="0" smtClean="0">
                <a:solidFill>
                  <a:schemeClr val="tx1"/>
                </a:solidFill>
                <a:effectLst/>
                <a:latin typeface="+mn-lt"/>
                <a:ea typeface="+mn-ea"/>
                <a:cs typeface="+mn-cs"/>
              </a:rPr>
              <a:t> peptides: </a:t>
            </a:r>
            <a:r>
              <a:rPr lang="fr-FR" sz="1200" b="1" i="0" u="none" strike="noStrike" kern="1200" dirty="0" err="1" smtClean="0">
                <a:solidFill>
                  <a:schemeClr val="tx1"/>
                </a:solidFill>
                <a:effectLst/>
                <a:latin typeface="+mn-lt"/>
                <a:ea typeface="+mn-ea"/>
                <a:cs typeface="+mn-cs"/>
              </a:rPr>
              <a:t>smoothe</a:t>
            </a:r>
            <a:endParaRPr lang="fr-FR" sz="1200" b="0" i="0" u="none" strike="noStrike" kern="1200" dirty="0" smtClean="0">
              <a:solidFill>
                <a:schemeClr val="tx1"/>
              </a:solidFill>
              <a:effectLst/>
              <a:latin typeface="+mn-lt"/>
              <a:ea typeface="+mn-ea"/>
              <a:cs typeface="+mn-cs"/>
            </a:endParaRPr>
          </a:p>
          <a:p>
            <a:pPr marL="171450" indent="-171450" rtl="0" eaLnBrk="1" fontAlgn="auto" latinLnBrk="0" hangingPunct="1">
              <a:buFont typeface="Arial" panose="020B0604020202020204" pitchFamily="34" charset="0"/>
              <a:buChar char="•"/>
            </a:pPr>
            <a:r>
              <a:rPr lang="fr-FR" sz="1200" b="0" i="0" u="none" strike="noStrike" kern="1200" baseline="0" dirty="0" smtClean="0">
                <a:solidFill>
                  <a:schemeClr val="tx1"/>
                </a:solidFill>
                <a:effectLst/>
                <a:latin typeface="+mn-lt"/>
                <a:ea typeface="+mn-ea"/>
                <a:cs typeface="+mn-cs"/>
              </a:rPr>
              <a:t>HA, </a:t>
            </a:r>
            <a:r>
              <a:rPr lang="fr-FR" sz="1200" b="0" i="0" u="none" strike="noStrike" kern="1200" baseline="0" dirty="0" err="1" smtClean="0">
                <a:solidFill>
                  <a:schemeClr val="tx1"/>
                </a:solidFill>
                <a:effectLst/>
                <a:latin typeface="+mn-lt"/>
                <a:ea typeface="+mn-ea"/>
                <a:cs typeface="+mn-cs"/>
              </a:rPr>
              <a:t>aloe</a:t>
            </a:r>
            <a:r>
              <a:rPr lang="fr-FR" sz="1200" b="0" i="0" u="none" strike="noStrike" kern="1200" baseline="0" dirty="0" smtClean="0">
                <a:solidFill>
                  <a:schemeClr val="tx1"/>
                </a:solidFill>
                <a:effectLst/>
                <a:latin typeface="+mn-lt"/>
                <a:ea typeface="+mn-ea"/>
                <a:cs typeface="+mn-cs"/>
              </a:rPr>
              <a:t> </a:t>
            </a:r>
            <a:r>
              <a:rPr lang="fr-FR" sz="1200" b="0" i="0" u="none" strike="noStrike" kern="1200" baseline="0" dirty="0" err="1" smtClean="0">
                <a:solidFill>
                  <a:schemeClr val="tx1"/>
                </a:solidFill>
                <a:effectLst/>
                <a:latin typeface="+mn-lt"/>
                <a:ea typeface="+mn-ea"/>
                <a:cs typeface="+mn-cs"/>
              </a:rPr>
              <a:t>vera</a:t>
            </a:r>
            <a:r>
              <a:rPr lang="fr-FR" sz="1200" b="0" i="0" u="none" strike="noStrike" kern="1200" baseline="0" dirty="0" smtClean="0">
                <a:solidFill>
                  <a:schemeClr val="tx1"/>
                </a:solidFill>
                <a:effectLst/>
                <a:latin typeface="+mn-lt"/>
                <a:ea typeface="+mn-ea"/>
                <a:cs typeface="+mn-cs"/>
              </a:rPr>
              <a:t>: </a:t>
            </a:r>
            <a:r>
              <a:rPr lang="fr-FR" sz="1200" b="1" i="0" u="none" strike="noStrike" kern="1200" baseline="0" dirty="0" smtClean="0">
                <a:solidFill>
                  <a:schemeClr val="tx1"/>
                </a:solidFill>
                <a:effectLst/>
                <a:latin typeface="+mn-lt"/>
                <a:ea typeface="+mn-ea"/>
                <a:cs typeface="+mn-cs"/>
              </a:rPr>
              <a:t>hydrate</a:t>
            </a:r>
            <a:endParaRPr lang="fr-FR" sz="1200" b="0" i="0" u="none" strike="noStrike" kern="1200" dirty="0" smtClean="0">
              <a:solidFill>
                <a:schemeClr val="tx1"/>
              </a:solidFill>
              <a:effectLst/>
              <a:latin typeface="+mn-lt"/>
              <a:ea typeface="+mn-ea"/>
              <a:cs typeface="+mn-cs"/>
            </a:endParaRPr>
          </a:p>
          <a:p>
            <a:pPr marL="171450" indent="-171450" rtl="0" eaLnBrk="1" fontAlgn="ctr" latinLnBrk="0" hangingPunct="1">
              <a:buFont typeface="Arial" panose="020B0604020202020204" pitchFamily="34" charset="0"/>
              <a:buChar char="•"/>
            </a:pPr>
            <a:r>
              <a:rPr lang="fr-FR" sz="1200" b="0" i="0" u="none" strike="noStrike" kern="1200" baseline="0" dirty="0" err="1" smtClean="0">
                <a:solidFill>
                  <a:schemeClr val="tx1"/>
                </a:solidFill>
                <a:effectLst/>
                <a:latin typeface="+mn-lt"/>
                <a:ea typeface="+mn-ea"/>
                <a:cs typeface="+mn-cs"/>
              </a:rPr>
              <a:t>Vitamin</a:t>
            </a:r>
            <a:r>
              <a:rPr lang="fr-FR" sz="1200" b="0" i="0" u="none" strike="noStrike" kern="1200" baseline="0" dirty="0" smtClean="0">
                <a:solidFill>
                  <a:schemeClr val="tx1"/>
                </a:solidFill>
                <a:effectLst/>
                <a:latin typeface="+mn-lt"/>
                <a:ea typeface="+mn-ea"/>
                <a:cs typeface="+mn-cs"/>
              </a:rPr>
              <a:t> B5</a:t>
            </a:r>
            <a:r>
              <a:rPr lang="fr-FR" sz="1200" b="0" i="0" u="none" strike="noStrike" kern="1200" dirty="0" smtClean="0">
                <a:solidFill>
                  <a:schemeClr val="tx1"/>
                </a:solidFill>
                <a:effectLst/>
                <a:latin typeface="+mn-lt"/>
                <a:ea typeface="+mn-ea"/>
                <a:cs typeface="+mn-cs"/>
              </a:rPr>
              <a:t>: </a:t>
            </a:r>
            <a:r>
              <a:rPr lang="fr-FR" sz="1200" b="1" i="0" u="none" strike="noStrike" kern="1200" dirty="0" err="1" smtClean="0">
                <a:solidFill>
                  <a:schemeClr val="tx1"/>
                </a:solidFill>
                <a:effectLst/>
                <a:latin typeface="+mn-lt"/>
                <a:ea typeface="+mn-ea"/>
                <a:cs typeface="+mn-cs"/>
              </a:rPr>
              <a:t>soothes</a:t>
            </a:r>
            <a:endParaRPr lang="fr-FR" sz="1200" b="0" i="0" u="none" strike="noStrike" kern="1200" dirty="0" smtClean="0">
              <a:solidFill>
                <a:schemeClr val="tx1"/>
              </a:solidFill>
              <a:effectLst/>
              <a:latin typeface="+mn-lt"/>
              <a:ea typeface="+mn-ea"/>
              <a:cs typeface="+mn-cs"/>
            </a:endParaRPr>
          </a:p>
          <a:p>
            <a:pPr rtl="0" eaLnBrk="1" fontAlgn="ctr" latinLnBrk="0" hangingPunct="1"/>
            <a:r>
              <a:rPr lang="fr-FR" sz="1200" b="0" i="0" u="none" strike="noStrike" kern="1200" dirty="0" err="1" smtClean="0">
                <a:solidFill>
                  <a:schemeClr val="tx1"/>
                </a:solidFill>
                <a:effectLst/>
                <a:latin typeface="+mn-lt"/>
                <a:ea typeface="+mn-ea"/>
                <a:cs typeface="+mn-cs"/>
              </a:rPr>
              <a:t>evening</a:t>
            </a:r>
            <a:endParaRPr lang="fr-FR" sz="1200" b="0" i="0" u="none" strike="noStrike" kern="1200" dirty="0" smtClean="0">
              <a:solidFill>
                <a:schemeClr val="tx1"/>
              </a:solidFill>
              <a:effectLst/>
              <a:latin typeface="+mn-lt"/>
              <a:ea typeface="+mn-ea"/>
              <a:cs typeface="+mn-cs"/>
            </a:endParaRPr>
          </a:p>
          <a:p>
            <a:pPr rtl="0" eaLnBrk="1" fontAlgn="auto" latinLnBrk="0" hangingPunct="1"/>
            <a:r>
              <a:rPr lang="fr-FR" sz="1200" b="0" i="0" u="none" strike="noStrike" kern="1200" baseline="0" dirty="0" smtClean="0">
                <a:solidFill>
                  <a:schemeClr val="tx1"/>
                </a:solidFill>
                <a:effectLst/>
                <a:latin typeface="+mn-lt"/>
                <a:ea typeface="+mn-ea"/>
                <a:cs typeface="+mn-cs"/>
              </a:rPr>
              <a:t>1 </a:t>
            </a:r>
            <a:r>
              <a:rPr lang="fr-FR" sz="1200" b="0" i="0" u="none" strike="noStrike" kern="1200" baseline="0" dirty="0" err="1" smtClean="0">
                <a:solidFill>
                  <a:schemeClr val="tx1"/>
                </a:solidFill>
                <a:effectLst/>
                <a:latin typeface="+mn-lt"/>
                <a:ea typeface="+mn-ea"/>
                <a:cs typeface="+mn-cs"/>
              </a:rPr>
              <a:t>monht</a:t>
            </a:r>
            <a:r>
              <a:rPr lang="fr-FR" sz="1200" b="0" i="0" u="none" strike="noStrike" kern="1200" baseline="0" dirty="0" smtClean="0">
                <a:solidFill>
                  <a:schemeClr val="tx1"/>
                </a:solidFill>
                <a:effectLst/>
                <a:latin typeface="+mn-lt"/>
                <a:ea typeface="+mn-ea"/>
                <a:cs typeface="+mn-cs"/>
              </a:rPr>
              <a:t> cure</a:t>
            </a:r>
            <a:endParaRPr lang="fr-FR" sz="1200" b="0" i="0" u="none" strike="noStrike" kern="1200" dirty="0" smtClean="0">
              <a:solidFill>
                <a:schemeClr val="tx1"/>
              </a:solidFill>
              <a:effectLst/>
              <a:latin typeface="+mn-lt"/>
              <a:ea typeface="+mn-ea"/>
              <a:cs typeface="+mn-cs"/>
            </a:endParaRPr>
          </a:p>
          <a:p>
            <a:pPr rtl="0" eaLnBrk="1" fontAlgn="auto" latinLnBrk="0" hangingPunct="1"/>
            <a:r>
              <a:rPr lang="en-US" sz="1200" b="0" i="0" u="none" strike="noStrike" kern="1200" baseline="0" dirty="0" smtClean="0">
                <a:solidFill>
                  <a:schemeClr val="tx1"/>
                </a:solidFill>
                <a:effectLst/>
                <a:latin typeface="+mn-lt"/>
                <a:ea typeface="+mn-ea"/>
                <a:cs typeface="+mn-cs"/>
              </a:rPr>
              <a:t>Ideal for dull, uneven skin tone, large pores, blemishes, fine lines</a:t>
            </a:r>
            <a:endParaRPr lang="fr-FR" altLang="fr-FR" dirty="0" smtClean="0"/>
          </a:p>
        </p:txBody>
      </p:sp>
    </p:spTree>
    <p:extLst>
      <p:ext uri="{BB962C8B-B14F-4D97-AF65-F5344CB8AC3E}">
        <p14:creationId xmlns:p14="http://schemas.microsoft.com/office/powerpoint/2010/main" val="3330673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565655"/>
                </a:solidFill>
                <a:latin typeface="Century Gothic"/>
              </a:rPr>
              <a:t>ESSENTIAL WHITE SOLUTION CLARTE</a:t>
            </a:r>
            <a:endParaRPr kumimoji="0" lang="fr-FR" sz="1200" b="1" i="0" u="none" strike="noStrike" kern="1200" cap="none" spc="0" normalizeH="0" baseline="0" noProof="0" dirty="0" smtClean="0">
              <a:ln>
                <a:noFill/>
              </a:ln>
              <a:solidFill>
                <a:srgbClr val="565655"/>
              </a:solidFill>
              <a:effectLst/>
              <a:uLnTx/>
              <a:uFillTx/>
              <a:latin typeface="Century Gothic"/>
              <a:ea typeface="+mn-ea"/>
              <a:cs typeface="+mn-cs"/>
            </a:endParaRPr>
          </a:p>
          <a:p>
            <a:endParaRPr lang="fr-FR" sz="1200" u="sng"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rPr>
              <a:t>Description</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This </a:t>
            </a:r>
            <a:r>
              <a:rPr lang="fr-FR" sz="1200" kern="1200" dirty="0" err="1" smtClean="0">
                <a:solidFill>
                  <a:schemeClr val="tx1"/>
                </a:solidFill>
                <a:effectLst/>
                <a:latin typeface="+mn-lt"/>
                <a:ea typeface="+mn-ea"/>
                <a:cs typeface="+mn-cs"/>
              </a:rPr>
              <a:t>gentle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gradual</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daily</a:t>
            </a:r>
            <a:r>
              <a:rPr lang="fr-FR" sz="1200" kern="1200" dirty="0" smtClean="0">
                <a:solidFill>
                  <a:schemeClr val="tx1"/>
                </a:solidFill>
                <a:effectLst/>
                <a:latin typeface="+mn-lt"/>
                <a:ea typeface="+mn-ea"/>
                <a:cs typeface="+mn-cs"/>
              </a:rPr>
              <a:t> gel-</a:t>
            </a:r>
            <a:r>
              <a:rPr lang="fr-FR" sz="1200" kern="1200" dirty="0" err="1" smtClean="0">
                <a:solidFill>
                  <a:schemeClr val="tx1"/>
                </a:solidFill>
                <a:effectLst/>
                <a:latin typeface="+mn-lt"/>
                <a:ea typeface="+mn-ea"/>
                <a:cs typeface="+mn-cs"/>
              </a:rPr>
              <a:t>textured</a:t>
            </a:r>
            <a:r>
              <a:rPr lang="fr-FR" sz="1200" kern="1200" dirty="0" smtClean="0">
                <a:solidFill>
                  <a:schemeClr val="tx1"/>
                </a:solidFill>
                <a:effectLst/>
                <a:latin typeface="+mn-lt"/>
                <a:ea typeface="+mn-ea"/>
                <a:cs typeface="+mn-cs"/>
              </a:rPr>
              <a:t> facial </a:t>
            </a:r>
            <a:r>
              <a:rPr lang="fr-FR" sz="1200" kern="1200" dirty="0" err="1" smtClean="0">
                <a:solidFill>
                  <a:schemeClr val="tx1"/>
                </a:solidFill>
                <a:effectLst/>
                <a:latin typeface="+mn-lt"/>
                <a:ea typeface="+mn-ea"/>
                <a:cs typeface="+mn-cs"/>
              </a:rPr>
              <a:t>peel</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helps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eliminate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dead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cells</a:t>
            </a:r>
            <a:r>
              <a:rPr lang="fr-FR" sz="1200" kern="1200" dirty="0" smtClean="0">
                <a:solidFill>
                  <a:schemeClr val="tx1"/>
                </a:solidFill>
                <a:effectLst/>
                <a:latin typeface="+mn-lt"/>
                <a:ea typeface="+mn-ea"/>
                <a:cs typeface="+mn-cs"/>
              </a:rPr>
              <a:t> and </a:t>
            </a:r>
            <a:r>
              <a:rPr lang="fr-FR" sz="1200" kern="1200" dirty="0" err="1" smtClean="0">
                <a:solidFill>
                  <a:schemeClr val="tx1"/>
                </a:solidFill>
                <a:effectLst/>
                <a:latin typeface="+mn-lt"/>
                <a:ea typeface="+mn-ea"/>
                <a:cs typeface="+mn-cs"/>
              </a:rPr>
              <a:t>even</a:t>
            </a:r>
            <a:r>
              <a:rPr lang="fr-FR" sz="1200" kern="1200" dirty="0" smtClean="0">
                <a:solidFill>
                  <a:schemeClr val="tx1"/>
                </a:solidFill>
                <a:effectLst/>
                <a:latin typeface="+mn-lt"/>
                <a:ea typeface="+mn-ea"/>
                <a:cs typeface="+mn-cs"/>
              </a:rPr>
              <a:t> out the complexion. The </a:t>
            </a:r>
            <a:r>
              <a:rPr lang="fr-FR" sz="1200" kern="1200" dirty="0" err="1" smtClean="0">
                <a:solidFill>
                  <a:schemeClr val="tx1"/>
                </a:solidFill>
                <a:effectLst/>
                <a:latin typeface="+mn-lt"/>
                <a:ea typeface="+mn-ea"/>
                <a:cs typeface="+mn-cs"/>
              </a:rPr>
              <a:t>Clarity</a:t>
            </a:r>
            <a:r>
              <a:rPr lang="fr-FR" sz="1200" kern="1200" dirty="0" smtClean="0">
                <a:solidFill>
                  <a:schemeClr val="tx1"/>
                </a:solidFill>
                <a:effectLst/>
                <a:latin typeface="+mn-lt"/>
                <a:ea typeface="+mn-ea"/>
                <a:cs typeface="+mn-cs"/>
              </a:rPr>
              <a:t> Solution </a:t>
            </a:r>
            <a:r>
              <a:rPr lang="fr-FR" sz="1200" kern="1200" dirty="0" err="1" smtClean="0">
                <a:solidFill>
                  <a:schemeClr val="tx1"/>
                </a:solidFill>
                <a:effectLst/>
                <a:latin typeface="+mn-lt"/>
                <a:ea typeface="+mn-ea"/>
                <a:cs typeface="+mn-cs"/>
              </a:rPr>
              <a:t>is</a:t>
            </a:r>
            <a:r>
              <a:rPr lang="fr-FR" sz="1200" kern="1200" dirty="0" smtClean="0">
                <a:solidFill>
                  <a:schemeClr val="tx1"/>
                </a:solidFill>
                <a:effectLst/>
                <a:latin typeface="+mn-lt"/>
                <a:ea typeface="+mn-ea"/>
                <a:cs typeface="+mn-cs"/>
              </a:rPr>
              <a:t> an </a:t>
            </a:r>
            <a:r>
              <a:rPr lang="fr-FR" sz="1200" kern="1200" dirty="0" err="1" smtClean="0">
                <a:solidFill>
                  <a:schemeClr val="tx1"/>
                </a:solidFill>
                <a:effectLst/>
                <a:latin typeface="+mn-lt"/>
                <a:ea typeface="+mn-ea"/>
                <a:cs typeface="+mn-cs"/>
              </a:rPr>
              <a:t>integral</a:t>
            </a:r>
            <a:r>
              <a:rPr lang="fr-FR" sz="1200" kern="1200" dirty="0" smtClean="0">
                <a:solidFill>
                  <a:schemeClr val="tx1"/>
                </a:solidFill>
                <a:effectLst/>
                <a:latin typeface="+mn-lt"/>
                <a:ea typeface="+mn-ea"/>
                <a:cs typeface="+mn-cs"/>
              </a:rPr>
              <a:t> part of the Essential White anti-spot program and </a:t>
            </a:r>
            <a:r>
              <a:rPr lang="fr-FR" sz="1200" kern="1200" dirty="0" err="1" smtClean="0">
                <a:solidFill>
                  <a:schemeClr val="tx1"/>
                </a:solidFill>
                <a:effectLst/>
                <a:latin typeface="+mn-lt"/>
                <a:ea typeface="+mn-ea"/>
                <a:cs typeface="+mn-cs"/>
              </a:rPr>
              <a:t>is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used</a:t>
            </a:r>
            <a:r>
              <a:rPr lang="fr-FR" sz="1200" kern="1200" dirty="0" smtClean="0">
                <a:solidFill>
                  <a:schemeClr val="tx1"/>
                </a:solidFill>
                <a:effectLst/>
                <a:latin typeface="+mn-lt"/>
                <a:ea typeface="+mn-ea"/>
                <a:cs typeface="+mn-cs"/>
              </a:rPr>
              <a:t> in </a:t>
            </a:r>
            <a:r>
              <a:rPr lang="fr-FR" sz="1200" kern="1200" dirty="0" err="1" smtClean="0">
                <a:solidFill>
                  <a:schemeClr val="tx1"/>
                </a:solidFill>
                <a:effectLst/>
                <a:latin typeface="+mn-lt"/>
                <a:ea typeface="+mn-ea"/>
                <a:cs typeface="+mn-cs"/>
              </a:rPr>
              <a:t>this</a:t>
            </a:r>
            <a:r>
              <a:rPr lang="fr-FR" sz="1200" kern="1200" dirty="0" smtClean="0">
                <a:solidFill>
                  <a:schemeClr val="tx1"/>
                </a:solidFill>
                <a:effectLst/>
                <a:latin typeface="+mn-lt"/>
                <a:ea typeface="+mn-ea"/>
                <a:cs typeface="+mn-cs"/>
              </a:rPr>
              <a:t> case, </a:t>
            </a:r>
            <a:r>
              <a:rPr lang="fr-FR" sz="1200" kern="1200" dirty="0" err="1" smtClean="0">
                <a:solidFill>
                  <a:schemeClr val="tx1"/>
                </a:solidFill>
                <a:effectLst/>
                <a:latin typeface="+mn-lt"/>
                <a:ea typeface="+mn-ea"/>
                <a:cs typeface="+mn-cs"/>
              </a:rPr>
              <a:t>during</a:t>
            </a:r>
            <a:r>
              <a:rPr lang="fr-FR" sz="1200" kern="1200" dirty="0" smtClean="0">
                <a:solidFill>
                  <a:schemeClr val="tx1"/>
                </a:solidFill>
                <a:effectLst/>
                <a:latin typeface="+mn-lt"/>
                <a:ea typeface="+mn-ea"/>
                <a:cs typeface="+mn-cs"/>
              </a:rPr>
              <a:t> the </a:t>
            </a:r>
            <a:r>
              <a:rPr lang="fr-FR" sz="1200" kern="1200" dirty="0" err="1" smtClean="0">
                <a:solidFill>
                  <a:schemeClr val="tx1"/>
                </a:solidFill>
                <a:effectLst/>
                <a:latin typeface="+mn-lt"/>
                <a:ea typeface="+mn-ea"/>
                <a:cs typeface="+mn-cs"/>
              </a:rPr>
              <a:t>entire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treatment</a:t>
            </a:r>
            <a:r>
              <a:rPr lang="fr-FR" sz="1200" kern="1200" dirty="0" smtClean="0">
                <a:solidFill>
                  <a:schemeClr val="tx1"/>
                </a:solidFill>
                <a:effectLst/>
                <a:latin typeface="+mn-lt"/>
                <a:ea typeface="+mn-ea"/>
                <a:cs typeface="+mn-cs"/>
              </a:rPr>
              <a:t>. Under the action of </a:t>
            </a:r>
            <a:r>
              <a:rPr lang="fr-FR" sz="1200" kern="1200" dirty="0" err="1" smtClean="0">
                <a:solidFill>
                  <a:schemeClr val="tx1"/>
                </a:solidFill>
                <a:effectLst/>
                <a:latin typeface="+mn-lt"/>
                <a:ea typeface="+mn-ea"/>
                <a:cs typeface="+mn-cs"/>
              </a:rPr>
              <a:t>fig</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blossom</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apple</a:t>
            </a:r>
            <a:r>
              <a:rPr lang="fr-FR" sz="1200" kern="1200" dirty="0" smtClean="0">
                <a:solidFill>
                  <a:schemeClr val="tx1"/>
                </a:solidFill>
                <a:effectLst/>
                <a:latin typeface="+mn-lt"/>
                <a:ea typeface="+mn-ea"/>
                <a:cs typeface="+mn-cs"/>
              </a:rPr>
              <a:t> and fruit </a:t>
            </a:r>
            <a:r>
              <a:rPr lang="fr-FR" sz="1200" kern="1200" dirty="0" err="1" smtClean="0">
                <a:solidFill>
                  <a:schemeClr val="tx1"/>
                </a:solidFill>
                <a:effectLst/>
                <a:latin typeface="+mn-lt"/>
                <a:ea typeface="+mn-ea"/>
                <a:cs typeface="+mn-cs"/>
              </a:rPr>
              <a:t>acid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extracts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brown</a:t>
            </a:r>
            <a:r>
              <a:rPr lang="fr-FR" sz="1200" kern="1200" dirty="0" smtClean="0">
                <a:solidFill>
                  <a:schemeClr val="tx1"/>
                </a:solidFill>
                <a:effectLst/>
                <a:latin typeface="+mn-lt"/>
                <a:ea typeface="+mn-ea"/>
                <a:cs typeface="+mn-cs"/>
              </a:rPr>
              <a:t> spots are </a:t>
            </a:r>
            <a:r>
              <a:rPr lang="fr-FR" sz="1200" kern="1200" dirty="0" err="1" smtClean="0">
                <a:solidFill>
                  <a:schemeClr val="tx1"/>
                </a:solidFill>
                <a:effectLst/>
                <a:latin typeface="+mn-lt"/>
                <a:ea typeface="+mn-ea"/>
                <a:cs typeface="+mn-cs"/>
              </a:rPr>
              <a:t>reduced</a:t>
            </a:r>
            <a:r>
              <a:rPr lang="fr-FR" sz="1200" kern="1200" dirty="0" smtClean="0">
                <a:solidFill>
                  <a:schemeClr val="tx1"/>
                </a:solidFill>
                <a:effectLst/>
                <a:latin typeface="+mn-lt"/>
                <a:ea typeface="+mn-ea"/>
                <a:cs typeface="+mn-cs"/>
              </a:rPr>
              <a:t>, the complexion </a:t>
            </a:r>
            <a:r>
              <a:rPr lang="fr-FR" sz="1200" kern="1200" dirty="0" err="1" smtClean="0">
                <a:solidFill>
                  <a:schemeClr val="tx1"/>
                </a:solidFill>
                <a:effectLst/>
                <a:latin typeface="+mn-lt"/>
                <a:ea typeface="+mn-ea"/>
                <a:cs typeface="+mn-cs"/>
              </a:rPr>
              <a:t>becomes</a:t>
            </a:r>
            <a:r>
              <a:rPr lang="fr-FR" sz="1200" kern="1200" dirty="0" smtClean="0">
                <a:solidFill>
                  <a:schemeClr val="tx1"/>
                </a:solidFill>
                <a:effectLst/>
                <a:latin typeface="+mn-lt"/>
                <a:ea typeface="+mn-ea"/>
                <a:cs typeface="+mn-cs"/>
              </a:rPr>
              <a:t> more </a:t>
            </a:r>
            <a:r>
              <a:rPr lang="fr-FR" sz="1200" kern="1200" dirty="0" err="1" smtClean="0">
                <a:solidFill>
                  <a:schemeClr val="tx1"/>
                </a:solidFill>
                <a:effectLst/>
                <a:latin typeface="+mn-lt"/>
                <a:ea typeface="+mn-ea"/>
                <a:cs typeface="+mn-cs"/>
              </a:rPr>
              <a:t>even</a:t>
            </a:r>
            <a:r>
              <a:rPr lang="fr-FR" sz="1200" kern="1200" dirty="0" smtClean="0">
                <a:solidFill>
                  <a:schemeClr val="tx1"/>
                </a:solidFill>
                <a:effectLst/>
                <a:latin typeface="+mn-lt"/>
                <a:ea typeface="+mn-ea"/>
                <a:cs typeface="+mn-cs"/>
              </a:rPr>
              <a:t> and more radiant, the skin </a:t>
            </a:r>
            <a:r>
              <a:rPr lang="fr-FR" sz="1200" kern="1200" dirty="0" err="1" smtClean="0">
                <a:solidFill>
                  <a:schemeClr val="tx1"/>
                </a:solidFill>
                <a:effectLst/>
                <a:latin typeface="+mn-lt"/>
                <a:ea typeface="+mn-ea"/>
                <a:cs typeface="+mn-cs"/>
              </a:rPr>
              <a:t>appears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clearer</a:t>
            </a:r>
            <a:r>
              <a:rPr lang="fr-FR" sz="1200" kern="1200" dirty="0" smtClean="0">
                <a:solidFill>
                  <a:schemeClr val="tx1"/>
                </a:solidFill>
                <a:effectLst/>
                <a:latin typeface="+mn-lt"/>
                <a:ea typeface="+mn-ea"/>
                <a:cs typeface="+mn-cs"/>
              </a:rPr>
              <a:t> and </a:t>
            </a:r>
            <a:r>
              <a:rPr lang="fr-FR" sz="1200" kern="1200" dirty="0" err="1" smtClean="0">
                <a:solidFill>
                  <a:schemeClr val="tx1"/>
                </a:solidFill>
                <a:effectLst/>
                <a:latin typeface="+mn-lt"/>
                <a:ea typeface="+mn-ea"/>
                <a:cs typeface="+mn-cs"/>
              </a:rPr>
              <a:t>smoother</a:t>
            </a:r>
            <a:r>
              <a:rPr lang="fr-FR" sz="1200" kern="1200" dirty="0" smtClean="0">
                <a:solidFill>
                  <a:schemeClr val="tx1"/>
                </a:solidFill>
                <a:effectLst/>
                <a:latin typeface="+mn-lt"/>
                <a:ea typeface="+mn-ea"/>
                <a:cs typeface="+mn-cs"/>
              </a:rPr>
              <a:t>.</a:t>
            </a:r>
          </a:p>
          <a:p>
            <a:endParaRPr lang="fr-FR" sz="1200"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rPr>
              <a:t>Promise</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Daily </a:t>
            </a:r>
            <a:r>
              <a:rPr lang="fr-FR" sz="1200" kern="1200" dirty="0" err="1" smtClean="0">
                <a:solidFill>
                  <a:schemeClr val="tx1"/>
                </a:solidFill>
                <a:effectLst/>
                <a:latin typeface="+mn-lt"/>
                <a:ea typeface="+mn-ea"/>
                <a:cs typeface="+mn-cs"/>
              </a:rPr>
              <a:t>gentle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peel</a:t>
            </a:r>
            <a:r>
              <a:rPr lang="fr-FR" sz="1200" kern="1200" dirty="0" smtClean="0">
                <a:solidFill>
                  <a:schemeClr val="tx1"/>
                </a:solidFill>
                <a:effectLst/>
                <a:latin typeface="+mn-lt"/>
                <a:ea typeface="+mn-ea"/>
                <a:cs typeface="+mn-cs"/>
              </a:rPr>
              <a:t> to </a:t>
            </a:r>
            <a:r>
              <a:rPr lang="fr-FR" sz="1200" kern="1200" dirty="0" err="1" smtClean="0">
                <a:solidFill>
                  <a:schemeClr val="tx1"/>
                </a:solidFill>
                <a:effectLst/>
                <a:latin typeface="+mn-lt"/>
                <a:ea typeface="+mn-ea"/>
                <a:cs typeface="+mn-cs"/>
              </a:rPr>
              <a:t>prevent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blemishes</a:t>
            </a:r>
            <a:r>
              <a:rPr lang="fr-FR" sz="1200" kern="1200" dirty="0" smtClean="0">
                <a:solidFill>
                  <a:schemeClr val="tx1"/>
                </a:solidFill>
                <a:effectLst/>
                <a:latin typeface="+mn-lt"/>
                <a:ea typeface="+mn-ea"/>
                <a:cs typeface="+mn-cs"/>
              </a:rPr>
              <a:t> and </a:t>
            </a:r>
            <a:r>
              <a:rPr lang="fr-FR" sz="1200" kern="1200" dirty="0" err="1" smtClean="0">
                <a:solidFill>
                  <a:schemeClr val="tx1"/>
                </a:solidFill>
                <a:effectLst/>
                <a:latin typeface="+mn-lt"/>
                <a:ea typeface="+mn-ea"/>
                <a:cs typeface="+mn-cs"/>
              </a:rPr>
              <a:t>shine</a:t>
            </a:r>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rPr>
              <a:t>For </a:t>
            </a:r>
            <a:r>
              <a:rPr lang="fr-FR" sz="1200" u="sng" kern="1200" dirty="0" err="1" smtClean="0">
                <a:solidFill>
                  <a:schemeClr val="tx1"/>
                </a:solidFill>
                <a:effectLst/>
                <a:latin typeface="+mn-lt"/>
                <a:ea typeface="+mn-ea"/>
                <a:cs typeface="+mn-cs"/>
              </a:rPr>
              <a:t>whom</a:t>
            </a:r>
            <a:r>
              <a:rPr lang="fr-FR" sz="1200" u="sng" kern="1200" dirty="0" smtClean="0">
                <a:solidFill>
                  <a:schemeClr val="tx1"/>
                </a:solidFill>
                <a:effectLst/>
                <a:latin typeface="+mn-lt"/>
                <a:ea typeface="+mn-ea"/>
                <a:cs typeface="+mn-cs"/>
              </a:rPr>
              <a:t>?</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All skin types</a:t>
            </a:r>
          </a:p>
          <a:p>
            <a:r>
              <a:rPr lang="fr-FR" sz="1200" kern="1200" dirty="0" smtClean="0">
                <a:solidFill>
                  <a:schemeClr val="tx1"/>
                </a:solidFill>
                <a:effectLst/>
                <a:latin typeface="+mn-lt"/>
                <a:ea typeface="+mn-ea"/>
                <a:cs typeface="+mn-cs"/>
              </a:rPr>
              <a:t>All </a:t>
            </a:r>
            <a:r>
              <a:rPr lang="fr-FR" sz="1200" kern="1200" dirty="0" err="1" smtClean="0">
                <a:solidFill>
                  <a:schemeClr val="tx1"/>
                </a:solidFill>
                <a:effectLst/>
                <a:latin typeface="+mn-lt"/>
                <a:ea typeface="+mn-ea"/>
                <a:cs typeface="+mn-cs"/>
              </a:rPr>
              <a:t>ages</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I have an </a:t>
            </a:r>
            <a:r>
              <a:rPr lang="fr-FR" sz="1200" kern="1200" dirty="0" err="1" smtClean="0">
                <a:solidFill>
                  <a:schemeClr val="tx1"/>
                </a:solidFill>
                <a:effectLst/>
                <a:latin typeface="+mn-lt"/>
                <a:ea typeface="+mn-ea"/>
                <a:cs typeface="+mn-cs"/>
              </a:rPr>
              <a:t>uneven</a:t>
            </a:r>
            <a:r>
              <a:rPr lang="fr-FR" sz="1200" kern="1200" dirty="0" smtClean="0">
                <a:solidFill>
                  <a:schemeClr val="tx1"/>
                </a:solidFill>
                <a:effectLst/>
                <a:latin typeface="+mn-lt"/>
                <a:ea typeface="+mn-ea"/>
                <a:cs typeface="+mn-cs"/>
              </a:rPr>
              <a:t> skin </a:t>
            </a:r>
            <a:r>
              <a:rPr lang="fr-FR" sz="1200" kern="1200" dirty="0" err="1" smtClean="0">
                <a:solidFill>
                  <a:schemeClr val="tx1"/>
                </a:solidFill>
                <a:effectLst/>
                <a:latin typeface="+mn-lt"/>
                <a:ea typeface="+mn-ea"/>
                <a:cs typeface="+mn-cs"/>
              </a:rPr>
              <a:t>tone</a:t>
            </a:r>
            <a:r>
              <a:rPr lang="fr-FR" sz="1200" kern="1200" dirty="0" smtClean="0">
                <a:solidFill>
                  <a:schemeClr val="tx1"/>
                </a:solidFill>
                <a:effectLst/>
                <a:latin typeface="+mn-lt"/>
                <a:ea typeface="+mn-ea"/>
                <a:cs typeface="+mn-cs"/>
              </a:rPr>
              <a:t> and </a:t>
            </a:r>
            <a:r>
              <a:rPr lang="fr-FR" sz="1200" kern="1200" dirty="0" err="1" smtClean="0">
                <a:solidFill>
                  <a:schemeClr val="tx1"/>
                </a:solidFill>
                <a:effectLst/>
                <a:latin typeface="+mn-lt"/>
                <a:ea typeface="+mn-ea"/>
                <a:cs typeface="+mn-cs"/>
              </a:rPr>
              <a:t>lack</a:t>
            </a:r>
            <a:r>
              <a:rPr lang="fr-FR" sz="1200" kern="1200" dirty="0" smtClean="0">
                <a:solidFill>
                  <a:schemeClr val="tx1"/>
                </a:solidFill>
                <a:effectLst/>
                <a:latin typeface="+mn-lt"/>
                <a:ea typeface="+mn-ea"/>
                <a:cs typeface="+mn-cs"/>
              </a:rPr>
              <a:t> of radiance »</a:t>
            </a:r>
          </a:p>
          <a:p>
            <a:r>
              <a:rPr lang="fr-FR" sz="1200" kern="1200" dirty="0" smtClean="0">
                <a:solidFill>
                  <a:schemeClr val="tx1"/>
                </a:solidFill>
                <a:effectLst/>
                <a:latin typeface="+mn-lt"/>
                <a:ea typeface="+mn-ea"/>
                <a:cs typeface="+mn-cs"/>
              </a:rPr>
              <a:t>« I have spots </a:t>
            </a:r>
            <a:r>
              <a:rPr lang="fr-FR" sz="1200" kern="1200" dirty="0" err="1" smtClean="0">
                <a:solidFill>
                  <a:schemeClr val="tx1"/>
                </a:solidFill>
                <a:effectLst/>
                <a:latin typeface="+mn-lt"/>
                <a:ea typeface="+mn-ea"/>
                <a:cs typeface="+mn-cs"/>
              </a:rPr>
              <a:t>that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appeared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after</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my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pregnancy</a:t>
            </a:r>
            <a:r>
              <a:rPr lang="fr-FR" sz="1200" kern="1200" dirty="0" smtClean="0">
                <a:solidFill>
                  <a:schemeClr val="tx1"/>
                </a:solidFill>
                <a:effectLst/>
                <a:latin typeface="+mn-lt"/>
                <a:ea typeface="+mn-ea"/>
                <a:cs typeface="+mn-cs"/>
              </a:rPr>
              <a:t> » </a:t>
            </a:r>
          </a:p>
          <a:p>
            <a:endParaRPr lang="fr-FR" sz="1200" kern="1200" dirty="0" smtClean="0">
              <a:solidFill>
                <a:schemeClr val="tx1"/>
              </a:solidFill>
              <a:effectLst/>
              <a:latin typeface="+mn-lt"/>
              <a:ea typeface="+mn-ea"/>
              <a:cs typeface="+mn-cs"/>
            </a:endParaRPr>
          </a:p>
          <a:p>
            <a:r>
              <a:rPr lang="fr-FR" sz="1200" u="sng" kern="1200" dirty="0" err="1" smtClean="0">
                <a:solidFill>
                  <a:schemeClr val="tx1"/>
                </a:solidFill>
                <a:effectLst/>
                <a:latin typeface="+mn-lt"/>
                <a:ea typeface="+mn-ea"/>
                <a:cs typeface="+mn-cs"/>
              </a:rPr>
              <a:t>Ingredients</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AHA and BHA: exfoliant (*</a:t>
            </a:r>
            <a:r>
              <a:rPr lang="fr-FR" sz="1200" kern="1200" dirty="0" err="1" smtClean="0">
                <a:solidFill>
                  <a:schemeClr val="tx1"/>
                </a:solidFill>
                <a:effectLst/>
                <a:latin typeface="+mn-lt"/>
                <a:ea typeface="+mn-ea"/>
                <a:cs typeface="+mn-cs"/>
              </a:rPr>
              <a:t>glycolic</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acid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synthetic</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origin</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salicylic</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acid</a:t>
            </a:r>
            <a:r>
              <a:rPr lang="fr-FR" sz="1200" kern="1200" dirty="0" smtClean="0">
                <a:solidFill>
                  <a:schemeClr val="tx1"/>
                </a:solidFill>
                <a:effectLst/>
                <a:latin typeface="+mn-lt"/>
                <a:ea typeface="+mn-ea"/>
                <a:cs typeface="+mn-cs"/>
              </a:rPr>
              <a:t>: black </a:t>
            </a:r>
            <a:r>
              <a:rPr lang="fr-FR" sz="1200" kern="1200" dirty="0" err="1" smtClean="0">
                <a:solidFill>
                  <a:schemeClr val="tx1"/>
                </a:solidFill>
                <a:effectLst/>
                <a:latin typeface="+mn-lt"/>
                <a:ea typeface="+mn-ea"/>
                <a:cs typeface="+mn-cs"/>
              </a:rPr>
              <a:t>willow</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bark</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origin</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lactic</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acid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synthetic</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origin</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certified</a:t>
            </a:r>
            <a:r>
              <a:rPr lang="fr-FR" sz="1200" kern="1200" dirty="0" smtClean="0">
                <a:solidFill>
                  <a:schemeClr val="tx1"/>
                </a:solidFill>
                <a:effectLst/>
                <a:latin typeface="+mn-lt"/>
                <a:ea typeface="+mn-ea"/>
                <a:cs typeface="+mn-cs"/>
              </a:rPr>
              <a:t> for use in Bio-ECOCERT </a:t>
            </a:r>
            <a:r>
              <a:rPr lang="fr-FR" sz="1200" kern="1200" dirty="0" err="1" smtClean="0">
                <a:solidFill>
                  <a:schemeClr val="tx1"/>
                </a:solidFill>
                <a:effectLst/>
                <a:latin typeface="+mn-lt"/>
                <a:ea typeface="+mn-ea"/>
                <a:cs typeface="+mn-cs"/>
              </a:rPr>
              <a:t>products</a:t>
            </a:r>
            <a:r>
              <a:rPr lang="fr-FR" sz="1200" kern="1200" dirty="0" smtClean="0">
                <a:solidFill>
                  <a:schemeClr val="tx1"/>
                </a:solidFill>
                <a:effectLst/>
                <a:latin typeface="+mn-lt"/>
                <a:ea typeface="+mn-ea"/>
                <a:cs typeface="+mn-cs"/>
              </a:rPr>
              <a:t>)</a:t>
            </a:r>
          </a:p>
          <a:p>
            <a:pPr lvl="0"/>
            <a:r>
              <a:rPr lang="fr-FR" sz="1200" kern="1200" dirty="0" err="1" smtClean="0">
                <a:solidFill>
                  <a:schemeClr val="tx1"/>
                </a:solidFill>
                <a:effectLst/>
                <a:latin typeface="+mn-lt"/>
                <a:ea typeface="+mn-ea"/>
                <a:cs typeface="+mn-cs"/>
              </a:rPr>
              <a:t>Fig</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flower</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extract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eliminates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dead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cells</a:t>
            </a:r>
            <a:r>
              <a:rPr lang="fr-FR" sz="1200" kern="1200" dirty="0" smtClean="0">
                <a:solidFill>
                  <a:schemeClr val="tx1"/>
                </a:solidFill>
                <a:effectLst/>
                <a:latin typeface="+mn-lt"/>
                <a:ea typeface="+mn-ea"/>
                <a:cs typeface="+mn-cs"/>
              </a:rPr>
              <a:t> </a:t>
            </a:r>
          </a:p>
          <a:p>
            <a:pPr lvl="0"/>
            <a:endParaRPr lang="fr-FR" sz="1200"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rPr>
              <a:t>Home use </a:t>
            </a:r>
            <a:endParaRPr lang="fr-FR" sz="1200" kern="1200" dirty="0" smtClean="0">
              <a:solidFill>
                <a:schemeClr val="tx1"/>
              </a:solidFill>
              <a:effectLst/>
              <a:latin typeface="+mn-lt"/>
              <a:ea typeface="+mn-ea"/>
              <a:cs typeface="+mn-cs"/>
            </a:endParaRPr>
          </a:p>
          <a:p>
            <a:r>
              <a:rPr lang="fr-FR" sz="1200" kern="1200" dirty="0" err="1" smtClean="0">
                <a:solidFill>
                  <a:schemeClr val="tx1"/>
                </a:solidFill>
                <a:effectLst/>
                <a:latin typeface="+mn-lt"/>
                <a:ea typeface="+mn-ea"/>
                <a:cs typeface="+mn-cs"/>
              </a:rPr>
              <a:t>Morning</a:t>
            </a:r>
            <a:r>
              <a:rPr lang="fr-FR" sz="1200" kern="1200" dirty="0" smtClean="0">
                <a:solidFill>
                  <a:schemeClr val="tx1"/>
                </a:solidFill>
                <a:effectLst/>
                <a:latin typeface="+mn-lt"/>
                <a:ea typeface="+mn-ea"/>
                <a:cs typeface="+mn-cs"/>
              </a:rPr>
              <a:t> and </a:t>
            </a:r>
            <a:r>
              <a:rPr lang="fr-FR" sz="1200" kern="1200" dirty="0" err="1" smtClean="0">
                <a:solidFill>
                  <a:schemeClr val="tx1"/>
                </a:solidFill>
                <a:effectLst/>
                <a:latin typeface="+mn-lt"/>
                <a:ea typeface="+mn-ea"/>
                <a:cs typeface="+mn-cs"/>
              </a:rPr>
              <a:t>evening</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thoroughly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cleanse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your</a:t>
            </a:r>
            <a:r>
              <a:rPr lang="fr-FR" sz="1200" kern="1200" dirty="0" smtClean="0">
                <a:solidFill>
                  <a:schemeClr val="tx1"/>
                </a:solidFill>
                <a:effectLst/>
                <a:latin typeface="+mn-lt"/>
                <a:ea typeface="+mn-ea"/>
                <a:cs typeface="+mn-cs"/>
              </a:rPr>
              <a:t> face/</a:t>
            </a:r>
            <a:r>
              <a:rPr lang="fr-FR" sz="1200" kern="1200" dirty="0" err="1" smtClean="0">
                <a:solidFill>
                  <a:schemeClr val="tx1"/>
                </a:solidFill>
                <a:effectLst/>
                <a:latin typeface="+mn-lt"/>
                <a:ea typeface="+mn-ea"/>
                <a:cs typeface="+mn-cs"/>
              </a:rPr>
              <a:t>remove</a:t>
            </a:r>
            <a:r>
              <a:rPr lang="fr-FR" sz="1200" kern="1200" dirty="0" smtClean="0">
                <a:solidFill>
                  <a:schemeClr val="tx1"/>
                </a:solidFill>
                <a:effectLst/>
                <a:latin typeface="+mn-lt"/>
                <a:ea typeface="+mn-ea"/>
                <a:cs typeface="+mn-cs"/>
              </a:rPr>
              <a:t> make-up and </a:t>
            </a:r>
            <a:r>
              <a:rPr lang="fr-FR" sz="1200" kern="1200" dirty="0" err="1" smtClean="0">
                <a:solidFill>
                  <a:schemeClr val="tx1"/>
                </a:solidFill>
                <a:effectLst/>
                <a:latin typeface="+mn-lt"/>
                <a:ea typeface="+mn-ea"/>
                <a:cs typeface="+mn-cs"/>
              </a:rPr>
              <a:t>mist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with</a:t>
            </a:r>
            <a:r>
              <a:rPr lang="fr-FR" sz="1200" kern="1200" dirty="0" smtClean="0">
                <a:solidFill>
                  <a:schemeClr val="tx1"/>
                </a:solidFill>
                <a:effectLst/>
                <a:latin typeface="+mn-lt"/>
                <a:ea typeface="+mn-ea"/>
                <a:cs typeface="+mn-cs"/>
              </a:rPr>
              <a:t> the </a:t>
            </a:r>
            <a:r>
              <a:rPr lang="fr-FR" sz="1200" kern="1200" dirty="0" err="1" smtClean="0">
                <a:solidFill>
                  <a:schemeClr val="tx1"/>
                </a:solidFill>
                <a:effectLst/>
                <a:latin typeface="+mn-lt"/>
                <a:ea typeface="+mn-ea"/>
                <a:cs typeface="+mn-cs"/>
              </a:rPr>
              <a:t>appropriate</a:t>
            </a:r>
            <a:r>
              <a:rPr lang="fr-FR" sz="1200" kern="1200" dirty="0" smtClean="0">
                <a:solidFill>
                  <a:schemeClr val="tx1"/>
                </a:solidFill>
                <a:effectLst/>
                <a:latin typeface="+mn-lt"/>
                <a:ea typeface="+mn-ea"/>
                <a:cs typeface="+mn-cs"/>
              </a:rPr>
              <a:t> Yon-Ka Lotion. </a:t>
            </a:r>
            <a:r>
              <a:rPr lang="fr-FR" sz="1200" kern="1200" dirty="0" err="1" smtClean="0">
                <a:solidFill>
                  <a:schemeClr val="tx1"/>
                </a:solidFill>
                <a:effectLst/>
                <a:latin typeface="+mn-lt"/>
                <a:ea typeface="+mn-ea"/>
                <a:cs typeface="+mn-cs"/>
              </a:rPr>
              <a:t>Then</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apply</a:t>
            </a:r>
            <a:r>
              <a:rPr lang="fr-FR" sz="1200" kern="1200" dirty="0" smtClean="0">
                <a:solidFill>
                  <a:schemeClr val="tx1"/>
                </a:solidFill>
                <a:effectLst/>
                <a:latin typeface="+mn-lt"/>
                <a:ea typeface="+mn-ea"/>
                <a:cs typeface="+mn-cs"/>
              </a:rPr>
              <a:t> ½ pipette of the Solution Clarté all over </a:t>
            </a:r>
            <a:r>
              <a:rPr lang="fr-FR" sz="1200" kern="1200" dirty="0" err="1" smtClean="0">
                <a:solidFill>
                  <a:schemeClr val="tx1"/>
                </a:solidFill>
                <a:effectLst/>
                <a:latin typeface="+mn-lt"/>
                <a:ea typeface="+mn-ea"/>
                <a:cs typeface="+mn-cs"/>
              </a:rPr>
              <a:t>your</a:t>
            </a:r>
            <a:r>
              <a:rPr lang="fr-FR" sz="1200" kern="1200" dirty="0" smtClean="0">
                <a:solidFill>
                  <a:schemeClr val="tx1"/>
                </a:solidFill>
                <a:effectLst/>
                <a:latin typeface="+mn-lt"/>
                <a:ea typeface="+mn-ea"/>
                <a:cs typeface="+mn-cs"/>
              </a:rPr>
              <a:t> face and neck or </a:t>
            </a:r>
            <a:r>
              <a:rPr lang="fr-FR" sz="1200" kern="1200" dirty="0" err="1" smtClean="0">
                <a:solidFill>
                  <a:schemeClr val="tx1"/>
                </a:solidFill>
                <a:effectLst/>
                <a:latin typeface="+mn-lt"/>
                <a:ea typeface="+mn-ea"/>
                <a:cs typeface="+mn-cs"/>
              </a:rPr>
              <a:t>locally</a:t>
            </a:r>
            <a:r>
              <a:rPr lang="fr-FR" sz="1200" kern="1200" dirty="0" smtClean="0">
                <a:solidFill>
                  <a:schemeClr val="tx1"/>
                </a:solidFill>
                <a:effectLst/>
                <a:latin typeface="+mn-lt"/>
                <a:ea typeface="+mn-ea"/>
                <a:cs typeface="+mn-cs"/>
              </a:rPr>
              <a:t>. As part of the Essential</a:t>
            </a:r>
            <a:r>
              <a:rPr lang="fr-FR" sz="1200" kern="1200" baseline="0" dirty="0" smtClean="0">
                <a:solidFill>
                  <a:schemeClr val="tx1"/>
                </a:solidFill>
                <a:effectLst/>
                <a:latin typeface="+mn-lt"/>
                <a:ea typeface="+mn-ea"/>
                <a:cs typeface="+mn-cs"/>
              </a:rPr>
              <a:t> White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treatment</a:t>
            </a:r>
            <a:r>
              <a:rPr lang="fr-FR" sz="1200" kern="1200" dirty="0" smtClean="0">
                <a:solidFill>
                  <a:schemeClr val="tx1"/>
                </a:solidFill>
                <a:effectLst/>
                <a:latin typeface="+mn-lt"/>
                <a:ea typeface="+mn-ea"/>
                <a:cs typeface="+mn-cs"/>
              </a:rPr>
              <a:t>, continue </a:t>
            </a:r>
            <a:r>
              <a:rPr lang="fr-FR" sz="1200" kern="1200" dirty="0" err="1" smtClean="0">
                <a:solidFill>
                  <a:schemeClr val="tx1"/>
                </a:solidFill>
                <a:effectLst/>
                <a:latin typeface="+mn-lt"/>
                <a:ea typeface="+mn-ea"/>
                <a:cs typeface="+mn-cs"/>
              </a:rPr>
              <a:t>with</a:t>
            </a:r>
            <a:r>
              <a:rPr lang="fr-FR" sz="1200" kern="1200" dirty="0" smtClean="0">
                <a:solidFill>
                  <a:schemeClr val="tx1"/>
                </a:solidFill>
                <a:effectLst/>
                <a:latin typeface="+mn-lt"/>
                <a:ea typeface="+mn-ea"/>
                <a:cs typeface="+mn-cs"/>
              </a:rPr>
              <a:t>: the Correcteur Ciblé, </a:t>
            </a:r>
            <a:r>
              <a:rPr lang="fr-FR" sz="1200" kern="1200" dirty="0" err="1" smtClean="0">
                <a:solidFill>
                  <a:schemeClr val="tx1"/>
                </a:solidFill>
                <a:effectLst/>
                <a:latin typeface="+mn-lt"/>
                <a:ea typeface="+mn-ea"/>
                <a:cs typeface="+mn-cs"/>
              </a:rPr>
              <a:t>locally</a:t>
            </a:r>
            <a:r>
              <a:rPr lang="fr-FR" sz="1200" kern="1200" dirty="0" smtClean="0">
                <a:solidFill>
                  <a:schemeClr val="tx1"/>
                </a:solidFill>
                <a:effectLst/>
                <a:latin typeface="+mn-lt"/>
                <a:ea typeface="+mn-ea"/>
                <a:cs typeface="+mn-cs"/>
              </a:rPr>
              <a:t> on the spots, </a:t>
            </a:r>
            <a:r>
              <a:rPr lang="fr-FR" sz="1200" kern="1200" dirty="0" err="1" smtClean="0">
                <a:solidFill>
                  <a:schemeClr val="tx1"/>
                </a:solidFill>
                <a:effectLst/>
                <a:latin typeface="+mn-lt"/>
                <a:ea typeface="+mn-ea"/>
                <a:cs typeface="+mn-cs"/>
              </a:rPr>
              <a:t>then</a:t>
            </a:r>
            <a:r>
              <a:rPr lang="fr-FR" sz="1200" kern="1200" dirty="0" smtClean="0">
                <a:solidFill>
                  <a:schemeClr val="tx1"/>
                </a:solidFill>
                <a:effectLst/>
                <a:latin typeface="+mn-lt"/>
                <a:ea typeface="+mn-ea"/>
                <a:cs typeface="+mn-cs"/>
              </a:rPr>
              <a:t> the Crème Lumière on the </a:t>
            </a:r>
            <a:r>
              <a:rPr lang="fr-FR" sz="1200" kern="1200" dirty="0" err="1" smtClean="0">
                <a:solidFill>
                  <a:schemeClr val="tx1"/>
                </a:solidFill>
                <a:effectLst/>
                <a:latin typeface="+mn-lt"/>
                <a:ea typeface="+mn-ea"/>
                <a:cs typeface="+mn-cs"/>
              </a:rPr>
              <a:t>whole</a:t>
            </a:r>
            <a:r>
              <a:rPr lang="fr-FR" sz="1200" kern="1200" dirty="0" smtClean="0">
                <a:solidFill>
                  <a:schemeClr val="tx1"/>
                </a:solidFill>
                <a:effectLst/>
                <a:latin typeface="+mn-lt"/>
                <a:ea typeface="+mn-ea"/>
                <a:cs typeface="+mn-cs"/>
              </a:rPr>
              <a:t> face (</a:t>
            </a:r>
            <a:r>
              <a:rPr lang="fr-FR" sz="1200" kern="1200" dirty="0" err="1" smtClean="0">
                <a:solidFill>
                  <a:schemeClr val="tx1"/>
                </a:solidFill>
                <a:effectLst/>
                <a:latin typeface="+mn-lt"/>
                <a:ea typeface="+mn-ea"/>
                <a:cs typeface="+mn-cs"/>
              </a:rPr>
              <a:t>followed</a:t>
            </a:r>
            <a:r>
              <a:rPr lang="fr-FR" sz="1200" kern="1200" dirty="0" smtClean="0">
                <a:solidFill>
                  <a:schemeClr val="tx1"/>
                </a:solidFill>
                <a:effectLst/>
                <a:latin typeface="+mn-lt"/>
                <a:ea typeface="+mn-ea"/>
                <a:cs typeface="+mn-cs"/>
              </a:rPr>
              <a:t> by an SPF 50</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during</a:t>
            </a:r>
            <a:r>
              <a:rPr lang="fr-FR" sz="1200" kern="1200" baseline="0" dirty="0" smtClean="0">
                <a:solidFill>
                  <a:schemeClr val="tx1"/>
                </a:solidFill>
                <a:effectLst/>
                <a:latin typeface="+mn-lt"/>
                <a:ea typeface="+mn-ea"/>
                <a:cs typeface="+mn-cs"/>
              </a:rPr>
              <a:t> the </a:t>
            </a:r>
            <a:r>
              <a:rPr lang="fr-FR" sz="1200" kern="1200" baseline="0" dirty="0" err="1" smtClean="0">
                <a:solidFill>
                  <a:schemeClr val="tx1"/>
                </a:solidFill>
                <a:effectLst/>
                <a:latin typeface="+mn-lt"/>
                <a:ea typeface="+mn-ea"/>
                <a:cs typeface="+mn-cs"/>
              </a:rPr>
              <a:t>day</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only</a:t>
            </a:r>
            <a:r>
              <a:rPr lang="fr-FR" sz="1200" kern="1200" baseline="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 </a:t>
            </a:r>
          </a:p>
          <a:p>
            <a:endParaRPr lang="fr-FR" sz="1200" kern="1200" dirty="0" smtClean="0">
              <a:solidFill>
                <a:schemeClr val="tx1"/>
              </a:solidFill>
              <a:effectLst/>
              <a:latin typeface="+mn-lt"/>
              <a:ea typeface="+mn-ea"/>
              <a:cs typeface="+mn-cs"/>
            </a:endParaRPr>
          </a:p>
          <a:p>
            <a:r>
              <a:rPr lang="fr-FR" sz="1200" kern="1200" dirty="0" err="1" smtClean="0">
                <a:solidFill>
                  <a:schemeClr val="tx1"/>
                </a:solidFill>
                <a:effectLst/>
                <a:latin typeface="+mn-lt"/>
                <a:ea typeface="+mn-ea"/>
                <a:cs typeface="+mn-cs"/>
              </a:rPr>
              <a:t>Precaution</a:t>
            </a:r>
            <a:r>
              <a:rPr lang="fr-FR" sz="1200" kern="1200" dirty="0" smtClean="0">
                <a:solidFill>
                  <a:schemeClr val="tx1"/>
                </a:solidFill>
                <a:effectLst/>
                <a:latin typeface="+mn-lt"/>
                <a:ea typeface="+mn-ea"/>
                <a:cs typeface="+mn-cs"/>
              </a:rPr>
              <a:t> for use: </a:t>
            </a:r>
            <a:r>
              <a:rPr lang="fr-FR" sz="1200" kern="1200" dirty="0" err="1" smtClean="0">
                <a:solidFill>
                  <a:schemeClr val="tx1"/>
                </a:solidFill>
                <a:effectLst/>
                <a:latin typeface="+mn-lt"/>
                <a:ea typeface="+mn-ea"/>
                <a:cs typeface="+mn-cs"/>
              </a:rPr>
              <a:t>avoid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exposure</a:t>
            </a:r>
            <a:r>
              <a:rPr lang="fr-FR" sz="1200" kern="1200" dirty="0" smtClean="0">
                <a:solidFill>
                  <a:schemeClr val="tx1"/>
                </a:solidFill>
                <a:effectLst/>
                <a:latin typeface="+mn-lt"/>
                <a:ea typeface="+mn-ea"/>
                <a:cs typeface="+mn-cs"/>
              </a:rPr>
              <a:t> to the </a:t>
            </a:r>
            <a:r>
              <a:rPr lang="fr-FR" sz="1200" kern="1200" dirty="0" err="1" smtClean="0">
                <a:solidFill>
                  <a:schemeClr val="tx1"/>
                </a:solidFill>
                <a:effectLst/>
                <a:latin typeface="+mn-lt"/>
                <a:ea typeface="+mn-ea"/>
                <a:cs typeface="+mn-cs"/>
              </a:rPr>
              <a:t>sun</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during</a:t>
            </a:r>
            <a:r>
              <a:rPr lang="fr-FR" sz="1200" kern="1200" dirty="0" smtClean="0">
                <a:solidFill>
                  <a:schemeClr val="tx1"/>
                </a:solidFill>
                <a:effectLst/>
                <a:latin typeface="+mn-lt"/>
                <a:ea typeface="+mn-ea"/>
                <a:cs typeface="+mn-cs"/>
              </a:rPr>
              <a:t> the </a:t>
            </a:r>
            <a:r>
              <a:rPr lang="fr-FR" sz="1200" kern="1200" dirty="0" err="1" smtClean="0">
                <a:solidFill>
                  <a:schemeClr val="tx1"/>
                </a:solidFill>
                <a:effectLst/>
                <a:latin typeface="+mn-lt"/>
                <a:ea typeface="+mn-ea"/>
                <a:cs typeface="+mn-cs"/>
              </a:rPr>
              <a:t>entire</a:t>
            </a:r>
            <a:r>
              <a:rPr lang="fr-FR" sz="1200" kern="1200" dirty="0" smtClean="0">
                <a:solidFill>
                  <a:schemeClr val="tx1"/>
                </a:solidFill>
                <a:effectLst/>
                <a:latin typeface="+mn-lt"/>
                <a:ea typeface="+mn-ea"/>
                <a:cs typeface="+mn-cs"/>
              </a:rPr>
              <a:t> duration of the Essential White </a:t>
            </a:r>
            <a:r>
              <a:rPr lang="fr-FR" sz="1200" kern="1200" dirty="0" err="1" smtClean="0">
                <a:solidFill>
                  <a:schemeClr val="tx1"/>
                </a:solidFill>
                <a:effectLst/>
                <a:latin typeface="+mn-lt"/>
                <a:ea typeface="+mn-ea"/>
                <a:cs typeface="+mn-cs"/>
              </a:rPr>
              <a:t>treatment</a:t>
            </a:r>
            <a:r>
              <a:rPr lang="fr-FR" sz="1200" kern="1200" dirty="0" smtClean="0">
                <a:solidFill>
                  <a:schemeClr val="tx1"/>
                </a:solidFill>
                <a:effectLst/>
                <a:latin typeface="+mn-lt"/>
                <a:ea typeface="+mn-ea"/>
                <a:cs typeface="+mn-cs"/>
              </a:rPr>
              <a:t> course, </a:t>
            </a:r>
            <a:r>
              <a:rPr lang="fr-FR" sz="1200" kern="1200" dirty="0" err="1" smtClean="0">
                <a:solidFill>
                  <a:schemeClr val="tx1"/>
                </a:solidFill>
                <a:effectLst/>
                <a:latin typeface="+mn-lt"/>
                <a:ea typeface="+mn-ea"/>
                <a:cs typeface="+mn-cs"/>
              </a:rPr>
              <a:t>which</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will</a:t>
            </a:r>
            <a:r>
              <a:rPr lang="fr-FR" sz="1200" kern="1200" dirty="0" smtClean="0">
                <a:solidFill>
                  <a:schemeClr val="tx1"/>
                </a:solidFill>
                <a:effectLst/>
                <a:latin typeface="+mn-lt"/>
                <a:ea typeface="+mn-ea"/>
                <a:cs typeface="+mn-cs"/>
              </a:rPr>
              <a:t> last for at</a:t>
            </a:r>
            <a:r>
              <a:rPr lang="fr-FR" sz="1200" kern="1200" baseline="0" dirty="0" smtClean="0">
                <a:solidFill>
                  <a:schemeClr val="tx1"/>
                </a:solidFill>
                <a:effectLst/>
                <a:latin typeface="+mn-lt"/>
                <a:ea typeface="+mn-ea"/>
                <a:cs typeface="+mn-cs"/>
              </a:rPr>
              <a:t> least </a:t>
            </a:r>
            <a:r>
              <a:rPr lang="fr-FR" sz="1200" kern="1200" dirty="0" smtClean="0">
                <a:solidFill>
                  <a:schemeClr val="tx1"/>
                </a:solidFill>
                <a:effectLst/>
                <a:latin typeface="+mn-lt"/>
                <a:ea typeface="+mn-ea"/>
                <a:cs typeface="+mn-cs"/>
              </a:rPr>
              <a:t>one </a:t>
            </a:r>
            <a:r>
              <a:rPr lang="fr-FR" sz="1200" kern="1200" dirty="0" err="1" smtClean="0">
                <a:solidFill>
                  <a:schemeClr val="tx1"/>
                </a:solidFill>
                <a:effectLst/>
                <a:latin typeface="+mn-lt"/>
                <a:ea typeface="+mn-ea"/>
                <a:cs typeface="+mn-cs"/>
              </a:rPr>
              <a:t>month</a:t>
            </a:r>
            <a:r>
              <a:rPr lang="fr-FR" sz="1200" kern="1200" dirty="0" smtClean="0">
                <a:solidFill>
                  <a:schemeClr val="tx1"/>
                </a:solidFill>
                <a:effectLst/>
                <a:latin typeface="+mn-lt"/>
                <a:ea typeface="+mn-ea"/>
                <a:cs typeface="+mn-cs"/>
              </a:rPr>
              <a:t>. Do not </a:t>
            </a:r>
            <a:r>
              <a:rPr lang="fr-FR" sz="1200" kern="1200" dirty="0" err="1" smtClean="0">
                <a:solidFill>
                  <a:schemeClr val="tx1"/>
                </a:solidFill>
                <a:effectLst/>
                <a:latin typeface="+mn-lt"/>
                <a:ea typeface="+mn-ea"/>
                <a:cs typeface="+mn-cs"/>
              </a:rPr>
              <a:t>apply</a:t>
            </a:r>
            <a:r>
              <a:rPr lang="fr-FR" sz="1200" kern="1200" dirty="0" smtClean="0">
                <a:solidFill>
                  <a:schemeClr val="tx1"/>
                </a:solidFill>
                <a:effectLst/>
                <a:latin typeface="+mn-lt"/>
                <a:ea typeface="+mn-ea"/>
                <a:cs typeface="+mn-cs"/>
              </a:rPr>
              <a:t> to the </a:t>
            </a:r>
            <a:r>
              <a:rPr lang="fr-FR" sz="1200" kern="1200" dirty="0" err="1" smtClean="0">
                <a:solidFill>
                  <a:schemeClr val="tx1"/>
                </a:solidFill>
                <a:effectLst/>
                <a:latin typeface="+mn-lt"/>
                <a:ea typeface="+mn-ea"/>
                <a:cs typeface="+mn-cs"/>
              </a:rPr>
              <a:t>eye</a:t>
            </a:r>
            <a:r>
              <a:rPr lang="fr-FR" sz="1200" kern="1200" dirty="0" smtClean="0">
                <a:solidFill>
                  <a:schemeClr val="tx1"/>
                </a:solidFill>
                <a:effectLst/>
                <a:latin typeface="+mn-lt"/>
                <a:ea typeface="+mn-ea"/>
                <a:cs typeface="+mn-cs"/>
              </a:rPr>
              <a:t> and </a:t>
            </a:r>
            <a:r>
              <a:rPr lang="fr-FR" sz="1200" kern="1200" dirty="0" err="1" smtClean="0">
                <a:solidFill>
                  <a:schemeClr val="tx1"/>
                </a:solidFill>
                <a:effectLst/>
                <a:latin typeface="+mn-lt"/>
                <a:ea typeface="+mn-ea"/>
                <a:cs typeface="+mn-cs"/>
              </a:rPr>
              <a:t>lip</a:t>
            </a:r>
            <a:r>
              <a:rPr lang="fr-FR" sz="1200" kern="1200" dirty="0" smtClean="0">
                <a:solidFill>
                  <a:schemeClr val="tx1"/>
                </a:solidFill>
                <a:effectLst/>
                <a:latin typeface="+mn-lt"/>
                <a:ea typeface="+mn-ea"/>
                <a:cs typeface="+mn-cs"/>
              </a:rPr>
              <a:t> contour area and for sensitive skin, use in the </a:t>
            </a:r>
            <a:r>
              <a:rPr lang="fr-FR" sz="1200" kern="1200" dirty="0" err="1" smtClean="0">
                <a:solidFill>
                  <a:schemeClr val="tx1"/>
                </a:solidFill>
                <a:effectLst/>
                <a:latin typeface="+mn-lt"/>
                <a:ea typeface="+mn-ea"/>
                <a:cs typeface="+mn-cs"/>
              </a:rPr>
              <a:t>evening</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preferably</a:t>
            </a:r>
            <a:r>
              <a:rPr lang="fr-FR" sz="1200" kern="1200" baseline="0" dirty="0" smtClean="0">
                <a:solidFill>
                  <a:schemeClr val="tx1"/>
                </a:solidFill>
                <a:effectLst/>
                <a:latin typeface="+mn-lt"/>
                <a:ea typeface="+mn-ea"/>
                <a:cs typeface="+mn-cs"/>
              </a:rPr>
              <a:t>.</a:t>
            </a:r>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rPr>
              <a:t>Tips </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It </a:t>
            </a:r>
            <a:r>
              <a:rPr lang="fr-FR" sz="1200" kern="1200" dirty="0" err="1" smtClean="0">
                <a:solidFill>
                  <a:schemeClr val="tx1"/>
                </a:solidFill>
                <a:effectLst/>
                <a:latin typeface="+mn-lt"/>
                <a:ea typeface="+mn-ea"/>
                <a:cs typeface="+mn-cs"/>
              </a:rPr>
              <a:t>is</a:t>
            </a:r>
            <a:r>
              <a:rPr lang="fr-FR" sz="1200" kern="1200" dirty="0" smtClean="0">
                <a:solidFill>
                  <a:schemeClr val="tx1"/>
                </a:solidFill>
                <a:effectLst/>
                <a:latin typeface="+mn-lt"/>
                <a:ea typeface="+mn-ea"/>
                <a:cs typeface="+mn-cs"/>
              </a:rPr>
              <a:t> possible and normal </a:t>
            </a:r>
            <a:r>
              <a:rPr lang="fr-FR" sz="1200" kern="1200" dirty="0" err="1" smtClean="0">
                <a:solidFill>
                  <a:schemeClr val="tx1"/>
                </a:solidFill>
                <a:effectLst/>
                <a:latin typeface="+mn-lt"/>
                <a:ea typeface="+mn-ea"/>
                <a:cs typeface="+mn-cs"/>
              </a:rPr>
              <a:t>that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small</a:t>
            </a:r>
            <a:r>
              <a:rPr lang="fr-FR" sz="1200" kern="1200" dirty="0" smtClean="0">
                <a:solidFill>
                  <a:schemeClr val="tx1"/>
                </a:solidFill>
                <a:effectLst/>
                <a:latin typeface="+mn-lt"/>
                <a:ea typeface="+mn-ea"/>
                <a:cs typeface="+mn-cs"/>
              </a:rPr>
              <a:t> flakes </a:t>
            </a:r>
            <a:r>
              <a:rPr lang="fr-FR" sz="1200" kern="1200" dirty="0" err="1" smtClean="0">
                <a:solidFill>
                  <a:schemeClr val="tx1"/>
                </a:solidFill>
                <a:effectLst/>
                <a:latin typeface="+mn-lt"/>
                <a:ea typeface="+mn-ea"/>
                <a:cs typeface="+mn-cs"/>
              </a:rPr>
              <a:t>appear</a:t>
            </a:r>
            <a:r>
              <a:rPr lang="fr-FR" sz="1200" kern="1200" dirty="0" smtClean="0">
                <a:solidFill>
                  <a:schemeClr val="tx1"/>
                </a:solidFill>
                <a:effectLst/>
                <a:latin typeface="+mn-lt"/>
                <a:ea typeface="+mn-ea"/>
                <a:cs typeface="+mn-cs"/>
              </a:rPr>
              <a:t> a few </a:t>
            </a:r>
            <a:r>
              <a:rPr lang="fr-FR" sz="1200" kern="1200" dirty="0" err="1" smtClean="0">
                <a:solidFill>
                  <a:schemeClr val="tx1"/>
                </a:solidFill>
                <a:effectLst/>
                <a:latin typeface="+mn-lt"/>
                <a:ea typeface="+mn-ea"/>
                <a:cs typeface="+mn-cs"/>
              </a:rPr>
              <a:t>days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after</a:t>
            </a:r>
            <a:r>
              <a:rPr lang="fr-FR" sz="1200" kern="1200" dirty="0" smtClean="0">
                <a:solidFill>
                  <a:schemeClr val="tx1"/>
                </a:solidFill>
                <a:effectLst/>
                <a:latin typeface="+mn-lt"/>
                <a:ea typeface="+mn-ea"/>
                <a:cs typeface="+mn-cs"/>
              </a:rPr>
              <a:t> the </a:t>
            </a:r>
            <a:r>
              <a:rPr lang="fr-FR" sz="1200" kern="1200" dirty="0" err="1" smtClean="0">
                <a:solidFill>
                  <a:schemeClr val="tx1"/>
                </a:solidFill>
                <a:effectLst/>
                <a:latin typeface="+mn-lt"/>
                <a:ea typeface="+mn-ea"/>
                <a:cs typeface="+mn-cs"/>
              </a:rPr>
              <a:t>start</a:t>
            </a:r>
            <a:r>
              <a:rPr lang="fr-FR" sz="1200" kern="1200" dirty="0" smtClean="0">
                <a:solidFill>
                  <a:schemeClr val="tx1"/>
                </a:solidFill>
                <a:effectLst/>
                <a:latin typeface="+mn-lt"/>
                <a:ea typeface="+mn-ea"/>
                <a:cs typeface="+mn-cs"/>
              </a:rPr>
              <a:t> of the </a:t>
            </a:r>
            <a:r>
              <a:rPr lang="fr-FR" sz="1200" kern="1200" dirty="0" err="1" smtClean="0">
                <a:solidFill>
                  <a:schemeClr val="tx1"/>
                </a:solidFill>
                <a:effectLst/>
                <a:latin typeface="+mn-lt"/>
                <a:ea typeface="+mn-ea"/>
                <a:cs typeface="+mn-cs"/>
              </a:rPr>
              <a:t>treatment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this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is</a:t>
            </a:r>
            <a:r>
              <a:rPr lang="fr-FR" sz="1200" kern="1200" dirty="0" smtClean="0">
                <a:solidFill>
                  <a:schemeClr val="tx1"/>
                </a:solidFill>
                <a:effectLst/>
                <a:latin typeface="+mn-lt"/>
                <a:ea typeface="+mn-ea"/>
                <a:cs typeface="+mn-cs"/>
              </a:rPr>
              <a:t> due to the </a:t>
            </a:r>
            <a:r>
              <a:rPr lang="fr-FR" sz="1200" kern="1200" dirty="0" err="1" smtClean="0">
                <a:solidFill>
                  <a:schemeClr val="tx1"/>
                </a:solidFill>
                <a:effectLst/>
                <a:latin typeface="+mn-lt"/>
                <a:ea typeface="+mn-ea"/>
                <a:cs typeface="+mn-cs"/>
              </a:rPr>
              <a:t>elimination</a:t>
            </a:r>
            <a:r>
              <a:rPr lang="fr-FR" sz="1200" kern="1200" dirty="0" smtClean="0">
                <a:solidFill>
                  <a:schemeClr val="tx1"/>
                </a:solidFill>
                <a:effectLst/>
                <a:latin typeface="+mn-lt"/>
                <a:ea typeface="+mn-ea"/>
                <a:cs typeface="+mn-cs"/>
              </a:rPr>
              <a:t> of </a:t>
            </a:r>
            <a:r>
              <a:rPr lang="fr-FR" sz="1200" kern="1200" dirty="0" err="1" smtClean="0">
                <a:solidFill>
                  <a:schemeClr val="tx1"/>
                </a:solidFill>
                <a:effectLst/>
                <a:latin typeface="+mn-lt"/>
                <a:ea typeface="+mn-ea"/>
                <a:cs typeface="+mn-cs"/>
              </a:rPr>
              <a:t>dead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cells</a:t>
            </a:r>
            <a:r>
              <a:rPr lang="fr-FR" sz="1200" kern="1200" dirty="0" smtClean="0">
                <a:solidFill>
                  <a:schemeClr val="tx1"/>
                </a:solidFill>
                <a:effectLst/>
                <a:latin typeface="+mn-lt"/>
                <a:ea typeface="+mn-ea"/>
                <a:cs typeface="+mn-cs"/>
              </a:rPr>
              <a:t>.</a:t>
            </a:r>
          </a:p>
          <a:p>
            <a:endParaRPr lang="fr-FR" sz="1200"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rPr>
              <a:t>Product </a:t>
            </a:r>
            <a:r>
              <a:rPr lang="fr-FR" sz="1200" u="sng" kern="1200" dirty="0" err="1" smtClean="0">
                <a:solidFill>
                  <a:schemeClr val="tx1"/>
                </a:solidFill>
                <a:effectLst/>
                <a:latin typeface="+mn-lt"/>
                <a:ea typeface="+mn-ea"/>
                <a:cs typeface="+mn-cs"/>
              </a:rPr>
              <a:t>advantages</a:t>
            </a:r>
            <a:endParaRPr lang="fr-FR" sz="1200" kern="1200" dirty="0" smtClean="0">
              <a:solidFill>
                <a:schemeClr val="tx1"/>
              </a:solidFill>
              <a:effectLst/>
              <a:latin typeface="+mn-lt"/>
              <a:ea typeface="+mn-ea"/>
              <a:cs typeface="+mn-cs"/>
            </a:endParaRPr>
          </a:p>
          <a:p>
            <a:pPr lvl="0"/>
            <a:r>
              <a:rPr lang="fr-FR" sz="1200" kern="1200" dirty="0" err="1" smtClean="0">
                <a:solidFill>
                  <a:schemeClr val="tx1"/>
                </a:solidFill>
                <a:effectLst/>
                <a:latin typeface="+mn-lt"/>
                <a:ea typeface="+mn-ea"/>
                <a:cs typeface="+mn-cs"/>
              </a:rPr>
              <a:t>Contains</a:t>
            </a:r>
            <a:r>
              <a:rPr lang="fr-FR" sz="1200" kern="1200" dirty="0" smtClean="0">
                <a:solidFill>
                  <a:schemeClr val="tx1"/>
                </a:solidFill>
                <a:effectLst/>
                <a:latin typeface="+mn-lt"/>
                <a:ea typeface="+mn-ea"/>
                <a:cs typeface="+mn-cs"/>
              </a:rPr>
              <a:t> 95% of </a:t>
            </a:r>
            <a:r>
              <a:rPr lang="fr-FR" sz="1200" kern="1200" dirty="0" err="1" smtClean="0">
                <a:solidFill>
                  <a:schemeClr val="tx1"/>
                </a:solidFill>
                <a:effectLst/>
                <a:latin typeface="+mn-lt"/>
                <a:ea typeface="+mn-ea"/>
                <a:cs typeface="+mn-cs"/>
              </a:rPr>
              <a:t>natural</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ingredients</a:t>
            </a:r>
            <a:r>
              <a:rPr lang="fr-FR" sz="1200" kern="1200" dirty="0" smtClean="0">
                <a:solidFill>
                  <a:schemeClr val="tx1"/>
                </a:solidFill>
                <a:effectLst/>
                <a:latin typeface="+mn-lt"/>
                <a:ea typeface="+mn-ea"/>
                <a:cs typeface="+mn-cs"/>
              </a:rPr>
              <a:t> </a:t>
            </a:r>
          </a:p>
          <a:p>
            <a:pPr lvl="0"/>
            <a:r>
              <a:rPr lang="fr-FR" sz="1200" kern="1200" dirty="0" smtClean="0">
                <a:solidFill>
                  <a:schemeClr val="tx1"/>
                </a:solidFill>
                <a:effectLst/>
                <a:latin typeface="+mn-lt"/>
                <a:ea typeface="+mn-ea"/>
                <a:cs typeface="+mn-cs"/>
              </a:rPr>
              <a:t>+66% </a:t>
            </a:r>
            <a:r>
              <a:rPr lang="fr-FR" sz="1200" kern="1200" dirty="0" err="1" smtClean="0">
                <a:solidFill>
                  <a:schemeClr val="tx1"/>
                </a:solidFill>
                <a:effectLst/>
                <a:latin typeface="+mn-lt"/>
                <a:ea typeface="+mn-ea"/>
                <a:cs typeface="+mn-cs"/>
              </a:rPr>
              <a:t>homogeneity</a:t>
            </a:r>
            <a:r>
              <a:rPr lang="fr-FR" sz="1200" kern="1200" dirty="0" smtClean="0">
                <a:solidFill>
                  <a:schemeClr val="tx1"/>
                </a:solidFill>
                <a:effectLst/>
                <a:latin typeface="+mn-lt"/>
                <a:ea typeface="+mn-ea"/>
                <a:cs typeface="+mn-cs"/>
              </a:rPr>
              <a:t> (best </a:t>
            </a:r>
            <a:r>
              <a:rPr lang="fr-FR" sz="1200" kern="1200" dirty="0" err="1" smtClean="0">
                <a:solidFill>
                  <a:schemeClr val="tx1"/>
                </a:solidFill>
                <a:effectLst/>
                <a:latin typeface="+mn-lt"/>
                <a:ea typeface="+mn-ea"/>
                <a:cs typeface="+mn-cs"/>
              </a:rPr>
              <a:t>results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obtained</a:t>
            </a:r>
            <a:r>
              <a:rPr lang="fr-FR" sz="1200" kern="1200" dirty="0" smtClean="0">
                <a:solidFill>
                  <a:schemeClr val="tx1"/>
                </a:solidFill>
                <a:effectLst/>
                <a:latin typeface="+mn-lt"/>
                <a:ea typeface="+mn-ea"/>
                <a:cs typeface="+mn-cs"/>
              </a:rPr>
              <a:t> on </a:t>
            </a:r>
            <a:r>
              <a:rPr lang="fr-FR" sz="1200" kern="1200" dirty="0" err="1" smtClean="0">
                <a:solidFill>
                  <a:schemeClr val="tx1"/>
                </a:solidFill>
                <a:effectLst/>
                <a:latin typeface="+mn-lt"/>
                <a:ea typeface="+mn-ea"/>
                <a:cs typeface="+mn-cs"/>
              </a:rPr>
              <a:t>clinical</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study</a:t>
            </a:r>
            <a:r>
              <a:rPr lang="fr-FR" sz="1200" kern="1200" dirty="0" smtClean="0">
                <a:solidFill>
                  <a:schemeClr val="tx1"/>
                </a:solidFill>
                <a:effectLst/>
                <a:latin typeface="+mn-lt"/>
                <a:ea typeface="+mn-ea"/>
                <a:cs typeface="+mn-cs"/>
              </a:rPr>
              <a:t> of the </a:t>
            </a:r>
            <a:r>
              <a:rPr lang="fr-FR" sz="1200" kern="1200" dirty="0" err="1" smtClean="0">
                <a:solidFill>
                  <a:schemeClr val="tx1"/>
                </a:solidFill>
                <a:effectLst/>
                <a:latin typeface="+mn-lt"/>
                <a:ea typeface="+mn-ea"/>
                <a:cs typeface="+mn-cs"/>
              </a:rPr>
              <a:t>finished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product</a:t>
            </a:r>
            <a:r>
              <a:rPr lang="fr-FR" sz="1200" kern="1200" dirty="0" smtClean="0">
                <a:solidFill>
                  <a:schemeClr val="tx1"/>
                </a:solidFill>
                <a:effectLst/>
                <a:latin typeface="+mn-lt"/>
                <a:ea typeface="+mn-ea"/>
                <a:cs typeface="+mn-cs"/>
              </a:rPr>
              <a:t> on a panel of 22 </a:t>
            </a:r>
            <a:r>
              <a:rPr lang="fr-FR" sz="1200" kern="1200" dirty="0" err="1" smtClean="0">
                <a:solidFill>
                  <a:schemeClr val="tx1"/>
                </a:solidFill>
                <a:effectLst/>
                <a:latin typeface="+mn-lt"/>
                <a:ea typeface="+mn-ea"/>
                <a:cs typeface="+mn-cs"/>
              </a:rPr>
              <a:t>women</a:t>
            </a:r>
            <a:r>
              <a:rPr lang="fr-FR" sz="1200" kern="1200" dirty="0" smtClean="0">
                <a:solidFill>
                  <a:schemeClr val="tx1"/>
                </a:solidFill>
                <a:effectLst/>
                <a:latin typeface="+mn-lt"/>
                <a:ea typeface="+mn-ea"/>
                <a:cs typeface="+mn-cs"/>
              </a:rPr>
              <a:t>)</a:t>
            </a:r>
          </a:p>
          <a:p>
            <a:pPr lvl="0"/>
            <a:r>
              <a:rPr lang="fr-FR" sz="1200" kern="1200" dirty="0" smtClean="0">
                <a:solidFill>
                  <a:schemeClr val="tx1"/>
                </a:solidFill>
                <a:effectLst/>
                <a:latin typeface="+mn-lt"/>
                <a:ea typeface="+mn-ea"/>
                <a:cs typeface="+mn-cs"/>
              </a:rPr>
              <a:t>Gel peeling, </a:t>
            </a:r>
            <a:r>
              <a:rPr lang="fr-FR" sz="1200" kern="1200" dirty="0" err="1" smtClean="0">
                <a:solidFill>
                  <a:schemeClr val="tx1"/>
                </a:solidFill>
                <a:effectLst/>
                <a:latin typeface="+mn-lt"/>
                <a:ea typeface="+mn-ea"/>
                <a:cs typeface="+mn-cs"/>
              </a:rPr>
              <a:t>gently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removes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dead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cells</a:t>
            </a:r>
            <a:r>
              <a:rPr lang="fr-FR" sz="1200" kern="1200" dirty="0" smtClean="0">
                <a:solidFill>
                  <a:schemeClr val="tx1"/>
                </a:solidFill>
                <a:effectLst/>
                <a:latin typeface="+mn-lt"/>
                <a:ea typeface="+mn-ea"/>
                <a:cs typeface="+mn-cs"/>
              </a:rPr>
              <a:t> </a:t>
            </a:r>
          </a:p>
          <a:p>
            <a:pPr lvl="0"/>
            <a:r>
              <a:rPr lang="fr-FR" sz="1200" kern="1200" dirty="0" err="1" smtClean="0">
                <a:solidFill>
                  <a:schemeClr val="tx1"/>
                </a:solidFill>
                <a:effectLst/>
                <a:latin typeface="+mn-lt"/>
                <a:ea typeface="+mn-ea"/>
                <a:cs typeface="+mn-cs"/>
              </a:rPr>
              <a:t>Evens</a:t>
            </a:r>
            <a:r>
              <a:rPr lang="fr-FR" sz="1200" kern="1200" dirty="0" smtClean="0">
                <a:solidFill>
                  <a:schemeClr val="tx1"/>
                </a:solidFill>
                <a:effectLst/>
                <a:latin typeface="+mn-lt"/>
                <a:ea typeface="+mn-ea"/>
                <a:cs typeface="+mn-cs"/>
              </a:rPr>
              <a:t> and </a:t>
            </a:r>
            <a:r>
              <a:rPr lang="fr-FR" sz="1200" kern="1200" dirty="0" err="1" smtClean="0">
                <a:solidFill>
                  <a:schemeClr val="tx1"/>
                </a:solidFill>
                <a:effectLst/>
                <a:latin typeface="+mn-lt"/>
                <a:ea typeface="+mn-ea"/>
                <a:cs typeface="+mn-cs"/>
              </a:rPr>
              <a:t>brightens</a:t>
            </a:r>
            <a:r>
              <a:rPr lang="fr-FR" sz="1200" kern="1200" dirty="0" smtClean="0">
                <a:solidFill>
                  <a:schemeClr val="tx1"/>
                </a:solidFill>
                <a:effectLst/>
                <a:latin typeface="+mn-lt"/>
                <a:ea typeface="+mn-ea"/>
                <a:cs typeface="+mn-cs"/>
              </a:rPr>
              <a:t> the complexion </a:t>
            </a:r>
          </a:p>
          <a:p>
            <a:pPr lvl="0"/>
            <a:r>
              <a:rPr lang="fr-FR" sz="1200" kern="1200" dirty="0" err="1" smtClean="0">
                <a:solidFill>
                  <a:schemeClr val="tx1"/>
                </a:solidFill>
                <a:effectLst/>
                <a:latin typeface="+mn-lt"/>
                <a:ea typeface="+mn-ea"/>
                <a:cs typeface="+mn-cs"/>
              </a:rPr>
              <a:t>Suitable</a:t>
            </a:r>
            <a:r>
              <a:rPr lang="fr-FR" sz="1200" kern="1200" dirty="0" smtClean="0">
                <a:solidFill>
                  <a:schemeClr val="tx1"/>
                </a:solidFill>
                <a:effectLst/>
                <a:latin typeface="+mn-lt"/>
                <a:ea typeface="+mn-ea"/>
                <a:cs typeface="+mn-cs"/>
              </a:rPr>
              <a:t> for all skin types</a:t>
            </a:r>
          </a:p>
          <a:p>
            <a:pPr lvl="0"/>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ESSENTIAL WHITE CORRECTEUR CIBLE  (TARGET CORRECTOR)</a:t>
            </a:r>
          </a:p>
          <a:p>
            <a:endParaRPr lang="fr-FR" sz="1200"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rPr>
              <a:t>Description</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This ultra-</a:t>
            </a:r>
            <a:r>
              <a:rPr lang="fr-FR" sz="1200" kern="1200" dirty="0" err="1" smtClean="0">
                <a:solidFill>
                  <a:schemeClr val="tx1"/>
                </a:solidFill>
                <a:effectLst/>
                <a:latin typeface="+mn-lt"/>
                <a:ea typeface="+mn-ea"/>
                <a:cs typeface="+mn-cs"/>
              </a:rPr>
              <a:t>concentrated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treatment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visibly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reduces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brown</a:t>
            </a:r>
            <a:r>
              <a:rPr lang="fr-FR" sz="1200" kern="1200" dirty="0" smtClean="0">
                <a:solidFill>
                  <a:schemeClr val="tx1"/>
                </a:solidFill>
                <a:effectLst/>
                <a:latin typeface="+mn-lt"/>
                <a:ea typeface="+mn-ea"/>
                <a:cs typeface="+mn-cs"/>
              </a:rPr>
              <a:t> spots on the face, neck, décolleté and hands. </a:t>
            </a:r>
            <a:r>
              <a:rPr lang="fr-FR" sz="1200" kern="1200" dirty="0" err="1" smtClean="0">
                <a:solidFill>
                  <a:schemeClr val="tx1"/>
                </a:solidFill>
                <a:effectLst/>
                <a:latin typeface="+mn-lt"/>
                <a:ea typeface="+mn-ea"/>
                <a:cs typeface="+mn-cs"/>
              </a:rPr>
              <a:t>Thanks</a:t>
            </a:r>
            <a:r>
              <a:rPr lang="fr-FR" sz="1200" kern="1200" dirty="0" smtClean="0">
                <a:solidFill>
                  <a:schemeClr val="tx1"/>
                </a:solidFill>
                <a:effectLst/>
                <a:latin typeface="+mn-lt"/>
                <a:ea typeface="+mn-ea"/>
                <a:cs typeface="+mn-cs"/>
              </a:rPr>
              <a:t> to the action of the C-White </a:t>
            </a:r>
            <a:r>
              <a:rPr lang="fr-FR" sz="1200" kern="1200" dirty="0" err="1" smtClean="0">
                <a:solidFill>
                  <a:schemeClr val="tx1"/>
                </a:solidFill>
                <a:effectLst/>
                <a:latin typeface="+mn-lt"/>
                <a:ea typeface="+mn-ea"/>
                <a:cs typeface="+mn-cs"/>
              </a:rPr>
              <a:t>complex</a:t>
            </a:r>
            <a:r>
              <a:rPr lang="fr-FR" sz="1200" kern="1200" dirty="0" smtClean="0">
                <a:solidFill>
                  <a:schemeClr val="tx1"/>
                </a:solidFill>
                <a:effectLst/>
                <a:latin typeface="+mn-lt"/>
                <a:ea typeface="+mn-ea"/>
                <a:cs typeface="+mn-cs"/>
              </a:rPr>
              <a:t>, a </a:t>
            </a:r>
            <a:r>
              <a:rPr lang="fr-FR" sz="1200" kern="1200" dirty="0" err="1" smtClean="0">
                <a:solidFill>
                  <a:schemeClr val="tx1"/>
                </a:solidFill>
                <a:effectLst/>
                <a:latin typeface="+mn-lt"/>
                <a:ea typeface="+mn-ea"/>
                <a:cs typeface="+mn-cs"/>
              </a:rPr>
              <a:t>combination</a:t>
            </a:r>
            <a:r>
              <a:rPr lang="fr-FR" sz="1200" kern="1200" dirty="0" smtClean="0">
                <a:solidFill>
                  <a:schemeClr val="tx1"/>
                </a:solidFill>
                <a:effectLst/>
                <a:latin typeface="+mn-lt"/>
                <a:ea typeface="+mn-ea"/>
                <a:cs typeface="+mn-cs"/>
              </a:rPr>
              <a:t> of </a:t>
            </a:r>
            <a:r>
              <a:rPr lang="fr-FR" sz="1200" kern="1200" dirty="0" err="1" smtClean="0">
                <a:solidFill>
                  <a:schemeClr val="tx1"/>
                </a:solidFill>
                <a:effectLst/>
                <a:latin typeface="+mn-lt"/>
                <a:ea typeface="+mn-ea"/>
                <a:cs typeface="+mn-cs"/>
              </a:rPr>
              <a:t>vitamin</a:t>
            </a:r>
            <a:r>
              <a:rPr lang="fr-FR" sz="1200" kern="1200" dirty="0" smtClean="0">
                <a:solidFill>
                  <a:schemeClr val="tx1"/>
                </a:solidFill>
                <a:effectLst/>
                <a:latin typeface="+mn-lt"/>
                <a:ea typeface="+mn-ea"/>
                <a:cs typeface="+mn-cs"/>
              </a:rPr>
              <a:t> C and </a:t>
            </a:r>
            <a:r>
              <a:rPr lang="fr-FR" sz="1200" kern="1200" dirty="0" err="1" smtClean="0">
                <a:solidFill>
                  <a:schemeClr val="tx1"/>
                </a:solidFill>
                <a:effectLst/>
                <a:latin typeface="+mn-lt"/>
                <a:ea typeface="+mn-ea"/>
                <a:cs typeface="+mn-cs"/>
              </a:rPr>
              <a:t>red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algae</a:t>
            </a:r>
            <a:r>
              <a:rPr lang="fr-FR" sz="1200" kern="1200" dirty="0" smtClean="0">
                <a:solidFill>
                  <a:schemeClr val="tx1"/>
                </a:solidFill>
                <a:effectLst/>
                <a:latin typeface="+mn-lt"/>
                <a:ea typeface="+mn-ea"/>
                <a:cs typeface="+mn-cs"/>
              </a:rPr>
              <a:t>, the pigmentation spots fade and </a:t>
            </a:r>
            <a:r>
              <a:rPr lang="fr-FR" sz="1200" kern="1200" dirty="0" err="1" smtClean="0">
                <a:solidFill>
                  <a:schemeClr val="tx1"/>
                </a:solidFill>
                <a:effectLst/>
                <a:latin typeface="+mn-lt"/>
                <a:ea typeface="+mn-ea"/>
                <a:cs typeface="+mn-cs"/>
              </a:rPr>
              <a:t>decrease</a:t>
            </a:r>
            <a:r>
              <a:rPr lang="fr-FR" sz="1200" kern="1200" dirty="0" smtClean="0">
                <a:solidFill>
                  <a:schemeClr val="tx1"/>
                </a:solidFill>
                <a:effectLst/>
                <a:latin typeface="+mn-lt"/>
                <a:ea typeface="+mn-ea"/>
                <a:cs typeface="+mn-cs"/>
              </a:rPr>
              <a:t> in size and </a:t>
            </a:r>
            <a:r>
              <a:rPr lang="fr-FR" sz="1200" kern="1200" dirty="0" err="1" smtClean="0">
                <a:solidFill>
                  <a:schemeClr val="tx1"/>
                </a:solidFill>
                <a:effectLst/>
                <a:latin typeface="+mn-lt"/>
                <a:ea typeface="+mn-ea"/>
                <a:cs typeface="+mn-cs"/>
              </a:rPr>
              <a:t>number</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with</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each</a:t>
            </a:r>
            <a:r>
              <a:rPr lang="fr-FR" sz="1200" kern="1200" dirty="0" smtClean="0">
                <a:solidFill>
                  <a:schemeClr val="tx1"/>
                </a:solidFill>
                <a:effectLst/>
                <a:latin typeface="+mn-lt"/>
                <a:ea typeface="+mn-ea"/>
                <a:cs typeface="+mn-cs"/>
              </a:rPr>
              <a:t> application. Essential White</a:t>
            </a:r>
            <a:r>
              <a:rPr lang="fr-FR" sz="1200" kern="1200" baseline="0" dirty="0" smtClean="0">
                <a:solidFill>
                  <a:schemeClr val="tx1"/>
                </a:solidFill>
                <a:effectLst/>
                <a:latin typeface="+mn-lt"/>
                <a:ea typeface="+mn-ea"/>
                <a:cs typeface="+mn-cs"/>
              </a:rPr>
              <a:t> Correcteur Cible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is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applied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locally</a:t>
            </a:r>
            <a:r>
              <a:rPr lang="fr-FR" sz="1200" kern="1200" dirty="0" smtClean="0">
                <a:solidFill>
                  <a:schemeClr val="tx1"/>
                </a:solidFill>
                <a:effectLst/>
                <a:latin typeface="+mn-lt"/>
                <a:ea typeface="+mn-ea"/>
                <a:cs typeface="+mn-cs"/>
              </a:rPr>
              <a:t>.</a:t>
            </a:r>
          </a:p>
          <a:p>
            <a:endParaRPr lang="fr-FR" sz="1200"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rPr>
              <a:t>Promise</a:t>
            </a:r>
            <a:endParaRPr lang="fr-FR" sz="1200" kern="1200" dirty="0" smtClean="0">
              <a:solidFill>
                <a:schemeClr val="tx1"/>
              </a:solidFill>
              <a:effectLst/>
              <a:latin typeface="+mn-lt"/>
              <a:ea typeface="+mn-ea"/>
              <a:cs typeface="+mn-cs"/>
            </a:endParaRPr>
          </a:p>
          <a:p>
            <a:r>
              <a:rPr lang="fr-FR" sz="1200" kern="1200" dirty="0" err="1" smtClean="0">
                <a:solidFill>
                  <a:schemeClr val="tx1"/>
                </a:solidFill>
                <a:effectLst/>
                <a:latin typeface="+mn-lt"/>
                <a:ea typeface="+mn-ea"/>
                <a:cs typeface="+mn-cs"/>
              </a:rPr>
              <a:t>Targeted</a:t>
            </a:r>
            <a:r>
              <a:rPr lang="fr-FR" sz="1200" kern="1200" dirty="0" smtClean="0">
                <a:solidFill>
                  <a:schemeClr val="tx1"/>
                </a:solidFill>
                <a:effectLst/>
                <a:latin typeface="+mn-lt"/>
                <a:ea typeface="+mn-ea"/>
                <a:cs typeface="+mn-cs"/>
              </a:rPr>
              <a:t> anti-spot </a:t>
            </a:r>
            <a:r>
              <a:rPr lang="fr-FR" sz="1200" kern="1200" dirty="0" err="1" smtClean="0">
                <a:solidFill>
                  <a:schemeClr val="tx1"/>
                </a:solidFill>
                <a:effectLst/>
                <a:latin typeface="+mn-lt"/>
                <a:ea typeface="+mn-ea"/>
                <a:cs typeface="+mn-cs"/>
              </a:rPr>
              <a:t>treatment</a:t>
            </a:r>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rPr>
              <a:t>For </a:t>
            </a:r>
            <a:r>
              <a:rPr lang="fr-FR" sz="1200" u="sng" kern="1200" dirty="0" err="1" smtClean="0">
                <a:solidFill>
                  <a:schemeClr val="tx1"/>
                </a:solidFill>
                <a:effectLst/>
                <a:latin typeface="+mn-lt"/>
                <a:ea typeface="+mn-ea"/>
                <a:cs typeface="+mn-cs"/>
              </a:rPr>
              <a:t>whom</a:t>
            </a:r>
            <a:r>
              <a:rPr lang="fr-FR" sz="1200" u="sng" kern="1200" dirty="0" smtClean="0">
                <a:solidFill>
                  <a:schemeClr val="tx1"/>
                </a:solidFill>
                <a:effectLst/>
                <a:latin typeface="+mn-lt"/>
                <a:ea typeface="+mn-ea"/>
                <a:cs typeface="+mn-cs"/>
              </a:rPr>
              <a:t>?</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All skin types</a:t>
            </a:r>
          </a:p>
          <a:p>
            <a:r>
              <a:rPr lang="fr-FR" sz="1200" kern="1200" dirty="0" smtClean="0">
                <a:solidFill>
                  <a:schemeClr val="tx1"/>
                </a:solidFill>
                <a:effectLst/>
                <a:latin typeface="+mn-lt"/>
                <a:ea typeface="+mn-ea"/>
                <a:cs typeface="+mn-cs"/>
              </a:rPr>
              <a:t>All </a:t>
            </a:r>
            <a:r>
              <a:rPr lang="fr-FR" sz="1200" kern="1200" dirty="0" err="1" smtClean="0">
                <a:solidFill>
                  <a:schemeClr val="tx1"/>
                </a:solidFill>
                <a:effectLst/>
                <a:latin typeface="+mn-lt"/>
                <a:ea typeface="+mn-ea"/>
                <a:cs typeface="+mn-cs"/>
              </a:rPr>
              <a:t>ages</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"I have </a:t>
            </a:r>
            <a:r>
              <a:rPr lang="fr-FR" sz="1200" kern="1200" dirty="0" err="1" smtClean="0">
                <a:solidFill>
                  <a:schemeClr val="tx1"/>
                </a:solidFill>
                <a:effectLst/>
                <a:latin typeface="+mn-lt"/>
                <a:ea typeface="+mn-ea"/>
                <a:cs typeface="+mn-cs"/>
              </a:rPr>
              <a:t>localized</a:t>
            </a:r>
            <a:r>
              <a:rPr lang="fr-FR" sz="1200" kern="1200" dirty="0" smtClean="0">
                <a:solidFill>
                  <a:schemeClr val="tx1"/>
                </a:solidFill>
                <a:effectLst/>
                <a:latin typeface="+mn-lt"/>
                <a:ea typeface="+mn-ea"/>
                <a:cs typeface="+mn-cs"/>
              </a:rPr>
              <a:t> spots on </a:t>
            </a:r>
            <a:r>
              <a:rPr lang="fr-FR" sz="1200" kern="1200" dirty="0" err="1" smtClean="0">
                <a:solidFill>
                  <a:schemeClr val="tx1"/>
                </a:solidFill>
                <a:effectLst/>
                <a:latin typeface="+mn-lt"/>
                <a:ea typeface="+mn-ea"/>
                <a:cs typeface="+mn-cs"/>
              </a:rPr>
              <a:t>my</a:t>
            </a:r>
            <a:r>
              <a:rPr lang="fr-FR" sz="1200" kern="1200" dirty="0" smtClean="0">
                <a:solidFill>
                  <a:schemeClr val="tx1"/>
                </a:solidFill>
                <a:effectLst/>
                <a:latin typeface="+mn-lt"/>
                <a:ea typeface="+mn-ea"/>
                <a:cs typeface="+mn-cs"/>
              </a:rPr>
              <a:t> hands and </a:t>
            </a:r>
            <a:r>
              <a:rPr lang="fr-FR" sz="1200" kern="1200" dirty="0" err="1" smtClean="0">
                <a:solidFill>
                  <a:schemeClr val="tx1"/>
                </a:solidFill>
                <a:effectLst/>
                <a:latin typeface="+mn-lt"/>
                <a:ea typeface="+mn-ea"/>
                <a:cs typeface="+mn-cs"/>
              </a:rPr>
              <a:t>around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my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eyes</a:t>
            </a:r>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u="sng" kern="1200" dirty="0" err="1" smtClean="0">
                <a:solidFill>
                  <a:schemeClr val="tx1"/>
                </a:solidFill>
                <a:effectLst/>
                <a:latin typeface="+mn-lt"/>
                <a:ea typeface="+mn-ea"/>
                <a:cs typeface="+mn-cs"/>
              </a:rPr>
              <a:t>Ingredients</a:t>
            </a:r>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C-White </a:t>
            </a:r>
            <a:r>
              <a:rPr lang="fr-FR" sz="1200" kern="1200" dirty="0" err="1" smtClean="0">
                <a:solidFill>
                  <a:schemeClr val="tx1"/>
                </a:solidFill>
                <a:effectLst/>
                <a:latin typeface="+mn-lt"/>
                <a:ea typeface="+mn-ea"/>
                <a:cs typeface="+mn-cs"/>
              </a:rPr>
              <a:t>complex</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chronostable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vitamin</a:t>
            </a:r>
            <a:r>
              <a:rPr lang="fr-FR" sz="1200" kern="1200" dirty="0" smtClean="0">
                <a:solidFill>
                  <a:schemeClr val="tx1"/>
                </a:solidFill>
                <a:effectLst/>
                <a:latin typeface="+mn-lt"/>
                <a:ea typeface="+mn-ea"/>
                <a:cs typeface="+mn-cs"/>
              </a:rPr>
              <a:t> C + </a:t>
            </a:r>
            <a:r>
              <a:rPr lang="fr-FR" sz="1200" kern="1200" dirty="0" err="1" smtClean="0">
                <a:solidFill>
                  <a:schemeClr val="tx1"/>
                </a:solidFill>
                <a:effectLst/>
                <a:latin typeface="+mn-lt"/>
                <a:ea typeface="+mn-ea"/>
                <a:cs typeface="+mn-cs"/>
              </a:rPr>
              <a:t>red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algae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exfoliating</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acts</a:t>
            </a:r>
            <a:r>
              <a:rPr lang="fr-FR" sz="1200" kern="1200" dirty="0" smtClean="0">
                <a:solidFill>
                  <a:schemeClr val="tx1"/>
                </a:solidFill>
                <a:effectLst/>
                <a:latin typeface="+mn-lt"/>
                <a:ea typeface="+mn-ea"/>
                <a:cs typeface="+mn-cs"/>
              </a:rPr>
              <a:t> on </a:t>
            </a:r>
            <a:r>
              <a:rPr lang="fr-FR" sz="1200" kern="1200" dirty="0" err="1" smtClean="0">
                <a:solidFill>
                  <a:schemeClr val="tx1"/>
                </a:solidFill>
                <a:effectLst/>
                <a:latin typeface="+mn-lt"/>
                <a:ea typeface="+mn-ea"/>
                <a:cs typeface="+mn-cs"/>
              </a:rPr>
              <a:t>melanogenesis</a:t>
            </a:r>
            <a:r>
              <a:rPr lang="fr-FR" sz="1200" kern="1200" dirty="0" smtClean="0">
                <a:solidFill>
                  <a:schemeClr val="tx1"/>
                </a:solidFill>
                <a:effectLst/>
                <a:latin typeface="+mn-lt"/>
                <a:ea typeface="+mn-ea"/>
                <a:cs typeface="+mn-cs"/>
              </a:rPr>
              <a:t> and tyrosinase)</a:t>
            </a:r>
          </a:p>
          <a:p>
            <a:pPr lvl="0"/>
            <a:endParaRPr lang="fr-FR" sz="1200"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rPr>
              <a:t>Home use </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In the </a:t>
            </a:r>
            <a:r>
              <a:rPr lang="fr-FR" sz="1200" kern="1200" dirty="0" err="1" smtClean="0">
                <a:solidFill>
                  <a:schemeClr val="tx1"/>
                </a:solidFill>
                <a:effectLst/>
                <a:latin typeface="+mn-lt"/>
                <a:ea typeface="+mn-ea"/>
                <a:cs typeface="+mn-cs"/>
              </a:rPr>
              <a:t>morning</a:t>
            </a:r>
            <a:r>
              <a:rPr lang="fr-FR" sz="1200" kern="1200" dirty="0" smtClean="0">
                <a:solidFill>
                  <a:schemeClr val="tx1"/>
                </a:solidFill>
                <a:effectLst/>
                <a:latin typeface="+mn-lt"/>
                <a:ea typeface="+mn-ea"/>
                <a:cs typeface="+mn-cs"/>
              </a:rPr>
              <a:t> and </a:t>
            </a:r>
            <a:r>
              <a:rPr lang="fr-FR" sz="1200" kern="1200" dirty="0" err="1" smtClean="0">
                <a:solidFill>
                  <a:schemeClr val="tx1"/>
                </a:solidFill>
                <a:effectLst/>
                <a:latin typeface="+mn-lt"/>
                <a:ea typeface="+mn-ea"/>
                <a:cs typeface="+mn-cs"/>
              </a:rPr>
              <a:t>evening</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carefully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cleanse</a:t>
            </a:r>
            <a:r>
              <a:rPr lang="fr-FR" sz="1200" kern="1200" dirty="0" smtClean="0">
                <a:solidFill>
                  <a:schemeClr val="tx1"/>
                </a:solidFill>
                <a:effectLst/>
                <a:latin typeface="+mn-lt"/>
                <a:ea typeface="+mn-ea"/>
                <a:cs typeface="+mn-cs"/>
              </a:rPr>
              <a:t> and </a:t>
            </a:r>
            <a:r>
              <a:rPr lang="fr-FR" sz="1200" kern="1200" dirty="0" err="1" smtClean="0">
                <a:solidFill>
                  <a:schemeClr val="tx1"/>
                </a:solidFill>
                <a:effectLst/>
                <a:latin typeface="+mn-lt"/>
                <a:ea typeface="+mn-ea"/>
                <a:cs typeface="+mn-cs"/>
              </a:rPr>
              <a:t>remove</a:t>
            </a:r>
            <a:r>
              <a:rPr lang="fr-FR" sz="1200" kern="1200" dirty="0" smtClean="0">
                <a:solidFill>
                  <a:schemeClr val="tx1"/>
                </a:solidFill>
                <a:effectLst/>
                <a:latin typeface="+mn-lt"/>
                <a:ea typeface="+mn-ea"/>
                <a:cs typeface="+mn-cs"/>
              </a:rPr>
              <a:t> make-up </a:t>
            </a:r>
            <a:r>
              <a:rPr lang="fr-FR" sz="1200" kern="1200" dirty="0" err="1" smtClean="0">
                <a:solidFill>
                  <a:schemeClr val="tx1"/>
                </a:solidFill>
                <a:effectLst/>
                <a:latin typeface="+mn-lt"/>
                <a:ea typeface="+mn-ea"/>
                <a:cs typeface="+mn-cs"/>
              </a:rPr>
              <a:t>from</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your</a:t>
            </a:r>
            <a:r>
              <a:rPr lang="fr-FR" sz="1200" kern="1200" dirty="0" smtClean="0">
                <a:solidFill>
                  <a:schemeClr val="tx1"/>
                </a:solidFill>
                <a:effectLst/>
                <a:latin typeface="+mn-lt"/>
                <a:ea typeface="+mn-ea"/>
                <a:cs typeface="+mn-cs"/>
              </a:rPr>
              <a:t> face and </a:t>
            </a:r>
            <a:r>
              <a:rPr lang="fr-FR" sz="1200" kern="1200" dirty="0" err="1" smtClean="0">
                <a:solidFill>
                  <a:schemeClr val="tx1"/>
                </a:solidFill>
                <a:effectLst/>
                <a:latin typeface="+mn-lt"/>
                <a:ea typeface="+mn-ea"/>
                <a:cs typeface="+mn-cs"/>
              </a:rPr>
              <a:t>mist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with</a:t>
            </a:r>
            <a:r>
              <a:rPr lang="fr-FR" sz="1200" kern="1200" dirty="0" smtClean="0">
                <a:solidFill>
                  <a:schemeClr val="tx1"/>
                </a:solidFill>
                <a:effectLst/>
                <a:latin typeface="+mn-lt"/>
                <a:ea typeface="+mn-ea"/>
                <a:cs typeface="+mn-cs"/>
              </a:rPr>
              <a:t> the </a:t>
            </a:r>
            <a:r>
              <a:rPr lang="fr-FR" sz="1200" kern="1200" dirty="0" err="1" smtClean="0">
                <a:solidFill>
                  <a:schemeClr val="tx1"/>
                </a:solidFill>
                <a:effectLst/>
                <a:latin typeface="+mn-lt"/>
                <a:ea typeface="+mn-ea"/>
                <a:cs typeface="+mn-cs"/>
              </a:rPr>
              <a:t>appropriate</a:t>
            </a:r>
            <a:r>
              <a:rPr lang="fr-FR" sz="1200" kern="1200" dirty="0" smtClean="0">
                <a:solidFill>
                  <a:schemeClr val="tx1"/>
                </a:solidFill>
                <a:effectLst/>
                <a:latin typeface="+mn-lt"/>
                <a:ea typeface="+mn-ea"/>
                <a:cs typeface="+mn-cs"/>
              </a:rPr>
              <a:t> Yon-Ka Lotion. </a:t>
            </a:r>
            <a:r>
              <a:rPr lang="fr-FR" sz="1200" kern="1200" dirty="0" err="1" smtClean="0">
                <a:solidFill>
                  <a:schemeClr val="tx1"/>
                </a:solidFill>
                <a:effectLst/>
                <a:latin typeface="+mn-lt"/>
                <a:ea typeface="+mn-ea"/>
                <a:cs typeface="+mn-cs"/>
              </a:rPr>
              <a:t>Then</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apply</a:t>
            </a:r>
            <a:r>
              <a:rPr lang="fr-FR" sz="1200" kern="1200" dirty="0" smtClean="0">
                <a:solidFill>
                  <a:schemeClr val="tx1"/>
                </a:solidFill>
                <a:effectLst/>
                <a:latin typeface="+mn-lt"/>
                <a:ea typeface="+mn-ea"/>
                <a:cs typeface="+mn-cs"/>
              </a:rPr>
              <a:t> the Correcteur Ciblé </a:t>
            </a:r>
            <a:r>
              <a:rPr lang="fr-FR" sz="1200" kern="1200" dirty="0" err="1" smtClean="0">
                <a:solidFill>
                  <a:schemeClr val="tx1"/>
                </a:solidFill>
                <a:effectLst/>
                <a:latin typeface="+mn-lt"/>
                <a:ea typeface="+mn-ea"/>
                <a:cs typeface="+mn-cs"/>
              </a:rPr>
              <a:t>locally</a:t>
            </a:r>
            <a:r>
              <a:rPr lang="fr-FR" sz="1200" kern="1200" dirty="0" smtClean="0">
                <a:solidFill>
                  <a:schemeClr val="tx1"/>
                </a:solidFill>
                <a:effectLst/>
                <a:latin typeface="+mn-lt"/>
                <a:ea typeface="+mn-ea"/>
                <a:cs typeface="+mn-cs"/>
              </a:rPr>
              <a:t> to </a:t>
            </a:r>
            <a:r>
              <a:rPr lang="fr-FR" sz="1200" kern="1200" dirty="0" err="1" smtClean="0">
                <a:solidFill>
                  <a:schemeClr val="tx1"/>
                </a:solidFill>
                <a:effectLst/>
                <a:latin typeface="+mn-lt"/>
                <a:ea typeface="+mn-ea"/>
                <a:cs typeface="+mn-cs"/>
              </a:rPr>
              <a:t>brown</a:t>
            </a:r>
            <a:r>
              <a:rPr lang="fr-FR" sz="1200" kern="1200" dirty="0" smtClean="0">
                <a:solidFill>
                  <a:schemeClr val="tx1"/>
                </a:solidFill>
                <a:effectLst/>
                <a:latin typeface="+mn-lt"/>
                <a:ea typeface="+mn-ea"/>
                <a:cs typeface="+mn-cs"/>
              </a:rPr>
              <a:t> spots on the face, neck, décolleté or hands. Note: </a:t>
            </a:r>
            <a:r>
              <a:rPr lang="fr-FR" sz="1200" kern="1200" dirty="0" err="1" smtClean="0">
                <a:solidFill>
                  <a:schemeClr val="tx1"/>
                </a:solidFill>
                <a:effectLst/>
                <a:latin typeface="+mn-lt"/>
                <a:ea typeface="+mn-ea"/>
                <a:cs typeface="+mn-cs"/>
              </a:rPr>
              <a:t>this</a:t>
            </a:r>
            <a:r>
              <a:rPr lang="fr-FR" sz="1200" kern="1200" dirty="0" smtClean="0">
                <a:solidFill>
                  <a:schemeClr val="tx1"/>
                </a:solidFill>
                <a:effectLst/>
                <a:latin typeface="+mn-lt"/>
                <a:ea typeface="+mn-ea"/>
                <a:cs typeface="+mn-cs"/>
              </a:rPr>
              <a:t> corrector </a:t>
            </a:r>
            <a:r>
              <a:rPr lang="fr-FR" sz="1200" kern="1200" dirty="0" err="1" smtClean="0">
                <a:solidFill>
                  <a:schemeClr val="tx1"/>
                </a:solidFill>
                <a:effectLst/>
                <a:latin typeface="+mn-lt"/>
                <a:ea typeface="+mn-ea"/>
                <a:cs typeface="+mn-cs"/>
              </a:rPr>
              <a:t>can</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also</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be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used</a:t>
            </a:r>
            <a:r>
              <a:rPr lang="fr-FR" sz="1200" kern="1200" dirty="0" smtClean="0">
                <a:solidFill>
                  <a:schemeClr val="tx1"/>
                </a:solidFill>
                <a:effectLst/>
                <a:latin typeface="+mn-lt"/>
                <a:ea typeface="+mn-ea"/>
                <a:cs typeface="+mn-cs"/>
              </a:rPr>
              <a:t> more </a:t>
            </a:r>
            <a:r>
              <a:rPr lang="fr-FR" sz="1200" kern="1200" dirty="0" err="1" smtClean="0">
                <a:solidFill>
                  <a:schemeClr val="tx1"/>
                </a:solidFill>
                <a:effectLst/>
                <a:latin typeface="+mn-lt"/>
                <a:ea typeface="+mn-ea"/>
                <a:cs typeface="+mn-cs"/>
              </a:rPr>
              <a:t>extensively</a:t>
            </a:r>
            <a:r>
              <a:rPr lang="fr-FR" sz="1200" kern="1200" dirty="0" smtClean="0">
                <a:solidFill>
                  <a:schemeClr val="tx1"/>
                </a:solidFill>
                <a:effectLst/>
                <a:latin typeface="+mn-lt"/>
                <a:ea typeface="+mn-ea"/>
                <a:cs typeface="+mn-cs"/>
              </a:rPr>
              <a:t> on areas </a:t>
            </a:r>
            <a:r>
              <a:rPr lang="fr-FR" sz="1200" kern="1200" dirty="0" err="1" smtClean="0">
                <a:solidFill>
                  <a:schemeClr val="tx1"/>
                </a:solidFill>
                <a:effectLst/>
                <a:latin typeface="+mn-lt"/>
                <a:ea typeface="+mn-ea"/>
                <a:cs typeface="+mn-cs"/>
              </a:rPr>
              <a:t>with</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colour</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differences</a:t>
            </a:r>
            <a:r>
              <a:rPr lang="fr-FR" sz="1200" kern="1200" dirty="0" smtClean="0">
                <a:solidFill>
                  <a:schemeClr val="tx1"/>
                </a:solidFill>
                <a:effectLst/>
                <a:latin typeface="+mn-lt"/>
                <a:ea typeface="+mn-ea"/>
                <a:cs typeface="+mn-cs"/>
              </a:rPr>
              <a:t> to </a:t>
            </a:r>
            <a:r>
              <a:rPr lang="fr-FR" sz="1200" kern="1200" dirty="0" err="1" smtClean="0">
                <a:solidFill>
                  <a:schemeClr val="tx1"/>
                </a:solidFill>
                <a:effectLst/>
                <a:latin typeface="+mn-lt"/>
                <a:ea typeface="+mn-ea"/>
                <a:cs typeface="+mn-cs"/>
              </a:rPr>
              <a:t>even</a:t>
            </a:r>
            <a:r>
              <a:rPr lang="fr-FR" sz="1200" kern="1200" dirty="0" smtClean="0">
                <a:solidFill>
                  <a:schemeClr val="tx1"/>
                </a:solidFill>
                <a:effectLst/>
                <a:latin typeface="+mn-lt"/>
                <a:ea typeface="+mn-ea"/>
                <a:cs typeface="+mn-cs"/>
              </a:rPr>
              <a:t> out the complexion. As part of the, continue </a:t>
            </a:r>
            <a:r>
              <a:rPr lang="fr-FR" sz="1200" kern="1200" dirty="0" err="1" smtClean="0">
                <a:solidFill>
                  <a:schemeClr val="tx1"/>
                </a:solidFill>
                <a:effectLst/>
                <a:latin typeface="+mn-lt"/>
                <a:ea typeface="+mn-ea"/>
                <a:cs typeface="+mn-cs"/>
              </a:rPr>
              <a:t>with</a:t>
            </a:r>
            <a:r>
              <a:rPr lang="fr-FR" sz="1200" kern="1200" dirty="0" smtClean="0">
                <a:solidFill>
                  <a:schemeClr val="tx1"/>
                </a:solidFill>
                <a:effectLst/>
                <a:latin typeface="+mn-lt"/>
                <a:ea typeface="+mn-ea"/>
                <a:cs typeface="+mn-cs"/>
              </a:rPr>
              <a:t>: the Correcteur Ciblé, </a:t>
            </a:r>
            <a:r>
              <a:rPr lang="fr-FR" sz="1200" kern="1200" dirty="0" err="1" smtClean="0">
                <a:solidFill>
                  <a:schemeClr val="tx1"/>
                </a:solidFill>
                <a:effectLst/>
                <a:latin typeface="+mn-lt"/>
                <a:ea typeface="+mn-ea"/>
                <a:cs typeface="+mn-cs"/>
              </a:rPr>
              <a:t>locally</a:t>
            </a:r>
            <a:r>
              <a:rPr lang="fr-FR" sz="1200" kern="1200" dirty="0" smtClean="0">
                <a:solidFill>
                  <a:schemeClr val="tx1"/>
                </a:solidFill>
                <a:effectLst/>
                <a:latin typeface="+mn-lt"/>
                <a:ea typeface="+mn-ea"/>
                <a:cs typeface="+mn-cs"/>
              </a:rPr>
              <a:t> on the spots, </a:t>
            </a:r>
            <a:r>
              <a:rPr lang="fr-FR" sz="1200" kern="1200" dirty="0" err="1" smtClean="0">
                <a:solidFill>
                  <a:schemeClr val="tx1"/>
                </a:solidFill>
                <a:effectLst/>
                <a:latin typeface="+mn-lt"/>
                <a:ea typeface="+mn-ea"/>
                <a:cs typeface="+mn-cs"/>
              </a:rPr>
              <a:t>then</a:t>
            </a:r>
            <a:r>
              <a:rPr lang="fr-FR" sz="1200" kern="1200" dirty="0" smtClean="0">
                <a:solidFill>
                  <a:schemeClr val="tx1"/>
                </a:solidFill>
                <a:effectLst/>
                <a:latin typeface="+mn-lt"/>
                <a:ea typeface="+mn-ea"/>
                <a:cs typeface="+mn-cs"/>
              </a:rPr>
              <a:t> the Crème Lumière on the </a:t>
            </a:r>
            <a:r>
              <a:rPr lang="fr-FR" sz="1200" kern="1200" dirty="0" err="1" smtClean="0">
                <a:solidFill>
                  <a:schemeClr val="tx1"/>
                </a:solidFill>
                <a:effectLst/>
                <a:latin typeface="+mn-lt"/>
                <a:ea typeface="+mn-ea"/>
                <a:cs typeface="+mn-cs"/>
              </a:rPr>
              <a:t>whole</a:t>
            </a:r>
            <a:r>
              <a:rPr lang="fr-FR" sz="1200" kern="1200" dirty="0" smtClean="0">
                <a:solidFill>
                  <a:schemeClr val="tx1"/>
                </a:solidFill>
                <a:effectLst/>
                <a:latin typeface="+mn-lt"/>
                <a:ea typeface="+mn-ea"/>
                <a:cs typeface="+mn-cs"/>
              </a:rPr>
              <a:t> face </a:t>
            </a:r>
            <a:r>
              <a:rPr lang="fr-FR" sz="1200" kern="1200" dirty="0" err="1" smtClean="0">
                <a:solidFill>
                  <a:schemeClr val="tx1"/>
                </a:solidFill>
                <a:effectLst/>
                <a:latin typeface="+mn-lt"/>
                <a:ea typeface="+mn-ea"/>
                <a:cs typeface="+mn-cs"/>
              </a:rPr>
              <a:t>followed</a:t>
            </a:r>
            <a:r>
              <a:rPr lang="fr-FR" sz="1200" kern="1200" dirty="0" smtClean="0">
                <a:solidFill>
                  <a:schemeClr val="tx1"/>
                </a:solidFill>
                <a:effectLst/>
                <a:latin typeface="+mn-lt"/>
                <a:ea typeface="+mn-ea"/>
                <a:cs typeface="+mn-cs"/>
              </a:rPr>
              <a:t> by an SPF 50. </a:t>
            </a:r>
            <a:r>
              <a:rPr lang="fr-FR" sz="1200" kern="1200" dirty="0" err="1" smtClean="0">
                <a:solidFill>
                  <a:schemeClr val="tx1"/>
                </a:solidFill>
                <a:effectLst/>
                <a:latin typeface="+mn-lt"/>
                <a:ea typeface="+mn-ea"/>
                <a:cs typeface="+mn-cs"/>
              </a:rPr>
              <a:t>lightening</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treatment</a:t>
            </a:r>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rPr>
              <a:t>Use in the </a:t>
            </a:r>
            <a:r>
              <a:rPr lang="fr-FR" sz="1200" u="sng" kern="1200" dirty="0" err="1" smtClean="0">
                <a:solidFill>
                  <a:schemeClr val="tx1"/>
                </a:solidFill>
                <a:effectLst/>
                <a:latin typeface="+mn-lt"/>
                <a:ea typeface="+mn-ea"/>
                <a:cs typeface="+mn-cs"/>
              </a:rPr>
              <a:t>treatment</a:t>
            </a:r>
            <a:r>
              <a:rPr lang="fr-FR" sz="1200" u="sng" kern="1200" dirty="0" smtClean="0">
                <a:solidFill>
                  <a:schemeClr val="tx1"/>
                </a:solidFill>
                <a:effectLst/>
                <a:latin typeface="+mn-lt"/>
                <a:ea typeface="+mn-ea"/>
                <a:cs typeface="+mn-cs"/>
              </a:rPr>
              <a:t> room</a:t>
            </a:r>
            <a:endParaRPr lang="fr-FR" sz="1200" kern="1200" dirty="0" smtClean="0">
              <a:solidFill>
                <a:schemeClr val="tx1"/>
              </a:solidFill>
              <a:effectLst/>
              <a:latin typeface="+mn-lt"/>
              <a:ea typeface="+mn-ea"/>
              <a:cs typeface="+mn-cs"/>
            </a:endParaRPr>
          </a:p>
          <a:p>
            <a:pPr marL="171450" indent="-171450">
              <a:buFontTx/>
              <a:buChar char="-"/>
            </a:pPr>
            <a:r>
              <a:rPr lang="fr-FR" sz="1200" kern="1200" dirty="0" smtClean="0">
                <a:solidFill>
                  <a:schemeClr val="tx1"/>
                </a:solidFill>
                <a:effectLst/>
                <a:latin typeface="+mn-lt"/>
                <a:ea typeface="+mn-ea"/>
                <a:cs typeface="+mn-cs"/>
              </a:rPr>
              <a:t>End of care </a:t>
            </a:r>
          </a:p>
          <a:p>
            <a:pPr marL="171450" indent="-171450">
              <a:buFontTx/>
              <a:buChar char="-"/>
            </a:pPr>
            <a:endParaRPr lang="fr-FR" sz="1200"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rPr>
              <a:t>Tips </a:t>
            </a:r>
          </a:p>
          <a:p>
            <a:endParaRPr lang="fr-FR" sz="1200"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rPr>
              <a:t>Product </a:t>
            </a:r>
            <a:r>
              <a:rPr lang="fr-FR" sz="1200" u="sng" kern="1200" dirty="0" err="1" smtClean="0">
                <a:solidFill>
                  <a:schemeClr val="tx1"/>
                </a:solidFill>
                <a:effectLst/>
                <a:latin typeface="+mn-lt"/>
                <a:ea typeface="+mn-ea"/>
                <a:cs typeface="+mn-cs"/>
              </a:rPr>
              <a:t>advantages</a:t>
            </a:r>
            <a:endParaRPr lang="fr-FR" sz="1200" kern="1200" dirty="0" smtClean="0">
              <a:solidFill>
                <a:schemeClr val="tx1"/>
              </a:solidFill>
              <a:effectLst/>
              <a:latin typeface="+mn-lt"/>
              <a:ea typeface="+mn-ea"/>
              <a:cs typeface="+mn-cs"/>
            </a:endParaRPr>
          </a:p>
          <a:p>
            <a:pPr lvl="0"/>
            <a:r>
              <a:rPr lang="fr-FR" sz="1200" kern="1200" dirty="0" err="1" smtClean="0">
                <a:solidFill>
                  <a:schemeClr val="tx1"/>
                </a:solidFill>
                <a:effectLst/>
                <a:latin typeface="+mn-lt"/>
                <a:ea typeface="+mn-ea"/>
                <a:cs typeface="+mn-cs"/>
              </a:rPr>
              <a:t>Contains</a:t>
            </a:r>
            <a:r>
              <a:rPr lang="fr-FR" sz="1200" kern="1200" dirty="0" smtClean="0">
                <a:solidFill>
                  <a:schemeClr val="tx1"/>
                </a:solidFill>
                <a:effectLst/>
                <a:latin typeface="+mn-lt"/>
                <a:ea typeface="+mn-ea"/>
                <a:cs typeface="+mn-cs"/>
              </a:rPr>
              <a:t> 93% </a:t>
            </a:r>
            <a:r>
              <a:rPr lang="fr-FR" sz="1200" kern="1200" dirty="0" err="1" smtClean="0">
                <a:solidFill>
                  <a:schemeClr val="tx1"/>
                </a:solidFill>
                <a:effectLst/>
                <a:latin typeface="+mn-lt"/>
                <a:ea typeface="+mn-ea"/>
                <a:cs typeface="+mn-cs"/>
              </a:rPr>
              <a:t>natural</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ingredients</a:t>
            </a:r>
            <a:r>
              <a:rPr lang="fr-FR" sz="1200" kern="1200" dirty="0" smtClean="0">
                <a:solidFill>
                  <a:schemeClr val="tx1"/>
                </a:solidFill>
                <a:effectLst/>
                <a:latin typeface="+mn-lt"/>
                <a:ea typeface="+mn-ea"/>
                <a:cs typeface="+mn-cs"/>
              </a:rPr>
              <a:t> </a:t>
            </a:r>
          </a:p>
          <a:p>
            <a:pPr lvl="0"/>
            <a:r>
              <a:rPr lang="fr-FR" sz="1200" kern="1200" dirty="0" smtClean="0">
                <a:solidFill>
                  <a:schemeClr val="tx1"/>
                </a:solidFill>
                <a:effectLst/>
                <a:latin typeface="+mn-lt"/>
                <a:ea typeface="+mn-ea"/>
                <a:cs typeface="+mn-cs"/>
              </a:rPr>
              <a:t>33% </a:t>
            </a:r>
            <a:r>
              <a:rPr lang="fr-FR" sz="1200" kern="1200" dirty="0" err="1" smtClean="0">
                <a:solidFill>
                  <a:schemeClr val="tx1"/>
                </a:solidFill>
                <a:effectLst/>
                <a:latin typeface="+mn-lt"/>
                <a:ea typeface="+mn-ea"/>
                <a:cs typeface="+mn-cs"/>
              </a:rPr>
              <a:t>reduction</a:t>
            </a:r>
            <a:r>
              <a:rPr lang="fr-FR" sz="1200" kern="1200" dirty="0" smtClean="0">
                <a:solidFill>
                  <a:schemeClr val="tx1"/>
                </a:solidFill>
                <a:effectLst/>
                <a:latin typeface="+mn-lt"/>
                <a:ea typeface="+mn-ea"/>
                <a:cs typeface="+mn-cs"/>
              </a:rPr>
              <a:t> in the </a:t>
            </a:r>
            <a:r>
              <a:rPr lang="fr-FR" sz="1200" kern="1200" dirty="0" err="1" smtClean="0">
                <a:solidFill>
                  <a:schemeClr val="tx1"/>
                </a:solidFill>
                <a:effectLst/>
                <a:latin typeface="+mn-lt"/>
                <a:ea typeface="+mn-ea"/>
                <a:cs typeface="+mn-cs"/>
              </a:rPr>
              <a:t>number</a:t>
            </a:r>
            <a:r>
              <a:rPr lang="fr-FR" sz="1200" kern="1200" dirty="0" smtClean="0">
                <a:solidFill>
                  <a:schemeClr val="tx1"/>
                </a:solidFill>
                <a:effectLst/>
                <a:latin typeface="+mn-lt"/>
                <a:ea typeface="+mn-ea"/>
                <a:cs typeface="+mn-cs"/>
              </a:rPr>
              <a:t> and size of spots (Maximum </a:t>
            </a:r>
            <a:r>
              <a:rPr lang="fr-FR" sz="1200" kern="1200" dirty="0" err="1" smtClean="0">
                <a:solidFill>
                  <a:schemeClr val="tx1"/>
                </a:solidFill>
                <a:effectLst/>
                <a:latin typeface="+mn-lt"/>
                <a:ea typeface="+mn-ea"/>
                <a:cs typeface="+mn-cs"/>
              </a:rPr>
              <a:t>results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obtained</a:t>
            </a:r>
            <a:r>
              <a:rPr lang="fr-FR" sz="1200" kern="1200" dirty="0" smtClean="0">
                <a:solidFill>
                  <a:schemeClr val="tx1"/>
                </a:solidFill>
                <a:effectLst/>
                <a:latin typeface="+mn-lt"/>
                <a:ea typeface="+mn-ea"/>
                <a:cs typeface="+mn-cs"/>
              </a:rPr>
              <a:t> in a 28-day </a:t>
            </a:r>
            <a:r>
              <a:rPr lang="fr-FR" sz="1200" kern="1200" dirty="0" err="1" smtClean="0">
                <a:solidFill>
                  <a:schemeClr val="tx1"/>
                </a:solidFill>
                <a:effectLst/>
                <a:latin typeface="+mn-lt"/>
                <a:ea typeface="+mn-ea"/>
                <a:cs typeface="+mn-cs"/>
              </a:rPr>
              <a:t>clinical</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study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conducted</a:t>
            </a:r>
            <a:r>
              <a:rPr lang="fr-FR" sz="1200" kern="1200" dirty="0" smtClean="0">
                <a:solidFill>
                  <a:schemeClr val="tx1"/>
                </a:solidFill>
                <a:effectLst/>
                <a:latin typeface="+mn-lt"/>
                <a:ea typeface="+mn-ea"/>
                <a:cs typeface="+mn-cs"/>
              </a:rPr>
              <a:t> on a panel of 30 </a:t>
            </a:r>
            <a:r>
              <a:rPr lang="fr-FR" sz="1200" kern="1200" dirty="0" err="1" smtClean="0">
                <a:solidFill>
                  <a:schemeClr val="tx1"/>
                </a:solidFill>
                <a:effectLst/>
                <a:latin typeface="+mn-lt"/>
                <a:ea typeface="+mn-ea"/>
                <a:cs typeface="+mn-cs"/>
              </a:rPr>
              <a:t>women</a:t>
            </a:r>
            <a:r>
              <a:rPr lang="fr-FR" sz="1200" kern="1200" dirty="0" smtClean="0">
                <a:solidFill>
                  <a:schemeClr val="tx1"/>
                </a:solidFill>
                <a:effectLst/>
                <a:latin typeface="+mn-lt"/>
                <a:ea typeface="+mn-ea"/>
                <a:cs typeface="+mn-cs"/>
              </a:rPr>
              <a:t>)</a:t>
            </a:r>
          </a:p>
          <a:p>
            <a:pPr lvl="0"/>
            <a:r>
              <a:rPr lang="fr-FR" sz="1200" kern="1200" dirty="0" err="1" smtClean="0">
                <a:solidFill>
                  <a:schemeClr val="tx1"/>
                </a:solidFill>
                <a:effectLst/>
                <a:latin typeface="+mn-lt"/>
                <a:ea typeface="+mn-ea"/>
                <a:cs typeface="+mn-cs"/>
              </a:rPr>
              <a:t>Visibly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reduces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brown</a:t>
            </a:r>
            <a:r>
              <a:rPr lang="fr-FR" sz="1200" kern="1200" dirty="0" smtClean="0">
                <a:solidFill>
                  <a:schemeClr val="tx1"/>
                </a:solidFill>
                <a:effectLst/>
                <a:latin typeface="+mn-lt"/>
                <a:ea typeface="+mn-ea"/>
                <a:cs typeface="+mn-cs"/>
              </a:rPr>
              <a:t> spots on the face, neck, décolleté and hands </a:t>
            </a:r>
          </a:p>
          <a:p>
            <a:pPr lvl="0"/>
            <a:r>
              <a:rPr lang="fr-FR" sz="1200" kern="1200" dirty="0" smtClean="0">
                <a:solidFill>
                  <a:schemeClr val="tx1"/>
                </a:solidFill>
                <a:effectLst/>
                <a:latin typeface="+mn-lt"/>
                <a:ea typeface="+mn-ea"/>
                <a:cs typeface="+mn-cs"/>
              </a:rPr>
              <a:t>Expert care for pigmentation spots and </a:t>
            </a:r>
            <a:r>
              <a:rPr lang="fr-FR" sz="1200" kern="1200" dirty="0" err="1" smtClean="0">
                <a:solidFill>
                  <a:schemeClr val="tx1"/>
                </a:solidFill>
                <a:effectLst/>
                <a:latin typeface="+mn-lt"/>
                <a:ea typeface="+mn-ea"/>
                <a:cs typeface="+mn-cs"/>
              </a:rPr>
              <a:t>irregularities</a:t>
            </a:r>
            <a:r>
              <a:rPr lang="fr-FR" sz="1200" kern="1200" dirty="0" smtClean="0">
                <a:solidFill>
                  <a:schemeClr val="tx1"/>
                </a:solidFill>
                <a:effectLst/>
                <a:latin typeface="+mn-lt"/>
                <a:ea typeface="+mn-ea"/>
                <a:cs typeface="+mn-cs"/>
              </a:rPr>
              <a:t> of the complexion</a:t>
            </a:r>
          </a:p>
          <a:p>
            <a:pPr lvl="0"/>
            <a:r>
              <a:rPr lang="fr-FR" sz="1200" kern="1200" dirty="0" smtClean="0">
                <a:solidFill>
                  <a:schemeClr val="tx1"/>
                </a:solidFill>
                <a:effectLst/>
                <a:latin typeface="+mn-lt"/>
                <a:ea typeface="+mn-ea"/>
                <a:cs typeface="+mn-cs"/>
              </a:rPr>
              <a:t>Effective on all skin types </a:t>
            </a:r>
          </a:p>
          <a:p>
            <a:pPr lvl="0"/>
            <a:r>
              <a:rPr lang="fr-FR" sz="1200" kern="1200" dirty="0" smtClean="0">
                <a:solidFill>
                  <a:schemeClr val="tx1"/>
                </a:solidFill>
                <a:effectLst/>
                <a:latin typeface="+mn-lt"/>
                <a:ea typeface="+mn-ea"/>
                <a:cs typeface="+mn-cs"/>
              </a:rPr>
              <a:t>High </a:t>
            </a:r>
            <a:r>
              <a:rPr lang="fr-FR" sz="1200" kern="1200" dirty="0" err="1" smtClean="0">
                <a:solidFill>
                  <a:schemeClr val="tx1"/>
                </a:solidFill>
                <a:effectLst/>
                <a:latin typeface="+mn-lt"/>
                <a:ea typeface="+mn-ea"/>
                <a:cs typeface="+mn-cs"/>
              </a:rPr>
              <a:t>precision</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applicator</a:t>
            </a:r>
            <a:endParaRPr lang="fr-FR" sz="1200" kern="1200" dirty="0" smtClean="0">
              <a:solidFill>
                <a:schemeClr val="tx1"/>
              </a:solidFill>
              <a:effectLst/>
              <a:latin typeface="+mn-lt"/>
              <a:ea typeface="+mn-ea"/>
              <a:cs typeface="+mn-cs"/>
            </a:endParaRPr>
          </a:p>
          <a:p>
            <a:pPr lvl="0"/>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ESSENTIAL WHITE CREME LUMIERE</a:t>
            </a:r>
          </a:p>
          <a:p>
            <a:endParaRPr lang="fr-FR" sz="1200"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rPr>
              <a:t>Description</a:t>
            </a:r>
            <a:endParaRPr lang="fr-FR" sz="1200" kern="1200" dirty="0" smtClean="0">
              <a:solidFill>
                <a:schemeClr val="tx1"/>
              </a:solidFill>
              <a:effectLst/>
              <a:latin typeface="+mn-lt"/>
              <a:ea typeface="+mn-ea"/>
              <a:cs typeface="+mn-cs"/>
            </a:endParaRPr>
          </a:p>
          <a:p>
            <a:r>
              <a:rPr lang="fr-FR" sz="1200" kern="1200" dirty="0" err="1" smtClean="0">
                <a:solidFill>
                  <a:schemeClr val="tx1"/>
                </a:solidFill>
                <a:effectLst/>
                <a:latin typeface="+mn-lt"/>
                <a:ea typeface="+mn-ea"/>
                <a:cs typeface="+mn-cs"/>
              </a:rPr>
              <a:t>Thanks</a:t>
            </a:r>
            <a:r>
              <a:rPr lang="fr-FR" sz="1200" kern="1200" dirty="0" smtClean="0">
                <a:solidFill>
                  <a:schemeClr val="tx1"/>
                </a:solidFill>
                <a:effectLst/>
                <a:latin typeface="+mn-lt"/>
                <a:ea typeface="+mn-ea"/>
                <a:cs typeface="+mn-cs"/>
              </a:rPr>
              <a:t> to </a:t>
            </a:r>
            <a:r>
              <a:rPr lang="fr-FR" sz="1200" kern="1200" dirty="0" err="1" smtClean="0">
                <a:solidFill>
                  <a:schemeClr val="tx1"/>
                </a:solidFill>
                <a:effectLst/>
                <a:latin typeface="+mn-lt"/>
                <a:ea typeface="+mn-ea"/>
                <a:cs typeface="+mn-cs"/>
              </a:rPr>
              <a:t>its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vitamin</a:t>
            </a:r>
            <a:r>
              <a:rPr lang="fr-FR" sz="1200" kern="1200" dirty="0" smtClean="0">
                <a:solidFill>
                  <a:schemeClr val="tx1"/>
                </a:solidFill>
                <a:effectLst/>
                <a:latin typeface="+mn-lt"/>
                <a:ea typeface="+mn-ea"/>
                <a:cs typeface="+mn-cs"/>
              </a:rPr>
              <a:t> C, </a:t>
            </a:r>
            <a:r>
              <a:rPr lang="fr-FR" sz="1200" kern="1200" dirty="0" err="1" smtClean="0">
                <a:solidFill>
                  <a:schemeClr val="tx1"/>
                </a:solidFill>
                <a:effectLst/>
                <a:latin typeface="+mn-lt"/>
                <a:ea typeface="+mn-ea"/>
                <a:cs typeface="+mn-cs"/>
              </a:rPr>
              <a:t>this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lightening</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cream</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effectively</a:t>
            </a:r>
            <a:r>
              <a:rPr lang="fr-FR" sz="1200" kern="1200" dirty="0" smtClean="0">
                <a:solidFill>
                  <a:schemeClr val="tx1"/>
                </a:solidFill>
                <a:effectLst/>
                <a:latin typeface="+mn-lt"/>
                <a:ea typeface="+mn-ea"/>
                <a:cs typeface="+mn-cs"/>
              </a:rPr>
              <a:t> corrects and </a:t>
            </a:r>
            <a:r>
              <a:rPr lang="fr-FR" sz="1200" kern="1200" dirty="0" err="1" smtClean="0">
                <a:solidFill>
                  <a:schemeClr val="tx1"/>
                </a:solidFill>
                <a:effectLst/>
                <a:latin typeface="+mn-lt"/>
                <a:ea typeface="+mn-ea"/>
                <a:cs typeface="+mn-cs"/>
              </a:rPr>
              <a:t>prevents</a:t>
            </a:r>
            <a:r>
              <a:rPr lang="fr-FR" sz="1200" kern="1200" dirty="0" smtClean="0">
                <a:solidFill>
                  <a:schemeClr val="tx1"/>
                </a:solidFill>
                <a:effectLst/>
                <a:latin typeface="+mn-lt"/>
                <a:ea typeface="+mn-ea"/>
                <a:cs typeface="+mn-cs"/>
              </a:rPr>
              <a:t> the </a:t>
            </a:r>
            <a:r>
              <a:rPr lang="fr-FR" sz="1200" kern="1200" dirty="0" err="1" smtClean="0">
                <a:solidFill>
                  <a:schemeClr val="tx1"/>
                </a:solidFill>
                <a:effectLst/>
                <a:latin typeface="+mn-lt"/>
                <a:ea typeface="+mn-ea"/>
                <a:cs typeface="+mn-cs"/>
              </a:rPr>
              <a:t>appearance</a:t>
            </a:r>
            <a:r>
              <a:rPr lang="fr-FR" sz="1200" kern="1200" dirty="0" smtClean="0">
                <a:solidFill>
                  <a:schemeClr val="tx1"/>
                </a:solidFill>
                <a:effectLst/>
                <a:latin typeface="+mn-lt"/>
                <a:ea typeface="+mn-ea"/>
                <a:cs typeface="+mn-cs"/>
              </a:rPr>
              <a:t> of </a:t>
            </a:r>
            <a:r>
              <a:rPr lang="fr-FR" sz="1200" kern="1200" dirty="0" err="1" smtClean="0">
                <a:solidFill>
                  <a:schemeClr val="tx1"/>
                </a:solidFill>
                <a:effectLst/>
                <a:latin typeface="+mn-lt"/>
                <a:ea typeface="+mn-ea"/>
                <a:cs typeface="+mn-cs"/>
              </a:rPr>
              <a:t>pigmentary</a:t>
            </a:r>
            <a:r>
              <a:rPr lang="fr-FR" sz="1200" kern="1200" dirty="0" smtClean="0">
                <a:solidFill>
                  <a:schemeClr val="tx1"/>
                </a:solidFill>
                <a:effectLst/>
                <a:latin typeface="+mn-lt"/>
                <a:ea typeface="+mn-ea"/>
                <a:cs typeface="+mn-cs"/>
              </a:rPr>
              <a:t> spots (</a:t>
            </a:r>
            <a:r>
              <a:rPr lang="fr-FR" sz="1200" kern="1200" dirty="0" err="1" smtClean="0">
                <a:solidFill>
                  <a:schemeClr val="tx1"/>
                </a:solidFill>
                <a:effectLst/>
                <a:latin typeface="+mn-lt"/>
                <a:ea typeface="+mn-ea"/>
                <a:cs typeface="+mn-cs"/>
              </a:rPr>
              <a:t>brown</a:t>
            </a:r>
            <a:r>
              <a:rPr lang="fr-FR" sz="1200" kern="1200" dirty="0" smtClean="0">
                <a:solidFill>
                  <a:schemeClr val="tx1"/>
                </a:solidFill>
                <a:effectLst/>
                <a:latin typeface="+mn-lt"/>
                <a:ea typeface="+mn-ea"/>
                <a:cs typeface="+mn-cs"/>
              </a:rPr>
              <a:t> spots, </a:t>
            </a:r>
            <a:r>
              <a:rPr lang="fr-FR" sz="1200" kern="1200" dirty="0" err="1" smtClean="0">
                <a:solidFill>
                  <a:schemeClr val="tx1"/>
                </a:solidFill>
                <a:effectLst/>
                <a:latin typeface="+mn-lt"/>
                <a:ea typeface="+mn-ea"/>
                <a:cs typeface="+mn-cs"/>
              </a:rPr>
              <a:t>age</a:t>
            </a:r>
            <a:r>
              <a:rPr lang="fr-FR" sz="1200" kern="1200" dirty="0" smtClean="0">
                <a:solidFill>
                  <a:schemeClr val="tx1"/>
                </a:solidFill>
                <a:effectLst/>
                <a:latin typeface="+mn-lt"/>
                <a:ea typeface="+mn-ea"/>
                <a:cs typeface="+mn-cs"/>
              </a:rPr>
              <a:t> spots, spots </a:t>
            </a:r>
            <a:r>
              <a:rPr lang="fr-FR" sz="1200" kern="1200" dirty="0" err="1" smtClean="0">
                <a:solidFill>
                  <a:schemeClr val="tx1"/>
                </a:solidFill>
                <a:effectLst/>
                <a:latin typeface="+mn-lt"/>
                <a:ea typeface="+mn-ea"/>
                <a:cs typeface="+mn-cs"/>
              </a:rPr>
              <a:t>caused</a:t>
            </a:r>
            <a:r>
              <a:rPr lang="fr-FR" sz="1200" kern="1200" dirty="0" smtClean="0">
                <a:solidFill>
                  <a:schemeClr val="tx1"/>
                </a:solidFill>
                <a:effectLst/>
                <a:latin typeface="+mn-lt"/>
                <a:ea typeface="+mn-ea"/>
                <a:cs typeface="+mn-cs"/>
              </a:rPr>
              <a:t> by the </a:t>
            </a:r>
            <a:r>
              <a:rPr lang="fr-FR" sz="1200" kern="1200" dirty="0" err="1" smtClean="0">
                <a:solidFill>
                  <a:schemeClr val="tx1"/>
                </a:solidFill>
                <a:effectLst/>
                <a:latin typeface="+mn-lt"/>
                <a:ea typeface="+mn-ea"/>
                <a:cs typeface="+mn-cs"/>
              </a:rPr>
              <a:t>sun</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pregnancy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mask</a:t>
            </a:r>
            <a:r>
              <a:rPr lang="fr-FR" sz="1200" kern="1200" dirty="0" smtClean="0">
                <a:solidFill>
                  <a:schemeClr val="tx1"/>
                </a:solidFill>
                <a:effectLst/>
                <a:latin typeface="+mn-lt"/>
                <a:ea typeface="+mn-ea"/>
                <a:cs typeface="+mn-cs"/>
              </a:rPr>
              <a:t>, etc.). It </a:t>
            </a:r>
            <a:r>
              <a:rPr lang="fr-FR" sz="1200" kern="1200" dirty="0" err="1" smtClean="0">
                <a:solidFill>
                  <a:schemeClr val="tx1"/>
                </a:solidFill>
                <a:effectLst/>
                <a:latin typeface="+mn-lt"/>
                <a:ea typeface="+mn-ea"/>
                <a:cs typeface="+mn-cs"/>
              </a:rPr>
              <a:t>is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used</a:t>
            </a:r>
            <a:r>
              <a:rPr lang="fr-FR" sz="1200" kern="1200" dirty="0" smtClean="0">
                <a:solidFill>
                  <a:schemeClr val="tx1"/>
                </a:solidFill>
                <a:effectLst/>
                <a:latin typeface="+mn-lt"/>
                <a:ea typeface="+mn-ea"/>
                <a:cs typeface="+mn-cs"/>
              </a:rPr>
              <a:t> on the face, neck, décolleté and hands. Day </a:t>
            </a:r>
            <a:r>
              <a:rPr lang="fr-FR" sz="1200" kern="1200" dirty="0" err="1" smtClean="0">
                <a:solidFill>
                  <a:schemeClr val="tx1"/>
                </a:solidFill>
                <a:effectLst/>
                <a:latin typeface="+mn-lt"/>
                <a:ea typeface="+mn-ea"/>
                <a:cs typeface="+mn-cs"/>
              </a:rPr>
              <a:t>after</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day</a:t>
            </a:r>
            <a:r>
              <a:rPr lang="fr-FR" sz="1200" kern="1200" dirty="0" smtClean="0">
                <a:solidFill>
                  <a:schemeClr val="tx1"/>
                </a:solidFill>
                <a:effectLst/>
                <a:latin typeface="+mn-lt"/>
                <a:ea typeface="+mn-ea"/>
                <a:cs typeface="+mn-cs"/>
              </a:rPr>
              <a:t>, the size, </a:t>
            </a:r>
            <a:r>
              <a:rPr lang="fr-FR" sz="1200" kern="1200" dirty="0" err="1" smtClean="0">
                <a:solidFill>
                  <a:schemeClr val="tx1"/>
                </a:solidFill>
                <a:effectLst/>
                <a:latin typeface="+mn-lt"/>
                <a:ea typeface="+mn-ea"/>
                <a:cs typeface="+mn-cs"/>
              </a:rPr>
              <a:t>intensity</a:t>
            </a:r>
            <a:r>
              <a:rPr lang="fr-FR" sz="1200" kern="1200" dirty="0" smtClean="0">
                <a:solidFill>
                  <a:schemeClr val="tx1"/>
                </a:solidFill>
                <a:effectLst/>
                <a:latin typeface="+mn-lt"/>
                <a:ea typeface="+mn-ea"/>
                <a:cs typeface="+mn-cs"/>
              </a:rPr>
              <a:t> and </a:t>
            </a:r>
            <a:r>
              <a:rPr lang="fr-FR" sz="1200" kern="1200" dirty="0" err="1" smtClean="0">
                <a:solidFill>
                  <a:schemeClr val="tx1"/>
                </a:solidFill>
                <a:effectLst/>
                <a:latin typeface="+mn-lt"/>
                <a:ea typeface="+mn-ea"/>
                <a:cs typeface="+mn-cs"/>
              </a:rPr>
              <a:t>number</a:t>
            </a:r>
            <a:r>
              <a:rPr lang="fr-FR" sz="1200" kern="1200" dirty="0" smtClean="0">
                <a:solidFill>
                  <a:schemeClr val="tx1"/>
                </a:solidFill>
                <a:effectLst/>
                <a:latin typeface="+mn-lt"/>
                <a:ea typeface="+mn-ea"/>
                <a:cs typeface="+mn-cs"/>
              </a:rPr>
              <a:t> of spots are </a:t>
            </a:r>
            <a:r>
              <a:rPr lang="fr-FR" sz="1200" kern="1200" dirty="0" err="1" smtClean="0">
                <a:solidFill>
                  <a:schemeClr val="tx1"/>
                </a:solidFill>
                <a:effectLst/>
                <a:latin typeface="+mn-lt"/>
                <a:ea typeface="+mn-ea"/>
                <a:cs typeface="+mn-cs"/>
              </a:rPr>
              <a:t>reduced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Enriched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with</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hyaluronic</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acid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this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treatment</a:t>
            </a:r>
            <a:r>
              <a:rPr lang="fr-FR" sz="1200" kern="1200" dirty="0" smtClean="0">
                <a:solidFill>
                  <a:schemeClr val="tx1"/>
                </a:solidFill>
                <a:effectLst/>
                <a:latin typeface="+mn-lt"/>
                <a:ea typeface="+mn-ea"/>
                <a:cs typeface="+mn-cs"/>
              </a:rPr>
              <a:t> combines a </a:t>
            </a:r>
            <a:r>
              <a:rPr lang="fr-FR" sz="1200" kern="1200" dirty="0" err="1" smtClean="0">
                <a:solidFill>
                  <a:schemeClr val="tx1"/>
                </a:solidFill>
                <a:effectLst/>
                <a:latin typeface="+mn-lt"/>
                <a:ea typeface="+mn-ea"/>
                <a:cs typeface="+mn-cs"/>
              </a:rPr>
              <a:t>moisturizing</a:t>
            </a:r>
            <a:r>
              <a:rPr lang="fr-FR" sz="1200" kern="1200" dirty="0" smtClean="0">
                <a:solidFill>
                  <a:schemeClr val="tx1"/>
                </a:solidFill>
                <a:effectLst/>
                <a:latin typeface="+mn-lt"/>
                <a:ea typeface="+mn-ea"/>
                <a:cs typeface="+mn-cs"/>
              </a:rPr>
              <a:t> and anti-</a:t>
            </a:r>
            <a:r>
              <a:rPr lang="fr-FR" sz="1200" kern="1200" dirty="0" err="1" smtClean="0">
                <a:solidFill>
                  <a:schemeClr val="tx1"/>
                </a:solidFill>
                <a:effectLst/>
                <a:latin typeface="+mn-lt"/>
                <a:ea typeface="+mn-ea"/>
                <a:cs typeface="+mn-cs"/>
              </a:rPr>
              <a:t>aging</a:t>
            </a:r>
            <a:r>
              <a:rPr lang="fr-FR" sz="1200" kern="1200" dirty="0" smtClean="0">
                <a:solidFill>
                  <a:schemeClr val="tx1"/>
                </a:solidFill>
                <a:effectLst/>
                <a:latin typeface="+mn-lt"/>
                <a:ea typeface="+mn-ea"/>
                <a:cs typeface="+mn-cs"/>
              </a:rPr>
              <a:t> action. In a few </a:t>
            </a:r>
            <a:r>
              <a:rPr lang="fr-FR" sz="1200" kern="1200" dirty="0" err="1" smtClean="0">
                <a:solidFill>
                  <a:schemeClr val="tx1"/>
                </a:solidFill>
                <a:effectLst/>
                <a:latin typeface="+mn-lt"/>
                <a:ea typeface="+mn-ea"/>
                <a:cs typeface="+mn-cs"/>
              </a:rPr>
              <a:t>weeks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colour</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differences</a:t>
            </a:r>
            <a:r>
              <a:rPr lang="fr-FR" sz="1200" kern="1200" dirty="0" smtClean="0">
                <a:solidFill>
                  <a:schemeClr val="tx1"/>
                </a:solidFill>
                <a:effectLst/>
                <a:latin typeface="+mn-lt"/>
                <a:ea typeface="+mn-ea"/>
                <a:cs typeface="+mn-cs"/>
              </a:rPr>
              <a:t> fade, the complexion </a:t>
            </a:r>
            <a:r>
              <a:rPr lang="fr-FR" sz="1200" kern="1200" dirty="0" err="1" smtClean="0">
                <a:solidFill>
                  <a:schemeClr val="tx1"/>
                </a:solidFill>
                <a:effectLst/>
                <a:latin typeface="+mn-lt"/>
                <a:ea typeface="+mn-ea"/>
                <a:cs typeface="+mn-cs"/>
              </a:rPr>
              <a:t>becomes</a:t>
            </a:r>
            <a:r>
              <a:rPr lang="fr-FR" sz="1200" kern="1200" dirty="0" smtClean="0">
                <a:solidFill>
                  <a:schemeClr val="tx1"/>
                </a:solidFill>
                <a:effectLst/>
                <a:latin typeface="+mn-lt"/>
                <a:ea typeface="+mn-ea"/>
                <a:cs typeface="+mn-cs"/>
              </a:rPr>
              <a:t> more </a:t>
            </a:r>
            <a:r>
              <a:rPr lang="fr-FR" sz="1200" kern="1200" dirty="0" err="1" smtClean="0">
                <a:solidFill>
                  <a:schemeClr val="tx1"/>
                </a:solidFill>
                <a:effectLst/>
                <a:latin typeface="+mn-lt"/>
                <a:ea typeface="+mn-ea"/>
                <a:cs typeface="+mn-cs"/>
              </a:rPr>
              <a:t>even</a:t>
            </a:r>
            <a:r>
              <a:rPr lang="fr-FR" sz="1200" kern="1200" dirty="0" smtClean="0">
                <a:solidFill>
                  <a:schemeClr val="tx1"/>
                </a:solidFill>
                <a:effectLst/>
                <a:latin typeface="+mn-lt"/>
                <a:ea typeface="+mn-ea"/>
                <a:cs typeface="+mn-cs"/>
              </a:rPr>
              <a:t>, more </a:t>
            </a:r>
            <a:r>
              <a:rPr lang="fr-FR" sz="1200" kern="1200" dirty="0" err="1" smtClean="0">
                <a:solidFill>
                  <a:schemeClr val="tx1"/>
                </a:solidFill>
                <a:effectLst/>
                <a:latin typeface="+mn-lt"/>
                <a:ea typeface="+mn-ea"/>
                <a:cs typeface="+mn-cs"/>
              </a:rPr>
              <a:t>harmonious</a:t>
            </a:r>
            <a:r>
              <a:rPr lang="fr-FR" sz="1200" kern="1200" dirty="0" smtClean="0">
                <a:solidFill>
                  <a:schemeClr val="tx1"/>
                </a:solidFill>
                <a:effectLst/>
                <a:latin typeface="+mn-lt"/>
                <a:ea typeface="+mn-ea"/>
                <a:cs typeface="+mn-cs"/>
              </a:rPr>
              <a:t> and </a:t>
            </a:r>
            <a:r>
              <a:rPr lang="fr-FR" sz="1200" kern="1200" dirty="0" err="1" smtClean="0">
                <a:solidFill>
                  <a:schemeClr val="tx1"/>
                </a:solidFill>
                <a:effectLst/>
                <a:latin typeface="+mn-lt"/>
                <a:ea typeface="+mn-ea"/>
                <a:cs typeface="+mn-cs"/>
              </a:rPr>
              <a:t>luminous</a:t>
            </a:r>
            <a:r>
              <a:rPr lang="fr-FR" sz="1200" kern="1200" dirty="0" smtClean="0">
                <a:solidFill>
                  <a:schemeClr val="tx1"/>
                </a:solidFill>
                <a:effectLst/>
                <a:latin typeface="+mn-lt"/>
                <a:ea typeface="+mn-ea"/>
                <a:cs typeface="+mn-cs"/>
              </a:rPr>
              <a:t>.</a:t>
            </a:r>
          </a:p>
          <a:p>
            <a:endParaRPr lang="fr-FR" sz="1200"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rPr>
              <a:t>Promise</a:t>
            </a:r>
            <a:endParaRPr lang="fr-FR" sz="1200" kern="1200" dirty="0" smtClean="0">
              <a:solidFill>
                <a:schemeClr val="tx1"/>
              </a:solidFill>
              <a:effectLst/>
              <a:latin typeface="+mn-lt"/>
              <a:ea typeface="+mn-ea"/>
              <a:cs typeface="+mn-cs"/>
            </a:endParaRPr>
          </a:p>
          <a:p>
            <a:r>
              <a:rPr lang="fr-FR" sz="1200" kern="1200" dirty="0" err="1" smtClean="0">
                <a:solidFill>
                  <a:schemeClr val="tx1"/>
                </a:solidFill>
                <a:effectLst/>
                <a:latin typeface="+mn-lt"/>
                <a:ea typeface="+mn-ea"/>
                <a:cs typeface="+mn-cs"/>
              </a:rPr>
              <a:t>Clarifying</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cream</a:t>
            </a:r>
            <a:r>
              <a:rPr lang="fr-FR" sz="1200" kern="1200" dirty="0" smtClean="0">
                <a:solidFill>
                  <a:schemeClr val="tx1"/>
                </a:solidFill>
                <a:effectLst/>
                <a:latin typeface="+mn-lt"/>
                <a:ea typeface="+mn-ea"/>
                <a:cs typeface="+mn-cs"/>
              </a:rPr>
              <a:t> and </a:t>
            </a:r>
            <a:r>
              <a:rPr lang="fr-FR" sz="1200" kern="1200" dirty="0" err="1" smtClean="0">
                <a:solidFill>
                  <a:schemeClr val="tx1"/>
                </a:solidFill>
                <a:effectLst/>
                <a:latin typeface="+mn-lt"/>
                <a:ea typeface="+mn-ea"/>
                <a:cs typeface="+mn-cs"/>
              </a:rPr>
              <a:t>uniformity</a:t>
            </a:r>
            <a:r>
              <a:rPr lang="fr-FR" sz="1200" kern="1200" dirty="0" smtClean="0">
                <a:solidFill>
                  <a:schemeClr val="tx1"/>
                </a:solidFill>
                <a:effectLst/>
                <a:latin typeface="+mn-lt"/>
                <a:ea typeface="+mn-ea"/>
                <a:cs typeface="+mn-cs"/>
              </a:rPr>
              <a:t> of the complexion</a:t>
            </a:r>
          </a:p>
          <a:p>
            <a:endParaRPr lang="fr-FR" sz="1200"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rPr>
              <a:t>For </a:t>
            </a:r>
            <a:r>
              <a:rPr lang="fr-FR" sz="1200" u="sng" kern="1200" dirty="0" err="1" smtClean="0">
                <a:solidFill>
                  <a:schemeClr val="tx1"/>
                </a:solidFill>
                <a:effectLst/>
                <a:latin typeface="+mn-lt"/>
                <a:ea typeface="+mn-ea"/>
                <a:cs typeface="+mn-cs"/>
              </a:rPr>
              <a:t>whom</a:t>
            </a:r>
            <a:r>
              <a:rPr lang="fr-FR" sz="1200" u="sng" kern="1200" dirty="0" smtClean="0">
                <a:solidFill>
                  <a:schemeClr val="tx1"/>
                </a:solidFill>
                <a:effectLst/>
                <a:latin typeface="+mn-lt"/>
                <a:ea typeface="+mn-ea"/>
                <a:cs typeface="+mn-cs"/>
              </a:rPr>
              <a:t>?</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All skin types</a:t>
            </a:r>
          </a:p>
          <a:p>
            <a:r>
              <a:rPr lang="fr-FR" sz="1200" kern="1200" dirty="0" smtClean="0">
                <a:solidFill>
                  <a:schemeClr val="tx1"/>
                </a:solidFill>
                <a:effectLst/>
                <a:latin typeface="+mn-lt"/>
                <a:ea typeface="+mn-ea"/>
                <a:cs typeface="+mn-cs"/>
              </a:rPr>
              <a:t>All </a:t>
            </a:r>
            <a:r>
              <a:rPr lang="fr-FR" sz="1200" kern="1200" dirty="0" err="1" smtClean="0">
                <a:solidFill>
                  <a:schemeClr val="tx1"/>
                </a:solidFill>
                <a:effectLst/>
                <a:latin typeface="+mn-lt"/>
                <a:ea typeface="+mn-ea"/>
                <a:cs typeface="+mn-cs"/>
              </a:rPr>
              <a:t>ages</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"I have an </a:t>
            </a:r>
            <a:r>
              <a:rPr lang="fr-FR" sz="1200" kern="1200" dirty="0" err="1" smtClean="0">
                <a:solidFill>
                  <a:schemeClr val="tx1"/>
                </a:solidFill>
                <a:effectLst/>
                <a:latin typeface="+mn-lt"/>
                <a:ea typeface="+mn-ea"/>
                <a:cs typeface="+mn-cs"/>
              </a:rPr>
              <a:t>uneven</a:t>
            </a:r>
            <a:r>
              <a:rPr lang="fr-FR" sz="1200" kern="1200" dirty="0" smtClean="0">
                <a:solidFill>
                  <a:schemeClr val="tx1"/>
                </a:solidFill>
                <a:effectLst/>
                <a:latin typeface="+mn-lt"/>
                <a:ea typeface="+mn-ea"/>
                <a:cs typeface="+mn-cs"/>
              </a:rPr>
              <a:t> skin </a:t>
            </a:r>
            <a:r>
              <a:rPr lang="fr-FR" sz="1200" kern="1200" dirty="0" err="1" smtClean="0">
                <a:solidFill>
                  <a:schemeClr val="tx1"/>
                </a:solidFill>
                <a:effectLst/>
                <a:latin typeface="+mn-lt"/>
                <a:ea typeface="+mn-ea"/>
                <a:cs typeface="+mn-cs"/>
              </a:rPr>
              <a:t>tone</a:t>
            </a:r>
            <a:r>
              <a:rPr lang="fr-FR" sz="1200" kern="1200" dirty="0" smtClean="0">
                <a:solidFill>
                  <a:schemeClr val="tx1"/>
                </a:solidFill>
                <a:effectLst/>
                <a:latin typeface="+mn-lt"/>
                <a:ea typeface="+mn-ea"/>
                <a:cs typeface="+mn-cs"/>
              </a:rPr>
              <a:t> and </a:t>
            </a:r>
            <a:r>
              <a:rPr lang="fr-FR" sz="1200" kern="1200" dirty="0" err="1" smtClean="0">
                <a:solidFill>
                  <a:schemeClr val="tx1"/>
                </a:solidFill>
                <a:effectLst/>
                <a:latin typeface="+mn-lt"/>
                <a:ea typeface="+mn-ea"/>
                <a:cs typeface="+mn-cs"/>
              </a:rPr>
              <a:t>lack</a:t>
            </a:r>
            <a:r>
              <a:rPr lang="fr-FR" sz="1200" kern="1200" dirty="0" smtClean="0">
                <a:solidFill>
                  <a:schemeClr val="tx1"/>
                </a:solidFill>
                <a:effectLst/>
                <a:latin typeface="+mn-lt"/>
                <a:ea typeface="+mn-ea"/>
                <a:cs typeface="+mn-cs"/>
              </a:rPr>
              <a:t> of radiance".</a:t>
            </a:r>
          </a:p>
          <a:p>
            <a:r>
              <a:rPr lang="fr-FR" sz="1200" kern="1200" dirty="0" smtClean="0">
                <a:solidFill>
                  <a:schemeClr val="tx1"/>
                </a:solidFill>
                <a:effectLst/>
                <a:latin typeface="+mn-lt"/>
                <a:ea typeface="+mn-ea"/>
                <a:cs typeface="+mn-cs"/>
              </a:rPr>
              <a:t>"I have spots </a:t>
            </a:r>
            <a:r>
              <a:rPr lang="fr-FR" sz="1200" kern="1200" dirty="0" err="1" smtClean="0">
                <a:solidFill>
                  <a:schemeClr val="tx1"/>
                </a:solidFill>
                <a:effectLst/>
                <a:latin typeface="+mn-lt"/>
                <a:ea typeface="+mn-ea"/>
                <a:cs typeface="+mn-cs"/>
              </a:rPr>
              <a:t>that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appeared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after</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my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pregnancy</a:t>
            </a:r>
            <a:r>
              <a:rPr lang="fr-FR" sz="1200" kern="1200" dirty="0" smtClean="0">
                <a:solidFill>
                  <a:schemeClr val="tx1"/>
                </a:solidFill>
                <a:effectLst/>
                <a:latin typeface="+mn-lt"/>
                <a:ea typeface="+mn-ea"/>
                <a:cs typeface="+mn-cs"/>
              </a:rPr>
              <a:t>"</a:t>
            </a:r>
          </a:p>
          <a:p>
            <a:r>
              <a:rPr lang="fr-FR" sz="1200" kern="1200" dirty="0" smtClean="0">
                <a:solidFill>
                  <a:schemeClr val="tx1"/>
                </a:solidFill>
                <a:effectLst/>
                <a:latin typeface="+mn-lt"/>
                <a:ea typeface="+mn-ea"/>
                <a:cs typeface="+mn-cs"/>
              </a:rPr>
              <a:t>"I </a:t>
            </a:r>
            <a:r>
              <a:rPr lang="fr-FR" sz="1200" kern="1200" dirty="0" err="1" smtClean="0">
                <a:solidFill>
                  <a:schemeClr val="tx1"/>
                </a:solidFill>
                <a:effectLst/>
                <a:latin typeface="+mn-lt"/>
                <a:ea typeface="+mn-ea"/>
                <a:cs typeface="+mn-cs"/>
              </a:rPr>
              <a:t>am</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looking</a:t>
            </a:r>
            <a:r>
              <a:rPr lang="fr-FR" sz="1200" kern="1200" dirty="0" smtClean="0">
                <a:solidFill>
                  <a:schemeClr val="tx1"/>
                </a:solidFill>
                <a:effectLst/>
                <a:latin typeface="+mn-lt"/>
                <a:ea typeface="+mn-ea"/>
                <a:cs typeface="+mn-cs"/>
              </a:rPr>
              <a:t> for a </a:t>
            </a:r>
            <a:r>
              <a:rPr lang="fr-FR" sz="1200" kern="1200" dirty="0" err="1" smtClean="0">
                <a:solidFill>
                  <a:schemeClr val="tx1"/>
                </a:solidFill>
                <a:effectLst/>
                <a:latin typeface="+mn-lt"/>
                <a:ea typeface="+mn-ea"/>
                <a:cs typeface="+mn-cs"/>
              </a:rPr>
              <a:t>lightening</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unifying</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cream</a:t>
            </a:r>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u="sng" kern="1200" dirty="0" err="1" smtClean="0">
                <a:solidFill>
                  <a:schemeClr val="tx1"/>
                </a:solidFill>
                <a:effectLst/>
                <a:latin typeface="+mn-lt"/>
                <a:ea typeface="+mn-ea"/>
                <a:cs typeface="+mn-cs"/>
              </a:rPr>
              <a:t>Ingredients</a:t>
            </a:r>
            <a:endParaRPr lang="fr-FR" sz="1200" kern="1200" dirty="0" smtClean="0">
              <a:solidFill>
                <a:schemeClr val="tx1"/>
              </a:solidFill>
              <a:effectLst/>
              <a:latin typeface="+mn-lt"/>
              <a:ea typeface="+mn-ea"/>
              <a:cs typeface="+mn-cs"/>
            </a:endParaRPr>
          </a:p>
          <a:p>
            <a:pPr lvl="0"/>
            <a:r>
              <a:rPr lang="fr-FR" sz="1200" kern="1200" dirty="0" err="1" smtClean="0">
                <a:solidFill>
                  <a:schemeClr val="tx1"/>
                </a:solidFill>
                <a:effectLst/>
                <a:latin typeface="+mn-lt"/>
                <a:ea typeface="+mn-ea"/>
                <a:cs typeface="+mn-cs"/>
              </a:rPr>
              <a:t>Vitamin</a:t>
            </a:r>
            <a:r>
              <a:rPr lang="fr-FR" sz="1200" kern="1200" dirty="0" smtClean="0">
                <a:solidFill>
                  <a:schemeClr val="tx1"/>
                </a:solidFill>
                <a:effectLst/>
                <a:latin typeface="+mn-lt"/>
                <a:ea typeface="+mn-ea"/>
                <a:cs typeface="+mn-cs"/>
              </a:rPr>
              <a:t> C </a:t>
            </a:r>
            <a:r>
              <a:rPr lang="fr-FR" sz="1200" kern="1200" dirty="0" err="1" smtClean="0">
                <a:solidFill>
                  <a:schemeClr val="tx1"/>
                </a:solidFill>
                <a:effectLst/>
                <a:latin typeface="+mn-lt"/>
                <a:ea typeface="+mn-ea"/>
                <a:cs typeface="+mn-cs"/>
              </a:rPr>
              <a:t>chronostable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lightening</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uniformity</a:t>
            </a:r>
            <a:endParaRPr lang="fr-FR" sz="1200" kern="1200" dirty="0" smtClean="0">
              <a:solidFill>
                <a:schemeClr val="tx1"/>
              </a:solidFill>
              <a:effectLst/>
              <a:latin typeface="+mn-lt"/>
              <a:ea typeface="+mn-ea"/>
              <a:cs typeface="+mn-cs"/>
            </a:endParaRPr>
          </a:p>
          <a:p>
            <a:pPr lvl="0"/>
            <a:endParaRPr lang="fr-FR" sz="1200"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rPr>
              <a:t>Home use </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In the </a:t>
            </a:r>
            <a:r>
              <a:rPr lang="fr-FR" sz="1200" kern="1200" dirty="0" err="1" smtClean="0">
                <a:solidFill>
                  <a:schemeClr val="tx1"/>
                </a:solidFill>
                <a:effectLst/>
                <a:latin typeface="+mn-lt"/>
                <a:ea typeface="+mn-ea"/>
                <a:cs typeface="+mn-cs"/>
              </a:rPr>
              <a:t>morning</a:t>
            </a:r>
            <a:r>
              <a:rPr lang="fr-FR" sz="1200" kern="1200" dirty="0" smtClean="0">
                <a:solidFill>
                  <a:schemeClr val="tx1"/>
                </a:solidFill>
                <a:effectLst/>
                <a:latin typeface="+mn-lt"/>
                <a:ea typeface="+mn-ea"/>
                <a:cs typeface="+mn-cs"/>
              </a:rPr>
              <a:t> and </a:t>
            </a:r>
            <a:r>
              <a:rPr lang="fr-FR" sz="1200" kern="1200" dirty="0" err="1" smtClean="0">
                <a:solidFill>
                  <a:schemeClr val="tx1"/>
                </a:solidFill>
                <a:effectLst/>
                <a:latin typeface="+mn-lt"/>
                <a:ea typeface="+mn-ea"/>
                <a:cs typeface="+mn-cs"/>
              </a:rPr>
              <a:t>evening</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cleanse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your</a:t>
            </a:r>
            <a:r>
              <a:rPr lang="fr-FR" sz="1200" kern="1200" dirty="0" smtClean="0">
                <a:solidFill>
                  <a:schemeClr val="tx1"/>
                </a:solidFill>
                <a:effectLst/>
                <a:latin typeface="+mn-lt"/>
                <a:ea typeface="+mn-ea"/>
                <a:cs typeface="+mn-cs"/>
              </a:rPr>
              <a:t> face </a:t>
            </a:r>
            <a:r>
              <a:rPr lang="fr-FR" sz="1200" kern="1200" dirty="0" err="1" smtClean="0">
                <a:solidFill>
                  <a:schemeClr val="tx1"/>
                </a:solidFill>
                <a:effectLst/>
                <a:latin typeface="+mn-lt"/>
                <a:ea typeface="+mn-ea"/>
                <a:cs typeface="+mn-cs"/>
              </a:rPr>
              <a:t>thoroughly</a:t>
            </a:r>
            <a:r>
              <a:rPr lang="fr-FR" sz="1200" kern="1200" dirty="0" smtClean="0">
                <a:solidFill>
                  <a:schemeClr val="tx1"/>
                </a:solidFill>
                <a:effectLst/>
                <a:latin typeface="+mn-lt"/>
                <a:ea typeface="+mn-ea"/>
                <a:cs typeface="+mn-cs"/>
              </a:rPr>
              <a:t> and </a:t>
            </a:r>
            <a:r>
              <a:rPr lang="fr-FR" sz="1200" kern="1200" dirty="0" err="1" smtClean="0">
                <a:solidFill>
                  <a:schemeClr val="tx1"/>
                </a:solidFill>
                <a:effectLst/>
                <a:latin typeface="+mn-lt"/>
                <a:ea typeface="+mn-ea"/>
                <a:cs typeface="+mn-cs"/>
              </a:rPr>
              <a:t>mist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it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with</a:t>
            </a:r>
            <a:r>
              <a:rPr lang="fr-FR" sz="1200" kern="1200" dirty="0" smtClean="0">
                <a:solidFill>
                  <a:schemeClr val="tx1"/>
                </a:solidFill>
                <a:effectLst/>
                <a:latin typeface="+mn-lt"/>
                <a:ea typeface="+mn-ea"/>
                <a:cs typeface="+mn-cs"/>
              </a:rPr>
              <a:t> the </a:t>
            </a:r>
            <a:r>
              <a:rPr lang="fr-FR" sz="1200" kern="1200" dirty="0" err="1" smtClean="0">
                <a:solidFill>
                  <a:schemeClr val="tx1"/>
                </a:solidFill>
                <a:effectLst/>
                <a:latin typeface="+mn-lt"/>
                <a:ea typeface="+mn-ea"/>
                <a:cs typeface="+mn-cs"/>
              </a:rPr>
              <a:t>appropriate</a:t>
            </a:r>
            <a:r>
              <a:rPr lang="fr-FR" sz="1200" kern="1200" dirty="0" smtClean="0">
                <a:solidFill>
                  <a:schemeClr val="tx1"/>
                </a:solidFill>
                <a:effectLst/>
                <a:latin typeface="+mn-lt"/>
                <a:ea typeface="+mn-ea"/>
                <a:cs typeface="+mn-cs"/>
              </a:rPr>
              <a:t> Yon-Ka Lotion. </a:t>
            </a:r>
          </a:p>
          <a:p>
            <a:r>
              <a:rPr lang="fr-FR" sz="1200" kern="1200" dirty="0" err="1" smtClean="0">
                <a:solidFill>
                  <a:schemeClr val="tx1"/>
                </a:solidFill>
                <a:effectLst/>
                <a:latin typeface="+mn-lt"/>
                <a:ea typeface="+mn-ea"/>
                <a:cs typeface="+mn-cs"/>
              </a:rPr>
              <a:t>Lightening</a:t>
            </a:r>
            <a:r>
              <a:rPr lang="fr-FR" sz="1200" kern="1200" dirty="0" smtClean="0">
                <a:solidFill>
                  <a:schemeClr val="tx1"/>
                </a:solidFill>
                <a:effectLst/>
                <a:latin typeface="+mn-lt"/>
                <a:ea typeface="+mn-ea"/>
                <a:cs typeface="+mn-cs"/>
              </a:rPr>
              <a:t> cure lasting at least 30 </a:t>
            </a:r>
            <a:r>
              <a:rPr lang="fr-FR" sz="1200" kern="1200" dirty="0" err="1" smtClean="0">
                <a:solidFill>
                  <a:schemeClr val="tx1"/>
                </a:solidFill>
                <a:effectLst/>
                <a:latin typeface="+mn-lt"/>
                <a:ea typeface="+mn-ea"/>
                <a:cs typeface="+mn-cs"/>
              </a:rPr>
              <a:t>days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morning</a:t>
            </a:r>
            <a:r>
              <a:rPr lang="fr-FR" sz="1200" kern="1200" dirty="0" smtClean="0">
                <a:solidFill>
                  <a:schemeClr val="tx1"/>
                </a:solidFill>
                <a:effectLst/>
                <a:latin typeface="+mn-lt"/>
                <a:ea typeface="+mn-ea"/>
                <a:cs typeface="+mn-cs"/>
              </a:rPr>
              <a:t> and </a:t>
            </a:r>
            <a:r>
              <a:rPr lang="fr-FR" sz="1200" kern="1200" dirty="0" err="1" smtClean="0">
                <a:solidFill>
                  <a:schemeClr val="tx1"/>
                </a:solidFill>
                <a:effectLst/>
                <a:latin typeface="+mn-lt"/>
                <a:ea typeface="+mn-ea"/>
                <a:cs typeface="+mn-cs"/>
              </a:rPr>
              <a:t>evening</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after</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cleansing</a:t>
            </a:r>
            <a:r>
              <a:rPr lang="fr-FR" sz="1200" kern="1200" dirty="0" smtClean="0">
                <a:solidFill>
                  <a:schemeClr val="tx1"/>
                </a:solidFill>
                <a:effectLst/>
                <a:latin typeface="+mn-lt"/>
                <a:ea typeface="+mn-ea"/>
                <a:cs typeface="+mn-cs"/>
              </a:rPr>
              <a:t> and </a:t>
            </a:r>
            <a:r>
              <a:rPr lang="fr-FR" sz="1200" kern="1200" dirty="0" err="1" smtClean="0">
                <a:solidFill>
                  <a:schemeClr val="tx1"/>
                </a:solidFill>
                <a:effectLst/>
                <a:latin typeface="+mn-lt"/>
                <a:ea typeface="+mn-ea"/>
                <a:cs typeface="+mn-cs"/>
              </a:rPr>
              <a:t>applying</a:t>
            </a:r>
            <a:r>
              <a:rPr lang="fr-FR" sz="1200" kern="1200" dirty="0" smtClean="0">
                <a:solidFill>
                  <a:schemeClr val="tx1"/>
                </a:solidFill>
                <a:effectLst/>
                <a:latin typeface="+mn-lt"/>
                <a:ea typeface="+mn-ea"/>
                <a:cs typeface="+mn-cs"/>
              </a:rPr>
              <a:t> Yon-Ka Lotion: </a:t>
            </a:r>
            <a:r>
              <a:rPr lang="fr-FR" sz="1200" kern="1200" dirty="0" err="1" smtClean="0">
                <a:solidFill>
                  <a:schemeClr val="tx1"/>
                </a:solidFill>
                <a:effectLst/>
                <a:latin typeface="+mn-lt"/>
                <a:ea typeface="+mn-ea"/>
                <a:cs typeface="+mn-cs"/>
              </a:rPr>
              <a:t>apply</a:t>
            </a:r>
            <a:r>
              <a:rPr lang="fr-FR" sz="1200" kern="1200" dirty="0" smtClean="0">
                <a:solidFill>
                  <a:schemeClr val="tx1"/>
                </a:solidFill>
                <a:effectLst/>
                <a:latin typeface="+mn-lt"/>
                <a:ea typeface="+mn-ea"/>
                <a:cs typeface="+mn-cs"/>
              </a:rPr>
              <a:t> the Solution Clarté to the face, neck and décolleté, </a:t>
            </a:r>
            <a:r>
              <a:rPr lang="fr-FR" sz="1200" kern="1200" dirty="0" err="1" smtClean="0">
                <a:solidFill>
                  <a:schemeClr val="tx1"/>
                </a:solidFill>
                <a:effectLst/>
                <a:latin typeface="+mn-lt"/>
                <a:ea typeface="+mn-ea"/>
                <a:cs typeface="+mn-cs"/>
              </a:rPr>
              <a:t>superimpose</a:t>
            </a:r>
            <a:r>
              <a:rPr lang="fr-FR" sz="1200" kern="1200" dirty="0" smtClean="0">
                <a:solidFill>
                  <a:schemeClr val="tx1"/>
                </a:solidFill>
                <a:effectLst/>
                <a:latin typeface="+mn-lt"/>
                <a:ea typeface="+mn-ea"/>
                <a:cs typeface="+mn-cs"/>
              </a:rPr>
              <a:t> the Correcteur Ciblé </a:t>
            </a:r>
            <a:r>
              <a:rPr lang="fr-FR" sz="1200" kern="1200" dirty="0" err="1" smtClean="0">
                <a:solidFill>
                  <a:schemeClr val="tx1"/>
                </a:solidFill>
                <a:effectLst/>
                <a:latin typeface="+mn-lt"/>
                <a:ea typeface="+mn-ea"/>
                <a:cs typeface="+mn-cs"/>
              </a:rPr>
              <a:t>locally</a:t>
            </a:r>
            <a:r>
              <a:rPr lang="fr-FR" sz="1200" kern="1200" dirty="0" smtClean="0">
                <a:solidFill>
                  <a:schemeClr val="tx1"/>
                </a:solidFill>
                <a:effectLst/>
                <a:latin typeface="+mn-lt"/>
                <a:ea typeface="+mn-ea"/>
                <a:cs typeface="+mn-cs"/>
              </a:rPr>
              <a:t> on the </a:t>
            </a:r>
            <a:r>
              <a:rPr lang="fr-FR" sz="1200" kern="1200" dirty="0" err="1" smtClean="0">
                <a:solidFill>
                  <a:schemeClr val="tx1"/>
                </a:solidFill>
                <a:effectLst/>
                <a:latin typeface="+mn-lt"/>
                <a:ea typeface="+mn-ea"/>
                <a:cs typeface="+mn-cs"/>
              </a:rPr>
              <a:t>irregularities</a:t>
            </a:r>
            <a:r>
              <a:rPr lang="fr-FR" sz="1200" kern="1200" dirty="0" smtClean="0">
                <a:solidFill>
                  <a:schemeClr val="tx1"/>
                </a:solidFill>
                <a:effectLst/>
                <a:latin typeface="+mn-lt"/>
                <a:ea typeface="+mn-ea"/>
                <a:cs typeface="+mn-cs"/>
              </a:rPr>
              <a:t> of the complexion and spots and finish </a:t>
            </a:r>
            <a:r>
              <a:rPr lang="fr-FR" sz="1200" kern="1200" dirty="0" err="1" smtClean="0">
                <a:solidFill>
                  <a:schemeClr val="tx1"/>
                </a:solidFill>
                <a:effectLst/>
                <a:latin typeface="+mn-lt"/>
                <a:ea typeface="+mn-ea"/>
                <a:cs typeface="+mn-cs"/>
              </a:rPr>
              <a:t>with</a:t>
            </a:r>
            <a:r>
              <a:rPr lang="fr-FR" sz="1200" kern="1200" dirty="0" smtClean="0">
                <a:solidFill>
                  <a:schemeClr val="tx1"/>
                </a:solidFill>
                <a:effectLst/>
                <a:latin typeface="+mn-lt"/>
                <a:ea typeface="+mn-ea"/>
                <a:cs typeface="+mn-cs"/>
              </a:rPr>
              <a:t> the Crème Lumière.</a:t>
            </a:r>
          </a:p>
          <a:p>
            <a:r>
              <a:rPr lang="fr-FR" sz="1200" kern="1200" dirty="0" smtClean="0">
                <a:solidFill>
                  <a:schemeClr val="tx1"/>
                </a:solidFill>
                <a:effectLst/>
                <a:latin typeface="+mn-lt"/>
                <a:ea typeface="+mn-ea"/>
                <a:cs typeface="+mn-cs"/>
              </a:rPr>
              <a:t>For maintenance, the Crème Lumière </a:t>
            </a:r>
            <a:r>
              <a:rPr lang="fr-FR" sz="1200" kern="1200" dirty="0" err="1" smtClean="0">
                <a:solidFill>
                  <a:schemeClr val="tx1"/>
                </a:solidFill>
                <a:effectLst/>
                <a:latin typeface="+mn-lt"/>
                <a:ea typeface="+mn-ea"/>
                <a:cs typeface="+mn-cs"/>
              </a:rPr>
              <a:t>can</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be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used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alone</a:t>
            </a:r>
            <a:r>
              <a:rPr lang="fr-FR" sz="1200" kern="1200" dirty="0" smtClean="0">
                <a:solidFill>
                  <a:schemeClr val="tx1"/>
                </a:solidFill>
                <a:effectLst/>
                <a:latin typeface="+mn-lt"/>
                <a:ea typeface="+mn-ea"/>
                <a:cs typeface="+mn-cs"/>
              </a:rPr>
              <a:t> or mixed </a:t>
            </a:r>
            <a:r>
              <a:rPr lang="fr-FR" sz="1200" kern="1200" dirty="0" err="1" smtClean="0">
                <a:solidFill>
                  <a:schemeClr val="tx1"/>
                </a:solidFill>
                <a:effectLst/>
                <a:latin typeface="+mn-lt"/>
                <a:ea typeface="+mn-ea"/>
                <a:cs typeface="+mn-cs"/>
              </a:rPr>
              <a:t>with</a:t>
            </a:r>
            <a:r>
              <a:rPr lang="fr-FR" sz="1200" kern="1200" dirty="0" smtClean="0">
                <a:solidFill>
                  <a:schemeClr val="tx1"/>
                </a:solidFill>
                <a:effectLst/>
                <a:latin typeface="+mn-lt"/>
                <a:ea typeface="+mn-ea"/>
                <a:cs typeface="+mn-cs"/>
              </a:rPr>
              <a:t> 1 to 2 </a:t>
            </a:r>
            <a:r>
              <a:rPr lang="fr-FR" sz="1200" kern="1200" dirty="0" err="1" smtClean="0">
                <a:solidFill>
                  <a:schemeClr val="tx1"/>
                </a:solidFill>
                <a:effectLst/>
                <a:latin typeface="+mn-lt"/>
                <a:ea typeface="+mn-ea"/>
                <a:cs typeface="+mn-cs"/>
              </a:rPr>
              <a:t>pumps</a:t>
            </a:r>
            <a:r>
              <a:rPr lang="fr-FR" sz="1200" kern="1200" dirty="0" smtClean="0">
                <a:solidFill>
                  <a:schemeClr val="tx1"/>
                </a:solidFill>
                <a:effectLst/>
                <a:latin typeface="+mn-lt"/>
                <a:ea typeface="+mn-ea"/>
                <a:cs typeface="+mn-cs"/>
              </a:rPr>
              <a:t> of one of the </a:t>
            </a:r>
            <a:r>
              <a:rPr lang="fr-FR" sz="1200" kern="1200" dirty="0" err="1" smtClean="0">
                <a:solidFill>
                  <a:schemeClr val="tx1"/>
                </a:solidFill>
                <a:effectLst/>
                <a:latin typeface="+mn-lt"/>
                <a:ea typeface="+mn-ea"/>
                <a:cs typeface="+mn-cs"/>
              </a:rPr>
              <a:t>following</a:t>
            </a:r>
            <a:r>
              <a:rPr lang="fr-FR" sz="1200" kern="1200" dirty="0" smtClean="0">
                <a:solidFill>
                  <a:schemeClr val="tx1"/>
                </a:solidFill>
                <a:effectLst/>
                <a:latin typeface="+mn-lt"/>
                <a:ea typeface="+mn-ea"/>
                <a:cs typeface="+mn-cs"/>
              </a:rPr>
              <a:t> boosters to </a:t>
            </a:r>
            <a:r>
              <a:rPr lang="fr-FR" sz="1200" kern="1200" dirty="0" err="1" smtClean="0">
                <a:solidFill>
                  <a:schemeClr val="tx1"/>
                </a:solidFill>
                <a:effectLst/>
                <a:latin typeface="+mn-lt"/>
                <a:ea typeface="+mn-ea"/>
                <a:cs typeface="+mn-cs"/>
              </a:rPr>
              <a:t>personalize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your</a:t>
            </a:r>
            <a:r>
              <a:rPr lang="fr-FR" sz="1200" kern="1200" dirty="0" smtClean="0">
                <a:solidFill>
                  <a:schemeClr val="tx1"/>
                </a:solidFill>
                <a:effectLst/>
                <a:latin typeface="+mn-lt"/>
                <a:ea typeface="+mn-ea"/>
                <a:cs typeface="+mn-cs"/>
              </a:rPr>
              <a:t> care </a:t>
            </a:r>
            <a:r>
              <a:rPr lang="fr-FR" sz="1200" kern="1200" dirty="0" err="1" smtClean="0">
                <a:solidFill>
                  <a:schemeClr val="tx1"/>
                </a:solidFill>
                <a:effectLst/>
                <a:latin typeface="+mn-lt"/>
                <a:ea typeface="+mn-ea"/>
                <a:cs typeface="+mn-cs"/>
              </a:rPr>
              <a:t>according</a:t>
            </a:r>
            <a:r>
              <a:rPr lang="fr-FR" sz="1200" kern="1200" dirty="0" smtClean="0">
                <a:solidFill>
                  <a:schemeClr val="tx1"/>
                </a:solidFill>
                <a:effectLst/>
                <a:latin typeface="+mn-lt"/>
                <a:ea typeface="+mn-ea"/>
                <a:cs typeface="+mn-cs"/>
              </a:rPr>
              <a:t> to </a:t>
            </a:r>
            <a:r>
              <a:rPr lang="fr-FR" sz="1200" kern="1200" dirty="0" err="1" smtClean="0">
                <a:solidFill>
                  <a:schemeClr val="tx1"/>
                </a:solidFill>
                <a:effectLst/>
                <a:latin typeface="+mn-lt"/>
                <a:ea typeface="+mn-ea"/>
                <a:cs typeface="+mn-cs"/>
              </a:rPr>
              <a:t>your</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skin's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evolving</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needs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clarify</a:t>
            </a:r>
            <a:r>
              <a:rPr lang="fr-FR" sz="1200" kern="1200" dirty="0" smtClean="0">
                <a:solidFill>
                  <a:schemeClr val="tx1"/>
                </a:solidFill>
                <a:effectLst/>
                <a:latin typeface="+mn-lt"/>
                <a:ea typeface="+mn-ea"/>
                <a:cs typeface="+mn-cs"/>
              </a:rPr>
              <a:t> + hydrate </a:t>
            </a:r>
            <a:r>
              <a:rPr lang="fr-FR" sz="1200" kern="1200" dirty="0" err="1" smtClean="0">
                <a:solidFill>
                  <a:schemeClr val="tx1"/>
                </a:solidFill>
                <a:effectLst/>
                <a:latin typeface="+mn-lt"/>
                <a:ea typeface="+mn-ea"/>
                <a:cs typeface="+mn-cs"/>
              </a:rPr>
              <a:t>with</a:t>
            </a:r>
            <a:r>
              <a:rPr lang="fr-FR" sz="1200" kern="1200" dirty="0" smtClean="0">
                <a:solidFill>
                  <a:schemeClr val="tx1"/>
                </a:solidFill>
                <a:effectLst/>
                <a:latin typeface="+mn-lt"/>
                <a:ea typeface="+mn-ea"/>
                <a:cs typeface="+mn-cs"/>
              </a:rPr>
              <a:t> the Hydra + booster, </a:t>
            </a:r>
            <a:r>
              <a:rPr lang="fr-FR" sz="1200" kern="1200" dirty="0" err="1" smtClean="0">
                <a:solidFill>
                  <a:schemeClr val="tx1"/>
                </a:solidFill>
                <a:effectLst/>
                <a:latin typeface="+mn-lt"/>
                <a:ea typeface="+mn-ea"/>
                <a:cs typeface="+mn-cs"/>
              </a:rPr>
              <a:t>clarify</a:t>
            </a:r>
            <a:r>
              <a:rPr lang="fr-FR" sz="1200" kern="1200" dirty="0" smtClean="0">
                <a:solidFill>
                  <a:schemeClr val="tx1"/>
                </a:solidFill>
                <a:effectLst/>
                <a:latin typeface="+mn-lt"/>
                <a:ea typeface="+mn-ea"/>
                <a:cs typeface="+mn-cs"/>
              </a:rPr>
              <a:t> + </a:t>
            </a:r>
            <a:r>
              <a:rPr lang="fr-FR" sz="1200" kern="1200" dirty="0" err="1" smtClean="0">
                <a:solidFill>
                  <a:schemeClr val="tx1"/>
                </a:solidFill>
                <a:effectLst/>
                <a:latin typeface="+mn-lt"/>
                <a:ea typeface="+mn-ea"/>
                <a:cs typeface="+mn-cs"/>
              </a:rPr>
              <a:t>nourish</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with</a:t>
            </a:r>
            <a:r>
              <a:rPr lang="fr-FR" sz="1200" kern="1200" dirty="0" smtClean="0">
                <a:solidFill>
                  <a:schemeClr val="tx1"/>
                </a:solidFill>
                <a:effectLst/>
                <a:latin typeface="+mn-lt"/>
                <a:ea typeface="+mn-ea"/>
                <a:cs typeface="+mn-cs"/>
              </a:rPr>
              <a:t> the </a:t>
            </a:r>
            <a:r>
              <a:rPr lang="fr-FR" sz="1200" kern="1200" dirty="0" err="1" smtClean="0">
                <a:solidFill>
                  <a:schemeClr val="tx1"/>
                </a:solidFill>
                <a:effectLst/>
                <a:latin typeface="+mn-lt"/>
                <a:ea typeface="+mn-ea"/>
                <a:cs typeface="+mn-cs"/>
              </a:rPr>
              <a:t>Nutri</a:t>
            </a:r>
            <a:r>
              <a:rPr lang="fr-FR" sz="1200" kern="1200" dirty="0" smtClean="0">
                <a:solidFill>
                  <a:schemeClr val="tx1"/>
                </a:solidFill>
                <a:effectLst/>
                <a:latin typeface="+mn-lt"/>
                <a:ea typeface="+mn-ea"/>
                <a:cs typeface="+mn-cs"/>
              </a:rPr>
              <a:t> + booster, </a:t>
            </a:r>
            <a:r>
              <a:rPr lang="fr-FR" sz="1200" kern="1200" dirty="0" err="1" smtClean="0">
                <a:solidFill>
                  <a:schemeClr val="tx1"/>
                </a:solidFill>
                <a:effectLst/>
                <a:latin typeface="+mn-lt"/>
                <a:ea typeface="+mn-ea"/>
                <a:cs typeface="+mn-cs"/>
              </a:rPr>
              <a:t>clarify</a:t>
            </a:r>
            <a:r>
              <a:rPr lang="fr-FR" sz="1200" kern="1200" dirty="0" smtClean="0">
                <a:solidFill>
                  <a:schemeClr val="tx1"/>
                </a:solidFill>
                <a:effectLst/>
                <a:latin typeface="+mn-lt"/>
                <a:ea typeface="+mn-ea"/>
                <a:cs typeface="+mn-cs"/>
              </a:rPr>
              <a:t> + </a:t>
            </a:r>
            <a:r>
              <a:rPr lang="fr-FR" sz="1200" kern="1200" dirty="0" err="1" smtClean="0">
                <a:solidFill>
                  <a:schemeClr val="tx1"/>
                </a:solidFill>
                <a:effectLst/>
                <a:latin typeface="+mn-lt"/>
                <a:ea typeface="+mn-ea"/>
                <a:cs typeface="+mn-cs"/>
              </a:rPr>
              <a:t>firm</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with</a:t>
            </a:r>
            <a:r>
              <a:rPr lang="fr-FR" sz="1200" kern="1200" dirty="0" smtClean="0">
                <a:solidFill>
                  <a:schemeClr val="tx1"/>
                </a:solidFill>
                <a:effectLst/>
                <a:latin typeface="+mn-lt"/>
                <a:ea typeface="+mn-ea"/>
                <a:cs typeface="+mn-cs"/>
              </a:rPr>
              <a:t> the Lift + booster, </a:t>
            </a:r>
            <a:r>
              <a:rPr lang="fr-FR" sz="1200" kern="1200" dirty="0" err="1" smtClean="0">
                <a:solidFill>
                  <a:schemeClr val="tx1"/>
                </a:solidFill>
                <a:effectLst/>
                <a:latin typeface="+mn-lt"/>
                <a:ea typeface="+mn-ea"/>
                <a:cs typeface="+mn-cs"/>
              </a:rPr>
              <a:t>clarify</a:t>
            </a:r>
            <a:r>
              <a:rPr lang="fr-FR" sz="1200" kern="1200" dirty="0" smtClean="0">
                <a:solidFill>
                  <a:schemeClr val="tx1"/>
                </a:solidFill>
                <a:effectLst/>
                <a:latin typeface="+mn-lt"/>
                <a:ea typeface="+mn-ea"/>
                <a:cs typeface="+mn-cs"/>
              </a:rPr>
              <a:t> + </a:t>
            </a:r>
            <a:r>
              <a:rPr lang="fr-FR" sz="1200" kern="1200" dirty="0" err="1" smtClean="0">
                <a:solidFill>
                  <a:schemeClr val="tx1"/>
                </a:solidFill>
                <a:effectLst/>
                <a:latin typeface="+mn-lt"/>
                <a:ea typeface="+mn-ea"/>
                <a:cs typeface="+mn-cs"/>
              </a:rPr>
              <a:t>protect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with</a:t>
            </a:r>
            <a:r>
              <a:rPr lang="fr-FR" sz="1200" kern="1200" dirty="0" smtClean="0">
                <a:solidFill>
                  <a:schemeClr val="tx1"/>
                </a:solidFill>
                <a:effectLst/>
                <a:latin typeface="+mn-lt"/>
                <a:ea typeface="+mn-ea"/>
                <a:cs typeface="+mn-cs"/>
              </a:rPr>
              <a:t> the </a:t>
            </a:r>
            <a:r>
              <a:rPr lang="fr-FR" sz="1200" kern="1200" dirty="0" err="1" smtClean="0">
                <a:solidFill>
                  <a:schemeClr val="tx1"/>
                </a:solidFill>
                <a:effectLst/>
                <a:latin typeface="+mn-lt"/>
                <a:ea typeface="+mn-ea"/>
                <a:cs typeface="+mn-cs"/>
              </a:rPr>
              <a:t>Defense</a:t>
            </a:r>
            <a:r>
              <a:rPr lang="fr-FR" sz="1200" kern="1200" dirty="0" smtClean="0">
                <a:solidFill>
                  <a:schemeClr val="tx1"/>
                </a:solidFill>
                <a:effectLst/>
                <a:latin typeface="+mn-lt"/>
                <a:ea typeface="+mn-ea"/>
                <a:cs typeface="+mn-cs"/>
              </a:rPr>
              <a:t> + booster.</a:t>
            </a:r>
          </a:p>
          <a:p>
            <a:endParaRPr lang="fr-FR" sz="1200"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rPr>
              <a:t>Use in the </a:t>
            </a:r>
            <a:r>
              <a:rPr lang="fr-FR" sz="1200" u="sng" kern="1200" dirty="0" err="1" smtClean="0">
                <a:solidFill>
                  <a:schemeClr val="tx1"/>
                </a:solidFill>
                <a:effectLst/>
                <a:latin typeface="+mn-lt"/>
                <a:ea typeface="+mn-ea"/>
                <a:cs typeface="+mn-cs"/>
              </a:rPr>
              <a:t>treatment</a:t>
            </a:r>
            <a:r>
              <a:rPr lang="fr-FR" sz="1200" u="sng" kern="1200" dirty="0" smtClean="0">
                <a:solidFill>
                  <a:schemeClr val="tx1"/>
                </a:solidFill>
                <a:effectLst/>
                <a:latin typeface="+mn-lt"/>
                <a:ea typeface="+mn-ea"/>
                <a:cs typeface="+mn-cs"/>
              </a:rPr>
              <a:t> room</a:t>
            </a:r>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Massage</a:t>
            </a:r>
          </a:p>
          <a:p>
            <a:pPr lvl="0"/>
            <a:r>
              <a:rPr lang="fr-FR" sz="1200" kern="1200" dirty="0" smtClean="0">
                <a:solidFill>
                  <a:schemeClr val="tx1"/>
                </a:solidFill>
                <a:effectLst/>
                <a:latin typeface="+mn-lt"/>
                <a:ea typeface="+mn-ea"/>
                <a:cs typeface="+mn-cs"/>
              </a:rPr>
              <a:t>End of </a:t>
            </a:r>
            <a:r>
              <a:rPr lang="fr-FR" sz="1200" kern="1200" dirty="0" err="1" smtClean="0">
                <a:solidFill>
                  <a:schemeClr val="tx1"/>
                </a:solidFill>
                <a:effectLst/>
                <a:latin typeface="+mn-lt"/>
                <a:ea typeface="+mn-ea"/>
                <a:cs typeface="+mn-cs"/>
              </a:rPr>
              <a:t>treatment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cream</a:t>
            </a:r>
            <a:endParaRPr lang="fr-FR" sz="1200" kern="1200" dirty="0" smtClean="0">
              <a:solidFill>
                <a:schemeClr val="tx1"/>
              </a:solidFill>
              <a:effectLst/>
              <a:latin typeface="+mn-lt"/>
              <a:ea typeface="+mn-ea"/>
              <a:cs typeface="+mn-cs"/>
            </a:endParaRPr>
          </a:p>
          <a:p>
            <a:pPr lvl="0"/>
            <a:endParaRPr lang="fr-FR" sz="1200"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rPr>
              <a:t>Tips </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a:t>
            </a:r>
          </a:p>
          <a:p>
            <a:endParaRPr lang="fr-FR" sz="1200"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rPr>
              <a:t>Product </a:t>
            </a:r>
            <a:r>
              <a:rPr lang="fr-FR" sz="1200" u="sng" kern="1200" dirty="0" err="1" smtClean="0">
                <a:solidFill>
                  <a:schemeClr val="tx1"/>
                </a:solidFill>
                <a:effectLst/>
                <a:latin typeface="+mn-lt"/>
                <a:ea typeface="+mn-ea"/>
                <a:cs typeface="+mn-cs"/>
              </a:rPr>
              <a:t>advantages</a:t>
            </a:r>
            <a:endParaRPr lang="fr-FR" sz="1200" kern="1200" dirty="0" smtClean="0">
              <a:solidFill>
                <a:schemeClr val="tx1"/>
              </a:solidFill>
              <a:effectLst/>
              <a:latin typeface="+mn-lt"/>
              <a:ea typeface="+mn-ea"/>
              <a:cs typeface="+mn-cs"/>
            </a:endParaRPr>
          </a:p>
          <a:p>
            <a:pPr lvl="0"/>
            <a:r>
              <a:rPr lang="fr-FR" sz="1200" kern="1200" dirty="0" err="1" smtClean="0">
                <a:solidFill>
                  <a:schemeClr val="tx1"/>
                </a:solidFill>
                <a:effectLst/>
                <a:latin typeface="+mn-lt"/>
                <a:ea typeface="+mn-ea"/>
                <a:cs typeface="+mn-cs"/>
              </a:rPr>
              <a:t>Contains</a:t>
            </a:r>
            <a:r>
              <a:rPr lang="fr-FR" sz="1200" kern="1200" dirty="0" smtClean="0">
                <a:solidFill>
                  <a:schemeClr val="tx1"/>
                </a:solidFill>
                <a:effectLst/>
                <a:latin typeface="+mn-lt"/>
                <a:ea typeface="+mn-ea"/>
                <a:cs typeface="+mn-cs"/>
              </a:rPr>
              <a:t> 93% </a:t>
            </a:r>
            <a:r>
              <a:rPr lang="fr-FR" sz="1200" kern="1200" dirty="0" err="1" smtClean="0">
                <a:solidFill>
                  <a:schemeClr val="tx1"/>
                </a:solidFill>
                <a:effectLst/>
                <a:latin typeface="+mn-lt"/>
                <a:ea typeface="+mn-ea"/>
                <a:cs typeface="+mn-cs"/>
              </a:rPr>
              <a:t>natural</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ingredients</a:t>
            </a:r>
            <a:r>
              <a:rPr lang="fr-FR" sz="1200" kern="1200" dirty="0" smtClean="0">
                <a:solidFill>
                  <a:schemeClr val="tx1"/>
                </a:solidFill>
                <a:effectLst/>
                <a:latin typeface="+mn-lt"/>
                <a:ea typeface="+mn-ea"/>
                <a:cs typeface="+mn-cs"/>
              </a:rPr>
              <a:t> </a:t>
            </a:r>
          </a:p>
          <a:p>
            <a:pPr lvl="0"/>
            <a:r>
              <a:rPr lang="fr-FR" sz="1200" kern="1200" dirty="0" smtClean="0">
                <a:solidFill>
                  <a:schemeClr val="tx1"/>
                </a:solidFill>
                <a:effectLst/>
                <a:latin typeface="+mn-lt"/>
                <a:ea typeface="+mn-ea"/>
                <a:cs typeface="+mn-cs"/>
              </a:rPr>
              <a:t>98% more radiant complexion (Maximum </a:t>
            </a:r>
            <a:r>
              <a:rPr lang="fr-FR" sz="1200" kern="1200" dirty="0" err="1" smtClean="0">
                <a:solidFill>
                  <a:schemeClr val="tx1"/>
                </a:solidFill>
                <a:effectLst/>
                <a:latin typeface="+mn-lt"/>
                <a:ea typeface="+mn-ea"/>
                <a:cs typeface="+mn-cs"/>
              </a:rPr>
              <a:t>results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obtained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from</a:t>
            </a:r>
            <a:r>
              <a:rPr lang="fr-FR" sz="1200" kern="1200" dirty="0" smtClean="0">
                <a:solidFill>
                  <a:schemeClr val="tx1"/>
                </a:solidFill>
                <a:effectLst/>
                <a:latin typeface="+mn-lt"/>
                <a:ea typeface="+mn-ea"/>
                <a:cs typeface="+mn-cs"/>
              </a:rPr>
              <a:t> a 28-day </a:t>
            </a:r>
            <a:r>
              <a:rPr lang="fr-FR" sz="1200" kern="1200" dirty="0" err="1" smtClean="0">
                <a:solidFill>
                  <a:schemeClr val="tx1"/>
                </a:solidFill>
                <a:effectLst/>
                <a:latin typeface="+mn-lt"/>
                <a:ea typeface="+mn-ea"/>
                <a:cs typeface="+mn-cs"/>
              </a:rPr>
              <a:t>clinical</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study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conducted</a:t>
            </a:r>
            <a:r>
              <a:rPr lang="fr-FR" sz="1200" kern="1200" dirty="0" smtClean="0">
                <a:solidFill>
                  <a:schemeClr val="tx1"/>
                </a:solidFill>
                <a:effectLst/>
                <a:latin typeface="+mn-lt"/>
                <a:ea typeface="+mn-ea"/>
                <a:cs typeface="+mn-cs"/>
              </a:rPr>
              <a:t> on a panel of 30 </a:t>
            </a:r>
            <a:r>
              <a:rPr lang="fr-FR" sz="1200" kern="1200" dirty="0" err="1" smtClean="0">
                <a:solidFill>
                  <a:schemeClr val="tx1"/>
                </a:solidFill>
                <a:effectLst/>
                <a:latin typeface="+mn-lt"/>
                <a:ea typeface="+mn-ea"/>
                <a:cs typeface="+mn-cs"/>
              </a:rPr>
              <a:t>women</a:t>
            </a:r>
            <a:r>
              <a:rPr lang="fr-FR" sz="1200" kern="1200" dirty="0" smtClean="0">
                <a:solidFill>
                  <a:schemeClr val="tx1"/>
                </a:solidFill>
                <a:effectLst/>
                <a:latin typeface="+mn-lt"/>
                <a:ea typeface="+mn-ea"/>
                <a:cs typeface="+mn-cs"/>
              </a:rPr>
              <a:t>)</a:t>
            </a:r>
          </a:p>
          <a:p>
            <a:pPr lvl="0"/>
            <a:r>
              <a:rPr lang="fr-FR" sz="1200" kern="1200" dirty="0" smtClean="0">
                <a:solidFill>
                  <a:schemeClr val="tx1"/>
                </a:solidFill>
                <a:effectLst/>
                <a:latin typeface="+mn-lt"/>
                <a:ea typeface="+mn-ea"/>
                <a:cs typeface="+mn-cs"/>
              </a:rPr>
              <a:t>-97% pigment </a:t>
            </a:r>
            <a:r>
              <a:rPr lang="fr-FR" sz="1200" kern="1200" dirty="0" err="1" smtClean="0">
                <a:solidFill>
                  <a:schemeClr val="tx1"/>
                </a:solidFill>
                <a:effectLst/>
                <a:latin typeface="+mn-lt"/>
                <a:ea typeface="+mn-ea"/>
                <a:cs typeface="+mn-cs"/>
              </a:rPr>
              <a:t>contrast</a:t>
            </a:r>
            <a:r>
              <a:rPr lang="fr-FR" sz="1200" kern="1200" dirty="0" smtClean="0">
                <a:solidFill>
                  <a:schemeClr val="tx1"/>
                </a:solidFill>
                <a:effectLst/>
                <a:latin typeface="+mn-lt"/>
                <a:ea typeface="+mn-ea"/>
                <a:cs typeface="+mn-cs"/>
              </a:rPr>
              <a:t> (Maximum </a:t>
            </a:r>
            <a:r>
              <a:rPr lang="fr-FR" sz="1200" kern="1200" dirty="0" err="1" smtClean="0">
                <a:solidFill>
                  <a:schemeClr val="tx1"/>
                </a:solidFill>
                <a:effectLst/>
                <a:latin typeface="+mn-lt"/>
                <a:ea typeface="+mn-ea"/>
                <a:cs typeface="+mn-cs"/>
              </a:rPr>
              <a:t>results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obtained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from</a:t>
            </a:r>
            <a:r>
              <a:rPr lang="fr-FR" sz="1200" kern="1200" dirty="0" smtClean="0">
                <a:solidFill>
                  <a:schemeClr val="tx1"/>
                </a:solidFill>
                <a:effectLst/>
                <a:latin typeface="+mn-lt"/>
                <a:ea typeface="+mn-ea"/>
                <a:cs typeface="+mn-cs"/>
              </a:rPr>
              <a:t> a </a:t>
            </a:r>
            <a:r>
              <a:rPr lang="fr-FR" sz="1200" kern="1200" dirty="0" err="1" smtClean="0">
                <a:solidFill>
                  <a:schemeClr val="tx1"/>
                </a:solidFill>
                <a:effectLst/>
                <a:latin typeface="+mn-lt"/>
                <a:ea typeface="+mn-ea"/>
                <a:cs typeface="+mn-cs"/>
              </a:rPr>
              <a:t>clinical</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study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conducted</a:t>
            </a:r>
            <a:r>
              <a:rPr lang="fr-FR" sz="1200" kern="1200" dirty="0" smtClean="0">
                <a:solidFill>
                  <a:schemeClr val="tx1"/>
                </a:solidFill>
                <a:effectLst/>
                <a:latin typeface="+mn-lt"/>
                <a:ea typeface="+mn-ea"/>
                <a:cs typeface="+mn-cs"/>
              </a:rPr>
              <a:t> on a panel of 30 </a:t>
            </a:r>
            <a:r>
              <a:rPr lang="fr-FR" sz="1200" kern="1200" dirty="0" err="1" smtClean="0">
                <a:solidFill>
                  <a:schemeClr val="tx1"/>
                </a:solidFill>
                <a:effectLst/>
                <a:latin typeface="+mn-lt"/>
                <a:ea typeface="+mn-ea"/>
                <a:cs typeface="+mn-cs"/>
              </a:rPr>
              <a:t>women</a:t>
            </a:r>
            <a:r>
              <a:rPr lang="fr-FR" sz="1200" kern="1200" dirty="0" smtClean="0">
                <a:solidFill>
                  <a:schemeClr val="tx1"/>
                </a:solidFill>
                <a:effectLst/>
                <a:latin typeface="+mn-lt"/>
                <a:ea typeface="+mn-ea"/>
                <a:cs typeface="+mn-cs"/>
              </a:rPr>
              <a:t>)</a:t>
            </a:r>
          </a:p>
          <a:p>
            <a:pPr lvl="0"/>
            <a:r>
              <a:rPr lang="fr-FR" sz="1200" kern="1200" dirty="0" err="1" smtClean="0">
                <a:solidFill>
                  <a:schemeClr val="tx1"/>
                </a:solidFill>
                <a:effectLst/>
                <a:latin typeface="+mn-lt"/>
                <a:ea typeface="+mn-ea"/>
                <a:cs typeface="+mn-cs"/>
              </a:rPr>
              <a:t>Helps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prevent</a:t>
            </a:r>
            <a:r>
              <a:rPr lang="fr-FR" sz="1200" kern="1200" dirty="0" smtClean="0">
                <a:solidFill>
                  <a:schemeClr val="tx1"/>
                </a:solidFill>
                <a:effectLst/>
                <a:latin typeface="+mn-lt"/>
                <a:ea typeface="+mn-ea"/>
                <a:cs typeface="+mn-cs"/>
              </a:rPr>
              <a:t> and </a:t>
            </a:r>
            <a:r>
              <a:rPr lang="fr-FR" sz="1200" kern="1200" dirty="0" err="1" smtClean="0">
                <a:solidFill>
                  <a:schemeClr val="tx1"/>
                </a:solidFill>
                <a:effectLst/>
                <a:latin typeface="+mn-lt"/>
                <a:ea typeface="+mn-ea"/>
                <a:cs typeface="+mn-cs"/>
              </a:rPr>
              <a:t>reduce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dark</a:t>
            </a:r>
            <a:r>
              <a:rPr lang="fr-FR" sz="1200" kern="1200" dirty="0" smtClean="0">
                <a:solidFill>
                  <a:schemeClr val="tx1"/>
                </a:solidFill>
                <a:effectLst/>
                <a:latin typeface="+mn-lt"/>
                <a:ea typeface="+mn-ea"/>
                <a:cs typeface="+mn-cs"/>
              </a:rPr>
              <a:t> spots </a:t>
            </a:r>
          </a:p>
          <a:p>
            <a:pPr lvl="0"/>
            <a:r>
              <a:rPr lang="fr-FR" sz="1200" kern="1200" dirty="0" smtClean="0">
                <a:solidFill>
                  <a:schemeClr val="tx1"/>
                </a:solidFill>
                <a:effectLst/>
                <a:latin typeface="+mn-lt"/>
                <a:ea typeface="+mn-ea"/>
                <a:cs typeface="+mn-cs"/>
              </a:rPr>
              <a:t>Unifies the complexion by </a:t>
            </a:r>
            <a:r>
              <a:rPr lang="fr-FR" sz="1200" kern="1200" dirty="0" err="1" smtClean="0">
                <a:solidFill>
                  <a:schemeClr val="tx1"/>
                </a:solidFill>
                <a:effectLst/>
                <a:latin typeface="+mn-lt"/>
                <a:ea typeface="+mn-ea"/>
                <a:cs typeface="+mn-cs"/>
              </a:rPr>
              <a:t>reducing</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colour</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differences</a:t>
            </a:r>
            <a:r>
              <a:rPr lang="fr-FR" sz="1200" kern="1200" dirty="0" smtClean="0">
                <a:solidFill>
                  <a:schemeClr val="tx1"/>
                </a:solidFill>
                <a:effectLst/>
                <a:latin typeface="+mn-lt"/>
                <a:ea typeface="+mn-ea"/>
                <a:cs typeface="+mn-cs"/>
              </a:rPr>
              <a:t> </a:t>
            </a:r>
          </a:p>
          <a:p>
            <a:r>
              <a:rPr lang="fr-FR" sz="1200" kern="1200" dirty="0" err="1" smtClean="0">
                <a:solidFill>
                  <a:schemeClr val="tx1"/>
                </a:solidFill>
                <a:effectLst/>
                <a:latin typeface="+mn-lt"/>
                <a:ea typeface="+mn-ea"/>
                <a:cs typeface="+mn-cs"/>
              </a:rPr>
              <a:t>Suitable</a:t>
            </a:r>
            <a:r>
              <a:rPr lang="fr-FR" sz="1200" kern="1200" dirty="0" smtClean="0">
                <a:solidFill>
                  <a:schemeClr val="tx1"/>
                </a:solidFill>
                <a:effectLst/>
                <a:latin typeface="+mn-lt"/>
                <a:ea typeface="+mn-ea"/>
                <a:cs typeface="+mn-cs"/>
              </a:rPr>
              <a:t> for all skin types </a:t>
            </a:r>
            <a:endParaRPr lang="fr-FR" b="1" dirty="0" smtClean="0"/>
          </a:p>
          <a:p>
            <a:pPr marL="158750" indent="0">
              <a:buNone/>
            </a:pPr>
            <a:endParaRPr lang="fr-FR" b="1" dirty="0" smtClean="0"/>
          </a:p>
          <a:p>
            <a:endParaRPr lang="fr-FR" b="1"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63EA7-A024-41BE-BFA5-2D2CC21575F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190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Espace réservé de l'image des diapositives 1"/>
          <p:cNvSpPr>
            <a:spLocks noGrp="1" noRot="1" noChangeAspect="1" noTextEdit="1"/>
          </p:cNvSpPr>
          <p:nvPr>
            <p:ph type="sldImg"/>
          </p:nvPr>
        </p:nvSpPr>
        <p:spPr bwMode="auto">
          <a:xfrm>
            <a:off x="2430463" y="554038"/>
            <a:ext cx="4937125" cy="27765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eaLnBrk="1" fontAlgn="ctr" latinLnBrk="0" hangingPunct="1"/>
            <a:r>
              <a:rPr lang="fr-FR" sz="1200" b="1" i="0" u="none" strike="noStrike" kern="1200" dirty="0" smtClean="0">
                <a:solidFill>
                  <a:schemeClr val="tx1"/>
                </a:solidFill>
                <a:effectLst/>
                <a:latin typeface="+mn-lt"/>
                <a:ea typeface="+mn-ea"/>
                <a:cs typeface="+mn-cs"/>
              </a:rPr>
              <a:t>ESSENTIAL WHITE SOLUTION CLARTE - </a:t>
            </a:r>
            <a:r>
              <a:rPr lang="fr-FR" sz="1200" b="0" i="0" u="none" strike="noStrike" kern="1200" dirty="0" err="1" smtClean="0">
                <a:solidFill>
                  <a:schemeClr val="tx1"/>
                </a:solidFill>
                <a:effectLst/>
                <a:latin typeface="+mn-lt"/>
                <a:ea typeface="+mn-ea"/>
                <a:cs typeface="+mn-cs"/>
              </a:rPr>
              <a:t>Brightenning</a:t>
            </a:r>
            <a:r>
              <a:rPr lang="fr-FR" sz="1200" b="0" i="0" u="none" strike="noStrike" kern="1200" dirty="0" smtClean="0">
                <a:solidFill>
                  <a:schemeClr val="tx1"/>
                </a:solidFill>
                <a:effectLst/>
                <a:latin typeface="+mn-lt"/>
                <a:ea typeface="+mn-ea"/>
                <a:cs typeface="+mn-cs"/>
              </a:rPr>
              <a:t> – </a:t>
            </a:r>
            <a:r>
              <a:rPr lang="fr-FR" sz="1200" b="0" i="0" u="none" strike="noStrike" kern="1200" dirty="0" err="1" smtClean="0">
                <a:solidFill>
                  <a:schemeClr val="tx1"/>
                </a:solidFill>
                <a:effectLst/>
                <a:latin typeface="+mn-lt"/>
                <a:ea typeface="+mn-ea"/>
                <a:cs typeface="+mn-cs"/>
              </a:rPr>
              <a:t>dark</a:t>
            </a:r>
            <a:r>
              <a:rPr lang="fr-FR" sz="1200" b="0" i="0" u="none" strike="noStrike" kern="1200" dirty="0" smtClean="0">
                <a:solidFill>
                  <a:schemeClr val="tx1"/>
                </a:solidFill>
                <a:effectLst/>
                <a:latin typeface="+mn-lt"/>
                <a:ea typeface="+mn-ea"/>
                <a:cs typeface="+mn-cs"/>
              </a:rPr>
              <a:t> spots</a:t>
            </a:r>
          </a:p>
          <a:p>
            <a:pPr rtl="0" eaLnBrk="1" fontAlgn="ctr" latinLnBrk="0" hangingPunct="1"/>
            <a:r>
              <a:rPr lang="fr-FR" sz="1200" b="0" i="0" u="none" strike="noStrike" kern="1200" dirty="0" smtClean="0">
                <a:solidFill>
                  <a:schemeClr val="tx1"/>
                </a:solidFill>
                <a:effectLst/>
                <a:latin typeface="+mn-lt"/>
                <a:ea typeface="+mn-ea"/>
                <a:cs typeface="+mn-cs"/>
              </a:rPr>
              <a:t>DAILY</a:t>
            </a:r>
            <a:r>
              <a:rPr lang="fr-FR" sz="1200" b="0" i="0" u="none" strike="noStrike" kern="1200" baseline="0" dirty="0" smtClean="0">
                <a:solidFill>
                  <a:schemeClr val="tx1"/>
                </a:solidFill>
                <a:effectLst/>
                <a:latin typeface="+mn-lt"/>
                <a:ea typeface="+mn-ea"/>
                <a:cs typeface="+mn-cs"/>
              </a:rPr>
              <a:t> BRIGHT &amp; PEEL SOLUTION</a:t>
            </a:r>
            <a:endParaRPr lang="fr-FR" sz="1200" b="0" i="0" u="none" strike="noStrike" kern="1200" dirty="0" smtClean="0">
              <a:solidFill>
                <a:schemeClr val="tx1"/>
              </a:solidFill>
              <a:effectLst/>
              <a:latin typeface="+mn-lt"/>
              <a:ea typeface="+mn-ea"/>
              <a:cs typeface="+mn-cs"/>
            </a:endParaRPr>
          </a:p>
          <a:p>
            <a:pPr rtl="0" eaLnBrk="1" fontAlgn="ctr" latinLnBrk="0" hangingPunct="1"/>
            <a:r>
              <a:rPr lang="fr-FR" sz="1200" b="0" i="0" u="none" strike="noStrike" kern="1200" dirty="0" err="1" smtClean="0">
                <a:solidFill>
                  <a:schemeClr val="tx1"/>
                </a:solidFill>
                <a:effectLst/>
                <a:latin typeface="+mn-lt"/>
                <a:ea typeface="+mn-ea"/>
                <a:cs typeface="+mn-cs"/>
              </a:rPr>
              <a:t>Brighten</a:t>
            </a:r>
            <a:r>
              <a:rPr lang="fr-FR" sz="1200" b="0" i="0" u="none" strike="noStrike" kern="1200" dirty="0" smtClean="0">
                <a:solidFill>
                  <a:schemeClr val="tx1"/>
                </a:solidFill>
                <a:effectLst/>
                <a:latin typeface="+mn-lt"/>
                <a:ea typeface="+mn-ea"/>
                <a:cs typeface="+mn-cs"/>
              </a:rPr>
              <a:t> and </a:t>
            </a:r>
            <a:r>
              <a:rPr lang="fr-FR" sz="1200" b="0" i="0" u="none" strike="noStrike" kern="1200" dirty="0" err="1" smtClean="0">
                <a:solidFill>
                  <a:schemeClr val="tx1"/>
                </a:solidFill>
                <a:effectLst/>
                <a:latin typeface="+mn-lt"/>
                <a:ea typeface="+mn-ea"/>
                <a:cs typeface="+mn-cs"/>
              </a:rPr>
              <a:t>unify</a:t>
            </a:r>
            <a:r>
              <a:rPr lang="fr-FR" sz="1200" b="0" i="0" u="none" strike="noStrike" kern="1200" dirty="0" smtClean="0">
                <a:solidFill>
                  <a:schemeClr val="tx1"/>
                </a:solidFill>
                <a:effectLst/>
                <a:latin typeface="+mn-lt"/>
                <a:ea typeface="+mn-ea"/>
                <a:cs typeface="+mn-cs"/>
              </a:rPr>
              <a:t> the complexion</a:t>
            </a:r>
          </a:p>
          <a:p>
            <a:pPr rtl="0" eaLnBrk="1" fontAlgn="ctr" latinLnBrk="0" hangingPunct="1"/>
            <a:r>
              <a:rPr lang="fr-FR" sz="1200" b="0" i="0" u="none" strike="noStrike" kern="1200" baseline="0" dirty="0" err="1" smtClean="0">
                <a:solidFill>
                  <a:schemeClr val="tx1"/>
                </a:solidFill>
                <a:effectLst/>
                <a:latin typeface="+mn-lt"/>
                <a:ea typeface="+mn-ea"/>
                <a:cs typeface="+mn-cs"/>
              </a:rPr>
              <a:t>Exfoliates</a:t>
            </a:r>
            <a:endParaRPr lang="fr-FR" sz="1200" b="0" i="0" u="none" strike="noStrike" kern="1200" dirty="0" smtClean="0">
              <a:solidFill>
                <a:schemeClr val="tx1"/>
              </a:solidFill>
              <a:effectLst/>
              <a:latin typeface="+mn-lt"/>
              <a:ea typeface="+mn-ea"/>
              <a:cs typeface="+mn-cs"/>
            </a:endParaRPr>
          </a:p>
          <a:p>
            <a:pPr rtl="0" eaLnBrk="1" fontAlgn="ctr" latinLnBrk="0" hangingPunct="1"/>
            <a:r>
              <a:rPr lang="fr-FR" sz="1200" b="0" i="0" u="none" strike="noStrike" kern="1200" baseline="0" dirty="0" err="1" smtClean="0">
                <a:solidFill>
                  <a:schemeClr val="tx1"/>
                </a:solidFill>
                <a:effectLst/>
                <a:latin typeface="+mn-lt"/>
                <a:ea typeface="+mn-ea"/>
                <a:cs typeface="+mn-cs"/>
              </a:rPr>
              <a:t>Stimulates</a:t>
            </a:r>
            <a:r>
              <a:rPr lang="fr-FR" sz="1200" b="0" i="0" u="none" strike="noStrike" kern="1200" baseline="0" dirty="0" smtClean="0">
                <a:solidFill>
                  <a:schemeClr val="tx1"/>
                </a:solidFill>
                <a:effectLst/>
                <a:latin typeface="+mn-lt"/>
                <a:ea typeface="+mn-ea"/>
                <a:cs typeface="+mn-cs"/>
              </a:rPr>
              <a:t> </a:t>
            </a:r>
            <a:r>
              <a:rPr lang="fr-FR" sz="1200" b="0" i="0" u="none" strike="noStrike" kern="1200" baseline="0" dirty="0" err="1" smtClean="0">
                <a:solidFill>
                  <a:schemeClr val="tx1"/>
                </a:solidFill>
                <a:effectLst/>
                <a:latin typeface="+mn-lt"/>
                <a:ea typeface="+mn-ea"/>
                <a:cs typeface="+mn-cs"/>
              </a:rPr>
              <a:t>cell</a:t>
            </a:r>
            <a:r>
              <a:rPr lang="fr-FR" sz="1200" b="0" i="0" u="none" strike="noStrike" kern="1200" baseline="0" dirty="0" smtClean="0">
                <a:solidFill>
                  <a:schemeClr val="tx1"/>
                </a:solidFill>
                <a:effectLst/>
                <a:latin typeface="+mn-lt"/>
                <a:ea typeface="+mn-ea"/>
                <a:cs typeface="+mn-cs"/>
              </a:rPr>
              <a:t> </a:t>
            </a:r>
            <a:r>
              <a:rPr lang="fr-FR" sz="1200" b="0" i="0" u="none" strike="noStrike" kern="1200" baseline="0" dirty="0" err="1" smtClean="0">
                <a:solidFill>
                  <a:schemeClr val="tx1"/>
                </a:solidFill>
                <a:effectLst/>
                <a:latin typeface="+mn-lt"/>
                <a:ea typeface="+mn-ea"/>
                <a:cs typeface="+mn-cs"/>
              </a:rPr>
              <a:t>renewal</a:t>
            </a:r>
            <a:endParaRPr lang="fr-FR" sz="1200" b="0" i="0" u="none" strike="noStrike" kern="1200" dirty="0" smtClean="0">
              <a:solidFill>
                <a:schemeClr val="tx1"/>
              </a:solidFill>
              <a:effectLst/>
              <a:latin typeface="+mn-lt"/>
              <a:ea typeface="+mn-ea"/>
              <a:cs typeface="+mn-cs"/>
            </a:endParaRPr>
          </a:p>
          <a:p>
            <a:pPr rtl="0" eaLnBrk="1" fontAlgn="ctr" latinLnBrk="0" hangingPunct="1"/>
            <a:r>
              <a:rPr lang="fr-FR" sz="1200" b="0" i="0" u="none" strike="noStrike" kern="1200" baseline="0" dirty="0" smtClean="0">
                <a:solidFill>
                  <a:schemeClr val="tx1"/>
                </a:solidFill>
                <a:effectLst/>
                <a:latin typeface="+mn-lt"/>
                <a:ea typeface="+mn-ea"/>
                <a:cs typeface="+mn-cs"/>
              </a:rPr>
              <a:t>Anti </a:t>
            </a:r>
            <a:r>
              <a:rPr lang="fr-FR" sz="1200" b="0" i="0" u="none" strike="noStrike" kern="1200" baseline="0" dirty="0" err="1" smtClean="0">
                <a:solidFill>
                  <a:schemeClr val="tx1"/>
                </a:solidFill>
                <a:effectLst/>
                <a:latin typeface="+mn-lt"/>
                <a:ea typeface="+mn-ea"/>
                <a:cs typeface="+mn-cs"/>
              </a:rPr>
              <a:t>dark</a:t>
            </a:r>
            <a:r>
              <a:rPr lang="fr-FR" sz="1200" b="0" i="0" u="none" strike="noStrike" kern="1200" baseline="0" dirty="0" smtClean="0">
                <a:solidFill>
                  <a:schemeClr val="tx1"/>
                </a:solidFill>
                <a:effectLst/>
                <a:latin typeface="+mn-lt"/>
                <a:ea typeface="+mn-ea"/>
                <a:cs typeface="+mn-cs"/>
              </a:rPr>
              <a:t> spots</a:t>
            </a:r>
            <a:endParaRPr lang="fr-FR" sz="1200" b="0" i="0" u="none" strike="noStrike" kern="1200" dirty="0" smtClean="0">
              <a:solidFill>
                <a:schemeClr val="tx1"/>
              </a:solidFill>
              <a:effectLst/>
              <a:latin typeface="+mn-lt"/>
              <a:ea typeface="+mn-ea"/>
              <a:cs typeface="+mn-cs"/>
            </a:endParaRPr>
          </a:p>
          <a:p>
            <a:pPr marL="171450" indent="-171450" rtl="0" eaLnBrk="1" fontAlgn="ctr" latinLnBrk="0" hangingPunct="1">
              <a:buFont typeface="Arial" panose="020B0604020202020204" pitchFamily="34" charset="0"/>
              <a:buChar char="•"/>
            </a:pPr>
            <a:r>
              <a:rPr lang="fr-FR" sz="1200" b="0" i="0" u="none" strike="noStrike" kern="1200" dirty="0" smtClean="0">
                <a:solidFill>
                  <a:schemeClr val="tx1"/>
                </a:solidFill>
                <a:effectLst/>
                <a:latin typeface="+mn-lt"/>
                <a:ea typeface="+mn-ea"/>
                <a:cs typeface="+mn-cs"/>
              </a:rPr>
              <a:t>5% AHA, ficus</a:t>
            </a:r>
            <a:r>
              <a:rPr lang="fr-FR" sz="1200" b="0" i="0" u="none" strike="noStrike" kern="1200" baseline="0" dirty="0" smtClean="0">
                <a:solidFill>
                  <a:schemeClr val="tx1"/>
                </a:solidFill>
                <a:effectLst/>
                <a:latin typeface="+mn-lt"/>
                <a:ea typeface="+mn-ea"/>
                <a:cs typeface="+mn-cs"/>
              </a:rPr>
              <a:t> </a:t>
            </a:r>
            <a:r>
              <a:rPr lang="fr-FR" sz="1200" b="0" i="0" u="none" strike="noStrike" kern="1200" baseline="0" dirty="0" err="1" smtClean="0">
                <a:solidFill>
                  <a:schemeClr val="tx1"/>
                </a:solidFill>
                <a:effectLst/>
                <a:latin typeface="+mn-lt"/>
                <a:ea typeface="+mn-ea"/>
                <a:cs typeface="+mn-cs"/>
              </a:rPr>
              <a:t>indica</a:t>
            </a:r>
            <a:r>
              <a:rPr lang="fr-FR" sz="1200" b="0" i="0" u="none" strike="noStrike" kern="1200" baseline="0" dirty="0" smtClean="0">
                <a:solidFill>
                  <a:schemeClr val="tx1"/>
                </a:solidFill>
                <a:effectLst/>
                <a:latin typeface="+mn-lt"/>
                <a:ea typeface="+mn-ea"/>
                <a:cs typeface="+mn-cs"/>
              </a:rPr>
              <a:t> </a:t>
            </a:r>
            <a:r>
              <a:rPr lang="fr-FR" sz="1200" b="0" i="0" u="none" strike="noStrike" kern="1200" baseline="0" dirty="0" err="1" smtClean="0">
                <a:solidFill>
                  <a:schemeClr val="tx1"/>
                </a:solidFill>
                <a:effectLst/>
                <a:latin typeface="+mn-lt"/>
                <a:ea typeface="+mn-ea"/>
                <a:cs typeface="+mn-cs"/>
              </a:rPr>
              <a:t>flower</a:t>
            </a:r>
            <a:r>
              <a:rPr lang="fr-FR" sz="1200" b="0" i="0" u="none" strike="noStrike" kern="1200" baseline="0" dirty="0" smtClean="0">
                <a:solidFill>
                  <a:schemeClr val="tx1"/>
                </a:solidFill>
                <a:effectLst/>
                <a:latin typeface="+mn-lt"/>
                <a:ea typeface="+mn-ea"/>
                <a:cs typeface="+mn-cs"/>
              </a:rPr>
              <a:t>: </a:t>
            </a:r>
            <a:r>
              <a:rPr lang="fr-FR" sz="1200" b="1" i="0" u="none" strike="noStrike" kern="1200" baseline="0" dirty="0" err="1" smtClean="0">
                <a:solidFill>
                  <a:schemeClr val="tx1"/>
                </a:solidFill>
                <a:effectLst/>
                <a:latin typeface="+mn-lt"/>
                <a:ea typeface="+mn-ea"/>
                <a:cs typeface="+mn-cs"/>
              </a:rPr>
              <a:t>exfolition</a:t>
            </a:r>
            <a:r>
              <a:rPr lang="fr-FR" sz="1200" b="1" i="0" u="none" strike="noStrike" kern="1200" baseline="0" dirty="0" smtClean="0">
                <a:solidFill>
                  <a:schemeClr val="tx1"/>
                </a:solidFill>
                <a:effectLst/>
                <a:latin typeface="+mn-lt"/>
                <a:ea typeface="+mn-ea"/>
                <a:cs typeface="+mn-cs"/>
              </a:rPr>
              <a:t>, stimulation of </a:t>
            </a:r>
            <a:r>
              <a:rPr lang="fr-FR" sz="1200" b="1" i="0" u="none" strike="noStrike" kern="1200" baseline="0" dirty="0" err="1" smtClean="0">
                <a:solidFill>
                  <a:schemeClr val="tx1"/>
                </a:solidFill>
                <a:effectLst/>
                <a:latin typeface="+mn-lt"/>
                <a:ea typeface="+mn-ea"/>
                <a:cs typeface="+mn-cs"/>
              </a:rPr>
              <a:t>cel</a:t>
            </a:r>
            <a:r>
              <a:rPr lang="fr-FR" sz="1200" b="1" i="0" u="none" strike="noStrike" kern="1200" baseline="0" dirty="0" smtClean="0">
                <a:solidFill>
                  <a:schemeClr val="tx1"/>
                </a:solidFill>
                <a:effectLst/>
                <a:latin typeface="+mn-lt"/>
                <a:ea typeface="+mn-ea"/>
                <a:cs typeface="+mn-cs"/>
              </a:rPr>
              <a:t> </a:t>
            </a:r>
            <a:r>
              <a:rPr lang="fr-FR" sz="1200" b="1" i="0" u="none" strike="noStrike" kern="1200" baseline="0" dirty="0" err="1" smtClean="0">
                <a:solidFill>
                  <a:schemeClr val="tx1"/>
                </a:solidFill>
                <a:effectLst/>
                <a:latin typeface="+mn-lt"/>
                <a:ea typeface="+mn-ea"/>
                <a:cs typeface="+mn-cs"/>
              </a:rPr>
              <a:t>renewal</a:t>
            </a:r>
            <a:endParaRPr lang="fr-FR" sz="1200" b="0" i="0" u="none" strike="noStrike" kern="1200" dirty="0" smtClean="0">
              <a:solidFill>
                <a:schemeClr val="tx1"/>
              </a:solidFill>
              <a:effectLst/>
              <a:latin typeface="+mn-lt"/>
              <a:ea typeface="+mn-ea"/>
              <a:cs typeface="+mn-cs"/>
            </a:endParaRPr>
          </a:p>
          <a:p>
            <a:pPr marL="171450" indent="-171450" rtl="0" eaLnBrk="1" fontAlgn="ctr" latinLnBrk="0" hangingPunct="1">
              <a:buFont typeface="Arial" panose="020B0604020202020204" pitchFamily="34" charset="0"/>
              <a:buChar char="•"/>
            </a:pPr>
            <a:r>
              <a:rPr lang="fr-FR" sz="1200" b="0" i="0" u="none" strike="noStrike" kern="1200" baseline="0" dirty="0" smtClean="0">
                <a:solidFill>
                  <a:schemeClr val="tx1"/>
                </a:solidFill>
                <a:effectLst/>
                <a:latin typeface="+mn-lt"/>
                <a:ea typeface="+mn-ea"/>
                <a:cs typeface="+mn-cs"/>
              </a:rPr>
              <a:t>Apple </a:t>
            </a:r>
            <a:r>
              <a:rPr lang="fr-FR" sz="1200" b="0" i="0" u="none" strike="noStrike" kern="1200" baseline="0" dirty="0" err="1" smtClean="0">
                <a:solidFill>
                  <a:schemeClr val="tx1"/>
                </a:solidFill>
                <a:effectLst/>
                <a:latin typeface="+mn-lt"/>
                <a:ea typeface="+mn-ea"/>
                <a:cs typeface="+mn-cs"/>
              </a:rPr>
              <a:t>extract</a:t>
            </a:r>
            <a:r>
              <a:rPr lang="fr-FR" sz="1200" b="0" i="0" u="none" strike="noStrike" kern="1200" baseline="0" dirty="0" smtClean="0">
                <a:solidFill>
                  <a:schemeClr val="tx1"/>
                </a:solidFill>
                <a:effectLst/>
                <a:latin typeface="+mn-lt"/>
                <a:ea typeface="+mn-ea"/>
                <a:cs typeface="+mn-cs"/>
              </a:rPr>
              <a:t>: </a:t>
            </a:r>
            <a:r>
              <a:rPr lang="fr-FR" sz="1200" b="1" i="0" u="none" strike="noStrike" kern="1200" baseline="0" dirty="0" smtClean="0">
                <a:solidFill>
                  <a:schemeClr val="tx1"/>
                </a:solidFill>
                <a:effectLst/>
                <a:latin typeface="+mn-lt"/>
                <a:ea typeface="+mn-ea"/>
                <a:cs typeface="+mn-cs"/>
              </a:rPr>
              <a:t>anti free </a:t>
            </a:r>
            <a:r>
              <a:rPr lang="fr-FR" sz="1200" b="1" i="0" u="none" strike="noStrike" kern="1200" baseline="0" dirty="0" err="1" smtClean="0">
                <a:solidFill>
                  <a:schemeClr val="tx1"/>
                </a:solidFill>
                <a:effectLst/>
                <a:latin typeface="+mn-lt"/>
                <a:ea typeface="+mn-ea"/>
                <a:cs typeface="+mn-cs"/>
              </a:rPr>
              <a:t>radicals</a:t>
            </a:r>
            <a:endParaRPr lang="fr-FR" sz="1200" b="0" i="0" u="none" strike="noStrike" kern="1200" dirty="0" smtClean="0">
              <a:solidFill>
                <a:schemeClr val="tx1"/>
              </a:solidFill>
              <a:effectLst/>
              <a:latin typeface="+mn-lt"/>
              <a:ea typeface="+mn-ea"/>
              <a:cs typeface="+mn-cs"/>
            </a:endParaRPr>
          </a:p>
          <a:p>
            <a:pPr marL="171450" indent="-171450" rtl="0" eaLnBrk="1" fontAlgn="ctr" latinLnBrk="0" hangingPunct="1">
              <a:buFont typeface="Arial" panose="020B0604020202020204" pitchFamily="34" charset="0"/>
              <a:buChar char="•"/>
            </a:pPr>
            <a:r>
              <a:rPr lang="fr-FR" sz="1200" b="0" i="0" u="none" strike="noStrike" kern="1200" baseline="0" dirty="0" smtClean="0">
                <a:solidFill>
                  <a:schemeClr val="tx1"/>
                </a:solidFill>
                <a:effectLst/>
                <a:latin typeface="+mn-lt"/>
                <a:ea typeface="+mn-ea"/>
                <a:cs typeface="+mn-cs"/>
              </a:rPr>
              <a:t>Brown </a:t>
            </a:r>
            <a:r>
              <a:rPr lang="fr-FR" sz="1200" b="0" i="0" u="none" strike="noStrike" kern="1200" baseline="0" dirty="0" err="1" smtClean="0">
                <a:solidFill>
                  <a:schemeClr val="tx1"/>
                </a:solidFill>
                <a:effectLst/>
                <a:latin typeface="+mn-lt"/>
                <a:ea typeface="+mn-ea"/>
                <a:cs typeface="+mn-cs"/>
              </a:rPr>
              <a:t>algae</a:t>
            </a:r>
            <a:r>
              <a:rPr lang="fr-FR" sz="1200" b="0" i="0" u="none" strike="noStrike" kern="1200" baseline="0" dirty="0" smtClean="0">
                <a:solidFill>
                  <a:schemeClr val="tx1"/>
                </a:solidFill>
                <a:effectLst/>
                <a:latin typeface="+mn-lt"/>
                <a:ea typeface="+mn-ea"/>
                <a:cs typeface="+mn-cs"/>
              </a:rPr>
              <a:t>: </a:t>
            </a:r>
            <a:r>
              <a:rPr lang="fr-FR" sz="1200" b="1" i="0" u="none" strike="noStrike" kern="1200" baseline="0" dirty="0" err="1" smtClean="0">
                <a:solidFill>
                  <a:schemeClr val="tx1"/>
                </a:solidFill>
                <a:effectLst/>
                <a:latin typeface="+mn-lt"/>
                <a:ea typeface="+mn-ea"/>
                <a:cs typeface="+mn-cs"/>
              </a:rPr>
              <a:t>bright</a:t>
            </a:r>
            <a:r>
              <a:rPr lang="fr-FR" sz="1200" b="1" i="0" u="none" strike="noStrike" kern="1200" baseline="0" dirty="0" smtClean="0">
                <a:solidFill>
                  <a:schemeClr val="tx1"/>
                </a:solidFill>
                <a:effectLst/>
                <a:latin typeface="+mn-lt"/>
                <a:ea typeface="+mn-ea"/>
                <a:cs typeface="+mn-cs"/>
              </a:rPr>
              <a:t>, </a:t>
            </a:r>
            <a:r>
              <a:rPr lang="fr-FR" sz="1200" b="1" i="0" u="none" strike="noStrike" kern="1200" baseline="0" dirty="0" err="1" smtClean="0">
                <a:solidFill>
                  <a:schemeClr val="tx1"/>
                </a:solidFill>
                <a:effectLst/>
                <a:latin typeface="+mn-lt"/>
                <a:ea typeface="+mn-ea"/>
                <a:cs typeface="+mn-cs"/>
              </a:rPr>
              <a:t>even</a:t>
            </a:r>
            <a:r>
              <a:rPr lang="fr-FR" sz="1200" b="1" i="0" u="none" strike="noStrike" kern="1200" baseline="0" dirty="0" smtClean="0">
                <a:solidFill>
                  <a:schemeClr val="tx1"/>
                </a:solidFill>
                <a:effectLst/>
                <a:latin typeface="+mn-lt"/>
                <a:ea typeface="+mn-ea"/>
                <a:cs typeface="+mn-cs"/>
              </a:rPr>
              <a:t> complexion</a:t>
            </a:r>
            <a:endParaRPr lang="fr-FR" sz="1200" b="0" i="0" u="none" strike="noStrike" kern="1200" dirty="0" smtClean="0">
              <a:solidFill>
                <a:schemeClr val="tx1"/>
              </a:solidFill>
              <a:effectLst/>
              <a:latin typeface="+mn-lt"/>
              <a:ea typeface="+mn-ea"/>
              <a:cs typeface="+mn-cs"/>
            </a:endParaRPr>
          </a:p>
          <a:p>
            <a:pPr rtl="0" eaLnBrk="1" fontAlgn="auto" latinLnBrk="0" hangingPunct="1"/>
            <a:r>
              <a:rPr lang="fr-FR" sz="1200" b="0" i="0" u="none" strike="noStrike" kern="1200" dirty="0" err="1" smtClean="0">
                <a:solidFill>
                  <a:schemeClr val="tx1"/>
                </a:solidFill>
                <a:effectLst/>
                <a:latin typeface="+mn-lt"/>
                <a:ea typeface="+mn-ea"/>
                <a:cs typeface="+mn-cs"/>
              </a:rPr>
              <a:t>Morning</a:t>
            </a:r>
            <a:r>
              <a:rPr lang="fr-FR" sz="1200" b="0" i="0" u="none" strike="noStrike" kern="1200" dirty="0" smtClean="0">
                <a:solidFill>
                  <a:schemeClr val="tx1"/>
                </a:solidFill>
                <a:effectLst/>
                <a:latin typeface="+mn-lt"/>
                <a:ea typeface="+mn-ea"/>
                <a:cs typeface="+mn-cs"/>
              </a:rPr>
              <a:t> and</a:t>
            </a:r>
            <a:r>
              <a:rPr lang="fr-FR" sz="1200" b="0" i="0" u="none" strike="noStrike" kern="1200" baseline="0" dirty="0" smtClean="0">
                <a:solidFill>
                  <a:schemeClr val="tx1"/>
                </a:solidFill>
                <a:effectLst/>
                <a:latin typeface="+mn-lt"/>
                <a:ea typeface="+mn-ea"/>
                <a:cs typeface="+mn-cs"/>
              </a:rPr>
              <a:t> </a:t>
            </a:r>
            <a:r>
              <a:rPr lang="fr-FR" sz="1200" b="0" i="0" u="none" strike="noStrike" kern="1200" baseline="0" dirty="0" err="1" smtClean="0">
                <a:solidFill>
                  <a:schemeClr val="tx1"/>
                </a:solidFill>
                <a:effectLst/>
                <a:latin typeface="+mn-lt"/>
                <a:ea typeface="+mn-ea"/>
                <a:cs typeface="+mn-cs"/>
              </a:rPr>
              <a:t>evening</a:t>
            </a:r>
            <a:endParaRPr lang="fr-FR" sz="1200" b="0" i="0" u="none" strike="noStrike" kern="1200" dirty="0" smtClean="0">
              <a:solidFill>
                <a:schemeClr val="tx1"/>
              </a:solidFill>
              <a:effectLst/>
              <a:latin typeface="+mn-lt"/>
              <a:ea typeface="+mn-ea"/>
              <a:cs typeface="+mn-cs"/>
            </a:endParaRPr>
          </a:p>
          <a:p>
            <a:pPr rtl="0" eaLnBrk="1" fontAlgn="auto" latinLnBrk="0" hangingPunct="1"/>
            <a:r>
              <a:rPr lang="fr-FR" sz="1200" b="0" i="0" u="none" strike="noStrike" kern="1200" dirty="0" smtClean="0">
                <a:solidFill>
                  <a:schemeClr val="tx1"/>
                </a:solidFill>
                <a:effectLst/>
                <a:latin typeface="+mn-lt"/>
                <a:ea typeface="+mn-ea"/>
                <a:cs typeface="+mn-cs"/>
              </a:rPr>
              <a:t>If sensitive skin, use in the </a:t>
            </a:r>
            <a:r>
              <a:rPr lang="fr-FR" sz="1200" b="0" i="0" u="none" strike="noStrike" kern="1200" dirty="0" err="1" smtClean="0">
                <a:solidFill>
                  <a:schemeClr val="tx1"/>
                </a:solidFill>
                <a:effectLst/>
                <a:latin typeface="+mn-lt"/>
                <a:ea typeface="+mn-ea"/>
                <a:cs typeface="+mn-cs"/>
              </a:rPr>
              <a:t>evening</a:t>
            </a:r>
            <a:r>
              <a:rPr lang="fr-FR" sz="1200" b="0" i="0" u="none" strike="noStrike" kern="1200" dirty="0" smtClean="0">
                <a:solidFill>
                  <a:schemeClr val="tx1"/>
                </a:solidFill>
                <a:effectLst/>
                <a:latin typeface="+mn-lt"/>
                <a:ea typeface="+mn-ea"/>
                <a:cs typeface="+mn-cs"/>
              </a:rPr>
              <a:t> (once a </a:t>
            </a:r>
            <a:r>
              <a:rPr lang="fr-FR" sz="1200" b="0" i="0" u="none" strike="noStrike" kern="1200" dirty="0" err="1" smtClean="0">
                <a:solidFill>
                  <a:schemeClr val="tx1"/>
                </a:solidFill>
                <a:effectLst/>
                <a:latin typeface="+mn-lt"/>
                <a:ea typeface="+mn-ea"/>
                <a:cs typeface="+mn-cs"/>
              </a:rPr>
              <a:t>day</a:t>
            </a:r>
            <a:r>
              <a:rPr lang="fr-FR" sz="1200" b="0" i="0" u="none" strike="noStrike" kern="1200" dirty="0" smtClean="0">
                <a:solidFill>
                  <a:schemeClr val="tx1"/>
                </a:solidFill>
                <a:effectLst/>
                <a:latin typeface="+mn-lt"/>
                <a:ea typeface="+mn-ea"/>
                <a:cs typeface="+mn-cs"/>
              </a:rPr>
              <a:t>)</a:t>
            </a:r>
          </a:p>
          <a:p>
            <a:pPr rtl="0" eaLnBrk="1" fontAlgn="auto" latinLnBrk="0" hangingPunct="1"/>
            <a:r>
              <a:rPr lang="fr-FR" sz="1200" b="0" i="0" u="none" strike="noStrike" kern="1200" baseline="0" dirty="0" err="1" smtClean="0">
                <a:solidFill>
                  <a:schemeClr val="tx1"/>
                </a:solidFill>
                <a:effectLst/>
                <a:latin typeface="+mn-lt"/>
                <a:ea typeface="+mn-ea"/>
                <a:cs typeface="+mn-cs"/>
              </a:rPr>
              <a:t>Apply</a:t>
            </a:r>
            <a:r>
              <a:rPr lang="fr-FR" sz="1200" b="0" i="0" u="none" strike="noStrike" kern="1200" baseline="0" dirty="0" smtClean="0">
                <a:solidFill>
                  <a:schemeClr val="tx1"/>
                </a:solidFill>
                <a:effectLst/>
                <a:latin typeface="+mn-lt"/>
                <a:ea typeface="+mn-ea"/>
                <a:cs typeface="+mn-cs"/>
              </a:rPr>
              <a:t> SPF 50</a:t>
            </a:r>
            <a:endParaRPr lang="fr-FR" sz="1200" b="0" i="0" u="none" strike="noStrike" kern="1200" dirty="0" smtClean="0">
              <a:solidFill>
                <a:schemeClr val="tx1"/>
              </a:solidFill>
              <a:effectLst/>
              <a:latin typeface="+mn-lt"/>
              <a:ea typeface="+mn-ea"/>
              <a:cs typeface="+mn-cs"/>
            </a:endParaRPr>
          </a:p>
          <a:p>
            <a:pPr rtl="0" eaLnBrk="1" fontAlgn="auto" latinLnBrk="0" hangingPunct="1"/>
            <a:r>
              <a:rPr lang="fr-FR" sz="1200" b="0" i="0" u="none" strike="noStrike" kern="1200" dirty="0" err="1" smtClean="0">
                <a:solidFill>
                  <a:schemeClr val="tx1"/>
                </a:solidFill>
                <a:effectLst/>
                <a:latin typeface="+mn-lt"/>
                <a:ea typeface="+mn-ea"/>
                <a:cs typeface="+mn-cs"/>
              </a:rPr>
              <a:t>Combined</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together</a:t>
            </a:r>
            <a:r>
              <a:rPr lang="fr-FR" sz="1200" b="0" i="0" u="none" strike="noStrike" kern="1200" dirty="0" smtClean="0">
                <a:solidFill>
                  <a:schemeClr val="tx1"/>
                </a:solidFill>
                <a:effectLst/>
                <a:latin typeface="+mn-lt"/>
                <a:ea typeface="+mn-ea"/>
                <a:cs typeface="+mn-cs"/>
              </a:rPr>
              <a:t> </a:t>
            </a:r>
            <a:r>
              <a:rPr lang="fr-FR" sz="1200" b="0" i="0" u="none" strike="noStrike" kern="1200" baseline="0" dirty="0" smtClean="0">
                <a:solidFill>
                  <a:schemeClr val="tx1"/>
                </a:solidFill>
                <a:effectLst/>
                <a:latin typeface="+mn-lt"/>
                <a:ea typeface="+mn-ea"/>
                <a:cs typeface="+mn-cs"/>
              </a:rPr>
              <a:t>Solution Clarté + Crème Lumière + Correcteur Ciblé</a:t>
            </a:r>
          </a:p>
          <a:p>
            <a:pPr rtl="0" eaLnBrk="1" fontAlgn="auto" latinLnBrk="0" hangingPunct="1"/>
            <a:endParaRPr lang="fr-FR" sz="1200" b="0" i="0" u="none" strike="noStrike" kern="1200" baseline="0" dirty="0" smtClean="0">
              <a:solidFill>
                <a:schemeClr val="tx1"/>
              </a:solidFill>
              <a:effectLst/>
              <a:latin typeface="+mn-lt"/>
              <a:ea typeface="+mn-ea"/>
              <a:cs typeface="+mn-cs"/>
            </a:endParaRPr>
          </a:p>
          <a:p>
            <a:pPr rtl="0" eaLnBrk="1" fontAlgn="ctr" latinLnBrk="0" hangingPunct="1"/>
            <a:endParaRPr lang="fr-FR" sz="1200" b="0" i="0" u="none" strike="noStrike" kern="1200" dirty="0" smtClean="0">
              <a:solidFill>
                <a:schemeClr val="tx1"/>
              </a:solidFill>
              <a:effectLst/>
              <a:latin typeface="+mn-lt"/>
              <a:ea typeface="+mn-ea"/>
              <a:cs typeface="+mn-cs"/>
            </a:endParaRPr>
          </a:p>
          <a:p>
            <a:pPr rtl="0" eaLnBrk="1" fontAlgn="ctr" latinLnBrk="0" hangingPunct="1"/>
            <a:r>
              <a:rPr lang="fr-FR" sz="1200" b="1" i="0" u="none" strike="noStrike" kern="1200" dirty="0" smtClean="0">
                <a:solidFill>
                  <a:schemeClr val="tx1"/>
                </a:solidFill>
                <a:effectLst/>
                <a:latin typeface="+mn-lt"/>
                <a:ea typeface="+mn-ea"/>
                <a:cs typeface="+mn-cs"/>
              </a:rPr>
              <a:t>ESSENTIAL</a:t>
            </a:r>
            <a:r>
              <a:rPr lang="fr-FR" sz="1200" b="1" i="0" u="none" strike="noStrike" kern="1200" baseline="0" dirty="0" smtClean="0">
                <a:solidFill>
                  <a:schemeClr val="tx1"/>
                </a:solidFill>
                <a:effectLst/>
                <a:latin typeface="+mn-lt"/>
                <a:ea typeface="+mn-ea"/>
                <a:cs typeface="+mn-cs"/>
              </a:rPr>
              <a:t> WHITE CORRECTEUR CIBLE - </a:t>
            </a:r>
            <a:r>
              <a:rPr lang="fr-FR" sz="1200" b="0" i="0" u="none" strike="noStrike" kern="1200" dirty="0" err="1" smtClean="0">
                <a:solidFill>
                  <a:schemeClr val="tx1"/>
                </a:solidFill>
                <a:effectLst/>
                <a:latin typeface="+mn-lt"/>
                <a:ea typeface="+mn-ea"/>
                <a:cs typeface="+mn-cs"/>
              </a:rPr>
              <a:t>Brightening</a:t>
            </a:r>
            <a:r>
              <a:rPr lang="fr-FR" sz="1200" b="0" i="0" u="none" strike="noStrike" kern="1200" baseline="0" dirty="0" smtClean="0">
                <a:solidFill>
                  <a:schemeClr val="tx1"/>
                </a:solidFill>
                <a:effectLst/>
                <a:latin typeface="+mn-lt"/>
                <a:ea typeface="+mn-ea"/>
                <a:cs typeface="+mn-cs"/>
              </a:rPr>
              <a:t> </a:t>
            </a:r>
            <a:r>
              <a:rPr lang="fr-FR" sz="1200" b="0" i="0" u="none" strike="noStrike" kern="1200" baseline="0" dirty="0" err="1" smtClean="0">
                <a:solidFill>
                  <a:schemeClr val="tx1"/>
                </a:solidFill>
                <a:effectLst/>
                <a:latin typeface="+mn-lt"/>
                <a:ea typeface="+mn-ea"/>
                <a:cs typeface="+mn-cs"/>
              </a:rPr>
              <a:t>effect</a:t>
            </a:r>
            <a:r>
              <a:rPr lang="fr-FR" sz="1200" b="0" i="0" u="none" strike="noStrike" kern="1200" baseline="0" dirty="0" smtClean="0">
                <a:solidFill>
                  <a:schemeClr val="tx1"/>
                </a:solidFill>
                <a:effectLst/>
                <a:latin typeface="+mn-lt"/>
                <a:ea typeface="+mn-ea"/>
                <a:cs typeface="+mn-cs"/>
              </a:rPr>
              <a:t> </a:t>
            </a:r>
            <a:r>
              <a:rPr lang="fr-FR" sz="1200" b="0" i="0" u="none" strike="noStrike" kern="1200" baseline="0" dirty="0" err="1" smtClean="0">
                <a:solidFill>
                  <a:schemeClr val="tx1"/>
                </a:solidFill>
                <a:effectLst/>
                <a:latin typeface="+mn-lt"/>
                <a:ea typeface="+mn-ea"/>
                <a:cs typeface="+mn-cs"/>
              </a:rPr>
              <a:t>dark</a:t>
            </a:r>
            <a:r>
              <a:rPr lang="fr-FR" sz="1200" b="0" i="0" u="none" strike="noStrike" kern="1200" baseline="0" dirty="0" smtClean="0">
                <a:solidFill>
                  <a:schemeClr val="tx1"/>
                </a:solidFill>
                <a:effectLst/>
                <a:latin typeface="+mn-lt"/>
                <a:ea typeface="+mn-ea"/>
                <a:cs typeface="+mn-cs"/>
              </a:rPr>
              <a:t> spots</a:t>
            </a:r>
            <a:endParaRPr lang="fr-FR" sz="1200" b="0" i="0" u="none" strike="noStrike" kern="1200" dirty="0" smtClean="0">
              <a:solidFill>
                <a:schemeClr val="tx1"/>
              </a:solidFill>
              <a:effectLst/>
              <a:latin typeface="+mn-lt"/>
              <a:ea typeface="+mn-ea"/>
              <a:cs typeface="+mn-cs"/>
            </a:endParaRPr>
          </a:p>
          <a:p>
            <a:pPr rtl="0" eaLnBrk="1" fontAlgn="ctr" latinLnBrk="0" hangingPunct="1"/>
            <a:r>
              <a:rPr lang="fr-FR" sz="1200" b="0" i="0" u="none" strike="noStrike" kern="1200" dirty="0" smtClean="0">
                <a:solidFill>
                  <a:schemeClr val="tx1"/>
                </a:solidFill>
                <a:effectLst/>
                <a:latin typeface="+mn-lt"/>
                <a:ea typeface="+mn-ea"/>
                <a:cs typeface="+mn-cs"/>
              </a:rPr>
              <a:t>DARK SPOT TARGETED CREAM</a:t>
            </a:r>
          </a:p>
          <a:p>
            <a:pPr rtl="0" eaLnBrk="1" fontAlgn="ctr" latinLnBrk="0" hangingPunct="1"/>
            <a:r>
              <a:rPr lang="fr-FR" sz="1200" b="0" i="0" u="none" strike="noStrike" kern="1200" baseline="0" dirty="0" err="1" smtClean="0">
                <a:solidFill>
                  <a:schemeClr val="tx1"/>
                </a:solidFill>
                <a:effectLst/>
                <a:latin typeface="+mn-lt"/>
                <a:ea typeface="+mn-ea"/>
                <a:cs typeface="+mn-cs"/>
              </a:rPr>
              <a:t>Regulates</a:t>
            </a:r>
            <a:r>
              <a:rPr lang="fr-FR" sz="1200" b="0" i="0" u="none" strike="noStrike" kern="1200" baseline="0" dirty="0" smtClean="0">
                <a:solidFill>
                  <a:schemeClr val="tx1"/>
                </a:solidFill>
                <a:effectLst/>
                <a:latin typeface="+mn-lt"/>
                <a:ea typeface="+mn-ea"/>
                <a:cs typeface="+mn-cs"/>
              </a:rPr>
              <a:t> the </a:t>
            </a:r>
            <a:r>
              <a:rPr lang="fr-FR" sz="1200" b="0" i="0" u="none" strike="noStrike" kern="1200" baseline="0" dirty="0" err="1" smtClean="0">
                <a:solidFill>
                  <a:schemeClr val="tx1"/>
                </a:solidFill>
                <a:effectLst/>
                <a:latin typeface="+mn-lt"/>
                <a:ea typeface="+mn-ea"/>
                <a:cs typeface="+mn-cs"/>
              </a:rPr>
              <a:t>melanogenesis</a:t>
            </a:r>
            <a:endParaRPr lang="fr-FR" sz="1200" b="0" i="0" u="none" strike="noStrike" kern="1200" dirty="0" smtClean="0">
              <a:solidFill>
                <a:schemeClr val="tx1"/>
              </a:solidFill>
              <a:effectLst/>
              <a:latin typeface="+mn-lt"/>
              <a:ea typeface="+mn-ea"/>
              <a:cs typeface="+mn-cs"/>
            </a:endParaRPr>
          </a:p>
          <a:p>
            <a:pPr rtl="0" eaLnBrk="1" fontAlgn="ctr" latinLnBrk="0" hangingPunct="1"/>
            <a:r>
              <a:rPr lang="fr-FR" sz="1200" b="0" i="0" u="none" strike="noStrike" kern="1200" baseline="0" dirty="0" smtClean="0">
                <a:solidFill>
                  <a:schemeClr val="tx1"/>
                </a:solidFill>
                <a:effectLst/>
                <a:latin typeface="+mn-lt"/>
                <a:ea typeface="+mn-ea"/>
                <a:cs typeface="+mn-cs"/>
              </a:rPr>
              <a:t>Corrects </a:t>
            </a:r>
            <a:r>
              <a:rPr lang="fr-FR" sz="1200" b="0" i="0" u="none" strike="noStrike" kern="1200" baseline="0" dirty="0" err="1" smtClean="0">
                <a:solidFill>
                  <a:schemeClr val="tx1"/>
                </a:solidFill>
                <a:effectLst/>
                <a:latin typeface="+mn-lt"/>
                <a:ea typeface="+mn-ea"/>
                <a:cs typeface="+mn-cs"/>
              </a:rPr>
              <a:t>discoloration</a:t>
            </a:r>
            <a:endParaRPr lang="fr-FR" sz="1200" b="0" i="0" u="none" strike="noStrike" kern="1200" dirty="0" smtClean="0">
              <a:solidFill>
                <a:schemeClr val="tx1"/>
              </a:solidFill>
              <a:effectLst/>
              <a:latin typeface="+mn-lt"/>
              <a:ea typeface="+mn-ea"/>
              <a:cs typeface="+mn-cs"/>
            </a:endParaRPr>
          </a:p>
          <a:p>
            <a:pPr rtl="0" eaLnBrk="1" fontAlgn="ctr" latinLnBrk="0" hangingPunct="1"/>
            <a:r>
              <a:rPr lang="fr-FR" sz="1200" b="0" i="0" u="none" strike="noStrike" kern="1200" baseline="0" dirty="0" err="1" smtClean="0">
                <a:solidFill>
                  <a:schemeClr val="tx1"/>
                </a:solidFill>
                <a:effectLst/>
                <a:latin typeface="+mn-lt"/>
                <a:ea typeface="+mn-ea"/>
                <a:cs typeface="+mn-cs"/>
              </a:rPr>
              <a:t>Prevents</a:t>
            </a:r>
            <a:r>
              <a:rPr lang="fr-FR" sz="1200" b="0" i="0" u="none" strike="noStrike" kern="1200" baseline="0" dirty="0" smtClean="0">
                <a:solidFill>
                  <a:schemeClr val="tx1"/>
                </a:solidFill>
                <a:effectLst/>
                <a:latin typeface="+mn-lt"/>
                <a:ea typeface="+mn-ea"/>
                <a:cs typeface="+mn-cs"/>
              </a:rPr>
              <a:t> new one</a:t>
            </a:r>
            <a:endParaRPr lang="fr-FR" sz="1200" b="0" i="0" u="none" strike="noStrike" kern="1200" dirty="0" smtClean="0">
              <a:solidFill>
                <a:schemeClr val="tx1"/>
              </a:solidFill>
              <a:effectLst/>
              <a:latin typeface="+mn-lt"/>
              <a:ea typeface="+mn-ea"/>
              <a:cs typeface="+mn-cs"/>
            </a:endParaRPr>
          </a:p>
          <a:p>
            <a:pPr marL="171450" indent="-171450" rtl="0" eaLnBrk="1" fontAlgn="ctr" latinLnBrk="0" hangingPunct="1">
              <a:buFont typeface="Arial" panose="020B0604020202020204" pitchFamily="34" charset="0"/>
              <a:buChar char="•"/>
            </a:pPr>
            <a:r>
              <a:rPr lang="fr-FR" sz="1200" b="0" i="0" u="none" strike="noStrike" kern="1200" baseline="0" dirty="0" smtClean="0">
                <a:solidFill>
                  <a:schemeClr val="tx1"/>
                </a:solidFill>
                <a:effectLst/>
                <a:latin typeface="+mn-lt"/>
                <a:ea typeface="+mn-ea"/>
                <a:cs typeface="+mn-cs"/>
              </a:rPr>
              <a:t>C-White </a:t>
            </a:r>
            <a:r>
              <a:rPr lang="fr-FR" sz="1200" b="0" i="0" u="none" strike="noStrike" kern="1200" baseline="0" dirty="0" err="1" smtClean="0">
                <a:solidFill>
                  <a:schemeClr val="tx1"/>
                </a:solidFill>
                <a:effectLst/>
                <a:latin typeface="+mn-lt"/>
                <a:ea typeface="+mn-ea"/>
                <a:cs typeface="+mn-cs"/>
              </a:rPr>
              <a:t>complex</a:t>
            </a:r>
            <a:r>
              <a:rPr lang="fr-FR" sz="1200" b="0" i="0" u="none" strike="noStrike" kern="1200" baseline="0" dirty="0" smtClean="0">
                <a:solidFill>
                  <a:schemeClr val="tx1"/>
                </a:solidFill>
                <a:effectLst/>
                <a:latin typeface="+mn-lt"/>
                <a:ea typeface="+mn-ea"/>
                <a:cs typeface="+mn-cs"/>
              </a:rPr>
              <a:t> (= tine </a:t>
            </a:r>
            <a:r>
              <a:rPr lang="fr-FR" sz="1200" b="0" i="0" u="none" strike="noStrike" kern="1200" baseline="0" dirty="0" err="1" smtClean="0">
                <a:solidFill>
                  <a:schemeClr val="tx1"/>
                </a:solidFill>
                <a:effectLst/>
                <a:latin typeface="+mn-lt"/>
                <a:ea typeface="+mn-ea"/>
                <a:cs typeface="+mn-cs"/>
              </a:rPr>
              <a:t>defying</a:t>
            </a:r>
            <a:r>
              <a:rPr lang="fr-FR" sz="1200" b="0" i="0" u="none" strike="noStrike" kern="1200" baseline="0" dirty="0" smtClean="0">
                <a:solidFill>
                  <a:schemeClr val="tx1"/>
                </a:solidFill>
                <a:effectLst/>
                <a:latin typeface="+mn-lt"/>
                <a:ea typeface="+mn-ea"/>
                <a:cs typeface="+mn-cs"/>
              </a:rPr>
              <a:t> vit C + </a:t>
            </a:r>
            <a:r>
              <a:rPr lang="fr-FR" sz="1200" b="0" i="0" u="none" strike="noStrike" kern="1200" baseline="0" dirty="0" err="1" smtClean="0">
                <a:solidFill>
                  <a:schemeClr val="tx1"/>
                </a:solidFill>
                <a:effectLst/>
                <a:latin typeface="+mn-lt"/>
                <a:ea typeface="+mn-ea"/>
                <a:cs typeface="+mn-cs"/>
              </a:rPr>
              <a:t>red</a:t>
            </a:r>
            <a:r>
              <a:rPr lang="fr-FR" sz="1200" b="0" i="0" u="none" strike="noStrike" kern="1200" baseline="0" dirty="0" smtClean="0">
                <a:solidFill>
                  <a:schemeClr val="tx1"/>
                </a:solidFill>
                <a:effectLst/>
                <a:latin typeface="+mn-lt"/>
                <a:ea typeface="+mn-ea"/>
                <a:cs typeface="+mn-cs"/>
              </a:rPr>
              <a:t> </a:t>
            </a:r>
            <a:r>
              <a:rPr lang="fr-FR" sz="1200" b="0" i="0" u="none" strike="noStrike" kern="1200" baseline="0" dirty="0" err="1" smtClean="0">
                <a:solidFill>
                  <a:schemeClr val="tx1"/>
                </a:solidFill>
                <a:effectLst/>
                <a:latin typeface="+mn-lt"/>
                <a:ea typeface="+mn-ea"/>
                <a:cs typeface="+mn-cs"/>
              </a:rPr>
              <a:t>algae</a:t>
            </a:r>
            <a:r>
              <a:rPr lang="fr-FR" sz="1200" b="0" i="0" u="none" strike="noStrike" kern="1200" baseline="0" dirty="0" smtClean="0">
                <a:solidFill>
                  <a:schemeClr val="tx1"/>
                </a:solidFill>
                <a:effectLst/>
                <a:latin typeface="+mn-lt"/>
                <a:ea typeface="+mn-ea"/>
                <a:cs typeface="+mn-cs"/>
              </a:rPr>
              <a:t>): </a:t>
            </a:r>
            <a:r>
              <a:rPr lang="fr-FR" sz="1200" b="1" i="0" u="none" strike="noStrike" kern="1200" baseline="0" dirty="0" err="1" smtClean="0">
                <a:solidFill>
                  <a:schemeClr val="tx1"/>
                </a:solidFill>
                <a:effectLst/>
                <a:latin typeface="+mn-lt"/>
                <a:ea typeface="+mn-ea"/>
                <a:cs typeface="+mn-cs"/>
              </a:rPr>
              <a:t>brightening</a:t>
            </a:r>
            <a:r>
              <a:rPr lang="fr-FR" sz="1200" b="1" i="0" u="none" strike="noStrike" kern="1200" baseline="0" dirty="0" smtClean="0">
                <a:solidFill>
                  <a:schemeClr val="tx1"/>
                </a:solidFill>
                <a:effectLst/>
                <a:latin typeface="+mn-lt"/>
                <a:ea typeface="+mn-ea"/>
                <a:cs typeface="+mn-cs"/>
              </a:rPr>
              <a:t> anti </a:t>
            </a:r>
            <a:r>
              <a:rPr lang="fr-FR" sz="1200" b="1" i="0" u="none" strike="noStrike" kern="1200" baseline="0" dirty="0" err="1" smtClean="0">
                <a:solidFill>
                  <a:schemeClr val="tx1"/>
                </a:solidFill>
                <a:effectLst/>
                <a:latin typeface="+mn-lt"/>
                <a:ea typeface="+mn-ea"/>
                <a:cs typeface="+mn-cs"/>
              </a:rPr>
              <a:t>discoloration</a:t>
            </a:r>
            <a:endParaRPr lang="fr-FR" sz="1200" b="0" i="0" u="none" strike="noStrike" kern="1200" dirty="0" smtClean="0">
              <a:solidFill>
                <a:schemeClr val="tx1"/>
              </a:solidFill>
              <a:effectLst/>
              <a:latin typeface="+mn-lt"/>
              <a:ea typeface="+mn-ea"/>
              <a:cs typeface="+mn-cs"/>
            </a:endParaRPr>
          </a:p>
          <a:p>
            <a:pPr marL="171450" indent="-171450" rtl="0" eaLnBrk="1" fontAlgn="ctr" latinLnBrk="0" hangingPunct="1">
              <a:buFont typeface="Arial" panose="020B0604020202020204" pitchFamily="34" charset="0"/>
              <a:buChar char="•"/>
            </a:pPr>
            <a:r>
              <a:rPr lang="fr-FR" sz="1200" b="0" i="0" u="none" strike="noStrike" kern="1200" baseline="0" dirty="0" smtClean="0">
                <a:solidFill>
                  <a:schemeClr val="tx1"/>
                </a:solidFill>
                <a:effectLst/>
                <a:latin typeface="+mn-lt"/>
                <a:ea typeface="+mn-ea"/>
                <a:cs typeface="+mn-cs"/>
              </a:rPr>
              <a:t>Polysaccharides, </a:t>
            </a:r>
            <a:r>
              <a:rPr lang="fr-FR" sz="1200" b="0" i="0" u="none" strike="noStrike" kern="1200" baseline="0" dirty="0" err="1" smtClean="0">
                <a:solidFill>
                  <a:schemeClr val="tx1"/>
                </a:solidFill>
                <a:effectLst/>
                <a:latin typeface="+mn-lt"/>
                <a:ea typeface="+mn-ea"/>
                <a:cs typeface="+mn-cs"/>
              </a:rPr>
              <a:t>vegetal</a:t>
            </a:r>
            <a:r>
              <a:rPr lang="fr-FR" sz="1200" b="0" i="0" u="none" strike="noStrike" kern="1200" baseline="0" dirty="0" smtClean="0">
                <a:solidFill>
                  <a:schemeClr val="tx1"/>
                </a:solidFill>
                <a:effectLst/>
                <a:latin typeface="+mn-lt"/>
                <a:ea typeface="+mn-ea"/>
                <a:cs typeface="+mn-cs"/>
              </a:rPr>
              <a:t> </a:t>
            </a:r>
            <a:r>
              <a:rPr lang="fr-FR" sz="1200" b="0" i="0" u="none" strike="noStrike" kern="1200" baseline="0" dirty="0" err="1" smtClean="0">
                <a:solidFill>
                  <a:schemeClr val="tx1"/>
                </a:solidFill>
                <a:effectLst/>
                <a:latin typeface="+mn-lt"/>
                <a:ea typeface="+mn-ea"/>
                <a:cs typeface="+mn-cs"/>
              </a:rPr>
              <a:t>glycerin</a:t>
            </a:r>
            <a:r>
              <a:rPr lang="fr-FR" sz="1200" b="0" i="0" u="none" strike="noStrike" kern="1200" baseline="0" dirty="0" smtClean="0">
                <a:solidFill>
                  <a:schemeClr val="tx1"/>
                </a:solidFill>
                <a:effectLst/>
                <a:latin typeface="+mn-lt"/>
                <a:ea typeface="+mn-ea"/>
                <a:cs typeface="+mn-cs"/>
              </a:rPr>
              <a:t>: </a:t>
            </a:r>
            <a:r>
              <a:rPr lang="fr-FR" sz="1200" b="1" i="0" u="none" strike="noStrike" kern="1200" baseline="0" dirty="0" err="1" smtClean="0">
                <a:solidFill>
                  <a:schemeClr val="tx1"/>
                </a:solidFill>
                <a:effectLst/>
                <a:latin typeface="+mn-lt"/>
                <a:ea typeface="+mn-ea"/>
                <a:cs typeface="+mn-cs"/>
              </a:rPr>
              <a:t>hydrating</a:t>
            </a:r>
            <a:endParaRPr lang="fr-FR" sz="1200" b="0" i="0" u="none" strike="noStrike" kern="1200" dirty="0" smtClean="0">
              <a:solidFill>
                <a:schemeClr val="tx1"/>
              </a:solidFill>
              <a:effectLst/>
              <a:latin typeface="+mn-lt"/>
              <a:ea typeface="+mn-ea"/>
              <a:cs typeface="+mn-cs"/>
            </a:endParaRPr>
          </a:p>
          <a:p>
            <a:pPr rtl="0" eaLnBrk="1" fontAlgn="ctr" latinLnBrk="0" hangingPunct="1"/>
            <a:r>
              <a:rPr lang="fr-FR" sz="1200" b="0" i="0" u="none" strike="noStrike" kern="1200" dirty="0" err="1" smtClean="0">
                <a:solidFill>
                  <a:schemeClr val="tx1"/>
                </a:solidFill>
                <a:effectLst/>
                <a:latin typeface="+mn-lt"/>
                <a:ea typeface="+mn-ea"/>
                <a:cs typeface="+mn-cs"/>
              </a:rPr>
              <a:t>Morning</a:t>
            </a:r>
            <a:r>
              <a:rPr lang="fr-FR" sz="1200" b="0" i="0" u="none" strike="noStrike" kern="1200" dirty="0" smtClean="0">
                <a:solidFill>
                  <a:schemeClr val="tx1"/>
                </a:solidFill>
                <a:effectLst/>
                <a:latin typeface="+mn-lt"/>
                <a:ea typeface="+mn-ea"/>
                <a:cs typeface="+mn-cs"/>
              </a:rPr>
              <a:t> &amp; </a:t>
            </a:r>
            <a:r>
              <a:rPr lang="fr-FR" sz="1200" b="0" i="0" u="none" strike="noStrike" kern="1200" dirty="0" err="1" smtClean="0">
                <a:solidFill>
                  <a:schemeClr val="tx1"/>
                </a:solidFill>
                <a:effectLst/>
                <a:latin typeface="+mn-lt"/>
                <a:ea typeface="+mn-ea"/>
                <a:cs typeface="+mn-cs"/>
              </a:rPr>
              <a:t>evening</a:t>
            </a:r>
            <a:r>
              <a:rPr lang="fr-FR" sz="1200" b="0" i="0" u="none" strike="noStrike" kern="1200" dirty="0" smtClean="0">
                <a:solidFill>
                  <a:schemeClr val="tx1"/>
                </a:solidFill>
                <a:effectLst/>
                <a:latin typeface="+mn-lt"/>
                <a:ea typeface="+mn-ea"/>
                <a:cs typeface="+mn-cs"/>
              </a:rPr>
              <a:t> </a:t>
            </a:r>
          </a:p>
          <a:p>
            <a:pPr rtl="0" eaLnBrk="1" fontAlgn="ctr" latinLnBrk="0" hangingPunct="1"/>
            <a:r>
              <a:rPr lang="fr-FR" sz="1200" b="0" i="0" u="none" strike="noStrike" kern="1200" dirty="0" err="1" smtClean="0">
                <a:solidFill>
                  <a:schemeClr val="tx1"/>
                </a:solidFill>
                <a:effectLst/>
                <a:latin typeface="+mn-lt"/>
                <a:ea typeface="+mn-ea"/>
                <a:cs typeface="+mn-cs"/>
              </a:rPr>
              <a:t>Locally</a:t>
            </a:r>
            <a:r>
              <a:rPr lang="fr-FR" sz="1200" b="0" i="0" u="none" strike="noStrike" kern="1200" baseline="0" dirty="0" smtClean="0">
                <a:solidFill>
                  <a:schemeClr val="tx1"/>
                </a:solidFill>
                <a:effectLst/>
                <a:latin typeface="+mn-lt"/>
                <a:ea typeface="+mn-ea"/>
                <a:cs typeface="+mn-cs"/>
              </a:rPr>
              <a:t> </a:t>
            </a:r>
            <a:r>
              <a:rPr lang="fr-FR" sz="1200" b="0" i="0" u="none" strike="noStrike" kern="1200" baseline="0" dirty="0" err="1" smtClean="0">
                <a:solidFill>
                  <a:schemeClr val="tx1"/>
                </a:solidFill>
                <a:effectLst/>
                <a:latin typeface="+mn-lt"/>
                <a:ea typeface="+mn-ea"/>
                <a:cs typeface="+mn-cs"/>
              </a:rPr>
              <a:t>apply</a:t>
            </a:r>
            <a:r>
              <a:rPr lang="fr-FR" sz="1200" b="0" i="0" u="none" strike="noStrike" kern="1200" baseline="0" dirty="0" smtClean="0">
                <a:solidFill>
                  <a:schemeClr val="tx1"/>
                </a:solidFill>
                <a:effectLst/>
                <a:latin typeface="+mn-lt"/>
                <a:ea typeface="+mn-ea"/>
                <a:cs typeface="+mn-cs"/>
              </a:rPr>
              <a:t> to visible </a:t>
            </a:r>
            <a:r>
              <a:rPr lang="fr-FR" sz="1200" b="0" i="0" u="none" strike="noStrike" kern="1200" baseline="0" dirty="0" err="1" smtClean="0">
                <a:solidFill>
                  <a:schemeClr val="tx1"/>
                </a:solidFill>
                <a:effectLst/>
                <a:latin typeface="+mn-lt"/>
                <a:ea typeface="+mn-ea"/>
                <a:cs typeface="+mn-cs"/>
              </a:rPr>
              <a:t>discolorations</a:t>
            </a:r>
            <a:endParaRPr lang="fr-FR" sz="1200" b="0" i="0" u="none" strike="noStrike" kern="1200" dirty="0" smtClean="0">
              <a:solidFill>
                <a:schemeClr val="tx1"/>
              </a:solidFill>
              <a:effectLst/>
              <a:latin typeface="+mn-lt"/>
              <a:ea typeface="+mn-ea"/>
              <a:cs typeface="+mn-cs"/>
            </a:endParaRPr>
          </a:p>
          <a:p>
            <a:pPr rtl="0" eaLnBrk="1" fontAlgn="auto" latinLnBrk="0" hangingPunct="1"/>
            <a:r>
              <a:rPr lang="fr-FR" sz="1200" b="0" i="0" u="none" strike="noStrike" kern="1200" dirty="0" err="1" smtClean="0">
                <a:solidFill>
                  <a:schemeClr val="tx1"/>
                </a:solidFill>
                <a:effectLst/>
                <a:latin typeface="+mn-lt"/>
                <a:ea typeface="+mn-ea"/>
                <a:cs typeface="+mn-cs"/>
              </a:rPr>
              <a:t>Apply</a:t>
            </a:r>
            <a:r>
              <a:rPr lang="fr-FR" sz="1200" b="0" i="0" u="none" strike="noStrike" kern="1200" baseline="0" dirty="0" smtClean="0">
                <a:solidFill>
                  <a:schemeClr val="tx1"/>
                </a:solidFill>
                <a:effectLst/>
                <a:latin typeface="+mn-lt"/>
                <a:ea typeface="+mn-ea"/>
                <a:cs typeface="+mn-cs"/>
              </a:rPr>
              <a:t> </a:t>
            </a:r>
            <a:r>
              <a:rPr lang="fr-FR" sz="1200" b="0" i="0" u="none" strike="noStrike" kern="1200" baseline="0" dirty="0" err="1" smtClean="0">
                <a:solidFill>
                  <a:schemeClr val="tx1"/>
                </a:solidFill>
                <a:effectLst/>
                <a:latin typeface="+mn-lt"/>
                <a:ea typeface="+mn-ea"/>
                <a:cs typeface="+mn-cs"/>
              </a:rPr>
              <a:t>sun</a:t>
            </a:r>
            <a:r>
              <a:rPr lang="fr-FR" sz="1200" b="0" i="0" u="none" strike="noStrike" kern="1200" baseline="0" dirty="0" smtClean="0">
                <a:solidFill>
                  <a:schemeClr val="tx1"/>
                </a:solidFill>
                <a:effectLst/>
                <a:latin typeface="+mn-lt"/>
                <a:ea typeface="+mn-ea"/>
                <a:cs typeface="+mn-cs"/>
              </a:rPr>
              <a:t> protection on top</a:t>
            </a:r>
            <a:endParaRPr lang="fr-FR" sz="1200" b="0" i="0" u="none" strike="noStrike" kern="1200" dirty="0" smtClean="0">
              <a:solidFill>
                <a:schemeClr val="tx1"/>
              </a:solidFill>
              <a:effectLst/>
              <a:latin typeface="+mn-lt"/>
              <a:ea typeface="+mn-ea"/>
              <a:cs typeface="+mn-cs"/>
            </a:endParaRPr>
          </a:p>
          <a:p>
            <a:pPr rtl="0" eaLnBrk="1" fontAlgn="auto" latinLnBrk="0" hangingPunct="1"/>
            <a:r>
              <a:rPr lang="fr-FR" sz="1200" b="0" i="0" u="none" strike="noStrike" kern="1200" dirty="0" err="1" smtClean="0">
                <a:solidFill>
                  <a:schemeClr val="tx1"/>
                </a:solidFill>
                <a:effectLst/>
                <a:latin typeface="+mn-lt"/>
                <a:ea typeface="+mn-ea"/>
                <a:cs typeface="+mn-cs"/>
              </a:rPr>
              <a:t>Combined</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together</a:t>
            </a:r>
            <a:r>
              <a:rPr lang="fr-FR" sz="1200" b="0" i="0" u="none" strike="noStrike" kern="1200" baseline="0" dirty="0" smtClean="0">
                <a:solidFill>
                  <a:schemeClr val="tx1"/>
                </a:solidFill>
                <a:effectLst/>
                <a:latin typeface="+mn-lt"/>
                <a:ea typeface="+mn-ea"/>
                <a:cs typeface="+mn-cs"/>
              </a:rPr>
              <a:t> Solution Clarté + Crème Lumière + Correcteur Ciblé</a:t>
            </a:r>
            <a:endParaRPr lang="fr-FR" sz="1200" b="0" i="0" u="none" strike="noStrike" kern="1200" dirty="0" smtClean="0">
              <a:solidFill>
                <a:schemeClr val="tx1"/>
              </a:solidFill>
              <a:effectLst/>
              <a:latin typeface="+mn-lt"/>
              <a:ea typeface="+mn-ea"/>
              <a:cs typeface="+mn-cs"/>
            </a:endParaRPr>
          </a:p>
          <a:p>
            <a:pPr rtl="0" eaLnBrk="1" fontAlgn="auto" latinLnBrk="0" hangingPunct="1"/>
            <a:endParaRPr lang="fr-FR" sz="1200" b="0" i="0" u="none" strike="noStrike" kern="1200" dirty="0" smtClean="0">
              <a:solidFill>
                <a:schemeClr val="tx1"/>
              </a:solidFill>
              <a:effectLst/>
              <a:latin typeface="+mn-lt"/>
              <a:ea typeface="+mn-ea"/>
              <a:cs typeface="+mn-cs"/>
            </a:endParaRPr>
          </a:p>
          <a:p>
            <a:pPr rtl="0" eaLnBrk="1" fontAlgn="ctr" latinLnBrk="0" hangingPunct="1"/>
            <a:r>
              <a:rPr lang="fr-FR" sz="1200" b="1" i="0" u="none" strike="noStrike" kern="1200" dirty="0" smtClean="0">
                <a:solidFill>
                  <a:schemeClr val="tx1"/>
                </a:solidFill>
                <a:effectLst/>
                <a:latin typeface="+mn-lt"/>
                <a:ea typeface="+mn-ea"/>
                <a:cs typeface="+mn-cs"/>
              </a:rPr>
              <a:t>ESSENTIAL WHITE CREME LUMIERE - </a:t>
            </a:r>
            <a:r>
              <a:rPr lang="fr-FR" sz="1200" b="0" i="0" u="none" strike="noStrike" kern="1200" dirty="0" err="1" smtClean="0">
                <a:solidFill>
                  <a:schemeClr val="tx1"/>
                </a:solidFill>
                <a:effectLst/>
                <a:latin typeface="+mn-lt"/>
                <a:ea typeface="+mn-ea"/>
                <a:cs typeface="+mn-cs"/>
              </a:rPr>
              <a:t>Brightening</a:t>
            </a:r>
            <a:r>
              <a:rPr lang="fr-FR" sz="1200" b="0" i="0" u="none" strike="noStrike" kern="1200" baseline="0" dirty="0" smtClean="0">
                <a:solidFill>
                  <a:schemeClr val="tx1"/>
                </a:solidFill>
                <a:effectLst/>
                <a:latin typeface="+mn-lt"/>
                <a:ea typeface="+mn-ea"/>
                <a:cs typeface="+mn-cs"/>
              </a:rPr>
              <a:t> </a:t>
            </a:r>
            <a:r>
              <a:rPr lang="fr-FR" sz="1200" b="0" i="0" u="none" strike="noStrike" kern="1200" baseline="0" dirty="0" err="1" smtClean="0">
                <a:solidFill>
                  <a:schemeClr val="tx1"/>
                </a:solidFill>
                <a:effectLst/>
                <a:latin typeface="+mn-lt"/>
                <a:ea typeface="+mn-ea"/>
                <a:cs typeface="+mn-cs"/>
              </a:rPr>
              <a:t>effect</a:t>
            </a:r>
            <a:r>
              <a:rPr lang="fr-FR" sz="1200" b="0" i="0" u="none" strike="noStrike" kern="1200" baseline="0" dirty="0" smtClean="0">
                <a:solidFill>
                  <a:schemeClr val="tx1"/>
                </a:solidFill>
                <a:effectLst/>
                <a:latin typeface="+mn-lt"/>
                <a:ea typeface="+mn-ea"/>
                <a:cs typeface="+mn-cs"/>
              </a:rPr>
              <a:t> </a:t>
            </a:r>
            <a:r>
              <a:rPr lang="fr-FR" sz="1200" b="0" i="0" u="none" strike="noStrike" kern="1200" baseline="0" dirty="0" err="1" smtClean="0">
                <a:solidFill>
                  <a:schemeClr val="tx1"/>
                </a:solidFill>
                <a:effectLst/>
                <a:latin typeface="+mn-lt"/>
                <a:ea typeface="+mn-ea"/>
                <a:cs typeface="+mn-cs"/>
              </a:rPr>
              <a:t>dark</a:t>
            </a:r>
            <a:r>
              <a:rPr lang="fr-FR" sz="1200" b="0" i="0" u="none" strike="noStrike" kern="1200" baseline="0" dirty="0" smtClean="0">
                <a:solidFill>
                  <a:schemeClr val="tx1"/>
                </a:solidFill>
                <a:effectLst/>
                <a:latin typeface="+mn-lt"/>
                <a:ea typeface="+mn-ea"/>
                <a:cs typeface="+mn-cs"/>
              </a:rPr>
              <a:t> spots</a:t>
            </a:r>
            <a:endParaRPr lang="fr-FR" sz="1200" b="0" i="0" u="none" strike="noStrike" kern="1200" dirty="0" smtClean="0">
              <a:solidFill>
                <a:schemeClr val="tx1"/>
              </a:solidFill>
              <a:effectLst/>
              <a:latin typeface="+mn-lt"/>
              <a:ea typeface="+mn-ea"/>
              <a:cs typeface="+mn-cs"/>
            </a:endParaRPr>
          </a:p>
          <a:p>
            <a:pPr rtl="0" eaLnBrk="1" fontAlgn="ctr" latinLnBrk="0" hangingPunct="1"/>
            <a:r>
              <a:rPr lang="fr-FR" sz="1200" b="0" i="0" u="none" strike="noStrike" kern="1200" dirty="0" smtClean="0">
                <a:solidFill>
                  <a:schemeClr val="tx1"/>
                </a:solidFill>
                <a:effectLst/>
                <a:latin typeface="+mn-lt"/>
                <a:ea typeface="+mn-ea"/>
                <a:cs typeface="+mn-cs"/>
              </a:rPr>
              <a:t>UNIFYING BRIGHTENING CREAM</a:t>
            </a:r>
          </a:p>
          <a:p>
            <a:pPr rtl="0" eaLnBrk="1" fontAlgn="ctr" latinLnBrk="0" hangingPunct="1"/>
            <a:r>
              <a:rPr lang="fr-FR" sz="1200" b="0" i="0" u="none" strike="noStrike" kern="1200" dirty="0" smtClean="0">
                <a:solidFill>
                  <a:schemeClr val="tx1"/>
                </a:solidFill>
                <a:effectLst/>
                <a:latin typeface="+mn-lt"/>
                <a:ea typeface="+mn-ea"/>
                <a:cs typeface="+mn-cs"/>
              </a:rPr>
              <a:t>Corrects</a:t>
            </a:r>
            <a:r>
              <a:rPr lang="fr-FR" sz="1200" b="0" i="0" u="none" strike="noStrike" kern="1200" baseline="0" dirty="0" smtClean="0">
                <a:solidFill>
                  <a:schemeClr val="tx1"/>
                </a:solidFill>
                <a:effectLst/>
                <a:latin typeface="+mn-lt"/>
                <a:ea typeface="+mn-ea"/>
                <a:cs typeface="+mn-cs"/>
              </a:rPr>
              <a:t> </a:t>
            </a:r>
            <a:r>
              <a:rPr lang="fr-FR" sz="1200" b="0" i="0" u="none" strike="noStrike" kern="1200" baseline="0" dirty="0" err="1" smtClean="0">
                <a:solidFill>
                  <a:schemeClr val="tx1"/>
                </a:solidFill>
                <a:effectLst/>
                <a:latin typeface="+mn-lt"/>
                <a:ea typeface="+mn-ea"/>
                <a:cs typeface="+mn-cs"/>
              </a:rPr>
              <a:t>discoloration</a:t>
            </a:r>
            <a:endParaRPr lang="fr-FR" sz="1200" b="0" i="0" u="none" strike="noStrike" kern="1200" dirty="0" smtClean="0">
              <a:solidFill>
                <a:schemeClr val="tx1"/>
              </a:solidFill>
              <a:effectLst/>
              <a:latin typeface="+mn-lt"/>
              <a:ea typeface="+mn-ea"/>
              <a:cs typeface="+mn-cs"/>
            </a:endParaRPr>
          </a:p>
          <a:p>
            <a:pPr rtl="0" eaLnBrk="1" fontAlgn="ctr" latinLnBrk="0" hangingPunct="1"/>
            <a:r>
              <a:rPr lang="fr-FR" sz="1200" b="0" i="0" u="none" strike="noStrike" kern="1200" dirty="0" err="1" smtClean="0">
                <a:solidFill>
                  <a:schemeClr val="tx1"/>
                </a:solidFill>
                <a:effectLst/>
                <a:latin typeface="+mn-lt"/>
                <a:ea typeface="+mn-ea"/>
                <a:cs typeface="+mn-cs"/>
              </a:rPr>
              <a:t>Prevents</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dark</a:t>
            </a:r>
            <a:r>
              <a:rPr lang="fr-FR" sz="1200" b="0" i="0" u="none" strike="noStrike" kern="1200" dirty="0" smtClean="0">
                <a:solidFill>
                  <a:schemeClr val="tx1"/>
                </a:solidFill>
                <a:effectLst/>
                <a:latin typeface="+mn-lt"/>
                <a:ea typeface="+mn-ea"/>
                <a:cs typeface="+mn-cs"/>
              </a:rPr>
              <a:t> spots</a:t>
            </a:r>
          </a:p>
          <a:p>
            <a:pPr rtl="0" eaLnBrk="1" fontAlgn="ctr" latinLnBrk="0" hangingPunct="1"/>
            <a:r>
              <a:rPr lang="fr-FR" sz="1200" b="0" i="0" u="none" strike="noStrike" kern="1200" dirty="0" smtClean="0">
                <a:solidFill>
                  <a:schemeClr val="tx1"/>
                </a:solidFill>
                <a:effectLst/>
                <a:latin typeface="+mn-lt"/>
                <a:ea typeface="+mn-ea"/>
                <a:cs typeface="+mn-cs"/>
              </a:rPr>
              <a:t>Hydrates</a:t>
            </a:r>
            <a:r>
              <a:rPr lang="fr-FR" sz="1200" b="0" i="0" u="none" strike="noStrike" kern="1200" baseline="0" dirty="0" smtClean="0">
                <a:solidFill>
                  <a:schemeClr val="tx1"/>
                </a:solidFill>
                <a:effectLst/>
                <a:latin typeface="+mn-lt"/>
                <a:ea typeface="+mn-ea"/>
                <a:cs typeface="+mn-cs"/>
              </a:rPr>
              <a:t> and anti </a:t>
            </a:r>
            <a:r>
              <a:rPr lang="fr-FR" sz="1200" b="0" i="0" u="none" strike="noStrike" kern="1200" baseline="0" dirty="0" err="1" smtClean="0">
                <a:solidFill>
                  <a:schemeClr val="tx1"/>
                </a:solidFill>
                <a:effectLst/>
                <a:latin typeface="+mn-lt"/>
                <a:ea typeface="+mn-ea"/>
                <a:cs typeface="+mn-cs"/>
              </a:rPr>
              <a:t>aging</a:t>
            </a:r>
            <a:endParaRPr lang="fr-FR" sz="1200" b="0" i="0" u="none" strike="noStrike" kern="1200" dirty="0" smtClean="0">
              <a:solidFill>
                <a:schemeClr val="tx1"/>
              </a:solidFill>
              <a:effectLst/>
              <a:latin typeface="+mn-lt"/>
              <a:ea typeface="+mn-ea"/>
              <a:cs typeface="+mn-cs"/>
            </a:endParaRPr>
          </a:p>
          <a:p>
            <a:pPr marL="171450" indent="-171450" rtl="0" eaLnBrk="1" fontAlgn="ctr" latinLnBrk="0" hangingPunct="1">
              <a:buFont typeface="Arial" panose="020B0604020202020204" pitchFamily="34" charset="0"/>
              <a:buChar char="•"/>
            </a:pPr>
            <a:r>
              <a:rPr lang="fr-FR" sz="1200" b="0" i="0" u="none" strike="noStrike" kern="1200" dirty="0" smtClean="0">
                <a:solidFill>
                  <a:schemeClr val="tx1"/>
                </a:solidFill>
                <a:effectLst/>
                <a:latin typeface="+mn-lt"/>
                <a:ea typeface="+mn-ea"/>
                <a:cs typeface="+mn-cs"/>
              </a:rPr>
              <a:t>Time </a:t>
            </a:r>
            <a:r>
              <a:rPr lang="fr-FR" sz="1200" b="0" i="0" u="none" strike="noStrike" kern="1200" dirty="0" err="1" smtClean="0">
                <a:solidFill>
                  <a:schemeClr val="tx1"/>
                </a:solidFill>
                <a:effectLst/>
                <a:latin typeface="+mn-lt"/>
                <a:ea typeface="+mn-ea"/>
                <a:cs typeface="+mn-cs"/>
              </a:rPr>
              <a:t>defying</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vitamin</a:t>
            </a:r>
            <a:r>
              <a:rPr lang="fr-FR" sz="1200" b="0" i="0" u="none" strike="noStrike" kern="1200" dirty="0" smtClean="0">
                <a:solidFill>
                  <a:schemeClr val="tx1"/>
                </a:solidFill>
                <a:effectLst/>
                <a:latin typeface="+mn-lt"/>
                <a:ea typeface="+mn-ea"/>
                <a:cs typeface="+mn-cs"/>
              </a:rPr>
              <a:t> C: </a:t>
            </a:r>
            <a:r>
              <a:rPr lang="fr-FR" sz="1200" b="1" i="0" u="none" strike="noStrike" kern="1200" dirty="0" err="1" smtClean="0">
                <a:solidFill>
                  <a:schemeClr val="tx1"/>
                </a:solidFill>
                <a:effectLst/>
                <a:latin typeface="+mn-lt"/>
                <a:ea typeface="+mn-ea"/>
                <a:cs typeface="+mn-cs"/>
              </a:rPr>
              <a:t>brightening</a:t>
            </a:r>
            <a:r>
              <a:rPr lang="fr-FR" sz="1200" b="1" i="0" u="none" strike="noStrike" kern="1200" dirty="0" smtClean="0">
                <a:solidFill>
                  <a:schemeClr val="tx1"/>
                </a:solidFill>
                <a:effectLst/>
                <a:latin typeface="+mn-lt"/>
                <a:ea typeface="+mn-ea"/>
                <a:cs typeface="+mn-cs"/>
              </a:rPr>
              <a:t> anti </a:t>
            </a:r>
            <a:r>
              <a:rPr lang="fr-FR" sz="1200" b="1" i="0" u="none" strike="noStrike" kern="1200" dirty="0" err="1" smtClean="0">
                <a:solidFill>
                  <a:schemeClr val="tx1"/>
                </a:solidFill>
                <a:effectLst/>
                <a:latin typeface="+mn-lt"/>
                <a:ea typeface="+mn-ea"/>
                <a:cs typeface="+mn-cs"/>
              </a:rPr>
              <a:t>dark</a:t>
            </a:r>
            <a:r>
              <a:rPr lang="fr-FR" sz="1200" b="1" i="0" u="none" strike="noStrike" kern="1200" baseline="0" dirty="0" smtClean="0">
                <a:solidFill>
                  <a:schemeClr val="tx1"/>
                </a:solidFill>
                <a:effectLst/>
                <a:latin typeface="+mn-lt"/>
                <a:ea typeface="+mn-ea"/>
                <a:cs typeface="+mn-cs"/>
              </a:rPr>
              <a:t> spots </a:t>
            </a:r>
            <a:r>
              <a:rPr lang="fr-FR" sz="1200" b="1" i="0" u="none" strike="noStrike" kern="1200" baseline="0" dirty="0" err="1" smtClean="0">
                <a:solidFill>
                  <a:schemeClr val="tx1"/>
                </a:solidFill>
                <a:effectLst/>
                <a:latin typeface="+mn-lt"/>
                <a:ea typeface="+mn-ea"/>
                <a:cs typeface="+mn-cs"/>
              </a:rPr>
              <a:t>even</a:t>
            </a:r>
            <a:r>
              <a:rPr lang="fr-FR" sz="1200" b="1" i="0" u="none" strike="noStrike" kern="1200" baseline="0" dirty="0" smtClean="0">
                <a:solidFill>
                  <a:schemeClr val="tx1"/>
                </a:solidFill>
                <a:effectLst/>
                <a:latin typeface="+mn-lt"/>
                <a:ea typeface="+mn-ea"/>
                <a:cs typeface="+mn-cs"/>
              </a:rPr>
              <a:t> complexion</a:t>
            </a:r>
            <a:endParaRPr lang="fr-FR" sz="1200" b="0" i="0" u="none" strike="noStrike" kern="1200" dirty="0" smtClean="0">
              <a:solidFill>
                <a:schemeClr val="tx1"/>
              </a:solidFill>
              <a:effectLst/>
              <a:latin typeface="+mn-lt"/>
              <a:ea typeface="+mn-ea"/>
              <a:cs typeface="+mn-cs"/>
            </a:endParaRPr>
          </a:p>
          <a:p>
            <a:pPr marL="171450" indent="-171450" rtl="0" eaLnBrk="1" fontAlgn="ctr" latinLnBrk="0" hangingPunct="1">
              <a:buFont typeface="Arial" panose="020B0604020202020204" pitchFamily="34" charset="0"/>
              <a:buChar char="•"/>
            </a:pPr>
            <a:r>
              <a:rPr lang="fr-FR" sz="1200" b="0" i="0" u="none" strike="noStrike" kern="1200" baseline="0" dirty="0" smtClean="0">
                <a:solidFill>
                  <a:schemeClr val="tx1"/>
                </a:solidFill>
                <a:effectLst/>
                <a:latin typeface="+mn-lt"/>
                <a:ea typeface="+mn-ea"/>
                <a:cs typeface="+mn-cs"/>
              </a:rPr>
              <a:t>Apple </a:t>
            </a:r>
            <a:r>
              <a:rPr lang="fr-FR" sz="1200" b="0" i="0" u="none" strike="noStrike" kern="1200" baseline="0" dirty="0" err="1" smtClean="0">
                <a:solidFill>
                  <a:schemeClr val="tx1"/>
                </a:solidFill>
                <a:effectLst/>
                <a:latin typeface="+mn-lt"/>
                <a:ea typeface="+mn-ea"/>
                <a:cs typeface="+mn-cs"/>
              </a:rPr>
              <a:t>extract</a:t>
            </a:r>
            <a:r>
              <a:rPr lang="fr-FR" sz="1200" b="0" i="0" u="none" strike="noStrike" kern="1200" baseline="0" dirty="0" smtClean="0">
                <a:solidFill>
                  <a:schemeClr val="tx1"/>
                </a:solidFill>
                <a:effectLst/>
                <a:latin typeface="+mn-lt"/>
                <a:ea typeface="+mn-ea"/>
                <a:cs typeface="+mn-cs"/>
              </a:rPr>
              <a:t>, vit A and E: </a:t>
            </a:r>
            <a:r>
              <a:rPr lang="fr-FR" sz="1200" b="1" i="0" u="none" strike="noStrike" kern="1200" baseline="0" dirty="0" smtClean="0">
                <a:solidFill>
                  <a:schemeClr val="tx1"/>
                </a:solidFill>
                <a:effectLst/>
                <a:latin typeface="+mn-lt"/>
                <a:ea typeface="+mn-ea"/>
                <a:cs typeface="+mn-cs"/>
              </a:rPr>
              <a:t>anti free </a:t>
            </a:r>
            <a:r>
              <a:rPr lang="fr-FR" sz="1200" b="1" i="0" u="none" strike="noStrike" kern="1200" baseline="0" dirty="0" err="1" smtClean="0">
                <a:solidFill>
                  <a:schemeClr val="tx1"/>
                </a:solidFill>
                <a:effectLst/>
                <a:latin typeface="+mn-lt"/>
                <a:ea typeface="+mn-ea"/>
                <a:cs typeface="+mn-cs"/>
              </a:rPr>
              <a:t>radicals</a:t>
            </a:r>
            <a:endParaRPr lang="fr-FR" sz="1200" b="0" i="0" u="none" strike="noStrike" kern="1200" dirty="0" smtClean="0">
              <a:solidFill>
                <a:schemeClr val="tx1"/>
              </a:solidFill>
              <a:effectLst/>
              <a:latin typeface="+mn-lt"/>
              <a:ea typeface="+mn-ea"/>
              <a:cs typeface="+mn-cs"/>
            </a:endParaRPr>
          </a:p>
          <a:p>
            <a:pPr marL="171450" indent="-171450" rtl="0" eaLnBrk="1" fontAlgn="ctr" latinLnBrk="0" hangingPunct="1">
              <a:buFont typeface="Arial" panose="020B0604020202020204" pitchFamily="34" charset="0"/>
              <a:buChar char="•"/>
            </a:pPr>
            <a:r>
              <a:rPr lang="fr-FR" sz="1200" b="0" i="0" u="none" strike="noStrike" kern="1200" baseline="0" dirty="0" smtClean="0">
                <a:solidFill>
                  <a:schemeClr val="tx1"/>
                </a:solidFill>
                <a:effectLst/>
                <a:latin typeface="+mn-lt"/>
                <a:ea typeface="+mn-ea"/>
                <a:cs typeface="+mn-cs"/>
              </a:rPr>
              <a:t>High </a:t>
            </a:r>
            <a:r>
              <a:rPr lang="fr-FR" sz="1200" b="0" i="0" u="none" strike="noStrike" kern="1200" baseline="0" dirty="0" err="1" smtClean="0">
                <a:solidFill>
                  <a:schemeClr val="tx1"/>
                </a:solidFill>
                <a:effectLst/>
                <a:latin typeface="+mn-lt"/>
                <a:ea typeface="+mn-ea"/>
                <a:cs typeface="+mn-cs"/>
              </a:rPr>
              <a:t>molecular</a:t>
            </a:r>
            <a:r>
              <a:rPr lang="fr-FR" sz="1200" b="0" i="0" u="none" strike="noStrike" kern="1200" baseline="0" dirty="0" smtClean="0">
                <a:solidFill>
                  <a:schemeClr val="tx1"/>
                </a:solidFill>
                <a:effectLst/>
                <a:latin typeface="+mn-lt"/>
                <a:ea typeface="+mn-ea"/>
                <a:cs typeface="+mn-cs"/>
              </a:rPr>
              <a:t> AH, </a:t>
            </a:r>
            <a:r>
              <a:rPr lang="fr-FR" sz="1200" b="0" i="0" u="none" strike="noStrike" kern="1200" baseline="0" dirty="0" err="1" smtClean="0">
                <a:solidFill>
                  <a:schemeClr val="tx1"/>
                </a:solidFill>
                <a:effectLst/>
                <a:latin typeface="+mn-lt"/>
                <a:ea typeface="+mn-ea"/>
                <a:cs typeface="+mn-cs"/>
              </a:rPr>
              <a:t>beech</a:t>
            </a:r>
            <a:r>
              <a:rPr lang="fr-FR" sz="1200" b="0" i="0" u="none" strike="noStrike" kern="1200" baseline="0" dirty="0" smtClean="0">
                <a:solidFill>
                  <a:schemeClr val="tx1"/>
                </a:solidFill>
                <a:effectLst/>
                <a:latin typeface="+mn-lt"/>
                <a:ea typeface="+mn-ea"/>
                <a:cs typeface="+mn-cs"/>
              </a:rPr>
              <a:t> </a:t>
            </a:r>
            <a:r>
              <a:rPr lang="fr-FR" sz="1200" b="0" i="0" u="none" strike="noStrike" kern="1200" baseline="0" dirty="0" err="1" smtClean="0">
                <a:solidFill>
                  <a:schemeClr val="tx1"/>
                </a:solidFill>
                <a:effectLst/>
                <a:latin typeface="+mn-lt"/>
                <a:ea typeface="+mn-ea"/>
                <a:cs typeface="+mn-cs"/>
              </a:rPr>
              <a:t>bud</a:t>
            </a:r>
            <a:r>
              <a:rPr lang="fr-FR" sz="1200" b="0" i="0" u="none" strike="noStrike" kern="1200" baseline="0" dirty="0" smtClean="0">
                <a:solidFill>
                  <a:schemeClr val="tx1"/>
                </a:solidFill>
                <a:effectLst/>
                <a:latin typeface="+mn-lt"/>
                <a:ea typeface="+mn-ea"/>
                <a:cs typeface="+mn-cs"/>
              </a:rPr>
              <a:t> peptides: </a:t>
            </a:r>
            <a:r>
              <a:rPr lang="fr-FR" sz="1200" b="1" i="0" u="none" strike="noStrike" kern="1200" baseline="0" dirty="0" err="1" smtClean="0">
                <a:solidFill>
                  <a:schemeClr val="tx1"/>
                </a:solidFill>
                <a:effectLst/>
                <a:latin typeface="+mn-lt"/>
                <a:ea typeface="+mn-ea"/>
                <a:cs typeface="+mn-cs"/>
              </a:rPr>
              <a:t>hydrating</a:t>
            </a:r>
            <a:r>
              <a:rPr lang="fr-FR" sz="1200" b="1" i="0" u="none" strike="noStrike" kern="1200" baseline="0" dirty="0" smtClean="0">
                <a:solidFill>
                  <a:schemeClr val="tx1"/>
                </a:solidFill>
                <a:effectLst/>
                <a:latin typeface="+mn-lt"/>
                <a:ea typeface="+mn-ea"/>
                <a:cs typeface="+mn-cs"/>
              </a:rPr>
              <a:t>, anti </a:t>
            </a:r>
            <a:r>
              <a:rPr lang="fr-FR" sz="1200" b="1" i="0" u="none" strike="noStrike" kern="1200" baseline="0" dirty="0" err="1" smtClean="0">
                <a:solidFill>
                  <a:schemeClr val="tx1"/>
                </a:solidFill>
                <a:effectLst/>
                <a:latin typeface="+mn-lt"/>
                <a:ea typeface="+mn-ea"/>
                <a:cs typeface="+mn-cs"/>
              </a:rPr>
              <a:t>aging</a:t>
            </a:r>
            <a:endParaRPr lang="fr-FR" sz="1200" b="0" i="0" u="none" strike="noStrike" kern="1200" dirty="0" smtClean="0">
              <a:solidFill>
                <a:schemeClr val="tx1"/>
              </a:solidFill>
              <a:effectLst/>
              <a:latin typeface="+mn-lt"/>
              <a:ea typeface="+mn-ea"/>
              <a:cs typeface="+mn-cs"/>
            </a:endParaRPr>
          </a:p>
          <a:p>
            <a:pPr rtl="0" eaLnBrk="1" fontAlgn="ctr" latinLnBrk="0" hangingPunct="1"/>
            <a:r>
              <a:rPr lang="fr-FR" sz="1200" b="0" i="0" u="none" strike="noStrike" kern="1200" dirty="0" err="1" smtClean="0">
                <a:solidFill>
                  <a:schemeClr val="tx1"/>
                </a:solidFill>
                <a:effectLst/>
                <a:latin typeface="+mn-lt"/>
                <a:ea typeface="+mn-ea"/>
                <a:cs typeface="+mn-cs"/>
              </a:rPr>
              <a:t>Morning</a:t>
            </a:r>
            <a:r>
              <a:rPr lang="fr-FR" sz="1200" b="0" i="0" u="none" strike="noStrike" kern="1200" dirty="0" smtClean="0">
                <a:solidFill>
                  <a:schemeClr val="tx1"/>
                </a:solidFill>
                <a:effectLst/>
                <a:latin typeface="+mn-lt"/>
                <a:ea typeface="+mn-ea"/>
                <a:cs typeface="+mn-cs"/>
              </a:rPr>
              <a:t> &amp; </a:t>
            </a:r>
            <a:r>
              <a:rPr lang="fr-FR" sz="1200" b="0" i="0" u="none" strike="noStrike" kern="1200" dirty="0" err="1" smtClean="0">
                <a:solidFill>
                  <a:schemeClr val="tx1"/>
                </a:solidFill>
                <a:effectLst/>
                <a:latin typeface="+mn-lt"/>
                <a:ea typeface="+mn-ea"/>
                <a:cs typeface="+mn-cs"/>
              </a:rPr>
              <a:t>evening</a:t>
            </a:r>
            <a:r>
              <a:rPr lang="fr-FR" sz="1200" b="0" i="0" u="none" strike="noStrike" kern="1200" dirty="0" smtClean="0">
                <a:solidFill>
                  <a:schemeClr val="tx1"/>
                </a:solidFill>
                <a:effectLst/>
                <a:latin typeface="+mn-lt"/>
                <a:ea typeface="+mn-ea"/>
                <a:cs typeface="+mn-cs"/>
              </a:rPr>
              <a:t> </a:t>
            </a:r>
          </a:p>
          <a:p>
            <a:pPr rtl="0" eaLnBrk="1" fontAlgn="auto" latinLnBrk="0" hangingPunct="1"/>
            <a:r>
              <a:rPr lang="fr-FR" sz="1200" b="0" i="0" u="none" strike="noStrike" kern="1200" dirty="0" err="1" smtClean="0">
                <a:solidFill>
                  <a:schemeClr val="tx1"/>
                </a:solidFill>
                <a:effectLst/>
                <a:latin typeface="+mn-lt"/>
                <a:ea typeface="+mn-ea"/>
                <a:cs typeface="+mn-cs"/>
              </a:rPr>
              <a:t>Apply</a:t>
            </a:r>
            <a:r>
              <a:rPr lang="fr-FR" sz="1200" b="0" i="0" u="none" strike="noStrike" kern="1200" baseline="0" dirty="0" smtClean="0">
                <a:solidFill>
                  <a:schemeClr val="tx1"/>
                </a:solidFill>
                <a:effectLst/>
                <a:latin typeface="+mn-lt"/>
                <a:ea typeface="+mn-ea"/>
                <a:cs typeface="+mn-cs"/>
              </a:rPr>
              <a:t> </a:t>
            </a:r>
            <a:r>
              <a:rPr lang="fr-FR" sz="1200" b="0" i="0" u="none" strike="noStrike" kern="1200" baseline="0" dirty="0" err="1" smtClean="0">
                <a:solidFill>
                  <a:schemeClr val="tx1"/>
                </a:solidFill>
                <a:effectLst/>
                <a:latin typeface="+mn-lt"/>
                <a:ea typeface="+mn-ea"/>
                <a:cs typeface="+mn-cs"/>
              </a:rPr>
              <a:t>sun</a:t>
            </a:r>
            <a:r>
              <a:rPr lang="fr-FR" sz="1200" b="0" i="0" u="none" strike="noStrike" kern="1200" baseline="0" dirty="0" smtClean="0">
                <a:solidFill>
                  <a:schemeClr val="tx1"/>
                </a:solidFill>
                <a:effectLst/>
                <a:latin typeface="+mn-lt"/>
                <a:ea typeface="+mn-ea"/>
                <a:cs typeface="+mn-cs"/>
              </a:rPr>
              <a:t> protection on top</a:t>
            </a:r>
            <a:endParaRPr lang="fr-FR" sz="1200" b="0" i="0" u="none" strike="noStrike" kern="1200" dirty="0" smtClean="0">
              <a:solidFill>
                <a:schemeClr val="tx1"/>
              </a:solidFill>
              <a:effectLst/>
              <a:latin typeface="+mn-lt"/>
              <a:ea typeface="+mn-ea"/>
              <a:cs typeface="+mn-cs"/>
            </a:endParaRPr>
          </a:p>
          <a:p>
            <a:pPr rtl="0" eaLnBrk="1" fontAlgn="auto" latinLnBrk="0" hangingPunct="1"/>
            <a:r>
              <a:rPr lang="fr-FR" sz="1200" b="0" i="0" u="none" strike="noStrike" kern="1200" baseline="0" dirty="0" smtClean="0">
                <a:solidFill>
                  <a:schemeClr val="tx1"/>
                </a:solidFill>
                <a:effectLst/>
                <a:latin typeface="+mn-lt"/>
                <a:ea typeface="+mn-ea"/>
                <a:cs typeface="+mn-cs"/>
              </a:rPr>
              <a:t>PROFESSIONAL SIZE</a:t>
            </a:r>
            <a:endParaRPr lang="fr-FR" sz="1200" b="0" i="0" u="none" strike="noStrike" kern="1200" dirty="0" smtClean="0">
              <a:solidFill>
                <a:schemeClr val="tx1"/>
              </a:solidFill>
              <a:effectLst/>
              <a:latin typeface="+mn-lt"/>
              <a:ea typeface="+mn-ea"/>
              <a:cs typeface="+mn-cs"/>
            </a:endParaRPr>
          </a:p>
          <a:p>
            <a:pPr rtl="0" eaLnBrk="1" fontAlgn="auto" latinLnBrk="0" hangingPunct="1"/>
            <a:r>
              <a:rPr lang="fr-FR" sz="1200" b="0" i="0" u="none" strike="noStrike" kern="1200" dirty="0" err="1" smtClean="0">
                <a:solidFill>
                  <a:schemeClr val="tx1"/>
                </a:solidFill>
                <a:effectLst/>
                <a:latin typeface="+mn-lt"/>
                <a:ea typeface="+mn-ea"/>
                <a:cs typeface="+mn-cs"/>
              </a:rPr>
              <a:t>Combined</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together</a:t>
            </a:r>
            <a:r>
              <a:rPr lang="fr-FR" sz="1200" b="0" i="0" u="none" strike="noStrike" kern="1200" baseline="0" dirty="0" smtClean="0">
                <a:solidFill>
                  <a:schemeClr val="tx1"/>
                </a:solidFill>
                <a:effectLst/>
                <a:latin typeface="+mn-lt"/>
                <a:ea typeface="+mn-ea"/>
                <a:cs typeface="+mn-cs"/>
              </a:rPr>
              <a:t> Solution Clarté + Crème Lumière + Correcteur Ciblé</a:t>
            </a:r>
            <a:endParaRPr lang="fr-FR" sz="1200" b="0" i="0" u="none" strike="noStrike" kern="1200" dirty="0" smtClean="0">
              <a:solidFill>
                <a:schemeClr val="tx1"/>
              </a:solidFill>
              <a:effectLst/>
              <a:latin typeface="+mn-lt"/>
              <a:ea typeface="+mn-ea"/>
              <a:cs typeface="+mn-cs"/>
            </a:endParaRPr>
          </a:p>
          <a:p>
            <a:pPr rtl="0" eaLnBrk="1" fontAlgn="auto" latinLnBrk="0" hangingPunct="1"/>
            <a:endParaRPr lang="fr-FR" sz="1200" b="0" i="0" u="none" strike="noStrike" kern="1200" dirty="0" smtClean="0">
              <a:solidFill>
                <a:schemeClr val="tx1"/>
              </a:solidFill>
              <a:effectLst/>
              <a:latin typeface="+mn-lt"/>
              <a:ea typeface="+mn-ea"/>
              <a:cs typeface="+mn-cs"/>
            </a:endParaRPr>
          </a:p>
          <a:p>
            <a:endParaRPr lang="fr-FR" altLang="fr-FR" dirty="0" smtClean="0"/>
          </a:p>
        </p:txBody>
      </p:sp>
    </p:spTree>
    <p:extLst>
      <p:ext uri="{BB962C8B-B14F-4D97-AF65-F5344CB8AC3E}">
        <p14:creationId xmlns:p14="http://schemas.microsoft.com/office/powerpoint/2010/main" val="3901878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r>
              <a:rPr lang="fr-FR" dirty="0" smtClean="0"/>
              <a:t>First of all,</a:t>
            </a:r>
            <a:r>
              <a:rPr lang="fr-FR" baseline="0" dirty="0" smtClean="0"/>
              <a:t> the main goal off an </a:t>
            </a:r>
            <a:r>
              <a:rPr lang="fr-FR" baseline="0" dirty="0" err="1" smtClean="0"/>
              <a:t>aesthetic</a:t>
            </a:r>
            <a:r>
              <a:rPr lang="fr-FR" baseline="0" dirty="0" smtClean="0"/>
              <a:t> peeling </a:t>
            </a:r>
            <a:r>
              <a:rPr lang="fr-FR" baseline="0" dirty="0" err="1" smtClean="0"/>
              <a:t>is</a:t>
            </a:r>
            <a:r>
              <a:rPr lang="fr-FR" baseline="0" dirty="0" smtClean="0"/>
              <a:t> to </a:t>
            </a:r>
            <a:r>
              <a:rPr lang="fr-FR" baseline="0" dirty="0" err="1" smtClean="0"/>
              <a:t>reveal</a:t>
            </a:r>
            <a:r>
              <a:rPr lang="fr-FR" baseline="0" dirty="0" smtClean="0"/>
              <a:t> </a:t>
            </a:r>
            <a:r>
              <a:rPr lang="fr-FR" sz="1200" dirty="0" smtClean="0">
                <a:solidFill>
                  <a:prstClr val="black"/>
                </a:solidFill>
                <a:latin typeface="Century Gothic" panose="020B0502020202020204" pitchFamily="34" charset="0"/>
              </a:rPr>
              <a:t>the beauty of the skin by </a:t>
            </a:r>
            <a:r>
              <a:rPr lang="fr-FR" sz="1200" dirty="0" err="1" smtClean="0">
                <a:solidFill>
                  <a:prstClr val="black"/>
                </a:solidFill>
                <a:latin typeface="Century Gothic" panose="020B0502020202020204" pitchFamily="34" charset="0"/>
              </a:rPr>
              <a:t>reviving</a:t>
            </a:r>
            <a:r>
              <a:rPr lang="fr-FR" sz="1200" dirty="0" smtClean="0">
                <a:solidFill>
                  <a:prstClr val="black"/>
                </a:solidFill>
                <a:latin typeface="Century Gothic" panose="020B0502020202020204" pitchFamily="34" charset="0"/>
              </a:rPr>
              <a:t> </a:t>
            </a:r>
            <a:r>
              <a:rPr lang="fr-FR" sz="1200" dirty="0" err="1" smtClean="0">
                <a:solidFill>
                  <a:prstClr val="black"/>
                </a:solidFill>
                <a:latin typeface="Century Gothic" panose="020B0502020202020204" pitchFamily="34" charset="0"/>
              </a:rPr>
              <a:t>its</a:t>
            </a:r>
            <a:r>
              <a:rPr lang="fr-FR" sz="1200" dirty="0" smtClean="0">
                <a:solidFill>
                  <a:prstClr val="black"/>
                </a:solidFill>
                <a:latin typeface="Century Gothic" panose="020B0502020202020204" pitchFamily="34" charset="0"/>
              </a:rPr>
              <a:t> radiance and a </a:t>
            </a:r>
            <a:r>
              <a:rPr lang="fr-FR" sz="1200" dirty="0" err="1" smtClean="0">
                <a:solidFill>
                  <a:prstClr val="black"/>
                </a:solidFill>
                <a:latin typeface="Century Gothic" panose="020B0502020202020204" pitchFamily="34" charset="0"/>
              </a:rPr>
              <a:t>refined</a:t>
            </a:r>
            <a:r>
              <a:rPr lang="fr-FR" sz="1200" dirty="0" smtClean="0">
                <a:solidFill>
                  <a:prstClr val="black"/>
                </a:solidFill>
                <a:latin typeface="Century Gothic" panose="020B0502020202020204" pitchFamily="34" charset="0"/>
              </a:rPr>
              <a:t> skin texture by </a:t>
            </a:r>
            <a:r>
              <a:rPr lang="fr-FR" sz="1200" dirty="0" err="1" smtClean="0">
                <a:solidFill>
                  <a:prstClr val="black"/>
                </a:solidFill>
                <a:latin typeface="Century Gothic" panose="020B0502020202020204" pitchFamily="34" charset="0"/>
              </a:rPr>
              <a:t>using</a:t>
            </a:r>
            <a:r>
              <a:rPr lang="fr-FR" sz="1200" dirty="0" smtClean="0">
                <a:solidFill>
                  <a:prstClr val="black"/>
                </a:solidFill>
                <a:latin typeface="Century Gothic" panose="020B0502020202020204" pitchFamily="34" charset="0"/>
              </a:rPr>
              <a:t> </a:t>
            </a:r>
            <a:r>
              <a:rPr lang="fr-FR" sz="1200" dirty="0" err="1" smtClean="0">
                <a:solidFill>
                  <a:prstClr val="black"/>
                </a:solidFill>
                <a:latin typeface="Century Gothic" panose="020B0502020202020204" pitchFamily="34" charset="0"/>
              </a:rPr>
              <a:t>AHAs</a:t>
            </a:r>
            <a:r>
              <a:rPr lang="fr-FR" sz="1200" dirty="0" smtClean="0">
                <a:solidFill>
                  <a:prstClr val="black"/>
                </a:solidFill>
                <a:latin typeface="Century Gothic" panose="020B0502020202020204" pitchFamily="34" charset="0"/>
              </a:rPr>
              <a:t> and </a:t>
            </a:r>
            <a:r>
              <a:rPr lang="fr-FR" sz="1200" dirty="0" err="1" smtClean="0">
                <a:solidFill>
                  <a:prstClr val="black"/>
                </a:solidFill>
                <a:latin typeface="Century Gothic" panose="020B0502020202020204" pitchFamily="34" charset="0"/>
              </a:rPr>
              <a:t>BHAs</a:t>
            </a:r>
            <a:r>
              <a:rPr lang="fr-FR" sz="1200" dirty="0" smtClean="0">
                <a:solidFill>
                  <a:prstClr val="black"/>
                </a:solidFill>
                <a:latin typeface="Century Gothic" panose="020B0502020202020204" pitchFamily="34" charset="0"/>
              </a:rPr>
              <a:t>.</a:t>
            </a:r>
          </a:p>
          <a:p>
            <a:pPr marL="285750" indent="-285750">
              <a:buFontTx/>
              <a:buChar char="-"/>
            </a:pPr>
            <a:endParaRPr lang="fr-FR" sz="1200" dirty="0" smtClean="0">
              <a:solidFill>
                <a:prstClr val="black"/>
              </a:solidFill>
              <a:latin typeface="Century Gothic" panose="020B0502020202020204" pitchFamily="34" charset="0"/>
            </a:endParaRPr>
          </a:p>
          <a:p>
            <a:r>
              <a:rPr lang="en-US" sz="1200" dirty="0" smtClean="0">
                <a:solidFill>
                  <a:prstClr val="black"/>
                </a:solidFill>
                <a:latin typeface="Century Gothic" panose="020B0502020202020204" pitchFamily="34" charset="0"/>
              </a:rPr>
              <a:t>Acids interact with keratin and modify the inter-</a:t>
            </a:r>
            <a:r>
              <a:rPr lang="en-US" sz="1200" dirty="0" err="1" smtClean="0">
                <a:solidFill>
                  <a:prstClr val="black"/>
                </a:solidFill>
                <a:latin typeface="Century Gothic" panose="020B0502020202020204" pitchFamily="34" charset="0"/>
              </a:rPr>
              <a:t>corneocyte</a:t>
            </a:r>
            <a:r>
              <a:rPr lang="en-US" sz="1200" dirty="0" smtClean="0">
                <a:solidFill>
                  <a:prstClr val="black"/>
                </a:solidFill>
                <a:latin typeface="Century Gothic" panose="020B0502020202020204" pitchFamily="34" charset="0"/>
              </a:rPr>
              <a:t> bonds. They promote the elimination of dead cells from the corneous layer of the epidermis by simple contact with the skin.</a:t>
            </a:r>
          </a:p>
          <a:p>
            <a:endParaRPr lang="en-US" sz="1200" dirty="0" smtClean="0">
              <a:solidFill>
                <a:prstClr val="black"/>
              </a:solidFill>
              <a:latin typeface="Century Gothic" panose="020B0502020202020204" pitchFamily="34" charset="0"/>
            </a:endParaRPr>
          </a:p>
          <a:p>
            <a:r>
              <a:rPr lang="en-US" sz="1200" dirty="0" smtClean="0">
                <a:solidFill>
                  <a:prstClr val="black"/>
                </a:solidFill>
                <a:latin typeface="Century Gothic" panose="020B0502020202020204" pitchFamily="34" charset="0"/>
              </a:rPr>
              <a:t>Peelings acts on</a:t>
            </a:r>
            <a:r>
              <a:rPr lang="en-US" sz="1200" baseline="0" dirty="0" smtClean="0">
                <a:solidFill>
                  <a:prstClr val="black"/>
                </a:solidFill>
                <a:latin typeface="Century Gothic" panose="020B0502020202020204" pitchFamily="34" charset="0"/>
              </a:rPr>
              <a:t> the upper part of the skin, and can give a concrete answer for </a:t>
            </a:r>
          </a:p>
          <a:p>
            <a:pPr marL="450850" indent="-368300"/>
            <a:r>
              <a:rPr lang="fr-FR" sz="1200" dirty="0" smtClean="0">
                <a:solidFill>
                  <a:prstClr val="black"/>
                </a:solidFill>
                <a:latin typeface="Century Gothic" panose="020B0502020202020204" pitchFamily="34" charset="0"/>
              </a:rPr>
              <a:t>	-   </a:t>
            </a:r>
            <a:r>
              <a:rPr lang="fr-FR" sz="1200" dirty="0" err="1" smtClean="0">
                <a:solidFill>
                  <a:prstClr val="black"/>
                </a:solidFill>
                <a:latin typeface="Century Gothic" panose="020B0502020202020204" pitchFamily="34" charset="0"/>
              </a:rPr>
              <a:t>Dull</a:t>
            </a:r>
            <a:r>
              <a:rPr lang="fr-FR" sz="1200" dirty="0" smtClean="0">
                <a:solidFill>
                  <a:prstClr val="black"/>
                </a:solidFill>
                <a:latin typeface="Century Gothic" panose="020B0502020202020204" pitchFamily="34" charset="0"/>
              </a:rPr>
              <a:t> complexion (</a:t>
            </a:r>
            <a:r>
              <a:rPr lang="fr-FR" sz="1200" dirty="0" err="1" smtClean="0">
                <a:solidFill>
                  <a:prstClr val="black"/>
                </a:solidFill>
                <a:latin typeface="Century Gothic" panose="020B0502020202020204" pitchFamily="34" charset="0"/>
              </a:rPr>
              <a:t>smokers</a:t>
            </a:r>
            <a:r>
              <a:rPr lang="fr-FR" sz="1200" dirty="0" smtClean="0">
                <a:solidFill>
                  <a:prstClr val="black"/>
                </a:solidFill>
                <a:latin typeface="Century Gothic" panose="020B0502020202020204" pitchFamily="34" charset="0"/>
              </a:rPr>
              <a:t>)</a:t>
            </a:r>
          </a:p>
          <a:p>
            <a:pPr marL="450850" indent="-368300"/>
            <a:r>
              <a:rPr lang="fr-FR" sz="1200" dirty="0" smtClean="0">
                <a:solidFill>
                  <a:prstClr val="black"/>
                </a:solidFill>
                <a:latin typeface="Century Gothic" panose="020B0502020202020204" pitchFamily="34" charset="0"/>
              </a:rPr>
              <a:t>	-   </a:t>
            </a:r>
            <a:r>
              <a:rPr lang="fr-FR" sz="1200" dirty="0" err="1" smtClean="0">
                <a:solidFill>
                  <a:prstClr val="black"/>
                </a:solidFill>
                <a:latin typeface="Century Gothic" panose="020B0502020202020204" pitchFamily="34" charset="0"/>
              </a:rPr>
              <a:t>Muddy</a:t>
            </a:r>
            <a:r>
              <a:rPr lang="fr-FR" sz="1200" dirty="0" smtClean="0">
                <a:solidFill>
                  <a:prstClr val="black"/>
                </a:solidFill>
                <a:latin typeface="Century Gothic" panose="020B0502020202020204" pitchFamily="34" charset="0"/>
              </a:rPr>
              <a:t>, </a:t>
            </a:r>
            <a:r>
              <a:rPr lang="fr-FR" sz="1200" dirty="0" err="1" smtClean="0">
                <a:solidFill>
                  <a:prstClr val="black"/>
                </a:solidFill>
                <a:latin typeface="Century Gothic" panose="020B0502020202020204" pitchFamily="34" charset="0"/>
              </a:rPr>
              <a:t>uneven</a:t>
            </a:r>
            <a:r>
              <a:rPr lang="fr-FR" sz="1200" dirty="0" smtClean="0">
                <a:solidFill>
                  <a:prstClr val="black"/>
                </a:solidFill>
                <a:latin typeface="Century Gothic" panose="020B0502020202020204" pitchFamily="34" charset="0"/>
              </a:rPr>
              <a:t> complexion</a:t>
            </a:r>
          </a:p>
          <a:p>
            <a:pPr marL="450850" indent="-368300"/>
            <a:r>
              <a:rPr lang="fr-FR" sz="1200" dirty="0" smtClean="0">
                <a:solidFill>
                  <a:prstClr val="black"/>
                </a:solidFill>
                <a:latin typeface="Century Gothic" panose="020B0502020202020204" pitchFamily="34" charset="0"/>
              </a:rPr>
              <a:t>	-   </a:t>
            </a:r>
            <a:r>
              <a:rPr lang="fr-FR" sz="1200" dirty="0" err="1" smtClean="0">
                <a:solidFill>
                  <a:prstClr val="black"/>
                </a:solidFill>
                <a:latin typeface="Century Gothic" panose="020B0502020202020204" pitchFamily="34" charset="0"/>
              </a:rPr>
              <a:t>Tired</a:t>
            </a:r>
            <a:r>
              <a:rPr lang="fr-FR" sz="1200" dirty="0" smtClean="0">
                <a:solidFill>
                  <a:prstClr val="black"/>
                </a:solidFill>
                <a:latin typeface="Century Gothic" panose="020B0502020202020204" pitchFamily="34" charset="0"/>
              </a:rPr>
              <a:t> and rough skin</a:t>
            </a:r>
          </a:p>
          <a:p>
            <a:pPr marL="450850" indent="-368300"/>
            <a:r>
              <a:rPr lang="fr-FR" sz="1200" dirty="0" smtClean="0">
                <a:solidFill>
                  <a:prstClr val="black"/>
                </a:solidFill>
                <a:latin typeface="Century Gothic" panose="020B0502020202020204" pitchFamily="34" charset="0"/>
              </a:rPr>
              <a:t>	-   </a:t>
            </a:r>
            <a:r>
              <a:rPr lang="fr-FR" sz="1200" dirty="0" err="1" smtClean="0">
                <a:solidFill>
                  <a:prstClr val="black"/>
                </a:solidFill>
                <a:latin typeface="Century Gothic" panose="020B0502020202020204" pitchFamily="34" charset="0"/>
              </a:rPr>
              <a:t>Dilated</a:t>
            </a:r>
            <a:r>
              <a:rPr lang="fr-FR" sz="1200" dirty="0" smtClean="0">
                <a:solidFill>
                  <a:prstClr val="black"/>
                </a:solidFill>
                <a:latin typeface="Century Gothic" panose="020B0502020202020204" pitchFamily="34" charset="0"/>
              </a:rPr>
              <a:t> pores</a:t>
            </a:r>
          </a:p>
          <a:p>
            <a:pPr marL="450850" indent="-368300"/>
            <a:r>
              <a:rPr lang="fr-FR" sz="1200" dirty="0" smtClean="0">
                <a:solidFill>
                  <a:prstClr val="black"/>
                </a:solidFill>
                <a:latin typeface="Century Gothic" panose="020B0502020202020204" pitchFamily="34" charset="0"/>
              </a:rPr>
              <a:t>	-   Imperfections (</a:t>
            </a:r>
            <a:r>
              <a:rPr lang="fr-FR" sz="1200" dirty="0" err="1" smtClean="0">
                <a:solidFill>
                  <a:prstClr val="black"/>
                </a:solidFill>
                <a:latin typeface="Century Gothic" panose="020B0502020202020204" pitchFamily="34" charset="0"/>
              </a:rPr>
              <a:t>scars</a:t>
            </a:r>
            <a:r>
              <a:rPr lang="fr-FR" sz="1200" dirty="0" smtClean="0">
                <a:solidFill>
                  <a:prstClr val="black"/>
                </a:solidFill>
                <a:latin typeface="Century Gothic" panose="020B0502020202020204" pitchFamily="34" charset="0"/>
              </a:rPr>
              <a:t>, </a:t>
            </a:r>
            <a:r>
              <a:rPr lang="fr-FR" sz="1200" dirty="0" err="1" smtClean="0">
                <a:solidFill>
                  <a:prstClr val="black"/>
                </a:solidFill>
                <a:latin typeface="Century Gothic" panose="020B0502020202020204" pitchFamily="34" charset="0"/>
              </a:rPr>
              <a:t>dark</a:t>
            </a:r>
            <a:r>
              <a:rPr lang="fr-FR" sz="1200" dirty="0" smtClean="0">
                <a:solidFill>
                  <a:prstClr val="black"/>
                </a:solidFill>
                <a:latin typeface="Century Gothic" panose="020B0502020202020204" pitchFamily="34" charset="0"/>
              </a:rPr>
              <a:t> spots)</a:t>
            </a:r>
          </a:p>
          <a:p>
            <a:pPr marL="450850" indent="-368300"/>
            <a:r>
              <a:rPr lang="fr-FR" sz="1200" dirty="0" smtClean="0">
                <a:solidFill>
                  <a:prstClr val="black"/>
                </a:solidFill>
                <a:latin typeface="Century Gothic" panose="020B0502020202020204" pitchFamily="34" charset="0"/>
              </a:rPr>
              <a:t>	-   Lines, fine </a:t>
            </a:r>
            <a:r>
              <a:rPr lang="fr-FR" sz="1200" dirty="0" err="1" smtClean="0">
                <a:solidFill>
                  <a:prstClr val="black"/>
                </a:solidFill>
                <a:latin typeface="Century Gothic" panose="020B0502020202020204" pitchFamily="34" charset="0"/>
              </a:rPr>
              <a:t>lines</a:t>
            </a:r>
            <a:r>
              <a:rPr lang="fr-FR" sz="1200" dirty="0" smtClean="0">
                <a:solidFill>
                  <a:prstClr val="black"/>
                </a:solidFill>
                <a:latin typeface="Century Gothic" panose="020B0502020202020204" pitchFamily="34" charset="0"/>
              </a:rPr>
              <a:t> </a:t>
            </a:r>
          </a:p>
          <a:p>
            <a:endParaRPr lang="fr-FR" sz="1200" dirty="0" smtClean="0">
              <a:solidFill>
                <a:prstClr val="black"/>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solidFill>
                <a:prstClr val="black"/>
              </a:solidFill>
              <a:latin typeface="Century Gothic" panose="020B0502020202020204"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38D811B9-4AC5-4A42-A21C-2222780A25D0}" type="slidenum">
              <a:rPr lang="fr-FR" smtClean="0"/>
              <a:t>2</a:t>
            </a:fld>
            <a:endParaRPr lang="fr-FR"/>
          </a:p>
        </p:txBody>
      </p:sp>
    </p:spTree>
    <p:extLst>
      <p:ext uri="{BB962C8B-B14F-4D97-AF65-F5344CB8AC3E}">
        <p14:creationId xmlns:p14="http://schemas.microsoft.com/office/powerpoint/2010/main" val="477488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GLYCONIGHT 10% MASK</a:t>
            </a:r>
          </a:p>
          <a:p>
            <a:pPr rtl="0" eaLnBrk="1" fontAlgn="auto" latinLnBrk="0" hangingPunct="1"/>
            <a:r>
              <a:rPr lang="fr-FR" sz="1200" b="0" i="0" u="none" strike="noStrike" kern="1200" dirty="0" smtClean="0">
                <a:solidFill>
                  <a:schemeClr val="tx1"/>
                </a:solidFill>
                <a:effectLst/>
                <a:latin typeface="+mn-lt"/>
                <a:ea typeface="+mn-ea"/>
                <a:cs typeface="+mn-cs"/>
              </a:rPr>
              <a:t>All skin types</a:t>
            </a:r>
          </a:p>
          <a:p>
            <a:pPr rtl="0" eaLnBrk="1" fontAlgn="ctr" latinLnBrk="0" hangingPunct="1"/>
            <a:r>
              <a:rPr lang="fr-FR" sz="1200" b="0" i="0" u="none" strike="noStrike" kern="1200" dirty="0" smtClean="0">
                <a:solidFill>
                  <a:schemeClr val="tx1"/>
                </a:solidFill>
                <a:effectLst/>
                <a:latin typeface="+mn-lt"/>
                <a:ea typeface="+mn-ea"/>
                <a:cs typeface="+mn-cs"/>
              </a:rPr>
              <a:t>SMOTHING</a:t>
            </a:r>
            <a:r>
              <a:rPr lang="fr-FR" sz="1200" b="0" i="0" u="none" strike="noStrike" kern="1200" baseline="0" dirty="0" smtClean="0">
                <a:solidFill>
                  <a:schemeClr val="tx1"/>
                </a:solidFill>
                <a:effectLst/>
                <a:latin typeface="+mn-lt"/>
                <a:ea typeface="+mn-ea"/>
                <a:cs typeface="+mn-cs"/>
              </a:rPr>
              <a:t> – RENOVATING - ILLUMINATING</a:t>
            </a:r>
            <a:endParaRPr lang="fr-FR" sz="1200" b="0" i="0" u="none" strike="noStrike" kern="1200" dirty="0" smtClean="0">
              <a:solidFill>
                <a:schemeClr val="tx1"/>
              </a:solidFill>
              <a:effectLst/>
              <a:latin typeface="+mn-lt"/>
              <a:ea typeface="+mn-ea"/>
              <a:cs typeface="+mn-cs"/>
            </a:endParaRPr>
          </a:p>
          <a:p>
            <a:pPr rtl="0" eaLnBrk="1" fontAlgn="ctr" latinLnBrk="0" hangingPunct="1"/>
            <a:r>
              <a:rPr lang="en-US" sz="1200" b="0" i="0" u="none" strike="noStrike" kern="1200" dirty="0" err="1" smtClean="0">
                <a:solidFill>
                  <a:schemeClr val="tx1"/>
                </a:solidFill>
                <a:effectLst/>
                <a:latin typeface="+mn-lt"/>
                <a:ea typeface="+mn-ea"/>
                <a:cs typeface="+mn-cs"/>
              </a:rPr>
              <a:t>Smoothes</a:t>
            </a:r>
            <a:endParaRPr lang="fr-FR" sz="1200" b="0" i="0" u="none" strike="noStrike" kern="1200" dirty="0" smtClean="0">
              <a:solidFill>
                <a:schemeClr val="tx1"/>
              </a:solidFill>
              <a:effectLst/>
              <a:latin typeface="+mn-lt"/>
              <a:ea typeface="+mn-ea"/>
              <a:cs typeface="+mn-cs"/>
            </a:endParaRPr>
          </a:p>
          <a:p>
            <a:pPr rtl="0" eaLnBrk="1" fontAlgn="ctr" latinLnBrk="0" hangingPunct="1"/>
            <a:r>
              <a:rPr lang="en-US" sz="1200" b="0" i="0" u="none" strike="noStrike" kern="1200" dirty="0" smtClean="0">
                <a:solidFill>
                  <a:schemeClr val="tx1"/>
                </a:solidFill>
                <a:effectLst/>
                <a:latin typeface="+mn-lt"/>
                <a:ea typeface="+mn-ea"/>
                <a:cs typeface="+mn-cs"/>
              </a:rPr>
              <a:t>Anti-wrinkle</a:t>
            </a:r>
            <a:endParaRPr lang="fr-FR" sz="1200" b="0" i="0" u="none" strike="noStrike" kern="1200" dirty="0" smtClean="0">
              <a:solidFill>
                <a:schemeClr val="tx1"/>
              </a:solidFill>
              <a:effectLst/>
              <a:latin typeface="+mn-lt"/>
              <a:ea typeface="+mn-ea"/>
              <a:cs typeface="+mn-cs"/>
            </a:endParaRPr>
          </a:p>
          <a:p>
            <a:pPr rtl="0" eaLnBrk="1" fontAlgn="ctr" latinLnBrk="0" hangingPunct="1"/>
            <a:r>
              <a:rPr lang="en-US" sz="1200" b="0" i="0" u="none" strike="noStrike" kern="1200" dirty="0" smtClean="0">
                <a:solidFill>
                  <a:schemeClr val="tx1"/>
                </a:solidFill>
                <a:effectLst/>
                <a:latin typeface="+mn-lt"/>
                <a:ea typeface="+mn-ea"/>
                <a:cs typeface="+mn-cs"/>
              </a:rPr>
              <a:t>Evens out the complexion</a:t>
            </a:r>
            <a:endParaRPr lang="fr-FR" sz="1200" b="0" i="0" u="none" strike="noStrike" kern="1200" dirty="0" smtClean="0">
              <a:solidFill>
                <a:schemeClr val="tx1"/>
              </a:solidFill>
              <a:effectLst/>
              <a:latin typeface="+mn-lt"/>
              <a:ea typeface="+mn-ea"/>
              <a:cs typeface="+mn-cs"/>
            </a:endParaRPr>
          </a:p>
          <a:p>
            <a:pPr rtl="0" eaLnBrk="1" fontAlgn="ctr" latinLnBrk="0" hangingPunct="1"/>
            <a:r>
              <a:rPr lang="en-US" sz="1200" b="0" i="0" u="none" strike="noStrike" kern="1200" dirty="0" err="1" smtClean="0">
                <a:solidFill>
                  <a:schemeClr val="tx1"/>
                </a:solidFill>
                <a:effectLst/>
                <a:latin typeface="+mn-lt"/>
                <a:ea typeface="+mn-ea"/>
                <a:cs typeface="+mn-cs"/>
              </a:rPr>
              <a:t>Smoothes</a:t>
            </a:r>
            <a:r>
              <a:rPr lang="en-US" sz="1200" b="0" i="0" u="none" strike="noStrike" kern="1200" dirty="0" smtClean="0">
                <a:solidFill>
                  <a:schemeClr val="tx1"/>
                </a:solidFill>
                <a:effectLst/>
                <a:latin typeface="+mn-lt"/>
                <a:ea typeface="+mn-ea"/>
                <a:cs typeface="+mn-cs"/>
              </a:rPr>
              <a:t> skin texture</a:t>
            </a:r>
            <a:endParaRPr lang="fr-FR" sz="1200" b="0" i="0" u="none" strike="noStrike" kern="1200" dirty="0" smtClean="0">
              <a:solidFill>
                <a:schemeClr val="tx1"/>
              </a:solidFill>
              <a:effectLst/>
              <a:latin typeface="+mn-lt"/>
              <a:ea typeface="+mn-ea"/>
              <a:cs typeface="+mn-cs"/>
            </a:endParaRPr>
          </a:p>
          <a:p>
            <a:pPr rtl="0" eaLnBrk="1" fontAlgn="ctr" latinLnBrk="0" hangingPunct="1"/>
            <a:r>
              <a:rPr lang="en-US" sz="1200" b="0" i="0" u="none" strike="noStrike" kern="1200" dirty="0" smtClean="0">
                <a:solidFill>
                  <a:schemeClr val="tx1"/>
                </a:solidFill>
                <a:effectLst/>
                <a:latin typeface="+mn-lt"/>
                <a:ea typeface="+mn-ea"/>
                <a:cs typeface="+mn-cs"/>
              </a:rPr>
              <a:t>Tightens pores</a:t>
            </a:r>
            <a:endParaRPr lang="fr-FR" sz="1200" b="0" i="0" u="none" strike="noStrike" kern="1200" dirty="0" smtClean="0">
              <a:solidFill>
                <a:schemeClr val="tx1"/>
              </a:solidFill>
              <a:effectLst/>
              <a:latin typeface="+mn-lt"/>
              <a:ea typeface="+mn-ea"/>
              <a:cs typeface="+mn-cs"/>
            </a:endParaRPr>
          </a:p>
          <a:p>
            <a:pPr marL="171450" indent="-171450" rtl="0" eaLnBrk="1" fontAlgn="ctr" latinLnBrk="0" hangingPunct="1">
              <a:buFont typeface="Arial" panose="020B0604020202020204" pitchFamily="34" charset="0"/>
              <a:buChar char="•"/>
            </a:pPr>
            <a:r>
              <a:rPr lang="fr-FR" sz="1200" b="0" i="0" u="none" strike="noStrike" kern="1200" dirty="0" smtClean="0">
                <a:solidFill>
                  <a:schemeClr val="tx1"/>
                </a:solidFill>
                <a:effectLst/>
                <a:latin typeface="+mn-lt"/>
                <a:ea typeface="+mn-ea"/>
                <a:cs typeface="+mn-cs"/>
              </a:rPr>
              <a:t>10% pure </a:t>
            </a:r>
            <a:r>
              <a:rPr lang="fr-FR" sz="1200" b="0" i="0" u="none" strike="noStrike" kern="1200" dirty="0" err="1" smtClean="0">
                <a:solidFill>
                  <a:schemeClr val="tx1"/>
                </a:solidFill>
                <a:effectLst/>
                <a:latin typeface="+mn-lt"/>
                <a:ea typeface="+mn-ea"/>
                <a:cs typeface="+mn-cs"/>
              </a:rPr>
              <a:t>glycolic</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acid</a:t>
            </a:r>
            <a:r>
              <a:rPr lang="fr-FR" sz="1200" b="0" i="0" u="none" strike="noStrike" kern="1200" dirty="0" smtClean="0">
                <a:solidFill>
                  <a:schemeClr val="tx1"/>
                </a:solidFill>
                <a:effectLst/>
                <a:latin typeface="+mn-lt"/>
                <a:ea typeface="+mn-ea"/>
                <a:cs typeface="+mn-cs"/>
              </a:rPr>
              <a:t>: </a:t>
            </a:r>
            <a:r>
              <a:rPr lang="fr-FR" sz="1200" b="1" i="0" u="none" strike="noStrike" kern="1200" dirty="0" err="1" smtClean="0">
                <a:solidFill>
                  <a:schemeClr val="tx1"/>
                </a:solidFill>
                <a:effectLst/>
                <a:latin typeface="+mn-lt"/>
                <a:ea typeface="+mn-ea"/>
                <a:cs typeface="+mn-cs"/>
              </a:rPr>
              <a:t>smoothing</a:t>
            </a:r>
            <a:r>
              <a:rPr lang="fr-FR" sz="1200" b="1" i="0" u="none" strike="noStrike" kern="1200" dirty="0" smtClean="0">
                <a:solidFill>
                  <a:schemeClr val="tx1"/>
                </a:solidFill>
                <a:effectLst/>
                <a:latin typeface="+mn-lt"/>
                <a:ea typeface="+mn-ea"/>
                <a:cs typeface="+mn-cs"/>
              </a:rPr>
              <a:t>, anti </a:t>
            </a:r>
            <a:r>
              <a:rPr lang="fr-FR" sz="1200" b="1" i="0" u="none" strike="noStrike" kern="1200" dirty="0" err="1" smtClean="0">
                <a:solidFill>
                  <a:schemeClr val="tx1"/>
                </a:solidFill>
                <a:effectLst/>
                <a:latin typeface="+mn-lt"/>
                <a:ea typeface="+mn-ea"/>
                <a:cs typeface="+mn-cs"/>
              </a:rPr>
              <a:t>wrinkle</a:t>
            </a:r>
            <a:endParaRPr lang="fr-FR" sz="1200" b="0" i="0" u="none" strike="noStrike" kern="1200" dirty="0" smtClean="0">
              <a:solidFill>
                <a:schemeClr val="tx1"/>
              </a:solidFill>
              <a:effectLst/>
              <a:latin typeface="+mn-lt"/>
              <a:ea typeface="+mn-ea"/>
              <a:cs typeface="+mn-cs"/>
            </a:endParaRPr>
          </a:p>
          <a:p>
            <a:pPr marL="171450" indent="-171450" rtl="0" eaLnBrk="1" fontAlgn="ctr" latinLnBrk="0" hangingPunct="1">
              <a:buFont typeface="Arial" panose="020B0604020202020204" pitchFamily="34" charset="0"/>
              <a:buChar char="•"/>
            </a:pPr>
            <a:r>
              <a:rPr lang="fr-FR" sz="1200" b="0" i="0" u="none" strike="noStrike" kern="1200" dirty="0" err="1" smtClean="0">
                <a:solidFill>
                  <a:schemeClr val="tx1"/>
                </a:solidFill>
                <a:effectLst/>
                <a:latin typeface="+mn-lt"/>
                <a:ea typeface="+mn-ea"/>
                <a:cs typeface="+mn-cs"/>
              </a:rPr>
              <a:t>Organic</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apricot</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kernel</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oil</a:t>
            </a:r>
            <a:r>
              <a:rPr lang="fr-FR" sz="1200" b="0" i="0" u="none" strike="noStrike" kern="1200" dirty="0" smtClean="0">
                <a:solidFill>
                  <a:schemeClr val="tx1"/>
                </a:solidFill>
                <a:effectLst/>
                <a:latin typeface="+mn-lt"/>
                <a:ea typeface="+mn-ea"/>
                <a:cs typeface="+mn-cs"/>
              </a:rPr>
              <a:t>: </a:t>
            </a:r>
            <a:r>
              <a:rPr lang="fr-FR" sz="1200" b="1" i="0" u="none" strike="noStrike" kern="1200" dirty="0" smtClean="0">
                <a:solidFill>
                  <a:schemeClr val="tx1"/>
                </a:solidFill>
                <a:effectLst/>
                <a:latin typeface="+mn-lt"/>
                <a:ea typeface="+mn-ea"/>
                <a:cs typeface="+mn-cs"/>
              </a:rPr>
              <a:t>radiance</a:t>
            </a:r>
            <a:endParaRPr lang="fr-FR" sz="1200" b="0" i="0" u="none" strike="noStrike" kern="1200" dirty="0" smtClean="0">
              <a:solidFill>
                <a:schemeClr val="tx1"/>
              </a:solidFill>
              <a:effectLst/>
              <a:latin typeface="+mn-lt"/>
              <a:ea typeface="+mn-ea"/>
              <a:cs typeface="+mn-cs"/>
            </a:endParaRPr>
          </a:p>
          <a:p>
            <a:pPr marL="171450" indent="-171450" rtl="0" eaLnBrk="1" fontAlgn="ctr" latinLnBrk="0" hangingPunct="1">
              <a:buFont typeface="Arial" panose="020B0604020202020204" pitchFamily="34" charset="0"/>
              <a:buChar char="•"/>
            </a:pPr>
            <a:r>
              <a:rPr lang="fr-FR" sz="1200" b="0" i="0" u="none" strike="noStrike" kern="1200" dirty="0" smtClean="0">
                <a:solidFill>
                  <a:schemeClr val="tx1"/>
                </a:solidFill>
                <a:effectLst/>
                <a:latin typeface="+mn-lt"/>
                <a:ea typeface="+mn-ea"/>
                <a:cs typeface="+mn-cs"/>
              </a:rPr>
              <a:t>Natural polysaccharides: </a:t>
            </a:r>
            <a:r>
              <a:rPr lang="fr-FR" sz="1200" b="1" i="0" u="none" strike="noStrike" kern="1200" dirty="0" err="1" smtClean="0">
                <a:solidFill>
                  <a:schemeClr val="tx1"/>
                </a:solidFill>
                <a:effectLst/>
                <a:latin typeface="+mn-lt"/>
                <a:ea typeface="+mn-ea"/>
                <a:cs typeface="+mn-cs"/>
              </a:rPr>
              <a:t>soothing</a:t>
            </a:r>
            <a:endParaRPr lang="fr-FR" sz="1200" b="0" i="0" u="none" strike="noStrike" kern="1200" dirty="0" smtClean="0">
              <a:solidFill>
                <a:schemeClr val="tx1"/>
              </a:solidFill>
              <a:effectLst/>
              <a:latin typeface="+mn-lt"/>
              <a:ea typeface="+mn-ea"/>
              <a:cs typeface="+mn-cs"/>
            </a:endParaRPr>
          </a:p>
          <a:p>
            <a:pPr marL="171450" indent="-171450" rtl="0" eaLnBrk="1" fontAlgn="ctr" latinLnBrk="0" hangingPunct="1">
              <a:buFont typeface="Arial" panose="020B0604020202020204" pitchFamily="34" charset="0"/>
              <a:buChar char="•"/>
            </a:pPr>
            <a:r>
              <a:rPr lang="fr-FR" sz="1200" b="0" i="0" u="none" strike="noStrike" kern="1200" dirty="0" err="1" smtClean="0">
                <a:solidFill>
                  <a:schemeClr val="tx1"/>
                </a:solidFill>
                <a:effectLst/>
                <a:latin typeface="+mn-lt"/>
                <a:ea typeface="+mn-ea"/>
                <a:cs typeface="+mn-cs"/>
              </a:rPr>
              <a:t>Vegetable</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glycerin</a:t>
            </a:r>
            <a:r>
              <a:rPr lang="fr-FR" sz="1200" b="0" i="0" u="none" strike="noStrike" kern="1200" dirty="0" smtClean="0">
                <a:solidFill>
                  <a:schemeClr val="tx1"/>
                </a:solidFill>
                <a:effectLst/>
                <a:latin typeface="+mn-lt"/>
                <a:ea typeface="+mn-ea"/>
                <a:cs typeface="+mn-cs"/>
              </a:rPr>
              <a:t>: </a:t>
            </a:r>
            <a:r>
              <a:rPr lang="fr-FR" sz="1200" b="1" i="0" u="none" strike="noStrike" kern="1200" dirty="0" err="1" smtClean="0">
                <a:solidFill>
                  <a:schemeClr val="tx1"/>
                </a:solidFill>
                <a:effectLst/>
                <a:latin typeface="+mn-lt"/>
                <a:ea typeface="+mn-ea"/>
                <a:cs typeface="+mn-cs"/>
              </a:rPr>
              <a:t>moisturizing</a:t>
            </a:r>
            <a:endParaRPr lang="fr-FR" sz="1200" b="0" i="0" u="none" strike="noStrike" kern="1200" dirty="0" smtClean="0">
              <a:solidFill>
                <a:schemeClr val="tx1"/>
              </a:solidFill>
              <a:effectLst/>
              <a:latin typeface="+mn-lt"/>
              <a:ea typeface="+mn-ea"/>
              <a:cs typeface="+mn-cs"/>
            </a:endParaRPr>
          </a:p>
          <a:p>
            <a:pPr marL="171450" indent="-171450" rtl="0" eaLnBrk="1" fontAlgn="ctr" latinLnBrk="0" hangingPunct="1">
              <a:buFont typeface="Arial" panose="020B0604020202020204" pitchFamily="34" charset="0"/>
              <a:buChar char="•"/>
            </a:pPr>
            <a:r>
              <a:rPr lang="fr-FR" sz="1200" b="0" i="0" u="none" strike="noStrike" kern="1200" dirty="0" smtClean="0">
                <a:solidFill>
                  <a:schemeClr val="tx1"/>
                </a:solidFill>
                <a:effectLst/>
                <a:latin typeface="+mn-lt"/>
                <a:ea typeface="+mn-ea"/>
                <a:cs typeface="+mn-cs"/>
              </a:rPr>
              <a:t>YK Quintessence: </a:t>
            </a:r>
            <a:r>
              <a:rPr lang="fr-FR" sz="1200" b="1" i="0" u="none" strike="noStrike" kern="1200" dirty="0" err="1" smtClean="0">
                <a:solidFill>
                  <a:schemeClr val="tx1"/>
                </a:solidFill>
                <a:effectLst/>
                <a:latin typeface="+mn-lt"/>
                <a:ea typeface="+mn-ea"/>
                <a:cs typeface="+mn-cs"/>
              </a:rPr>
              <a:t>balancing</a:t>
            </a:r>
            <a:endParaRPr lang="fr-FR" sz="1200" b="0" i="0" u="none" strike="noStrike" kern="1200" dirty="0" smtClean="0">
              <a:solidFill>
                <a:schemeClr val="tx1"/>
              </a:solidFill>
              <a:effectLst/>
              <a:latin typeface="+mn-lt"/>
              <a:ea typeface="+mn-ea"/>
              <a:cs typeface="+mn-cs"/>
            </a:endParaRPr>
          </a:p>
          <a:p>
            <a:pPr rtl="0" eaLnBrk="1" fontAlgn="auto" latinLnBrk="0" hangingPunct="1"/>
            <a:r>
              <a:rPr lang="fr-FR" sz="1200" b="0" i="0" u="none" strike="noStrike" kern="1200" dirty="0" smtClean="0">
                <a:solidFill>
                  <a:schemeClr val="tx1"/>
                </a:solidFill>
                <a:effectLst/>
                <a:latin typeface="+mn-lt"/>
                <a:ea typeface="+mn-ea"/>
                <a:cs typeface="+mn-cs"/>
              </a:rPr>
              <a:t>Radiance </a:t>
            </a:r>
            <a:r>
              <a:rPr lang="fr-FR" sz="1200" b="0" i="0" u="none" strike="noStrike" kern="1200" dirty="0" err="1" smtClean="0">
                <a:solidFill>
                  <a:schemeClr val="tx1"/>
                </a:solidFill>
                <a:effectLst/>
                <a:latin typeface="+mn-lt"/>
                <a:ea typeface="+mn-ea"/>
                <a:cs typeface="+mn-cs"/>
              </a:rPr>
              <a:t>boost</a:t>
            </a:r>
            <a:r>
              <a:rPr lang="fr-FR" sz="1200" b="0" i="0" u="none" strike="noStrike" kern="1200" dirty="0" smtClean="0">
                <a:solidFill>
                  <a:schemeClr val="tx1"/>
                </a:solidFill>
                <a:effectLst/>
                <a:latin typeface="+mn-lt"/>
                <a:ea typeface="+mn-ea"/>
                <a:cs typeface="+mn-cs"/>
              </a:rPr>
              <a:t>, flash </a:t>
            </a:r>
            <a:r>
              <a:rPr lang="fr-FR" sz="1200" b="0" i="0" u="none" strike="noStrike" kern="1200" dirty="0" err="1" smtClean="0">
                <a:solidFill>
                  <a:schemeClr val="tx1"/>
                </a:solidFill>
                <a:effectLst/>
                <a:latin typeface="+mn-lt"/>
                <a:ea typeface="+mn-ea"/>
                <a:cs typeface="+mn-cs"/>
              </a:rPr>
              <a:t>treatment</a:t>
            </a:r>
            <a:r>
              <a:rPr lang="fr-FR" sz="1200" b="0" i="0" u="none" strike="noStrike" kern="1200" dirty="0" smtClean="0">
                <a:solidFill>
                  <a:schemeClr val="tx1"/>
                </a:solidFill>
                <a:effectLst/>
                <a:latin typeface="+mn-lt"/>
                <a:ea typeface="+mn-ea"/>
                <a:cs typeface="+mn-cs"/>
              </a:rPr>
              <a:t> (1 </a:t>
            </a:r>
            <a:r>
              <a:rPr lang="fr-FR" sz="1200" b="0" i="0" u="none" strike="noStrike" kern="1200" dirty="0" err="1" smtClean="0">
                <a:solidFill>
                  <a:schemeClr val="tx1"/>
                </a:solidFill>
                <a:effectLst/>
                <a:latin typeface="+mn-lt"/>
                <a:ea typeface="+mn-ea"/>
                <a:cs typeface="+mn-cs"/>
              </a:rPr>
              <a:t>week</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every</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other</a:t>
            </a:r>
            <a:r>
              <a:rPr lang="fr-FR" sz="1200" b="0" i="0" u="none" strike="noStrike" kern="1200" dirty="0" smtClean="0">
                <a:solidFill>
                  <a:schemeClr val="tx1"/>
                </a:solidFill>
                <a:effectLst/>
                <a:latin typeface="+mn-lt"/>
                <a:ea typeface="+mn-ea"/>
                <a:cs typeface="+mn-cs"/>
              </a:rPr>
              <a:t> night) or intensive </a:t>
            </a:r>
            <a:r>
              <a:rPr lang="fr-FR" sz="1200" b="0" i="0" u="none" strike="noStrike" kern="1200" dirty="0" err="1" smtClean="0">
                <a:solidFill>
                  <a:schemeClr val="tx1"/>
                </a:solidFill>
                <a:effectLst/>
                <a:latin typeface="+mn-lt"/>
                <a:ea typeface="+mn-ea"/>
                <a:cs typeface="+mn-cs"/>
              </a:rPr>
              <a:t>treatment</a:t>
            </a:r>
            <a:r>
              <a:rPr lang="fr-FR" sz="1200" b="0" i="0" u="none" strike="noStrike" kern="1200" dirty="0" smtClean="0">
                <a:solidFill>
                  <a:schemeClr val="tx1"/>
                </a:solidFill>
                <a:effectLst/>
                <a:latin typeface="+mn-lt"/>
                <a:ea typeface="+mn-ea"/>
                <a:cs typeface="+mn-cs"/>
              </a:rPr>
              <a:t> (1 </a:t>
            </a:r>
            <a:r>
              <a:rPr lang="fr-FR" sz="1200" b="0" i="0" u="none" strike="noStrike" kern="1200" dirty="0" err="1" smtClean="0">
                <a:solidFill>
                  <a:schemeClr val="tx1"/>
                </a:solidFill>
                <a:effectLst/>
                <a:latin typeface="+mn-lt"/>
                <a:ea typeface="+mn-ea"/>
                <a:cs typeface="+mn-cs"/>
              </a:rPr>
              <a:t>month</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every</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other</a:t>
            </a:r>
            <a:r>
              <a:rPr lang="fr-FR" sz="1200" b="0" i="0" u="none" strike="noStrike" kern="1200" dirty="0" smtClean="0">
                <a:solidFill>
                  <a:schemeClr val="tx1"/>
                </a:solidFill>
                <a:effectLst/>
                <a:latin typeface="+mn-lt"/>
                <a:ea typeface="+mn-ea"/>
                <a:cs typeface="+mn-cs"/>
              </a:rPr>
              <a:t> night for the first </a:t>
            </a:r>
            <a:r>
              <a:rPr lang="fr-FR" sz="1200" b="0" i="0" u="none" strike="noStrike" kern="1200" dirty="0" err="1" smtClean="0">
                <a:solidFill>
                  <a:schemeClr val="tx1"/>
                </a:solidFill>
                <a:effectLst/>
                <a:latin typeface="+mn-lt"/>
                <a:ea typeface="+mn-ea"/>
                <a:cs typeface="+mn-cs"/>
              </a:rPr>
              <a:t>week</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then</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every</a:t>
            </a:r>
            <a:r>
              <a:rPr lang="fr-FR" sz="1200" b="0" i="0" u="none" strike="noStrike" kern="1200" dirty="0" smtClean="0">
                <a:solidFill>
                  <a:schemeClr val="tx1"/>
                </a:solidFill>
                <a:effectLst/>
                <a:latin typeface="+mn-lt"/>
                <a:ea typeface="+mn-ea"/>
                <a:cs typeface="+mn-cs"/>
              </a:rPr>
              <a:t> night)</a:t>
            </a:r>
          </a:p>
          <a:p>
            <a:pPr rtl="0" eaLnBrk="1" fontAlgn="auto" latinLnBrk="0" hangingPunct="1"/>
            <a:r>
              <a:rPr lang="en-US" sz="1200" b="0" i="0" u="none" strike="noStrike" kern="1200" dirty="0" smtClean="0">
                <a:solidFill>
                  <a:schemeClr val="tx1"/>
                </a:solidFill>
                <a:effectLst/>
                <a:latin typeface="+mn-lt"/>
                <a:ea typeface="+mn-ea"/>
                <a:cs typeface="+mn-cs"/>
              </a:rPr>
              <a:t>Sleeping mask only</a:t>
            </a:r>
            <a:endParaRPr lang="fr-FR" sz="1200" b="0" i="0" u="none" strike="noStrike" kern="1200" dirty="0" smtClean="0">
              <a:solidFill>
                <a:schemeClr val="tx1"/>
              </a:solidFill>
              <a:effectLst/>
              <a:latin typeface="+mn-lt"/>
              <a:ea typeface="+mn-ea"/>
              <a:cs typeface="+mn-cs"/>
            </a:endParaRPr>
          </a:p>
          <a:p>
            <a:pPr rtl="0" eaLnBrk="1" fontAlgn="auto" latinLnBrk="0" hangingPunct="1"/>
            <a:r>
              <a:rPr lang="en-US" sz="1200" b="0" i="0" u="none" strike="noStrike" kern="1200" dirty="0" smtClean="0">
                <a:solidFill>
                  <a:schemeClr val="tx1"/>
                </a:solidFill>
                <a:effectLst/>
                <a:latin typeface="+mn-lt"/>
                <a:ea typeface="+mn-ea"/>
                <a:cs typeface="+mn-cs"/>
              </a:rPr>
              <a:t>Clean peeling</a:t>
            </a:r>
            <a:endParaRPr lang="fr-FR" sz="1200" b="0" i="0" u="none" strike="noStrike" kern="1200" dirty="0" smtClean="0">
              <a:solidFill>
                <a:schemeClr val="tx1"/>
              </a:solidFill>
              <a:effectLst/>
              <a:latin typeface="+mn-lt"/>
              <a:ea typeface="+mn-ea"/>
              <a:cs typeface="+mn-cs"/>
            </a:endParaRPr>
          </a:p>
          <a:p>
            <a:pPr rtl="0" eaLnBrk="1" fontAlgn="auto" latinLnBrk="0" hangingPunct="1"/>
            <a:r>
              <a:rPr lang="en-US" sz="1200" b="0" i="0" u="none" strike="noStrike" kern="1200" dirty="0" smtClean="0">
                <a:solidFill>
                  <a:schemeClr val="tx1"/>
                </a:solidFill>
                <a:effectLst/>
                <a:latin typeface="+mn-lt"/>
                <a:ea typeface="+mn-ea"/>
                <a:cs typeface="+mn-cs"/>
              </a:rPr>
              <a:t>intergenerational</a:t>
            </a:r>
            <a:endParaRPr lang="fr-FR" sz="1200" b="0" i="0" u="none" strike="noStrike"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rPr>
              <a:t>Description</a:t>
            </a:r>
            <a:endParaRPr lang="fr-FR" sz="1200" kern="1200" dirty="0" smtClean="0">
              <a:solidFill>
                <a:schemeClr val="tx1"/>
              </a:solidFill>
              <a:effectLst/>
              <a:latin typeface="+mn-lt"/>
              <a:ea typeface="+mn-ea"/>
              <a:cs typeface="+mn-cs"/>
            </a:endParaRPr>
          </a:p>
          <a:p>
            <a:r>
              <a:rPr lang="fr-FR" sz="1200" kern="1200" dirty="0" err="1" smtClean="0">
                <a:solidFill>
                  <a:schemeClr val="tx1"/>
                </a:solidFill>
                <a:effectLst/>
                <a:latin typeface="+mn-lt"/>
                <a:ea typeface="+mn-ea"/>
                <a:cs typeface="+mn-cs"/>
              </a:rPr>
              <a:t>Glyconight</a:t>
            </a:r>
            <a:r>
              <a:rPr lang="fr-FR" sz="1200" kern="1200" dirty="0" smtClean="0">
                <a:solidFill>
                  <a:schemeClr val="tx1"/>
                </a:solidFill>
                <a:effectLst/>
                <a:latin typeface="+mn-lt"/>
                <a:ea typeface="+mn-ea"/>
                <a:cs typeface="+mn-cs"/>
              </a:rPr>
              <a:t> 10% </a:t>
            </a:r>
            <a:r>
              <a:rPr lang="fr-FR" sz="1200" kern="1200" dirty="0" err="1" smtClean="0">
                <a:solidFill>
                  <a:schemeClr val="tx1"/>
                </a:solidFill>
                <a:effectLst/>
                <a:latin typeface="+mn-lt"/>
                <a:ea typeface="+mn-ea"/>
                <a:cs typeface="+mn-cs"/>
              </a:rPr>
              <a:t>Mask</a:t>
            </a:r>
            <a:r>
              <a:rPr lang="fr-FR" sz="1200" kern="1200" dirty="0" smtClean="0">
                <a:solidFill>
                  <a:schemeClr val="tx1"/>
                </a:solidFill>
                <a:effectLst/>
                <a:latin typeface="+mn-lt"/>
                <a:ea typeface="+mn-ea"/>
                <a:cs typeface="+mn-cs"/>
              </a:rPr>
              <a:t>, the clean </a:t>
            </a:r>
            <a:r>
              <a:rPr lang="fr-FR" sz="1200" kern="1200" dirty="0" err="1" smtClean="0">
                <a:solidFill>
                  <a:schemeClr val="tx1"/>
                </a:solidFill>
                <a:effectLst/>
                <a:latin typeface="+mn-lt"/>
                <a:ea typeface="+mn-ea"/>
                <a:cs typeface="+mn-cs"/>
              </a:rPr>
              <a:t>peel</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that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gives</a:t>
            </a:r>
            <a:r>
              <a:rPr lang="fr-FR" sz="1200" kern="1200" dirty="0" smtClean="0">
                <a:solidFill>
                  <a:schemeClr val="tx1"/>
                </a:solidFill>
                <a:effectLst/>
                <a:latin typeface="+mn-lt"/>
                <a:ea typeface="+mn-ea"/>
                <a:cs typeface="+mn-cs"/>
              </a:rPr>
              <a:t> the skin a new </a:t>
            </a:r>
            <a:r>
              <a:rPr lang="fr-FR" sz="1200" kern="1200" dirty="0" err="1" smtClean="0">
                <a:solidFill>
                  <a:schemeClr val="tx1"/>
                </a:solidFill>
                <a:effectLst/>
                <a:latin typeface="+mn-lt"/>
                <a:ea typeface="+mn-ea"/>
                <a:cs typeface="+mn-cs"/>
              </a:rPr>
              <a:t>lease</a:t>
            </a:r>
            <a:r>
              <a:rPr lang="fr-FR" sz="1200" kern="1200" dirty="0" smtClean="0">
                <a:solidFill>
                  <a:schemeClr val="tx1"/>
                </a:solidFill>
                <a:effectLst/>
                <a:latin typeface="+mn-lt"/>
                <a:ea typeface="+mn-ea"/>
                <a:cs typeface="+mn-cs"/>
              </a:rPr>
              <a:t> of life. </a:t>
            </a:r>
            <a:br>
              <a:rPr lang="fr-FR" sz="1200" kern="1200" dirty="0" smtClean="0">
                <a:solidFill>
                  <a:schemeClr val="tx1"/>
                </a:solidFill>
                <a:effectLst/>
                <a:latin typeface="+mn-lt"/>
                <a:ea typeface="+mn-ea"/>
                <a:cs typeface="+mn-cs"/>
              </a:rPr>
            </a:br>
            <a:r>
              <a:rPr lang="fr-FR" sz="1200" kern="1200" dirty="0" smtClean="0">
                <a:solidFill>
                  <a:schemeClr val="tx1"/>
                </a:solidFill>
                <a:effectLst/>
                <a:latin typeface="+mn-lt"/>
                <a:ea typeface="+mn-ea"/>
                <a:cs typeface="+mn-cs"/>
              </a:rPr>
              <a:t>This night peeling </a:t>
            </a:r>
            <a:r>
              <a:rPr lang="fr-FR" sz="1200" kern="1200" dirty="0" err="1" smtClean="0">
                <a:solidFill>
                  <a:schemeClr val="tx1"/>
                </a:solidFill>
                <a:effectLst/>
                <a:latin typeface="+mn-lt"/>
                <a:ea typeface="+mn-ea"/>
                <a:cs typeface="+mn-cs"/>
              </a:rPr>
              <a:t>mask</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with</a:t>
            </a:r>
            <a:r>
              <a:rPr lang="fr-FR" sz="1200" kern="1200" dirty="0" smtClean="0">
                <a:solidFill>
                  <a:schemeClr val="tx1"/>
                </a:solidFill>
                <a:effectLst/>
                <a:latin typeface="+mn-lt"/>
                <a:ea typeface="+mn-ea"/>
                <a:cs typeface="+mn-cs"/>
              </a:rPr>
              <a:t> 10% pure </a:t>
            </a:r>
            <a:r>
              <a:rPr lang="fr-FR" sz="1200" kern="1200" dirty="0" err="1" smtClean="0">
                <a:solidFill>
                  <a:schemeClr val="tx1"/>
                </a:solidFill>
                <a:effectLst/>
                <a:latin typeface="+mn-lt"/>
                <a:ea typeface="+mn-ea"/>
                <a:cs typeface="+mn-cs"/>
              </a:rPr>
              <a:t>glycolic</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acid</a:t>
            </a:r>
            <a:r>
              <a:rPr lang="fr-FR" sz="1200" kern="1200" dirty="0" smtClean="0">
                <a:solidFill>
                  <a:schemeClr val="tx1"/>
                </a:solidFill>
                <a:effectLst/>
                <a:latin typeface="+mn-lt"/>
                <a:ea typeface="+mn-ea"/>
                <a:cs typeface="+mn-cs"/>
              </a:rPr>
              <a:t> has a triple </a:t>
            </a:r>
            <a:r>
              <a:rPr lang="fr-FR" sz="1200" kern="1200" dirty="0" err="1" smtClean="0">
                <a:solidFill>
                  <a:schemeClr val="tx1"/>
                </a:solidFill>
                <a:effectLst/>
                <a:latin typeface="+mn-lt"/>
                <a:ea typeface="+mn-ea"/>
                <a:cs typeface="+mn-cs"/>
              </a:rPr>
              <a:t>proven</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effectiveness</a:t>
            </a:r>
            <a:r>
              <a:rPr lang="fr-FR" sz="1200" kern="1200" dirty="0" smtClean="0">
                <a:solidFill>
                  <a:schemeClr val="tx1"/>
                </a:solidFill>
                <a:effectLst/>
                <a:latin typeface="+mn-lt"/>
                <a:ea typeface="+mn-ea"/>
                <a:cs typeface="+mn-cs"/>
              </a:rPr>
              <a:t>: anti-</a:t>
            </a:r>
            <a:r>
              <a:rPr lang="fr-FR" sz="1200" kern="1200" dirty="0" err="1" smtClean="0">
                <a:solidFill>
                  <a:schemeClr val="tx1"/>
                </a:solidFill>
                <a:effectLst/>
                <a:latin typeface="+mn-lt"/>
                <a:ea typeface="+mn-ea"/>
                <a:cs typeface="+mn-cs"/>
              </a:rPr>
              <a:t>aging</a:t>
            </a:r>
            <a:r>
              <a:rPr lang="fr-FR" sz="1200" kern="1200" dirty="0" smtClean="0">
                <a:solidFill>
                  <a:schemeClr val="tx1"/>
                </a:solidFill>
                <a:effectLst/>
                <a:latin typeface="+mn-lt"/>
                <a:ea typeface="+mn-ea"/>
                <a:cs typeface="+mn-cs"/>
              </a:rPr>
              <a:t>, new skin </a:t>
            </a:r>
            <a:r>
              <a:rPr lang="fr-FR" sz="1200" kern="1200" dirty="0" err="1" smtClean="0">
                <a:solidFill>
                  <a:schemeClr val="tx1"/>
                </a:solidFill>
                <a:effectLst/>
                <a:latin typeface="+mn-lt"/>
                <a:ea typeface="+mn-ea"/>
                <a:cs typeface="+mn-cs"/>
              </a:rPr>
              <a:t>effect</a:t>
            </a:r>
            <a:r>
              <a:rPr lang="fr-FR" sz="1200" kern="1200" dirty="0" smtClean="0">
                <a:solidFill>
                  <a:schemeClr val="tx1"/>
                </a:solidFill>
                <a:effectLst/>
                <a:latin typeface="+mn-lt"/>
                <a:ea typeface="+mn-ea"/>
                <a:cs typeface="+mn-cs"/>
              </a:rPr>
              <a:t>, radiance. </a:t>
            </a:r>
            <a:br>
              <a:rPr lang="fr-FR" sz="1200" kern="1200" dirty="0" smtClean="0">
                <a:solidFill>
                  <a:schemeClr val="tx1"/>
                </a:solidFill>
                <a:effectLst/>
                <a:latin typeface="+mn-lt"/>
                <a:ea typeface="+mn-ea"/>
                <a:cs typeface="+mn-cs"/>
              </a:rPr>
            </a:br>
            <a:r>
              <a:rPr lang="fr-FR" sz="1200" kern="1200" dirty="0" smtClean="0">
                <a:solidFill>
                  <a:schemeClr val="tx1"/>
                </a:solidFill>
                <a:effectLst/>
                <a:latin typeface="+mn-lt"/>
                <a:ea typeface="+mn-ea"/>
                <a:cs typeface="+mn-cs"/>
              </a:rPr>
              <a:t>It </a:t>
            </a:r>
            <a:r>
              <a:rPr lang="fr-FR" sz="1200" kern="1200" dirty="0" err="1" smtClean="0">
                <a:solidFill>
                  <a:schemeClr val="tx1"/>
                </a:solidFill>
                <a:effectLst/>
                <a:latin typeface="+mn-lt"/>
                <a:ea typeface="+mn-ea"/>
                <a:cs typeface="+mn-cs"/>
              </a:rPr>
              <a:t>can</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be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used</a:t>
            </a:r>
            <a:r>
              <a:rPr lang="fr-FR" sz="1200" kern="1200" dirty="0" smtClean="0">
                <a:solidFill>
                  <a:schemeClr val="tx1"/>
                </a:solidFill>
                <a:effectLst/>
                <a:latin typeface="+mn-lt"/>
                <a:ea typeface="+mn-ea"/>
                <a:cs typeface="+mn-cs"/>
              </a:rPr>
              <a:t> as a radiance </a:t>
            </a:r>
            <a:r>
              <a:rPr lang="fr-FR" sz="1200" kern="1200" dirty="0" err="1" smtClean="0">
                <a:solidFill>
                  <a:schemeClr val="tx1"/>
                </a:solidFill>
                <a:effectLst/>
                <a:latin typeface="+mn-lt"/>
                <a:ea typeface="+mn-ea"/>
                <a:cs typeface="+mn-cs"/>
              </a:rPr>
              <a:t>boost</a:t>
            </a:r>
            <a:r>
              <a:rPr lang="fr-FR" sz="1200" kern="1200" dirty="0" smtClean="0">
                <a:solidFill>
                  <a:schemeClr val="tx1"/>
                </a:solidFill>
                <a:effectLst/>
                <a:latin typeface="+mn-lt"/>
                <a:ea typeface="+mn-ea"/>
                <a:cs typeface="+mn-cs"/>
              </a:rPr>
              <a:t>, flash cure or intensive </a:t>
            </a:r>
            <a:r>
              <a:rPr lang="fr-FR" sz="1200" kern="1200" dirty="0" err="1" smtClean="0">
                <a:solidFill>
                  <a:schemeClr val="tx1"/>
                </a:solidFill>
                <a:effectLst/>
                <a:latin typeface="+mn-lt"/>
                <a:ea typeface="+mn-ea"/>
                <a:cs typeface="+mn-cs"/>
              </a:rPr>
              <a:t>treatment</a:t>
            </a:r>
            <a:r>
              <a:rPr lang="fr-FR" sz="1200" kern="1200" dirty="0" smtClean="0">
                <a:solidFill>
                  <a:schemeClr val="tx1"/>
                </a:solidFill>
                <a:effectLst/>
                <a:latin typeface="+mn-lt"/>
                <a:ea typeface="+mn-ea"/>
                <a:cs typeface="+mn-cs"/>
              </a:rPr>
              <a:t>. The </a:t>
            </a:r>
            <a:r>
              <a:rPr lang="fr-FR" sz="1200" kern="1200" dirty="0" err="1" smtClean="0">
                <a:solidFill>
                  <a:schemeClr val="tx1"/>
                </a:solidFill>
                <a:effectLst/>
                <a:latin typeface="+mn-lt"/>
                <a:ea typeface="+mn-ea"/>
                <a:cs typeface="+mn-cs"/>
              </a:rPr>
              <a:t>results</a:t>
            </a:r>
            <a:r>
              <a:rPr lang="fr-FR" sz="1200" kern="1200" dirty="0" smtClean="0">
                <a:solidFill>
                  <a:schemeClr val="tx1"/>
                </a:solidFill>
                <a:effectLst/>
                <a:latin typeface="+mn-lt"/>
                <a:ea typeface="+mn-ea"/>
                <a:cs typeface="+mn-cs"/>
              </a:rPr>
              <a:t> are </a:t>
            </a:r>
            <a:r>
              <a:rPr lang="fr-FR" sz="1200" kern="1200" dirty="0" err="1" smtClean="0">
                <a:solidFill>
                  <a:schemeClr val="tx1"/>
                </a:solidFill>
                <a:effectLst/>
                <a:latin typeface="+mn-lt"/>
                <a:ea typeface="+mn-ea"/>
                <a:cs typeface="+mn-cs"/>
              </a:rPr>
              <a:t>seen</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from</a:t>
            </a:r>
            <a:r>
              <a:rPr lang="fr-FR" sz="1200" kern="1200" dirty="0" smtClean="0">
                <a:solidFill>
                  <a:schemeClr val="tx1"/>
                </a:solidFill>
                <a:effectLst/>
                <a:latin typeface="+mn-lt"/>
                <a:ea typeface="+mn-ea"/>
                <a:cs typeface="+mn-cs"/>
              </a:rPr>
              <a:t> the first moment </a:t>
            </a:r>
            <a:r>
              <a:rPr lang="fr-FR" sz="1200" kern="1200" dirty="0" err="1" smtClean="0">
                <a:solidFill>
                  <a:schemeClr val="tx1"/>
                </a:solidFill>
                <a:effectLst/>
                <a:latin typeface="+mn-lt"/>
                <a:ea typeface="+mn-ea"/>
                <a:cs typeface="+mn-cs"/>
              </a:rPr>
              <a:t>you</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wake</a:t>
            </a:r>
            <a:r>
              <a:rPr lang="fr-FR" sz="1200" kern="1200" dirty="0" smtClean="0">
                <a:solidFill>
                  <a:schemeClr val="tx1"/>
                </a:solidFill>
                <a:effectLst/>
                <a:latin typeface="+mn-lt"/>
                <a:ea typeface="+mn-ea"/>
                <a:cs typeface="+mn-cs"/>
              </a:rPr>
              <a:t> up, and </a:t>
            </a:r>
            <a:r>
              <a:rPr lang="fr-FR" sz="1200" kern="1200" dirty="0" err="1" smtClean="0">
                <a:solidFill>
                  <a:schemeClr val="tx1"/>
                </a:solidFill>
                <a:effectLst/>
                <a:latin typeface="+mn-lt"/>
                <a:ea typeface="+mn-ea"/>
                <a:cs typeface="+mn-cs"/>
              </a:rPr>
              <a:t>get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stronger</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with</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each</a:t>
            </a:r>
            <a:r>
              <a:rPr lang="fr-FR" sz="1200" kern="1200" dirty="0" smtClean="0">
                <a:solidFill>
                  <a:schemeClr val="tx1"/>
                </a:solidFill>
                <a:effectLst/>
                <a:latin typeface="+mn-lt"/>
                <a:ea typeface="+mn-ea"/>
                <a:cs typeface="+mn-cs"/>
              </a:rPr>
              <a:t> application!</a:t>
            </a:r>
          </a:p>
          <a:p>
            <a:endParaRPr lang="fr-FR" sz="1200"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rPr>
              <a:t>Promise</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Night peeling </a:t>
            </a:r>
            <a:r>
              <a:rPr lang="fr-FR" sz="1200" kern="1200" dirty="0" err="1" smtClean="0">
                <a:solidFill>
                  <a:schemeClr val="tx1"/>
                </a:solidFill>
                <a:effectLst/>
                <a:latin typeface="+mn-lt"/>
                <a:ea typeface="+mn-ea"/>
                <a:cs typeface="+mn-cs"/>
              </a:rPr>
              <a:t>mask</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with</a:t>
            </a:r>
            <a:r>
              <a:rPr lang="fr-FR" sz="1200" kern="1200" dirty="0" smtClean="0">
                <a:solidFill>
                  <a:schemeClr val="tx1"/>
                </a:solidFill>
                <a:effectLst/>
                <a:latin typeface="+mn-lt"/>
                <a:ea typeface="+mn-ea"/>
                <a:cs typeface="+mn-cs"/>
              </a:rPr>
              <a:t> 10% pure </a:t>
            </a:r>
            <a:r>
              <a:rPr lang="fr-FR" sz="1200" kern="1200" dirty="0" err="1" smtClean="0">
                <a:solidFill>
                  <a:schemeClr val="tx1"/>
                </a:solidFill>
                <a:effectLst/>
                <a:latin typeface="+mn-lt"/>
                <a:ea typeface="+mn-ea"/>
                <a:cs typeface="+mn-cs"/>
              </a:rPr>
              <a:t>glycolic</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acid</a:t>
            </a:r>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rPr>
              <a:t>For </a:t>
            </a:r>
            <a:r>
              <a:rPr lang="fr-FR" sz="1200" u="sng" kern="1200" dirty="0" err="1" smtClean="0">
                <a:solidFill>
                  <a:schemeClr val="tx1"/>
                </a:solidFill>
                <a:effectLst/>
                <a:latin typeface="+mn-lt"/>
                <a:ea typeface="+mn-ea"/>
                <a:cs typeface="+mn-cs"/>
              </a:rPr>
              <a:t>whom</a:t>
            </a:r>
            <a:r>
              <a:rPr lang="fr-FR" sz="1200" u="sng" kern="1200" dirty="0" smtClean="0">
                <a:solidFill>
                  <a:schemeClr val="tx1"/>
                </a:solidFill>
                <a:effectLst/>
                <a:latin typeface="+mn-lt"/>
                <a:ea typeface="+mn-ea"/>
                <a:cs typeface="+mn-cs"/>
              </a:rPr>
              <a:t>?</a:t>
            </a:r>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For </a:t>
            </a:r>
            <a:r>
              <a:rPr lang="fr-FR" sz="1200" kern="1200" dirty="0" err="1" smtClean="0">
                <a:solidFill>
                  <a:schemeClr val="tx1"/>
                </a:solidFill>
                <a:effectLst/>
                <a:latin typeface="+mn-lt"/>
                <a:ea typeface="+mn-ea"/>
                <a:cs typeface="+mn-cs"/>
              </a:rPr>
              <a:t>millennials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Blemish</a:t>
            </a:r>
            <a:r>
              <a:rPr lang="fr-FR" sz="1200" kern="1200" dirty="0" smtClean="0">
                <a:solidFill>
                  <a:schemeClr val="tx1"/>
                </a:solidFill>
                <a:effectLst/>
                <a:latin typeface="+mn-lt"/>
                <a:ea typeface="+mn-ea"/>
                <a:cs typeface="+mn-cs"/>
              </a:rPr>
              <a:t>-free skin, radiance and first </a:t>
            </a:r>
            <a:r>
              <a:rPr lang="fr-FR" sz="1200" kern="1200" dirty="0" err="1" smtClean="0">
                <a:solidFill>
                  <a:schemeClr val="tx1"/>
                </a:solidFill>
                <a:effectLst/>
                <a:latin typeface="+mn-lt"/>
                <a:ea typeface="+mn-ea"/>
                <a:cs typeface="+mn-cs"/>
              </a:rPr>
              <a:t>wrinkle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treatment</a:t>
            </a:r>
            <a:r>
              <a:rPr lang="fr-FR" sz="1200" kern="1200" dirty="0" smtClean="0">
                <a:solidFill>
                  <a:schemeClr val="tx1"/>
                </a:solidFill>
                <a:effectLst/>
                <a:latin typeface="+mn-lt"/>
                <a:ea typeface="+mn-ea"/>
                <a:cs typeface="+mn-cs"/>
              </a:rPr>
              <a:t>)</a:t>
            </a:r>
          </a:p>
          <a:p>
            <a:pPr lvl="0"/>
            <a:r>
              <a:rPr lang="fr-FR" sz="1200" kern="1200" dirty="0" smtClean="0">
                <a:solidFill>
                  <a:schemeClr val="tx1"/>
                </a:solidFill>
                <a:effectLst/>
                <a:latin typeface="+mn-lt"/>
                <a:ea typeface="+mn-ea"/>
                <a:cs typeface="+mn-cs"/>
              </a:rPr>
              <a:t>For more mature skin </a:t>
            </a:r>
            <a:r>
              <a:rPr lang="fr-FR" sz="1200" u="sng"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Anti-</a:t>
            </a:r>
            <a:r>
              <a:rPr lang="fr-FR" sz="1200" kern="1200" dirty="0" err="1" smtClean="0">
                <a:solidFill>
                  <a:schemeClr val="tx1"/>
                </a:solidFill>
                <a:effectLst/>
                <a:latin typeface="+mn-lt"/>
                <a:ea typeface="+mn-ea"/>
                <a:cs typeface="+mn-cs"/>
              </a:rPr>
              <a:t>aging</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effect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wrinkles</a:t>
            </a:r>
            <a:r>
              <a:rPr lang="fr-FR" sz="1200" kern="1200" dirty="0" smtClean="0">
                <a:solidFill>
                  <a:schemeClr val="tx1"/>
                </a:solidFill>
                <a:effectLst/>
                <a:latin typeface="+mn-lt"/>
                <a:ea typeface="+mn-ea"/>
                <a:cs typeface="+mn-cs"/>
              </a:rPr>
              <a:t>++/</a:t>
            </a:r>
            <a:r>
              <a:rPr lang="fr-FR" sz="1200" kern="1200" dirty="0" err="1" smtClean="0">
                <a:solidFill>
                  <a:schemeClr val="tx1"/>
                </a:solidFill>
                <a:effectLst/>
                <a:latin typeface="+mn-lt"/>
                <a:ea typeface="+mn-ea"/>
                <a:cs typeface="+mn-cs"/>
              </a:rPr>
              <a:t>firmness</a:t>
            </a:r>
            <a:r>
              <a:rPr lang="fr-FR" sz="1200" kern="1200" dirty="0" smtClean="0">
                <a:solidFill>
                  <a:schemeClr val="tx1"/>
                </a:solidFill>
                <a:effectLst/>
                <a:latin typeface="+mn-lt"/>
                <a:ea typeface="+mn-ea"/>
                <a:cs typeface="+mn-cs"/>
              </a:rPr>
              <a:t>/spots) and radiance)</a:t>
            </a:r>
          </a:p>
          <a:p>
            <a:pPr lvl="0"/>
            <a:endParaRPr lang="fr-FR" sz="1200" kern="1200" dirty="0" smtClean="0">
              <a:solidFill>
                <a:schemeClr val="tx1"/>
              </a:solidFill>
              <a:effectLst/>
              <a:latin typeface="+mn-lt"/>
              <a:ea typeface="+mn-ea"/>
              <a:cs typeface="+mn-cs"/>
            </a:endParaRPr>
          </a:p>
          <a:p>
            <a:r>
              <a:rPr lang="fr-FR" sz="1200" u="sng" kern="1200" dirty="0" err="1" smtClean="0">
                <a:solidFill>
                  <a:schemeClr val="tx1"/>
                </a:solidFill>
                <a:effectLst/>
                <a:latin typeface="+mn-lt"/>
                <a:ea typeface="+mn-ea"/>
                <a:cs typeface="+mn-cs"/>
              </a:rPr>
              <a:t>Ingredients</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10% </a:t>
            </a:r>
            <a:r>
              <a:rPr lang="fr-FR" sz="1200" kern="1200" dirty="0" err="1" smtClean="0">
                <a:solidFill>
                  <a:schemeClr val="tx1"/>
                </a:solidFill>
                <a:effectLst/>
                <a:latin typeface="+mn-lt"/>
                <a:ea typeface="+mn-ea"/>
                <a:cs typeface="+mn-cs"/>
              </a:rPr>
              <a:t>glycolic</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acid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smoothing</a:t>
            </a:r>
            <a:r>
              <a:rPr lang="fr-FR" sz="1200" kern="1200" dirty="0" smtClean="0">
                <a:solidFill>
                  <a:schemeClr val="tx1"/>
                </a:solidFill>
                <a:effectLst/>
                <a:latin typeface="+mn-lt"/>
                <a:ea typeface="+mn-ea"/>
                <a:cs typeface="+mn-cs"/>
              </a:rPr>
              <a:t>, anti-</a:t>
            </a:r>
            <a:r>
              <a:rPr lang="fr-FR" sz="1200" kern="1200" dirty="0" err="1" smtClean="0">
                <a:solidFill>
                  <a:schemeClr val="tx1"/>
                </a:solidFill>
                <a:effectLst/>
                <a:latin typeface="+mn-lt"/>
                <a:ea typeface="+mn-ea"/>
                <a:cs typeface="+mn-cs"/>
              </a:rPr>
              <a:t>wrinkle</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Natural polysaccharides: </a:t>
            </a:r>
            <a:r>
              <a:rPr lang="fr-FR" sz="1200" kern="1200" dirty="0" err="1" smtClean="0">
                <a:solidFill>
                  <a:schemeClr val="tx1"/>
                </a:solidFill>
                <a:effectLst/>
                <a:latin typeface="+mn-lt"/>
                <a:ea typeface="+mn-ea"/>
                <a:cs typeface="+mn-cs"/>
              </a:rPr>
              <a:t>soothing</a:t>
            </a:r>
            <a:endParaRPr lang="fr-FR" sz="1200" kern="1200" dirty="0" smtClean="0">
              <a:solidFill>
                <a:schemeClr val="tx1"/>
              </a:solidFill>
              <a:effectLst/>
              <a:latin typeface="+mn-lt"/>
              <a:ea typeface="+mn-ea"/>
              <a:cs typeface="+mn-cs"/>
            </a:endParaRPr>
          </a:p>
          <a:p>
            <a:r>
              <a:rPr lang="fr-FR" sz="1200" kern="1200" dirty="0" err="1" smtClean="0">
                <a:solidFill>
                  <a:schemeClr val="tx1"/>
                </a:solidFill>
                <a:effectLst/>
                <a:latin typeface="+mn-lt"/>
                <a:ea typeface="+mn-ea"/>
                <a:cs typeface="+mn-cs"/>
              </a:rPr>
              <a:t>Vegetable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glycerin</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moisturizer</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Brown </a:t>
            </a:r>
            <a:r>
              <a:rPr lang="fr-FR" sz="1200" kern="1200" dirty="0" err="1" smtClean="0">
                <a:solidFill>
                  <a:schemeClr val="tx1"/>
                </a:solidFill>
                <a:effectLst/>
                <a:latin typeface="+mn-lt"/>
                <a:ea typeface="+mn-ea"/>
                <a:cs typeface="+mn-cs"/>
              </a:rPr>
              <a:t>seaweed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shine</a:t>
            </a:r>
            <a:endParaRPr lang="fr-FR" sz="1200" kern="1200" dirty="0" smtClean="0">
              <a:solidFill>
                <a:schemeClr val="tx1"/>
              </a:solidFill>
              <a:effectLst/>
              <a:latin typeface="+mn-lt"/>
              <a:ea typeface="+mn-ea"/>
              <a:cs typeface="+mn-cs"/>
            </a:endParaRPr>
          </a:p>
          <a:p>
            <a:r>
              <a:rPr lang="fr-FR" sz="1200" kern="1200" dirty="0" err="1" smtClean="0">
                <a:solidFill>
                  <a:schemeClr val="tx1"/>
                </a:solidFill>
                <a:effectLst/>
                <a:latin typeface="+mn-lt"/>
                <a:ea typeface="+mn-ea"/>
                <a:cs typeface="+mn-cs"/>
              </a:rPr>
              <a:t>Organic</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apricot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kernel</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oil</a:t>
            </a:r>
            <a:r>
              <a:rPr lang="fr-FR" sz="1200" kern="1200" dirty="0" smtClean="0">
                <a:solidFill>
                  <a:schemeClr val="tx1"/>
                </a:solidFill>
                <a:effectLst/>
                <a:latin typeface="+mn-lt"/>
                <a:ea typeface="+mn-ea"/>
                <a:cs typeface="+mn-cs"/>
              </a:rPr>
              <a:t>: radiance</a:t>
            </a:r>
          </a:p>
          <a:p>
            <a:endParaRPr lang="fr-FR" sz="1200"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rPr>
              <a:t>Home use </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Triple use  </a:t>
            </a:r>
          </a:p>
          <a:p>
            <a:r>
              <a:rPr lang="fr-FR" sz="1200" kern="1200" dirty="0" smtClean="0">
                <a:solidFill>
                  <a:schemeClr val="tx1"/>
                </a:solidFill>
                <a:effectLst/>
                <a:latin typeface="+mn-lt"/>
                <a:ea typeface="+mn-ea"/>
                <a:cs typeface="+mn-cs"/>
              </a:rPr>
              <a:t>Radiance </a:t>
            </a:r>
            <a:r>
              <a:rPr lang="fr-FR" sz="1200" kern="1200" dirty="0" err="1" smtClean="0">
                <a:solidFill>
                  <a:schemeClr val="tx1"/>
                </a:solidFill>
                <a:effectLst/>
                <a:latin typeface="+mn-lt"/>
                <a:ea typeface="+mn-ea"/>
                <a:cs typeface="+mn-cs"/>
              </a:rPr>
              <a:t>mask</a:t>
            </a:r>
            <a:r>
              <a:rPr lang="fr-FR" sz="1200" kern="1200" dirty="0" smtClean="0">
                <a:solidFill>
                  <a:schemeClr val="tx1"/>
                </a:solidFill>
                <a:effectLst/>
                <a:latin typeface="+mn-lt"/>
                <a:ea typeface="+mn-ea"/>
                <a:cs typeface="+mn-cs"/>
              </a:rPr>
              <a:t>: 1 application in the </a:t>
            </a:r>
            <a:r>
              <a:rPr lang="fr-FR" sz="1200" kern="1200" dirty="0" err="1" smtClean="0">
                <a:solidFill>
                  <a:schemeClr val="tx1"/>
                </a:solidFill>
                <a:effectLst/>
                <a:latin typeface="+mn-lt"/>
                <a:ea typeface="+mn-ea"/>
                <a:cs typeface="+mn-cs"/>
              </a:rPr>
              <a:t>evening</a:t>
            </a:r>
            <a:r>
              <a:rPr lang="fr-FR" sz="1200" kern="1200" dirty="0" smtClean="0">
                <a:solidFill>
                  <a:schemeClr val="tx1"/>
                </a:solidFill>
                <a:effectLst/>
                <a:latin typeface="+mn-lt"/>
                <a:ea typeface="+mn-ea"/>
                <a:cs typeface="+mn-cs"/>
              </a:rPr>
              <a:t> for a radiant </a:t>
            </a:r>
            <a:r>
              <a:rPr lang="fr-FR" sz="1200" kern="1200" dirty="0" err="1" smtClean="0">
                <a:solidFill>
                  <a:schemeClr val="tx1"/>
                </a:solidFill>
                <a:effectLst/>
                <a:latin typeface="+mn-lt"/>
                <a:ea typeface="+mn-ea"/>
                <a:cs typeface="+mn-cs"/>
              </a:rPr>
              <a:t>effect</a:t>
            </a:r>
            <a:r>
              <a:rPr lang="fr-FR" sz="1200" kern="1200" dirty="0" smtClean="0">
                <a:solidFill>
                  <a:schemeClr val="tx1"/>
                </a:solidFill>
                <a:effectLst/>
                <a:latin typeface="+mn-lt"/>
                <a:ea typeface="+mn-ea"/>
                <a:cs typeface="+mn-cs"/>
              </a:rPr>
              <a:t> the </a:t>
            </a:r>
            <a:r>
              <a:rPr lang="fr-FR" sz="1200" kern="1200" dirty="0" err="1" smtClean="0">
                <a:solidFill>
                  <a:schemeClr val="tx1"/>
                </a:solidFill>
                <a:effectLst/>
                <a:latin typeface="+mn-lt"/>
                <a:ea typeface="+mn-ea"/>
                <a:cs typeface="+mn-cs"/>
              </a:rPr>
              <a:t>next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morning</a:t>
            </a:r>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Flash or maintenance </a:t>
            </a:r>
            <a:r>
              <a:rPr lang="fr-FR" sz="1200" kern="1200" dirty="0" err="1" smtClean="0">
                <a:solidFill>
                  <a:schemeClr val="tx1"/>
                </a:solidFill>
                <a:effectLst/>
                <a:latin typeface="+mn-lt"/>
                <a:ea typeface="+mn-ea"/>
                <a:cs typeface="+mn-cs"/>
              </a:rPr>
              <a:t>treatment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Every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other</a:t>
            </a:r>
            <a:r>
              <a:rPr lang="fr-FR" sz="1200" kern="1200" dirty="0" smtClean="0">
                <a:solidFill>
                  <a:schemeClr val="tx1"/>
                </a:solidFill>
                <a:effectLst/>
                <a:latin typeface="+mn-lt"/>
                <a:ea typeface="+mn-ea"/>
                <a:cs typeface="+mn-cs"/>
              </a:rPr>
              <a:t> night for 1 </a:t>
            </a:r>
            <a:r>
              <a:rPr lang="fr-FR" sz="1200" kern="1200" dirty="0" err="1" smtClean="0">
                <a:solidFill>
                  <a:schemeClr val="tx1"/>
                </a:solidFill>
                <a:effectLst/>
                <a:latin typeface="+mn-lt"/>
                <a:ea typeface="+mn-ea"/>
                <a:cs typeface="+mn-cs"/>
              </a:rPr>
              <a:t>week</a:t>
            </a:r>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Intensive </a:t>
            </a:r>
            <a:r>
              <a:rPr lang="fr-FR" sz="1200" kern="1200" dirty="0" err="1" smtClean="0">
                <a:solidFill>
                  <a:schemeClr val="tx1"/>
                </a:solidFill>
                <a:effectLst/>
                <a:latin typeface="+mn-lt"/>
                <a:ea typeface="+mn-ea"/>
                <a:cs typeface="+mn-cs"/>
              </a:rPr>
              <a:t>treatment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Every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other</a:t>
            </a:r>
            <a:r>
              <a:rPr lang="fr-FR" sz="1200" kern="1200" dirty="0" smtClean="0">
                <a:solidFill>
                  <a:schemeClr val="tx1"/>
                </a:solidFill>
                <a:effectLst/>
                <a:latin typeface="+mn-lt"/>
                <a:ea typeface="+mn-ea"/>
                <a:cs typeface="+mn-cs"/>
              </a:rPr>
              <a:t> night for the first </a:t>
            </a:r>
            <a:r>
              <a:rPr lang="fr-FR" sz="1200" kern="1200" dirty="0" err="1" smtClean="0">
                <a:solidFill>
                  <a:schemeClr val="tx1"/>
                </a:solidFill>
                <a:effectLst/>
                <a:latin typeface="+mn-lt"/>
                <a:ea typeface="+mn-ea"/>
                <a:cs typeface="+mn-cs"/>
              </a:rPr>
              <a:t>week</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then</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every</a:t>
            </a:r>
            <a:r>
              <a:rPr lang="fr-FR" sz="1200" kern="1200" dirty="0" smtClean="0">
                <a:solidFill>
                  <a:schemeClr val="tx1"/>
                </a:solidFill>
                <a:effectLst/>
                <a:latin typeface="+mn-lt"/>
                <a:ea typeface="+mn-ea"/>
                <a:cs typeface="+mn-cs"/>
              </a:rPr>
              <a:t> night for the </a:t>
            </a:r>
            <a:r>
              <a:rPr lang="fr-FR" sz="1200" kern="1200" dirty="0" err="1" smtClean="0">
                <a:solidFill>
                  <a:schemeClr val="tx1"/>
                </a:solidFill>
                <a:effectLst/>
                <a:latin typeface="+mn-lt"/>
                <a:ea typeface="+mn-ea"/>
                <a:cs typeface="+mn-cs"/>
              </a:rPr>
              <a:t>following</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weeks</a:t>
            </a:r>
            <a:r>
              <a:rPr lang="fr-FR" sz="1200" kern="1200" dirty="0" smtClean="0">
                <a:solidFill>
                  <a:schemeClr val="tx1"/>
                </a:solidFill>
                <a:effectLst/>
                <a:latin typeface="+mn-lt"/>
                <a:ea typeface="+mn-ea"/>
                <a:cs typeface="+mn-cs"/>
              </a:rPr>
              <a:t>. Cure to </a:t>
            </a:r>
            <a:r>
              <a:rPr lang="fr-FR" sz="1200" kern="1200" dirty="0" err="1" smtClean="0">
                <a:solidFill>
                  <a:schemeClr val="tx1"/>
                </a:solidFill>
                <a:effectLst/>
                <a:latin typeface="+mn-lt"/>
                <a:ea typeface="+mn-ea"/>
                <a:cs typeface="+mn-cs"/>
              </a:rPr>
              <a:t>be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repeated</a:t>
            </a:r>
            <a:r>
              <a:rPr lang="fr-FR" sz="1200" kern="1200" dirty="0" smtClean="0">
                <a:solidFill>
                  <a:schemeClr val="tx1"/>
                </a:solidFill>
                <a:effectLst/>
                <a:latin typeface="+mn-lt"/>
                <a:ea typeface="+mn-ea"/>
                <a:cs typeface="+mn-cs"/>
              </a:rPr>
              <a:t> 2 to 3 times a </a:t>
            </a:r>
            <a:r>
              <a:rPr lang="fr-FR" sz="1200" kern="1200" dirty="0" err="1" smtClean="0">
                <a:solidFill>
                  <a:schemeClr val="tx1"/>
                </a:solidFill>
                <a:effectLst/>
                <a:latin typeface="+mn-lt"/>
                <a:ea typeface="+mn-ea"/>
                <a:cs typeface="+mn-cs"/>
              </a:rPr>
              <a:t>year</a:t>
            </a:r>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kern="1200" dirty="0" err="1" smtClean="0">
                <a:solidFill>
                  <a:schemeClr val="tx1"/>
                </a:solidFill>
                <a:effectLst/>
                <a:latin typeface="+mn-lt"/>
                <a:ea typeface="+mn-ea"/>
                <a:cs typeface="+mn-cs"/>
              </a:rPr>
              <a:t>Precaution</a:t>
            </a:r>
            <a:r>
              <a:rPr lang="fr-FR" sz="1200" kern="1200" dirty="0" smtClean="0">
                <a:solidFill>
                  <a:schemeClr val="tx1"/>
                </a:solidFill>
                <a:effectLst/>
                <a:latin typeface="+mn-lt"/>
                <a:ea typeface="+mn-ea"/>
                <a:cs typeface="+mn-cs"/>
              </a:rPr>
              <a:t> of use</a:t>
            </a:r>
          </a:p>
          <a:p>
            <a:pPr lvl="0"/>
            <a:r>
              <a:rPr lang="fr-FR" sz="1200" kern="1200" dirty="0" err="1" smtClean="0">
                <a:solidFill>
                  <a:schemeClr val="tx1"/>
                </a:solidFill>
                <a:effectLst/>
                <a:latin typeface="+mn-lt"/>
                <a:ea typeface="+mn-ea"/>
                <a:cs typeface="+mn-cs"/>
              </a:rPr>
              <a:t>Avoid</a:t>
            </a:r>
            <a:r>
              <a:rPr lang="fr-FR" sz="1200" kern="1200" dirty="0" smtClean="0">
                <a:solidFill>
                  <a:schemeClr val="tx1"/>
                </a:solidFill>
                <a:effectLst/>
                <a:latin typeface="+mn-lt"/>
                <a:ea typeface="+mn-ea"/>
                <a:cs typeface="+mn-cs"/>
              </a:rPr>
              <a:t> contact </a:t>
            </a:r>
            <a:r>
              <a:rPr lang="fr-FR" sz="1200" kern="1200" dirty="0" err="1" smtClean="0">
                <a:solidFill>
                  <a:schemeClr val="tx1"/>
                </a:solidFill>
                <a:effectLst/>
                <a:latin typeface="+mn-lt"/>
                <a:ea typeface="+mn-ea"/>
                <a:cs typeface="+mn-cs"/>
              </a:rPr>
              <a:t>with</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eyes</a:t>
            </a:r>
            <a:r>
              <a:rPr lang="fr-FR" sz="1200" kern="1200" dirty="0" smtClean="0">
                <a:solidFill>
                  <a:schemeClr val="tx1"/>
                </a:solidFill>
                <a:effectLst/>
                <a:latin typeface="+mn-lt"/>
                <a:ea typeface="+mn-ea"/>
                <a:cs typeface="+mn-cs"/>
              </a:rPr>
              <a:t> and </a:t>
            </a:r>
            <a:r>
              <a:rPr lang="fr-FR" sz="1200" kern="1200" dirty="0" err="1" smtClean="0">
                <a:solidFill>
                  <a:schemeClr val="tx1"/>
                </a:solidFill>
                <a:effectLst/>
                <a:latin typeface="+mn-lt"/>
                <a:ea typeface="+mn-ea"/>
                <a:cs typeface="+mn-cs"/>
              </a:rPr>
              <a:t>lips</a:t>
            </a:r>
            <a:endParaRPr lang="fr-FR" sz="1200" kern="1200" dirty="0" smtClean="0">
              <a:solidFill>
                <a:schemeClr val="tx1"/>
              </a:solidFill>
              <a:effectLst/>
              <a:latin typeface="+mn-lt"/>
              <a:ea typeface="+mn-ea"/>
              <a:cs typeface="+mn-cs"/>
            </a:endParaRPr>
          </a:p>
          <a:p>
            <a:pPr lvl="0"/>
            <a:r>
              <a:rPr lang="fr-FR" sz="1200" kern="1200" dirty="0" err="1" smtClean="0">
                <a:solidFill>
                  <a:schemeClr val="tx1"/>
                </a:solidFill>
                <a:effectLst/>
                <a:latin typeface="+mn-lt"/>
                <a:ea typeface="+mn-ea"/>
                <a:cs typeface="+mn-cs"/>
              </a:rPr>
              <a:t>Always</a:t>
            </a:r>
            <a:r>
              <a:rPr lang="fr-FR" sz="1200" kern="1200" dirty="0" smtClean="0">
                <a:solidFill>
                  <a:schemeClr val="tx1"/>
                </a:solidFill>
                <a:effectLst/>
                <a:latin typeface="+mn-lt"/>
                <a:ea typeface="+mn-ea"/>
                <a:cs typeface="+mn-cs"/>
              </a:rPr>
              <a:t> use a </a:t>
            </a:r>
            <a:r>
              <a:rPr lang="fr-FR" sz="1200" kern="1200" dirty="0" err="1" smtClean="0">
                <a:solidFill>
                  <a:schemeClr val="tx1"/>
                </a:solidFill>
                <a:effectLst/>
                <a:latin typeface="+mn-lt"/>
                <a:ea typeface="+mn-ea"/>
                <a:cs typeface="+mn-cs"/>
              </a:rPr>
              <a:t>sunscreen</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during</a:t>
            </a:r>
            <a:r>
              <a:rPr lang="fr-FR" sz="1200" kern="1200" dirty="0" smtClean="0">
                <a:solidFill>
                  <a:schemeClr val="tx1"/>
                </a:solidFill>
                <a:effectLst/>
                <a:latin typeface="+mn-lt"/>
                <a:ea typeface="+mn-ea"/>
                <a:cs typeface="+mn-cs"/>
              </a:rPr>
              <a:t> the </a:t>
            </a:r>
            <a:r>
              <a:rPr lang="fr-FR" sz="1200" kern="1200" dirty="0" err="1" smtClean="0">
                <a:solidFill>
                  <a:schemeClr val="tx1"/>
                </a:solidFill>
                <a:effectLst/>
                <a:latin typeface="+mn-lt"/>
                <a:ea typeface="+mn-ea"/>
                <a:cs typeface="+mn-cs"/>
              </a:rPr>
              <a:t>day</a:t>
            </a:r>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In case of persistent irritation or </a:t>
            </a:r>
            <a:r>
              <a:rPr lang="fr-FR" sz="1200" kern="1200" dirty="0" err="1" smtClean="0">
                <a:solidFill>
                  <a:schemeClr val="tx1"/>
                </a:solidFill>
                <a:effectLst/>
                <a:latin typeface="+mn-lt"/>
                <a:ea typeface="+mn-ea"/>
                <a:cs typeface="+mn-cs"/>
              </a:rPr>
              <a:t>redness</a:t>
            </a:r>
            <a:r>
              <a:rPr lang="fr-FR" sz="1200" kern="1200" dirty="0" smtClean="0">
                <a:solidFill>
                  <a:schemeClr val="tx1"/>
                </a:solidFill>
                <a:effectLst/>
                <a:latin typeface="+mn-lt"/>
                <a:ea typeface="+mn-ea"/>
                <a:cs typeface="+mn-cs"/>
              </a:rPr>
              <a:t>, discontinue use and </a:t>
            </a:r>
            <a:r>
              <a:rPr lang="fr-FR" sz="1200" kern="1200" dirty="0" err="1" smtClean="0">
                <a:solidFill>
                  <a:schemeClr val="tx1"/>
                </a:solidFill>
                <a:effectLst/>
                <a:latin typeface="+mn-lt"/>
                <a:ea typeface="+mn-ea"/>
                <a:cs typeface="+mn-cs"/>
              </a:rPr>
              <a:t>consult</a:t>
            </a:r>
            <a:r>
              <a:rPr lang="fr-FR" sz="1200" kern="1200" dirty="0" smtClean="0">
                <a:solidFill>
                  <a:schemeClr val="tx1"/>
                </a:solidFill>
                <a:effectLst/>
                <a:latin typeface="+mn-lt"/>
                <a:ea typeface="+mn-ea"/>
                <a:cs typeface="+mn-cs"/>
              </a:rPr>
              <a:t> a </a:t>
            </a:r>
            <a:r>
              <a:rPr lang="fr-FR" sz="1200" kern="1200" dirty="0" err="1" smtClean="0">
                <a:solidFill>
                  <a:schemeClr val="tx1"/>
                </a:solidFill>
                <a:effectLst/>
                <a:latin typeface="+mn-lt"/>
                <a:ea typeface="+mn-ea"/>
                <a:cs typeface="+mn-cs"/>
              </a:rPr>
              <a:t>physician</a:t>
            </a:r>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Do not </a:t>
            </a:r>
            <a:r>
              <a:rPr lang="fr-FR" sz="1200" kern="1200" dirty="0" err="1" smtClean="0">
                <a:solidFill>
                  <a:schemeClr val="tx1"/>
                </a:solidFill>
                <a:effectLst/>
                <a:latin typeface="+mn-lt"/>
                <a:ea typeface="+mn-ea"/>
                <a:cs typeface="+mn-cs"/>
              </a:rPr>
              <a:t>apply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before</a:t>
            </a:r>
            <a:r>
              <a:rPr lang="fr-FR" sz="1200" kern="1200" dirty="0" smtClean="0">
                <a:solidFill>
                  <a:schemeClr val="tx1"/>
                </a:solidFill>
                <a:effectLst/>
                <a:latin typeface="+mn-lt"/>
                <a:ea typeface="+mn-ea"/>
                <a:cs typeface="+mn-cs"/>
              </a:rPr>
              <a:t> or </a:t>
            </a:r>
            <a:r>
              <a:rPr lang="fr-FR" sz="1200" kern="1200" dirty="0" err="1" smtClean="0">
                <a:solidFill>
                  <a:schemeClr val="tx1"/>
                </a:solidFill>
                <a:effectLst/>
                <a:latin typeface="+mn-lt"/>
                <a:ea typeface="+mn-ea"/>
                <a:cs typeface="+mn-cs"/>
              </a:rPr>
              <a:t>after</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hair</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removal</a:t>
            </a:r>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Do not use </a:t>
            </a:r>
            <a:r>
              <a:rPr lang="fr-FR" sz="1200" kern="1200" dirty="0" err="1" smtClean="0">
                <a:solidFill>
                  <a:schemeClr val="tx1"/>
                </a:solidFill>
                <a:effectLst/>
                <a:latin typeface="+mn-lt"/>
                <a:ea typeface="+mn-ea"/>
                <a:cs typeface="+mn-cs"/>
              </a:rPr>
              <a:t>when</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having</a:t>
            </a:r>
            <a:r>
              <a:rPr lang="fr-FR" sz="1200" kern="1200" dirty="0" smtClean="0">
                <a:solidFill>
                  <a:schemeClr val="tx1"/>
                </a:solidFill>
                <a:effectLst/>
                <a:latin typeface="+mn-lt"/>
                <a:ea typeface="+mn-ea"/>
                <a:cs typeface="+mn-cs"/>
              </a:rPr>
              <a:t> a </a:t>
            </a:r>
            <a:r>
              <a:rPr lang="fr-FR" sz="1200" kern="1200" dirty="0" err="1" smtClean="0">
                <a:solidFill>
                  <a:schemeClr val="tx1"/>
                </a:solidFill>
                <a:effectLst/>
                <a:latin typeface="+mn-lt"/>
                <a:ea typeface="+mn-ea"/>
                <a:cs typeface="+mn-cs"/>
              </a:rPr>
              <a:t>retinoic</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acid-based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treatment</a:t>
            </a:r>
            <a:r>
              <a:rPr lang="fr-FR" sz="1200" kern="1200" dirty="0" smtClean="0">
                <a:solidFill>
                  <a:schemeClr val="tx1"/>
                </a:solidFill>
                <a:effectLst/>
                <a:latin typeface="+mn-lt"/>
                <a:ea typeface="+mn-ea"/>
                <a:cs typeface="+mn-cs"/>
              </a:rPr>
              <a:t> or in case of </a:t>
            </a:r>
            <a:r>
              <a:rPr lang="fr-FR" sz="1200" kern="1200" dirty="0" err="1" smtClean="0">
                <a:solidFill>
                  <a:schemeClr val="tx1"/>
                </a:solidFill>
                <a:effectLst/>
                <a:latin typeface="+mn-lt"/>
                <a:ea typeface="+mn-ea"/>
                <a:cs typeface="+mn-cs"/>
              </a:rPr>
              <a:t>particular</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sensitivity</a:t>
            </a:r>
            <a:r>
              <a:rPr lang="fr-FR" sz="1200" kern="1200" dirty="0" smtClean="0">
                <a:solidFill>
                  <a:schemeClr val="tx1"/>
                </a:solidFill>
                <a:effectLst/>
                <a:latin typeface="+mn-lt"/>
                <a:ea typeface="+mn-ea"/>
                <a:cs typeface="+mn-cs"/>
              </a:rPr>
              <a:t> to </a:t>
            </a:r>
            <a:r>
              <a:rPr lang="fr-FR" sz="1200" kern="1200" dirty="0" err="1" smtClean="0">
                <a:solidFill>
                  <a:schemeClr val="tx1"/>
                </a:solidFill>
                <a:effectLst/>
                <a:latin typeface="+mn-lt"/>
                <a:ea typeface="+mn-ea"/>
                <a:cs typeface="+mn-cs"/>
              </a:rPr>
              <a:t>glycolic</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acid</a:t>
            </a:r>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The use of </a:t>
            </a:r>
            <a:r>
              <a:rPr lang="fr-FR" sz="1200" kern="1200" dirty="0" err="1" smtClean="0">
                <a:solidFill>
                  <a:schemeClr val="tx1"/>
                </a:solidFill>
                <a:effectLst/>
                <a:latin typeface="+mn-lt"/>
                <a:ea typeface="+mn-ea"/>
                <a:cs typeface="+mn-cs"/>
              </a:rPr>
              <a:t>this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product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should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be</a:t>
            </a:r>
            <a:r>
              <a:rPr lang="fr-FR" sz="1200" kern="1200" dirty="0" smtClean="0">
                <a:solidFill>
                  <a:schemeClr val="tx1"/>
                </a:solidFill>
                <a:effectLst/>
                <a:latin typeface="+mn-lt"/>
                <a:ea typeface="+mn-ea"/>
                <a:cs typeface="+mn-cs"/>
              </a:rPr>
              <a:t> of </a:t>
            </a:r>
            <a:r>
              <a:rPr lang="fr-FR" sz="1200" kern="1200" dirty="0" err="1" smtClean="0">
                <a:solidFill>
                  <a:schemeClr val="tx1"/>
                </a:solidFill>
                <a:effectLst/>
                <a:latin typeface="+mn-lt"/>
                <a:ea typeface="+mn-ea"/>
                <a:cs typeface="+mn-cs"/>
              </a:rPr>
              <a:t>limited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frequency</a:t>
            </a:r>
            <a:r>
              <a:rPr lang="fr-FR" sz="1200" kern="1200" dirty="0" smtClean="0">
                <a:solidFill>
                  <a:schemeClr val="tx1"/>
                </a:solidFill>
                <a:effectLst/>
                <a:latin typeface="+mn-lt"/>
                <a:ea typeface="+mn-ea"/>
                <a:cs typeface="+mn-cs"/>
              </a:rPr>
              <a:t> or duration</a:t>
            </a:r>
          </a:p>
          <a:p>
            <a:r>
              <a:rPr lang="fr-FR" sz="1200" kern="1200" dirty="0" smtClean="0">
                <a:solidFill>
                  <a:schemeClr val="tx1"/>
                </a:solidFill>
                <a:effectLst/>
                <a:latin typeface="+mn-lt"/>
                <a:ea typeface="+mn-ea"/>
                <a:cs typeface="+mn-cs"/>
              </a:rPr>
              <a:t>To </a:t>
            </a:r>
            <a:r>
              <a:rPr lang="fr-FR" sz="1200" kern="1200" dirty="0" err="1" smtClean="0">
                <a:solidFill>
                  <a:schemeClr val="tx1"/>
                </a:solidFill>
                <a:effectLst/>
                <a:latin typeface="+mn-lt"/>
                <a:ea typeface="+mn-ea"/>
                <a:cs typeface="+mn-cs"/>
              </a:rPr>
              <a:t>see</a:t>
            </a:r>
            <a:r>
              <a:rPr lang="fr-FR" sz="1200" kern="1200" dirty="0" smtClean="0">
                <a:solidFill>
                  <a:schemeClr val="tx1"/>
                </a:solidFill>
                <a:effectLst/>
                <a:latin typeface="+mn-lt"/>
                <a:ea typeface="+mn-ea"/>
                <a:cs typeface="+mn-cs"/>
              </a:rPr>
              <a:t> if </a:t>
            </a:r>
            <a:r>
              <a:rPr lang="fr-FR" sz="1200" kern="1200" dirty="0" err="1" smtClean="0">
                <a:solidFill>
                  <a:schemeClr val="tx1"/>
                </a:solidFill>
                <a:effectLst/>
                <a:latin typeface="+mn-lt"/>
                <a:ea typeface="+mn-ea"/>
                <a:cs typeface="+mn-cs"/>
              </a:rPr>
              <a:t>you</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can</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tolerate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glycolic</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acid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apply</a:t>
            </a:r>
            <a:r>
              <a:rPr lang="fr-FR" sz="1200" kern="1200" dirty="0" smtClean="0">
                <a:solidFill>
                  <a:schemeClr val="tx1"/>
                </a:solidFill>
                <a:effectLst/>
                <a:latin typeface="+mn-lt"/>
                <a:ea typeface="+mn-ea"/>
                <a:cs typeface="+mn-cs"/>
              </a:rPr>
              <a:t> a </a:t>
            </a:r>
            <a:r>
              <a:rPr lang="fr-FR" sz="1200" kern="1200" dirty="0" err="1" smtClean="0">
                <a:solidFill>
                  <a:schemeClr val="tx1"/>
                </a:solidFill>
                <a:effectLst/>
                <a:latin typeface="+mn-lt"/>
                <a:ea typeface="+mn-ea"/>
                <a:cs typeface="+mn-cs"/>
              </a:rPr>
              <a:t>small</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amount</a:t>
            </a:r>
            <a:r>
              <a:rPr lang="fr-FR" sz="1200" kern="1200" dirty="0" smtClean="0">
                <a:solidFill>
                  <a:schemeClr val="tx1"/>
                </a:solidFill>
                <a:effectLst/>
                <a:latin typeface="+mn-lt"/>
                <a:ea typeface="+mn-ea"/>
                <a:cs typeface="+mn-cs"/>
              </a:rPr>
              <a:t> to the </a:t>
            </a:r>
            <a:r>
              <a:rPr lang="fr-FR" sz="1200" kern="1200" dirty="0" err="1" smtClean="0">
                <a:solidFill>
                  <a:schemeClr val="tx1"/>
                </a:solidFill>
                <a:effectLst/>
                <a:latin typeface="+mn-lt"/>
                <a:ea typeface="+mn-ea"/>
                <a:cs typeface="+mn-cs"/>
              </a:rPr>
              <a:t>inside</a:t>
            </a:r>
            <a:r>
              <a:rPr lang="fr-FR" sz="1200" kern="1200" dirty="0" smtClean="0">
                <a:solidFill>
                  <a:schemeClr val="tx1"/>
                </a:solidFill>
                <a:effectLst/>
                <a:latin typeface="+mn-lt"/>
                <a:ea typeface="+mn-ea"/>
                <a:cs typeface="+mn-cs"/>
              </a:rPr>
              <a:t> of the </a:t>
            </a:r>
            <a:r>
              <a:rPr lang="fr-FR" sz="1200" kern="1200" dirty="0" err="1" smtClean="0">
                <a:solidFill>
                  <a:schemeClr val="tx1"/>
                </a:solidFill>
                <a:effectLst/>
                <a:latin typeface="+mn-lt"/>
                <a:ea typeface="+mn-ea"/>
                <a:cs typeface="+mn-cs"/>
              </a:rPr>
              <a:t>elbow</a:t>
            </a:r>
            <a:r>
              <a:rPr lang="fr-FR" sz="1200" kern="1200" dirty="0" smtClean="0">
                <a:solidFill>
                  <a:schemeClr val="tx1"/>
                </a:solidFill>
                <a:effectLst/>
                <a:latin typeface="+mn-lt"/>
                <a:ea typeface="+mn-ea"/>
                <a:cs typeface="+mn-cs"/>
              </a:rPr>
              <a:t> or </a:t>
            </a:r>
            <a:r>
              <a:rPr lang="fr-FR" sz="1200" kern="1200" dirty="0" err="1" smtClean="0">
                <a:solidFill>
                  <a:schemeClr val="tx1"/>
                </a:solidFill>
                <a:effectLst/>
                <a:latin typeface="+mn-lt"/>
                <a:ea typeface="+mn-ea"/>
                <a:cs typeface="+mn-cs"/>
              </a:rPr>
              <a:t>behind</a:t>
            </a:r>
            <a:r>
              <a:rPr lang="fr-FR" sz="1200" kern="1200" dirty="0" smtClean="0">
                <a:solidFill>
                  <a:schemeClr val="tx1"/>
                </a:solidFill>
                <a:effectLst/>
                <a:latin typeface="+mn-lt"/>
                <a:ea typeface="+mn-ea"/>
                <a:cs typeface="+mn-cs"/>
              </a:rPr>
              <a:t> the </a:t>
            </a:r>
            <a:r>
              <a:rPr lang="fr-FR" sz="1200" kern="1200" dirty="0" err="1" smtClean="0">
                <a:solidFill>
                  <a:schemeClr val="tx1"/>
                </a:solidFill>
                <a:effectLst/>
                <a:latin typeface="+mn-lt"/>
                <a:ea typeface="+mn-ea"/>
                <a:cs typeface="+mn-cs"/>
              </a:rPr>
              <a:t>ear</a:t>
            </a:r>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If </a:t>
            </a:r>
            <a:r>
              <a:rPr lang="fr-FR" sz="1200" kern="1200" dirty="0" err="1" smtClean="0">
                <a:solidFill>
                  <a:schemeClr val="tx1"/>
                </a:solidFill>
                <a:effectLst/>
                <a:latin typeface="+mn-lt"/>
                <a:ea typeface="+mn-ea"/>
                <a:cs typeface="+mn-cs"/>
              </a:rPr>
              <a:t>redness</a:t>
            </a:r>
            <a:r>
              <a:rPr lang="fr-FR" sz="1200" kern="1200" dirty="0" smtClean="0">
                <a:solidFill>
                  <a:schemeClr val="tx1"/>
                </a:solidFill>
                <a:effectLst/>
                <a:latin typeface="+mn-lt"/>
                <a:ea typeface="+mn-ea"/>
                <a:cs typeface="+mn-cs"/>
              </a:rPr>
              <a:t> and violent sensations of </a:t>
            </a:r>
            <a:r>
              <a:rPr lang="fr-FR" sz="1200" kern="1200" dirty="0" err="1" smtClean="0">
                <a:solidFill>
                  <a:schemeClr val="tx1"/>
                </a:solidFill>
                <a:effectLst/>
                <a:latin typeface="+mn-lt"/>
                <a:ea typeface="+mn-ea"/>
                <a:cs typeface="+mn-cs"/>
              </a:rPr>
              <a:t>discomfort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appear</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remove</a:t>
            </a:r>
            <a:r>
              <a:rPr lang="fr-FR" sz="1200" kern="1200" dirty="0" smtClean="0">
                <a:solidFill>
                  <a:schemeClr val="tx1"/>
                </a:solidFill>
                <a:effectLst/>
                <a:latin typeface="+mn-lt"/>
                <a:ea typeface="+mn-ea"/>
                <a:cs typeface="+mn-cs"/>
              </a:rPr>
              <a:t> and </a:t>
            </a:r>
            <a:r>
              <a:rPr lang="fr-FR" sz="1200" kern="1200" dirty="0" err="1" smtClean="0">
                <a:solidFill>
                  <a:schemeClr val="tx1"/>
                </a:solidFill>
                <a:effectLst/>
                <a:latin typeface="+mn-lt"/>
                <a:ea typeface="+mn-ea"/>
                <a:cs typeface="+mn-cs"/>
              </a:rPr>
              <a:t>try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again</a:t>
            </a:r>
            <a:r>
              <a:rPr lang="fr-FR" sz="1200" kern="1200" dirty="0" smtClean="0">
                <a:solidFill>
                  <a:schemeClr val="tx1"/>
                </a:solidFill>
                <a:effectLst/>
                <a:latin typeface="+mn-lt"/>
                <a:ea typeface="+mn-ea"/>
                <a:cs typeface="+mn-cs"/>
              </a:rPr>
              <a:t> the </a:t>
            </a:r>
            <a:r>
              <a:rPr lang="fr-FR" sz="1200" kern="1200" dirty="0" err="1" smtClean="0">
                <a:solidFill>
                  <a:schemeClr val="tx1"/>
                </a:solidFill>
                <a:effectLst/>
                <a:latin typeface="+mn-lt"/>
                <a:ea typeface="+mn-ea"/>
                <a:cs typeface="+mn-cs"/>
              </a:rPr>
              <a:t>next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day</a:t>
            </a:r>
            <a:r>
              <a:rPr lang="fr-FR" sz="1200" kern="1200" dirty="0" smtClean="0">
                <a:solidFill>
                  <a:schemeClr val="tx1"/>
                </a:solidFill>
                <a:effectLst/>
                <a:latin typeface="+mn-lt"/>
                <a:ea typeface="+mn-ea"/>
                <a:cs typeface="+mn-cs"/>
              </a:rPr>
              <a:t> to </a:t>
            </a:r>
            <a:r>
              <a:rPr lang="fr-FR" sz="1200" kern="1200" dirty="0" err="1" smtClean="0">
                <a:solidFill>
                  <a:schemeClr val="tx1"/>
                </a:solidFill>
                <a:effectLst/>
                <a:latin typeface="+mn-lt"/>
                <a:ea typeface="+mn-ea"/>
                <a:cs typeface="+mn-cs"/>
              </a:rPr>
              <a:t>confirm</a:t>
            </a:r>
            <a:r>
              <a:rPr lang="fr-FR" sz="1200" kern="1200" dirty="0" smtClean="0">
                <a:solidFill>
                  <a:schemeClr val="tx1"/>
                </a:solidFill>
                <a:effectLst/>
                <a:latin typeface="+mn-lt"/>
                <a:ea typeface="+mn-ea"/>
                <a:cs typeface="+mn-cs"/>
              </a:rPr>
              <a:t> if </a:t>
            </a:r>
            <a:r>
              <a:rPr lang="fr-FR" sz="1200" kern="1200" dirty="0" err="1" smtClean="0">
                <a:solidFill>
                  <a:schemeClr val="tx1"/>
                </a:solidFill>
                <a:effectLst/>
                <a:latin typeface="+mn-lt"/>
                <a:ea typeface="+mn-ea"/>
                <a:cs typeface="+mn-cs"/>
              </a:rPr>
              <a:t>intolerance</a:t>
            </a:r>
            <a:r>
              <a:rPr lang="fr-FR" sz="1200" kern="1200" dirty="0" smtClean="0">
                <a:solidFill>
                  <a:schemeClr val="tx1"/>
                </a:solidFill>
                <a:effectLst/>
                <a:latin typeface="+mn-lt"/>
                <a:ea typeface="+mn-ea"/>
                <a:cs typeface="+mn-cs"/>
              </a:rPr>
              <a:t> or not. </a:t>
            </a:r>
          </a:p>
          <a:p>
            <a:r>
              <a:rPr lang="fr-FR" sz="1200" kern="1200" dirty="0" err="1" smtClean="0">
                <a:solidFill>
                  <a:schemeClr val="tx1"/>
                </a:solidFill>
                <a:effectLst/>
                <a:latin typeface="+mn-lt"/>
                <a:ea typeface="+mn-ea"/>
                <a:cs typeface="+mn-cs"/>
              </a:rPr>
              <a:t>Remember</a:t>
            </a:r>
            <a:r>
              <a:rPr lang="fr-FR" sz="1200" kern="1200" dirty="0" smtClean="0">
                <a:solidFill>
                  <a:schemeClr val="tx1"/>
                </a:solidFill>
                <a:effectLst/>
                <a:latin typeface="+mn-lt"/>
                <a:ea typeface="+mn-ea"/>
                <a:cs typeface="+mn-cs"/>
              </a:rPr>
              <a:t> to use </a:t>
            </a:r>
            <a:r>
              <a:rPr lang="fr-FR" sz="1200" kern="1200" dirty="0" err="1" smtClean="0">
                <a:solidFill>
                  <a:schemeClr val="tx1"/>
                </a:solidFill>
                <a:effectLst/>
                <a:latin typeface="+mn-lt"/>
                <a:ea typeface="+mn-ea"/>
                <a:cs typeface="+mn-cs"/>
              </a:rPr>
              <a:t>sampling</a:t>
            </a:r>
            <a:r>
              <a:rPr lang="fr-FR" sz="1200" kern="1200" dirty="0" smtClean="0">
                <a:solidFill>
                  <a:schemeClr val="tx1"/>
                </a:solidFill>
                <a:effectLst/>
                <a:latin typeface="+mn-lt"/>
                <a:ea typeface="+mn-ea"/>
                <a:cs typeface="+mn-cs"/>
              </a:rPr>
              <a:t>!</a:t>
            </a:r>
          </a:p>
          <a:p>
            <a:endParaRPr lang="fr-FR" sz="1200"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rPr>
              <a:t>Tips </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Can </a:t>
            </a:r>
            <a:r>
              <a:rPr lang="fr-FR" sz="1200" kern="1200" dirty="0" err="1" smtClean="0">
                <a:solidFill>
                  <a:schemeClr val="tx1"/>
                </a:solidFill>
                <a:effectLst/>
                <a:latin typeface="+mn-lt"/>
                <a:ea typeface="+mn-ea"/>
                <a:cs typeface="+mn-cs"/>
              </a:rPr>
              <a:t>also</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be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applied</a:t>
            </a:r>
            <a:r>
              <a:rPr lang="fr-FR" sz="1200" kern="1200" dirty="0" smtClean="0">
                <a:solidFill>
                  <a:schemeClr val="tx1"/>
                </a:solidFill>
                <a:effectLst/>
                <a:latin typeface="+mn-lt"/>
                <a:ea typeface="+mn-ea"/>
                <a:cs typeface="+mn-cs"/>
              </a:rPr>
              <a:t> to the décolleté to </a:t>
            </a:r>
            <a:r>
              <a:rPr lang="fr-FR" sz="1200" kern="1200" dirty="0" err="1" smtClean="0">
                <a:solidFill>
                  <a:schemeClr val="tx1"/>
                </a:solidFill>
                <a:effectLst/>
                <a:latin typeface="+mn-lt"/>
                <a:ea typeface="+mn-ea"/>
                <a:cs typeface="+mn-cs"/>
              </a:rPr>
              <a:t>visibly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smooth</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it</a:t>
            </a:r>
            <a:r>
              <a:rPr lang="fr-FR" sz="1200" kern="1200" dirty="0" smtClean="0">
                <a:solidFill>
                  <a:schemeClr val="tx1"/>
                </a:solidFill>
                <a:effectLst/>
                <a:latin typeface="+mn-lt"/>
                <a:ea typeface="+mn-ea"/>
                <a:cs typeface="+mn-cs"/>
              </a:rPr>
              <a:t> out and </a:t>
            </a:r>
            <a:r>
              <a:rPr lang="fr-FR" sz="1200" kern="1200" dirty="0" err="1" smtClean="0">
                <a:solidFill>
                  <a:schemeClr val="tx1"/>
                </a:solidFill>
                <a:effectLst/>
                <a:latin typeface="+mn-lt"/>
                <a:ea typeface="+mn-ea"/>
                <a:cs typeface="+mn-cs"/>
              </a:rPr>
              <a:t>give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it</a:t>
            </a:r>
            <a:r>
              <a:rPr lang="fr-FR" sz="1200" kern="1200" dirty="0" smtClean="0">
                <a:solidFill>
                  <a:schemeClr val="tx1"/>
                </a:solidFill>
                <a:effectLst/>
                <a:latin typeface="+mn-lt"/>
                <a:ea typeface="+mn-ea"/>
                <a:cs typeface="+mn-cs"/>
              </a:rPr>
              <a:t> a new look!</a:t>
            </a:r>
          </a:p>
          <a:p>
            <a:r>
              <a:rPr lang="fr-FR" sz="1200" kern="1200" dirty="0" smtClean="0">
                <a:solidFill>
                  <a:schemeClr val="tx1"/>
                </a:solidFill>
                <a:effectLst/>
                <a:latin typeface="+mn-lt"/>
                <a:ea typeface="+mn-ea"/>
                <a:cs typeface="+mn-cs"/>
              </a:rPr>
              <a:t>Excellent </a:t>
            </a:r>
            <a:r>
              <a:rPr lang="fr-FR" sz="1200" kern="1200" dirty="0" err="1" smtClean="0">
                <a:solidFill>
                  <a:schemeClr val="tx1"/>
                </a:solidFill>
                <a:effectLst/>
                <a:latin typeface="+mn-lt"/>
                <a:ea typeface="+mn-ea"/>
                <a:cs typeface="+mn-cs"/>
              </a:rPr>
              <a:t>preparation</a:t>
            </a:r>
            <a:r>
              <a:rPr lang="fr-FR" sz="1200" kern="1200" dirty="0" smtClean="0">
                <a:solidFill>
                  <a:schemeClr val="tx1"/>
                </a:solidFill>
                <a:effectLst/>
                <a:latin typeface="+mn-lt"/>
                <a:ea typeface="+mn-ea"/>
                <a:cs typeface="+mn-cs"/>
              </a:rPr>
              <a:t> of the skin </a:t>
            </a:r>
            <a:r>
              <a:rPr lang="fr-FR" sz="1200" kern="1200" dirty="0" err="1" smtClean="0">
                <a:solidFill>
                  <a:schemeClr val="tx1"/>
                </a:solidFill>
                <a:effectLst/>
                <a:latin typeface="+mn-lt"/>
                <a:ea typeface="+mn-ea"/>
                <a:cs typeface="+mn-cs"/>
              </a:rPr>
              <a:t>before</a:t>
            </a:r>
            <a:r>
              <a:rPr lang="fr-FR" sz="1200" kern="1200" dirty="0" smtClean="0">
                <a:solidFill>
                  <a:schemeClr val="tx1"/>
                </a:solidFill>
                <a:effectLst/>
                <a:latin typeface="+mn-lt"/>
                <a:ea typeface="+mn-ea"/>
                <a:cs typeface="+mn-cs"/>
              </a:rPr>
              <a:t> a </a:t>
            </a:r>
            <a:r>
              <a:rPr lang="fr-FR" sz="1200" kern="1200" dirty="0" err="1" smtClean="0">
                <a:solidFill>
                  <a:schemeClr val="tx1"/>
                </a:solidFill>
                <a:effectLst/>
                <a:latin typeface="+mn-lt"/>
                <a:ea typeface="+mn-ea"/>
                <a:cs typeface="+mn-cs"/>
              </a:rPr>
              <a:t>dermatological</a:t>
            </a:r>
            <a:r>
              <a:rPr lang="fr-FR" sz="1200" kern="1200" dirty="0" smtClean="0">
                <a:solidFill>
                  <a:schemeClr val="tx1"/>
                </a:solidFill>
                <a:effectLst/>
                <a:latin typeface="+mn-lt"/>
                <a:ea typeface="+mn-ea"/>
                <a:cs typeface="+mn-cs"/>
              </a:rPr>
              <a:t> peeling.</a:t>
            </a:r>
          </a:p>
          <a:p>
            <a:endParaRPr lang="fr-FR" sz="1200"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rPr>
              <a:t>Product </a:t>
            </a:r>
            <a:r>
              <a:rPr lang="fr-FR" sz="1200" u="sng" kern="1200" dirty="0" err="1" smtClean="0">
                <a:solidFill>
                  <a:schemeClr val="tx1"/>
                </a:solidFill>
                <a:effectLst/>
                <a:latin typeface="+mn-lt"/>
                <a:ea typeface="+mn-ea"/>
                <a:cs typeface="+mn-cs"/>
              </a:rPr>
              <a:t>advantages</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10% pure </a:t>
            </a:r>
            <a:r>
              <a:rPr lang="fr-FR" sz="1200" kern="1200" dirty="0" err="1" smtClean="0">
                <a:solidFill>
                  <a:schemeClr val="tx1"/>
                </a:solidFill>
                <a:effectLst/>
                <a:latin typeface="+mn-lt"/>
                <a:ea typeface="+mn-ea"/>
                <a:cs typeface="+mn-cs"/>
              </a:rPr>
              <a:t>glycolic</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acid</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Clean peeling</a:t>
            </a:r>
          </a:p>
          <a:p>
            <a:r>
              <a:rPr lang="fr-FR" sz="1200" kern="1200" dirty="0" smtClean="0">
                <a:solidFill>
                  <a:schemeClr val="tx1"/>
                </a:solidFill>
                <a:effectLst/>
                <a:latin typeface="+mn-lt"/>
                <a:ea typeface="+mn-ea"/>
                <a:cs typeface="+mn-cs"/>
              </a:rPr>
              <a:t>Triple use and triple </a:t>
            </a:r>
            <a:r>
              <a:rPr lang="fr-FR" sz="1200" kern="1200" dirty="0" err="1" smtClean="0">
                <a:solidFill>
                  <a:schemeClr val="tx1"/>
                </a:solidFill>
                <a:effectLst/>
                <a:latin typeface="+mn-lt"/>
                <a:ea typeface="+mn-ea"/>
                <a:cs typeface="+mn-cs"/>
              </a:rPr>
              <a:t>efficiency</a:t>
            </a:r>
            <a:endParaRPr lang="fr-FR" sz="1200" kern="1200" dirty="0" smtClean="0">
              <a:solidFill>
                <a:schemeClr val="tx1"/>
              </a:solidFill>
              <a:effectLst/>
              <a:latin typeface="+mn-lt"/>
              <a:ea typeface="+mn-ea"/>
              <a:cs typeface="+mn-cs"/>
            </a:endParaRPr>
          </a:p>
          <a:p>
            <a:r>
              <a:rPr lang="fr-FR" sz="1200" kern="1200" dirty="0" err="1" smtClean="0">
                <a:solidFill>
                  <a:schemeClr val="tx1"/>
                </a:solidFill>
                <a:effectLst/>
                <a:latin typeface="+mn-lt"/>
                <a:ea typeface="+mn-ea"/>
                <a:cs typeface="+mn-cs"/>
              </a:rPr>
              <a:t>Intergenerational</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Radiance of the complexion: + 24%.</a:t>
            </a:r>
          </a:p>
          <a:p>
            <a:r>
              <a:rPr lang="fr-FR" sz="1200" kern="1200" dirty="0" smtClean="0">
                <a:solidFill>
                  <a:schemeClr val="tx1"/>
                </a:solidFill>
                <a:effectLst/>
                <a:latin typeface="+mn-lt"/>
                <a:ea typeface="+mn-ea"/>
                <a:cs typeface="+mn-cs"/>
              </a:rPr>
              <a:t>Pore </a:t>
            </a:r>
            <a:r>
              <a:rPr lang="fr-FR" sz="1200" kern="1200" dirty="0" err="1" smtClean="0">
                <a:solidFill>
                  <a:schemeClr val="tx1"/>
                </a:solidFill>
                <a:effectLst/>
                <a:latin typeface="+mn-lt"/>
                <a:ea typeface="+mn-ea"/>
                <a:cs typeface="+mn-cs"/>
              </a:rPr>
              <a:t>diameter</a:t>
            </a:r>
            <a:r>
              <a:rPr lang="fr-FR" sz="1200" kern="1200" dirty="0" smtClean="0">
                <a:solidFill>
                  <a:schemeClr val="tx1"/>
                </a:solidFill>
                <a:effectLst/>
                <a:latin typeface="+mn-lt"/>
                <a:ea typeface="+mn-ea"/>
                <a:cs typeface="+mn-cs"/>
              </a:rPr>
              <a:t>: -19%.</a:t>
            </a:r>
          </a:p>
          <a:p>
            <a:r>
              <a:rPr lang="fr-FR" sz="1200" kern="1200" dirty="0" err="1" smtClean="0">
                <a:solidFill>
                  <a:schemeClr val="tx1"/>
                </a:solidFill>
                <a:effectLst/>
                <a:latin typeface="+mn-lt"/>
                <a:ea typeface="+mn-ea"/>
                <a:cs typeface="+mn-cs"/>
              </a:rPr>
              <a:t>Depth</a:t>
            </a:r>
            <a:r>
              <a:rPr lang="fr-FR" sz="1200" kern="1200" dirty="0" smtClean="0">
                <a:solidFill>
                  <a:schemeClr val="tx1"/>
                </a:solidFill>
                <a:effectLst/>
                <a:latin typeface="+mn-lt"/>
                <a:ea typeface="+mn-ea"/>
                <a:cs typeface="+mn-cs"/>
              </a:rPr>
              <a:t> of </a:t>
            </a:r>
            <a:r>
              <a:rPr lang="fr-FR" sz="1200" kern="1200" dirty="0" err="1" smtClean="0">
                <a:solidFill>
                  <a:schemeClr val="tx1"/>
                </a:solidFill>
                <a:effectLst/>
                <a:latin typeface="+mn-lt"/>
                <a:ea typeface="+mn-ea"/>
                <a:cs typeface="+mn-cs"/>
              </a:rPr>
              <a:t>crow's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feet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wrinkles</a:t>
            </a:r>
            <a:r>
              <a:rPr lang="fr-FR" sz="1200" kern="1200" dirty="0" smtClean="0">
                <a:solidFill>
                  <a:schemeClr val="tx1"/>
                </a:solidFill>
                <a:effectLst/>
                <a:latin typeface="+mn-lt"/>
                <a:ea typeface="+mn-ea"/>
                <a:cs typeface="+mn-cs"/>
              </a:rPr>
              <a:t>: -30</a:t>
            </a:r>
          </a:p>
          <a:p>
            <a:r>
              <a:rPr lang="fr-FR" sz="1200" kern="1200" dirty="0" smtClean="0">
                <a:solidFill>
                  <a:schemeClr val="tx1"/>
                </a:solidFill>
                <a:effectLst/>
                <a:latin typeface="+mn-lt"/>
                <a:ea typeface="+mn-ea"/>
                <a:cs typeface="+mn-cs"/>
              </a:rPr>
              <a:t>(</a:t>
            </a:r>
            <a:r>
              <a:rPr lang="fr-FR" sz="1200" kern="1200" dirty="0" err="1" smtClean="0">
                <a:solidFill>
                  <a:schemeClr val="tx1"/>
                </a:solidFill>
                <a:effectLst/>
                <a:latin typeface="+mn-lt"/>
                <a:ea typeface="+mn-ea"/>
                <a:cs typeface="+mn-cs"/>
              </a:rPr>
              <a:t>Clinical</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study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carried</a:t>
            </a:r>
            <a:r>
              <a:rPr lang="fr-FR" sz="1200" kern="1200" dirty="0" smtClean="0">
                <a:solidFill>
                  <a:schemeClr val="tx1"/>
                </a:solidFill>
                <a:effectLst/>
                <a:latin typeface="+mn-lt"/>
                <a:ea typeface="+mn-ea"/>
                <a:cs typeface="+mn-cs"/>
              </a:rPr>
              <a:t> out </a:t>
            </a:r>
            <a:r>
              <a:rPr lang="fr-FR" sz="1200" kern="1200" dirty="0" err="1" smtClean="0">
                <a:solidFill>
                  <a:schemeClr val="tx1"/>
                </a:solidFill>
                <a:effectLst/>
                <a:latin typeface="+mn-lt"/>
                <a:ea typeface="+mn-ea"/>
                <a:cs typeface="+mn-cs"/>
              </a:rPr>
              <a:t>under</a:t>
            </a:r>
            <a:r>
              <a:rPr lang="fr-FR" sz="1200" kern="1200" dirty="0" smtClean="0">
                <a:solidFill>
                  <a:schemeClr val="tx1"/>
                </a:solidFill>
                <a:effectLst/>
                <a:latin typeface="+mn-lt"/>
                <a:ea typeface="+mn-ea"/>
                <a:cs typeface="+mn-cs"/>
              </a:rPr>
              <a:t> the supervision of a </a:t>
            </a:r>
            <a:r>
              <a:rPr lang="fr-FR" sz="1200" kern="1200" dirty="0" err="1" smtClean="0">
                <a:solidFill>
                  <a:schemeClr val="tx1"/>
                </a:solidFill>
                <a:effectLst/>
                <a:latin typeface="+mn-lt"/>
                <a:ea typeface="+mn-ea"/>
                <a:cs typeface="+mn-cs"/>
              </a:rPr>
              <a:t>dermatologist</a:t>
            </a:r>
            <a:r>
              <a:rPr lang="fr-FR" sz="1200" kern="1200" dirty="0" smtClean="0">
                <a:solidFill>
                  <a:schemeClr val="tx1"/>
                </a:solidFill>
                <a:effectLst/>
                <a:latin typeface="+mn-lt"/>
                <a:ea typeface="+mn-ea"/>
                <a:cs typeface="+mn-cs"/>
              </a:rPr>
              <a:t> on 15 </a:t>
            </a:r>
            <a:r>
              <a:rPr lang="fr-FR" sz="1200" kern="1200" dirty="0" err="1" smtClean="0">
                <a:solidFill>
                  <a:schemeClr val="tx1"/>
                </a:solidFill>
                <a:effectLst/>
                <a:latin typeface="+mn-lt"/>
                <a:ea typeface="+mn-ea"/>
                <a:cs typeface="+mn-cs"/>
              </a:rPr>
              <a:t>volunteers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aged</a:t>
            </a:r>
            <a:r>
              <a:rPr lang="fr-FR" sz="1200" kern="1200" dirty="0" smtClean="0">
                <a:solidFill>
                  <a:schemeClr val="tx1"/>
                </a:solidFill>
                <a:effectLst/>
                <a:latin typeface="+mn-lt"/>
                <a:ea typeface="+mn-ea"/>
                <a:cs typeface="+mn-cs"/>
              </a:rPr>
              <a:t> 20 to 39 (1 </a:t>
            </a:r>
            <a:r>
              <a:rPr lang="fr-FR" sz="1200" kern="1200" dirty="0" err="1" smtClean="0">
                <a:solidFill>
                  <a:schemeClr val="tx1"/>
                </a:solidFill>
                <a:effectLst/>
                <a:latin typeface="+mn-lt"/>
                <a:ea typeface="+mn-ea"/>
                <a:cs typeface="+mn-cs"/>
              </a:rPr>
              <a:t>month</a:t>
            </a:r>
            <a:r>
              <a:rPr lang="fr-FR" sz="1200" kern="1200" dirty="0" smtClean="0">
                <a:solidFill>
                  <a:schemeClr val="tx1"/>
                </a:solidFill>
                <a:effectLst/>
                <a:latin typeface="+mn-lt"/>
                <a:ea typeface="+mn-ea"/>
                <a:cs typeface="+mn-cs"/>
              </a:rPr>
              <a:t>) and 15 </a:t>
            </a:r>
            <a:r>
              <a:rPr lang="fr-FR" sz="1200" kern="1200" dirty="0" err="1" smtClean="0">
                <a:solidFill>
                  <a:schemeClr val="tx1"/>
                </a:solidFill>
                <a:effectLst/>
                <a:latin typeface="+mn-lt"/>
                <a:ea typeface="+mn-ea"/>
                <a:cs typeface="+mn-cs"/>
              </a:rPr>
              <a:t>volunteers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aged</a:t>
            </a:r>
            <a:r>
              <a:rPr lang="fr-FR" sz="1200" kern="1200" dirty="0" smtClean="0">
                <a:solidFill>
                  <a:schemeClr val="tx1"/>
                </a:solidFill>
                <a:effectLst/>
                <a:latin typeface="+mn-lt"/>
                <a:ea typeface="+mn-ea"/>
                <a:cs typeface="+mn-cs"/>
              </a:rPr>
              <a:t> 40 to 55 (2 </a:t>
            </a:r>
            <a:r>
              <a:rPr lang="fr-FR" sz="1200" kern="1200" dirty="0" err="1" smtClean="0">
                <a:solidFill>
                  <a:schemeClr val="tx1"/>
                </a:solidFill>
                <a:effectLst/>
                <a:latin typeface="+mn-lt"/>
                <a:ea typeface="+mn-ea"/>
                <a:cs typeface="+mn-cs"/>
              </a:rPr>
              <a:t>months</a:t>
            </a:r>
            <a:r>
              <a:rPr lang="fr-FR" sz="1200" kern="1200" dirty="0" smtClean="0">
                <a:solidFill>
                  <a:schemeClr val="tx1"/>
                </a:solidFill>
                <a:effectLst/>
                <a:latin typeface="+mn-lt"/>
                <a:ea typeface="+mn-ea"/>
                <a:cs typeface="+mn-cs"/>
              </a:rPr>
              <a:t>) - </a:t>
            </a:r>
            <a:r>
              <a:rPr lang="fr-FR" sz="1200" kern="1200" dirty="0" err="1" smtClean="0">
                <a:solidFill>
                  <a:schemeClr val="tx1"/>
                </a:solidFill>
                <a:effectLst/>
                <a:latin typeface="+mn-lt"/>
                <a:ea typeface="+mn-ea"/>
                <a:cs typeface="+mn-cs"/>
              </a:rPr>
              <a:t>Average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results</a:t>
            </a:r>
            <a:r>
              <a:rPr lang="fr-FR" sz="1200" kern="1200" dirty="0" smtClean="0">
                <a:solidFill>
                  <a:schemeClr val="tx1"/>
                </a:solidFill>
                <a:effectLst/>
                <a:latin typeface="+mn-lt"/>
                <a:ea typeface="+mn-ea"/>
                <a:cs typeface="+mn-cs"/>
              </a:rPr>
              <a:t> for </a:t>
            </a:r>
            <a:r>
              <a:rPr lang="fr-FR" sz="1200" kern="1200" dirty="0" err="1" smtClean="0">
                <a:solidFill>
                  <a:schemeClr val="tx1"/>
                </a:solidFill>
                <a:effectLst/>
                <a:latin typeface="+mn-lt"/>
                <a:ea typeface="+mn-ea"/>
                <a:cs typeface="+mn-cs"/>
              </a:rPr>
              <a:t>both</a:t>
            </a:r>
            <a:r>
              <a:rPr lang="fr-FR" sz="1200" kern="1200" dirty="0" smtClean="0">
                <a:solidFill>
                  <a:schemeClr val="tx1"/>
                </a:solidFill>
                <a:effectLst/>
                <a:latin typeface="+mn-lt"/>
                <a:ea typeface="+mn-ea"/>
                <a:cs typeface="+mn-cs"/>
              </a:rPr>
              <a:t> groups at 1 </a:t>
            </a:r>
            <a:r>
              <a:rPr lang="fr-FR" sz="1200" kern="1200" dirty="0" err="1" smtClean="0">
                <a:solidFill>
                  <a:schemeClr val="tx1"/>
                </a:solidFill>
                <a:effectLst/>
                <a:latin typeface="+mn-lt"/>
                <a:ea typeface="+mn-ea"/>
                <a:cs typeface="+mn-cs"/>
              </a:rPr>
              <a:t>month</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except</a:t>
            </a:r>
            <a:r>
              <a:rPr lang="fr-FR" sz="1200" kern="1200" dirty="0" smtClean="0">
                <a:solidFill>
                  <a:schemeClr val="tx1"/>
                </a:solidFill>
                <a:effectLst/>
                <a:latin typeface="+mn-lt"/>
                <a:ea typeface="+mn-ea"/>
                <a:cs typeface="+mn-cs"/>
              </a:rPr>
              <a:t> for the </a:t>
            </a:r>
            <a:r>
              <a:rPr lang="fr-FR" sz="1200" kern="1200" dirty="0" err="1" smtClean="0">
                <a:solidFill>
                  <a:schemeClr val="tx1"/>
                </a:solidFill>
                <a:effectLst/>
                <a:latin typeface="+mn-lt"/>
                <a:ea typeface="+mn-ea"/>
                <a:cs typeface="+mn-cs"/>
              </a:rPr>
              <a:t>density</a:t>
            </a:r>
            <a:r>
              <a:rPr lang="fr-FR" sz="1200" kern="1200" dirty="0" smtClean="0">
                <a:solidFill>
                  <a:schemeClr val="tx1"/>
                </a:solidFill>
                <a:effectLst/>
                <a:latin typeface="+mn-lt"/>
                <a:ea typeface="+mn-ea"/>
                <a:cs typeface="+mn-cs"/>
              </a:rPr>
              <a:t> of the </a:t>
            </a:r>
            <a:r>
              <a:rPr lang="fr-FR" sz="1200" kern="1200" dirty="0" err="1" smtClean="0">
                <a:solidFill>
                  <a:schemeClr val="tx1"/>
                </a:solidFill>
                <a:effectLst/>
                <a:latin typeface="+mn-lt"/>
                <a:ea typeface="+mn-ea"/>
                <a:cs typeface="+mn-cs"/>
              </a:rPr>
              <a:t>dermis</a:t>
            </a:r>
            <a:r>
              <a:rPr lang="fr-FR" sz="1200" kern="1200" dirty="0" smtClean="0">
                <a:solidFill>
                  <a:schemeClr val="tx1"/>
                </a:solidFill>
                <a:effectLst/>
                <a:latin typeface="+mn-lt"/>
                <a:ea typeface="+mn-ea"/>
                <a:cs typeface="+mn-cs"/>
              </a:rPr>
              <a:t> in the 40-55 </a:t>
            </a:r>
            <a:r>
              <a:rPr lang="fr-FR" sz="1200" kern="1200" dirty="0" err="1" smtClean="0">
                <a:solidFill>
                  <a:schemeClr val="tx1"/>
                </a:solidFill>
                <a:effectLst/>
                <a:latin typeface="+mn-lt"/>
                <a:ea typeface="+mn-ea"/>
                <a:cs typeface="+mn-cs"/>
              </a:rPr>
              <a:t>age</a:t>
            </a:r>
            <a:r>
              <a:rPr lang="fr-FR" sz="1200" kern="1200" dirty="0" smtClean="0">
                <a:solidFill>
                  <a:schemeClr val="tx1"/>
                </a:solidFill>
                <a:effectLst/>
                <a:latin typeface="+mn-lt"/>
                <a:ea typeface="+mn-ea"/>
                <a:cs typeface="+mn-cs"/>
              </a:rPr>
              <a:t> group </a:t>
            </a:r>
            <a:r>
              <a:rPr lang="fr-FR" sz="1200" kern="1200" dirty="0" err="1" smtClean="0">
                <a:solidFill>
                  <a:schemeClr val="tx1"/>
                </a:solidFill>
                <a:effectLst/>
                <a:latin typeface="+mn-lt"/>
                <a:ea typeface="+mn-ea"/>
                <a:cs typeface="+mn-cs"/>
              </a:rPr>
              <a:t>only</a:t>
            </a:r>
            <a:r>
              <a:rPr lang="fr-FR" sz="1200" kern="1200" dirty="0" smtClean="0">
                <a:solidFill>
                  <a:schemeClr val="tx1"/>
                </a:solidFill>
                <a:effectLst/>
                <a:latin typeface="+mn-lt"/>
                <a:ea typeface="+mn-ea"/>
                <a:cs typeface="+mn-cs"/>
              </a:rPr>
              <a:t>.</a:t>
            </a:r>
          </a:p>
          <a:p>
            <a:endParaRPr lang="fr-FR" b="1"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63EA7-A024-41BE-BFA5-2D2CC21575F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0829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DULL SKINS - preserve your healthy glow!</a:t>
            </a:r>
          </a:p>
          <a:p>
            <a:endParaRPr lang="en-US" b="1" dirty="0"/>
          </a:p>
          <a:p>
            <a:r>
              <a:rPr lang="en-US" dirty="0"/>
              <a:t>*A healthy lifestyle with restorative sleep (because we are tired, the body will provide the necessary nutrients to our vital organs to the detriment of the skin)</a:t>
            </a:r>
          </a:p>
          <a:p>
            <a:r>
              <a:rPr lang="en-US" dirty="0"/>
              <a:t>*a balanced diet rich in vitamin C, EFAs and water</a:t>
            </a:r>
          </a:p>
          <a:p>
            <a:r>
              <a:rPr lang="en-US" dirty="0"/>
              <a:t>*Beware of pollution and </a:t>
            </a:r>
            <a:r>
              <a:rPr lang="en-US" dirty="0" smtClean="0"/>
              <a:t>screen exposure (</a:t>
            </a:r>
            <a:r>
              <a:rPr lang="en-US" dirty="0"/>
              <a:t>blue light </a:t>
            </a:r>
            <a:r>
              <a:rPr lang="en-US" dirty="0" smtClean="0"/>
              <a:t>penetrates </a:t>
            </a:r>
            <a:r>
              <a:rPr lang="en-US" dirty="0"/>
              <a:t>the dermis and reduces </a:t>
            </a:r>
            <a:r>
              <a:rPr lang="en-US" dirty="0" smtClean="0"/>
              <a:t>our cell regeneration capacity )</a:t>
            </a:r>
            <a:endParaRPr lang="en-US" dirty="0"/>
          </a:p>
          <a:p>
            <a:r>
              <a:rPr lang="en-US" dirty="0" smtClean="0"/>
              <a:t>*Practice </a:t>
            </a:r>
            <a:r>
              <a:rPr lang="en-US" dirty="0"/>
              <a:t>sports to eliminate toxins</a:t>
            </a:r>
          </a:p>
          <a:p>
            <a:r>
              <a:rPr lang="en-US" dirty="0"/>
              <a:t>*drink green tea + lemon</a:t>
            </a:r>
          </a:p>
          <a:p>
            <a:r>
              <a:rPr lang="en-US" dirty="0"/>
              <a:t>*go to the </a:t>
            </a:r>
            <a:r>
              <a:rPr lang="en-US" dirty="0" smtClean="0"/>
              <a:t>Hamman</a:t>
            </a:r>
            <a:endParaRPr lang="en-US" dirty="0"/>
          </a:p>
          <a:p>
            <a:r>
              <a:rPr lang="en-US" dirty="0"/>
              <a:t>*Dietary </a:t>
            </a:r>
            <a:r>
              <a:rPr lang="en-US" dirty="0" smtClean="0"/>
              <a:t>supplement : </a:t>
            </a:r>
            <a:r>
              <a:rPr lang="en-US" dirty="0"/>
              <a:t>wheat germ</a:t>
            </a:r>
          </a:p>
          <a:p>
            <a:r>
              <a:rPr lang="en-US" dirty="0"/>
              <a:t>*massage your face with tonic movements </a:t>
            </a:r>
            <a:r>
              <a:rPr lang="en-US" dirty="0" smtClean="0"/>
              <a:t>to reactivate </a:t>
            </a:r>
            <a:r>
              <a:rPr lang="en-US" dirty="0"/>
              <a:t>the </a:t>
            </a:r>
            <a:r>
              <a:rPr lang="en-US" dirty="0" smtClean="0"/>
              <a:t>microcirculation, oxygenate and drain and thus eliminate </a:t>
            </a:r>
            <a:r>
              <a:rPr lang="en-US" dirty="0"/>
              <a:t>toxins</a:t>
            </a:r>
          </a:p>
          <a:p>
            <a:r>
              <a:rPr lang="en-US" dirty="0"/>
              <a:t>*Detox cure (black radish, artichoke...)</a:t>
            </a:r>
          </a:p>
          <a:p>
            <a:r>
              <a:rPr lang="en-US" dirty="0" smtClean="0"/>
              <a:t>*</a:t>
            </a:r>
            <a:r>
              <a:rPr lang="en-US" dirty="0"/>
              <a:t>1 glass of lemon </a:t>
            </a:r>
            <a:r>
              <a:rPr lang="en-US" dirty="0" smtClean="0"/>
              <a:t>juice every </a:t>
            </a:r>
            <a:r>
              <a:rPr lang="en-US" dirty="0"/>
              <a:t>morning on an empty stomach, </a:t>
            </a:r>
            <a:endParaRPr lang="fr-FR" dirty="0"/>
          </a:p>
        </p:txBody>
      </p:sp>
      <p:sp>
        <p:nvSpPr>
          <p:cNvPr id="4" name="Espace réservé du numéro de diapositive 3"/>
          <p:cNvSpPr>
            <a:spLocks noGrp="1"/>
          </p:cNvSpPr>
          <p:nvPr>
            <p:ph type="sldNum" sz="quarter" idx="10"/>
          </p:nvPr>
        </p:nvSpPr>
        <p:spPr/>
        <p:txBody>
          <a:bodyPr/>
          <a:lstStyle/>
          <a:p>
            <a:fld id="{CE563EA7-A024-41BE-BFA5-2D2CC21575F9}" type="slidenum">
              <a:rPr lang="fr-FR" smtClean="0"/>
              <a:pPr/>
              <a:t>21</a:t>
            </a:fld>
            <a:endParaRPr lang="fr-FR"/>
          </a:p>
        </p:txBody>
      </p:sp>
    </p:spTree>
    <p:extLst>
      <p:ext uri="{BB962C8B-B14F-4D97-AF65-F5344CB8AC3E}">
        <p14:creationId xmlns:p14="http://schemas.microsoft.com/office/powerpoint/2010/main" val="2398229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8be6f3f7cc_2_666:notes"/>
          <p:cNvSpPr>
            <a:spLocks noGrp="1" noRot="1" noChangeAspect="1"/>
          </p:cNvSpPr>
          <p:nvPr>
            <p:ph type="sldImg" idx="2"/>
          </p:nvPr>
        </p:nvSpPr>
        <p:spPr>
          <a:xfrm>
            <a:off x="-11113" y="733425"/>
            <a:ext cx="6526213" cy="3671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g8be6f3f7cc_2_666:notes"/>
          <p:cNvSpPr txBox="1">
            <a:spLocks noGrp="1"/>
          </p:cNvSpPr>
          <p:nvPr>
            <p:ph type="body" idx="1"/>
          </p:nvPr>
        </p:nvSpPr>
        <p:spPr>
          <a:xfrm>
            <a:off x="650279" y="4648177"/>
            <a:ext cx="5202229" cy="4403536"/>
          </a:xfrm>
          <a:prstGeom prst="rect">
            <a:avLst/>
          </a:prstGeom>
          <a:noFill/>
          <a:ln>
            <a:noFill/>
          </a:ln>
        </p:spPr>
        <p:txBody>
          <a:bodyPr spcFirstLastPara="1" wrap="square" lIns="86100" tIns="86100" rIns="86100" bIns="86100" anchor="t" anchorCtr="0">
            <a:noAutofit/>
          </a:bodyPr>
          <a:lstStyle/>
          <a:p>
            <a:pPr marL="0" lvl="0" indent="0" algn="l" rtl="0">
              <a:spcBef>
                <a:spcPts val="0"/>
              </a:spcBef>
              <a:spcAft>
                <a:spcPts val="0"/>
              </a:spcAft>
              <a:buClr>
                <a:schemeClr val="dk1"/>
              </a:buClr>
              <a:buSzPts val="1100"/>
              <a:buFont typeface="Calibri"/>
              <a:buNone/>
            </a:pPr>
            <a:endParaRPr dirty="0">
              <a:solidFill>
                <a:schemeClr val="dk1"/>
              </a:solidFill>
            </a:endParaRPr>
          </a:p>
        </p:txBody>
      </p:sp>
    </p:spTree>
    <p:extLst>
      <p:ext uri="{BB962C8B-B14F-4D97-AF65-F5344CB8AC3E}">
        <p14:creationId xmlns:p14="http://schemas.microsoft.com/office/powerpoint/2010/main" val="621260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i="0" kern="1200" dirty="0" smtClean="0">
                <a:solidFill>
                  <a:schemeClr val="tx1"/>
                </a:solidFill>
                <a:effectLst/>
                <a:latin typeface="+mn-lt"/>
                <a:ea typeface="+mn-ea"/>
                <a:cs typeface="+mn-cs"/>
              </a:rPr>
              <a:t>In the formulas of the peelings one finds mainly 2 families of acids quite distinct</a:t>
            </a:r>
          </a:p>
          <a:p>
            <a:endParaRPr lang="en-US" sz="1200" b="1"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black"/>
                </a:solidFill>
                <a:latin typeface="Century Gothic" panose="020B0502020202020204" pitchFamily="34" charset="0"/>
              </a:rPr>
              <a:t>AHA &amp; BHA exfoliate by acting on the cement that holds dead skin cells to the epidermis. They also reduce the appearance of wrinkles and fine lines and correct uneven skin tone by enhancing radiance.</a:t>
            </a: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What is the difference between AHA and BHA?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smtClean="0">
              <a:solidFill>
                <a:schemeClr val="tx1"/>
              </a:solidFill>
              <a:effectLst/>
              <a:latin typeface="+mn-lt"/>
              <a:ea typeface="+mn-ea"/>
              <a:cs typeface="+mn-cs"/>
            </a:endParaRPr>
          </a:p>
          <a:p>
            <a:r>
              <a:rPr lang="en-US" sz="1200" b="0" i="0" u="sng" kern="1200" dirty="0" smtClean="0">
                <a:solidFill>
                  <a:schemeClr val="tx1"/>
                </a:solidFill>
                <a:effectLst/>
                <a:latin typeface="+mn-lt"/>
                <a:ea typeface="+mn-ea"/>
                <a:cs typeface="+mn-cs"/>
              </a:rPr>
              <a:t>AHA is water soluble</a:t>
            </a:r>
            <a:r>
              <a:rPr lang="en-US" sz="1200" b="0" i="0" kern="1200" dirty="0" smtClean="0">
                <a:solidFill>
                  <a:schemeClr val="tx1"/>
                </a:solidFill>
                <a:effectLst/>
                <a:latin typeface="+mn-lt"/>
                <a:ea typeface="+mn-ea"/>
                <a:cs typeface="+mn-cs"/>
              </a:rPr>
              <a:t>, so it only works on the surface of the skin. </a:t>
            </a:r>
          </a:p>
          <a:p>
            <a:r>
              <a:rPr lang="en-US" sz="1200" b="0" i="0" kern="1200" dirty="0" smtClean="0">
                <a:solidFill>
                  <a:schemeClr val="tx1"/>
                </a:solidFill>
                <a:effectLst/>
                <a:latin typeface="+mn-lt"/>
                <a:ea typeface="+mn-ea"/>
                <a:cs typeface="+mn-cs"/>
              </a:rPr>
              <a:t>It is generally preferred for normal to dry and sun-damaged skin because of its ability to stimulate </a:t>
            </a:r>
            <a:r>
              <a:rPr lang="en-US" b="0" baseline="0" dirty="0" smtClean="0"/>
              <a:t>cell renewal*, prevents IWL (insensible water loss) by improving the skin's barrier function and humectant</a:t>
            </a:r>
            <a:r>
              <a:rPr lang="en-US" sz="1200" b="0" i="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AHA stimulate the synthesis of collagen. They also help to reduce the appearance of dehydration lines thanks to their antioxidant action and to restore the skin's radiance.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AHA has also been shown to be effective in reducing the visible signs of wrinkles and sagging skin.</a:t>
            </a:r>
          </a:p>
          <a:p>
            <a:endParaRPr lang="en-US" sz="1200" b="0" i="0" kern="1200" dirty="0" smtClean="0">
              <a:solidFill>
                <a:schemeClr val="tx1"/>
              </a:solidFill>
              <a:effectLst/>
              <a:latin typeface="+mn-lt"/>
              <a:ea typeface="+mn-ea"/>
              <a:cs typeface="+mn-cs"/>
            </a:endParaRPr>
          </a:p>
          <a:p>
            <a:pPr marL="116126" indent="0">
              <a:buNone/>
            </a:pPr>
            <a:r>
              <a:rPr lang="en-US" b="0" baseline="0" dirty="0" smtClean="0"/>
              <a:t>*cell renewal = migration of keratinocytes towards the epidermis, they flatten out as they go along, loose their nucleus and disappear naturally after 28 days</a:t>
            </a:r>
          </a:p>
          <a:p>
            <a:pPr marL="116126" indent="0">
              <a:buNone/>
            </a:pPr>
            <a:endParaRPr lang="fr-FR"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prstClr val="black"/>
                </a:solidFill>
                <a:latin typeface="Century Gothic" panose="020B0502020202020204" pitchFamily="34" charset="0"/>
                <a:sym typeface="Lucida Grande" pitchFamily="80" charset="0"/>
              </a:rPr>
              <a:t>A.H.A: </a:t>
            </a:r>
            <a:r>
              <a:rPr lang="en-US" sz="1200" dirty="0" smtClean="0">
                <a:solidFill>
                  <a:prstClr val="black"/>
                </a:solidFill>
                <a:latin typeface="Century Gothic" panose="020B0502020202020204" pitchFamily="34" charset="0"/>
                <a:sym typeface="Lucida Grande" pitchFamily="80" charset="0"/>
              </a:rPr>
              <a:t>Decrease the cell cohesion of the stratum </a:t>
            </a:r>
            <a:r>
              <a:rPr lang="en-US" sz="1200" dirty="0" err="1" smtClean="0">
                <a:solidFill>
                  <a:prstClr val="black"/>
                </a:solidFill>
                <a:latin typeface="Century Gothic" panose="020B0502020202020204" pitchFamily="34" charset="0"/>
                <a:sym typeface="Lucida Grande" pitchFamily="80" charset="0"/>
              </a:rPr>
              <a:t>corneum</a:t>
            </a:r>
            <a:r>
              <a:rPr lang="en-US" sz="1200" dirty="0" smtClean="0">
                <a:solidFill>
                  <a:prstClr val="black"/>
                </a:solidFill>
                <a:latin typeface="Century Gothic" panose="020B0502020202020204" pitchFamily="34" charset="0"/>
                <a:sym typeface="Lucida Grande" pitchFamily="80" charset="0"/>
              </a:rPr>
              <a:t> and </a:t>
            </a:r>
            <a:r>
              <a:rPr lang="en-US" sz="1200" b="1" dirty="0" smtClean="0">
                <a:solidFill>
                  <a:prstClr val="black"/>
                </a:solidFill>
                <a:latin typeface="Century Gothic" panose="020B0502020202020204" pitchFamily="34" charset="0"/>
                <a:sym typeface="Lucida Grande" pitchFamily="80" charset="0"/>
              </a:rPr>
              <a:t>cut</a:t>
            </a:r>
            <a:r>
              <a:rPr lang="en-US" sz="1200" dirty="0" smtClean="0">
                <a:solidFill>
                  <a:prstClr val="black"/>
                </a:solidFill>
                <a:latin typeface="Century Gothic" panose="020B0502020202020204" pitchFamily="34" charset="0"/>
                <a:sym typeface="Lucida Grande" pitchFamily="80" charset="0"/>
              </a:rPr>
              <a:t> the links between the cells. </a:t>
            </a:r>
            <a:endParaRPr lang="fr-FR" sz="1200" dirty="0" smtClean="0">
              <a:solidFill>
                <a:prstClr val="black"/>
              </a:solidFill>
              <a:latin typeface="Century Gothic" panose="020B0502020202020204" pitchFamily="34" charset="0"/>
              <a:sym typeface="Lucida Grande" pitchFamily="80" charset="0"/>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u="sng" kern="1200" dirty="0" smtClean="0">
                <a:solidFill>
                  <a:schemeClr val="tx1"/>
                </a:solidFill>
                <a:effectLst/>
                <a:latin typeface="+mn-lt"/>
                <a:ea typeface="+mn-ea"/>
                <a:cs typeface="+mn-cs"/>
              </a:rPr>
              <a:t>BHA</a:t>
            </a:r>
            <a:r>
              <a:rPr lang="en-US" sz="1200" b="0" i="0" kern="1200" dirty="0" smtClean="0">
                <a:solidFill>
                  <a:schemeClr val="tx1"/>
                </a:solidFill>
                <a:effectLst/>
                <a:latin typeface="+mn-lt"/>
                <a:ea typeface="+mn-ea"/>
                <a:cs typeface="+mn-cs"/>
              </a:rPr>
              <a:t> works on the surface of the skin and deep within the pores. It is </a:t>
            </a:r>
            <a:r>
              <a:rPr lang="en-US" sz="1200" b="0" i="0" u="sng" kern="1200" dirty="0" smtClean="0">
                <a:solidFill>
                  <a:schemeClr val="tx1"/>
                </a:solidFill>
                <a:effectLst/>
                <a:latin typeface="+mn-lt"/>
                <a:ea typeface="+mn-ea"/>
                <a:cs typeface="+mn-cs"/>
              </a:rPr>
              <a:t>oil soluble, </a:t>
            </a:r>
            <a:r>
              <a:rPr lang="en-US" sz="1200" b="0" i="0" kern="1200" dirty="0" smtClean="0">
                <a:solidFill>
                  <a:schemeClr val="tx1"/>
                </a:solidFill>
                <a:effectLst/>
                <a:latin typeface="+mn-lt"/>
                <a:ea typeface="+mn-ea"/>
                <a:cs typeface="+mn-cs"/>
              </a:rPr>
              <a:t>so it is best suited for normal to oily skin prone to pimples, blemishes. BHA also has natural soothing properties, so it is gentle enough for sensitive skin or skin prone to redness or rosacea. This complete gentle ingredient is even suitable for granular skin prone to </a:t>
            </a:r>
            <a:r>
              <a:rPr lang="en-US" sz="1200" b="0" i="0" kern="1200" dirty="0" err="1" smtClean="0">
                <a:solidFill>
                  <a:schemeClr val="tx1"/>
                </a:solidFill>
                <a:effectLst/>
                <a:latin typeface="+mn-lt"/>
                <a:ea typeface="+mn-ea"/>
                <a:cs typeface="+mn-cs"/>
              </a:rPr>
              <a:t>milium</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BHA </a:t>
            </a:r>
            <a:r>
              <a:rPr lang="en-US" sz="1200" b="0" i="0" kern="1200" dirty="0" err="1" smtClean="0">
                <a:solidFill>
                  <a:schemeClr val="tx1"/>
                </a:solidFill>
                <a:effectLst/>
                <a:latin typeface="+mn-lt"/>
                <a:ea typeface="+mn-ea"/>
                <a:cs typeface="+mn-cs"/>
              </a:rPr>
              <a:t>smoothes</a:t>
            </a:r>
            <a:r>
              <a:rPr lang="en-US" sz="1200" b="0" i="0" kern="1200" dirty="0" smtClean="0">
                <a:solidFill>
                  <a:schemeClr val="tx1"/>
                </a:solidFill>
                <a:effectLst/>
                <a:latin typeface="+mn-lt"/>
                <a:ea typeface="+mn-ea"/>
                <a:cs typeface="+mn-cs"/>
              </a:rPr>
              <a:t> the skin texture, rid the pores and rebalance the epidermis. </a:t>
            </a:r>
          </a:p>
          <a:p>
            <a:r>
              <a:rPr lang="en-US" sz="1200" b="0" i="0" kern="1200" dirty="0" smtClean="0">
                <a:solidFill>
                  <a:schemeClr val="tx1"/>
                </a:solidFill>
                <a:effectLst/>
                <a:latin typeface="+mn-lt"/>
                <a:ea typeface="+mn-ea"/>
                <a:cs typeface="+mn-cs"/>
              </a:rPr>
              <a:t>Fights blemishes and blackheads, thanks to their anti-bacterial and anti-inflammatory properties.</a:t>
            </a:r>
          </a:p>
          <a:p>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prstClr val="black"/>
                </a:solidFill>
                <a:latin typeface="Century Gothic" panose="020B0502020202020204" pitchFamily="34" charset="0"/>
                <a:sym typeface="Lucida Grande" pitchFamily="80" charset="0"/>
              </a:rPr>
              <a:t>B.H.A:</a:t>
            </a:r>
            <a:r>
              <a:rPr lang="en-US" sz="1200" dirty="0" smtClean="0">
                <a:solidFill>
                  <a:prstClr val="black"/>
                </a:solidFill>
                <a:latin typeface="Century Gothic" panose="020B0502020202020204" pitchFamily="34" charset="0"/>
                <a:sym typeface="Lucida Grande" pitchFamily="80" charset="0"/>
              </a:rPr>
              <a:t> </a:t>
            </a:r>
            <a:r>
              <a:rPr lang="en-US" sz="1200" b="1" dirty="0" smtClean="0">
                <a:solidFill>
                  <a:prstClr val="black"/>
                </a:solidFill>
                <a:latin typeface="Century Gothic" panose="020B0502020202020204" pitchFamily="34" charset="0"/>
                <a:sym typeface="Lucida Grande" pitchFamily="80" charset="0"/>
              </a:rPr>
              <a:t>Dissolve </a:t>
            </a:r>
            <a:r>
              <a:rPr lang="en-US" sz="1200" dirty="0" smtClean="0">
                <a:solidFill>
                  <a:prstClr val="black"/>
                </a:solidFill>
                <a:latin typeface="Century Gothic" panose="020B0502020202020204" pitchFamily="34" charset="0"/>
                <a:sym typeface="Lucida Grande" pitchFamily="80" charset="0"/>
              </a:rPr>
              <a:t>the intercellular cement between the cell membranes. </a:t>
            </a:r>
          </a:p>
          <a:p>
            <a:endParaRPr lang="fr-FR" b="0" dirty="0"/>
          </a:p>
        </p:txBody>
      </p:sp>
      <p:sp>
        <p:nvSpPr>
          <p:cNvPr id="4" name="Espace réservé du numéro de diapositive 3"/>
          <p:cNvSpPr>
            <a:spLocks noGrp="1"/>
          </p:cNvSpPr>
          <p:nvPr>
            <p:ph type="sldNum" sz="quarter" idx="10"/>
          </p:nvPr>
        </p:nvSpPr>
        <p:spPr/>
        <p:txBody>
          <a:bodyPr/>
          <a:lstStyle/>
          <a:p>
            <a:fld id="{E6B91ECC-86EF-44BA-ABF9-B3B6ED2DB92E}" type="slidenum">
              <a:rPr lang="fr-FR" smtClean="0"/>
              <a:t>3</a:t>
            </a:fld>
            <a:endParaRPr lang="fr-FR"/>
          </a:p>
        </p:txBody>
      </p:sp>
    </p:spTree>
    <p:extLst>
      <p:ext uri="{BB962C8B-B14F-4D97-AF65-F5344CB8AC3E}">
        <p14:creationId xmlns:p14="http://schemas.microsoft.com/office/powerpoint/2010/main" val="2808093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i="0" kern="1200" dirty="0" smtClean="0">
                <a:solidFill>
                  <a:schemeClr val="tx1"/>
                </a:solidFill>
                <a:effectLst/>
                <a:latin typeface="+mn-lt"/>
                <a:ea typeface="+mn-ea"/>
                <a:cs typeface="+mn-cs"/>
              </a:rPr>
              <a:t>The different AHAs:</a:t>
            </a:r>
          </a:p>
          <a:p>
            <a:pPr marL="171450" indent="-171450">
              <a:buFontTx/>
              <a:buChar char="-"/>
            </a:pPr>
            <a:r>
              <a:rPr lang="en-US" sz="1200" b="1" i="0" kern="1200" dirty="0" smtClean="0">
                <a:solidFill>
                  <a:schemeClr val="tx1"/>
                </a:solidFill>
                <a:effectLst/>
                <a:latin typeface="+mn-lt"/>
                <a:ea typeface="+mn-ea"/>
                <a:cs typeface="+mn-cs"/>
              </a:rPr>
              <a:t>Glycolic acid: </a:t>
            </a:r>
          </a:p>
          <a:p>
            <a:pPr marL="0" indent="0">
              <a:buFontTx/>
              <a:buNone/>
            </a:pPr>
            <a:r>
              <a:rPr lang="en-US" sz="1200" b="0" i="0" kern="1200" dirty="0" smtClean="0">
                <a:solidFill>
                  <a:schemeClr val="tx1"/>
                </a:solidFill>
                <a:effectLst/>
                <a:latin typeface="+mn-lt"/>
                <a:ea typeface="+mn-ea"/>
                <a:cs typeface="+mn-cs"/>
              </a:rPr>
              <a:t>Of all the AHAs, glycolic acid (which comes from sugar cane) is the most effective, as it has the </a:t>
            </a:r>
            <a:r>
              <a:rPr lang="en-US" sz="1200" b="0" i="0" u="sng" kern="1200" dirty="0" smtClean="0">
                <a:solidFill>
                  <a:schemeClr val="tx1"/>
                </a:solidFill>
                <a:effectLst/>
                <a:latin typeface="+mn-lt"/>
                <a:ea typeface="+mn-ea"/>
                <a:cs typeface="+mn-cs"/>
              </a:rPr>
              <a:t>smallest molecule</a:t>
            </a:r>
            <a:r>
              <a:rPr lang="en-US" sz="1200" b="0" i="0" kern="1200" dirty="0" smtClean="0">
                <a:solidFill>
                  <a:schemeClr val="tx1"/>
                </a:solidFill>
                <a:effectLst/>
                <a:latin typeface="+mn-lt"/>
                <a:ea typeface="+mn-ea"/>
                <a:cs typeface="+mn-cs"/>
              </a:rPr>
              <a:t>, allowing it to exfoliate deeper into the skin. It refines the skin texture and gives radiance to the complexion. Glycolic acid reduces sebum production. Indeed, being the smallest AHA molecule, glycolic acid is able to penetrate faster and deeper than other acids. It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is therefore able to improve the appearance of our skin and considerably reduce the formation of wrinkles. It is one of the most widely used acids in anti-aging cosmetics.</a:t>
            </a:r>
          </a:p>
          <a:p>
            <a:pPr marL="0" indent="0">
              <a:buFontTx/>
              <a:buNone/>
            </a:pPr>
            <a:endParaRPr lang="en-US" sz="1200" b="0" i="0" kern="1200" dirty="0" smtClean="0">
              <a:solidFill>
                <a:schemeClr val="tx1"/>
              </a:solidFill>
              <a:effectLst/>
              <a:latin typeface="+mn-lt"/>
              <a:ea typeface="+mn-ea"/>
              <a:cs typeface="+mn-cs"/>
            </a:endParaRPr>
          </a:p>
          <a:p>
            <a:pPr marL="171450" indent="-171450">
              <a:buFontTx/>
              <a:buChar char="-"/>
            </a:pPr>
            <a:r>
              <a:rPr lang="en-US" sz="1200" b="1" i="0" kern="1200" dirty="0" smtClean="0">
                <a:solidFill>
                  <a:schemeClr val="tx1"/>
                </a:solidFill>
                <a:effectLst/>
                <a:latin typeface="+mn-lt"/>
                <a:ea typeface="+mn-ea"/>
                <a:cs typeface="+mn-cs"/>
              </a:rPr>
              <a:t>Lactic acid: </a:t>
            </a:r>
          </a:p>
          <a:p>
            <a:pPr marL="0" indent="0">
              <a:buFontTx/>
              <a:buNone/>
            </a:pPr>
            <a:r>
              <a:rPr lang="en-US" sz="1200" b="0" i="0" kern="1200" dirty="0" smtClean="0">
                <a:solidFill>
                  <a:schemeClr val="tx1"/>
                </a:solidFill>
                <a:effectLst/>
                <a:latin typeface="+mn-lt"/>
                <a:ea typeface="+mn-ea"/>
                <a:cs typeface="+mn-cs"/>
              </a:rPr>
              <a:t>This is derived from the fermentation of milk, but is also found in several fruits. It is one of the gentlest acids and is therefore ideal for dry and sensitive skin. It is an excellent natural humectant. It attracts water and retains it in the skin.</a:t>
            </a:r>
          </a:p>
          <a:p>
            <a:endParaRPr lang="fr-FR" sz="1200" b="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8D811B9-4AC5-4A42-A21C-2222780A25D0}" type="slidenum">
              <a:rPr lang="fr-FR" smtClean="0"/>
              <a:t>4</a:t>
            </a:fld>
            <a:endParaRPr lang="fr-FR"/>
          </a:p>
        </p:txBody>
      </p:sp>
    </p:spTree>
    <p:extLst>
      <p:ext uri="{BB962C8B-B14F-4D97-AF65-F5344CB8AC3E}">
        <p14:creationId xmlns:p14="http://schemas.microsoft.com/office/powerpoint/2010/main" val="1218098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1" i="0" kern="1200" dirty="0" smtClean="0">
                <a:solidFill>
                  <a:schemeClr val="tx1"/>
                </a:solidFill>
                <a:effectLst/>
                <a:latin typeface="+mn-lt"/>
                <a:ea typeface="+mn-ea"/>
                <a:cs typeface="+mn-cs"/>
              </a:rPr>
              <a:t>Tartaric acid: </a:t>
            </a:r>
            <a:r>
              <a:rPr lang="en-US" sz="1200" b="0" i="0" kern="1200" dirty="0" smtClean="0">
                <a:solidFill>
                  <a:schemeClr val="tx1"/>
                </a:solidFill>
                <a:effectLst/>
                <a:latin typeface="+mn-lt"/>
                <a:ea typeface="+mn-ea"/>
                <a:cs typeface="+mn-cs"/>
              </a:rPr>
              <a:t>This is derived from grapes. This acid has antioxidant and anti-inflammatory properties.</a:t>
            </a:r>
            <a:endParaRPr lang="en-US" sz="1200" b="1" i="0" kern="1200" dirty="0" smtClean="0">
              <a:solidFill>
                <a:schemeClr val="tx1"/>
              </a:solidFill>
              <a:effectLst/>
              <a:latin typeface="+mn-lt"/>
              <a:ea typeface="+mn-ea"/>
              <a:cs typeface="+mn-cs"/>
            </a:endParaRPr>
          </a:p>
          <a:p>
            <a:pPr marL="171450" indent="-171450">
              <a:buFontTx/>
              <a:buChar char="-"/>
            </a:pPr>
            <a:endParaRPr lang="en-US" sz="1200" b="1" i="0" kern="1200" dirty="0" smtClean="0">
              <a:solidFill>
                <a:schemeClr val="tx1"/>
              </a:solidFill>
              <a:effectLst/>
              <a:latin typeface="+mn-lt"/>
              <a:ea typeface="+mn-ea"/>
              <a:cs typeface="+mn-cs"/>
            </a:endParaRPr>
          </a:p>
          <a:p>
            <a:pPr marL="171450" indent="-171450">
              <a:buFontTx/>
              <a:buChar char="-"/>
            </a:pPr>
            <a:r>
              <a:rPr lang="en-US" sz="1200" b="1" i="0" kern="1200" dirty="0" smtClean="0">
                <a:solidFill>
                  <a:schemeClr val="tx1"/>
                </a:solidFill>
                <a:effectLst/>
                <a:latin typeface="+mn-lt"/>
                <a:ea typeface="+mn-ea"/>
                <a:cs typeface="+mn-cs"/>
              </a:rPr>
              <a:t>Malic acid: </a:t>
            </a:r>
            <a:r>
              <a:rPr lang="en-US" sz="1200" b="0" i="0" kern="1200" dirty="0" smtClean="0">
                <a:solidFill>
                  <a:schemeClr val="tx1"/>
                </a:solidFill>
                <a:effectLst/>
                <a:latin typeface="+mn-lt"/>
                <a:ea typeface="+mn-ea"/>
                <a:cs typeface="+mn-cs"/>
              </a:rPr>
              <a:t>It is found in apples, pears and grapes. It is often used in cosmetic preparations to rebalance their pH, but on the skin it is also believed to have </a:t>
            </a:r>
            <a:r>
              <a:rPr lang="en-US" sz="1200" b="0" i="0" kern="1200" dirty="0" err="1" smtClean="0">
                <a:solidFill>
                  <a:schemeClr val="tx1"/>
                </a:solidFill>
                <a:effectLst/>
                <a:latin typeface="+mn-lt"/>
                <a:ea typeface="+mn-ea"/>
                <a:cs typeface="+mn-cs"/>
              </a:rPr>
              <a:t>moisturising</a:t>
            </a:r>
            <a:r>
              <a:rPr lang="en-US" sz="1200" b="0" i="0" kern="1200" dirty="0" smtClean="0">
                <a:solidFill>
                  <a:schemeClr val="tx1"/>
                </a:solidFill>
                <a:effectLst/>
                <a:latin typeface="+mn-lt"/>
                <a:ea typeface="+mn-ea"/>
                <a:cs typeface="+mn-cs"/>
              </a:rPr>
              <a:t> properties and also helps to stimulate collagen production. It can penetrate deep into the skin due to its small molecular size.</a:t>
            </a:r>
          </a:p>
          <a:p>
            <a:pPr marL="171450" indent="-171450">
              <a:buFontTx/>
              <a:buChar char="-"/>
            </a:pPr>
            <a:endParaRPr lang="en-US" sz="1200" b="0" i="0" kern="1200" dirty="0" smtClean="0">
              <a:solidFill>
                <a:schemeClr val="tx1"/>
              </a:solidFill>
              <a:effectLst/>
              <a:latin typeface="+mn-lt"/>
              <a:ea typeface="+mn-ea"/>
              <a:cs typeface="+mn-cs"/>
            </a:endParaRPr>
          </a:p>
          <a:p>
            <a:pPr marL="171450" indent="-171450">
              <a:buFontTx/>
              <a:buChar char="-"/>
            </a:pPr>
            <a:r>
              <a:rPr lang="en-US" sz="1200" b="1" i="0" kern="1200" dirty="0" err="1" smtClean="0">
                <a:solidFill>
                  <a:schemeClr val="tx1"/>
                </a:solidFill>
                <a:effectLst/>
                <a:latin typeface="+mn-lt"/>
                <a:ea typeface="+mn-ea"/>
                <a:cs typeface="+mn-cs"/>
              </a:rPr>
              <a:t>Mandelic</a:t>
            </a:r>
            <a:r>
              <a:rPr lang="en-US" sz="1200" b="1" i="0" kern="1200" dirty="0" smtClean="0">
                <a:solidFill>
                  <a:schemeClr val="tx1"/>
                </a:solidFill>
                <a:effectLst/>
                <a:latin typeface="+mn-lt"/>
                <a:ea typeface="+mn-ea"/>
                <a:cs typeface="+mn-cs"/>
              </a:rPr>
              <a:t> Acid: </a:t>
            </a:r>
            <a:r>
              <a:rPr lang="en-US" sz="1200" b="0" i="0" kern="1200" dirty="0" smtClean="0">
                <a:solidFill>
                  <a:schemeClr val="tx1"/>
                </a:solidFill>
                <a:effectLst/>
                <a:latin typeface="+mn-lt"/>
                <a:ea typeface="+mn-ea"/>
                <a:cs typeface="+mn-cs"/>
              </a:rPr>
              <a:t>From almonds, this is one of the gentler AHAs as its molecular size is larger than other acids and therefore limits its ability to absorb deep into the skin. It acts more on the surface, and is therefore less irritating than other acids that act more intensely. It also helps to reduce hyperpigmentation and even out skin tone.</a:t>
            </a:r>
          </a:p>
          <a:p>
            <a:pPr marL="0" indent="0">
              <a:buFontTx/>
              <a:buNone/>
            </a:pPr>
            <a:endParaRPr lang="en-US" sz="1200" b="0" i="0" kern="1200" dirty="0" smtClean="0">
              <a:solidFill>
                <a:schemeClr val="tx1"/>
              </a:solidFill>
              <a:effectLst/>
              <a:latin typeface="+mn-lt"/>
              <a:ea typeface="+mn-ea"/>
              <a:cs typeface="+mn-cs"/>
            </a:endParaRPr>
          </a:p>
          <a:p>
            <a:pPr marL="171450" indent="-171450">
              <a:buFontTx/>
              <a:buChar char="-"/>
            </a:pPr>
            <a:r>
              <a:rPr lang="en-US" sz="1200" b="1" i="0" kern="1200" dirty="0" smtClean="0">
                <a:solidFill>
                  <a:schemeClr val="tx1"/>
                </a:solidFill>
                <a:effectLst/>
                <a:latin typeface="+mn-lt"/>
                <a:ea typeface="+mn-ea"/>
                <a:cs typeface="+mn-cs"/>
              </a:rPr>
              <a:t>Citric acid: </a:t>
            </a:r>
            <a:r>
              <a:rPr lang="en-US" sz="1200" b="0" i="0" kern="1200" dirty="0" smtClean="0">
                <a:solidFill>
                  <a:schemeClr val="tx1"/>
                </a:solidFill>
                <a:effectLst/>
                <a:latin typeface="+mn-lt"/>
                <a:ea typeface="+mn-ea"/>
                <a:cs typeface="+mn-cs"/>
              </a:rPr>
              <a:t>This comes from citrus fruits. It is mainly used for its lightening properties on brown spots and hyperpigmentation. It is also an astringent so can also reduce pore size.</a:t>
            </a:r>
          </a:p>
          <a:p>
            <a:pPr marL="171450" indent="-171450">
              <a:buFontTx/>
              <a:buChar char="-"/>
            </a:pPr>
            <a:endParaRPr lang="en-US" sz="1200" b="0" i="0" kern="1200" dirty="0" smtClean="0">
              <a:solidFill>
                <a:schemeClr val="tx1"/>
              </a:solidFill>
              <a:effectLst/>
              <a:latin typeface="+mn-lt"/>
              <a:ea typeface="+mn-ea"/>
              <a:cs typeface="+mn-cs"/>
            </a:endParaRPr>
          </a:p>
          <a:p>
            <a:pPr marL="0" indent="0">
              <a:buFontTx/>
              <a:buNone/>
            </a:pPr>
            <a:r>
              <a:rPr lang="en-US" sz="1200" b="0" i="0" kern="1200" dirty="0" smtClean="0">
                <a:solidFill>
                  <a:schemeClr val="tx1"/>
                </a:solidFill>
                <a:effectLst/>
                <a:latin typeface="+mn-lt"/>
                <a:ea typeface="+mn-ea"/>
                <a:cs typeface="+mn-cs"/>
              </a:rPr>
              <a:t>Many AHA cosmetics use more than one AHA in their formula to combine their effects.</a:t>
            </a:r>
            <a:endParaRPr lang="fr-FR" sz="1200" b="0" i="0" kern="1200" dirty="0" smtClean="0">
              <a:solidFill>
                <a:schemeClr val="tx1"/>
              </a:solidFill>
              <a:effectLst/>
              <a:latin typeface="+mn-lt"/>
              <a:ea typeface="+mn-ea"/>
              <a:cs typeface="+mn-cs"/>
            </a:endParaRPr>
          </a:p>
          <a:p>
            <a:endParaRPr lang="fr-FR" sz="1200" b="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8D811B9-4AC5-4A42-A21C-2222780A25D0}" type="slidenum">
              <a:rPr lang="fr-FR" smtClean="0"/>
              <a:t>5</a:t>
            </a:fld>
            <a:endParaRPr lang="fr-FR"/>
          </a:p>
        </p:txBody>
      </p:sp>
    </p:spTree>
    <p:extLst>
      <p:ext uri="{BB962C8B-B14F-4D97-AF65-F5344CB8AC3E}">
        <p14:creationId xmlns:p14="http://schemas.microsoft.com/office/powerpoint/2010/main" val="388378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kern="1200" dirty="0" smtClean="0">
                <a:solidFill>
                  <a:schemeClr val="tx1"/>
                </a:solidFill>
                <a:effectLst/>
                <a:latin typeface="+mn-lt"/>
                <a:ea typeface="+mn-ea"/>
                <a:cs typeface="+mn-cs"/>
              </a:rPr>
              <a:t>BHA/ Beta </a:t>
            </a:r>
            <a:r>
              <a:rPr lang="en-US" sz="1200" b="0" i="0" kern="1200" dirty="0" err="1" smtClean="0">
                <a:solidFill>
                  <a:schemeClr val="tx1"/>
                </a:solidFill>
                <a:effectLst/>
                <a:latin typeface="+mn-lt"/>
                <a:ea typeface="+mn-ea"/>
                <a:cs typeface="+mn-cs"/>
              </a:rPr>
              <a:t>Hydroxy</a:t>
            </a:r>
            <a:r>
              <a:rPr lang="en-US" sz="1200" b="0" i="0" kern="1200" dirty="0" smtClean="0">
                <a:solidFill>
                  <a:schemeClr val="tx1"/>
                </a:solidFill>
                <a:effectLst/>
                <a:latin typeface="+mn-lt"/>
                <a:ea typeface="+mn-ea"/>
                <a:cs typeface="+mn-cs"/>
              </a:rPr>
              <a:t> Acid There is only one BHA: salicylic acid, which comes from two plants,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meadowsweet and willow, a tree known since Antiquity for its anti-inflammatory properties. But the one used in cosmetics is usually synthetic, and it is fat-soluble. It works on the surface and has the same exfoliating effect as AHAs, but it also works inside the pores. The anti-irritant and anti-inflammatory properties of salicylic acid make it an effective ingredient for soothing the skin and redness, but also for calming painful pimples and uneven skin tone problems.</a:t>
            </a:r>
            <a:endParaRPr lang="fr-FR" sz="1200" b="0" i="0" kern="1200" dirty="0" smtClean="0">
              <a:solidFill>
                <a:schemeClr val="tx1"/>
              </a:solidFill>
              <a:effectLst/>
              <a:latin typeface="+mn-lt"/>
              <a:ea typeface="+mn-ea"/>
              <a:cs typeface="+mn-cs"/>
            </a:endParaRPr>
          </a:p>
          <a:p>
            <a:pPr marL="171450" indent="-171450">
              <a:buFontTx/>
              <a:buChar char="-"/>
            </a:pPr>
            <a:endParaRPr lang="en-US" sz="1200" b="0" i="0" kern="1200" dirty="0" smtClean="0">
              <a:solidFill>
                <a:schemeClr val="tx1"/>
              </a:solidFill>
              <a:effectLst/>
              <a:latin typeface="+mn-lt"/>
              <a:ea typeface="+mn-ea"/>
              <a:cs typeface="+mn-cs"/>
            </a:endParaRPr>
          </a:p>
          <a:p>
            <a:pPr marL="0" indent="0">
              <a:buFontTx/>
              <a:buNone/>
            </a:pPr>
            <a:endParaRPr lang="en-US" sz="1200" b="0" i="0" kern="1200" dirty="0" smtClean="0">
              <a:solidFill>
                <a:schemeClr val="tx1"/>
              </a:solidFill>
              <a:effectLst/>
              <a:latin typeface="+mn-lt"/>
              <a:ea typeface="+mn-ea"/>
              <a:cs typeface="+mn-cs"/>
            </a:endParaRPr>
          </a:p>
          <a:p>
            <a:pPr marL="0" indent="0">
              <a:buFontTx/>
              <a:buNone/>
            </a:pPr>
            <a:r>
              <a:rPr lang="en-US" sz="1200" b="0" i="0" kern="1200" dirty="0" smtClean="0">
                <a:solidFill>
                  <a:schemeClr val="tx1"/>
                </a:solidFill>
                <a:effectLst/>
                <a:latin typeface="+mn-lt"/>
                <a:ea typeface="+mn-ea"/>
                <a:cs typeface="+mn-cs"/>
              </a:rPr>
              <a:t>It is ideal for combination to oily skin, as well as skin with a tendency to acne. </a:t>
            </a:r>
          </a:p>
          <a:p>
            <a:pPr marL="0" indent="0">
              <a:buFontTx/>
              <a:buNone/>
            </a:pPr>
            <a:r>
              <a:rPr lang="en-US" sz="1200" b="0" i="0" kern="1200" dirty="0" smtClean="0">
                <a:solidFill>
                  <a:schemeClr val="tx1"/>
                </a:solidFill>
                <a:effectLst/>
                <a:latin typeface="+mn-lt"/>
                <a:ea typeface="+mn-ea"/>
                <a:cs typeface="+mn-cs"/>
              </a:rPr>
              <a:t>What does salicylic acid do?</a:t>
            </a:r>
          </a:p>
          <a:p>
            <a:pPr marL="285750" lvl="0" indent="-285750" algn="just" eaLnBrk="0" fontAlgn="base" hangingPunct="0">
              <a:spcBef>
                <a:spcPct val="0"/>
              </a:spcBef>
              <a:spcAft>
                <a:spcPct val="0"/>
              </a:spcAft>
              <a:buFont typeface="Wingdings" panose="05000000000000000000" pitchFamily="2" charset="2"/>
              <a:buChar char="ü"/>
            </a:pPr>
            <a:r>
              <a:rPr lang="en-US" altLang="fr-FR" sz="1200" dirty="0" smtClean="0">
                <a:solidFill>
                  <a:prstClr val="black"/>
                </a:solidFill>
                <a:latin typeface="Century Gothic" panose="020B0502020202020204" pitchFamily="34" charset="0"/>
              </a:rPr>
              <a:t>Exfoliating</a:t>
            </a: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lang="en-US" altLang="fr-FR" sz="1200" dirty="0" smtClean="0">
                <a:solidFill>
                  <a:prstClr val="black"/>
                </a:solidFill>
                <a:latin typeface="Century Gothic" panose="020B0502020202020204" pitchFamily="34" charset="0"/>
              </a:rPr>
              <a:t>Anti-inflammatory </a:t>
            </a:r>
            <a:r>
              <a:rPr lang="en-US" sz="1200" b="0" i="0" kern="1200" dirty="0" smtClean="0">
                <a:solidFill>
                  <a:schemeClr val="tx1"/>
                </a:solidFill>
                <a:effectLst/>
                <a:latin typeface="+mn-lt"/>
                <a:ea typeface="+mn-ea"/>
                <a:cs typeface="+mn-cs"/>
              </a:rPr>
              <a:t>and analgesic (soothing) effect</a:t>
            </a:r>
            <a:endParaRPr lang="en-US" altLang="fr-FR" sz="1200" dirty="0" smtClean="0">
              <a:solidFill>
                <a:prstClr val="black"/>
              </a:solidFill>
              <a:latin typeface="Century Gothic" panose="020B0502020202020204" pitchFamily="34" charset="0"/>
            </a:endParaRPr>
          </a:p>
          <a:p>
            <a:pPr marL="285750" lvl="0" indent="-285750" algn="just" eaLnBrk="0" fontAlgn="base" hangingPunct="0">
              <a:spcBef>
                <a:spcPct val="0"/>
              </a:spcBef>
              <a:spcAft>
                <a:spcPct val="0"/>
              </a:spcAft>
              <a:buFont typeface="Wingdings" panose="05000000000000000000" pitchFamily="2" charset="2"/>
              <a:buChar char="ü"/>
            </a:pPr>
            <a:r>
              <a:rPr lang="en-US" altLang="fr-FR" sz="1200" dirty="0" smtClean="0">
                <a:solidFill>
                  <a:prstClr val="black"/>
                </a:solidFill>
                <a:latin typeface="Century Gothic" panose="020B0502020202020204" pitchFamily="34" charset="0"/>
              </a:rPr>
              <a:t>Calming</a:t>
            </a:r>
          </a:p>
          <a:p>
            <a:pPr marL="285750" lvl="0" indent="-285750" algn="just" eaLnBrk="0" fontAlgn="base" hangingPunct="0">
              <a:spcBef>
                <a:spcPct val="0"/>
              </a:spcBef>
              <a:spcAft>
                <a:spcPct val="0"/>
              </a:spcAft>
              <a:buFont typeface="Wingdings" panose="05000000000000000000" pitchFamily="2" charset="2"/>
              <a:buChar char="ü"/>
            </a:pPr>
            <a:r>
              <a:rPr lang="en-US" altLang="fr-FR" sz="1200" dirty="0" smtClean="0">
                <a:solidFill>
                  <a:prstClr val="black"/>
                </a:solidFill>
                <a:latin typeface="Century Gothic" panose="020B0502020202020204" pitchFamily="34" charset="0"/>
              </a:rPr>
              <a:t>Regulates sebum production</a:t>
            </a:r>
          </a:p>
          <a:p>
            <a:pPr marL="285750" lvl="0" indent="-285750" algn="just" eaLnBrk="0" fontAlgn="base" hangingPunct="0">
              <a:spcBef>
                <a:spcPct val="0"/>
              </a:spcBef>
              <a:spcAft>
                <a:spcPct val="0"/>
              </a:spcAft>
              <a:buFont typeface="Wingdings" panose="05000000000000000000" pitchFamily="2" charset="2"/>
              <a:buChar char="ü"/>
            </a:pPr>
            <a:r>
              <a:rPr lang="en-US" altLang="fr-FR" sz="1200" dirty="0" smtClean="0">
                <a:solidFill>
                  <a:prstClr val="black"/>
                </a:solidFill>
                <a:latin typeface="Century Gothic" panose="020B0502020202020204" pitchFamily="34" charset="0"/>
              </a:rPr>
              <a:t>Anti-irritant</a:t>
            </a:r>
          </a:p>
          <a:p>
            <a:pPr marL="0" indent="0">
              <a:buFontTx/>
              <a:buNone/>
            </a:pPr>
            <a:endParaRPr lang="en-US" sz="1200" b="0" i="0" kern="1200" dirty="0" smtClean="0">
              <a:solidFill>
                <a:schemeClr val="tx1"/>
              </a:solidFill>
              <a:effectLst/>
              <a:latin typeface="+mn-lt"/>
              <a:ea typeface="+mn-ea"/>
              <a:cs typeface="+mn-cs"/>
            </a:endParaRPr>
          </a:p>
          <a:p>
            <a:pPr marL="0" indent="0">
              <a:buFontTx/>
              <a:buNone/>
            </a:pPr>
            <a:endParaRPr lang="en-US" sz="1200" b="0" i="0" kern="1200" dirty="0" smtClean="0">
              <a:solidFill>
                <a:schemeClr val="tx1"/>
              </a:solidFill>
              <a:effectLst/>
              <a:latin typeface="+mn-lt"/>
              <a:ea typeface="+mn-ea"/>
              <a:cs typeface="+mn-cs"/>
            </a:endParaRPr>
          </a:p>
          <a:p>
            <a:pPr marL="0" indent="0">
              <a:buFontTx/>
              <a:buNone/>
            </a:pPr>
            <a:r>
              <a:rPr lang="en-US" sz="1200" b="0" i="0" kern="1200" dirty="0" smtClean="0">
                <a:solidFill>
                  <a:schemeClr val="tx1"/>
                </a:solidFill>
                <a:effectLst/>
                <a:latin typeface="+mn-lt"/>
                <a:ea typeface="+mn-ea"/>
                <a:cs typeface="+mn-cs"/>
              </a:rPr>
              <a:t>The anti-irritant and anti-inflammatory properties of salicylic acid make it an effective ingredient for soothing the skin and redness, but also for calming painful pimples and uneven skin tone problems.</a:t>
            </a:r>
            <a:endParaRPr lang="fr-FR" sz="1200" b="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8D811B9-4AC5-4A42-A21C-2222780A25D0}" type="slidenum">
              <a:rPr lang="fr-FR" smtClean="0"/>
              <a:t>6</a:t>
            </a:fld>
            <a:endParaRPr lang="fr-FR"/>
          </a:p>
        </p:txBody>
      </p:sp>
    </p:spTree>
    <p:extLst>
      <p:ext uri="{BB962C8B-B14F-4D97-AF65-F5344CB8AC3E}">
        <p14:creationId xmlns:p14="http://schemas.microsoft.com/office/powerpoint/2010/main" val="2115085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58750" indent="0">
              <a:buNone/>
              <a:defRPr/>
            </a:pPr>
            <a:r>
              <a:rPr lang="en-US" sz="1200" dirty="0" smtClean="0"/>
              <a:t>in addition to AHA and BHA, our yon </a:t>
            </a:r>
            <a:r>
              <a:rPr lang="en-US" sz="1200" dirty="0" err="1" smtClean="0"/>
              <a:t>ka</a:t>
            </a:r>
            <a:r>
              <a:rPr lang="en-US" sz="1200" dirty="0" smtClean="0"/>
              <a:t> formulas also include</a:t>
            </a:r>
          </a:p>
          <a:p>
            <a:pPr marL="158750" indent="0">
              <a:buNone/>
              <a:defRPr/>
            </a:pPr>
            <a:endParaRPr lang="en-US" sz="1200" dirty="0" smtClean="0"/>
          </a:p>
          <a:p>
            <a:pPr marL="158750" indent="0">
              <a:buNone/>
              <a:defRPr/>
            </a:pPr>
            <a:r>
              <a:rPr lang="en-US" sz="1200" u="sng" dirty="0" smtClean="0"/>
              <a:t>Ascorbic acid </a:t>
            </a:r>
            <a:r>
              <a:rPr lang="en-US" sz="1200" dirty="0" smtClean="0"/>
              <a:t>or vitamin C, for radiant skin</a:t>
            </a:r>
          </a:p>
          <a:p>
            <a:pPr marL="158750" indent="0">
              <a:buNone/>
              <a:defRPr/>
            </a:pPr>
            <a:r>
              <a:rPr lang="en-US" sz="1200" dirty="0" smtClean="0"/>
              <a:t>It is present in many plants (acerola, strawberry, citrus fruits). It is the champion of anti-aging as its spectrum of activity is so wide. It protects cells from oxidation, boosts collagen, brightens the skin, accelerates healing, and fights against</a:t>
            </a:r>
            <a:r>
              <a:rPr lang="en-US" sz="1200" baseline="0" dirty="0" smtClean="0"/>
              <a:t> dark</a:t>
            </a:r>
            <a:r>
              <a:rPr lang="en-US" sz="1200" dirty="0" smtClean="0"/>
              <a:t> spots</a:t>
            </a:r>
          </a:p>
          <a:p>
            <a:pPr marL="158750" indent="0">
              <a:buNone/>
              <a:defRPr/>
            </a:pPr>
            <a:endParaRPr lang="en-US" sz="1200" b="0" i="0" kern="1200" dirty="0" smtClean="0">
              <a:solidFill>
                <a:schemeClr val="tx1"/>
              </a:solidFill>
              <a:effectLst/>
              <a:latin typeface="+mn-lt"/>
              <a:ea typeface="+mn-ea"/>
              <a:cs typeface="+mn-cs"/>
            </a:endParaRPr>
          </a:p>
          <a:p>
            <a:pPr marL="158750" indent="0">
              <a:buNone/>
              <a:defRPr/>
            </a:pPr>
            <a:r>
              <a:rPr lang="en-US" sz="1200" u="sng" dirty="0" smtClean="0"/>
              <a:t>Pyruvic acid</a:t>
            </a:r>
            <a:r>
              <a:rPr lang="en-US" sz="1200" dirty="0" smtClean="0"/>
              <a:t> </a:t>
            </a:r>
          </a:p>
          <a:p>
            <a:pPr marL="158750" indent="0">
              <a:buNone/>
              <a:defRPr/>
            </a:pPr>
            <a:r>
              <a:rPr lang="en-US" sz="1200" dirty="0" smtClean="0"/>
              <a:t>*obtained by distillation of tartaric acid</a:t>
            </a:r>
          </a:p>
          <a:p>
            <a:pPr marL="330200" indent="-171450">
              <a:buFont typeface="Arial" panose="020B0604020202020204" pitchFamily="34" charset="0"/>
              <a:buChar char="•"/>
              <a:defRPr/>
            </a:pPr>
            <a:r>
              <a:rPr lang="en-US" sz="1200" dirty="0" smtClean="0"/>
              <a:t>provides uniformity of skin tone</a:t>
            </a:r>
          </a:p>
          <a:p>
            <a:pPr marL="285750" lvl="0" indent="-285750" algn="just" eaLnBrk="0" fontAlgn="base" hangingPunct="0">
              <a:spcBef>
                <a:spcPct val="0"/>
              </a:spcBef>
              <a:spcAft>
                <a:spcPct val="0"/>
              </a:spcAft>
              <a:buFont typeface="Arial" panose="020B0604020202020204" pitchFamily="34" charset="0"/>
              <a:buChar char="•"/>
            </a:pPr>
            <a:r>
              <a:rPr lang="fr-FR" altLang="fr-FR" sz="1200" dirty="0" err="1" smtClean="0">
                <a:solidFill>
                  <a:prstClr val="black"/>
                </a:solidFill>
                <a:latin typeface="Century Gothic" panose="020B0502020202020204" pitchFamily="34" charset="0"/>
              </a:rPr>
              <a:t>Accelerates</a:t>
            </a:r>
            <a:r>
              <a:rPr lang="fr-FR" altLang="fr-FR" sz="1200" dirty="0" smtClean="0">
                <a:solidFill>
                  <a:prstClr val="black"/>
                </a:solidFill>
                <a:latin typeface="Century Gothic" panose="020B0502020202020204" pitchFamily="34" charset="0"/>
              </a:rPr>
              <a:t> </a:t>
            </a:r>
            <a:r>
              <a:rPr lang="fr-FR" altLang="fr-FR" sz="1200" dirty="0" err="1" smtClean="0">
                <a:solidFill>
                  <a:prstClr val="black"/>
                </a:solidFill>
                <a:latin typeface="Century Gothic" panose="020B0502020202020204" pitchFamily="34" charset="0"/>
              </a:rPr>
              <a:t>cell</a:t>
            </a:r>
            <a:r>
              <a:rPr lang="fr-FR" altLang="fr-FR" sz="1200" dirty="0" smtClean="0">
                <a:solidFill>
                  <a:prstClr val="black"/>
                </a:solidFill>
                <a:latin typeface="Century Gothic" panose="020B0502020202020204" pitchFamily="34" charset="0"/>
              </a:rPr>
              <a:t> </a:t>
            </a:r>
            <a:r>
              <a:rPr lang="fr-FR" altLang="fr-FR" sz="1200" dirty="0" err="1" smtClean="0">
                <a:solidFill>
                  <a:prstClr val="black"/>
                </a:solidFill>
                <a:latin typeface="Century Gothic" panose="020B0502020202020204" pitchFamily="34" charset="0"/>
              </a:rPr>
              <a:t>renewal</a:t>
            </a:r>
            <a:endParaRPr lang="fr-FR" altLang="fr-FR" sz="1200" dirty="0" smtClean="0">
              <a:solidFill>
                <a:prstClr val="black"/>
              </a:solidFill>
              <a:latin typeface="Century Gothic" panose="020B0502020202020204" pitchFamily="34" charset="0"/>
            </a:endParaRPr>
          </a:p>
          <a:p>
            <a:pPr marL="285750" lvl="0" indent="-285750" algn="just" eaLnBrk="0" fontAlgn="base" hangingPunct="0">
              <a:spcBef>
                <a:spcPct val="0"/>
              </a:spcBef>
              <a:spcAft>
                <a:spcPct val="0"/>
              </a:spcAft>
              <a:buFont typeface="Arial" panose="020B0604020202020204" pitchFamily="34" charset="0"/>
              <a:buChar char="•"/>
            </a:pPr>
            <a:r>
              <a:rPr lang="fr-FR" altLang="fr-FR" sz="1200" dirty="0" err="1" smtClean="0">
                <a:solidFill>
                  <a:prstClr val="black"/>
                </a:solidFill>
                <a:latin typeface="Century Gothic" panose="020B0502020202020204" pitchFamily="34" charset="0"/>
              </a:rPr>
              <a:t>Stimulates</a:t>
            </a:r>
            <a:r>
              <a:rPr lang="fr-FR" altLang="fr-FR" sz="1200" dirty="0" smtClean="0">
                <a:solidFill>
                  <a:prstClr val="black"/>
                </a:solidFill>
                <a:latin typeface="Century Gothic" panose="020B0502020202020204" pitchFamily="34" charset="0"/>
              </a:rPr>
              <a:t> </a:t>
            </a:r>
            <a:r>
              <a:rPr lang="fr-FR" altLang="fr-FR" sz="1200" dirty="0" err="1" smtClean="0">
                <a:solidFill>
                  <a:prstClr val="black"/>
                </a:solidFill>
                <a:latin typeface="Century Gothic" panose="020B0502020202020204" pitchFamily="34" charset="0"/>
              </a:rPr>
              <a:t>collagen</a:t>
            </a:r>
            <a:r>
              <a:rPr lang="fr-FR" altLang="fr-FR" sz="1200" dirty="0" smtClean="0">
                <a:solidFill>
                  <a:prstClr val="black"/>
                </a:solidFill>
                <a:latin typeface="Century Gothic" panose="020B0502020202020204" pitchFamily="34" charset="0"/>
              </a:rPr>
              <a:t> production</a:t>
            </a:r>
          </a:p>
          <a:p>
            <a:pPr marL="285750" lvl="0" indent="-285750" algn="just" eaLnBrk="0" fontAlgn="base" hangingPunct="0">
              <a:spcBef>
                <a:spcPct val="0"/>
              </a:spcBef>
              <a:spcAft>
                <a:spcPct val="0"/>
              </a:spcAft>
              <a:buFont typeface="Arial" panose="020B0604020202020204" pitchFamily="34" charset="0"/>
              <a:buChar char="•"/>
            </a:pPr>
            <a:r>
              <a:rPr lang="fr-FR" altLang="fr-FR" sz="1200" dirty="0" err="1" smtClean="0">
                <a:solidFill>
                  <a:prstClr val="black"/>
                </a:solidFill>
                <a:latin typeface="Century Gothic" panose="020B0502020202020204" pitchFamily="34" charset="0"/>
              </a:rPr>
              <a:t>Promotes</a:t>
            </a:r>
            <a:r>
              <a:rPr lang="fr-FR" altLang="fr-FR" sz="1200" dirty="0" smtClean="0">
                <a:solidFill>
                  <a:prstClr val="black"/>
                </a:solidFill>
                <a:latin typeface="Century Gothic" panose="020B0502020202020204" pitchFamily="34" charset="0"/>
              </a:rPr>
              <a:t> skin </a:t>
            </a:r>
            <a:r>
              <a:rPr lang="fr-FR" altLang="fr-FR" sz="1200" dirty="0" err="1" smtClean="0">
                <a:solidFill>
                  <a:prstClr val="black"/>
                </a:solidFill>
                <a:latin typeface="Century Gothic" panose="020B0502020202020204" pitchFamily="34" charset="0"/>
              </a:rPr>
              <a:t>hydration</a:t>
            </a:r>
            <a:endParaRPr lang="fr-FR" altLang="fr-FR" sz="1200" dirty="0" smtClean="0">
              <a:solidFill>
                <a:prstClr val="black"/>
              </a:solidFill>
              <a:latin typeface="Century Gothic" panose="020B0502020202020204" pitchFamily="34" charset="0"/>
            </a:endParaRPr>
          </a:p>
          <a:p>
            <a:pPr marL="0" lvl="0" indent="0" algn="just" eaLnBrk="0" fontAlgn="base" hangingPunct="0">
              <a:spcBef>
                <a:spcPct val="0"/>
              </a:spcBef>
              <a:spcAft>
                <a:spcPct val="0"/>
              </a:spcAft>
              <a:buFont typeface="Arial" panose="020B0604020202020204" pitchFamily="34" charset="0"/>
              <a:buNone/>
            </a:pPr>
            <a:endParaRPr lang="fr-FR" altLang="fr-FR" sz="1200" dirty="0" smtClean="0">
              <a:solidFill>
                <a:prstClr val="black"/>
              </a:solidFill>
              <a:latin typeface="Century Gothic" panose="020B0502020202020204" pitchFamily="34" charset="0"/>
            </a:endParaRPr>
          </a:p>
          <a:p>
            <a:pPr marL="158750" indent="0">
              <a:buNone/>
              <a:defRPr/>
            </a:pPr>
            <a:endParaRPr lang="en-US" sz="1200" dirty="0" smtClean="0"/>
          </a:p>
          <a:p>
            <a:pPr marL="158750" indent="0">
              <a:buNone/>
              <a:defRPr/>
            </a:pPr>
            <a:endParaRPr lang="fr-FR" sz="1200" b="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8D811B9-4AC5-4A42-A21C-2222780A25D0}" type="slidenum">
              <a:rPr lang="fr-FR" smtClean="0"/>
              <a:t>7</a:t>
            </a:fld>
            <a:endParaRPr lang="fr-FR"/>
          </a:p>
        </p:txBody>
      </p:sp>
    </p:spTree>
    <p:extLst>
      <p:ext uri="{BB962C8B-B14F-4D97-AF65-F5344CB8AC3E}">
        <p14:creationId xmlns:p14="http://schemas.microsoft.com/office/powerpoint/2010/main" val="3478867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fr-FR" sz="1200" b="1" dirty="0" smtClean="0">
                <a:solidFill>
                  <a:prstClr val="black"/>
                </a:solidFill>
                <a:latin typeface="Century Gothic" panose="020B0502020202020204" pitchFamily="34" charset="0"/>
              </a:rPr>
              <a:t>We have seen all the different acids used in our formulas, now let's look at the formula of each peel and its mode of action</a:t>
            </a:r>
            <a:endParaRPr lang="fr-FR" altLang="fr-FR" sz="1200" b="1" dirty="0" smtClean="0">
              <a:solidFill>
                <a:prstClr val="black"/>
              </a:solidFill>
              <a:latin typeface="Century Gothic" panose="020B0502020202020204" pitchFamily="34" charset="0"/>
            </a:endParaRPr>
          </a:p>
          <a:p>
            <a:endParaRPr lang="en-US" dirty="0" smtClean="0"/>
          </a:p>
          <a:p>
            <a:endParaRPr lang="en-US" dirty="0" smtClean="0"/>
          </a:p>
          <a:p>
            <a:r>
              <a:rPr lang="en-US" dirty="0" smtClean="0"/>
              <a:t>Our professional peels are included in 60% of our cabin treatments</a:t>
            </a:r>
            <a:endParaRPr lang="fr-FR" dirty="0"/>
          </a:p>
        </p:txBody>
      </p:sp>
      <p:sp>
        <p:nvSpPr>
          <p:cNvPr id="4" name="Espace réservé du numéro de diapositive 3"/>
          <p:cNvSpPr>
            <a:spLocks noGrp="1"/>
          </p:cNvSpPr>
          <p:nvPr>
            <p:ph type="sldNum" sz="quarter" idx="10"/>
          </p:nvPr>
        </p:nvSpPr>
        <p:spPr/>
        <p:txBody>
          <a:bodyPr/>
          <a:lstStyle/>
          <a:p>
            <a:fld id="{1E75D512-6B45-4599-B546-A08B6EF7031D}" type="slidenum">
              <a:rPr lang="fr-FR" smtClean="0"/>
              <a:t>8</a:t>
            </a:fld>
            <a:endParaRPr lang="fr-FR"/>
          </a:p>
        </p:txBody>
      </p:sp>
    </p:spTree>
    <p:extLst>
      <p:ext uri="{BB962C8B-B14F-4D97-AF65-F5344CB8AC3E}">
        <p14:creationId xmlns:p14="http://schemas.microsoft.com/office/powerpoint/2010/main" val="1638058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16126" indent="0">
              <a:buNone/>
            </a:pPr>
            <a:r>
              <a:rPr lang="fr-FR" b="1" dirty="0" smtClean="0"/>
              <a:t>3 </a:t>
            </a:r>
            <a:r>
              <a:rPr lang="fr-FR" b="1" dirty="0" err="1" smtClean="0"/>
              <a:t>differents</a:t>
            </a:r>
            <a:r>
              <a:rPr lang="fr-FR" b="1" dirty="0" smtClean="0"/>
              <a:t> </a:t>
            </a:r>
            <a:r>
              <a:rPr lang="fr-FR" b="1" dirty="0" err="1" smtClean="0"/>
              <a:t>professional</a:t>
            </a:r>
            <a:r>
              <a:rPr lang="fr-FR" b="1" dirty="0" smtClean="0"/>
              <a:t> peelings, </a:t>
            </a:r>
            <a:r>
              <a:rPr lang="fr-FR" b="1" dirty="0" err="1" smtClean="0"/>
              <a:t>according</a:t>
            </a:r>
            <a:r>
              <a:rPr lang="fr-FR" b="1" dirty="0" smtClean="0"/>
              <a:t> to 3 </a:t>
            </a:r>
            <a:r>
              <a:rPr lang="fr-FR" b="1" dirty="0" err="1" smtClean="0"/>
              <a:t>differents</a:t>
            </a:r>
            <a:r>
              <a:rPr lang="fr-FR" b="1" dirty="0" smtClean="0"/>
              <a:t> concentration</a:t>
            </a:r>
            <a:r>
              <a:rPr lang="fr-FR" b="1" baseline="0" dirty="0" smtClean="0"/>
              <a:t> in </a:t>
            </a:r>
            <a:r>
              <a:rPr lang="fr-FR" b="1" baseline="0" dirty="0" err="1" smtClean="0"/>
              <a:t>acid</a:t>
            </a:r>
            <a:r>
              <a:rPr lang="fr-FR" b="1" baseline="0" dirty="0" smtClean="0"/>
              <a:t> and 3 </a:t>
            </a:r>
            <a:r>
              <a:rPr lang="fr-FR" b="1" baseline="0" dirty="0" err="1" smtClean="0"/>
              <a:t>differents</a:t>
            </a:r>
            <a:r>
              <a:rPr lang="fr-FR" b="1" baseline="0" dirty="0" smtClean="0"/>
              <a:t> beauty objectives :</a:t>
            </a:r>
            <a:endParaRPr lang="fr-FR" b="1" dirty="0" smtClean="0"/>
          </a:p>
          <a:p>
            <a:pPr marL="116126" indent="0">
              <a:buNone/>
            </a:pPr>
            <a:endParaRPr lang="fr-FR" b="1" dirty="0" smtClean="0"/>
          </a:p>
          <a:p>
            <a:pPr marL="116126" indent="0">
              <a:buNone/>
            </a:pPr>
            <a:r>
              <a:rPr lang="fr-FR" b="1" dirty="0" smtClean="0"/>
              <a:t>ACTIVE</a:t>
            </a:r>
            <a:r>
              <a:rPr lang="fr-FR" b="1" baseline="0" dirty="0" smtClean="0"/>
              <a:t> MICRO-PEEL – </a:t>
            </a:r>
            <a:r>
              <a:rPr lang="fr-FR" b="1" baseline="0" dirty="0" err="1" smtClean="0"/>
              <a:t>exfoliating</a:t>
            </a:r>
            <a:r>
              <a:rPr lang="fr-FR" b="1" baseline="0" dirty="0" smtClean="0"/>
              <a:t> and </a:t>
            </a:r>
            <a:r>
              <a:rPr lang="fr-FR" b="1" baseline="0" dirty="0" err="1" smtClean="0"/>
              <a:t>purifying</a:t>
            </a:r>
            <a:r>
              <a:rPr lang="fr-FR" b="1" baseline="0" dirty="0" smtClean="0"/>
              <a:t>, for </a:t>
            </a:r>
            <a:r>
              <a:rPr lang="fr-FR" b="1" baseline="0" dirty="0" err="1" smtClean="0"/>
              <a:t>deep</a:t>
            </a:r>
            <a:r>
              <a:rPr lang="fr-FR" b="1" baseline="0" dirty="0" smtClean="0"/>
              <a:t> </a:t>
            </a:r>
            <a:r>
              <a:rPr lang="fr-FR" b="1" baseline="0" dirty="0" err="1" smtClean="0"/>
              <a:t>cleansing</a:t>
            </a:r>
            <a:r>
              <a:rPr lang="fr-FR" b="1" baseline="0" dirty="0" smtClean="0"/>
              <a:t>, </a:t>
            </a:r>
            <a:r>
              <a:rPr lang="fr-FR" b="1" baseline="0" dirty="0" err="1" smtClean="0"/>
              <a:t>restoring</a:t>
            </a:r>
            <a:r>
              <a:rPr lang="fr-FR" b="1" baseline="0" dirty="0" smtClean="0"/>
              <a:t> </a:t>
            </a:r>
            <a:r>
              <a:rPr lang="fr-FR" b="1" baseline="0" dirty="0" err="1" smtClean="0"/>
              <a:t>even</a:t>
            </a:r>
            <a:r>
              <a:rPr lang="fr-FR" b="1" baseline="0" dirty="0" smtClean="0"/>
              <a:t> and radiant complexion</a:t>
            </a:r>
          </a:p>
          <a:p>
            <a:pPr marL="116126" indent="0">
              <a:buNone/>
            </a:pPr>
            <a:endParaRPr lang="fr-FR" b="1" baseline="0" dirty="0" smtClean="0"/>
          </a:p>
          <a:p>
            <a:pPr marL="116126" indent="0">
              <a:buNone/>
            </a:pPr>
            <a:r>
              <a:rPr lang="fr-FR" b="1" baseline="0" dirty="0" smtClean="0"/>
              <a:t>ALPHA-EXFOLIATEUR- </a:t>
            </a:r>
            <a:r>
              <a:rPr lang="fr-FR" b="1" baseline="0" dirty="0" err="1" smtClean="0"/>
              <a:t>exfoliating</a:t>
            </a:r>
            <a:r>
              <a:rPr lang="fr-FR" b="1" baseline="0" dirty="0" smtClean="0"/>
              <a:t> and </a:t>
            </a:r>
            <a:r>
              <a:rPr lang="fr-FR" b="1" baseline="0" dirty="0" err="1" smtClean="0"/>
              <a:t>renewing</a:t>
            </a:r>
            <a:r>
              <a:rPr lang="fr-FR" b="1" baseline="0" dirty="0" smtClean="0"/>
              <a:t>, to </a:t>
            </a:r>
            <a:r>
              <a:rPr lang="fr-FR" b="1" baseline="0" dirty="0" err="1" smtClean="0"/>
              <a:t>smooth</a:t>
            </a:r>
            <a:r>
              <a:rPr lang="fr-FR" b="1" baseline="0" dirty="0" smtClean="0"/>
              <a:t> the skin and </a:t>
            </a:r>
            <a:r>
              <a:rPr lang="fr-FR" b="1" baseline="0" dirty="0" err="1" smtClean="0"/>
              <a:t>erase</a:t>
            </a:r>
            <a:r>
              <a:rPr lang="fr-FR" b="1" baseline="0" dirty="0" smtClean="0"/>
              <a:t> </a:t>
            </a:r>
            <a:r>
              <a:rPr lang="fr-FR" b="1" baseline="0" dirty="0" err="1" smtClean="0"/>
              <a:t>deep</a:t>
            </a:r>
            <a:r>
              <a:rPr lang="fr-FR" b="1" baseline="0" dirty="0" smtClean="0"/>
              <a:t> and fine </a:t>
            </a:r>
            <a:r>
              <a:rPr lang="fr-FR" b="1" baseline="0" dirty="0" err="1" smtClean="0"/>
              <a:t>lines</a:t>
            </a:r>
            <a:endParaRPr lang="fr-FR" b="1" baseline="0" dirty="0" smtClean="0"/>
          </a:p>
          <a:p>
            <a:pPr marL="116126" indent="0">
              <a:buNone/>
            </a:pPr>
            <a:endParaRPr lang="fr-FR" b="1" baseline="0" dirty="0" smtClean="0"/>
          </a:p>
          <a:p>
            <a:pPr marL="116126" indent="0">
              <a:buNone/>
            </a:pPr>
            <a:r>
              <a:rPr lang="fr-FR" b="1" baseline="0" dirty="0" smtClean="0"/>
              <a:t>ESSENTIAL WHITE PEELING LUMIERE- </a:t>
            </a:r>
            <a:r>
              <a:rPr lang="fr-FR" b="1" baseline="0" dirty="0" err="1" smtClean="0"/>
              <a:t>exfoliating</a:t>
            </a:r>
            <a:r>
              <a:rPr lang="fr-FR" b="1" baseline="0" dirty="0" smtClean="0"/>
              <a:t> and </a:t>
            </a:r>
            <a:r>
              <a:rPr lang="fr-FR" b="1" baseline="0" dirty="0" err="1" smtClean="0"/>
              <a:t>unifying</a:t>
            </a:r>
            <a:r>
              <a:rPr lang="fr-FR" b="1" baseline="0" dirty="0" smtClean="0"/>
              <a:t> to </a:t>
            </a:r>
            <a:r>
              <a:rPr lang="fr-FR" b="1" baseline="0" dirty="0" err="1" smtClean="0"/>
              <a:t>fight</a:t>
            </a:r>
            <a:r>
              <a:rPr lang="fr-FR" b="1" baseline="0" dirty="0" smtClean="0"/>
              <a:t> </a:t>
            </a:r>
            <a:r>
              <a:rPr lang="fr-FR" b="1" baseline="0" dirty="0" err="1" smtClean="0"/>
              <a:t>againt</a:t>
            </a:r>
            <a:r>
              <a:rPr lang="fr-FR" b="1" baseline="0" dirty="0" smtClean="0"/>
              <a:t> pigmentation trouble, </a:t>
            </a:r>
            <a:r>
              <a:rPr lang="fr-FR" b="1" baseline="0" dirty="0" err="1" smtClean="0"/>
              <a:t>dark</a:t>
            </a:r>
            <a:r>
              <a:rPr lang="fr-FR" b="1" baseline="0" dirty="0" smtClean="0"/>
              <a:t> spot and </a:t>
            </a:r>
            <a:r>
              <a:rPr lang="fr-FR" b="1" baseline="0" dirty="0" err="1" smtClean="0"/>
              <a:t>uneven</a:t>
            </a:r>
            <a:r>
              <a:rPr lang="fr-FR" b="1" baseline="0" dirty="0" smtClean="0"/>
              <a:t> complexion.</a:t>
            </a:r>
          </a:p>
          <a:p>
            <a:pPr marL="116126" indent="0">
              <a:buNone/>
            </a:pPr>
            <a:endParaRPr lang="fr-FR" b="1" dirty="0" smtClean="0"/>
          </a:p>
          <a:p>
            <a:pPr marL="116126" indent="0">
              <a:buNone/>
            </a:pPr>
            <a:r>
              <a:rPr lang="en-US" b="1" dirty="0" smtClean="0"/>
              <a:t>The recommendations are the same for each of the 3 peels:</a:t>
            </a:r>
            <a:endParaRPr lang="fr-FR" b="1" dirty="0" smtClean="0"/>
          </a:p>
          <a:p>
            <a:pPr marL="116126" indent="0">
              <a:buNone/>
            </a:pPr>
            <a:endParaRPr lang="fr-FR" b="1" dirty="0" smtClean="0"/>
          </a:p>
          <a:p>
            <a:pPr marL="116126" indent="0">
              <a:buNone/>
            </a:pPr>
            <a:r>
              <a:rPr lang="fr-FR" b="1" dirty="0" smtClean="0"/>
              <a:t>Do not </a:t>
            </a:r>
            <a:r>
              <a:rPr lang="fr-FR" b="1" dirty="0" err="1" smtClean="0"/>
              <a:t>apply</a:t>
            </a:r>
            <a:r>
              <a:rPr lang="fr-FR" b="1" baseline="0" dirty="0" smtClean="0"/>
              <a:t> on </a:t>
            </a:r>
            <a:r>
              <a:rPr lang="fr-FR" b="1" baseline="0" dirty="0" err="1" smtClean="0"/>
              <a:t>eyes</a:t>
            </a:r>
            <a:r>
              <a:rPr lang="fr-FR" b="1" baseline="0" dirty="0" smtClean="0"/>
              <a:t> &amp; </a:t>
            </a:r>
            <a:r>
              <a:rPr lang="fr-FR" b="1" baseline="0" dirty="0" err="1" smtClean="0"/>
              <a:t>lips</a:t>
            </a:r>
            <a:r>
              <a:rPr lang="fr-FR" b="1" dirty="0" smtClean="0"/>
              <a:t> </a:t>
            </a:r>
          </a:p>
          <a:p>
            <a:pPr marL="116126" indent="0">
              <a:buNone/>
            </a:pPr>
            <a:r>
              <a:rPr lang="fr-FR" b="1" dirty="0" err="1" smtClean="0"/>
              <a:t>Protect</a:t>
            </a:r>
            <a:r>
              <a:rPr lang="fr-FR" b="1" dirty="0" smtClean="0"/>
              <a:t> </a:t>
            </a:r>
            <a:r>
              <a:rPr lang="fr-FR" b="1" dirty="0" err="1" smtClean="0"/>
              <a:t>eyes</a:t>
            </a:r>
            <a:r>
              <a:rPr lang="fr-FR" b="1" dirty="0" smtClean="0"/>
              <a:t> </a:t>
            </a:r>
            <a:r>
              <a:rPr lang="fr-FR" b="1" dirty="0" err="1" smtClean="0"/>
              <a:t>with</a:t>
            </a:r>
            <a:r>
              <a:rPr lang="fr-FR" b="1" dirty="0" smtClean="0"/>
              <a:t> </a:t>
            </a:r>
            <a:r>
              <a:rPr lang="fr-FR" b="1" dirty="0" err="1" smtClean="0"/>
              <a:t>damp</a:t>
            </a:r>
            <a:r>
              <a:rPr lang="fr-FR" b="1" dirty="0" smtClean="0"/>
              <a:t> </a:t>
            </a:r>
            <a:r>
              <a:rPr lang="fr-FR" b="1" dirty="0" err="1" smtClean="0"/>
              <a:t>cotton</a:t>
            </a:r>
            <a:r>
              <a:rPr lang="fr-FR" b="1" dirty="0" smtClean="0"/>
              <a:t> pads</a:t>
            </a:r>
          </a:p>
          <a:p>
            <a:pPr marL="116126" indent="0">
              <a:buNone/>
            </a:pPr>
            <a:r>
              <a:rPr lang="en-US" b="1" dirty="0" smtClean="0"/>
              <a:t>Inform and reassure the client that there may be a tingling sensation but that this is completely normal</a:t>
            </a:r>
          </a:p>
          <a:p>
            <a:pPr marL="116126" indent="0">
              <a:buNone/>
            </a:pPr>
            <a:endParaRPr lang="en-US" b="1" dirty="0" smtClean="0"/>
          </a:p>
          <a:p>
            <a:pPr marL="116126" indent="0">
              <a:buNone/>
            </a:pPr>
            <a:r>
              <a:rPr lang="en-US" b="1" dirty="0" smtClean="0"/>
              <a:t>And of course pay attention to :</a:t>
            </a:r>
          </a:p>
          <a:p>
            <a:pPr marL="171434" indent="-171434" defTabSz="914335">
              <a:buFont typeface="Arial" panose="020B0604020202020204" pitchFamily="34" charset="0"/>
              <a:buChar char="•"/>
              <a:defRPr/>
            </a:pPr>
            <a:r>
              <a:rPr lang="fr-FR" sz="1200" dirty="0" err="1" smtClean="0">
                <a:solidFill>
                  <a:srgbClr val="565655"/>
                </a:solidFill>
                <a:latin typeface="Century Gothic" panose="020B0502020202020204" pitchFamily="34" charset="0"/>
              </a:rPr>
              <a:t>Irritated</a:t>
            </a:r>
            <a:r>
              <a:rPr lang="fr-FR" sz="1200" dirty="0" smtClean="0">
                <a:solidFill>
                  <a:srgbClr val="565655"/>
                </a:solidFill>
                <a:latin typeface="Century Gothic" panose="020B0502020202020204" pitchFamily="34" charset="0"/>
              </a:rPr>
              <a:t> skin, </a:t>
            </a:r>
            <a:r>
              <a:rPr lang="fr-FR" sz="1200" dirty="0" err="1" smtClean="0">
                <a:solidFill>
                  <a:srgbClr val="565655"/>
                </a:solidFill>
                <a:latin typeface="Century Gothic" panose="020B0502020202020204" pitchFamily="34" charset="0"/>
              </a:rPr>
              <a:t>redness</a:t>
            </a:r>
            <a:r>
              <a:rPr lang="fr-FR" sz="1200" dirty="0" smtClean="0">
                <a:solidFill>
                  <a:srgbClr val="565655"/>
                </a:solidFill>
                <a:latin typeface="Century Gothic" panose="020B0502020202020204" pitchFamily="34" charset="0"/>
              </a:rPr>
              <a:t>, </a:t>
            </a:r>
            <a:r>
              <a:rPr lang="fr-FR" sz="1200" dirty="0" err="1" smtClean="0">
                <a:solidFill>
                  <a:srgbClr val="565655"/>
                </a:solidFill>
                <a:latin typeface="Century Gothic" panose="020B0502020202020204" pitchFamily="34" charset="0"/>
              </a:rPr>
              <a:t>cutaneous</a:t>
            </a:r>
            <a:r>
              <a:rPr lang="fr-FR" sz="1200" dirty="0" smtClean="0">
                <a:solidFill>
                  <a:srgbClr val="565655"/>
                </a:solidFill>
                <a:latin typeface="Century Gothic" panose="020B0502020202020204" pitchFamily="34" charset="0"/>
              </a:rPr>
              <a:t> </a:t>
            </a:r>
            <a:r>
              <a:rPr lang="fr-FR" sz="1200" dirty="0" err="1" smtClean="0">
                <a:solidFill>
                  <a:srgbClr val="565655"/>
                </a:solidFill>
                <a:latin typeface="Century Gothic" panose="020B0502020202020204" pitchFamily="34" charset="0"/>
              </a:rPr>
              <a:t>hypersensitivity</a:t>
            </a:r>
            <a:endParaRPr lang="fr-FR" sz="1200" dirty="0" smtClean="0">
              <a:solidFill>
                <a:srgbClr val="565655"/>
              </a:solidFill>
              <a:latin typeface="Century Gothic" panose="020B0502020202020204" pitchFamily="34" charset="0"/>
            </a:endParaRPr>
          </a:p>
          <a:p>
            <a:pPr marL="171434" indent="-171434" defTabSz="914335">
              <a:buFont typeface="Arial" panose="020B0604020202020204" pitchFamily="34" charset="0"/>
              <a:buChar char="•"/>
              <a:defRPr/>
            </a:pPr>
            <a:r>
              <a:rPr lang="fr-FR" sz="1200" dirty="0" smtClean="0">
                <a:solidFill>
                  <a:srgbClr val="565655"/>
                </a:solidFill>
                <a:latin typeface="Century Gothic" panose="020B0502020202020204" pitchFamily="34" charset="0"/>
              </a:rPr>
              <a:t>Skin </a:t>
            </a:r>
            <a:r>
              <a:rPr lang="fr-FR" sz="1200" dirty="0" err="1" smtClean="0">
                <a:solidFill>
                  <a:srgbClr val="565655"/>
                </a:solidFill>
                <a:latin typeface="Century Gothic" panose="020B0502020202020204" pitchFamily="34" charset="0"/>
              </a:rPr>
              <a:t>under</a:t>
            </a:r>
            <a:r>
              <a:rPr lang="fr-FR" sz="1200" dirty="0" smtClean="0">
                <a:solidFill>
                  <a:srgbClr val="565655"/>
                </a:solidFill>
                <a:latin typeface="Century Gothic" panose="020B0502020202020204" pitchFamily="34" charset="0"/>
              </a:rPr>
              <a:t> dermato </a:t>
            </a:r>
            <a:r>
              <a:rPr lang="fr-FR" sz="1200" dirty="0" err="1" smtClean="0">
                <a:solidFill>
                  <a:srgbClr val="565655"/>
                </a:solidFill>
                <a:latin typeface="Century Gothic" panose="020B0502020202020204" pitchFamily="34" charset="0"/>
              </a:rPr>
              <a:t>treatment</a:t>
            </a:r>
            <a:endParaRPr lang="fr-FR" sz="1200" dirty="0" smtClean="0">
              <a:solidFill>
                <a:srgbClr val="565655"/>
              </a:solidFill>
              <a:latin typeface="Century Gothic" panose="020B0502020202020204" pitchFamily="34" charset="0"/>
            </a:endParaRPr>
          </a:p>
          <a:p>
            <a:pPr marL="171434" indent="-171434" defTabSz="914335">
              <a:buFont typeface="Arial" panose="020B0604020202020204" pitchFamily="34" charset="0"/>
              <a:buChar char="•"/>
              <a:defRPr/>
            </a:pPr>
            <a:r>
              <a:rPr lang="fr-FR" sz="1200" dirty="0" err="1" smtClean="0">
                <a:solidFill>
                  <a:srgbClr val="565655"/>
                </a:solidFill>
                <a:latin typeface="Century Gothic" panose="020B0502020202020204" pitchFamily="34" charset="0"/>
              </a:rPr>
              <a:t>Dermatosis</a:t>
            </a:r>
            <a:endParaRPr lang="fr-FR" sz="1200" dirty="0" smtClean="0">
              <a:solidFill>
                <a:srgbClr val="565655"/>
              </a:solidFill>
              <a:latin typeface="Century Gothic" panose="020B0502020202020204" pitchFamily="34" charset="0"/>
            </a:endParaRPr>
          </a:p>
          <a:p>
            <a:pPr marL="171434" indent="-171434" defTabSz="914335">
              <a:buFont typeface="Arial" panose="020B0604020202020204" pitchFamily="34" charset="0"/>
              <a:buChar char="•"/>
              <a:defRPr/>
            </a:pPr>
            <a:r>
              <a:rPr lang="fr-FR" sz="1200" dirty="0" err="1" smtClean="0">
                <a:solidFill>
                  <a:srgbClr val="565655"/>
                </a:solidFill>
                <a:latin typeface="Century Gothic" panose="020B0502020202020204" pitchFamily="34" charset="0"/>
              </a:rPr>
              <a:t>Œdemas</a:t>
            </a:r>
            <a:endParaRPr lang="fr-FR" sz="1200" dirty="0" smtClean="0">
              <a:solidFill>
                <a:srgbClr val="565655"/>
              </a:solidFill>
              <a:latin typeface="Century Gothic" panose="020B0502020202020204" pitchFamily="34" charset="0"/>
            </a:endParaRPr>
          </a:p>
          <a:p>
            <a:pPr marL="171434" indent="-171434" defTabSz="914335">
              <a:buFont typeface="Arial" panose="020B0604020202020204" pitchFamily="34" charset="0"/>
              <a:buChar char="•"/>
              <a:defRPr/>
            </a:pPr>
            <a:r>
              <a:rPr lang="fr-FR" sz="1200" dirty="0" err="1" smtClean="0">
                <a:solidFill>
                  <a:srgbClr val="565655"/>
                </a:solidFill>
                <a:latin typeface="Century Gothic" panose="020B0502020202020204" pitchFamily="34" charset="0"/>
              </a:rPr>
              <a:t>Before</a:t>
            </a:r>
            <a:r>
              <a:rPr lang="fr-FR" sz="1200" dirty="0" smtClean="0">
                <a:solidFill>
                  <a:srgbClr val="565655"/>
                </a:solidFill>
                <a:latin typeface="Century Gothic" panose="020B0502020202020204" pitchFamily="34" charset="0"/>
              </a:rPr>
              <a:t> </a:t>
            </a:r>
            <a:r>
              <a:rPr lang="fr-FR" sz="1200" dirty="0" err="1" smtClean="0">
                <a:solidFill>
                  <a:srgbClr val="565655"/>
                </a:solidFill>
                <a:latin typeface="Century Gothic" panose="020B0502020202020204" pitchFamily="34" charset="0"/>
              </a:rPr>
              <a:t>waxing</a:t>
            </a:r>
            <a:endParaRPr lang="fr-FR" sz="1200" dirty="0" smtClean="0">
              <a:solidFill>
                <a:srgbClr val="565655"/>
              </a:solidFill>
              <a:latin typeface="Century Gothic" panose="020B0502020202020204" pitchFamily="34" charset="0"/>
            </a:endParaRPr>
          </a:p>
          <a:p>
            <a:pPr marL="171434" indent="-171434" defTabSz="914335">
              <a:buFont typeface="Arial" panose="020B0604020202020204" pitchFamily="34" charset="0"/>
              <a:buChar char="•"/>
              <a:defRPr/>
            </a:pPr>
            <a:r>
              <a:rPr lang="fr-FR" sz="1200" dirty="0" err="1" smtClean="0">
                <a:solidFill>
                  <a:srgbClr val="565655"/>
                </a:solidFill>
                <a:latin typeface="Century Gothic" panose="020B0502020202020204" pitchFamily="34" charset="0"/>
              </a:rPr>
              <a:t>After</a:t>
            </a:r>
            <a:r>
              <a:rPr lang="fr-FR" sz="1200" dirty="0" smtClean="0">
                <a:solidFill>
                  <a:srgbClr val="565655"/>
                </a:solidFill>
                <a:latin typeface="Century Gothic" panose="020B0502020202020204" pitchFamily="34" charset="0"/>
              </a:rPr>
              <a:t> </a:t>
            </a:r>
            <a:r>
              <a:rPr lang="fr-FR" sz="1200" dirty="0" err="1" smtClean="0">
                <a:solidFill>
                  <a:srgbClr val="565655"/>
                </a:solidFill>
                <a:latin typeface="Century Gothic" panose="020B0502020202020204" pitchFamily="34" charset="0"/>
              </a:rPr>
              <a:t>hair</a:t>
            </a:r>
            <a:r>
              <a:rPr lang="fr-FR" sz="1200" dirty="0" smtClean="0">
                <a:solidFill>
                  <a:srgbClr val="565655"/>
                </a:solidFill>
                <a:latin typeface="Century Gothic" panose="020B0502020202020204" pitchFamily="34" charset="0"/>
              </a:rPr>
              <a:t> </a:t>
            </a:r>
            <a:r>
              <a:rPr lang="fr-FR" sz="1200" dirty="0" err="1" smtClean="0">
                <a:solidFill>
                  <a:srgbClr val="565655"/>
                </a:solidFill>
                <a:latin typeface="Century Gothic" panose="020B0502020202020204" pitchFamily="34" charset="0"/>
              </a:rPr>
              <a:t>bleach</a:t>
            </a:r>
            <a:endParaRPr lang="fr-FR" sz="1200" dirty="0" smtClean="0">
              <a:solidFill>
                <a:srgbClr val="565655"/>
              </a:solidFill>
              <a:latin typeface="Century Gothic" panose="020B0502020202020204" pitchFamily="34" charset="0"/>
            </a:endParaRPr>
          </a:p>
          <a:p>
            <a:pPr marL="171434" indent="-171434" defTabSz="914335">
              <a:buFont typeface="Arial" panose="020B0604020202020204" pitchFamily="34" charset="0"/>
              <a:buChar char="•"/>
              <a:defRPr/>
            </a:pPr>
            <a:r>
              <a:rPr lang="fr-FR" sz="1200" dirty="0" err="1" smtClean="0">
                <a:solidFill>
                  <a:srgbClr val="565655"/>
                </a:solidFill>
                <a:latin typeface="Century Gothic" panose="020B0502020202020204" pitchFamily="34" charset="0"/>
              </a:rPr>
              <a:t>Before</a:t>
            </a:r>
            <a:r>
              <a:rPr lang="fr-FR" sz="1200" dirty="0" smtClean="0">
                <a:solidFill>
                  <a:srgbClr val="565655"/>
                </a:solidFill>
                <a:latin typeface="Century Gothic" panose="020B0502020202020204" pitchFamily="34" charset="0"/>
              </a:rPr>
              <a:t> or </a:t>
            </a:r>
            <a:r>
              <a:rPr lang="fr-FR" sz="1200" dirty="0" err="1" smtClean="0">
                <a:solidFill>
                  <a:srgbClr val="565655"/>
                </a:solidFill>
                <a:latin typeface="Century Gothic" panose="020B0502020202020204" pitchFamily="34" charset="0"/>
              </a:rPr>
              <a:t>after</a:t>
            </a:r>
            <a:r>
              <a:rPr lang="fr-FR" sz="1200" dirty="0" smtClean="0">
                <a:solidFill>
                  <a:srgbClr val="565655"/>
                </a:solidFill>
                <a:latin typeface="Century Gothic" panose="020B0502020202020204" pitchFamily="34" charset="0"/>
              </a:rPr>
              <a:t> </a:t>
            </a:r>
            <a:r>
              <a:rPr lang="fr-FR" sz="1200" dirty="0" err="1" smtClean="0">
                <a:solidFill>
                  <a:srgbClr val="565655"/>
                </a:solidFill>
                <a:latin typeface="Century Gothic" panose="020B0502020202020204" pitchFamily="34" charset="0"/>
              </a:rPr>
              <a:t>sun</a:t>
            </a:r>
            <a:r>
              <a:rPr lang="fr-FR" sz="1200" dirty="0" smtClean="0">
                <a:solidFill>
                  <a:srgbClr val="565655"/>
                </a:solidFill>
                <a:latin typeface="Century Gothic" panose="020B0502020202020204" pitchFamily="34" charset="0"/>
              </a:rPr>
              <a:t>/UV </a:t>
            </a:r>
            <a:r>
              <a:rPr lang="fr-FR" sz="1200" dirty="0" err="1" smtClean="0">
                <a:solidFill>
                  <a:srgbClr val="565655"/>
                </a:solidFill>
                <a:latin typeface="Century Gothic" panose="020B0502020202020204" pitchFamily="34" charset="0"/>
              </a:rPr>
              <a:t>exposure</a:t>
            </a:r>
            <a:r>
              <a:rPr lang="fr-FR" sz="1200" dirty="0" smtClean="0">
                <a:solidFill>
                  <a:srgbClr val="565655"/>
                </a:solidFill>
                <a:latin typeface="Century Gothic" panose="020B0502020202020204" pitchFamily="34" charset="0"/>
              </a:rPr>
              <a:t> </a:t>
            </a:r>
          </a:p>
          <a:p>
            <a:pPr marL="116126" indent="0">
              <a:buNone/>
            </a:pPr>
            <a:endParaRPr lang="fr-FR" b="1" dirty="0" smtClean="0"/>
          </a:p>
          <a:p>
            <a:pPr marL="116126" indent="0">
              <a:buNone/>
            </a:pPr>
            <a:r>
              <a:rPr lang="fr-FR" b="1" dirty="0" smtClean="0"/>
              <a:t>At</a:t>
            </a:r>
            <a:r>
              <a:rPr lang="fr-FR" b="1" baseline="0" dirty="0" smtClean="0"/>
              <a:t> the end of </a:t>
            </a:r>
            <a:r>
              <a:rPr lang="fr-FR" b="1" baseline="0" dirty="0" err="1" smtClean="0"/>
              <a:t>each</a:t>
            </a:r>
            <a:r>
              <a:rPr lang="fr-FR" b="1" baseline="0" dirty="0" smtClean="0"/>
              <a:t> </a:t>
            </a:r>
            <a:r>
              <a:rPr lang="fr-FR" b="1" baseline="0" dirty="0" err="1" smtClean="0"/>
              <a:t>treatment</a:t>
            </a:r>
            <a:r>
              <a:rPr lang="fr-FR" b="1" baseline="0" dirty="0" smtClean="0"/>
              <a:t>, </a:t>
            </a:r>
            <a:r>
              <a:rPr lang="fr-FR" b="1" baseline="0" dirty="0" err="1" smtClean="0"/>
              <a:t>specially</a:t>
            </a:r>
            <a:r>
              <a:rPr lang="fr-FR" b="1" baseline="0" dirty="0" smtClean="0"/>
              <a:t> </a:t>
            </a:r>
            <a:r>
              <a:rPr lang="fr-FR" b="1" baseline="0" dirty="0" err="1" smtClean="0"/>
              <a:t>with</a:t>
            </a:r>
            <a:r>
              <a:rPr lang="fr-FR" b="1" baseline="0" dirty="0" smtClean="0"/>
              <a:t> a </a:t>
            </a:r>
            <a:r>
              <a:rPr lang="fr-FR" b="1" baseline="0" dirty="0" err="1" smtClean="0"/>
              <a:t>peel</a:t>
            </a:r>
            <a:r>
              <a:rPr lang="fr-FR" b="1" baseline="0" dirty="0" smtClean="0"/>
              <a:t>, I </a:t>
            </a:r>
            <a:r>
              <a:rPr lang="fr-FR" b="1" baseline="0" dirty="0" err="1" smtClean="0"/>
              <a:t>strongly</a:t>
            </a:r>
            <a:r>
              <a:rPr lang="fr-FR" b="1" baseline="0" dirty="0" smtClean="0"/>
              <a:t> </a:t>
            </a:r>
            <a:r>
              <a:rPr lang="fr-FR" b="1" baseline="0" dirty="0" err="1" smtClean="0"/>
              <a:t>recommend</a:t>
            </a:r>
            <a:r>
              <a:rPr lang="fr-FR" b="1" baseline="0" dirty="0" smtClean="0"/>
              <a:t> </a:t>
            </a:r>
            <a:r>
              <a:rPr lang="fr-FR" b="1" baseline="0" dirty="0" err="1" smtClean="0"/>
              <a:t>you</a:t>
            </a:r>
            <a:r>
              <a:rPr lang="fr-FR" b="1" baseline="0" dirty="0" smtClean="0"/>
              <a:t> to </a:t>
            </a:r>
            <a:r>
              <a:rPr lang="fr-FR" b="1" baseline="0" dirty="0" err="1" smtClean="0"/>
              <a:t>apply</a:t>
            </a:r>
            <a:r>
              <a:rPr lang="fr-FR" b="1" baseline="0" dirty="0" smtClean="0"/>
              <a:t> a </a:t>
            </a:r>
            <a:r>
              <a:rPr lang="fr-FR" b="1" baseline="0" dirty="0" err="1" smtClean="0"/>
              <a:t>sun</a:t>
            </a:r>
            <a:r>
              <a:rPr lang="fr-FR" b="1" baseline="0" dirty="0" smtClean="0"/>
              <a:t> protection.</a:t>
            </a:r>
            <a:endParaRPr lang="fr-FR" sz="900" dirty="0"/>
          </a:p>
        </p:txBody>
      </p:sp>
      <p:sp>
        <p:nvSpPr>
          <p:cNvPr id="4" name="Espace réservé du numéro de diapositive 3"/>
          <p:cNvSpPr>
            <a:spLocks noGrp="1"/>
          </p:cNvSpPr>
          <p:nvPr>
            <p:ph type="sldNum" sz="quarter" idx="10"/>
          </p:nvPr>
        </p:nvSpPr>
        <p:spPr/>
        <p:txBody>
          <a:bodyPr lIns="66888" tIns="33444" rIns="66888" bIns="33444"/>
          <a:lstStyle/>
          <a:p>
            <a:pPr algn="r" defTabSz="668884">
              <a:buClrTx/>
              <a:defRPr/>
            </a:pPr>
            <a:fld id="{CE563EA7-A024-41BE-BFA5-2D2CC21575F9}" type="slidenum">
              <a:rPr lang="fr-FR" sz="900" kern="1200">
                <a:solidFill>
                  <a:prstClr val="black"/>
                </a:solidFill>
                <a:latin typeface="Calibri"/>
                <a:ea typeface="+mn-ea"/>
                <a:cs typeface="+mn-cs"/>
              </a:rPr>
              <a:pPr algn="r" defTabSz="668884">
                <a:buClrTx/>
                <a:defRPr/>
              </a:pPr>
              <a:t>9</a:t>
            </a:fld>
            <a:endParaRPr lang="fr-FR" sz="900" kern="1200">
              <a:solidFill>
                <a:prstClr val="black"/>
              </a:solidFill>
              <a:latin typeface="Calibri"/>
              <a:ea typeface="+mn-ea"/>
              <a:cs typeface="+mn-cs"/>
            </a:endParaRPr>
          </a:p>
        </p:txBody>
      </p:sp>
    </p:spTree>
    <p:extLst>
      <p:ext uri="{BB962C8B-B14F-4D97-AF65-F5344CB8AC3E}">
        <p14:creationId xmlns:p14="http://schemas.microsoft.com/office/powerpoint/2010/main" val="4102748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FE3A20C0-F142-49C6-B662-308DC36543FA}" type="datetimeFigureOut">
              <a:rPr lang="fr-FR" smtClean="0"/>
              <a:t>14/12/2021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04CF84-C49B-4843-A00A-9391FB88B560}" type="slidenum">
              <a:rPr lang="fr-FR" smtClean="0"/>
              <a:t>‹N°›</a:t>
            </a:fld>
            <a:endParaRPr lang="fr-FR"/>
          </a:p>
        </p:txBody>
      </p:sp>
    </p:spTree>
    <p:extLst>
      <p:ext uri="{BB962C8B-B14F-4D97-AF65-F5344CB8AC3E}">
        <p14:creationId xmlns:p14="http://schemas.microsoft.com/office/powerpoint/2010/main" val="1468635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E3A20C0-F142-49C6-B662-308DC36543FA}" type="datetimeFigureOut">
              <a:rPr lang="fr-FR" smtClean="0"/>
              <a:t>14/12/2021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04CF84-C49B-4843-A00A-9391FB88B560}" type="slidenum">
              <a:rPr lang="fr-FR" smtClean="0"/>
              <a:t>‹N°›</a:t>
            </a:fld>
            <a:endParaRPr lang="fr-FR"/>
          </a:p>
        </p:txBody>
      </p:sp>
    </p:spTree>
    <p:extLst>
      <p:ext uri="{BB962C8B-B14F-4D97-AF65-F5344CB8AC3E}">
        <p14:creationId xmlns:p14="http://schemas.microsoft.com/office/powerpoint/2010/main" val="4038087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E3A20C0-F142-49C6-B662-308DC36543FA}" type="datetimeFigureOut">
              <a:rPr lang="fr-FR" smtClean="0"/>
              <a:t>14/12/2021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04CF84-C49B-4843-A00A-9391FB88B560}" type="slidenum">
              <a:rPr lang="fr-FR" smtClean="0"/>
              <a:t>‹N°›</a:t>
            </a:fld>
            <a:endParaRPr lang="fr-FR"/>
          </a:p>
        </p:txBody>
      </p:sp>
    </p:spTree>
    <p:extLst>
      <p:ext uri="{BB962C8B-B14F-4D97-AF65-F5344CB8AC3E}">
        <p14:creationId xmlns:p14="http://schemas.microsoft.com/office/powerpoint/2010/main" val="3630806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dirty="0" smtClean="0"/>
              <a:t>Modifiez le style du titre</a:t>
            </a:r>
            <a:endParaRPr lang="fr-FR" dirty="0"/>
          </a:p>
        </p:txBody>
      </p:sp>
      <p:sp>
        <p:nvSpPr>
          <p:cNvPr id="3" name="Espace réservé de la date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Espace réservé du pied de page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E4C844-6CCF-4A4D-8B4F-2FEE92C69C6A}"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34592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re">
    <p:spTree>
      <p:nvGrpSpPr>
        <p:cNvPr id="1" name=""/>
        <p:cNvGrpSpPr/>
        <p:nvPr/>
      </p:nvGrpSpPr>
      <p:grpSpPr>
        <a:xfrm>
          <a:off x="0" y="0"/>
          <a:ext cx="0" cy="0"/>
          <a:chOff x="0" y="0"/>
          <a:chExt cx="0" cy="0"/>
        </a:xfrm>
      </p:grpSpPr>
      <p:sp>
        <p:nvSpPr>
          <p:cNvPr id="2" name="Titre 1"/>
          <p:cNvSpPr>
            <a:spLocks noGrp="1"/>
          </p:cNvSpPr>
          <p:nvPr>
            <p:ph type="title"/>
          </p:nvPr>
        </p:nvSpPr>
        <p:spPr>
          <a:xfrm>
            <a:off x="838200" y="3429000"/>
            <a:ext cx="10515600" cy="816312"/>
          </a:xfrm>
          <a:prstGeom prst="rect">
            <a:avLst/>
          </a:prstGeom>
        </p:spPr>
        <p:txBody>
          <a:bodyPr/>
          <a:lstStyle/>
          <a:p>
            <a:r>
              <a:rPr lang="fr-FR" dirty="0" smtClean="0"/>
              <a:t>Modifiez le style du titre</a:t>
            </a:r>
            <a:endParaRPr lang="fr-FR" dirty="0"/>
          </a:p>
        </p:txBody>
      </p:sp>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14641" y="867784"/>
            <a:ext cx="2341530" cy="2019764"/>
          </a:xfrm>
          <a:prstGeom prst="rect">
            <a:avLst/>
          </a:prstGeom>
        </p:spPr>
      </p:pic>
    </p:spTree>
    <p:extLst>
      <p:ext uri="{BB962C8B-B14F-4D97-AF65-F5344CB8AC3E}">
        <p14:creationId xmlns:p14="http://schemas.microsoft.com/office/powerpoint/2010/main" val="407686039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re court + Texte">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838200" y="1270450"/>
            <a:ext cx="10515600" cy="4879498"/>
          </a:xfrm>
          <a:prstGeom prst="rect">
            <a:avLst/>
          </a:prstGeom>
        </p:spPr>
        <p:txBody>
          <a:bodyPr/>
          <a:lstStyle>
            <a:lvl1pPr>
              <a:defRPr sz="2400"/>
            </a:lvl1pPr>
            <a:lvl2pPr>
              <a:defRPr sz="2000"/>
            </a:lvl2pPr>
            <a:lvl3pPr>
              <a:defRPr sz="1800"/>
            </a:lvl3pPr>
            <a:lvl4pPr>
              <a:defRPr sz="1600"/>
            </a:lvl4pPr>
            <a:lvl5pPr>
              <a:defRPr sz="1600"/>
            </a:lvl5p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Titre 3"/>
          <p:cNvSpPr>
            <a:spLocks noGrp="1"/>
          </p:cNvSpPr>
          <p:nvPr>
            <p:ph type="title"/>
          </p:nvPr>
        </p:nvSpPr>
        <p:spPr>
          <a:xfrm>
            <a:off x="838200" y="254369"/>
            <a:ext cx="10515600" cy="792036"/>
          </a:xfrm>
          <a:prstGeom prst="rect">
            <a:avLst/>
          </a:prstGeom>
        </p:spPr>
        <p:txBody>
          <a:bodyPr/>
          <a:lstStyle/>
          <a:p>
            <a:r>
              <a:rPr lang="fr-FR" smtClean="0"/>
              <a:t>Modifiez le style du titre</a:t>
            </a:r>
            <a:endParaRPr lang="fr-FR"/>
          </a:p>
        </p:txBody>
      </p:sp>
    </p:spTree>
    <p:extLst>
      <p:ext uri="{BB962C8B-B14F-4D97-AF65-F5344CB8AC3E}">
        <p14:creationId xmlns:p14="http://schemas.microsoft.com/office/powerpoint/2010/main" val="115705680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838200" y="1340667"/>
            <a:ext cx="10515600" cy="1325563"/>
          </a:xfrm>
        </p:spPr>
        <p:txBody>
          <a:bodyPr/>
          <a:lstStyle/>
          <a:p>
            <a:r>
              <a:rPr lang="fr-FR" dirty="0" smtClean="0"/>
              <a:t>Modifiez le style du titre</a:t>
            </a:r>
            <a:endParaRPr lang="fr-FR" dirty="0"/>
          </a:p>
        </p:txBody>
      </p:sp>
    </p:spTree>
    <p:extLst>
      <p:ext uri="{BB962C8B-B14F-4D97-AF65-F5344CB8AC3E}">
        <p14:creationId xmlns:p14="http://schemas.microsoft.com/office/powerpoint/2010/main" val="4910096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E3A20C0-F142-49C6-B662-308DC36543FA}" type="datetimeFigureOut">
              <a:rPr lang="fr-FR" smtClean="0"/>
              <a:t>14/12/2021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04CF84-C49B-4843-A00A-9391FB88B560}" type="slidenum">
              <a:rPr lang="fr-FR" smtClean="0"/>
              <a:t>‹N°›</a:t>
            </a:fld>
            <a:endParaRPr lang="fr-FR"/>
          </a:p>
        </p:txBody>
      </p:sp>
    </p:spTree>
    <p:extLst>
      <p:ext uri="{BB962C8B-B14F-4D97-AF65-F5344CB8AC3E}">
        <p14:creationId xmlns:p14="http://schemas.microsoft.com/office/powerpoint/2010/main" val="643905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FE3A20C0-F142-49C6-B662-308DC36543FA}" type="datetimeFigureOut">
              <a:rPr lang="fr-FR" smtClean="0"/>
              <a:t>14/12/2021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04CF84-C49B-4843-A00A-9391FB88B560}" type="slidenum">
              <a:rPr lang="fr-FR" smtClean="0"/>
              <a:t>‹N°›</a:t>
            </a:fld>
            <a:endParaRPr lang="fr-FR"/>
          </a:p>
        </p:txBody>
      </p:sp>
    </p:spTree>
    <p:extLst>
      <p:ext uri="{BB962C8B-B14F-4D97-AF65-F5344CB8AC3E}">
        <p14:creationId xmlns:p14="http://schemas.microsoft.com/office/powerpoint/2010/main" val="2732042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E3A20C0-F142-49C6-B662-308DC36543FA}" type="datetimeFigureOut">
              <a:rPr lang="fr-FR" smtClean="0"/>
              <a:t>14/12/2021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604CF84-C49B-4843-A00A-9391FB88B560}" type="slidenum">
              <a:rPr lang="fr-FR" smtClean="0"/>
              <a:t>‹N°›</a:t>
            </a:fld>
            <a:endParaRPr lang="fr-FR"/>
          </a:p>
        </p:txBody>
      </p:sp>
    </p:spTree>
    <p:extLst>
      <p:ext uri="{BB962C8B-B14F-4D97-AF65-F5344CB8AC3E}">
        <p14:creationId xmlns:p14="http://schemas.microsoft.com/office/powerpoint/2010/main" val="1197911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E3A20C0-F142-49C6-B662-308DC36543FA}" type="datetimeFigureOut">
              <a:rPr lang="fr-FR" smtClean="0"/>
              <a:t>14/12/2021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604CF84-C49B-4843-A00A-9391FB88B560}" type="slidenum">
              <a:rPr lang="fr-FR" smtClean="0"/>
              <a:t>‹N°›</a:t>
            </a:fld>
            <a:endParaRPr lang="fr-FR"/>
          </a:p>
        </p:txBody>
      </p:sp>
    </p:spTree>
    <p:extLst>
      <p:ext uri="{BB962C8B-B14F-4D97-AF65-F5344CB8AC3E}">
        <p14:creationId xmlns:p14="http://schemas.microsoft.com/office/powerpoint/2010/main" val="1307308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E3A20C0-F142-49C6-B662-308DC36543FA}" type="datetimeFigureOut">
              <a:rPr lang="fr-FR" smtClean="0"/>
              <a:t>14/12/2021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604CF84-C49B-4843-A00A-9391FB88B560}" type="slidenum">
              <a:rPr lang="fr-FR" smtClean="0"/>
              <a:t>‹N°›</a:t>
            </a:fld>
            <a:endParaRPr lang="fr-FR"/>
          </a:p>
        </p:txBody>
      </p:sp>
    </p:spTree>
    <p:extLst>
      <p:ext uri="{BB962C8B-B14F-4D97-AF65-F5344CB8AC3E}">
        <p14:creationId xmlns:p14="http://schemas.microsoft.com/office/powerpoint/2010/main" val="1678877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E3A20C0-F142-49C6-B662-308DC36543FA}" type="datetimeFigureOut">
              <a:rPr lang="fr-FR" smtClean="0"/>
              <a:t>14/12/2021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604CF84-C49B-4843-A00A-9391FB88B560}" type="slidenum">
              <a:rPr lang="fr-FR" smtClean="0"/>
              <a:t>‹N°›</a:t>
            </a:fld>
            <a:endParaRPr lang="fr-FR"/>
          </a:p>
        </p:txBody>
      </p:sp>
    </p:spTree>
    <p:extLst>
      <p:ext uri="{BB962C8B-B14F-4D97-AF65-F5344CB8AC3E}">
        <p14:creationId xmlns:p14="http://schemas.microsoft.com/office/powerpoint/2010/main" val="1411664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FE3A20C0-F142-49C6-B662-308DC36543FA}" type="datetimeFigureOut">
              <a:rPr lang="fr-FR" smtClean="0"/>
              <a:t>14/12/2021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604CF84-C49B-4843-A00A-9391FB88B560}" type="slidenum">
              <a:rPr lang="fr-FR" smtClean="0"/>
              <a:t>‹N°›</a:t>
            </a:fld>
            <a:endParaRPr lang="fr-FR"/>
          </a:p>
        </p:txBody>
      </p:sp>
    </p:spTree>
    <p:extLst>
      <p:ext uri="{BB962C8B-B14F-4D97-AF65-F5344CB8AC3E}">
        <p14:creationId xmlns:p14="http://schemas.microsoft.com/office/powerpoint/2010/main" val="1042873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FE3A20C0-F142-49C6-B662-308DC36543FA}" type="datetimeFigureOut">
              <a:rPr lang="fr-FR" smtClean="0"/>
              <a:t>14/12/2021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604CF84-C49B-4843-A00A-9391FB88B560}" type="slidenum">
              <a:rPr lang="fr-FR" smtClean="0"/>
              <a:t>‹N°›</a:t>
            </a:fld>
            <a:endParaRPr lang="fr-FR"/>
          </a:p>
        </p:txBody>
      </p:sp>
    </p:spTree>
    <p:extLst>
      <p:ext uri="{BB962C8B-B14F-4D97-AF65-F5344CB8AC3E}">
        <p14:creationId xmlns:p14="http://schemas.microsoft.com/office/powerpoint/2010/main" val="4080147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A20C0-F142-49C6-B662-308DC36543FA}" type="datetimeFigureOut">
              <a:rPr lang="fr-FR" smtClean="0"/>
              <a:t>14/12/2021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04CF84-C49B-4843-A00A-9391FB88B560}" type="slidenum">
              <a:rPr lang="fr-FR" smtClean="0"/>
              <a:t>‹N°›</a:t>
            </a:fld>
            <a:endParaRPr lang="fr-FR"/>
          </a:p>
        </p:txBody>
      </p:sp>
      <p:pic>
        <p:nvPicPr>
          <p:cNvPr id="7" name="Image 6"/>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13461"/>
            <a:ext cx="12192000" cy="6858270"/>
          </a:xfrm>
          <a:prstGeom prst="rect">
            <a:avLst/>
          </a:prstGeom>
        </p:spPr>
      </p:pic>
    </p:spTree>
    <p:extLst>
      <p:ext uri="{BB962C8B-B14F-4D97-AF65-F5344CB8AC3E}">
        <p14:creationId xmlns:p14="http://schemas.microsoft.com/office/powerpoint/2010/main" val="2675251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5.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8.pn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16.jpeg"/><Relationship Id="rId10" Type="http://schemas.openxmlformats.org/officeDocument/2006/relationships/image" Target="../media/image29.jpeg"/><Relationship Id="rId4" Type="http://schemas.openxmlformats.org/officeDocument/2006/relationships/image" Target="../media/image18.pn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4.png"/><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33.jpeg"/><Relationship Id="rId5" Type="http://schemas.microsoft.com/office/2007/relationships/hdphoto" Target="../media/hdphoto5.wdp"/><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37.jpeg"/><Relationship Id="rId11" Type="http://schemas.openxmlformats.org/officeDocument/2006/relationships/image" Target="../media/image42.jpeg"/><Relationship Id="rId5" Type="http://schemas.microsoft.com/office/2007/relationships/hdphoto" Target="../media/hdphoto5.wdp"/><Relationship Id="rId10" Type="http://schemas.openxmlformats.org/officeDocument/2006/relationships/image" Target="../media/image41.png"/><Relationship Id="rId4" Type="http://schemas.openxmlformats.org/officeDocument/2006/relationships/image" Target="../media/image32.png"/><Relationship Id="rId9"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42.jpeg"/><Relationship Id="rId5" Type="http://schemas.openxmlformats.org/officeDocument/2006/relationships/image" Target="../media/image40.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8.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2.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3827417" y="4386805"/>
            <a:ext cx="4741817" cy="150471"/>
          </a:xfrm>
          <a:prstGeom prst="rect">
            <a:avLst/>
          </a:prstGeom>
          <a:solidFill>
            <a:srgbClr val="DFD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ous-titre 2"/>
          <p:cNvSpPr>
            <a:spLocks noGrp="1"/>
          </p:cNvSpPr>
          <p:nvPr>
            <p:ph type="subTitle" idx="1"/>
          </p:nvPr>
        </p:nvSpPr>
        <p:spPr>
          <a:xfrm>
            <a:off x="0" y="3994898"/>
            <a:ext cx="12192000" cy="1018948"/>
          </a:xfrm>
        </p:spPr>
        <p:txBody>
          <a:bodyPr>
            <a:noAutofit/>
          </a:bodyPr>
          <a:lstStyle/>
          <a:p>
            <a:r>
              <a:rPr lang="fr-FR" sz="4000" dirty="0" smtClean="0">
                <a:solidFill>
                  <a:schemeClr val="bg2">
                    <a:lumMod val="25000"/>
                  </a:schemeClr>
                </a:solidFill>
                <a:latin typeface="Century" panose="02040604050505020304" pitchFamily="18" charset="0"/>
              </a:rPr>
              <a:t>Peelings</a:t>
            </a:r>
            <a:endParaRPr lang="fr-FR" sz="4000" dirty="0">
              <a:solidFill>
                <a:schemeClr val="bg2">
                  <a:lumMod val="25000"/>
                </a:schemeClr>
              </a:solidFill>
              <a:latin typeface="Century" panose="02040604050505020304" pitchFamily="18" charset="0"/>
            </a:endParaRPr>
          </a:p>
        </p:txBody>
      </p:sp>
    </p:spTree>
    <p:extLst>
      <p:ext uri="{BB962C8B-B14F-4D97-AF65-F5344CB8AC3E}">
        <p14:creationId xmlns:p14="http://schemas.microsoft.com/office/powerpoint/2010/main" val="37271986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Image 83">
            <a:extLst>
              <a:ext uri="{FF2B5EF4-FFF2-40B4-BE49-F238E27FC236}">
                <a16:creationId xmlns:a16="http://schemas.microsoft.com/office/drawing/2014/main" id="{4E3C1067-6E2B-42BB-9BA8-0D0CC4C43ACD}"/>
              </a:ext>
            </a:extLst>
          </p:cNvPr>
          <p:cNvPicPr>
            <a:picLocks noChangeAspect="1"/>
          </p:cNvPicPr>
          <p:nvPr/>
        </p:nvPicPr>
        <p:blipFill rotWithShape="1">
          <a:blip r:embed="rId3" cstate="print"/>
          <a:srcRect l="51870" t="15492" r="24550" b="80330"/>
          <a:stretch/>
        </p:blipFill>
        <p:spPr>
          <a:xfrm>
            <a:off x="2753874" y="381240"/>
            <a:ext cx="6237064" cy="642996"/>
          </a:xfrm>
          <a:prstGeom prst="rect">
            <a:avLst/>
          </a:prstGeom>
        </p:spPr>
      </p:pic>
      <p:sp>
        <p:nvSpPr>
          <p:cNvPr id="73" name="Sous-titre 2">
            <a:extLst>
              <a:ext uri="{FF2B5EF4-FFF2-40B4-BE49-F238E27FC236}">
                <a16:creationId xmlns:a16="http://schemas.microsoft.com/office/drawing/2014/main" id="{5257DCD9-7062-4C85-9309-DADF1D224FEC}"/>
              </a:ext>
            </a:extLst>
          </p:cNvPr>
          <p:cNvSpPr txBox="1">
            <a:spLocks/>
          </p:cNvSpPr>
          <p:nvPr/>
        </p:nvSpPr>
        <p:spPr>
          <a:xfrm>
            <a:off x="1890917" y="388920"/>
            <a:ext cx="8018903" cy="1018868"/>
          </a:xfrm>
          <a:prstGeom prst="rect">
            <a:avLst/>
          </a:prstGeom>
        </p:spPr>
        <p:txBody>
          <a:bodyPr vert="horz" lIns="91433" tIns="45716" rIns="91433" bIns="45716"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fia Pro Regular"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fia Pro Regular"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fia Pro Regular"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269">
              <a:buNone/>
              <a:defRPr/>
            </a:pPr>
            <a:endParaRPr lang="fr-FR" sz="3537" dirty="0">
              <a:solidFill>
                <a:srgbClr val="E7E6E6">
                  <a:lumMod val="25000"/>
                </a:srgbClr>
              </a:solidFill>
              <a:latin typeface="Century" panose="02040604050505020304" pitchFamily="18" charset="0"/>
            </a:endParaRPr>
          </a:p>
        </p:txBody>
      </p:sp>
      <p:pic>
        <p:nvPicPr>
          <p:cNvPr id="65" name="Picture 2" descr="Forces et faiblesses de la « Palestine 24 images/seconde » - ERAP -  Échanges Rhône-Alpes Auvergne Palest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88824">
            <a:off x="10712428" y="241778"/>
            <a:ext cx="1334652" cy="1042057"/>
          </a:xfrm>
          <a:prstGeom prst="rect">
            <a:avLst/>
          </a:prstGeom>
          <a:noFill/>
          <a:extLst>
            <a:ext uri="{909E8E84-426E-40DD-AFC4-6F175D3DCCD1}">
              <a14:hiddenFill xmlns:a14="http://schemas.microsoft.com/office/drawing/2010/main">
                <a:solidFill>
                  <a:srgbClr val="FFFFFF"/>
                </a:solidFill>
              </a14:hiddenFill>
            </a:ext>
          </a:extLst>
        </p:spPr>
      </p:pic>
      <p:sp>
        <p:nvSpPr>
          <p:cNvPr id="66" name="Rectangle 65"/>
          <p:cNvSpPr/>
          <p:nvPr/>
        </p:nvSpPr>
        <p:spPr>
          <a:xfrm>
            <a:off x="4249523" y="733845"/>
            <a:ext cx="3678700" cy="830997"/>
          </a:xfrm>
          <a:prstGeom prst="rect">
            <a:avLst/>
          </a:prstGeom>
          <a:noFill/>
        </p:spPr>
        <p:txBody>
          <a:bodyPr wrap="square" rtlCol="0">
            <a:spAutoFit/>
          </a:bodyPr>
          <a:lstStyle/>
          <a:p>
            <a:pPr algn="ctr"/>
            <a:r>
              <a:rPr lang="fr-FR" sz="2400" b="1" dirty="0">
                <a:solidFill>
                  <a:schemeClr val="tx1"/>
                </a:solidFill>
                <a:latin typeface="KyivType Sans2" panose="00000500000000000000" charset="0"/>
              </a:rPr>
              <a:t>ACTIVE MICRO-PEEL</a:t>
            </a:r>
          </a:p>
          <a:p>
            <a:pPr algn="ctr"/>
            <a:endParaRPr lang="fr-FR" sz="2400" b="1" dirty="0">
              <a:solidFill>
                <a:schemeClr val="tx1"/>
              </a:solidFill>
              <a:latin typeface="KyivType Sans2" panose="00000500000000000000" charset="0"/>
            </a:endParaRPr>
          </a:p>
        </p:txBody>
      </p:sp>
      <p:sp>
        <p:nvSpPr>
          <p:cNvPr id="67" name="ZoneTexte 66"/>
          <p:cNvSpPr txBox="1"/>
          <p:nvPr/>
        </p:nvSpPr>
        <p:spPr>
          <a:xfrm>
            <a:off x="240" y="6413502"/>
            <a:ext cx="2098150" cy="276999"/>
          </a:xfrm>
          <a:prstGeom prst="rect">
            <a:avLst/>
          </a:prstGeom>
          <a:noFill/>
        </p:spPr>
        <p:txBody>
          <a:bodyPr wrap="square" rtlCol="0">
            <a:spAutoFit/>
          </a:bodyPr>
          <a:lstStyle/>
          <a:p>
            <a:pPr algn="ctr" defTabSz="914335">
              <a:defRPr/>
            </a:pPr>
            <a:r>
              <a:rPr lang="fr-FR" sz="1200" dirty="0">
                <a:solidFill>
                  <a:srgbClr val="565655"/>
                </a:solidFill>
                <a:latin typeface="Century Gothic" panose="020B0502020202020204" pitchFamily="34" charset="0"/>
              </a:rPr>
              <a:t>P.60 ml</a:t>
            </a:r>
          </a:p>
        </p:txBody>
      </p:sp>
      <p:sp>
        <p:nvSpPr>
          <p:cNvPr id="68" name="ZoneTexte 67">
            <a:extLst>
              <a:ext uri="{FF2B5EF4-FFF2-40B4-BE49-F238E27FC236}">
                <a16:creationId xmlns:a16="http://schemas.microsoft.com/office/drawing/2014/main" id="{773DF8B9-CE38-4D36-85E8-BD2163DD577D}"/>
              </a:ext>
            </a:extLst>
          </p:cNvPr>
          <p:cNvSpPr txBox="1"/>
          <p:nvPr/>
        </p:nvSpPr>
        <p:spPr>
          <a:xfrm>
            <a:off x="4731526" y="1531005"/>
            <a:ext cx="5753476" cy="338554"/>
          </a:xfrm>
          <a:prstGeom prst="rect">
            <a:avLst/>
          </a:prstGeom>
          <a:noFill/>
        </p:spPr>
        <p:txBody>
          <a:bodyPr wrap="square" rtlCol="0">
            <a:spAutoFit/>
          </a:bodyPr>
          <a:lstStyle/>
          <a:p>
            <a:pPr lvl="0" algn="ctr"/>
            <a:r>
              <a:rPr lang="en-US" sz="1600" dirty="0">
                <a:solidFill>
                  <a:prstClr val="black"/>
                </a:solidFill>
                <a:latin typeface="Century Gothic" panose="020B0502020202020204" pitchFamily="34" charset="0"/>
              </a:rPr>
              <a:t>Professional Purifying and Exfoliating Peel - Grade 1</a:t>
            </a:r>
            <a:endParaRPr lang="fr-FR" sz="1600" dirty="0">
              <a:solidFill>
                <a:prstClr val="black"/>
              </a:solidFill>
              <a:latin typeface="Century Gothic" panose="020B0502020202020204" pitchFamily="34" charset="0"/>
            </a:endParaRPr>
          </a:p>
        </p:txBody>
      </p:sp>
      <p:sp>
        <p:nvSpPr>
          <p:cNvPr id="82" name="Rectangle 81"/>
          <p:cNvSpPr/>
          <p:nvPr/>
        </p:nvSpPr>
        <p:spPr>
          <a:xfrm>
            <a:off x="979915" y="1897125"/>
            <a:ext cx="2910058" cy="282165"/>
          </a:xfrm>
          <a:prstGeom prst="rect">
            <a:avLst/>
          </a:prstGeom>
          <a:solidFill>
            <a:srgbClr val="565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5">
              <a:defRPr/>
            </a:pPr>
            <a:r>
              <a:rPr lang="fr-FR" sz="1600" b="1" dirty="0">
                <a:solidFill>
                  <a:prstClr val="white"/>
                </a:solidFill>
                <a:latin typeface="Century Gothic" panose="020B0502020202020204" pitchFamily="34" charset="0"/>
              </a:rPr>
              <a:t>Professional use</a:t>
            </a:r>
          </a:p>
        </p:txBody>
      </p:sp>
      <p:sp>
        <p:nvSpPr>
          <p:cNvPr id="83" name="ZoneTexte 82">
            <a:extLst>
              <a:ext uri="{FF2B5EF4-FFF2-40B4-BE49-F238E27FC236}">
                <a16:creationId xmlns:a16="http://schemas.microsoft.com/office/drawing/2014/main" id="{773DF8B9-CE38-4D36-85E8-BD2163DD577D}"/>
              </a:ext>
            </a:extLst>
          </p:cNvPr>
          <p:cNvSpPr txBox="1"/>
          <p:nvPr/>
        </p:nvSpPr>
        <p:spPr>
          <a:xfrm>
            <a:off x="979914" y="2273555"/>
            <a:ext cx="11211607" cy="830997"/>
          </a:xfrm>
          <a:prstGeom prst="rect">
            <a:avLst/>
          </a:prstGeom>
          <a:noFill/>
        </p:spPr>
        <p:txBody>
          <a:bodyPr wrap="square" rtlCol="0">
            <a:spAutoFit/>
          </a:bodyPr>
          <a:lstStyle/>
          <a:p>
            <a:pPr defTabSz="914335">
              <a:defRPr/>
            </a:pPr>
            <a:r>
              <a:rPr lang="en-US" sz="1600" dirty="0">
                <a:solidFill>
                  <a:prstClr val="black"/>
                </a:solidFill>
                <a:latin typeface="Century Gothic" panose="020B0502020202020204" pitchFamily="34" charset="0"/>
              </a:rPr>
              <a:t>*Apply with your hand on the areas indicated below (2 droppers)</a:t>
            </a:r>
          </a:p>
          <a:p>
            <a:pPr defTabSz="914335">
              <a:defRPr/>
            </a:pPr>
            <a:r>
              <a:rPr lang="en-US" sz="1600" dirty="0">
                <a:solidFill>
                  <a:prstClr val="black"/>
                </a:solidFill>
                <a:latin typeface="Century Gothic" panose="020B0502020202020204" pitchFamily="34" charset="0"/>
              </a:rPr>
              <a:t>*Leave on for 1 to 2 minutes according to the sensitivity</a:t>
            </a:r>
          </a:p>
          <a:p>
            <a:pPr defTabSz="914335">
              <a:defRPr/>
            </a:pPr>
            <a:r>
              <a:rPr lang="en-US" sz="1600" dirty="0">
                <a:solidFill>
                  <a:prstClr val="black"/>
                </a:solidFill>
                <a:latin typeface="Century Gothic" panose="020B0502020202020204" pitchFamily="34" charset="0"/>
              </a:rPr>
              <a:t>*Removal with gauze soaked with water with circular movements, supporting the skin, following the step below</a:t>
            </a:r>
            <a:endParaRPr lang="fr-FR" sz="1600" dirty="0">
              <a:solidFill>
                <a:prstClr val="black"/>
              </a:solidFill>
              <a:latin typeface="Century Gothic" panose="020B0502020202020204" pitchFamily="34" charset="0"/>
            </a:endParaRPr>
          </a:p>
        </p:txBody>
      </p:sp>
      <p:pic>
        <p:nvPicPr>
          <p:cNvPr id="22" name="Picture 1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931" t="3005" r="13983" b="8993"/>
          <a:stretch/>
        </p:blipFill>
        <p:spPr bwMode="auto">
          <a:xfrm>
            <a:off x="272688" y="3248814"/>
            <a:ext cx="1480726" cy="31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1838824" y="3605456"/>
            <a:ext cx="2171789" cy="497749"/>
          </a:xfrm>
          <a:prstGeom prst="rect">
            <a:avLst/>
          </a:prstGeom>
          <a:solidFill>
            <a:srgbClr val="F3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defRPr/>
            </a:pPr>
            <a:r>
              <a:rPr lang="fr-FR" sz="1632" dirty="0">
                <a:solidFill>
                  <a:srgbClr val="565655"/>
                </a:solidFill>
                <a:latin typeface="Century Gothic" panose="020B0502020202020204" pitchFamily="34" charset="0"/>
              </a:rPr>
              <a:t>20% </a:t>
            </a:r>
            <a:r>
              <a:rPr lang="fr-FR" sz="1632" dirty="0" smtClean="0">
                <a:solidFill>
                  <a:srgbClr val="565655"/>
                </a:solidFill>
                <a:latin typeface="Century Gothic" panose="020B0502020202020204" pitchFamily="34" charset="0"/>
              </a:rPr>
              <a:t>ACIDS</a:t>
            </a:r>
            <a:endParaRPr lang="fr-FR" sz="1632" dirty="0">
              <a:solidFill>
                <a:srgbClr val="565655"/>
              </a:solidFill>
              <a:latin typeface="Century Gothic" panose="020B0502020202020204" pitchFamily="34" charset="0"/>
            </a:endParaRPr>
          </a:p>
        </p:txBody>
      </p:sp>
      <p:sp>
        <p:nvSpPr>
          <p:cNvPr id="18" name="ZoneTexte 17"/>
          <p:cNvSpPr txBox="1"/>
          <p:nvPr/>
        </p:nvSpPr>
        <p:spPr>
          <a:xfrm>
            <a:off x="1912236" y="4965364"/>
            <a:ext cx="2098377" cy="461665"/>
          </a:xfrm>
          <a:prstGeom prst="rect">
            <a:avLst/>
          </a:prstGeom>
          <a:noFill/>
        </p:spPr>
        <p:txBody>
          <a:bodyPr wrap="square" rtlCol="0">
            <a:spAutoFit/>
          </a:bodyPr>
          <a:lstStyle>
            <a:defPPr>
              <a:defRPr lang="fr-FR"/>
            </a:defPPr>
            <a:lvl1pPr algn="ctr">
              <a:defRPr sz="1200">
                <a:solidFill>
                  <a:srgbClr val="565655"/>
                </a:solidFill>
                <a:latin typeface="The Sans plus "/>
              </a:defRPr>
            </a:lvl1pPr>
          </a:lstStyle>
          <a:p>
            <a:pPr defTabSz="914335">
              <a:defRPr/>
            </a:pPr>
            <a:r>
              <a:rPr lang="fr-FR" dirty="0">
                <a:latin typeface="Century Gothic" panose="020B0502020202020204" pitchFamily="34" charset="0"/>
              </a:rPr>
              <a:t>EXFOLIATING</a:t>
            </a:r>
          </a:p>
          <a:p>
            <a:pPr defTabSz="914335">
              <a:defRPr/>
            </a:pPr>
            <a:r>
              <a:rPr lang="fr-FR" dirty="0">
                <a:latin typeface="Century Gothic" panose="020B0502020202020204" pitchFamily="34" charset="0"/>
              </a:rPr>
              <a:t>PURIFYING</a:t>
            </a:r>
          </a:p>
        </p:txBody>
      </p:sp>
      <p:pic>
        <p:nvPicPr>
          <p:cNvPr id="19"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64152" y="3242984"/>
            <a:ext cx="3090809" cy="3367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a:off x="2924718" y="5624742"/>
            <a:ext cx="2413401" cy="470340"/>
          </a:xfrm>
          <a:prstGeom prst="rect">
            <a:avLst/>
          </a:prstGeom>
          <a:solidFill>
            <a:srgbClr val="F3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defRPr/>
            </a:pPr>
            <a:r>
              <a:rPr lang="fr-FR" sz="1632" dirty="0">
                <a:solidFill>
                  <a:srgbClr val="565655"/>
                </a:solidFill>
                <a:latin typeface="Century Gothic" panose="020B0502020202020204" pitchFamily="34" charset="0"/>
              </a:rPr>
              <a:t>+ </a:t>
            </a:r>
            <a:r>
              <a:rPr lang="fr-FR" sz="1632" dirty="0" smtClean="0">
                <a:solidFill>
                  <a:srgbClr val="565655"/>
                </a:solidFill>
                <a:latin typeface="Century Gothic" panose="020B0502020202020204" pitchFamily="34" charset="0"/>
              </a:rPr>
              <a:t>CIDER VINAGAR</a:t>
            </a:r>
            <a:endParaRPr lang="fr-FR" sz="1632" dirty="0">
              <a:solidFill>
                <a:srgbClr val="565655"/>
              </a:solidFill>
              <a:latin typeface="Century Gothic" panose="020B0502020202020204" pitchFamily="34" charset="0"/>
            </a:endParaRPr>
          </a:p>
        </p:txBody>
      </p:sp>
      <p:sp>
        <p:nvSpPr>
          <p:cNvPr id="21" name="ZoneTexte 20"/>
          <p:cNvSpPr txBox="1"/>
          <p:nvPr/>
        </p:nvSpPr>
        <p:spPr>
          <a:xfrm>
            <a:off x="2998130" y="6187030"/>
            <a:ext cx="2098377" cy="461665"/>
          </a:xfrm>
          <a:prstGeom prst="rect">
            <a:avLst/>
          </a:prstGeom>
          <a:noFill/>
        </p:spPr>
        <p:txBody>
          <a:bodyPr wrap="square" rtlCol="0">
            <a:spAutoFit/>
          </a:bodyPr>
          <a:lstStyle>
            <a:defPPr>
              <a:defRPr lang="fr-FR"/>
            </a:defPPr>
            <a:lvl1pPr algn="ctr">
              <a:defRPr sz="1200">
                <a:solidFill>
                  <a:srgbClr val="565655"/>
                </a:solidFill>
                <a:latin typeface="The Sans plus "/>
              </a:defRPr>
            </a:lvl1pPr>
          </a:lstStyle>
          <a:p>
            <a:r>
              <a:rPr lang="fr-FR" dirty="0" smtClean="0"/>
              <a:t>SOFTENING</a:t>
            </a:r>
            <a:endParaRPr lang="fr-FR" dirty="0"/>
          </a:p>
          <a:p>
            <a:r>
              <a:rPr lang="fr-FR" dirty="0" smtClean="0"/>
              <a:t>PURIFYING</a:t>
            </a:r>
            <a:endParaRPr lang="fr-FR" dirty="0"/>
          </a:p>
        </p:txBody>
      </p:sp>
      <p:pic>
        <p:nvPicPr>
          <p:cNvPr id="26" name="Picture 8" descr="ingrédients-acides-de-fruit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3635" y="4119379"/>
            <a:ext cx="579431" cy="7973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ingrédient-bh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32442" y="4147838"/>
            <a:ext cx="540539" cy="740464"/>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6599200" y="3696428"/>
            <a:ext cx="2087016" cy="845809"/>
          </a:xfrm>
          <a:prstGeom prst="rect">
            <a:avLst/>
          </a:prstGeom>
          <a:ln>
            <a:solidFill>
              <a:schemeClr val="tx1"/>
            </a:solidFill>
          </a:ln>
        </p:spPr>
        <p:txBody>
          <a:bodyPr wrap="square">
            <a:spAutoFit/>
          </a:bodyPr>
          <a:lstStyle/>
          <a:p>
            <a:pPr defTabSz="914335">
              <a:defRPr/>
            </a:pPr>
            <a:r>
              <a:rPr lang="fr-FR" sz="1632" dirty="0" err="1" smtClean="0">
                <a:solidFill>
                  <a:srgbClr val="565655"/>
                </a:solidFill>
                <a:latin typeface="Century Gothic" panose="020B0502020202020204" pitchFamily="34" charset="0"/>
              </a:rPr>
              <a:t>Lactic</a:t>
            </a:r>
            <a:r>
              <a:rPr lang="fr-FR" sz="1632" dirty="0" smtClean="0">
                <a:solidFill>
                  <a:srgbClr val="565655"/>
                </a:solidFill>
                <a:latin typeface="Century Gothic" panose="020B0502020202020204" pitchFamily="34" charset="0"/>
              </a:rPr>
              <a:t> </a:t>
            </a:r>
            <a:r>
              <a:rPr lang="fr-FR" sz="1632" dirty="0" err="1" smtClean="0">
                <a:solidFill>
                  <a:srgbClr val="565655"/>
                </a:solidFill>
                <a:latin typeface="Century Gothic" panose="020B0502020202020204" pitchFamily="34" charset="0"/>
              </a:rPr>
              <a:t>acid</a:t>
            </a:r>
            <a:endParaRPr lang="fr-FR" sz="1632" dirty="0" smtClean="0">
              <a:solidFill>
                <a:srgbClr val="565655"/>
              </a:solidFill>
              <a:latin typeface="Century Gothic" panose="020B0502020202020204" pitchFamily="34" charset="0"/>
            </a:endParaRPr>
          </a:p>
          <a:p>
            <a:pPr defTabSz="914335">
              <a:defRPr/>
            </a:pPr>
            <a:r>
              <a:rPr lang="fr-FR" sz="1632" dirty="0" err="1" smtClean="0">
                <a:solidFill>
                  <a:srgbClr val="565655"/>
                </a:solidFill>
                <a:latin typeface="Century Gothic" panose="020B0502020202020204" pitchFamily="34" charset="0"/>
              </a:rPr>
              <a:t>Mandelic</a:t>
            </a:r>
            <a:r>
              <a:rPr lang="fr-FR" sz="1632" dirty="0" smtClean="0">
                <a:solidFill>
                  <a:srgbClr val="565655"/>
                </a:solidFill>
                <a:latin typeface="Century Gothic" panose="020B0502020202020204" pitchFamily="34" charset="0"/>
              </a:rPr>
              <a:t> </a:t>
            </a:r>
            <a:r>
              <a:rPr lang="fr-FR" sz="1632" dirty="0" err="1" smtClean="0">
                <a:solidFill>
                  <a:srgbClr val="565655"/>
                </a:solidFill>
                <a:latin typeface="Century Gothic" panose="020B0502020202020204" pitchFamily="34" charset="0"/>
              </a:rPr>
              <a:t>acid</a:t>
            </a:r>
            <a:endParaRPr lang="fr-FR" sz="1632" dirty="0" smtClean="0">
              <a:solidFill>
                <a:srgbClr val="565655"/>
              </a:solidFill>
              <a:latin typeface="Century Gothic" panose="020B0502020202020204" pitchFamily="34" charset="0"/>
            </a:endParaRPr>
          </a:p>
          <a:p>
            <a:pPr defTabSz="914335">
              <a:defRPr/>
            </a:pPr>
            <a:r>
              <a:rPr lang="fr-FR" sz="1632" dirty="0" err="1" smtClean="0">
                <a:solidFill>
                  <a:srgbClr val="565655"/>
                </a:solidFill>
                <a:latin typeface="Century Gothic" panose="020B0502020202020204" pitchFamily="34" charset="0"/>
              </a:rPr>
              <a:t>Malic</a:t>
            </a:r>
            <a:r>
              <a:rPr lang="fr-FR" sz="1632" dirty="0" smtClean="0">
                <a:solidFill>
                  <a:srgbClr val="565655"/>
                </a:solidFill>
                <a:latin typeface="Century Gothic" panose="020B0502020202020204" pitchFamily="34" charset="0"/>
              </a:rPr>
              <a:t> </a:t>
            </a:r>
            <a:r>
              <a:rPr lang="fr-FR" sz="1632" dirty="0" err="1" smtClean="0">
                <a:solidFill>
                  <a:srgbClr val="565655"/>
                </a:solidFill>
                <a:latin typeface="Century Gothic" panose="020B0502020202020204" pitchFamily="34" charset="0"/>
              </a:rPr>
              <a:t>acid</a:t>
            </a:r>
            <a:endParaRPr lang="fr-FR" sz="1632" dirty="0" smtClean="0">
              <a:solidFill>
                <a:srgbClr val="565655"/>
              </a:solidFill>
              <a:latin typeface="Century Gothic" panose="020B0502020202020204" pitchFamily="34" charset="0"/>
            </a:endParaRPr>
          </a:p>
        </p:txBody>
      </p:sp>
      <p:sp>
        <p:nvSpPr>
          <p:cNvPr id="29" name="Rectangle 28"/>
          <p:cNvSpPr/>
          <p:nvPr/>
        </p:nvSpPr>
        <p:spPr>
          <a:xfrm>
            <a:off x="6616452" y="4723080"/>
            <a:ext cx="2087016" cy="343492"/>
          </a:xfrm>
          <a:prstGeom prst="rect">
            <a:avLst/>
          </a:prstGeom>
          <a:ln>
            <a:solidFill>
              <a:schemeClr val="tx1"/>
            </a:solidFill>
          </a:ln>
        </p:spPr>
        <p:txBody>
          <a:bodyPr wrap="square">
            <a:spAutoFit/>
          </a:bodyPr>
          <a:lstStyle/>
          <a:p>
            <a:pPr defTabSz="914335">
              <a:defRPr/>
            </a:pPr>
            <a:r>
              <a:rPr lang="fr-FR" sz="1632" dirty="0" err="1" smtClean="0">
                <a:solidFill>
                  <a:srgbClr val="565655"/>
                </a:solidFill>
                <a:latin typeface="Century Gothic" panose="020B0502020202020204" pitchFamily="34" charset="0"/>
              </a:rPr>
              <a:t>Salicylic</a:t>
            </a:r>
            <a:r>
              <a:rPr lang="fr-FR" sz="1632" dirty="0" smtClean="0">
                <a:solidFill>
                  <a:srgbClr val="565655"/>
                </a:solidFill>
                <a:latin typeface="Century Gothic" panose="020B0502020202020204" pitchFamily="34" charset="0"/>
              </a:rPr>
              <a:t> </a:t>
            </a:r>
            <a:r>
              <a:rPr lang="fr-FR" sz="1632" dirty="0" err="1" smtClean="0">
                <a:solidFill>
                  <a:srgbClr val="565655"/>
                </a:solidFill>
                <a:latin typeface="Century Gothic" panose="020B0502020202020204" pitchFamily="34" charset="0"/>
              </a:rPr>
              <a:t>acid</a:t>
            </a:r>
            <a:endParaRPr lang="fr-FR" sz="1632" dirty="0" smtClean="0">
              <a:solidFill>
                <a:srgbClr val="565655"/>
              </a:solidFill>
              <a:latin typeface="Century Gothic" panose="020B0502020202020204" pitchFamily="34" charset="0"/>
            </a:endParaRPr>
          </a:p>
        </p:txBody>
      </p:sp>
      <p:sp>
        <p:nvSpPr>
          <p:cNvPr id="30" name="Rectangle 29"/>
          <p:cNvSpPr/>
          <p:nvPr/>
        </p:nvSpPr>
        <p:spPr>
          <a:xfrm>
            <a:off x="6599199" y="5266769"/>
            <a:ext cx="2087016" cy="594650"/>
          </a:xfrm>
          <a:prstGeom prst="rect">
            <a:avLst/>
          </a:prstGeom>
          <a:ln>
            <a:solidFill>
              <a:schemeClr val="tx1"/>
            </a:solidFill>
          </a:ln>
        </p:spPr>
        <p:txBody>
          <a:bodyPr wrap="square">
            <a:spAutoFit/>
          </a:bodyPr>
          <a:lstStyle/>
          <a:p>
            <a:pPr defTabSz="914335">
              <a:defRPr/>
            </a:pPr>
            <a:r>
              <a:rPr lang="fr-FR" sz="1632" dirty="0" err="1" smtClean="0">
                <a:solidFill>
                  <a:srgbClr val="565655"/>
                </a:solidFill>
                <a:latin typeface="Century Gothic" panose="020B0502020202020204" pitchFamily="34" charset="0"/>
              </a:rPr>
              <a:t>Ascorbic</a:t>
            </a:r>
            <a:r>
              <a:rPr lang="fr-FR" sz="1632" dirty="0" smtClean="0">
                <a:solidFill>
                  <a:srgbClr val="565655"/>
                </a:solidFill>
                <a:latin typeface="Century Gothic" panose="020B0502020202020204" pitchFamily="34" charset="0"/>
              </a:rPr>
              <a:t> </a:t>
            </a:r>
            <a:r>
              <a:rPr lang="fr-FR" sz="1632" dirty="0" err="1" smtClean="0">
                <a:solidFill>
                  <a:srgbClr val="565655"/>
                </a:solidFill>
                <a:latin typeface="Century Gothic" panose="020B0502020202020204" pitchFamily="34" charset="0"/>
              </a:rPr>
              <a:t>acid</a:t>
            </a:r>
            <a:endParaRPr lang="fr-FR" sz="1632" dirty="0" smtClean="0">
              <a:solidFill>
                <a:srgbClr val="565655"/>
              </a:solidFill>
              <a:latin typeface="Century Gothic" panose="020B0502020202020204" pitchFamily="34" charset="0"/>
            </a:endParaRPr>
          </a:p>
          <a:p>
            <a:pPr defTabSz="914335">
              <a:defRPr/>
            </a:pPr>
            <a:r>
              <a:rPr lang="fr-FR" sz="1632" dirty="0" err="1" smtClean="0">
                <a:solidFill>
                  <a:srgbClr val="565655"/>
                </a:solidFill>
                <a:latin typeface="Century Gothic" panose="020B0502020202020204" pitchFamily="34" charset="0"/>
              </a:rPr>
              <a:t>Pyruvic</a:t>
            </a:r>
            <a:r>
              <a:rPr lang="fr-FR" sz="1632" dirty="0" smtClean="0">
                <a:solidFill>
                  <a:srgbClr val="565655"/>
                </a:solidFill>
                <a:latin typeface="Century Gothic" panose="020B0502020202020204" pitchFamily="34" charset="0"/>
              </a:rPr>
              <a:t> </a:t>
            </a:r>
            <a:r>
              <a:rPr lang="fr-FR" sz="1632" dirty="0" err="1" smtClean="0">
                <a:solidFill>
                  <a:srgbClr val="565655"/>
                </a:solidFill>
                <a:latin typeface="Century Gothic" panose="020B0502020202020204" pitchFamily="34" charset="0"/>
              </a:rPr>
              <a:t>acid</a:t>
            </a:r>
            <a:endParaRPr lang="fr-FR" sz="1632" dirty="0" smtClean="0">
              <a:solidFill>
                <a:srgbClr val="565655"/>
              </a:solidFill>
              <a:latin typeface="Century Gothic" panose="020B0502020202020204" pitchFamily="34" charset="0"/>
            </a:endParaRPr>
          </a:p>
        </p:txBody>
      </p:sp>
      <p:sp>
        <p:nvSpPr>
          <p:cNvPr id="31" name="Rectangle 30"/>
          <p:cNvSpPr/>
          <p:nvPr/>
        </p:nvSpPr>
        <p:spPr>
          <a:xfrm>
            <a:off x="5630309" y="3878875"/>
            <a:ext cx="907074" cy="497749"/>
          </a:xfrm>
          <a:prstGeom prst="rect">
            <a:avLst/>
          </a:prstGeom>
          <a:solidFill>
            <a:srgbClr val="E2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defRPr/>
            </a:pPr>
            <a:r>
              <a:rPr lang="fr-FR" sz="1632" dirty="0" smtClean="0">
                <a:solidFill>
                  <a:srgbClr val="565655"/>
                </a:solidFill>
                <a:latin typeface="Century Gothic" panose="020B0502020202020204" pitchFamily="34" charset="0"/>
              </a:rPr>
              <a:t>AHA</a:t>
            </a:r>
            <a:endParaRPr lang="fr-FR" sz="1632" dirty="0">
              <a:solidFill>
                <a:srgbClr val="565655"/>
              </a:solidFill>
              <a:latin typeface="Century Gothic" panose="020B0502020202020204" pitchFamily="34" charset="0"/>
            </a:endParaRPr>
          </a:p>
        </p:txBody>
      </p:sp>
      <p:sp>
        <p:nvSpPr>
          <p:cNvPr id="32" name="Rectangle 31"/>
          <p:cNvSpPr/>
          <p:nvPr/>
        </p:nvSpPr>
        <p:spPr>
          <a:xfrm>
            <a:off x="5630308" y="4663203"/>
            <a:ext cx="907074" cy="497749"/>
          </a:xfrm>
          <a:prstGeom prst="rect">
            <a:avLst/>
          </a:prstGeom>
          <a:solidFill>
            <a:srgbClr val="E2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defRPr/>
            </a:pPr>
            <a:r>
              <a:rPr lang="fr-FR" sz="1632" dirty="0">
                <a:solidFill>
                  <a:srgbClr val="565655"/>
                </a:solidFill>
                <a:latin typeface="Century Gothic" panose="020B0502020202020204" pitchFamily="34" charset="0"/>
              </a:rPr>
              <a:t>B</a:t>
            </a:r>
            <a:r>
              <a:rPr lang="fr-FR" sz="1632" dirty="0" smtClean="0">
                <a:solidFill>
                  <a:srgbClr val="565655"/>
                </a:solidFill>
                <a:latin typeface="Century Gothic" panose="020B0502020202020204" pitchFamily="34" charset="0"/>
              </a:rPr>
              <a:t>HA</a:t>
            </a:r>
            <a:endParaRPr lang="fr-FR" sz="1632" dirty="0">
              <a:solidFill>
                <a:srgbClr val="565655"/>
              </a:solidFill>
              <a:latin typeface="Century Gothic" panose="020B0502020202020204" pitchFamily="34" charset="0"/>
            </a:endParaRPr>
          </a:p>
        </p:txBody>
      </p:sp>
      <p:sp>
        <p:nvSpPr>
          <p:cNvPr id="33" name="Rectangle 32"/>
          <p:cNvSpPr/>
          <p:nvPr/>
        </p:nvSpPr>
        <p:spPr>
          <a:xfrm>
            <a:off x="5630308" y="5315219"/>
            <a:ext cx="907074" cy="497749"/>
          </a:xfrm>
          <a:prstGeom prst="rect">
            <a:avLst/>
          </a:prstGeom>
          <a:solidFill>
            <a:srgbClr val="E2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defRPr/>
            </a:pPr>
            <a:r>
              <a:rPr lang="fr-FR" sz="1632" dirty="0" err="1" smtClean="0">
                <a:solidFill>
                  <a:srgbClr val="565655"/>
                </a:solidFill>
                <a:latin typeface="Century Gothic" panose="020B0502020202020204" pitchFamily="34" charset="0"/>
              </a:rPr>
              <a:t>Other</a:t>
            </a:r>
            <a:r>
              <a:rPr lang="fr-FR" sz="1632" dirty="0" smtClean="0">
                <a:solidFill>
                  <a:srgbClr val="565655"/>
                </a:solidFill>
                <a:latin typeface="Century Gothic" panose="020B0502020202020204" pitchFamily="34" charset="0"/>
              </a:rPr>
              <a:t> </a:t>
            </a:r>
            <a:r>
              <a:rPr lang="fr-FR" sz="1632" dirty="0" err="1" smtClean="0">
                <a:solidFill>
                  <a:srgbClr val="565655"/>
                </a:solidFill>
                <a:latin typeface="Century Gothic" panose="020B0502020202020204" pitchFamily="34" charset="0"/>
              </a:rPr>
              <a:t>acids</a:t>
            </a:r>
            <a:endParaRPr lang="fr-FR" sz="1632" dirty="0">
              <a:solidFill>
                <a:srgbClr val="565655"/>
              </a:solidFill>
              <a:latin typeface="Century Gothic" panose="020B0502020202020204" pitchFamily="34" charset="0"/>
            </a:endParaRPr>
          </a:p>
        </p:txBody>
      </p:sp>
    </p:spTree>
    <p:extLst>
      <p:ext uri="{BB962C8B-B14F-4D97-AF65-F5344CB8AC3E}">
        <p14:creationId xmlns:p14="http://schemas.microsoft.com/office/powerpoint/2010/main" val="363268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500"/>
                                        <p:tgtEl>
                                          <p:spTgt spid="83"/>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1000"/>
                                        <p:tgtEl>
                                          <p:spTgt spid="26"/>
                                        </p:tgtEl>
                                      </p:cBhvr>
                                    </p:animEffect>
                                    <p:anim calcmode="lin" valueType="num">
                                      <p:cBhvr>
                                        <p:cTn id="24" dur="1000" fill="hold"/>
                                        <p:tgtEl>
                                          <p:spTgt spid="26"/>
                                        </p:tgtEl>
                                        <p:attrNameLst>
                                          <p:attrName>ppt_x</p:attrName>
                                        </p:attrNameLst>
                                      </p:cBhvr>
                                      <p:tavLst>
                                        <p:tav tm="0">
                                          <p:val>
                                            <p:strVal val="#ppt_x"/>
                                          </p:val>
                                        </p:tav>
                                        <p:tav tm="100000">
                                          <p:val>
                                            <p:strVal val="#ppt_x"/>
                                          </p:val>
                                        </p:tav>
                                      </p:tavLst>
                                    </p:anim>
                                    <p:anim calcmode="lin" valueType="num">
                                      <p:cBhvr>
                                        <p:cTn id="25" dur="1000" fill="hold"/>
                                        <p:tgtEl>
                                          <p:spTgt spid="26"/>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1000" fill="hold"/>
                                        <p:tgtEl>
                                          <p:spTgt spid="31"/>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1000"/>
                                        <p:tgtEl>
                                          <p:spTgt spid="32"/>
                                        </p:tgtEl>
                                      </p:cBhvr>
                                    </p:animEffect>
                                    <p:anim calcmode="lin" valueType="num">
                                      <p:cBhvr>
                                        <p:cTn id="61" dur="1000" fill="hold"/>
                                        <p:tgtEl>
                                          <p:spTgt spid="32"/>
                                        </p:tgtEl>
                                        <p:attrNameLst>
                                          <p:attrName>ppt_x</p:attrName>
                                        </p:attrNameLst>
                                      </p:cBhvr>
                                      <p:tavLst>
                                        <p:tav tm="0">
                                          <p:val>
                                            <p:strVal val="#ppt_x"/>
                                          </p:val>
                                        </p:tav>
                                        <p:tav tm="100000">
                                          <p:val>
                                            <p:strVal val="#ppt_x"/>
                                          </p:val>
                                        </p:tav>
                                      </p:tavLst>
                                    </p:anim>
                                    <p:anim calcmode="lin" valueType="num">
                                      <p:cBhvr>
                                        <p:cTn id="62" dur="1000" fill="hold"/>
                                        <p:tgtEl>
                                          <p:spTgt spid="3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1000"/>
                                        <p:tgtEl>
                                          <p:spTgt spid="33"/>
                                        </p:tgtEl>
                                      </p:cBhvr>
                                    </p:animEffect>
                                    <p:anim calcmode="lin" valueType="num">
                                      <p:cBhvr>
                                        <p:cTn id="71" dur="1000" fill="hold"/>
                                        <p:tgtEl>
                                          <p:spTgt spid="33"/>
                                        </p:tgtEl>
                                        <p:attrNameLst>
                                          <p:attrName>ppt_x</p:attrName>
                                        </p:attrNameLst>
                                      </p:cBhvr>
                                      <p:tavLst>
                                        <p:tav tm="0">
                                          <p:val>
                                            <p:strVal val="#ppt_x"/>
                                          </p:val>
                                        </p:tav>
                                        <p:tav tm="100000">
                                          <p:val>
                                            <p:strVal val="#ppt_x"/>
                                          </p:val>
                                        </p:tav>
                                      </p:tavLst>
                                    </p:anim>
                                    <p:anim calcmode="lin" valueType="num">
                                      <p:cBhvr>
                                        <p:cTn id="72" dur="1000" fill="hold"/>
                                        <p:tgtEl>
                                          <p:spTgt spid="33"/>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1000"/>
                                        <p:tgtEl>
                                          <p:spTgt spid="30"/>
                                        </p:tgtEl>
                                      </p:cBhvr>
                                    </p:animEffect>
                                    <p:anim calcmode="lin" valueType="num">
                                      <p:cBhvr>
                                        <p:cTn id="76" dur="1000" fill="hold"/>
                                        <p:tgtEl>
                                          <p:spTgt spid="30"/>
                                        </p:tgtEl>
                                        <p:attrNameLst>
                                          <p:attrName>ppt_x</p:attrName>
                                        </p:attrNameLst>
                                      </p:cBhvr>
                                      <p:tavLst>
                                        <p:tav tm="0">
                                          <p:val>
                                            <p:strVal val="#ppt_x"/>
                                          </p:val>
                                        </p:tav>
                                        <p:tav tm="100000">
                                          <p:val>
                                            <p:strVal val="#ppt_x"/>
                                          </p:val>
                                        </p:tav>
                                      </p:tavLst>
                                    </p:anim>
                                    <p:anim calcmode="lin" valueType="num">
                                      <p:cBhvr>
                                        <p:cTn id="7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p:bldP spid="17" grpId="0" animBg="1"/>
      <p:bldP spid="18" grpId="0"/>
      <p:bldP spid="20" grpId="0" animBg="1"/>
      <p:bldP spid="21" grpId="0"/>
      <p:bldP spid="28" grpId="0" animBg="1"/>
      <p:bldP spid="29" grpId="0" animBg="1"/>
      <p:bldP spid="30" grpId="0" animBg="1"/>
      <p:bldP spid="31" grpId="0" animBg="1"/>
      <p:bldP spid="32" grpId="0" animBg="1"/>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Image 83">
            <a:extLst>
              <a:ext uri="{FF2B5EF4-FFF2-40B4-BE49-F238E27FC236}">
                <a16:creationId xmlns:a16="http://schemas.microsoft.com/office/drawing/2014/main" id="{4E3C1067-6E2B-42BB-9BA8-0D0CC4C43ACD}"/>
              </a:ext>
            </a:extLst>
          </p:cNvPr>
          <p:cNvPicPr>
            <a:picLocks noChangeAspect="1"/>
          </p:cNvPicPr>
          <p:nvPr/>
        </p:nvPicPr>
        <p:blipFill rotWithShape="1">
          <a:blip r:embed="rId3" cstate="print"/>
          <a:srcRect l="51870" t="15492" r="24550" b="80330"/>
          <a:stretch/>
        </p:blipFill>
        <p:spPr>
          <a:xfrm>
            <a:off x="2753874" y="381240"/>
            <a:ext cx="6237064" cy="642996"/>
          </a:xfrm>
          <a:prstGeom prst="rect">
            <a:avLst/>
          </a:prstGeom>
        </p:spPr>
      </p:pic>
      <p:pic>
        <p:nvPicPr>
          <p:cNvPr id="48"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974" y="3354831"/>
            <a:ext cx="1259354" cy="2928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Sous-titre 2">
            <a:extLst>
              <a:ext uri="{FF2B5EF4-FFF2-40B4-BE49-F238E27FC236}">
                <a16:creationId xmlns:a16="http://schemas.microsoft.com/office/drawing/2014/main" id="{5257DCD9-7062-4C85-9309-DADF1D224FEC}"/>
              </a:ext>
            </a:extLst>
          </p:cNvPr>
          <p:cNvSpPr txBox="1">
            <a:spLocks/>
          </p:cNvSpPr>
          <p:nvPr/>
        </p:nvSpPr>
        <p:spPr>
          <a:xfrm>
            <a:off x="1890917" y="388920"/>
            <a:ext cx="8018903" cy="1018868"/>
          </a:xfrm>
          <a:prstGeom prst="rect">
            <a:avLst/>
          </a:prstGeom>
        </p:spPr>
        <p:txBody>
          <a:bodyPr vert="horz" lIns="91433" tIns="45716" rIns="91433" bIns="45716"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fia Pro Regular"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fia Pro Regular"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fia Pro Regular"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269">
              <a:buNone/>
              <a:defRPr/>
            </a:pPr>
            <a:endParaRPr lang="fr-FR" sz="3537" dirty="0">
              <a:solidFill>
                <a:srgbClr val="E7E6E6">
                  <a:lumMod val="25000"/>
                </a:srgbClr>
              </a:solidFill>
              <a:latin typeface="Century" panose="02040604050505020304" pitchFamily="18" charset="0"/>
            </a:endParaRPr>
          </a:p>
        </p:txBody>
      </p:sp>
      <p:pic>
        <p:nvPicPr>
          <p:cNvPr id="65" name="Picture 2" descr="Forces et faiblesses de la « Palestine 24 images/seconde » - ERAP -  Échanges Rhône-Alpes Auvergne Palesti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288824">
            <a:off x="10712428" y="241778"/>
            <a:ext cx="1334652" cy="1042057"/>
          </a:xfrm>
          <a:prstGeom prst="rect">
            <a:avLst/>
          </a:prstGeom>
          <a:noFill/>
          <a:extLst>
            <a:ext uri="{909E8E84-426E-40DD-AFC4-6F175D3DCCD1}">
              <a14:hiddenFill xmlns:a14="http://schemas.microsoft.com/office/drawing/2010/main">
                <a:solidFill>
                  <a:srgbClr val="FFFFFF"/>
                </a:solidFill>
              </a14:hiddenFill>
            </a:ext>
          </a:extLst>
        </p:spPr>
      </p:pic>
      <p:sp>
        <p:nvSpPr>
          <p:cNvPr id="66" name="Rectangle 65"/>
          <p:cNvSpPr/>
          <p:nvPr/>
        </p:nvSpPr>
        <p:spPr>
          <a:xfrm>
            <a:off x="4249523" y="707720"/>
            <a:ext cx="3678700" cy="830997"/>
          </a:xfrm>
          <a:prstGeom prst="rect">
            <a:avLst/>
          </a:prstGeom>
          <a:noFill/>
        </p:spPr>
        <p:txBody>
          <a:bodyPr wrap="square" rtlCol="0">
            <a:spAutoFit/>
          </a:bodyPr>
          <a:lstStyle/>
          <a:p>
            <a:pPr algn="ctr"/>
            <a:r>
              <a:rPr lang="fr-FR" sz="2400" b="1" dirty="0">
                <a:solidFill>
                  <a:schemeClr val="tx1"/>
                </a:solidFill>
                <a:latin typeface="KyivType Sans2" panose="00000500000000000000" charset="0"/>
              </a:rPr>
              <a:t>ALPHA-EXFOLIATEUR</a:t>
            </a:r>
          </a:p>
          <a:p>
            <a:pPr algn="ctr"/>
            <a:endParaRPr lang="fr-FR" sz="2400" b="1" dirty="0">
              <a:solidFill>
                <a:schemeClr val="tx1"/>
              </a:solidFill>
              <a:latin typeface="KyivType Sans2" panose="00000500000000000000" charset="0"/>
            </a:endParaRPr>
          </a:p>
        </p:txBody>
      </p:sp>
      <p:sp>
        <p:nvSpPr>
          <p:cNvPr id="67" name="ZoneTexte 66"/>
          <p:cNvSpPr txBox="1"/>
          <p:nvPr/>
        </p:nvSpPr>
        <p:spPr>
          <a:xfrm>
            <a:off x="240" y="6413502"/>
            <a:ext cx="2098150" cy="276999"/>
          </a:xfrm>
          <a:prstGeom prst="rect">
            <a:avLst/>
          </a:prstGeom>
          <a:noFill/>
        </p:spPr>
        <p:txBody>
          <a:bodyPr wrap="square" rtlCol="0">
            <a:spAutoFit/>
          </a:bodyPr>
          <a:lstStyle/>
          <a:p>
            <a:pPr algn="ctr" defTabSz="914335">
              <a:defRPr/>
            </a:pPr>
            <a:r>
              <a:rPr lang="fr-FR" sz="1200" dirty="0">
                <a:solidFill>
                  <a:srgbClr val="565655"/>
                </a:solidFill>
                <a:latin typeface="Century Gothic" panose="020B0502020202020204" pitchFamily="34" charset="0"/>
              </a:rPr>
              <a:t>P.60 ml</a:t>
            </a:r>
          </a:p>
        </p:txBody>
      </p:sp>
      <p:sp>
        <p:nvSpPr>
          <p:cNvPr id="68" name="ZoneTexte 67">
            <a:extLst>
              <a:ext uri="{FF2B5EF4-FFF2-40B4-BE49-F238E27FC236}">
                <a16:creationId xmlns:a16="http://schemas.microsoft.com/office/drawing/2014/main" id="{773DF8B9-CE38-4D36-85E8-BD2163DD577D}"/>
              </a:ext>
            </a:extLst>
          </p:cNvPr>
          <p:cNvSpPr txBox="1"/>
          <p:nvPr/>
        </p:nvSpPr>
        <p:spPr>
          <a:xfrm>
            <a:off x="4731526" y="1531005"/>
            <a:ext cx="5753476" cy="338554"/>
          </a:xfrm>
          <a:prstGeom prst="rect">
            <a:avLst/>
          </a:prstGeom>
          <a:noFill/>
        </p:spPr>
        <p:txBody>
          <a:bodyPr wrap="square" rtlCol="0">
            <a:spAutoFit/>
          </a:bodyPr>
          <a:lstStyle/>
          <a:p>
            <a:pPr lvl="0" algn="ctr"/>
            <a:r>
              <a:rPr lang="en-US" sz="1600" dirty="0">
                <a:solidFill>
                  <a:prstClr val="black"/>
                </a:solidFill>
                <a:latin typeface="Century Gothic" panose="020B0502020202020204" pitchFamily="34" charset="0"/>
              </a:rPr>
              <a:t>Professional Exfoliating and Renovating Peel - Grade 2</a:t>
            </a:r>
            <a:endParaRPr lang="fr-FR" sz="1600" dirty="0">
              <a:solidFill>
                <a:prstClr val="black"/>
              </a:solidFill>
              <a:latin typeface="Century Gothic" panose="020B0502020202020204" pitchFamily="34" charset="0"/>
            </a:endParaRPr>
          </a:p>
        </p:txBody>
      </p:sp>
      <p:grpSp>
        <p:nvGrpSpPr>
          <p:cNvPr id="78" name="Groupe 77"/>
          <p:cNvGrpSpPr/>
          <p:nvPr/>
        </p:nvGrpSpPr>
        <p:grpSpPr>
          <a:xfrm>
            <a:off x="10621560" y="2808188"/>
            <a:ext cx="1516000" cy="2246046"/>
            <a:chOff x="10338553" y="3907056"/>
            <a:chExt cx="1579568" cy="2723643"/>
          </a:xfrm>
        </p:grpSpPr>
        <p:pic>
          <p:nvPicPr>
            <p:cNvPr id="79" name="Image 78"/>
            <p:cNvPicPr>
              <a:picLocks noChangeAspect="1"/>
            </p:cNvPicPr>
            <p:nvPr/>
          </p:nvPicPr>
          <p:blipFill rotWithShape="1">
            <a:blip r:embed="rId6"/>
            <a:srcRect l="7190" t="62840" r="77275" b="21006"/>
            <a:stretch/>
          </p:blipFill>
          <p:spPr>
            <a:xfrm>
              <a:off x="10338553" y="3907056"/>
              <a:ext cx="1579568" cy="889642"/>
            </a:xfrm>
            <a:prstGeom prst="rect">
              <a:avLst/>
            </a:prstGeom>
          </p:spPr>
        </p:pic>
        <p:pic>
          <p:nvPicPr>
            <p:cNvPr id="80" name="Image 79"/>
            <p:cNvPicPr>
              <a:picLocks noChangeAspect="1"/>
            </p:cNvPicPr>
            <p:nvPr/>
          </p:nvPicPr>
          <p:blipFill rotWithShape="1">
            <a:blip r:embed="rId6"/>
            <a:srcRect l="22369" t="62181" r="62453" b="21666"/>
            <a:stretch/>
          </p:blipFill>
          <p:spPr>
            <a:xfrm>
              <a:off x="10338553" y="4790966"/>
              <a:ext cx="1579568" cy="910575"/>
            </a:xfrm>
            <a:prstGeom prst="rect">
              <a:avLst/>
            </a:prstGeom>
          </p:spPr>
        </p:pic>
        <p:pic>
          <p:nvPicPr>
            <p:cNvPr id="81" name="Image 80"/>
            <p:cNvPicPr>
              <a:picLocks noChangeAspect="1"/>
            </p:cNvPicPr>
            <p:nvPr/>
          </p:nvPicPr>
          <p:blipFill rotWithShape="1">
            <a:blip r:embed="rId6"/>
            <a:srcRect l="37190" t="62511" r="47631" b="21006"/>
            <a:stretch/>
          </p:blipFill>
          <p:spPr>
            <a:xfrm>
              <a:off x="10338553" y="5701541"/>
              <a:ext cx="1579568" cy="929158"/>
            </a:xfrm>
            <a:prstGeom prst="rect">
              <a:avLst/>
            </a:prstGeom>
          </p:spPr>
        </p:pic>
      </p:grpSp>
      <p:sp>
        <p:nvSpPr>
          <p:cNvPr id="82" name="Rectangle 81"/>
          <p:cNvSpPr/>
          <p:nvPr/>
        </p:nvSpPr>
        <p:spPr>
          <a:xfrm>
            <a:off x="979915" y="1609264"/>
            <a:ext cx="2910058" cy="282165"/>
          </a:xfrm>
          <a:prstGeom prst="rect">
            <a:avLst/>
          </a:prstGeom>
          <a:solidFill>
            <a:srgbClr val="565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5">
              <a:defRPr/>
            </a:pPr>
            <a:r>
              <a:rPr lang="fr-FR" sz="1600" b="1" dirty="0">
                <a:solidFill>
                  <a:prstClr val="white"/>
                </a:solidFill>
                <a:latin typeface="Century Gothic" panose="020B0502020202020204" pitchFamily="34" charset="0"/>
              </a:rPr>
              <a:t>Professional use</a:t>
            </a:r>
          </a:p>
        </p:txBody>
      </p:sp>
      <p:sp>
        <p:nvSpPr>
          <p:cNvPr id="83" name="ZoneTexte 82">
            <a:extLst>
              <a:ext uri="{FF2B5EF4-FFF2-40B4-BE49-F238E27FC236}">
                <a16:creationId xmlns:a16="http://schemas.microsoft.com/office/drawing/2014/main" id="{773DF8B9-CE38-4D36-85E8-BD2163DD577D}"/>
              </a:ext>
            </a:extLst>
          </p:cNvPr>
          <p:cNvSpPr txBox="1"/>
          <p:nvPr/>
        </p:nvSpPr>
        <p:spPr>
          <a:xfrm>
            <a:off x="979914" y="1985694"/>
            <a:ext cx="11211607" cy="830997"/>
          </a:xfrm>
          <a:prstGeom prst="rect">
            <a:avLst/>
          </a:prstGeom>
          <a:noFill/>
        </p:spPr>
        <p:txBody>
          <a:bodyPr wrap="square" rtlCol="0">
            <a:spAutoFit/>
          </a:bodyPr>
          <a:lstStyle/>
          <a:p>
            <a:pPr defTabSz="914335">
              <a:defRPr/>
            </a:pPr>
            <a:r>
              <a:rPr lang="en-US" sz="1600" dirty="0">
                <a:solidFill>
                  <a:prstClr val="black"/>
                </a:solidFill>
                <a:latin typeface="Century Gothic" panose="020B0502020202020204" pitchFamily="34" charset="0"/>
              </a:rPr>
              <a:t>*Apply with 2 sticks on the areas indicated below (5 droppers)</a:t>
            </a:r>
          </a:p>
          <a:p>
            <a:pPr defTabSz="914335">
              <a:defRPr/>
            </a:pPr>
            <a:r>
              <a:rPr lang="en-US" sz="1600" dirty="0">
                <a:solidFill>
                  <a:prstClr val="black"/>
                </a:solidFill>
                <a:latin typeface="Century Gothic" panose="020B0502020202020204" pitchFamily="34" charset="0"/>
              </a:rPr>
              <a:t>*Work each wrinkle with the anti-wrinkle techniques and the oval of the face with the firming techniques below</a:t>
            </a:r>
          </a:p>
          <a:p>
            <a:pPr defTabSz="914335">
              <a:defRPr/>
            </a:pPr>
            <a:r>
              <a:rPr lang="en-US" sz="1600" dirty="0">
                <a:solidFill>
                  <a:prstClr val="black"/>
                </a:solidFill>
                <a:latin typeface="Century Gothic" panose="020B0502020202020204" pitchFamily="34" charset="0"/>
              </a:rPr>
              <a:t>*Removal with fresh water using a wipes zone by zone</a:t>
            </a:r>
            <a:endParaRPr lang="fr-FR" sz="1600" dirty="0">
              <a:solidFill>
                <a:prstClr val="black"/>
              </a:solidFill>
              <a:latin typeface="Century Gothic" panose="020B0502020202020204" pitchFamily="34" charset="0"/>
            </a:endParaRPr>
          </a:p>
        </p:txBody>
      </p:sp>
      <p:sp>
        <p:nvSpPr>
          <p:cNvPr id="22" name="Rectangle 21"/>
          <p:cNvSpPr/>
          <p:nvPr/>
        </p:nvSpPr>
        <p:spPr>
          <a:xfrm>
            <a:off x="1983206" y="3437008"/>
            <a:ext cx="2171789" cy="497749"/>
          </a:xfrm>
          <a:prstGeom prst="rect">
            <a:avLst/>
          </a:prstGeom>
          <a:solidFill>
            <a:srgbClr val="F3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defRPr/>
            </a:pPr>
            <a:r>
              <a:rPr lang="fr-FR" sz="1632" dirty="0">
                <a:solidFill>
                  <a:srgbClr val="565655"/>
                </a:solidFill>
                <a:latin typeface="Century Gothic" panose="020B0502020202020204" pitchFamily="34" charset="0"/>
              </a:rPr>
              <a:t>30% </a:t>
            </a:r>
            <a:r>
              <a:rPr lang="fr-FR" sz="1632" dirty="0" smtClean="0">
                <a:solidFill>
                  <a:srgbClr val="565655"/>
                </a:solidFill>
                <a:latin typeface="Century Gothic" panose="020B0502020202020204" pitchFamily="34" charset="0"/>
              </a:rPr>
              <a:t>ACIDS</a:t>
            </a:r>
            <a:endParaRPr lang="fr-FR" sz="1632" dirty="0">
              <a:solidFill>
                <a:srgbClr val="565655"/>
              </a:solidFill>
              <a:latin typeface="Century Gothic" panose="020B0502020202020204" pitchFamily="34" charset="0"/>
            </a:endParaRPr>
          </a:p>
        </p:txBody>
      </p:sp>
      <p:sp>
        <p:nvSpPr>
          <p:cNvPr id="23" name="ZoneTexte 22"/>
          <p:cNvSpPr txBox="1"/>
          <p:nvPr/>
        </p:nvSpPr>
        <p:spPr>
          <a:xfrm>
            <a:off x="2056618" y="4902597"/>
            <a:ext cx="2098377" cy="461665"/>
          </a:xfrm>
          <a:prstGeom prst="rect">
            <a:avLst/>
          </a:prstGeom>
          <a:noFill/>
        </p:spPr>
        <p:txBody>
          <a:bodyPr wrap="square" rtlCol="0">
            <a:spAutoFit/>
          </a:bodyPr>
          <a:lstStyle>
            <a:defPPr>
              <a:defRPr lang="fr-FR"/>
            </a:defPPr>
            <a:lvl1pPr algn="ctr">
              <a:defRPr sz="1200">
                <a:solidFill>
                  <a:srgbClr val="565655"/>
                </a:solidFill>
                <a:latin typeface="The Sans plus "/>
              </a:defRPr>
            </a:lvl1pPr>
          </a:lstStyle>
          <a:p>
            <a:pPr defTabSz="914335">
              <a:defRPr/>
            </a:pPr>
            <a:r>
              <a:rPr lang="fr-FR" dirty="0">
                <a:latin typeface="Century Gothic" panose="020B0502020202020204" pitchFamily="34" charset="0"/>
              </a:rPr>
              <a:t>EXFOLIATING</a:t>
            </a:r>
          </a:p>
          <a:p>
            <a:pPr defTabSz="914335">
              <a:defRPr/>
            </a:pPr>
            <a:r>
              <a:rPr lang="fr-FR" dirty="0">
                <a:latin typeface="Century Gothic" panose="020B0502020202020204" pitchFamily="34" charset="0"/>
              </a:rPr>
              <a:t>RENEWING</a:t>
            </a:r>
          </a:p>
        </p:txBody>
      </p:sp>
      <p:sp>
        <p:nvSpPr>
          <p:cNvPr id="24" name="ZoneTexte 23"/>
          <p:cNvSpPr txBox="1"/>
          <p:nvPr/>
        </p:nvSpPr>
        <p:spPr>
          <a:xfrm>
            <a:off x="5710256" y="5112735"/>
            <a:ext cx="2083529" cy="338554"/>
          </a:xfrm>
          <a:prstGeom prst="rect">
            <a:avLst/>
          </a:prstGeom>
          <a:noFill/>
        </p:spPr>
        <p:txBody>
          <a:bodyPr wrap="square" rtlCol="0">
            <a:spAutoFit/>
          </a:bodyPr>
          <a:lstStyle/>
          <a:p>
            <a:pPr algn="ctr" defTabSz="914335">
              <a:defRPr/>
            </a:pPr>
            <a:r>
              <a:rPr lang="fr-FR" sz="1600" dirty="0">
                <a:solidFill>
                  <a:prstClr val="black"/>
                </a:solidFill>
                <a:latin typeface="Century Gothic" panose="020B0502020202020204" pitchFamily="34" charset="0"/>
              </a:rPr>
              <a:t>Application</a:t>
            </a:r>
          </a:p>
        </p:txBody>
      </p:sp>
      <p:pic>
        <p:nvPicPr>
          <p:cNvPr id="25" name="Picture 16"/>
          <p:cNvPicPr>
            <a:picLocks noChangeAspect="1" noChangeArrowheads="1"/>
          </p:cNvPicPr>
          <p:nvPr/>
        </p:nvPicPr>
        <p:blipFill>
          <a:blip r:embed="rId7" cstate="print"/>
          <a:srcRect/>
          <a:stretch>
            <a:fillRect/>
          </a:stretch>
        </p:blipFill>
        <p:spPr bwMode="auto">
          <a:xfrm>
            <a:off x="5578995" y="2828229"/>
            <a:ext cx="2346052" cy="2175206"/>
          </a:xfrm>
          <a:prstGeom prst="rect">
            <a:avLst/>
          </a:prstGeom>
          <a:noFill/>
          <a:ln>
            <a:solidFill>
              <a:schemeClr val="bg2"/>
            </a:solidFill>
          </a:ln>
          <a:effectLst>
            <a:prstShdw prst="shdw17" dist="17961" dir="2700000">
              <a:schemeClr val="accent1">
                <a:gamma/>
                <a:shade val="60000"/>
                <a:invGamma/>
              </a:schemeClr>
            </a:prstShdw>
          </a:effectLst>
          <a:extLst/>
        </p:spPr>
      </p:pic>
      <p:pic>
        <p:nvPicPr>
          <p:cNvPr id="26" name="Picture 15"/>
          <p:cNvPicPr>
            <a:picLocks noChangeAspect="1" noChangeArrowheads="1"/>
          </p:cNvPicPr>
          <p:nvPr/>
        </p:nvPicPr>
        <p:blipFill>
          <a:blip r:embed="rId8" cstate="print"/>
          <a:srcRect/>
          <a:stretch>
            <a:fillRect/>
          </a:stretch>
        </p:blipFill>
        <p:spPr bwMode="auto">
          <a:xfrm>
            <a:off x="8151772" y="2838649"/>
            <a:ext cx="2333230" cy="2154366"/>
          </a:xfrm>
          <a:prstGeom prst="rect">
            <a:avLst/>
          </a:prstGeom>
          <a:noFill/>
          <a:ln>
            <a:solidFill>
              <a:schemeClr val="bg2"/>
            </a:solidFill>
          </a:ln>
          <a:effectLst>
            <a:prstShdw prst="shdw17" dist="17961" dir="2700000">
              <a:schemeClr val="accent1">
                <a:gamma/>
                <a:shade val="60000"/>
                <a:invGamma/>
              </a:schemeClr>
            </a:prstShdw>
          </a:effectLst>
          <a:extLst/>
        </p:spPr>
      </p:pic>
      <p:sp>
        <p:nvSpPr>
          <p:cNvPr id="27" name="ZoneTexte 26"/>
          <p:cNvSpPr txBox="1"/>
          <p:nvPr/>
        </p:nvSpPr>
        <p:spPr>
          <a:xfrm>
            <a:off x="8151772" y="5112735"/>
            <a:ext cx="3985788" cy="338554"/>
          </a:xfrm>
          <a:prstGeom prst="rect">
            <a:avLst/>
          </a:prstGeom>
          <a:noFill/>
        </p:spPr>
        <p:txBody>
          <a:bodyPr wrap="square" rtlCol="0">
            <a:spAutoFit/>
          </a:bodyPr>
          <a:lstStyle/>
          <a:p>
            <a:pPr algn="ctr" defTabSz="914335">
              <a:defRPr/>
            </a:pPr>
            <a:r>
              <a:rPr lang="fr-FR" sz="1600" dirty="0">
                <a:solidFill>
                  <a:prstClr val="black"/>
                </a:solidFill>
                <a:latin typeface="Century Gothic" panose="020B0502020202020204" pitchFamily="34" charset="0"/>
              </a:rPr>
              <a:t>Anti-</a:t>
            </a:r>
            <a:r>
              <a:rPr lang="fr-FR" sz="1600" dirty="0" err="1">
                <a:solidFill>
                  <a:prstClr val="black"/>
                </a:solidFill>
                <a:latin typeface="Century Gothic" panose="020B0502020202020204" pitchFamily="34" charset="0"/>
              </a:rPr>
              <a:t>wrinkle</a:t>
            </a:r>
            <a:r>
              <a:rPr lang="fr-FR" sz="1600" dirty="0">
                <a:solidFill>
                  <a:prstClr val="black"/>
                </a:solidFill>
                <a:latin typeface="Century Gothic" panose="020B0502020202020204" pitchFamily="34" charset="0"/>
              </a:rPr>
              <a:t> and </a:t>
            </a:r>
            <a:r>
              <a:rPr lang="fr-FR" sz="1600" dirty="0" err="1">
                <a:solidFill>
                  <a:prstClr val="black"/>
                </a:solidFill>
                <a:latin typeface="Century Gothic" panose="020B0502020202020204" pitchFamily="34" charset="0"/>
              </a:rPr>
              <a:t>firmness</a:t>
            </a:r>
            <a:r>
              <a:rPr lang="fr-FR" sz="1600" dirty="0">
                <a:solidFill>
                  <a:prstClr val="black"/>
                </a:solidFill>
                <a:latin typeface="Century Gothic" panose="020B0502020202020204" pitchFamily="34" charset="0"/>
              </a:rPr>
              <a:t> techniques</a:t>
            </a:r>
          </a:p>
        </p:txBody>
      </p:sp>
      <p:pic>
        <p:nvPicPr>
          <p:cNvPr id="28" name="Picture 8" descr="ingrédients-acides-de-fruit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28017" y="3950931"/>
            <a:ext cx="579431" cy="79738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ingrédient-bha"/>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76824" y="3979390"/>
            <a:ext cx="540539" cy="740464"/>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4979504" y="5662041"/>
            <a:ext cx="2087016" cy="1096967"/>
          </a:xfrm>
          <a:prstGeom prst="rect">
            <a:avLst/>
          </a:prstGeom>
          <a:ln>
            <a:solidFill>
              <a:schemeClr val="tx1"/>
            </a:solidFill>
          </a:ln>
        </p:spPr>
        <p:txBody>
          <a:bodyPr wrap="square">
            <a:spAutoFit/>
          </a:bodyPr>
          <a:lstStyle/>
          <a:p>
            <a:pPr defTabSz="914335">
              <a:defRPr/>
            </a:pPr>
            <a:r>
              <a:rPr lang="fr-FR" sz="1632" dirty="0" err="1" smtClean="0">
                <a:solidFill>
                  <a:srgbClr val="565655"/>
                </a:solidFill>
                <a:latin typeface="Century Gothic" panose="020B0502020202020204" pitchFamily="34" charset="0"/>
              </a:rPr>
              <a:t>Citric</a:t>
            </a:r>
            <a:r>
              <a:rPr lang="fr-FR" sz="1632" dirty="0" smtClean="0">
                <a:solidFill>
                  <a:srgbClr val="565655"/>
                </a:solidFill>
                <a:latin typeface="Century Gothic" panose="020B0502020202020204" pitchFamily="34" charset="0"/>
              </a:rPr>
              <a:t> </a:t>
            </a:r>
            <a:r>
              <a:rPr lang="fr-FR" sz="1632" dirty="0" err="1" smtClean="0">
                <a:solidFill>
                  <a:srgbClr val="565655"/>
                </a:solidFill>
                <a:latin typeface="Century Gothic" panose="020B0502020202020204" pitchFamily="34" charset="0"/>
              </a:rPr>
              <a:t>acid</a:t>
            </a:r>
            <a:endParaRPr lang="fr-FR" sz="1632" dirty="0" smtClean="0">
              <a:solidFill>
                <a:srgbClr val="565655"/>
              </a:solidFill>
              <a:latin typeface="Century Gothic" panose="020B0502020202020204" pitchFamily="34" charset="0"/>
            </a:endParaRPr>
          </a:p>
          <a:p>
            <a:pPr defTabSz="914335">
              <a:defRPr/>
            </a:pPr>
            <a:r>
              <a:rPr lang="fr-FR" sz="1632" dirty="0" err="1" smtClean="0">
                <a:solidFill>
                  <a:srgbClr val="565655"/>
                </a:solidFill>
                <a:latin typeface="Century Gothic" panose="020B0502020202020204" pitchFamily="34" charset="0"/>
              </a:rPr>
              <a:t>Glycolic</a:t>
            </a:r>
            <a:r>
              <a:rPr lang="fr-FR" sz="1632" dirty="0" smtClean="0">
                <a:solidFill>
                  <a:srgbClr val="565655"/>
                </a:solidFill>
                <a:latin typeface="Century Gothic" panose="020B0502020202020204" pitchFamily="34" charset="0"/>
              </a:rPr>
              <a:t> </a:t>
            </a:r>
            <a:r>
              <a:rPr lang="fr-FR" sz="1632" dirty="0" err="1" smtClean="0">
                <a:solidFill>
                  <a:srgbClr val="565655"/>
                </a:solidFill>
                <a:latin typeface="Century Gothic" panose="020B0502020202020204" pitchFamily="34" charset="0"/>
              </a:rPr>
              <a:t>acid</a:t>
            </a:r>
            <a:endParaRPr lang="fr-FR" sz="1632" dirty="0" smtClean="0">
              <a:solidFill>
                <a:srgbClr val="565655"/>
              </a:solidFill>
              <a:latin typeface="Century Gothic" panose="020B0502020202020204" pitchFamily="34" charset="0"/>
            </a:endParaRPr>
          </a:p>
          <a:p>
            <a:pPr defTabSz="914335">
              <a:defRPr/>
            </a:pPr>
            <a:r>
              <a:rPr lang="fr-FR" sz="1632" dirty="0" err="1" smtClean="0">
                <a:solidFill>
                  <a:srgbClr val="565655"/>
                </a:solidFill>
                <a:latin typeface="Century Gothic" panose="020B0502020202020204" pitchFamily="34" charset="0"/>
              </a:rPr>
              <a:t>Lactic</a:t>
            </a:r>
            <a:r>
              <a:rPr lang="fr-FR" sz="1632" dirty="0" smtClean="0">
                <a:solidFill>
                  <a:srgbClr val="565655"/>
                </a:solidFill>
                <a:latin typeface="Century Gothic" panose="020B0502020202020204" pitchFamily="34" charset="0"/>
              </a:rPr>
              <a:t> </a:t>
            </a:r>
            <a:r>
              <a:rPr lang="fr-FR" sz="1632" dirty="0" err="1" smtClean="0">
                <a:solidFill>
                  <a:srgbClr val="565655"/>
                </a:solidFill>
                <a:latin typeface="Century Gothic" panose="020B0502020202020204" pitchFamily="34" charset="0"/>
              </a:rPr>
              <a:t>acid</a:t>
            </a:r>
            <a:endParaRPr lang="fr-FR" sz="1632" dirty="0" smtClean="0">
              <a:solidFill>
                <a:srgbClr val="565655"/>
              </a:solidFill>
              <a:latin typeface="Century Gothic" panose="020B0502020202020204" pitchFamily="34" charset="0"/>
            </a:endParaRPr>
          </a:p>
          <a:p>
            <a:pPr defTabSz="914335">
              <a:defRPr/>
            </a:pPr>
            <a:r>
              <a:rPr lang="fr-FR" sz="1632" dirty="0" err="1" smtClean="0">
                <a:solidFill>
                  <a:srgbClr val="565655"/>
                </a:solidFill>
                <a:latin typeface="Century Gothic" panose="020B0502020202020204" pitchFamily="34" charset="0"/>
              </a:rPr>
              <a:t>Tartaric</a:t>
            </a:r>
            <a:r>
              <a:rPr lang="fr-FR" sz="1632" dirty="0" smtClean="0">
                <a:solidFill>
                  <a:srgbClr val="565655"/>
                </a:solidFill>
                <a:latin typeface="Century Gothic" panose="020B0502020202020204" pitchFamily="34" charset="0"/>
              </a:rPr>
              <a:t> </a:t>
            </a:r>
            <a:r>
              <a:rPr lang="fr-FR" sz="1632" dirty="0" err="1" smtClean="0">
                <a:solidFill>
                  <a:srgbClr val="565655"/>
                </a:solidFill>
                <a:latin typeface="Century Gothic" panose="020B0502020202020204" pitchFamily="34" charset="0"/>
              </a:rPr>
              <a:t>acid</a:t>
            </a:r>
            <a:endParaRPr lang="fr-FR" sz="1632" dirty="0" smtClean="0">
              <a:solidFill>
                <a:srgbClr val="565655"/>
              </a:solidFill>
              <a:latin typeface="Century Gothic" panose="020B0502020202020204" pitchFamily="34" charset="0"/>
            </a:endParaRPr>
          </a:p>
        </p:txBody>
      </p:sp>
      <p:sp>
        <p:nvSpPr>
          <p:cNvPr id="31" name="Rectangle 30"/>
          <p:cNvSpPr/>
          <p:nvPr/>
        </p:nvSpPr>
        <p:spPr>
          <a:xfrm>
            <a:off x="8151772" y="6038780"/>
            <a:ext cx="2087016" cy="343492"/>
          </a:xfrm>
          <a:prstGeom prst="rect">
            <a:avLst/>
          </a:prstGeom>
          <a:ln>
            <a:solidFill>
              <a:schemeClr val="tx1"/>
            </a:solidFill>
          </a:ln>
        </p:spPr>
        <p:txBody>
          <a:bodyPr wrap="square">
            <a:spAutoFit/>
          </a:bodyPr>
          <a:lstStyle/>
          <a:p>
            <a:pPr defTabSz="914335">
              <a:defRPr/>
            </a:pPr>
            <a:r>
              <a:rPr lang="fr-FR" sz="1632" dirty="0" err="1" smtClean="0">
                <a:solidFill>
                  <a:srgbClr val="565655"/>
                </a:solidFill>
                <a:latin typeface="Century Gothic" panose="020B0502020202020204" pitchFamily="34" charset="0"/>
              </a:rPr>
              <a:t>Salicylic</a:t>
            </a:r>
            <a:r>
              <a:rPr lang="fr-FR" sz="1632" dirty="0" smtClean="0">
                <a:solidFill>
                  <a:srgbClr val="565655"/>
                </a:solidFill>
                <a:latin typeface="Century Gothic" panose="020B0502020202020204" pitchFamily="34" charset="0"/>
              </a:rPr>
              <a:t> </a:t>
            </a:r>
            <a:r>
              <a:rPr lang="fr-FR" sz="1632" dirty="0" err="1" smtClean="0">
                <a:solidFill>
                  <a:srgbClr val="565655"/>
                </a:solidFill>
                <a:latin typeface="Century Gothic" panose="020B0502020202020204" pitchFamily="34" charset="0"/>
              </a:rPr>
              <a:t>acid</a:t>
            </a:r>
            <a:endParaRPr lang="fr-FR" sz="1632" dirty="0" smtClean="0">
              <a:solidFill>
                <a:srgbClr val="565655"/>
              </a:solidFill>
              <a:latin typeface="Century Gothic" panose="020B0502020202020204" pitchFamily="34" charset="0"/>
            </a:endParaRPr>
          </a:p>
        </p:txBody>
      </p:sp>
      <p:sp>
        <p:nvSpPr>
          <p:cNvPr id="32" name="Rectangle 31"/>
          <p:cNvSpPr/>
          <p:nvPr/>
        </p:nvSpPr>
        <p:spPr>
          <a:xfrm>
            <a:off x="4010613" y="5981572"/>
            <a:ext cx="907074" cy="497749"/>
          </a:xfrm>
          <a:prstGeom prst="rect">
            <a:avLst/>
          </a:prstGeom>
          <a:solidFill>
            <a:srgbClr val="E2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defRPr/>
            </a:pPr>
            <a:r>
              <a:rPr lang="fr-FR" sz="1632" dirty="0" smtClean="0">
                <a:solidFill>
                  <a:srgbClr val="565655"/>
                </a:solidFill>
                <a:latin typeface="Century Gothic" panose="020B0502020202020204" pitchFamily="34" charset="0"/>
              </a:rPr>
              <a:t>AHA</a:t>
            </a:r>
            <a:endParaRPr lang="fr-FR" sz="1632" dirty="0">
              <a:solidFill>
                <a:srgbClr val="565655"/>
              </a:solidFill>
              <a:latin typeface="Century Gothic" panose="020B0502020202020204" pitchFamily="34" charset="0"/>
            </a:endParaRPr>
          </a:p>
        </p:txBody>
      </p:sp>
      <p:sp>
        <p:nvSpPr>
          <p:cNvPr id="33" name="Rectangle 32"/>
          <p:cNvSpPr/>
          <p:nvPr/>
        </p:nvSpPr>
        <p:spPr>
          <a:xfrm>
            <a:off x="7182881" y="5961651"/>
            <a:ext cx="907074" cy="497749"/>
          </a:xfrm>
          <a:prstGeom prst="rect">
            <a:avLst/>
          </a:prstGeom>
          <a:solidFill>
            <a:srgbClr val="E2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defRPr/>
            </a:pPr>
            <a:r>
              <a:rPr lang="fr-FR" sz="1632" dirty="0">
                <a:solidFill>
                  <a:srgbClr val="565655"/>
                </a:solidFill>
                <a:latin typeface="Century Gothic" panose="020B0502020202020204" pitchFamily="34" charset="0"/>
              </a:rPr>
              <a:t>B</a:t>
            </a:r>
            <a:r>
              <a:rPr lang="fr-FR" sz="1632" dirty="0" smtClean="0">
                <a:solidFill>
                  <a:srgbClr val="565655"/>
                </a:solidFill>
                <a:latin typeface="Century Gothic" panose="020B0502020202020204" pitchFamily="34" charset="0"/>
              </a:rPr>
              <a:t>HA</a:t>
            </a:r>
            <a:endParaRPr lang="fr-FR" sz="1632" dirty="0">
              <a:solidFill>
                <a:srgbClr val="565655"/>
              </a:solidFill>
              <a:latin typeface="Century Gothic" panose="020B0502020202020204" pitchFamily="34" charset="0"/>
            </a:endParaRPr>
          </a:p>
        </p:txBody>
      </p:sp>
    </p:spTree>
    <p:extLst>
      <p:ext uri="{BB962C8B-B14F-4D97-AF65-F5344CB8AC3E}">
        <p14:creationId xmlns:p14="http://schemas.microsoft.com/office/powerpoint/2010/main" val="227761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500"/>
                                        <p:tgtEl>
                                          <p:spTgt spid="83"/>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nodeType="with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fade">
                                      <p:cBhvr>
                                        <p:cTn id="19" dur="500"/>
                                        <p:tgtEl>
                                          <p:spTgt spid="7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anim calcmode="lin" valueType="num">
                                      <p:cBhvr>
                                        <p:cTn id="36" dur="1000" fill="hold"/>
                                        <p:tgtEl>
                                          <p:spTgt spid="28"/>
                                        </p:tgtEl>
                                        <p:attrNameLst>
                                          <p:attrName>ppt_x</p:attrName>
                                        </p:attrNameLst>
                                      </p:cBhvr>
                                      <p:tavLst>
                                        <p:tav tm="0">
                                          <p:val>
                                            <p:strVal val="#ppt_x"/>
                                          </p:val>
                                        </p:tav>
                                        <p:tav tm="100000">
                                          <p:val>
                                            <p:strVal val="#ppt_x"/>
                                          </p:val>
                                        </p:tav>
                                      </p:tavLst>
                                    </p:anim>
                                    <p:anim calcmode="lin" valueType="num">
                                      <p:cBhvr>
                                        <p:cTn id="37" dur="1000" fill="hold"/>
                                        <p:tgtEl>
                                          <p:spTgt spid="28"/>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1000" fill="hold"/>
                                        <p:tgtEl>
                                          <p:spTgt spid="29"/>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1000"/>
                                        <p:tgtEl>
                                          <p:spTgt spid="23"/>
                                        </p:tgtEl>
                                      </p:cBhvr>
                                    </p:animEffect>
                                    <p:anim calcmode="lin" valueType="num">
                                      <p:cBhvr>
                                        <p:cTn id="46" dur="1000" fill="hold"/>
                                        <p:tgtEl>
                                          <p:spTgt spid="23"/>
                                        </p:tgtEl>
                                        <p:attrNameLst>
                                          <p:attrName>ppt_x</p:attrName>
                                        </p:attrNameLst>
                                      </p:cBhvr>
                                      <p:tavLst>
                                        <p:tav tm="0">
                                          <p:val>
                                            <p:strVal val="#ppt_x"/>
                                          </p:val>
                                        </p:tav>
                                        <p:tav tm="100000">
                                          <p:val>
                                            <p:strVal val="#ppt_x"/>
                                          </p:val>
                                        </p:tav>
                                      </p:tavLst>
                                    </p:anim>
                                    <p:anim calcmode="lin" valueType="num">
                                      <p:cBhvr>
                                        <p:cTn id="47" dur="1000" fill="hold"/>
                                        <p:tgtEl>
                                          <p:spTgt spid="23"/>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1000"/>
                                        <p:tgtEl>
                                          <p:spTgt spid="33"/>
                                        </p:tgtEl>
                                      </p:cBhvr>
                                    </p:animEffect>
                                    <p:anim calcmode="lin" valueType="num">
                                      <p:cBhvr>
                                        <p:cTn id="61" dur="1000" fill="hold"/>
                                        <p:tgtEl>
                                          <p:spTgt spid="33"/>
                                        </p:tgtEl>
                                        <p:attrNameLst>
                                          <p:attrName>ppt_x</p:attrName>
                                        </p:attrNameLst>
                                      </p:cBhvr>
                                      <p:tavLst>
                                        <p:tav tm="0">
                                          <p:val>
                                            <p:strVal val="#ppt_x"/>
                                          </p:val>
                                        </p:tav>
                                        <p:tav tm="100000">
                                          <p:val>
                                            <p:strVal val="#ppt_x"/>
                                          </p:val>
                                        </p:tav>
                                      </p:tavLst>
                                    </p:anim>
                                    <p:anim calcmode="lin" valueType="num">
                                      <p:cBhvr>
                                        <p:cTn id="62" dur="1000" fill="hold"/>
                                        <p:tgtEl>
                                          <p:spTgt spid="33"/>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p:bldP spid="22" grpId="0" animBg="1"/>
      <p:bldP spid="23" grpId="0"/>
      <p:bldP spid="24" grpId="0"/>
      <p:bldP spid="27"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Image 83">
            <a:extLst>
              <a:ext uri="{FF2B5EF4-FFF2-40B4-BE49-F238E27FC236}">
                <a16:creationId xmlns:a16="http://schemas.microsoft.com/office/drawing/2014/main" id="{4E3C1067-6E2B-42BB-9BA8-0D0CC4C43ACD}"/>
              </a:ext>
            </a:extLst>
          </p:cNvPr>
          <p:cNvPicPr>
            <a:picLocks noChangeAspect="1"/>
          </p:cNvPicPr>
          <p:nvPr/>
        </p:nvPicPr>
        <p:blipFill rotWithShape="1">
          <a:blip r:embed="rId3" cstate="print"/>
          <a:srcRect l="51870" t="15492" r="24550" b="80330"/>
          <a:stretch/>
        </p:blipFill>
        <p:spPr>
          <a:xfrm>
            <a:off x="2753874" y="381240"/>
            <a:ext cx="6237064" cy="642996"/>
          </a:xfrm>
          <a:prstGeom prst="rect">
            <a:avLst/>
          </a:prstGeom>
        </p:spPr>
      </p:pic>
      <p:sp>
        <p:nvSpPr>
          <p:cNvPr id="73" name="Sous-titre 2">
            <a:extLst>
              <a:ext uri="{FF2B5EF4-FFF2-40B4-BE49-F238E27FC236}">
                <a16:creationId xmlns:a16="http://schemas.microsoft.com/office/drawing/2014/main" id="{5257DCD9-7062-4C85-9309-DADF1D224FEC}"/>
              </a:ext>
            </a:extLst>
          </p:cNvPr>
          <p:cNvSpPr txBox="1">
            <a:spLocks/>
          </p:cNvSpPr>
          <p:nvPr/>
        </p:nvSpPr>
        <p:spPr>
          <a:xfrm>
            <a:off x="1890917" y="388920"/>
            <a:ext cx="8018903" cy="1018868"/>
          </a:xfrm>
          <a:prstGeom prst="rect">
            <a:avLst/>
          </a:prstGeom>
        </p:spPr>
        <p:txBody>
          <a:bodyPr vert="horz" lIns="91433" tIns="45716" rIns="91433" bIns="45716"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fia Pro Regular"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fia Pro Regular"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fia Pro Regular"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269">
              <a:buNone/>
              <a:defRPr/>
            </a:pPr>
            <a:endParaRPr lang="fr-FR" sz="3537" dirty="0">
              <a:solidFill>
                <a:srgbClr val="E7E6E6">
                  <a:lumMod val="25000"/>
                </a:srgbClr>
              </a:solidFill>
              <a:latin typeface="Century" panose="02040604050505020304" pitchFamily="18" charset="0"/>
            </a:endParaRPr>
          </a:p>
        </p:txBody>
      </p:sp>
      <p:pic>
        <p:nvPicPr>
          <p:cNvPr id="65" name="Picture 2" descr="Forces et faiblesses de la « Palestine 24 images/seconde » - ERAP -  Échanges Rhône-Alpes Auvergne Palest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88824">
            <a:off x="10712428" y="241778"/>
            <a:ext cx="1334652" cy="1042057"/>
          </a:xfrm>
          <a:prstGeom prst="rect">
            <a:avLst/>
          </a:prstGeom>
          <a:noFill/>
          <a:extLst>
            <a:ext uri="{909E8E84-426E-40DD-AFC4-6F175D3DCCD1}">
              <a14:hiddenFill xmlns:a14="http://schemas.microsoft.com/office/drawing/2010/main">
                <a:solidFill>
                  <a:srgbClr val="FFFFFF"/>
                </a:solidFill>
              </a14:hiddenFill>
            </a:ext>
          </a:extLst>
        </p:spPr>
      </p:pic>
      <p:sp>
        <p:nvSpPr>
          <p:cNvPr id="66" name="Rectangle 65"/>
          <p:cNvSpPr/>
          <p:nvPr/>
        </p:nvSpPr>
        <p:spPr>
          <a:xfrm>
            <a:off x="2753874" y="725136"/>
            <a:ext cx="6462097" cy="830997"/>
          </a:xfrm>
          <a:prstGeom prst="rect">
            <a:avLst/>
          </a:prstGeom>
          <a:noFill/>
        </p:spPr>
        <p:txBody>
          <a:bodyPr wrap="square" rtlCol="0">
            <a:spAutoFit/>
          </a:bodyPr>
          <a:lstStyle/>
          <a:p>
            <a:pPr algn="ctr"/>
            <a:r>
              <a:rPr lang="fr-FR" sz="2400" b="1" dirty="0">
                <a:solidFill>
                  <a:schemeClr val="tx1"/>
                </a:solidFill>
                <a:latin typeface="KyivType Sans2" panose="00000500000000000000" charset="0"/>
              </a:rPr>
              <a:t>ESSENTIAL WHITE PEELING LUMIERE</a:t>
            </a:r>
          </a:p>
          <a:p>
            <a:pPr algn="ctr"/>
            <a:endParaRPr lang="fr-FR" sz="2400" b="1" dirty="0">
              <a:solidFill>
                <a:schemeClr val="tx1"/>
              </a:solidFill>
              <a:latin typeface="KyivType Sans2" panose="00000500000000000000" charset="0"/>
            </a:endParaRPr>
          </a:p>
        </p:txBody>
      </p:sp>
      <p:sp>
        <p:nvSpPr>
          <p:cNvPr id="67" name="ZoneTexte 66"/>
          <p:cNvSpPr txBox="1"/>
          <p:nvPr/>
        </p:nvSpPr>
        <p:spPr>
          <a:xfrm>
            <a:off x="240" y="6614876"/>
            <a:ext cx="2098150" cy="276999"/>
          </a:xfrm>
          <a:prstGeom prst="rect">
            <a:avLst/>
          </a:prstGeom>
          <a:noFill/>
        </p:spPr>
        <p:txBody>
          <a:bodyPr wrap="square" rtlCol="0">
            <a:spAutoFit/>
          </a:bodyPr>
          <a:lstStyle/>
          <a:p>
            <a:pPr algn="ctr" defTabSz="914335">
              <a:defRPr/>
            </a:pPr>
            <a:r>
              <a:rPr lang="fr-FR" sz="1200" dirty="0">
                <a:solidFill>
                  <a:srgbClr val="565655"/>
                </a:solidFill>
                <a:latin typeface="Century Gothic" panose="020B0502020202020204" pitchFamily="34" charset="0"/>
              </a:rPr>
              <a:t>P.60 ml</a:t>
            </a:r>
          </a:p>
        </p:txBody>
      </p:sp>
      <p:sp>
        <p:nvSpPr>
          <p:cNvPr id="68" name="ZoneTexte 67">
            <a:extLst>
              <a:ext uri="{FF2B5EF4-FFF2-40B4-BE49-F238E27FC236}">
                <a16:creationId xmlns:a16="http://schemas.microsoft.com/office/drawing/2014/main" id="{773DF8B9-CE38-4D36-85E8-BD2163DD577D}"/>
              </a:ext>
            </a:extLst>
          </p:cNvPr>
          <p:cNvSpPr txBox="1"/>
          <p:nvPr/>
        </p:nvSpPr>
        <p:spPr>
          <a:xfrm>
            <a:off x="4731526" y="1531005"/>
            <a:ext cx="5753476" cy="338554"/>
          </a:xfrm>
          <a:prstGeom prst="rect">
            <a:avLst/>
          </a:prstGeom>
          <a:noFill/>
        </p:spPr>
        <p:txBody>
          <a:bodyPr wrap="square" rtlCol="0">
            <a:spAutoFit/>
          </a:bodyPr>
          <a:lstStyle/>
          <a:p>
            <a:pPr lvl="0" algn="ctr"/>
            <a:r>
              <a:rPr lang="en-US" sz="1600" dirty="0">
                <a:solidFill>
                  <a:prstClr val="black"/>
                </a:solidFill>
                <a:latin typeface="Century Gothic" panose="020B0502020202020204" pitchFamily="34" charset="0"/>
              </a:rPr>
              <a:t>Professional Unifying and Exfoliating Peel - Grade 3</a:t>
            </a:r>
            <a:endParaRPr lang="fr-FR" sz="1600" dirty="0">
              <a:solidFill>
                <a:prstClr val="black"/>
              </a:solidFill>
              <a:latin typeface="Century Gothic" panose="020B0502020202020204" pitchFamily="34" charset="0"/>
            </a:endParaRPr>
          </a:p>
        </p:txBody>
      </p:sp>
      <p:sp>
        <p:nvSpPr>
          <p:cNvPr id="82" name="Rectangle 81"/>
          <p:cNvSpPr/>
          <p:nvPr/>
        </p:nvSpPr>
        <p:spPr>
          <a:xfrm>
            <a:off x="979915" y="1517836"/>
            <a:ext cx="2910058" cy="282165"/>
          </a:xfrm>
          <a:prstGeom prst="rect">
            <a:avLst/>
          </a:prstGeom>
          <a:solidFill>
            <a:srgbClr val="565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5">
              <a:defRPr/>
            </a:pPr>
            <a:r>
              <a:rPr lang="fr-FR" sz="1600" b="1" dirty="0">
                <a:solidFill>
                  <a:prstClr val="white"/>
                </a:solidFill>
                <a:latin typeface="Century Gothic" panose="020B0502020202020204" pitchFamily="34" charset="0"/>
              </a:rPr>
              <a:t>Professional use</a:t>
            </a:r>
          </a:p>
        </p:txBody>
      </p:sp>
      <p:sp>
        <p:nvSpPr>
          <p:cNvPr id="83" name="ZoneTexte 82">
            <a:extLst>
              <a:ext uri="{FF2B5EF4-FFF2-40B4-BE49-F238E27FC236}">
                <a16:creationId xmlns:a16="http://schemas.microsoft.com/office/drawing/2014/main" id="{773DF8B9-CE38-4D36-85E8-BD2163DD577D}"/>
              </a:ext>
            </a:extLst>
          </p:cNvPr>
          <p:cNvSpPr txBox="1"/>
          <p:nvPr/>
        </p:nvSpPr>
        <p:spPr>
          <a:xfrm>
            <a:off x="979914" y="1894266"/>
            <a:ext cx="11211607" cy="1077218"/>
          </a:xfrm>
          <a:prstGeom prst="rect">
            <a:avLst/>
          </a:prstGeom>
          <a:noFill/>
        </p:spPr>
        <p:txBody>
          <a:bodyPr wrap="square" rtlCol="0">
            <a:spAutoFit/>
          </a:bodyPr>
          <a:lstStyle/>
          <a:p>
            <a:pPr defTabSz="914335">
              <a:defRPr/>
            </a:pPr>
            <a:r>
              <a:rPr lang="en-US" sz="1600" dirty="0">
                <a:solidFill>
                  <a:prstClr val="black"/>
                </a:solidFill>
                <a:latin typeface="Century Gothic" panose="020B0502020202020204" pitchFamily="34" charset="0"/>
              </a:rPr>
              <a:t>FOR A BRIGHTENING EFFECT</a:t>
            </a:r>
          </a:p>
          <a:p>
            <a:pPr defTabSz="914335">
              <a:defRPr/>
            </a:pPr>
            <a:r>
              <a:rPr lang="en-US" sz="1600" dirty="0">
                <a:solidFill>
                  <a:prstClr val="black"/>
                </a:solidFill>
                <a:latin typeface="Century Gothic" panose="020B0502020202020204" pitchFamily="34" charset="0"/>
              </a:rPr>
              <a:t>*Apply with a brush on the face and neck (4/5 droppers) with effleurage movements during 4 minutes</a:t>
            </a:r>
          </a:p>
          <a:p>
            <a:pPr defTabSz="914335">
              <a:defRPr/>
            </a:pPr>
            <a:r>
              <a:rPr lang="en-US" sz="1600" dirty="0">
                <a:solidFill>
                  <a:prstClr val="black"/>
                </a:solidFill>
                <a:latin typeface="Century Gothic" panose="020B0502020202020204" pitchFamily="34" charset="0"/>
              </a:rPr>
              <a:t>*Repeat the application and perform the same </a:t>
            </a:r>
            <a:r>
              <a:rPr lang="en-US" sz="1600" dirty="0" smtClean="0">
                <a:solidFill>
                  <a:prstClr val="black"/>
                </a:solidFill>
                <a:latin typeface="Century Gothic" panose="020B0502020202020204" pitchFamily="34" charset="0"/>
              </a:rPr>
              <a:t>movements </a:t>
            </a:r>
            <a:r>
              <a:rPr lang="en-US" sz="1600" dirty="0">
                <a:solidFill>
                  <a:prstClr val="black"/>
                </a:solidFill>
                <a:latin typeface="Century Gothic" panose="020B0502020202020204" pitchFamily="34" charset="0"/>
              </a:rPr>
              <a:t>for 4 minutes</a:t>
            </a:r>
          </a:p>
          <a:p>
            <a:pPr defTabSz="914335">
              <a:defRPr/>
            </a:pPr>
            <a:r>
              <a:rPr lang="en-US" sz="1600" dirty="0">
                <a:solidFill>
                  <a:prstClr val="black"/>
                </a:solidFill>
                <a:latin typeface="Century Gothic" panose="020B0502020202020204" pitchFamily="34" charset="0"/>
              </a:rPr>
              <a:t>*</a:t>
            </a:r>
            <a:r>
              <a:rPr lang="en-US" sz="1600" dirty="0" smtClean="0">
                <a:solidFill>
                  <a:prstClr val="black"/>
                </a:solidFill>
                <a:latin typeface="Century Gothic" panose="020B0502020202020204" pitchFamily="34" charset="0"/>
              </a:rPr>
              <a:t>Rinse </a:t>
            </a:r>
            <a:r>
              <a:rPr lang="en-US" sz="1600" dirty="0">
                <a:solidFill>
                  <a:prstClr val="black"/>
                </a:solidFill>
                <a:latin typeface="Century Gothic" panose="020B0502020202020204" pitchFamily="34" charset="0"/>
              </a:rPr>
              <a:t>with cold water</a:t>
            </a:r>
            <a:endParaRPr lang="fr-FR" sz="1600" dirty="0">
              <a:solidFill>
                <a:prstClr val="black"/>
              </a:solidFill>
              <a:latin typeface="Century Gothic" panose="020B0502020202020204" pitchFamily="34" charset="0"/>
            </a:endParaRPr>
          </a:p>
        </p:txBody>
      </p:sp>
      <p:pic>
        <p:nvPicPr>
          <p:cNvPr id="15" name="Picture 2" descr="U:\ESSENTIAL WHITE\photos produits\Actualisé 23102015\Peeling lumière.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2433" t="4325" r="14373"/>
          <a:stretch/>
        </p:blipFill>
        <p:spPr bwMode="auto">
          <a:xfrm>
            <a:off x="287265" y="3264307"/>
            <a:ext cx="1385298" cy="3324964"/>
          </a:xfrm>
          <a:prstGeom prst="rect">
            <a:avLst/>
          </a:prstGeom>
          <a:noFill/>
        </p:spPr>
      </p:pic>
      <p:sp>
        <p:nvSpPr>
          <p:cNvPr id="20" name="ZoneTexte 19">
            <a:extLst>
              <a:ext uri="{FF2B5EF4-FFF2-40B4-BE49-F238E27FC236}">
                <a16:creationId xmlns:a16="http://schemas.microsoft.com/office/drawing/2014/main" id="{773DF8B9-CE38-4D36-85E8-BD2163DD577D}"/>
              </a:ext>
            </a:extLst>
          </p:cNvPr>
          <p:cNvSpPr txBox="1"/>
          <p:nvPr/>
        </p:nvSpPr>
        <p:spPr>
          <a:xfrm>
            <a:off x="4555067" y="2848619"/>
            <a:ext cx="7636694" cy="835934"/>
          </a:xfrm>
          <a:prstGeom prst="rect">
            <a:avLst/>
          </a:prstGeom>
          <a:noFill/>
        </p:spPr>
        <p:txBody>
          <a:bodyPr wrap="square" rtlCol="0">
            <a:spAutoFit/>
          </a:bodyPr>
          <a:lstStyle/>
          <a:p>
            <a:pPr defTabSz="914335">
              <a:defRPr/>
            </a:pPr>
            <a:r>
              <a:rPr lang="en-US" sz="1600" dirty="0">
                <a:solidFill>
                  <a:prstClr val="black"/>
                </a:solidFill>
                <a:latin typeface="Century Gothic" panose="020B0502020202020204" pitchFamily="34" charset="0"/>
              </a:rPr>
              <a:t>DARK SPOT CORRECTION</a:t>
            </a:r>
          </a:p>
          <a:p>
            <a:pPr defTabSz="914335">
              <a:defRPr/>
            </a:pPr>
            <a:r>
              <a:rPr lang="en-US" sz="1600" dirty="0">
                <a:solidFill>
                  <a:prstClr val="black"/>
                </a:solidFill>
                <a:latin typeface="Century Gothic" panose="020B0502020202020204" pitchFamily="34" charset="0"/>
              </a:rPr>
              <a:t>*Apply locally to spots with the stick </a:t>
            </a:r>
            <a:r>
              <a:rPr lang="en-US" sz="1632" dirty="0">
                <a:solidFill>
                  <a:prstClr val="black"/>
                </a:solidFill>
                <a:latin typeface="Century Gothic" panose="020B0502020202020204" pitchFamily="34" charset="0"/>
              </a:rPr>
              <a:t>in a clockwise whirling motion </a:t>
            </a:r>
            <a:r>
              <a:rPr lang="en-US" sz="1600" dirty="0">
                <a:solidFill>
                  <a:prstClr val="black"/>
                </a:solidFill>
                <a:latin typeface="Century Gothic" panose="020B0502020202020204" pitchFamily="34" charset="0"/>
              </a:rPr>
              <a:t>(4 </a:t>
            </a:r>
            <a:r>
              <a:rPr lang="en-US" sz="1600" dirty="0" err="1">
                <a:solidFill>
                  <a:prstClr val="black"/>
                </a:solidFill>
                <a:latin typeface="Century Gothic" panose="020B0502020202020204" pitchFamily="34" charset="0"/>
              </a:rPr>
              <a:t>mins</a:t>
            </a:r>
            <a:r>
              <a:rPr lang="en-US" sz="1600" dirty="0">
                <a:solidFill>
                  <a:prstClr val="black"/>
                </a:solidFill>
                <a:latin typeface="Century Gothic" panose="020B0502020202020204" pitchFamily="34" charset="0"/>
              </a:rPr>
              <a:t>)</a:t>
            </a:r>
          </a:p>
          <a:p>
            <a:pPr defTabSz="914335">
              <a:defRPr/>
            </a:pPr>
            <a:r>
              <a:rPr lang="en-US" sz="1600" dirty="0">
                <a:solidFill>
                  <a:prstClr val="black"/>
                </a:solidFill>
                <a:latin typeface="Century Gothic" panose="020B0502020202020204" pitchFamily="34" charset="0"/>
              </a:rPr>
              <a:t>*</a:t>
            </a:r>
            <a:r>
              <a:rPr lang="en-US" sz="1600" dirty="0" smtClean="0">
                <a:solidFill>
                  <a:prstClr val="black"/>
                </a:solidFill>
                <a:latin typeface="Century Gothic" panose="020B0502020202020204" pitchFamily="34" charset="0"/>
              </a:rPr>
              <a:t>Rinse </a:t>
            </a:r>
            <a:r>
              <a:rPr lang="en-US" sz="1600" dirty="0">
                <a:solidFill>
                  <a:prstClr val="black"/>
                </a:solidFill>
                <a:latin typeface="Century Gothic" panose="020B0502020202020204" pitchFamily="34" charset="0"/>
              </a:rPr>
              <a:t>with cold water</a:t>
            </a:r>
            <a:endParaRPr lang="fr-FR" sz="1600" dirty="0">
              <a:solidFill>
                <a:prstClr val="black"/>
              </a:solidFill>
              <a:latin typeface="Century Gothic" panose="020B0502020202020204" pitchFamily="34" charset="0"/>
            </a:endParaRPr>
          </a:p>
        </p:txBody>
      </p:sp>
      <p:sp>
        <p:nvSpPr>
          <p:cNvPr id="22" name="Rectangle 21"/>
          <p:cNvSpPr/>
          <p:nvPr/>
        </p:nvSpPr>
        <p:spPr>
          <a:xfrm>
            <a:off x="4164251" y="3888365"/>
            <a:ext cx="2171789" cy="497749"/>
          </a:xfrm>
          <a:prstGeom prst="rect">
            <a:avLst/>
          </a:prstGeom>
          <a:solidFill>
            <a:srgbClr val="F3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5">
              <a:defRPr/>
            </a:pPr>
            <a:r>
              <a:rPr lang="fr-FR" sz="1632" dirty="0">
                <a:solidFill>
                  <a:srgbClr val="565655"/>
                </a:solidFill>
                <a:latin typeface="Century Gothic" panose="020B0502020202020204" pitchFamily="34" charset="0"/>
              </a:rPr>
              <a:t>30</a:t>
            </a:r>
            <a:r>
              <a:rPr lang="fr-FR" sz="1632" dirty="0" smtClean="0">
                <a:solidFill>
                  <a:srgbClr val="565655"/>
                </a:solidFill>
                <a:latin typeface="Century Gothic" panose="020B0502020202020204" pitchFamily="34" charset="0"/>
              </a:rPr>
              <a:t>% GLYCOLIC ACID</a:t>
            </a:r>
            <a:endParaRPr lang="fr-FR" sz="1632" dirty="0">
              <a:solidFill>
                <a:srgbClr val="565655"/>
              </a:solidFill>
              <a:latin typeface="Century Gothic" panose="020B0502020202020204" pitchFamily="34" charset="0"/>
            </a:endParaRPr>
          </a:p>
        </p:txBody>
      </p:sp>
      <p:sp>
        <p:nvSpPr>
          <p:cNvPr id="23" name="ZoneTexte 22"/>
          <p:cNvSpPr txBox="1"/>
          <p:nvPr/>
        </p:nvSpPr>
        <p:spPr>
          <a:xfrm>
            <a:off x="4237663" y="4445775"/>
            <a:ext cx="2098377" cy="276999"/>
          </a:xfrm>
          <a:prstGeom prst="rect">
            <a:avLst/>
          </a:prstGeom>
          <a:noFill/>
        </p:spPr>
        <p:txBody>
          <a:bodyPr wrap="square" rtlCol="0">
            <a:spAutoFit/>
          </a:bodyPr>
          <a:lstStyle>
            <a:defPPr>
              <a:defRPr lang="fr-FR"/>
            </a:defPPr>
            <a:lvl1pPr algn="ctr">
              <a:defRPr sz="1200">
                <a:solidFill>
                  <a:srgbClr val="565655"/>
                </a:solidFill>
                <a:latin typeface="The Sans plus "/>
              </a:defRPr>
            </a:lvl1pPr>
          </a:lstStyle>
          <a:p>
            <a:r>
              <a:rPr lang="fr-FR" dirty="0" smtClean="0"/>
              <a:t>EXFOLIATING</a:t>
            </a:r>
            <a:endParaRPr lang="fr-FR" dirty="0"/>
          </a:p>
        </p:txBody>
      </p:sp>
      <p:sp>
        <p:nvSpPr>
          <p:cNvPr id="24" name="Rectangle 23"/>
          <p:cNvSpPr/>
          <p:nvPr/>
        </p:nvSpPr>
        <p:spPr>
          <a:xfrm>
            <a:off x="5153911" y="4937399"/>
            <a:ext cx="2171789" cy="453345"/>
          </a:xfrm>
          <a:prstGeom prst="rect">
            <a:avLst/>
          </a:prstGeom>
          <a:solidFill>
            <a:srgbClr val="F3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defRPr/>
            </a:pPr>
            <a:r>
              <a:rPr lang="fr-FR" sz="1632" dirty="0">
                <a:solidFill>
                  <a:srgbClr val="565655"/>
                </a:solidFill>
                <a:latin typeface="Century Gothic" panose="020B0502020202020204" pitchFamily="34" charset="0"/>
              </a:rPr>
              <a:t>+ </a:t>
            </a:r>
            <a:r>
              <a:rPr lang="fr-FR" sz="1632" dirty="0" smtClean="0">
                <a:solidFill>
                  <a:srgbClr val="565655"/>
                </a:solidFill>
                <a:latin typeface="Century Gothic" panose="020B0502020202020204" pitchFamily="34" charset="0"/>
              </a:rPr>
              <a:t>VITAMIN </a:t>
            </a:r>
            <a:r>
              <a:rPr lang="fr-FR" sz="1632" dirty="0">
                <a:solidFill>
                  <a:srgbClr val="565655"/>
                </a:solidFill>
                <a:latin typeface="Century Gothic" panose="020B0502020202020204" pitchFamily="34" charset="0"/>
              </a:rPr>
              <a:t>C &amp; </a:t>
            </a:r>
            <a:r>
              <a:rPr lang="fr-FR" sz="1632" dirty="0" smtClean="0">
                <a:solidFill>
                  <a:srgbClr val="565655"/>
                </a:solidFill>
                <a:latin typeface="Century Gothic" panose="020B0502020202020204" pitchFamily="34" charset="0"/>
              </a:rPr>
              <a:t>BROWN ALGAE</a:t>
            </a:r>
            <a:endParaRPr lang="fr-FR" sz="1632" dirty="0">
              <a:solidFill>
                <a:srgbClr val="565655"/>
              </a:solidFill>
              <a:latin typeface="Century Gothic" panose="020B0502020202020204" pitchFamily="34" charset="0"/>
            </a:endParaRPr>
          </a:p>
        </p:txBody>
      </p:sp>
      <p:sp>
        <p:nvSpPr>
          <p:cNvPr id="29" name="ZoneTexte 28"/>
          <p:cNvSpPr txBox="1"/>
          <p:nvPr/>
        </p:nvSpPr>
        <p:spPr>
          <a:xfrm>
            <a:off x="5292838" y="6388666"/>
            <a:ext cx="2098377" cy="461665"/>
          </a:xfrm>
          <a:prstGeom prst="rect">
            <a:avLst/>
          </a:prstGeom>
          <a:noFill/>
        </p:spPr>
        <p:txBody>
          <a:bodyPr wrap="square" rtlCol="0">
            <a:spAutoFit/>
          </a:bodyPr>
          <a:lstStyle>
            <a:defPPr>
              <a:defRPr lang="fr-FR"/>
            </a:defPPr>
            <a:lvl1pPr algn="ctr">
              <a:defRPr sz="1200">
                <a:solidFill>
                  <a:srgbClr val="565655"/>
                </a:solidFill>
                <a:latin typeface="The Sans plus "/>
              </a:defRPr>
            </a:lvl1pPr>
          </a:lstStyle>
          <a:p>
            <a:r>
              <a:rPr lang="fr-FR" dirty="0" smtClean="0"/>
              <a:t>BRIGHTENING</a:t>
            </a:r>
            <a:endParaRPr lang="fr-FR" dirty="0"/>
          </a:p>
          <a:p>
            <a:r>
              <a:rPr lang="fr-FR" dirty="0"/>
              <a:t>ANTI DARK </a:t>
            </a:r>
            <a:r>
              <a:rPr lang="fr-FR" dirty="0" smtClean="0"/>
              <a:t>SPOTS</a:t>
            </a:r>
            <a:endParaRPr lang="fr-FR" dirty="0"/>
          </a:p>
        </p:txBody>
      </p:sp>
      <p:pic>
        <p:nvPicPr>
          <p:cNvPr id="30" name="Picture 2" descr="ingredient-vitamine-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80313" y="5346052"/>
            <a:ext cx="738853" cy="101677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ingredient-derive-algue-brun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3937971">
            <a:off x="6131741" y="5553721"/>
            <a:ext cx="1266109" cy="84407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06100" y="3822122"/>
            <a:ext cx="1937767" cy="2188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861795" y="5066965"/>
            <a:ext cx="1816743" cy="1285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Image 3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430045" y="3848098"/>
            <a:ext cx="413867" cy="2198636"/>
          </a:xfrm>
          <a:prstGeom prst="rect">
            <a:avLst/>
          </a:prstGeom>
        </p:spPr>
      </p:pic>
      <p:pic>
        <p:nvPicPr>
          <p:cNvPr id="35" name="Picture 5"/>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rot="5064279">
            <a:off x="10698952" y="5336316"/>
            <a:ext cx="1599649" cy="338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ZoneTexte 35"/>
          <p:cNvSpPr txBox="1"/>
          <p:nvPr/>
        </p:nvSpPr>
        <p:spPr>
          <a:xfrm>
            <a:off x="8024660" y="6010267"/>
            <a:ext cx="1500645" cy="298806"/>
          </a:xfrm>
          <a:prstGeom prst="rect">
            <a:avLst/>
          </a:prstGeom>
          <a:noFill/>
        </p:spPr>
        <p:txBody>
          <a:bodyPr wrap="square" rtlCol="0">
            <a:spAutoFit/>
          </a:bodyPr>
          <a:lstStyle/>
          <a:p>
            <a:r>
              <a:rPr lang="fr-FR" sz="1600" dirty="0">
                <a:solidFill>
                  <a:prstClr val="black"/>
                </a:solidFill>
                <a:latin typeface="Century Gothic" panose="020B0502020202020204" pitchFamily="34" charset="0"/>
              </a:rPr>
              <a:t>A</a:t>
            </a:r>
            <a:r>
              <a:rPr lang="fr-FR" sz="1600" dirty="0" smtClean="0">
                <a:solidFill>
                  <a:prstClr val="black"/>
                </a:solidFill>
                <a:latin typeface="Century Gothic" panose="020B0502020202020204" pitchFamily="34" charset="0"/>
              </a:rPr>
              <a:t>pplication</a:t>
            </a:r>
            <a:endParaRPr lang="fr-FR" sz="1600" dirty="0">
              <a:solidFill>
                <a:prstClr val="black"/>
              </a:solidFill>
              <a:latin typeface="Century Gothic" panose="020B0502020202020204" pitchFamily="34" charset="0"/>
            </a:endParaRPr>
          </a:p>
        </p:txBody>
      </p:sp>
      <p:sp>
        <p:nvSpPr>
          <p:cNvPr id="37" name="ZoneTexte 36"/>
          <p:cNvSpPr txBox="1"/>
          <p:nvPr/>
        </p:nvSpPr>
        <p:spPr>
          <a:xfrm>
            <a:off x="9246686" y="6445599"/>
            <a:ext cx="2945314" cy="338554"/>
          </a:xfrm>
          <a:prstGeom prst="rect">
            <a:avLst/>
          </a:prstGeom>
          <a:noFill/>
        </p:spPr>
        <p:txBody>
          <a:bodyPr wrap="square" rtlCol="0">
            <a:spAutoFit/>
          </a:bodyPr>
          <a:lstStyle/>
          <a:p>
            <a:pPr algn="ctr"/>
            <a:r>
              <a:rPr lang="fr-FR" sz="1600" dirty="0" err="1">
                <a:solidFill>
                  <a:prstClr val="black"/>
                </a:solidFill>
                <a:latin typeface="Century Gothic" panose="020B0502020202020204" pitchFamily="34" charset="0"/>
              </a:rPr>
              <a:t>Swirl</a:t>
            </a:r>
            <a:r>
              <a:rPr lang="fr-FR" sz="1600" dirty="0">
                <a:solidFill>
                  <a:prstClr val="black"/>
                </a:solidFill>
                <a:latin typeface="Century Gothic" panose="020B0502020202020204" pitchFamily="34" charset="0"/>
              </a:rPr>
              <a:t> on </a:t>
            </a:r>
            <a:r>
              <a:rPr lang="fr-FR" sz="1600" dirty="0" err="1">
                <a:solidFill>
                  <a:prstClr val="black"/>
                </a:solidFill>
                <a:latin typeface="Century Gothic" panose="020B0502020202020204" pitchFamily="34" charset="0"/>
              </a:rPr>
              <a:t>each</a:t>
            </a:r>
            <a:r>
              <a:rPr lang="fr-FR" sz="1600" dirty="0">
                <a:solidFill>
                  <a:prstClr val="black"/>
                </a:solidFill>
                <a:latin typeface="Century Gothic" panose="020B0502020202020204" pitchFamily="34" charset="0"/>
              </a:rPr>
              <a:t> spot</a:t>
            </a:r>
          </a:p>
        </p:txBody>
      </p:sp>
      <p:sp>
        <p:nvSpPr>
          <p:cNvPr id="38" name="Rectangle 37"/>
          <p:cNvSpPr/>
          <p:nvPr/>
        </p:nvSpPr>
        <p:spPr>
          <a:xfrm>
            <a:off x="1875044" y="5099901"/>
            <a:ext cx="2087016" cy="343492"/>
          </a:xfrm>
          <a:prstGeom prst="rect">
            <a:avLst/>
          </a:prstGeom>
          <a:ln>
            <a:solidFill>
              <a:schemeClr val="tx1"/>
            </a:solidFill>
          </a:ln>
        </p:spPr>
        <p:txBody>
          <a:bodyPr wrap="square">
            <a:spAutoFit/>
          </a:bodyPr>
          <a:lstStyle/>
          <a:p>
            <a:pPr algn="ctr" defTabSz="914335">
              <a:defRPr/>
            </a:pPr>
            <a:r>
              <a:rPr lang="fr-FR" sz="1632" dirty="0" err="1" smtClean="0">
                <a:solidFill>
                  <a:srgbClr val="565655"/>
                </a:solidFill>
                <a:latin typeface="Century Gothic" panose="020B0502020202020204" pitchFamily="34" charset="0"/>
              </a:rPr>
              <a:t>Salicylic</a:t>
            </a:r>
            <a:r>
              <a:rPr lang="fr-FR" sz="1632" dirty="0" smtClean="0">
                <a:solidFill>
                  <a:srgbClr val="565655"/>
                </a:solidFill>
                <a:latin typeface="Century Gothic" panose="020B0502020202020204" pitchFamily="34" charset="0"/>
              </a:rPr>
              <a:t> </a:t>
            </a:r>
            <a:r>
              <a:rPr lang="fr-FR" sz="1632" dirty="0" err="1" smtClean="0">
                <a:solidFill>
                  <a:srgbClr val="565655"/>
                </a:solidFill>
                <a:latin typeface="Century Gothic" panose="020B0502020202020204" pitchFamily="34" charset="0"/>
              </a:rPr>
              <a:t>acid</a:t>
            </a:r>
            <a:endParaRPr lang="fr-FR" sz="1632" dirty="0" smtClean="0">
              <a:solidFill>
                <a:srgbClr val="565655"/>
              </a:solidFill>
              <a:latin typeface="Century Gothic" panose="020B0502020202020204" pitchFamily="34" charset="0"/>
            </a:endParaRPr>
          </a:p>
        </p:txBody>
      </p:sp>
      <p:sp>
        <p:nvSpPr>
          <p:cNvPr id="39" name="Rectangle 38"/>
          <p:cNvSpPr/>
          <p:nvPr/>
        </p:nvSpPr>
        <p:spPr>
          <a:xfrm>
            <a:off x="2426704" y="3265776"/>
            <a:ext cx="907074" cy="497749"/>
          </a:xfrm>
          <a:prstGeom prst="rect">
            <a:avLst/>
          </a:prstGeom>
          <a:solidFill>
            <a:srgbClr val="E2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defRPr/>
            </a:pPr>
            <a:r>
              <a:rPr lang="fr-FR" sz="1632" dirty="0" smtClean="0">
                <a:solidFill>
                  <a:srgbClr val="565655"/>
                </a:solidFill>
                <a:latin typeface="Century Gothic" panose="020B0502020202020204" pitchFamily="34" charset="0"/>
              </a:rPr>
              <a:t>AHA</a:t>
            </a:r>
            <a:endParaRPr lang="fr-FR" sz="1632" dirty="0">
              <a:solidFill>
                <a:srgbClr val="565655"/>
              </a:solidFill>
              <a:latin typeface="Century Gothic" panose="020B0502020202020204" pitchFamily="34" charset="0"/>
            </a:endParaRPr>
          </a:p>
        </p:txBody>
      </p:sp>
      <p:sp>
        <p:nvSpPr>
          <p:cNvPr id="40" name="Rectangle 39"/>
          <p:cNvSpPr/>
          <p:nvPr/>
        </p:nvSpPr>
        <p:spPr>
          <a:xfrm>
            <a:off x="2457302" y="4490893"/>
            <a:ext cx="907074" cy="497749"/>
          </a:xfrm>
          <a:prstGeom prst="rect">
            <a:avLst/>
          </a:prstGeom>
          <a:solidFill>
            <a:srgbClr val="E2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defRPr/>
            </a:pPr>
            <a:r>
              <a:rPr lang="fr-FR" sz="1632" dirty="0">
                <a:solidFill>
                  <a:srgbClr val="565655"/>
                </a:solidFill>
                <a:latin typeface="Century Gothic" panose="020B0502020202020204" pitchFamily="34" charset="0"/>
              </a:rPr>
              <a:t>B</a:t>
            </a:r>
            <a:r>
              <a:rPr lang="fr-FR" sz="1632" dirty="0" smtClean="0">
                <a:solidFill>
                  <a:srgbClr val="565655"/>
                </a:solidFill>
                <a:latin typeface="Century Gothic" panose="020B0502020202020204" pitchFamily="34" charset="0"/>
              </a:rPr>
              <a:t>HA</a:t>
            </a:r>
            <a:endParaRPr lang="fr-FR" sz="1632" dirty="0">
              <a:solidFill>
                <a:srgbClr val="565655"/>
              </a:solidFill>
              <a:latin typeface="Century Gothic" panose="020B0502020202020204" pitchFamily="34" charset="0"/>
            </a:endParaRPr>
          </a:p>
        </p:txBody>
      </p:sp>
      <p:sp>
        <p:nvSpPr>
          <p:cNvPr id="41" name="Rectangle 40"/>
          <p:cNvSpPr/>
          <p:nvPr/>
        </p:nvSpPr>
        <p:spPr>
          <a:xfrm>
            <a:off x="1871397" y="3884278"/>
            <a:ext cx="2087016" cy="343492"/>
          </a:xfrm>
          <a:prstGeom prst="rect">
            <a:avLst/>
          </a:prstGeom>
          <a:ln>
            <a:solidFill>
              <a:schemeClr val="tx1"/>
            </a:solidFill>
          </a:ln>
        </p:spPr>
        <p:txBody>
          <a:bodyPr wrap="square">
            <a:spAutoFit/>
          </a:bodyPr>
          <a:lstStyle/>
          <a:p>
            <a:pPr algn="ctr" defTabSz="914335">
              <a:defRPr/>
            </a:pPr>
            <a:r>
              <a:rPr lang="fr-FR" sz="1632" dirty="0" err="1" smtClean="0">
                <a:solidFill>
                  <a:srgbClr val="565655"/>
                </a:solidFill>
                <a:latin typeface="Century Gothic" panose="020B0502020202020204" pitchFamily="34" charset="0"/>
              </a:rPr>
              <a:t>Glycolic</a:t>
            </a:r>
            <a:r>
              <a:rPr lang="fr-FR" sz="1632" dirty="0" smtClean="0">
                <a:solidFill>
                  <a:srgbClr val="565655"/>
                </a:solidFill>
                <a:latin typeface="Century Gothic" panose="020B0502020202020204" pitchFamily="34" charset="0"/>
              </a:rPr>
              <a:t> </a:t>
            </a:r>
            <a:r>
              <a:rPr lang="fr-FR" sz="1632" dirty="0" err="1" smtClean="0">
                <a:solidFill>
                  <a:srgbClr val="565655"/>
                </a:solidFill>
                <a:latin typeface="Century Gothic" panose="020B0502020202020204" pitchFamily="34" charset="0"/>
              </a:rPr>
              <a:t>acid</a:t>
            </a:r>
            <a:endParaRPr lang="fr-FR" sz="1632" dirty="0" smtClean="0">
              <a:solidFill>
                <a:srgbClr val="565655"/>
              </a:solidFill>
              <a:latin typeface="Century Gothic" panose="020B0502020202020204" pitchFamily="34" charset="0"/>
            </a:endParaRPr>
          </a:p>
        </p:txBody>
      </p:sp>
      <p:sp>
        <p:nvSpPr>
          <p:cNvPr id="42" name="Rectangle 41"/>
          <p:cNvSpPr/>
          <p:nvPr/>
        </p:nvSpPr>
        <p:spPr>
          <a:xfrm>
            <a:off x="1904411" y="6309878"/>
            <a:ext cx="2087016" cy="343492"/>
          </a:xfrm>
          <a:prstGeom prst="rect">
            <a:avLst/>
          </a:prstGeom>
          <a:ln>
            <a:solidFill>
              <a:schemeClr val="tx1"/>
            </a:solidFill>
          </a:ln>
        </p:spPr>
        <p:txBody>
          <a:bodyPr wrap="square">
            <a:spAutoFit/>
          </a:bodyPr>
          <a:lstStyle/>
          <a:p>
            <a:pPr algn="ctr" defTabSz="914335">
              <a:defRPr/>
            </a:pPr>
            <a:r>
              <a:rPr lang="fr-FR" sz="1632" dirty="0" err="1" smtClean="0">
                <a:solidFill>
                  <a:srgbClr val="565655"/>
                </a:solidFill>
                <a:latin typeface="Century Gothic" panose="020B0502020202020204" pitchFamily="34" charset="0"/>
              </a:rPr>
              <a:t>Ascorbic</a:t>
            </a:r>
            <a:r>
              <a:rPr lang="fr-FR" sz="1632" dirty="0" smtClean="0">
                <a:solidFill>
                  <a:srgbClr val="565655"/>
                </a:solidFill>
                <a:latin typeface="Century Gothic" panose="020B0502020202020204" pitchFamily="34" charset="0"/>
              </a:rPr>
              <a:t> </a:t>
            </a:r>
            <a:r>
              <a:rPr lang="fr-FR" sz="1632" dirty="0" err="1" smtClean="0">
                <a:solidFill>
                  <a:srgbClr val="565655"/>
                </a:solidFill>
                <a:latin typeface="Century Gothic" panose="020B0502020202020204" pitchFamily="34" charset="0"/>
              </a:rPr>
              <a:t>acid</a:t>
            </a:r>
            <a:endParaRPr lang="fr-FR" sz="1632" dirty="0">
              <a:solidFill>
                <a:srgbClr val="565655"/>
              </a:solidFill>
              <a:latin typeface="Century Gothic" panose="020B0502020202020204" pitchFamily="34" charset="0"/>
            </a:endParaRPr>
          </a:p>
        </p:txBody>
      </p:sp>
      <p:sp>
        <p:nvSpPr>
          <p:cNvPr id="43" name="Rectangle 42"/>
          <p:cNvSpPr/>
          <p:nvPr/>
        </p:nvSpPr>
        <p:spPr>
          <a:xfrm>
            <a:off x="2457302" y="5700870"/>
            <a:ext cx="907074" cy="497749"/>
          </a:xfrm>
          <a:prstGeom prst="rect">
            <a:avLst/>
          </a:prstGeom>
          <a:solidFill>
            <a:srgbClr val="E2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defRPr/>
            </a:pPr>
            <a:r>
              <a:rPr lang="fr-FR" sz="1632" dirty="0" err="1" smtClean="0">
                <a:solidFill>
                  <a:srgbClr val="565655"/>
                </a:solidFill>
                <a:latin typeface="Century Gothic" panose="020B0502020202020204" pitchFamily="34" charset="0"/>
              </a:rPr>
              <a:t>Other</a:t>
            </a:r>
            <a:r>
              <a:rPr lang="fr-FR" sz="1632" dirty="0" smtClean="0">
                <a:solidFill>
                  <a:srgbClr val="565655"/>
                </a:solidFill>
                <a:latin typeface="Century Gothic" panose="020B0502020202020204" pitchFamily="34" charset="0"/>
              </a:rPr>
              <a:t> </a:t>
            </a:r>
            <a:r>
              <a:rPr lang="fr-FR" sz="1632" dirty="0" err="1" smtClean="0">
                <a:solidFill>
                  <a:srgbClr val="565655"/>
                </a:solidFill>
                <a:latin typeface="Century Gothic" panose="020B0502020202020204" pitchFamily="34" charset="0"/>
              </a:rPr>
              <a:t>acid</a:t>
            </a:r>
            <a:endParaRPr lang="fr-FR" sz="1632" dirty="0">
              <a:solidFill>
                <a:srgbClr val="565655"/>
              </a:solidFill>
              <a:latin typeface="Century Gothic" panose="020B0502020202020204" pitchFamily="34" charset="0"/>
            </a:endParaRPr>
          </a:p>
        </p:txBody>
      </p:sp>
    </p:spTree>
    <p:extLst>
      <p:ext uri="{BB962C8B-B14F-4D97-AF65-F5344CB8AC3E}">
        <p14:creationId xmlns:p14="http://schemas.microsoft.com/office/powerpoint/2010/main" val="168866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500"/>
                                        <p:tgtEl>
                                          <p:spTgt spid="83"/>
                                        </p:tgtEl>
                                      </p:cBhvr>
                                    </p:animEffect>
                                  </p:childTnLst>
                                </p:cTn>
                              </p:par>
                              <p:par>
                                <p:cTn id="11" presetID="10"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10"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1000"/>
                                        <p:tgtEl>
                                          <p:spTgt spid="41"/>
                                        </p:tgtEl>
                                      </p:cBhvr>
                                    </p:animEffect>
                                    <p:anim calcmode="lin" valueType="num">
                                      <p:cBhvr>
                                        <p:cTn id="44" dur="1000" fill="hold"/>
                                        <p:tgtEl>
                                          <p:spTgt spid="41"/>
                                        </p:tgtEl>
                                        <p:attrNameLst>
                                          <p:attrName>ppt_x</p:attrName>
                                        </p:attrNameLst>
                                      </p:cBhvr>
                                      <p:tavLst>
                                        <p:tav tm="0">
                                          <p:val>
                                            <p:strVal val="#ppt_x"/>
                                          </p:val>
                                        </p:tav>
                                        <p:tav tm="100000">
                                          <p:val>
                                            <p:strVal val="#ppt_x"/>
                                          </p:val>
                                        </p:tav>
                                      </p:tavLst>
                                    </p:anim>
                                    <p:anim calcmode="lin" valueType="num">
                                      <p:cBhvr>
                                        <p:cTn id="45" dur="1000" fill="hold"/>
                                        <p:tgtEl>
                                          <p:spTgt spid="4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1000"/>
                                        <p:tgtEl>
                                          <p:spTgt spid="43"/>
                                        </p:tgtEl>
                                      </p:cBhvr>
                                    </p:animEffect>
                                    <p:anim calcmode="lin" valueType="num">
                                      <p:cBhvr>
                                        <p:cTn id="59" dur="1000" fill="hold"/>
                                        <p:tgtEl>
                                          <p:spTgt spid="43"/>
                                        </p:tgtEl>
                                        <p:attrNameLst>
                                          <p:attrName>ppt_x</p:attrName>
                                        </p:attrNameLst>
                                      </p:cBhvr>
                                      <p:tavLst>
                                        <p:tav tm="0">
                                          <p:val>
                                            <p:strVal val="#ppt_x"/>
                                          </p:val>
                                        </p:tav>
                                        <p:tav tm="100000">
                                          <p:val>
                                            <p:strVal val="#ppt_x"/>
                                          </p:val>
                                        </p:tav>
                                      </p:tavLst>
                                    </p:anim>
                                    <p:anim calcmode="lin" valueType="num">
                                      <p:cBhvr>
                                        <p:cTn id="60" dur="1000" fill="hold"/>
                                        <p:tgtEl>
                                          <p:spTgt spid="43"/>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1000"/>
                                        <p:tgtEl>
                                          <p:spTgt spid="42"/>
                                        </p:tgtEl>
                                      </p:cBhvr>
                                    </p:animEffect>
                                    <p:anim calcmode="lin" valueType="num">
                                      <p:cBhvr>
                                        <p:cTn id="64" dur="1000" fill="hold"/>
                                        <p:tgtEl>
                                          <p:spTgt spid="42"/>
                                        </p:tgtEl>
                                        <p:attrNameLst>
                                          <p:attrName>ppt_x</p:attrName>
                                        </p:attrNameLst>
                                      </p:cBhvr>
                                      <p:tavLst>
                                        <p:tav tm="0">
                                          <p:val>
                                            <p:strVal val="#ppt_x"/>
                                          </p:val>
                                        </p:tav>
                                        <p:tav tm="100000">
                                          <p:val>
                                            <p:strVal val="#ppt_x"/>
                                          </p:val>
                                        </p:tav>
                                      </p:tavLst>
                                    </p:anim>
                                    <p:anim calcmode="lin" valueType="num">
                                      <p:cBhvr>
                                        <p:cTn id="6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1000"/>
                                        <p:tgtEl>
                                          <p:spTgt spid="22"/>
                                        </p:tgtEl>
                                      </p:cBhvr>
                                    </p:animEffect>
                                    <p:anim calcmode="lin" valueType="num">
                                      <p:cBhvr>
                                        <p:cTn id="71" dur="1000" fill="hold"/>
                                        <p:tgtEl>
                                          <p:spTgt spid="22"/>
                                        </p:tgtEl>
                                        <p:attrNameLst>
                                          <p:attrName>ppt_x</p:attrName>
                                        </p:attrNameLst>
                                      </p:cBhvr>
                                      <p:tavLst>
                                        <p:tav tm="0">
                                          <p:val>
                                            <p:strVal val="#ppt_x"/>
                                          </p:val>
                                        </p:tav>
                                        <p:tav tm="100000">
                                          <p:val>
                                            <p:strVal val="#ppt_x"/>
                                          </p:val>
                                        </p:tav>
                                      </p:tavLst>
                                    </p:anim>
                                    <p:anim calcmode="lin" valueType="num">
                                      <p:cBhvr>
                                        <p:cTn id="72" dur="1000" fill="hold"/>
                                        <p:tgtEl>
                                          <p:spTgt spid="22"/>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1000"/>
                                        <p:tgtEl>
                                          <p:spTgt spid="23"/>
                                        </p:tgtEl>
                                      </p:cBhvr>
                                    </p:animEffect>
                                    <p:anim calcmode="lin" valueType="num">
                                      <p:cBhvr>
                                        <p:cTn id="76" dur="1000" fill="hold"/>
                                        <p:tgtEl>
                                          <p:spTgt spid="23"/>
                                        </p:tgtEl>
                                        <p:attrNameLst>
                                          <p:attrName>ppt_x</p:attrName>
                                        </p:attrNameLst>
                                      </p:cBhvr>
                                      <p:tavLst>
                                        <p:tav tm="0">
                                          <p:val>
                                            <p:strVal val="#ppt_x"/>
                                          </p:val>
                                        </p:tav>
                                        <p:tav tm="100000">
                                          <p:val>
                                            <p:strVal val="#ppt_x"/>
                                          </p:val>
                                        </p:tav>
                                      </p:tavLst>
                                    </p:anim>
                                    <p:anim calcmode="lin" valueType="num">
                                      <p:cBhvr>
                                        <p:cTn id="77" dur="1000" fill="hold"/>
                                        <p:tgtEl>
                                          <p:spTgt spid="2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1000"/>
                                        <p:tgtEl>
                                          <p:spTgt spid="24"/>
                                        </p:tgtEl>
                                      </p:cBhvr>
                                    </p:animEffect>
                                    <p:anim calcmode="lin" valueType="num">
                                      <p:cBhvr>
                                        <p:cTn id="81" dur="1000" fill="hold"/>
                                        <p:tgtEl>
                                          <p:spTgt spid="24"/>
                                        </p:tgtEl>
                                        <p:attrNameLst>
                                          <p:attrName>ppt_x</p:attrName>
                                        </p:attrNameLst>
                                      </p:cBhvr>
                                      <p:tavLst>
                                        <p:tav tm="0">
                                          <p:val>
                                            <p:strVal val="#ppt_x"/>
                                          </p:val>
                                        </p:tav>
                                        <p:tav tm="100000">
                                          <p:val>
                                            <p:strVal val="#ppt_x"/>
                                          </p:val>
                                        </p:tav>
                                      </p:tavLst>
                                    </p:anim>
                                    <p:anim calcmode="lin" valueType="num">
                                      <p:cBhvr>
                                        <p:cTn id="82" dur="1000" fill="hold"/>
                                        <p:tgtEl>
                                          <p:spTgt spid="24"/>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1000"/>
                                        <p:tgtEl>
                                          <p:spTgt spid="30"/>
                                        </p:tgtEl>
                                      </p:cBhvr>
                                    </p:animEffect>
                                    <p:anim calcmode="lin" valueType="num">
                                      <p:cBhvr>
                                        <p:cTn id="86" dur="1000" fill="hold"/>
                                        <p:tgtEl>
                                          <p:spTgt spid="30"/>
                                        </p:tgtEl>
                                        <p:attrNameLst>
                                          <p:attrName>ppt_x</p:attrName>
                                        </p:attrNameLst>
                                      </p:cBhvr>
                                      <p:tavLst>
                                        <p:tav tm="0">
                                          <p:val>
                                            <p:strVal val="#ppt_x"/>
                                          </p:val>
                                        </p:tav>
                                        <p:tav tm="100000">
                                          <p:val>
                                            <p:strVal val="#ppt_x"/>
                                          </p:val>
                                        </p:tav>
                                      </p:tavLst>
                                    </p:anim>
                                    <p:anim calcmode="lin" valueType="num">
                                      <p:cBhvr>
                                        <p:cTn id="87" dur="1000" fill="hold"/>
                                        <p:tgtEl>
                                          <p:spTgt spid="30"/>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000"/>
                                        <p:tgtEl>
                                          <p:spTgt spid="31"/>
                                        </p:tgtEl>
                                      </p:cBhvr>
                                    </p:animEffect>
                                    <p:anim calcmode="lin" valueType="num">
                                      <p:cBhvr>
                                        <p:cTn id="91" dur="1000" fill="hold"/>
                                        <p:tgtEl>
                                          <p:spTgt spid="31"/>
                                        </p:tgtEl>
                                        <p:attrNameLst>
                                          <p:attrName>ppt_x</p:attrName>
                                        </p:attrNameLst>
                                      </p:cBhvr>
                                      <p:tavLst>
                                        <p:tav tm="0">
                                          <p:val>
                                            <p:strVal val="#ppt_x"/>
                                          </p:val>
                                        </p:tav>
                                        <p:tav tm="100000">
                                          <p:val>
                                            <p:strVal val="#ppt_x"/>
                                          </p:val>
                                        </p:tav>
                                      </p:tavLst>
                                    </p:anim>
                                    <p:anim calcmode="lin" valueType="num">
                                      <p:cBhvr>
                                        <p:cTn id="92" dur="1000" fill="hold"/>
                                        <p:tgtEl>
                                          <p:spTgt spid="31"/>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fade">
                                      <p:cBhvr>
                                        <p:cTn id="95" dur="1000"/>
                                        <p:tgtEl>
                                          <p:spTgt spid="29"/>
                                        </p:tgtEl>
                                      </p:cBhvr>
                                    </p:animEffect>
                                    <p:anim calcmode="lin" valueType="num">
                                      <p:cBhvr>
                                        <p:cTn id="96" dur="1000" fill="hold"/>
                                        <p:tgtEl>
                                          <p:spTgt spid="29"/>
                                        </p:tgtEl>
                                        <p:attrNameLst>
                                          <p:attrName>ppt_x</p:attrName>
                                        </p:attrNameLst>
                                      </p:cBhvr>
                                      <p:tavLst>
                                        <p:tav tm="0">
                                          <p:val>
                                            <p:strVal val="#ppt_x"/>
                                          </p:val>
                                        </p:tav>
                                        <p:tav tm="100000">
                                          <p:val>
                                            <p:strVal val="#ppt_x"/>
                                          </p:val>
                                        </p:tav>
                                      </p:tavLst>
                                    </p:anim>
                                    <p:anim calcmode="lin" valueType="num">
                                      <p:cBhvr>
                                        <p:cTn id="9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p:bldP spid="20" grpId="0"/>
      <p:bldP spid="22" grpId="0" animBg="1"/>
      <p:bldP spid="23" grpId="0"/>
      <p:bldP spid="24" grpId="0" animBg="1"/>
      <p:bldP spid="29" grpId="0"/>
      <p:bldP spid="36" grpId="0"/>
      <p:bldP spid="37" grpId="0"/>
      <p:bldP spid="38" grpId="0" animBg="1"/>
      <p:bldP spid="39" grpId="0" animBg="1"/>
      <p:bldP spid="40" grpId="0" animBg="1"/>
      <p:bldP spid="41" grpId="0" animBg="1"/>
      <p:bldP spid="42" grpId="0" animBg="1"/>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E3C1067-6E2B-42BB-9BA8-0D0CC4C43ACD}"/>
              </a:ext>
            </a:extLst>
          </p:cNvPr>
          <p:cNvPicPr>
            <a:picLocks noChangeAspect="1"/>
          </p:cNvPicPr>
          <p:nvPr/>
        </p:nvPicPr>
        <p:blipFill rotWithShape="1">
          <a:blip r:embed="rId3" cstate="print"/>
          <a:srcRect l="51870" t="15492" r="24550" b="80330"/>
          <a:stretch/>
        </p:blipFill>
        <p:spPr>
          <a:xfrm>
            <a:off x="0" y="4499177"/>
            <a:ext cx="12192000" cy="1243291"/>
          </a:xfrm>
          <a:prstGeom prst="rect">
            <a:avLst/>
          </a:prstGeom>
        </p:spPr>
      </p:pic>
      <p:sp>
        <p:nvSpPr>
          <p:cNvPr id="4" name="ZoneTexte 3"/>
          <p:cNvSpPr txBox="1"/>
          <p:nvPr/>
        </p:nvSpPr>
        <p:spPr>
          <a:xfrm>
            <a:off x="2453640" y="4828434"/>
            <a:ext cx="7284720" cy="584775"/>
          </a:xfrm>
          <a:prstGeom prst="rect">
            <a:avLst/>
          </a:prstGeom>
          <a:noFill/>
        </p:spPr>
        <p:txBody>
          <a:bodyPr wrap="square" rtlCol="0">
            <a:spAutoFit/>
          </a:bodyPr>
          <a:lstStyle/>
          <a:p>
            <a:pPr algn="ctr"/>
            <a:r>
              <a:rPr lang="fr-FR" sz="3200" dirty="0" smtClean="0">
                <a:latin typeface="KyivType Sans2" panose="00000500000000000000" charset="0"/>
              </a:rPr>
              <a:t>PEELING DEMONSTRATION</a:t>
            </a:r>
            <a:endParaRPr lang="fr-FR" sz="3200" b="1" dirty="0">
              <a:latin typeface="Bradley Hand ITC" panose="03070402050302030203" pitchFamily="66" charset="0"/>
            </a:endParaRPr>
          </a:p>
        </p:txBody>
      </p:sp>
    </p:spTree>
    <p:extLst>
      <p:ext uri="{BB962C8B-B14F-4D97-AF65-F5344CB8AC3E}">
        <p14:creationId xmlns:p14="http://schemas.microsoft.com/office/powerpoint/2010/main" val="17399001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e 25"/>
          <p:cNvGrpSpPr/>
          <p:nvPr/>
        </p:nvGrpSpPr>
        <p:grpSpPr>
          <a:xfrm>
            <a:off x="1828799" y="1492448"/>
            <a:ext cx="3568391" cy="5272671"/>
            <a:chOff x="4360124" y="670928"/>
            <a:chExt cx="3568391" cy="5272671"/>
          </a:xfrm>
        </p:grpSpPr>
        <p:pic>
          <p:nvPicPr>
            <p:cNvPr id="4" name="Image 3"/>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100000">
                          <a14:foregroundMark x1="65242" y1="88603" x2="65242" y2="88603"/>
                          <a14:foregroundMark x1="32764" y1="91176" x2="32764" y2="91176"/>
                          <a14:foregroundMark x1="28205" y1="67279" x2="28205" y2="67279"/>
                          <a14:foregroundMark x1="24217" y1="93750" x2="24217" y2="93750"/>
                          <a14:foregroundMark x1="38462" y1="33824" x2="27920" y2="59191"/>
                          <a14:foregroundMark x1="38177" y1="36397" x2="38462" y2="11029"/>
                          <a14:foregroundMark x1="36752" y1="5882" x2="59544" y2="7721"/>
                          <a14:foregroundMark x1="58120" y1="7721" x2="60684" y2="40441"/>
                          <a14:foregroundMark x1="61823" y1="41176" x2="70370" y2="66176"/>
                          <a14:foregroundMark x1="69801" y1="68015" x2="72365" y2="96324"/>
                          <a14:foregroundMark x1="70940" y1="96691" x2="53561" y2="99632"/>
                          <a14:foregroundMark x1="24217" y1="91544" x2="38177" y2="99632"/>
                          <a14:foregroundMark x1="47863" y1="6250" x2="49573" y2="99632"/>
                          <a14:foregroundMark x1="50997" y1="53676" x2="33618" y2="91544"/>
                          <a14:foregroundMark x1="49288" y1="48897" x2="38462" y2="26838"/>
                          <a14:foregroundMark x1="49573" y1="48162" x2="28205" y2="69485"/>
                          <a14:foregroundMark x1="49573" y1="49632" x2="65527" y2="89706"/>
                        </a14:backgroundRemoval>
                      </a14:imgEffect>
                    </a14:imgLayer>
                  </a14:imgProps>
                </a:ext>
              </a:extLst>
            </a:blip>
            <a:srcRect l="22981" t="4414" r="26888"/>
            <a:stretch/>
          </p:blipFill>
          <p:spPr>
            <a:xfrm rot="10800000">
              <a:off x="4360124" y="670928"/>
              <a:ext cx="3568391" cy="5272671"/>
            </a:xfrm>
            <a:prstGeom prst="rect">
              <a:avLst/>
            </a:prstGeom>
          </p:spPr>
        </p:pic>
        <p:cxnSp>
          <p:nvCxnSpPr>
            <p:cNvPr id="6" name="Connecteur droit 5"/>
            <p:cNvCxnSpPr/>
            <p:nvPr/>
          </p:nvCxnSpPr>
          <p:spPr>
            <a:xfrm>
              <a:off x="6096000" y="914400"/>
              <a:ext cx="0" cy="3713356"/>
            </a:xfrm>
            <a:prstGeom prst="line">
              <a:avLst/>
            </a:prstGeom>
            <a:ln w="5715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4" name="Groupe 13"/>
            <p:cNvGrpSpPr/>
            <p:nvPr/>
          </p:nvGrpSpPr>
          <p:grpSpPr>
            <a:xfrm>
              <a:off x="5241073" y="1130960"/>
              <a:ext cx="559159" cy="635620"/>
              <a:chOff x="1494263" y="1494263"/>
              <a:chExt cx="559159" cy="635620"/>
            </a:xfrm>
          </p:grpSpPr>
          <p:sp>
            <p:nvSpPr>
              <p:cNvPr id="11" name="Ellipse 10"/>
              <p:cNvSpPr/>
              <p:nvPr/>
            </p:nvSpPr>
            <p:spPr>
              <a:xfrm>
                <a:off x="1494263" y="1494263"/>
                <a:ext cx="559159" cy="63562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1546754" y="1544443"/>
                <a:ext cx="465476" cy="523220"/>
              </a:xfrm>
              <a:prstGeom prst="rect">
                <a:avLst/>
              </a:prstGeom>
              <a:noFill/>
            </p:spPr>
            <p:txBody>
              <a:bodyPr wrap="square" lIns="91440" tIns="45720" rIns="91440" bIns="45720">
                <a:spAutoFit/>
              </a:bodyPr>
              <a:lstStyle/>
              <a:p>
                <a:pPr algn="ctr"/>
                <a:r>
                  <a:rPr lang="fr-FR" sz="2800" b="0" cap="none" spc="0" dirty="0" smtClean="0">
                    <a:ln w="0"/>
                    <a:solidFill>
                      <a:schemeClr val="tx1"/>
                    </a:solidFill>
                    <a:effectLst>
                      <a:outerShdw blurRad="38100" dist="19050" dir="2700000" algn="tl" rotWithShape="0">
                        <a:schemeClr val="dk1">
                          <a:alpha val="40000"/>
                        </a:schemeClr>
                      </a:outerShdw>
                    </a:effectLst>
                  </a:rPr>
                  <a:t>1</a:t>
                </a:r>
                <a:endParaRPr lang="fr-FR" sz="2800" b="0" cap="none" spc="0" dirty="0">
                  <a:ln w="0"/>
                  <a:solidFill>
                    <a:schemeClr val="tx1"/>
                  </a:solidFill>
                  <a:effectLst>
                    <a:outerShdw blurRad="38100" dist="19050" dir="2700000" algn="tl" rotWithShape="0">
                      <a:schemeClr val="dk1">
                        <a:alpha val="40000"/>
                      </a:schemeClr>
                    </a:outerShdw>
                  </a:effectLst>
                </a:endParaRPr>
              </a:p>
            </p:txBody>
          </p:sp>
        </p:grpSp>
        <p:grpSp>
          <p:nvGrpSpPr>
            <p:cNvPr id="16" name="Groupe 15"/>
            <p:cNvGrpSpPr/>
            <p:nvPr/>
          </p:nvGrpSpPr>
          <p:grpSpPr>
            <a:xfrm>
              <a:off x="6602101" y="3111190"/>
              <a:ext cx="559159" cy="635620"/>
              <a:chOff x="1093399" y="3573442"/>
              <a:chExt cx="559159" cy="635620"/>
            </a:xfrm>
          </p:grpSpPr>
          <p:sp>
            <p:nvSpPr>
              <p:cNvPr id="13" name="Ellipse 12"/>
              <p:cNvSpPr/>
              <p:nvPr/>
            </p:nvSpPr>
            <p:spPr>
              <a:xfrm>
                <a:off x="1093399" y="3573442"/>
                <a:ext cx="559159" cy="63562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189275" y="3629642"/>
                <a:ext cx="367409" cy="523220"/>
              </a:xfrm>
              <a:prstGeom prst="rect">
                <a:avLst/>
              </a:prstGeom>
              <a:noFill/>
            </p:spPr>
            <p:txBody>
              <a:bodyPr wrap="none" lIns="91440" tIns="45720" rIns="91440" bIns="45720">
                <a:spAutoFit/>
              </a:bodyPr>
              <a:lstStyle/>
              <a:p>
                <a:pPr algn="ctr"/>
                <a:r>
                  <a:rPr lang="fr-FR" sz="2800" dirty="0">
                    <a:ln w="0"/>
                    <a:effectLst>
                      <a:outerShdw blurRad="38100" dist="19050" dir="2700000" algn="tl" rotWithShape="0">
                        <a:schemeClr val="dk1">
                          <a:alpha val="40000"/>
                        </a:schemeClr>
                      </a:outerShdw>
                    </a:effectLst>
                  </a:rPr>
                  <a:t>2</a:t>
                </a:r>
                <a:endParaRPr lang="fr-FR" sz="2800" b="0" cap="none" spc="0" dirty="0">
                  <a:ln w="0"/>
                  <a:solidFill>
                    <a:schemeClr val="tx1"/>
                  </a:solidFill>
                  <a:effectLst>
                    <a:outerShdw blurRad="38100" dist="19050" dir="2700000" algn="tl" rotWithShape="0">
                      <a:schemeClr val="dk1">
                        <a:alpha val="40000"/>
                      </a:schemeClr>
                    </a:outerShdw>
                  </a:effectLst>
                </a:endParaRPr>
              </a:p>
            </p:txBody>
          </p:sp>
        </p:grpSp>
        <p:grpSp>
          <p:nvGrpSpPr>
            <p:cNvPr id="15" name="Groupe 14"/>
            <p:cNvGrpSpPr/>
            <p:nvPr/>
          </p:nvGrpSpPr>
          <p:grpSpPr>
            <a:xfrm>
              <a:off x="5816420" y="4978574"/>
              <a:ext cx="559159" cy="635620"/>
              <a:chOff x="3416235" y="4638463"/>
              <a:chExt cx="559159" cy="635620"/>
            </a:xfrm>
          </p:grpSpPr>
          <p:sp>
            <p:nvSpPr>
              <p:cNvPr id="12" name="Ellipse 11"/>
              <p:cNvSpPr/>
              <p:nvPr/>
            </p:nvSpPr>
            <p:spPr>
              <a:xfrm>
                <a:off x="3416235" y="4638463"/>
                <a:ext cx="559159" cy="63562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3512109" y="4694663"/>
                <a:ext cx="367409" cy="523220"/>
              </a:xfrm>
              <a:prstGeom prst="rect">
                <a:avLst/>
              </a:prstGeom>
              <a:noFill/>
            </p:spPr>
            <p:txBody>
              <a:bodyPr wrap="none" lIns="91440" tIns="45720" rIns="91440" bIns="45720">
                <a:spAutoFit/>
              </a:bodyPr>
              <a:lstStyle/>
              <a:p>
                <a:pPr algn="ctr"/>
                <a:r>
                  <a:rPr lang="fr-FR" sz="2800" dirty="0">
                    <a:ln w="0"/>
                    <a:effectLst>
                      <a:outerShdw blurRad="38100" dist="19050" dir="2700000" algn="tl" rotWithShape="0">
                        <a:schemeClr val="dk1">
                          <a:alpha val="40000"/>
                        </a:schemeClr>
                      </a:outerShdw>
                    </a:effectLst>
                  </a:rPr>
                  <a:t>3</a:t>
                </a:r>
                <a:endParaRPr lang="fr-FR" sz="2800" b="0" cap="none" spc="0" dirty="0">
                  <a:ln w="0"/>
                  <a:solidFill>
                    <a:schemeClr val="tx1"/>
                  </a:solidFill>
                  <a:effectLst>
                    <a:outerShdw blurRad="38100" dist="19050" dir="2700000" algn="tl" rotWithShape="0">
                      <a:schemeClr val="dk1">
                        <a:alpha val="40000"/>
                      </a:schemeClr>
                    </a:outerShdw>
                  </a:effectLst>
                </a:endParaRPr>
              </a:p>
            </p:txBody>
          </p:sp>
        </p:grpSp>
      </p:grpSp>
      <p:grpSp>
        <p:nvGrpSpPr>
          <p:cNvPr id="17" name="Groupe 16"/>
          <p:cNvGrpSpPr/>
          <p:nvPr/>
        </p:nvGrpSpPr>
        <p:grpSpPr>
          <a:xfrm>
            <a:off x="6295928" y="2731650"/>
            <a:ext cx="559159" cy="635620"/>
            <a:chOff x="1494263" y="1494263"/>
            <a:chExt cx="559159" cy="635620"/>
          </a:xfrm>
        </p:grpSpPr>
        <p:sp>
          <p:nvSpPr>
            <p:cNvPr id="18" name="Ellipse 17"/>
            <p:cNvSpPr/>
            <p:nvPr/>
          </p:nvSpPr>
          <p:spPr>
            <a:xfrm>
              <a:off x="1494263" y="1494263"/>
              <a:ext cx="559159" cy="63562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1546754" y="1544443"/>
              <a:ext cx="465476" cy="523220"/>
            </a:xfrm>
            <a:prstGeom prst="rect">
              <a:avLst/>
            </a:prstGeom>
            <a:noFill/>
          </p:spPr>
          <p:txBody>
            <a:bodyPr wrap="square" lIns="91440" tIns="45720" rIns="91440" bIns="45720">
              <a:spAutoFit/>
            </a:bodyPr>
            <a:lstStyle/>
            <a:p>
              <a:pPr algn="ctr"/>
              <a:r>
                <a:rPr lang="fr-FR" sz="2800" b="0" cap="none" spc="0" dirty="0" smtClean="0">
                  <a:ln w="0"/>
                  <a:solidFill>
                    <a:schemeClr val="tx1"/>
                  </a:solidFill>
                  <a:effectLst>
                    <a:outerShdw blurRad="38100" dist="19050" dir="2700000" algn="tl" rotWithShape="0">
                      <a:schemeClr val="dk1">
                        <a:alpha val="40000"/>
                      </a:schemeClr>
                    </a:outerShdw>
                  </a:effectLst>
                </a:rPr>
                <a:t>1</a:t>
              </a:r>
              <a:endParaRPr lang="fr-FR" sz="2800" b="0" cap="none" spc="0" dirty="0">
                <a:ln w="0"/>
                <a:solidFill>
                  <a:schemeClr val="tx1"/>
                </a:solidFill>
                <a:effectLst>
                  <a:outerShdw blurRad="38100" dist="19050" dir="2700000" algn="tl" rotWithShape="0">
                    <a:schemeClr val="dk1">
                      <a:alpha val="40000"/>
                    </a:schemeClr>
                  </a:outerShdw>
                </a:effectLst>
              </a:endParaRPr>
            </a:p>
          </p:txBody>
        </p:sp>
      </p:grpSp>
      <p:grpSp>
        <p:nvGrpSpPr>
          <p:cNvPr id="20" name="Groupe 19"/>
          <p:cNvGrpSpPr/>
          <p:nvPr/>
        </p:nvGrpSpPr>
        <p:grpSpPr>
          <a:xfrm>
            <a:off x="6297306" y="3930406"/>
            <a:ext cx="559159" cy="635620"/>
            <a:chOff x="1093399" y="3573442"/>
            <a:chExt cx="559159" cy="635620"/>
          </a:xfrm>
        </p:grpSpPr>
        <p:sp>
          <p:nvSpPr>
            <p:cNvPr id="21" name="Ellipse 20"/>
            <p:cNvSpPr/>
            <p:nvPr/>
          </p:nvSpPr>
          <p:spPr>
            <a:xfrm>
              <a:off x="1093399" y="3573442"/>
              <a:ext cx="559159" cy="63562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1189275" y="3629642"/>
              <a:ext cx="367409" cy="523220"/>
            </a:xfrm>
            <a:prstGeom prst="rect">
              <a:avLst/>
            </a:prstGeom>
            <a:noFill/>
          </p:spPr>
          <p:txBody>
            <a:bodyPr wrap="none" lIns="91440" tIns="45720" rIns="91440" bIns="45720">
              <a:spAutoFit/>
            </a:bodyPr>
            <a:lstStyle/>
            <a:p>
              <a:pPr algn="ctr"/>
              <a:r>
                <a:rPr lang="fr-FR" sz="2800" dirty="0">
                  <a:ln w="0"/>
                  <a:effectLst>
                    <a:outerShdw blurRad="38100" dist="19050" dir="2700000" algn="tl" rotWithShape="0">
                      <a:schemeClr val="dk1">
                        <a:alpha val="40000"/>
                      </a:schemeClr>
                    </a:outerShdw>
                  </a:effectLst>
                </a:rPr>
                <a:t>2</a:t>
              </a:r>
              <a:endParaRPr lang="fr-FR" sz="2800" b="0" cap="none" spc="0" dirty="0">
                <a:ln w="0"/>
                <a:solidFill>
                  <a:schemeClr val="tx1"/>
                </a:solidFill>
                <a:effectLst>
                  <a:outerShdw blurRad="38100" dist="19050" dir="2700000" algn="tl" rotWithShape="0">
                    <a:schemeClr val="dk1">
                      <a:alpha val="40000"/>
                    </a:schemeClr>
                  </a:outerShdw>
                </a:effectLst>
              </a:endParaRPr>
            </a:p>
          </p:txBody>
        </p:sp>
      </p:grpSp>
      <p:grpSp>
        <p:nvGrpSpPr>
          <p:cNvPr id="23" name="Groupe 22"/>
          <p:cNvGrpSpPr/>
          <p:nvPr/>
        </p:nvGrpSpPr>
        <p:grpSpPr>
          <a:xfrm>
            <a:off x="6295928" y="5080396"/>
            <a:ext cx="559159" cy="635620"/>
            <a:chOff x="3416235" y="4638463"/>
            <a:chExt cx="559159" cy="635620"/>
          </a:xfrm>
        </p:grpSpPr>
        <p:sp>
          <p:nvSpPr>
            <p:cNvPr id="24" name="Ellipse 23"/>
            <p:cNvSpPr/>
            <p:nvPr/>
          </p:nvSpPr>
          <p:spPr>
            <a:xfrm>
              <a:off x="3416235" y="4638463"/>
              <a:ext cx="559159" cy="63562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3512109" y="4694663"/>
              <a:ext cx="367409" cy="523220"/>
            </a:xfrm>
            <a:prstGeom prst="rect">
              <a:avLst/>
            </a:prstGeom>
            <a:noFill/>
          </p:spPr>
          <p:txBody>
            <a:bodyPr wrap="none" lIns="91440" tIns="45720" rIns="91440" bIns="45720">
              <a:spAutoFit/>
            </a:bodyPr>
            <a:lstStyle/>
            <a:p>
              <a:pPr algn="ctr"/>
              <a:r>
                <a:rPr lang="fr-FR" sz="2800" dirty="0">
                  <a:ln w="0"/>
                  <a:effectLst>
                    <a:outerShdw blurRad="38100" dist="19050" dir="2700000" algn="tl" rotWithShape="0">
                      <a:schemeClr val="dk1">
                        <a:alpha val="40000"/>
                      </a:schemeClr>
                    </a:outerShdw>
                  </a:effectLst>
                </a:rPr>
                <a:t>3</a:t>
              </a:r>
              <a:endParaRPr lang="fr-FR" sz="2800" b="0" cap="none" spc="0" dirty="0">
                <a:ln w="0"/>
                <a:solidFill>
                  <a:schemeClr val="tx1"/>
                </a:solidFill>
                <a:effectLst>
                  <a:outerShdw blurRad="38100" dist="19050" dir="2700000" algn="tl" rotWithShape="0">
                    <a:schemeClr val="dk1">
                      <a:alpha val="40000"/>
                    </a:schemeClr>
                  </a:outerShdw>
                </a:effectLst>
              </a:endParaRPr>
            </a:p>
          </p:txBody>
        </p:sp>
      </p:grpSp>
      <p:sp>
        <p:nvSpPr>
          <p:cNvPr id="27" name="ZoneTexte 26"/>
          <p:cNvSpPr txBox="1"/>
          <p:nvPr/>
        </p:nvSpPr>
        <p:spPr>
          <a:xfrm>
            <a:off x="7281746" y="2858774"/>
            <a:ext cx="4014439" cy="369332"/>
          </a:xfrm>
          <a:prstGeom prst="rect">
            <a:avLst/>
          </a:prstGeom>
          <a:noFill/>
        </p:spPr>
        <p:txBody>
          <a:bodyPr wrap="square" rtlCol="0">
            <a:spAutoFit/>
          </a:bodyPr>
          <a:lstStyle/>
          <a:p>
            <a:r>
              <a:rPr lang="fr-FR" dirty="0" smtClean="0"/>
              <a:t>ACTIVE MICRO PEEL</a:t>
            </a:r>
            <a:endParaRPr lang="fr-FR" dirty="0"/>
          </a:p>
        </p:txBody>
      </p:sp>
      <p:sp>
        <p:nvSpPr>
          <p:cNvPr id="37" name="ZoneTexte 36"/>
          <p:cNvSpPr txBox="1"/>
          <p:nvPr/>
        </p:nvSpPr>
        <p:spPr>
          <a:xfrm>
            <a:off x="7281745" y="4063550"/>
            <a:ext cx="4014439" cy="369332"/>
          </a:xfrm>
          <a:prstGeom prst="rect">
            <a:avLst/>
          </a:prstGeom>
          <a:noFill/>
        </p:spPr>
        <p:txBody>
          <a:bodyPr wrap="square" rtlCol="0">
            <a:spAutoFit/>
          </a:bodyPr>
          <a:lstStyle/>
          <a:p>
            <a:r>
              <a:rPr lang="fr-FR" dirty="0" smtClean="0"/>
              <a:t>ALPHA EXFOLIAEUR</a:t>
            </a:r>
            <a:endParaRPr lang="fr-FR" dirty="0"/>
          </a:p>
        </p:txBody>
      </p:sp>
      <p:sp>
        <p:nvSpPr>
          <p:cNvPr id="38" name="ZoneTexte 37"/>
          <p:cNvSpPr txBox="1"/>
          <p:nvPr/>
        </p:nvSpPr>
        <p:spPr>
          <a:xfrm>
            <a:off x="7281746" y="5210784"/>
            <a:ext cx="4014439" cy="369332"/>
          </a:xfrm>
          <a:prstGeom prst="rect">
            <a:avLst/>
          </a:prstGeom>
          <a:noFill/>
        </p:spPr>
        <p:txBody>
          <a:bodyPr wrap="square" rtlCol="0">
            <a:spAutoFit/>
          </a:bodyPr>
          <a:lstStyle/>
          <a:p>
            <a:r>
              <a:rPr lang="fr-FR" dirty="0" smtClean="0"/>
              <a:t>PEELING LUMIERE</a:t>
            </a:r>
            <a:endParaRPr lang="fr-FR" dirty="0"/>
          </a:p>
        </p:txBody>
      </p:sp>
      <p:pic>
        <p:nvPicPr>
          <p:cNvPr id="40" name="Image 39">
            <a:extLst>
              <a:ext uri="{FF2B5EF4-FFF2-40B4-BE49-F238E27FC236}">
                <a16:creationId xmlns:a16="http://schemas.microsoft.com/office/drawing/2014/main" id="{4E3C1067-6E2B-42BB-9BA8-0D0CC4C43ACD}"/>
              </a:ext>
            </a:extLst>
          </p:cNvPr>
          <p:cNvPicPr>
            <a:picLocks noChangeAspect="1"/>
          </p:cNvPicPr>
          <p:nvPr/>
        </p:nvPicPr>
        <p:blipFill rotWithShape="1">
          <a:blip r:embed="rId5" cstate="print"/>
          <a:srcRect l="51870" t="15492" r="24550" b="80330"/>
          <a:stretch/>
        </p:blipFill>
        <p:spPr>
          <a:xfrm>
            <a:off x="2753874" y="381240"/>
            <a:ext cx="6237064" cy="642996"/>
          </a:xfrm>
          <a:prstGeom prst="rect">
            <a:avLst/>
          </a:prstGeom>
        </p:spPr>
      </p:pic>
      <p:sp>
        <p:nvSpPr>
          <p:cNvPr id="41" name="Rectangle 40"/>
          <p:cNvSpPr/>
          <p:nvPr/>
        </p:nvSpPr>
        <p:spPr>
          <a:xfrm>
            <a:off x="2753874" y="716630"/>
            <a:ext cx="6462097" cy="756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latin typeface="KyivType Sans2" panose="00000500000000000000" charset="0"/>
              </a:rPr>
              <a:t>PEELING DEMONSTRATION</a:t>
            </a:r>
          </a:p>
          <a:p>
            <a:pPr lvl="0" algn="ctr">
              <a:defRPr/>
            </a:pPr>
            <a:endParaRPr lang="fr-FR" sz="1244"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588825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E3C1067-6E2B-42BB-9BA8-0D0CC4C43ACD}"/>
              </a:ext>
            </a:extLst>
          </p:cNvPr>
          <p:cNvPicPr>
            <a:picLocks noChangeAspect="1"/>
          </p:cNvPicPr>
          <p:nvPr/>
        </p:nvPicPr>
        <p:blipFill rotWithShape="1">
          <a:blip r:embed="rId3" cstate="print"/>
          <a:srcRect l="51870" t="15492" r="24550" b="80330"/>
          <a:stretch/>
        </p:blipFill>
        <p:spPr>
          <a:xfrm>
            <a:off x="0" y="4499177"/>
            <a:ext cx="12192000" cy="1243291"/>
          </a:xfrm>
          <a:prstGeom prst="rect">
            <a:avLst/>
          </a:prstGeom>
        </p:spPr>
      </p:pic>
      <p:sp>
        <p:nvSpPr>
          <p:cNvPr id="4" name="ZoneTexte 3"/>
          <p:cNvSpPr txBox="1"/>
          <p:nvPr/>
        </p:nvSpPr>
        <p:spPr>
          <a:xfrm>
            <a:off x="2402840" y="4828434"/>
            <a:ext cx="7284720" cy="584775"/>
          </a:xfrm>
          <a:prstGeom prst="rect">
            <a:avLst/>
          </a:prstGeom>
          <a:noFill/>
        </p:spPr>
        <p:txBody>
          <a:bodyPr wrap="square" rtlCol="0">
            <a:spAutoFit/>
          </a:bodyPr>
          <a:lstStyle/>
          <a:p>
            <a:pPr algn="ctr"/>
            <a:r>
              <a:rPr lang="fr-FR" sz="3200" dirty="0" smtClean="0">
                <a:latin typeface="KyivType Sans2" panose="00000500000000000000" charset="0"/>
              </a:rPr>
              <a:t>HOME PRESCRIPTION</a:t>
            </a:r>
            <a:endParaRPr lang="fr-FR" sz="3200" b="1" dirty="0">
              <a:latin typeface="Bradley Hand ITC" panose="03070402050302030203" pitchFamily="66" charset="0"/>
            </a:endParaRPr>
          </a:p>
        </p:txBody>
      </p:sp>
    </p:spTree>
    <p:extLst>
      <p:ext uri="{BB962C8B-B14F-4D97-AF65-F5344CB8AC3E}">
        <p14:creationId xmlns:p14="http://schemas.microsoft.com/office/powerpoint/2010/main" val="38012460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Image 25">
            <a:extLst>
              <a:ext uri="{FF2B5EF4-FFF2-40B4-BE49-F238E27FC236}">
                <a16:creationId xmlns:a16="http://schemas.microsoft.com/office/drawing/2014/main" id="{4E3C1067-6E2B-42BB-9BA8-0D0CC4C43ACD}"/>
              </a:ext>
            </a:extLst>
          </p:cNvPr>
          <p:cNvPicPr>
            <a:picLocks noChangeAspect="1"/>
          </p:cNvPicPr>
          <p:nvPr/>
        </p:nvPicPr>
        <p:blipFill rotWithShape="1">
          <a:blip r:embed="rId3" cstate="print"/>
          <a:srcRect l="51870" t="15492" r="24550" b="80330"/>
          <a:stretch/>
        </p:blipFill>
        <p:spPr>
          <a:xfrm>
            <a:off x="2753874" y="381240"/>
            <a:ext cx="6237064" cy="642996"/>
          </a:xfrm>
          <a:prstGeom prst="rect">
            <a:avLst/>
          </a:prstGeom>
        </p:spPr>
      </p:pic>
      <p:sp>
        <p:nvSpPr>
          <p:cNvPr id="86" name="Rectangle 85"/>
          <p:cNvSpPr/>
          <p:nvPr/>
        </p:nvSpPr>
        <p:spPr>
          <a:xfrm>
            <a:off x="2744" y="2291193"/>
            <a:ext cx="5895888" cy="730957"/>
          </a:xfrm>
          <a:prstGeom prst="rect">
            <a:avLst/>
          </a:prstGeom>
          <a:solidFill>
            <a:srgbClr val="F3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smtClean="0">
                <a:solidFill>
                  <a:srgbClr val="565655"/>
                </a:solidFill>
                <a:latin typeface="Century Gothic"/>
              </a:rPr>
              <a:t>HYDRATE all </a:t>
            </a:r>
            <a:r>
              <a:rPr lang="fr-FR" sz="1600" dirty="0" err="1" smtClean="0">
                <a:solidFill>
                  <a:srgbClr val="565655"/>
                </a:solidFill>
                <a:latin typeface="Century Gothic"/>
              </a:rPr>
              <a:t>day</a:t>
            </a:r>
            <a:r>
              <a:rPr lang="fr-FR" sz="1600" dirty="0" smtClean="0">
                <a:solidFill>
                  <a:srgbClr val="565655"/>
                </a:solidFill>
                <a:latin typeface="Century Gothic"/>
              </a:rPr>
              <a:t> long</a:t>
            </a:r>
            <a:endParaRPr kumimoji="0" lang="fr-FR" sz="1600" b="0" i="0" u="none" strike="noStrike" kern="1200" cap="none" spc="0" normalizeH="0" baseline="0" noProof="0" dirty="0">
              <a:ln>
                <a:noFill/>
              </a:ln>
              <a:solidFill>
                <a:srgbClr val="565655"/>
              </a:solidFill>
              <a:effectLst/>
              <a:uLnTx/>
              <a:uFillTx/>
              <a:latin typeface="Century Gothic"/>
              <a:ea typeface="+mn-ea"/>
              <a:cs typeface="+mn-cs"/>
            </a:endParaRPr>
          </a:p>
        </p:txBody>
      </p:sp>
      <p:sp>
        <p:nvSpPr>
          <p:cNvPr id="99" name="Rectangle 98"/>
          <p:cNvSpPr/>
          <p:nvPr/>
        </p:nvSpPr>
        <p:spPr>
          <a:xfrm>
            <a:off x="5898632" y="2287506"/>
            <a:ext cx="6293367" cy="730957"/>
          </a:xfrm>
          <a:prstGeom prst="rect">
            <a:avLst/>
          </a:prstGeom>
          <a:solidFill>
            <a:srgbClr val="F3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srgbClr val="565655"/>
                </a:solidFill>
                <a:effectLst/>
                <a:uLnTx/>
                <a:uFillTx/>
                <a:latin typeface="Century Gothic"/>
                <a:ea typeface="+mn-ea"/>
                <a:cs typeface="+mn-cs"/>
              </a:rPr>
              <a:t>REGENERATE</a:t>
            </a:r>
            <a:r>
              <a:rPr kumimoji="0" lang="fr-FR" sz="1600" b="0" i="0" u="none" strike="noStrike" kern="1200" cap="none" spc="0" normalizeH="0" noProof="0" dirty="0" smtClean="0">
                <a:ln>
                  <a:noFill/>
                </a:ln>
                <a:solidFill>
                  <a:srgbClr val="565655"/>
                </a:solidFill>
                <a:effectLst/>
                <a:uLnTx/>
                <a:uFillTx/>
                <a:latin typeface="Century Gothic"/>
                <a:ea typeface="+mn-ea"/>
                <a:cs typeface="+mn-cs"/>
              </a:rPr>
              <a:t> the night</a:t>
            </a:r>
            <a:r>
              <a:rPr kumimoji="0" lang="fr-FR" sz="1600" b="0" i="0" u="none" strike="noStrike" kern="1200" cap="none" spc="0" normalizeH="0" baseline="0" noProof="0" dirty="0" smtClean="0">
                <a:ln>
                  <a:noFill/>
                </a:ln>
                <a:solidFill>
                  <a:srgbClr val="565655"/>
                </a:solidFill>
                <a:effectLst/>
                <a:uLnTx/>
                <a:uFillTx/>
                <a:latin typeface="Century Gothic"/>
                <a:ea typeface="+mn-ea"/>
                <a:cs typeface="+mn-cs"/>
              </a:rPr>
              <a:t> </a:t>
            </a:r>
            <a:endParaRPr kumimoji="0" lang="fr-FR" sz="1600" b="0" i="0" u="none" strike="noStrike" kern="1200" cap="none" spc="0" normalizeH="0" baseline="0" noProof="0" dirty="0">
              <a:ln>
                <a:noFill/>
              </a:ln>
              <a:solidFill>
                <a:srgbClr val="565655"/>
              </a:solidFill>
              <a:effectLst/>
              <a:uLnTx/>
              <a:uFillTx/>
              <a:latin typeface="Century Gothic"/>
              <a:ea typeface="+mn-ea"/>
              <a:cs typeface="+mn-cs"/>
            </a:endParaRPr>
          </a:p>
        </p:txBody>
      </p:sp>
      <p:sp>
        <p:nvSpPr>
          <p:cNvPr id="108" name="Rectangle 107"/>
          <p:cNvSpPr/>
          <p:nvPr/>
        </p:nvSpPr>
        <p:spPr>
          <a:xfrm>
            <a:off x="0" y="1594215"/>
            <a:ext cx="12191999" cy="338554"/>
          </a:xfrm>
          <a:prstGeom prst="rect">
            <a:avLst/>
          </a:prstGeom>
        </p:spPr>
        <p:txBody>
          <a:bodyPr wrap="square">
            <a:spAutoFit/>
          </a:bodyPr>
          <a:lstStyle/>
          <a:p>
            <a:pPr lvl="0" algn="ctr">
              <a:defRPr/>
            </a:pPr>
            <a:r>
              <a:rPr lang="fr-FR" sz="1600" i="1" dirty="0">
                <a:solidFill>
                  <a:prstClr val="black"/>
                </a:solidFill>
                <a:latin typeface="Century Gothic" panose="020B0502020202020204" pitchFamily="34" charset="0"/>
              </a:rPr>
              <a:t>The new skin </a:t>
            </a:r>
            <a:r>
              <a:rPr lang="fr-FR" sz="1600" i="1" dirty="0" err="1">
                <a:solidFill>
                  <a:prstClr val="black"/>
                </a:solidFill>
                <a:latin typeface="Century Gothic" panose="020B0502020202020204" pitchFamily="34" charset="0"/>
              </a:rPr>
              <a:t>effect</a:t>
            </a:r>
            <a:r>
              <a:rPr lang="fr-FR" sz="1600" i="1" dirty="0">
                <a:solidFill>
                  <a:prstClr val="black"/>
                </a:solidFill>
                <a:latin typeface="Century Gothic" panose="020B0502020202020204" pitchFamily="34" charset="0"/>
              </a:rPr>
              <a:t> duo  </a:t>
            </a:r>
          </a:p>
        </p:txBody>
      </p:sp>
      <p:sp>
        <p:nvSpPr>
          <p:cNvPr id="23" name="Sous-titre 2">
            <a:extLst>
              <a:ext uri="{FF2B5EF4-FFF2-40B4-BE49-F238E27FC236}">
                <a16:creationId xmlns:a16="http://schemas.microsoft.com/office/drawing/2014/main" id="{5257DCD9-7062-4C85-9309-DADF1D224FEC}"/>
              </a:ext>
            </a:extLst>
          </p:cNvPr>
          <p:cNvSpPr txBox="1">
            <a:spLocks/>
          </p:cNvSpPr>
          <p:nvPr/>
        </p:nvSpPr>
        <p:spPr>
          <a:xfrm>
            <a:off x="1890584" y="700541"/>
            <a:ext cx="8019535" cy="10189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fia Pro Regular"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fia Pro Regular"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fia Pro Regular"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4000" b="0" i="0" u="none" strike="noStrike" kern="1200" cap="none" spc="0" normalizeH="0" baseline="0" noProof="0" dirty="0" err="1" smtClean="0">
                <a:ln>
                  <a:noFill/>
                </a:ln>
                <a:solidFill>
                  <a:srgbClr val="E7E6E6">
                    <a:lumMod val="25000"/>
                  </a:srgbClr>
                </a:solidFill>
                <a:effectLst/>
                <a:uLnTx/>
                <a:uFillTx/>
                <a:latin typeface="KyivType Sans2" panose="00000500000000000000" pitchFamily="50" charset="0"/>
              </a:rPr>
              <a:t>Resurfacing</a:t>
            </a:r>
            <a:endParaRPr kumimoji="0" lang="fr-FR" sz="4000" b="0" i="0" u="none" strike="noStrike" kern="1200" cap="none" spc="0" normalizeH="0" baseline="0" noProof="0" dirty="0">
              <a:ln>
                <a:noFill/>
              </a:ln>
              <a:solidFill>
                <a:srgbClr val="E7E6E6">
                  <a:lumMod val="25000"/>
                </a:srgbClr>
              </a:solidFill>
              <a:effectLst/>
              <a:uLnTx/>
              <a:uFillTx/>
              <a:latin typeface="KyivType Sans2" panose="00000500000000000000" pitchFamily="50" charset="0"/>
            </a:endParaRPr>
          </a:p>
        </p:txBody>
      </p:sp>
      <p:grpSp>
        <p:nvGrpSpPr>
          <p:cNvPr id="4" name="Groupe 3"/>
          <p:cNvGrpSpPr/>
          <p:nvPr/>
        </p:nvGrpSpPr>
        <p:grpSpPr>
          <a:xfrm>
            <a:off x="0" y="2419586"/>
            <a:ext cx="5924921" cy="3866857"/>
            <a:chOff x="0" y="2287506"/>
            <a:chExt cx="5924921" cy="3866857"/>
          </a:xfrm>
        </p:grpSpPr>
        <p:cxnSp>
          <p:nvCxnSpPr>
            <p:cNvPr id="7" name="Connecteur droit 6"/>
            <p:cNvCxnSpPr/>
            <p:nvPr/>
          </p:nvCxnSpPr>
          <p:spPr>
            <a:xfrm>
              <a:off x="5898633" y="2287506"/>
              <a:ext cx="0" cy="3866857"/>
            </a:xfrm>
            <a:prstGeom prst="line">
              <a:avLst/>
            </a:prstGeom>
            <a:ln w="19050"/>
          </p:spPr>
          <p:style>
            <a:lnRef idx="1">
              <a:schemeClr val="dk1"/>
            </a:lnRef>
            <a:fillRef idx="0">
              <a:schemeClr val="dk1"/>
            </a:fillRef>
            <a:effectRef idx="0">
              <a:schemeClr val="dk1"/>
            </a:effectRef>
            <a:fontRef idx="minor">
              <a:schemeClr val="tx1"/>
            </a:fontRef>
          </p:style>
        </p:cxnSp>
        <p:grpSp>
          <p:nvGrpSpPr>
            <p:cNvPr id="2" name="Groupe 1"/>
            <p:cNvGrpSpPr/>
            <p:nvPr/>
          </p:nvGrpSpPr>
          <p:grpSpPr>
            <a:xfrm>
              <a:off x="0" y="3571432"/>
              <a:ext cx="5924921" cy="2463408"/>
              <a:chOff x="0" y="3571432"/>
              <a:chExt cx="5924921" cy="2463408"/>
            </a:xfrm>
          </p:grpSpPr>
          <p:grpSp>
            <p:nvGrpSpPr>
              <p:cNvPr id="9" name="Groupe 8"/>
              <p:cNvGrpSpPr/>
              <p:nvPr/>
            </p:nvGrpSpPr>
            <p:grpSpPr>
              <a:xfrm>
                <a:off x="0" y="4706292"/>
                <a:ext cx="5898632" cy="1328548"/>
                <a:chOff x="0" y="4706292"/>
                <a:chExt cx="5898632" cy="1328548"/>
              </a:xfrm>
            </p:grpSpPr>
            <p:sp>
              <p:nvSpPr>
                <p:cNvPr id="83" name="Rectangle 82"/>
                <p:cNvSpPr/>
                <p:nvPr/>
              </p:nvSpPr>
              <p:spPr>
                <a:xfrm>
                  <a:off x="0" y="5696286"/>
                  <a:ext cx="5898632"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smtClean="0">
                      <a:ln>
                        <a:noFill/>
                      </a:ln>
                      <a:solidFill>
                        <a:srgbClr val="565655"/>
                      </a:solidFill>
                      <a:effectLst/>
                      <a:uLnTx/>
                      <a:uFillTx/>
                      <a:latin typeface="Century Gothic"/>
                      <a:ea typeface="+mn-ea"/>
                      <a:cs typeface="+mn-cs"/>
                    </a:rPr>
                    <a:t>ALPHA-FLUID</a:t>
                  </a:r>
                </a:p>
              </p:txBody>
            </p:sp>
            <p:pic>
              <p:nvPicPr>
                <p:cNvPr id="46" name="Image 45" descr="kyhkr.jpg"/>
                <p:cNvPicPr>
                  <a:picLocks noChangeAspect="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backgroundRemoval t="585" b="99123" l="0" r="98246">
                              <a14:foregroundMark x1="83626" y1="2924" x2="98830" y2="22515"/>
                              <a14:foregroundMark x1="84795" y1="99415" x2="98830" y2="90936"/>
                              <a14:foregroundMark x1="0" y1="79825" x2="22807" y2="96199"/>
                              <a14:foregroundMark x1="4386" y1="19006" x2="26023" y2="585"/>
                              <a14:backgroundMark x1="85673" y1="4678" x2="98830" y2="16667"/>
                              <a14:backgroundMark x1="5263" y1="12281" x2="30409" y2="292"/>
                              <a14:backgroundMark x1="85673" y1="95029" x2="98830" y2="88304"/>
                              <a14:backgroundMark x1="26023" y1="95029" x2="0" y2="84211"/>
                              <a14:backgroundMark x1="96199" y1="19298" x2="76608" y2="877"/>
                              <a14:backgroundMark x1="20468" y1="92982" x2="877" y2="71345"/>
                              <a14:backgroundMark x1="4094" y1="19298" x2="14912" y2="877"/>
                            </a14:backgroundRemoval>
                          </a14:imgEffect>
                        </a14:imgLayer>
                      </a14:imgProps>
                    </a:ext>
                  </a:extLst>
                </a:blip>
                <a:stretch>
                  <a:fillRect/>
                </a:stretch>
              </p:blipFill>
              <p:spPr>
                <a:xfrm>
                  <a:off x="3279720" y="4706292"/>
                  <a:ext cx="765011" cy="765011"/>
                </a:xfrm>
                <a:prstGeom prst="rect">
                  <a:avLst/>
                </a:prstGeom>
                <a:ln>
                  <a:noFill/>
                </a:ln>
                <a:effectLst/>
                <a:scene3d>
                  <a:camera prst="orthographicFront">
                    <a:rot lat="0" lon="0" rev="0"/>
                  </a:camera>
                  <a:lightRig rig="contrasting" dir="t">
                    <a:rot lat="0" lon="0" rev="7800000"/>
                  </a:lightRig>
                </a:scene3d>
                <a:sp3d/>
              </p:spPr>
            </p:pic>
          </p:grpSp>
          <p:pic>
            <p:nvPicPr>
              <p:cNvPr id="29" name="Image 28"/>
              <p:cNvPicPr>
                <a:picLocks noChangeAspect="1"/>
              </p:cNvPicPr>
              <p:nvPr/>
            </p:nvPicPr>
            <p:blipFill rotWithShape="1">
              <a:blip r:embed="rId6" cstate="print">
                <a:extLst>
                  <a:ext uri="{28A0092B-C50C-407E-A947-70E740481C1C}">
                    <a14:useLocalDpi xmlns:a14="http://schemas.microsoft.com/office/drawing/2010/main" val="0"/>
                  </a:ext>
                </a:extLst>
              </a:blip>
              <a:srcRect l="21153" t="6873" r="20864" b="17663"/>
              <a:stretch/>
            </p:blipFill>
            <p:spPr>
              <a:xfrm>
                <a:off x="2612270" y="3571432"/>
                <a:ext cx="510789" cy="1978758"/>
              </a:xfrm>
              <a:prstGeom prst="rect">
                <a:avLst/>
              </a:prstGeom>
            </p:spPr>
          </p:pic>
          <p:sp>
            <p:nvSpPr>
              <p:cNvPr id="34" name="ZoneTexte 33"/>
              <p:cNvSpPr txBox="1"/>
              <p:nvPr/>
            </p:nvSpPr>
            <p:spPr>
              <a:xfrm>
                <a:off x="3867163" y="4728321"/>
                <a:ext cx="2057758" cy="246221"/>
              </a:xfrm>
              <a:prstGeom prst="rect">
                <a:avLst/>
              </a:prstGeom>
              <a:noFill/>
            </p:spPr>
            <p:txBody>
              <a:bodyPr wrap="square" rtlCol="0">
                <a:spAutoFit/>
              </a:bodyPr>
              <a:lstStyle/>
              <a:p>
                <a:pPr algn="ctr"/>
                <a:r>
                  <a:rPr lang="fr-FR" sz="1000" dirty="0">
                    <a:solidFill>
                      <a:srgbClr val="565655"/>
                    </a:solidFill>
                    <a:latin typeface="Century Gothic" panose="020B0502020202020204" pitchFamily="34" charset="0"/>
                  </a:rPr>
                  <a:t>+ </a:t>
                </a:r>
                <a:r>
                  <a:rPr lang="fr-FR" sz="1000" dirty="0" err="1">
                    <a:solidFill>
                      <a:srgbClr val="565655"/>
                    </a:solidFill>
                    <a:latin typeface="Century Gothic" panose="020B0502020202020204" pitchFamily="34" charset="0"/>
                  </a:rPr>
                  <a:t>Sweet</a:t>
                </a:r>
                <a:r>
                  <a:rPr lang="fr-FR" sz="1000" dirty="0">
                    <a:solidFill>
                      <a:srgbClr val="565655"/>
                    </a:solidFill>
                    <a:latin typeface="Century Gothic" panose="020B0502020202020204" pitchFamily="34" charset="0"/>
                  </a:rPr>
                  <a:t> </a:t>
                </a:r>
                <a:r>
                  <a:rPr lang="fr-FR" sz="1000" dirty="0" err="1">
                    <a:solidFill>
                      <a:srgbClr val="565655"/>
                    </a:solidFill>
                    <a:latin typeface="Century Gothic" panose="020B0502020202020204" pitchFamily="34" charset="0"/>
                  </a:rPr>
                  <a:t>almond</a:t>
                </a:r>
                <a:r>
                  <a:rPr lang="fr-FR" sz="1000" dirty="0">
                    <a:solidFill>
                      <a:srgbClr val="565655"/>
                    </a:solidFill>
                    <a:latin typeface="Century Gothic" panose="020B0502020202020204" pitchFamily="34" charset="0"/>
                  </a:rPr>
                  <a:t> peptides</a:t>
                </a:r>
              </a:p>
            </p:txBody>
          </p:sp>
        </p:grpSp>
        <p:pic>
          <p:nvPicPr>
            <p:cNvPr id="24" name="Picture 8" descr="ingrédients-acides-de-fruit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94179" y="4728321"/>
              <a:ext cx="579431" cy="7973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e 5"/>
          <p:cNvGrpSpPr/>
          <p:nvPr/>
        </p:nvGrpSpPr>
        <p:grpSpPr>
          <a:xfrm>
            <a:off x="5898632" y="3528114"/>
            <a:ext cx="6437455" cy="2496837"/>
            <a:chOff x="5898632" y="3528114"/>
            <a:chExt cx="6437455" cy="2496837"/>
          </a:xfrm>
        </p:grpSpPr>
        <p:grpSp>
          <p:nvGrpSpPr>
            <p:cNvPr id="3" name="Groupe 2"/>
            <p:cNvGrpSpPr/>
            <p:nvPr/>
          </p:nvGrpSpPr>
          <p:grpSpPr>
            <a:xfrm>
              <a:off x="5898632" y="3528114"/>
              <a:ext cx="6437455" cy="2496837"/>
              <a:chOff x="5898632" y="3528114"/>
              <a:chExt cx="6437455" cy="2496837"/>
            </a:xfrm>
          </p:grpSpPr>
          <p:grpSp>
            <p:nvGrpSpPr>
              <p:cNvPr id="5" name="Groupe 4"/>
              <p:cNvGrpSpPr/>
              <p:nvPr/>
            </p:nvGrpSpPr>
            <p:grpSpPr>
              <a:xfrm>
                <a:off x="5898632" y="4651024"/>
                <a:ext cx="6437455" cy="1373927"/>
                <a:chOff x="5898632" y="4651024"/>
                <a:chExt cx="6437455" cy="1373927"/>
              </a:xfrm>
            </p:grpSpPr>
            <p:grpSp>
              <p:nvGrpSpPr>
                <p:cNvPr id="10" name="Groupe 9"/>
                <p:cNvGrpSpPr/>
                <p:nvPr/>
              </p:nvGrpSpPr>
              <p:grpSpPr>
                <a:xfrm>
                  <a:off x="5898632" y="4706292"/>
                  <a:ext cx="6293367" cy="1318659"/>
                  <a:chOff x="5898632" y="4706292"/>
                  <a:chExt cx="6293367" cy="1318659"/>
                </a:xfrm>
              </p:grpSpPr>
              <p:sp>
                <p:nvSpPr>
                  <p:cNvPr id="88" name="Rectangle 87"/>
                  <p:cNvSpPr/>
                  <p:nvPr/>
                </p:nvSpPr>
                <p:spPr>
                  <a:xfrm>
                    <a:off x="5898632" y="5686397"/>
                    <a:ext cx="6293367"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smtClean="0">
                        <a:ln>
                          <a:noFill/>
                        </a:ln>
                        <a:solidFill>
                          <a:srgbClr val="565655"/>
                        </a:solidFill>
                        <a:effectLst/>
                        <a:uLnTx/>
                        <a:uFillTx/>
                        <a:latin typeface="Century Gothic"/>
                        <a:ea typeface="+mn-ea"/>
                        <a:cs typeface="+mn-cs"/>
                      </a:rPr>
                      <a:t>ALPHA-PEEL</a:t>
                    </a:r>
                  </a:p>
                </p:txBody>
              </p:sp>
              <p:pic>
                <p:nvPicPr>
                  <p:cNvPr id="33" name="Image 32" descr="kyhkr.jpg"/>
                  <p:cNvPicPr>
                    <a:picLocks noChangeAspect="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backgroundRemoval t="585" b="99123" l="0" r="98246">
                                <a14:foregroundMark x1="83626" y1="2924" x2="98830" y2="22515"/>
                                <a14:foregroundMark x1="84795" y1="99415" x2="98830" y2="90936"/>
                                <a14:foregroundMark x1="0" y1="79825" x2="22807" y2="96199"/>
                                <a14:foregroundMark x1="4386" y1="19006" x2="26023" y2="585"/>
                                <a14:backgroundMark x1="85673" y1="4678" x2="98830" y2="16667"/>
                                <a14:backgroundMark x1="5263" y1="12281" x2="30409" y2="292"/>
                                <a14:backgroundMark x1="85673" y1="95029" x2="98830" y2="88304"/>
                                <a14:backgroundMark x1="26023" y1="95029" x2="0" y2="84211"/>
                                <a14:backgroundMark x1="96199" y1="19298" x2="76608" y2="877"/>
                                <a14:backgroundMark x1="20468" y1="92982" x2="877" y2="71345"/>
                                <a14:backgroundMark x1="4094" y1="19298" x2="14912" y2="877"/>
                              </a14:backgroundRemoval>
                            </a14:imgEffect>
                          </a14:imgLayer>
                        </a14:imgProps>
                      </a:ext>
                    </a:extLst>
                  </a:blip>
                  <a:stretch>
                    <a:fillRect/>
                  </a:stretch>
                </p:blipFill>
                <p:spPr>
                  <a:xfrm>
                    <a:off x="9391808" y="4706292"/>
                    <a:ext cx="765011" cy="765011"/>
                  </a:xfrm>
                  <a:prstGeom prst="rect">
                    <a:avLst/>
                  </a:prstGeom>
                  <a:ln>
                    <a:noFill/>
                  </a:ln>
                  <a:effectLst/>
                  <a:scene3d>
                    <a:camera prst="orthographicFront">
                      <a:rot lat="0" lon="0" rev="0"/>
                    </a:camera>
                    <a:lightRig rig="contrasting" dir="t">
                      <a:rot lat="0" lon="0" rev="7800000"/>
                    </a:lightRig>
                  </a:scene3d>
                  <a:sp3d/>
                </p:spPr>
              </p:pic>
            </p:grpSp>
            <p:sp>
              <p:nvSpPr>
                <p:cNvPr id="28" name="ZoneTexte 27"/>
                <p:cNvSpPr txBox="1"/>
                <p:nvPr/>
              </p:nvSpPr>
              <p:spPr>
                <a:xfrm>
                  <a:off x="9958345" y="4651024"/>
                  <a:ext cx="2377742" cy="246221"/>
                </a:xfrm>
                <a:prstGeom prst="rect">
                  <a:avLst/>
                </a:prstGeom>
                <a:noFill/>
              </p:spPr>
              <p:txBody>
                <a:bodyPr wrap="square" rtlCol="0">
                  <a:spAutoFit/>
                </a:bodyPr>
                <a:lstStyle/>
                <a:p>
                  <a:pPr algn="ctr"/>
                  <a:r>
                    <a:rPr lang="fr-FR" sz="1000" dirty="0">
                      <a:solidFill>
                        <a:srgbClr val="565655"/>
                      </a:solidFill>
                      <a:latin typeface="Century Gothic" panose="020B0502020202020204" pitchFamily="34" charset="0"/>
                    </a:rPr>
                    <a:t>+ </a:t>
                  </a:r>
                  <a:r>
                    <a:rPr lang="fr-FR" sz="1000" dirty="0" err="1">
                      <a:solidFill>
                        <a:srgbClr val="565655"/>
                      </a:solidFill>
                      <a:latin typeface="Century Gothic" panose="020B0502020202020204" pitchFamily="34" charset="0"/>
                    </a:rPr>
                    <a:t>Beech</a:t>
                  </a:r>
                  <a:r>
                    <a:rPr lang="fr-FR" sz="1000" dirty="0">
                      <a:solidFill>
                        <a:srgbClr val="565655"/>
                      </a:solidFill>
                      <a:latin typeface="Century Gothic" panose="020B0502020202020204" pitchFamily="34" charset="0"/>
                    </a:rPr>
                    <a:t> </a:t>
                  </a:r>
                  <a:r>
                    <a:rPr lang="fr-FR" sz="1000" dirty="0" err="1">
                      <a:solidFill>
                        <a:srgbClr val="565655"/>
                      </a:solidFill>
                      <a:latin typeface="Century Gothic" panose="020B0502020202020204" pitchFamily="34" charset="0"/>
                    </a:rPr>
                    <a:t>bud</a:t>
                  </a:r>
                  <a:r>
                    <a:rPr lang="fr-FR" sz="1000" dirty="0">
                      <a:solidFill>
                        <a:srgbClr val="565655"/>
                      </a:solidFill>
                      <a:latin typeface="Century Gothic" panose="020B0502020202020204" pitchFamily="34" charset="0"/>
                    </a:rPr>
                    <a:t> peptides</a:t>
                  </a:r>
                </a:p>
              </p:txBody>
            </p:sp>
          </p:grpSp>
          <p:pic>
            <p:nvPicPr>
              <p:cNvPr id="30" name="Image 29"/>
              <p:cNvPicPr>
                <a:picLocks noChangeAspect="1"/>
              </p:cNvPicPr>
              <p:nvPr/>
            </p:nvPicPr>
            <p:blipFill rotWithShape="1">
              <a:blip r:embed="rId8" cstate="print">
                <a:extLst>
                  <a:ext uri="{28A0092B-C50C-407E-A947-70E740481C1C}">
                    <a14:useLocalDpi xmlns:a14="http://schemas.microsoft.com/office/drawing/2010/main" val="0"/>
                  </a:ext>
                </a:extLst>
              </a:blip>
              <a:srcRect l="22654" t="7835" r="20768" b="19862"/>
              <a:stretch/>
            </p:blipFill>
            <p:spPr>
              <a:xfrm>
                <a:off x="8700496" y="3528114"/>
                <a:ext cx="554497" cy="2021682"/>
              </a:xfrm>
              <a:prstGeom prst="rect">
                <a:avLst/>
              </a:prstGeom>
            </p:spPr>
          </p:pic>
        </p:grpSp>
        <p:pic>
          <p:nvPicPr>
            <p:cNvPr id="25" name="Picture 8" descr="ingrédients-acides-de-fruit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01071" y="4698828"/>
              <a:ext cx="579431" cy="7973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53359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1000"/>
                                        <p:tgtEl>
                                          <p:spTgt spid="108"/>
                                        </p:tgtEl>
                                      </p:cBhvr>
                                    </p:animEffect>
                                    <p:anim calcmode="lin" valueType="num">
                                      <p:cBhvr>
                                        <p:cTn id="8" dur="1000" fill="hold"/>
                                        <p:tgtEl>
                                          <p:spTgt spid="108"/>
                                        </p:tgtEl>
                                        <p:attrNameLst>
                                          <p:attrName>ppt_x</p:attrName>
                                        </p:attrNameLst>
                                      </p:cBhvr>
                                      <p:tavLst>
                                        <p:tav tm="0">
                                          <p:val>
                                            <p:strVal val="#ppt_x"/>
                                          </p:val>
                                        </p:tav>
                                        <p:tav tm="100000">
                                          <p:val>
                                            <p:strVal val="#ppt_x"/>
                                          </p:val>
                                        </p:tav>
                                      </p:tavLst>
                                    </p:anim>
                                    <p:anim calcmode="lin" valueType="num">
                                      <p:cBhvr>
                                        <p:cTn id="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6"/>
                                        </p:tgtEl>
                                        <p:attrNameLst>
                                          <p:attrName>style.visibility</p:attrName>
                                        </p:attrNameLst>
                                      </p:cBhvr>
                                      <p:to>
                                        <p:strVal val="visible"/>
                                      </p:to>
                                    </p:set>
                                    <p:animEffect transition="in" filter="fade">
                                      <p:cBhvr>
                                        <p:cTn id="14" dur="500"/>
                                        <p:tgtEl>
                                          <p:spTgt spid="8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9"/>
                                        </p:tgtEl>
                                        <p:attrNameLst>
                                          <p:attrName>style.visibility</p:attrName>
                                        </p:attrNameLst>
                                      </p:cBhvr>
                                      <p:to>
                                        <p:strVal val="visible"/>
                                      </p:to>
                                    </p:set>
                                    <p:animEffect transition="in" filter="fade">
                                      <p:cBhvr>
                                        <p:cTn id="26" dur="500"/>
                                        <p:tgtEl>
                                          <p:spTgt spid="9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9" grpId="0" animBg="1"/>
      <p:bldP spid="10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E3C1067-6E2B-42BB-9BA8-0D0CC4C43ACD}"/>
              </a:ext>
            </a:extLst>
          </p:cNvPr>
          <p:cNvPicPr>
            <a:picLocks noChangeAspect="1"/>
          </p:cNvPicPr>
          <p:nvPr/>
        </p:nvPicPr>
        <p:blipFill rotWithShape="1">
          <a:blip r:embed="rId3" cstate="print"/>
          <a:srcRect l="51870" t="15492" r="24550" b="80330"/>
          <a:stretch/>
        </p:blipFill>
        <p:spPr>
          <a:xfrm>
            <a:off x="2753874" y="381240"/>
            <a:ext cx="6237064" cy="642996"/>
          </a:xfrm>
          <a:prstGeom prst="rect">
            <a:avLst/>
          </a:prstGeom>
        </p:spPr>
      </p:pic>
      <p:sp>
        <p:nvSpPr>
          <p:cNvPr id="9" name="Sous-titre 2">
            <a:extLst>
              <a:ext uri="{FF2B5EF4-FFF2-40B4-BE49-F238E27FC236}">
                <a16:creationId xmlns:a16="http://schemas.microsoft.com/office/drawing/2014/main" id="{5257DCD9-7062-4C85-9309-DADF1D224FEC}"/>
              </a:ext>
            </a:extLst>
          </p:cNvPr>
          <p:cNvSpPr txBox="1">
            <a:spLocks/>
          </p:cNvSpPr>
          <p:nvPr/>
        </p:nvSpPr>
        <p:spPr>
          <a:xfrm>
            <a:off x="1890584" y="700541"/>
            <a:ext cx="8019535" cy="10189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fia Pro Regular"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fia Pro Regular"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fia Pro Regular"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4000" b="0" i="0" u="none" strike="noStrike" kern="1200" cap="none" spc="0" normalizeH="0" baseline="0" noProof="0" dirty="0" err="1" smtClean="0">
                <a:ln>
                  <a:noFill/>
                </a:ln>
                <a:solidFill>
                  <a:srgbClr val="E7E6E6">
                    <a:lumMod val="25000"/>
                  </a:srgbClr>
                </a:solidFill>
                <a:effectLst/>
                <a:uLnTx/>
                <a:uFillTx/>
                <a:latin typeface="KyivType Sans2" panose="00000500000000000000" pitchFamily="50" charset="0"/>
              </a:rPr>
              <a:t>Resurfacing</a:t>
            </a:r>
            <a:endParaRPr kumimoji="0" lang="fr-FR" sz="4000" b="0" i="0" u="none" strike="noStrike" kern="1200" cap="none" spc="0" normalizeH="0" baseline="0" noProof="0" dirty="0">
              <a:ln>
                <a:noFill/>
              </a:ln>
              <a:solidFill>
                <a:srgbClr val="E7E6E6">
                  <a:lumMod val="25000"/>
                </a:srgbClr>
              </a:solidFill>
              <a:effectLst/>
              <a:uLnTx/>
              <a:uFillTx/>
              <a:latin typeface="KyivType Sans2" panose="00000500000000000000" pitchFamily="50" charset="0"/>
            </a:endParaRPr>
          </a:p>
        </p:txBody>
      </p:sp>
      <p:sp>
        <p:nvSpPr>
          <p:cNvPr id="3" name="Text Box 4"/>
          <p:cNvSpPr txBox="1">
            <a:spLocks noChangeArrowheads="1"/>
          </p:cNvSpPr>
          <p:nvPr/>
        </p:nvSpPr>
        <p:spPr bwMode="auto">
          <a:xfrm>
            <a:off x="814917" y="6248404"/>
            <a:ext cx="2108200" cy="498226"/>
          </a:xfrm>
          <a:prstGeom prst="rect">
            <a:avLst/>
          </a:prstGeom>
          <a:noFill/>
          <a:ln w="9525">
            <a:solidFill>
              <a:schemeClr val="bg1"/>
            </a:solidFill>
            <a:miter lim="800000"/>
            <a:headEnd/>
            <a:tailEnd/>
          </a:ln>
        </p:spPr>
        <p:txBody>
          <a:bodyPr lIns="127631" tIns="63824" rIns="127631" bIns="63824">
            <a:spAutoFit/>
          </a:bodyPr>
          <a:lstStyle/>
          <a:p>
            <a:pPr marL="2149300" marR="0" lvl="0" indent="-2149300" algn="l" defTabSz="1275613"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srgbClr val="7F7F7F"/>
              </a:solidFill>
              <a:effectLst>
                <a:outerShdw blurRad="38100" dist="38100" dir="2700000" algn="tl">
                  <a:srgbClr val="C0C0C0"/>
                </a:outerShdw>
              </a:effectLst>
              <a:uLnTx/>
              <a:uFillTx/>
              <a:latin typeface="Optima" pitchFamily="34" charset="0"/>
              <a:ea typeface="+mn-ea"/>
              <a:cs typeface="Arial" charset="0"/>
            </a:endParaRPr>
          </a:p>
        </p:txBody>
      </p:sp>
      <p:sp>
        <p:nvSpPr>
          <p:cNvPr id="4" name="Rectangle 3"/>
          <p:cNvSpPr/>
          <p:nvPr/>
        </p:nvSpPr>
        <p:spPr>
          <a:xfrm>
            <a:off x="1584119" y="3304537"/>
            <a:ext cx="9033081" cy="3293209"/>
          </a:xfrm>
          <a:prstGeom prst="rect">
            <a:avLst/>
          </a:prstGeom>
        </p:spPr>
        <p:txBody>
          <a:bodyPr wrap="square">
            <a:spAutoFit/>
          </a:bodyPr>
          <a:lstStyle/>
          <a:p>
            <a:pPr algn="just"/>
            <a:r>
              <a:rPr lang="en-US" sz="1600" i="1" dirty="0">
                <a:solidFill>
                  <a:prstClr val="black"/>
                </a:solidFill>
                <a:latin typeface="Century Gothic" panose="020B0502020202020204" pitchFamily="34" charset="0"/>
              </a:rPr>
              <a:t>At each change of season in case of :</a:t>
            </a:r>
          </a:p>
          <a:p>
            <a:pPr algn="just"/>
            <a:r>
              <a:rPr lang="en-US" sz="1600" i="1" dirty="0">
                <a:solidFill>
                  <a:prstClr val="black"/>
                </a:solidFill>
                <a:latin typeface="Century Gothic" panose="020B0502020202020204" pitchFamily="34" charset="0"/>
              </a:rPr>
              <a:t> </a:t>
            </a:r>
          </a:p>
          <a:p>
            <a:pPr marL="285750" indent="-285750" algn="just">
              <a:buFont typeface="Arial" panose="020B0604020202020204" pitchFamily="34" charset="0"/>
              <a:buChar char="•"/>
            </a:pPr>
            <a:r>
              <a:rPr lang="en-US" sz="1600" i="1" dirty="0">
                <a:solidFill>
                  <a:prstClr val="black"/>
                </a:solidFill>
                <a:latin typeface="Century Gothic" panose="020B0502020202020204" pitchFamily="34" charset="0"/>
              </a:rPr>
              <a:t>Dull and uneven skin complexion.</a:t>
            </a:r>
          </a:p>
          <a:p>
            <a:pPr marL="285750" indent="-285750" algn="just">
              <a:buFont typeface="Arial" panose="020B0604020202020204" pitchFamily="34" charset="0"/>
              <a:buChar char="•"/>
            </a:pPr>
            <a:r>
              <a:rPr lang="en-US" sz="1600" i="1" dirty="0">
                <a:solidFill>
                  <a:prstClr val="black"/>
                </a:solidFill>
                <a:latin typeface="Century Gothic" panose="020B0502020202020204" pitchFamily="34" charset="0"/>
              </a:rPr>
              <a:t>Dilated pores</a:t>
            </a:r>
          </a:p>
          <a:p>
            <a:pPr marL="285750" indent="-285750" algn="just">
              <a:buFont typeface="Arial" panose="020B0604020202020204" pitchFamily="34" charset="0"/>
              <a:buChar char="•"/>
            </a:pPr>
            <a:r>
              <a:rPr lang="en-US" sz="1600" i="1" dirty="0">
                <a:solidFill>
                  <a:prstClr val="black"/>
                </a:solidFill>
                <a:latin typeface="Century Gothic" panose="020B0502020202020204" pitchFamily="34" charset="0"/>
              </a:rPr>
              <a:t>Imperfections</a:t>
            </a:r>
          </a:p>
          <a:p>
            <a:pPr marL="285750" indent="-285750" algn="just">
              <a:buFont typeface="Arial" panose="020B0604020202020204" pitchFamily="34" charset="0"/>
              <a:buChar char="•"/>
            </a:pPr>
            <a:r>
              <a:rPr lang="en-US" sz="1600" i="1" dirty="0">
                <a:solidFill>
                  <a:prstClr val="black"/>
                </a:solidFill>
                <a:latin typeface="Century Gothic" panose="020B0502020202020204" pitchFamily="34" charset="0"/>
              </a:rPr>
              <a:t>Fine lines</a:t>
            </a:r>
          </a:p>
          <a:p>
            <a:pPr marL="285750" indent="-285750" algn="just">
              <a:buFont typeface="Arial" panose="020B0604020202020204" pitchFamily="34" charset="0"/>
              <a:buChar char="•"/>
            </a:pPr>
            <a:r>
              <a:rPr lang="en-US" sz="1600" i="1" dirty="0">
                <a:solidFill>
                  <a:prstClr val="black"/>
                </a:solidFill>
                <a:latin typeface="Century Gothic" panose="020B0502020202020204" pitchFamily="34" charset="0"/>
              </a:rPr>
              <a:t>Scars</a:t>
            </a:r>
          </a:p>
          <a:p>
            <a:pPr algn="just"/>
            <a:endParaRPr lang="en-US" sz="1600" i="1" dirty="0">
              <a:solidFill>
                <a:prstClr val="black"/>
              </a:solidFill>
              <a:latin typeface="Century Gothic" panose="020B0502020202020204" pitchFamily="34" charset="0"/>
            </a:endParaRPr>
          </a:p>
          <a:p>
            <a:pPr algn="just"/>
            <a:r>
              <a:rPr lang="en-US" sz="1600" i="1" dirty="0">
                <a:solidFill>
                  <a:prstClr val="black"/>
                </a:solidFill>
                <a:latin typeface="Century Gothic" panose="020B0502020202020204" pitchFamily="34" charset="0"/>
              </a:rPr>
              <a:t>From the age of 35 :</a:t>
            </a:r>
          </a:p>
          <a:p>
            <a:pPr algn="just"/>
            <a:endParaRPr lang="en-US" sz="1600" i="1" dirty="0">
              <a:solidFill>
                <a:prstClr val="black"/>
              </a:solidFill>
              <a:latin typeface="Century Gothic" panose="020B0502020202020204" pitchFamily="34" charset="0"/>
            </a:endParaRPr>
          </a:p>
          <a:p>
            <a:pPr algn="just"/>
            <a:r>
              <a:rPr lang="en-US" sz="1600" i="1" dirty="0">
                <a:solidFill>
                  <a:prstClr val="black"/>
                </a:solidFill>
                <a:latin typeface="Century Gothic" panose="020B0502020202020204" pitchFamily="34" charset="0"/>
              </a:rPr>
              <a:t> to regenerate the skin</a:t>
            </a:r>
          </a:p>
          <a:p>
            <a:pPr algn="just"/>
            <a:endParaRPr lang="en-US" sz="1600" i="1" dirty="0">
              <a:solidFill>
                <a:prstClr val="black"/>
              </a:solidFill>
              <a:latin typeface="Century Gothic" panose="020B0502020202020204" pitchFamily="34" charset="0"/>
            </a:endParaRPr>
          </a:p>
          <a:p>
            <a:pPr algn="just"/>
            <a:r>
              <a:rPr lang="en-US" sz="1600" i="1" dirty="0">
                <a:solidFill>
                  <a:prstClr val="black"/>
                </a:solidFill>
                <a:latin typeface="Century Gothic" panose="020B0502020202020204" pitchFamily="34" charset="0"/>
              </a:rPr>
              <a:t>In addition to the ALPHA VITAL professional treatment once a week for 1 month.</a:t>
            </a:r>
            <a:endParaRPr lang="fr-FR" dirty="0" smtClean="0">
              <a:solidFill>
                <a:schemeClr val="bg1">
                  <a:lumMod val="50000"/>
                </a:schemeClr>
              </a:solidFill>
              <a:latin typeface="KyivType Sans2" panose="00000500000000000000"/>
            </a:endParaRPr>
          </a:p>
        </p:txBody>
      </p:sp>
      <p:sp>
        <p:nvSpPr>
          <p:cNvPr id="6" name="Titre 14"/>
          <p:cNvSpPr txBox="1">
            <a:spLocks/>
          </p:cNvSpPr>
          <p:nvPr/>
        </p:nvSpPr>
        <p:spPr>
          <a:xfrm>
            <a:off x="1262880" y="2260750"/>
            <a:ext cx="9219051" cy="803275"/>
          </a:xfrm>
          <a:prstGeom prst="rect">
            <a:avLst/>
          </a:prstGeom>
        </p:spPr>
        <p:txBody>
          <a:bodyPr anchor="ctr"/>
          <a:lstStyle>
            <a:lvl1pPr algn="ctr" defTabSz="914400" rtl="0" eaLnBrk="1" latinLnBrk="0" hangingPunct="1">
              <a:lnSpc>
                <a:spcPct val="90000"/>
              </a:lnSpc>
              <a:spcBef>
                <a:spcPct val="0"/>
              </a:spcBef>
              <a:buNone/>
              <a:defRPr sz="4400" kern="1200">
                <a:solidFill>
                  <a:schemeClr val="tx1">
                    <a:lumMod val="75000"/>
                    <a:lumOff val="25000"/>
                  </a:schemeClr>
                </a:solidFill>
                <a:latin typeface="+mn-lt"/>
                <a:ea typeface="+mj-ea"/>
                <a:cs typeface="+mj-cs"/>
              </a:defRPr>
            </a:lvl1pPr>
          </a:lstStyle>
          <a:p>
            <a:pPr marL="332316" lvl="0">
              <a:lnSpc>
                <a:spcPct val="100000"/>
              </a:lnSpc>
              <a:spcBef>
                <a:spcPts val="0"/>
              </a:spcBef>
              <a:defRPr/>
            </a:pPr>
            <a:r>
              <a:rPr lang="en-US" sz="3600" dirty="0">
                <a:solidFill>
                  <a:sysClr val="windowText" lastClr="000000">
                    <a:lumMod val="50000"/>
                    <a:lumOff val="50000"/>
                  </a:sysClr>
                </a:solidFill>
                <a:latin typeface="KyivType Sans2" panose="00000500000000000000" pitchFamily="50" charset="0"/>
              </a:rPr>
              <a:t>When to use this duo?</a:t>
            </a:r>
          </a:p>
        </p:txBody>
      </p:sp>
      <p:sp>
        <p:nvSpPr>
          <p:cNvPr id="11" name="Rectangle 10"/>
          <p:cNvSpPr/>
          <p:nvPr/>
        </p:nvSpPr>
        <p:spPr>
          <a:xfrm>
            <a:off x="0" y="1315923"/>
            <a:ext cx="12191999" cy="338554"/>
          </a:xfrm>
          <a:prstGeom prst="rect">
            <a:avLst/>
          </a:prstGeom>
        </p:spPr>
        <p:txBody>
          <a:bodyPr wrap="square">
            <a:spAutoFit/>
          </a:bodyPr>
          <a:lstStyle/>
          <a:p>
            <a:pPr algn="ctr"/>
            <a:r>
              <a:rPr lang="fr-FR" sz="1600" i="1" dirty="0">
                <a:solidFill>
                  <a:prstClr val="black"/>
                </a:solidFill>
                <a:latin typeface="KyivType Sans2" panose="00000500000000000000" pitchFamily="50" charset="0"/>
              </a:rPr>
              <a:t>The new skin </a:t>
            </a:r>
            <a:r>
              <a:rPr lang="fr-FR" sz="1600" i="1" dirty="0" err="1">
                <a:solidFill>
                  <a:prstClr val="black"/>
                </a:solidFill>
                <a:latin typeface="KyivType Sans2" panose="00000500000000000000" pitchFamily="50" charset="0"/>
              </a:rPr>
              <a:t>effect</a:t>
            </a:r>
            <a:r>
              <a:rPr lang="fr-FR" sz="1600" i="1" dirty="0">
                <a:solidFill>
                  <a:prstClr val="black"/>
                </a:solidFill>
                <a:latin typeface="KyivType Sans2" panose="00000500000000000000" pitchFamily="50" charset="0"/>
              </a:rPr>
              <a:t> duo  </a:t>
            </a:r>
          </a:p>
        </p:txBody>
      </p:sp>
      <p:pic>
        <p:nvPicPr>
          <p:cNvPr id="12" name="Picture 6" descr="C:\Documents and Settings\ch\Bureau\Alpha-Fluid.png"/>
          <p:cNvPicPr>
            <a:picLocks noChangeAspect="1" noChangeArrowheads="1"/>
          </p:cNvPicPr>
          <p:nvPr/>
        </p:nvPicPr>
        <p:blipFill>
          <a:blip r:embed="rId4" cstate="print"/>
          <a:srcRect/>
          <a:stretch>
            <a:fillRect/>
          </a:stretch>
        </p:blipFill>
        <p:spPr bwMode="auto">
          <a:xfrm>
            <a:off x="9042906" y="2538397"/>
            <a:ext cx="1198373" cy="3252793"/>
          </a:xfrm>
          <a:prstGeom prst="rect">
            <a:avLst/>
          </a:prstGeom>
          <a:noFill/>
        </p:spPr>
      </p:pic>
      <p:pic>
        <p:nvPicPr>
          <p:cNvPr id="13" name="Picture 4" descr="C:\Documents and Settings\ch\Bureau\Alpha-Peel.png"/>
          <p:cNvPicPr>
            <a:picLocks noChangeAspect="1" noChangeArrowheads="1"/>
          </p:cNvPicPr>
          <p:nvPr/>
        </p:nvPicPr>
        <p:blipFill>
          <a:blip r:embed="rId5" cstate="print"/>
          <a:srcRect/>
          <a:stretch>
            <a:fillRect/>
          </a:stretch>
        </p:blipFill>
        <p:spPr bwMode="auto">
          <a:xfrm>
            <a:off x="9821715" y="2986061"/>
            <a:ext cx="1012264" cy="2805129"/>
          </a:xfrm>
          <a:prstGeom prst="rect">
            <a:avLst/>
          </a:prstGeom>
          <a:noFill/>
        </p:spPr>
      </p:pic>
    </p:spTree>
    <p:extLst>
      <p:ext uri="{BB962C8B-B14F-4D97-AF65-F5344CB8AC3E}">
        <p14:creationId xmlns:p14="http://schemas.microsoft.com/office/powerpoint/2010/main" val="1091798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1" name="Image 30">
            <a:extLst>
              <a:ext uri="{FF2B5EF4-FFF2-40B4-BE49-F238E27FC236}">
                <a16:creationId xmlns:a16="http://schemas.microsoft.com/office/drawing/2014/main" id="{4E3C1067-6E2B-42BB-9BA8-0D0CC4C43ACD}"/>
              </a:ext>
            </a:extLst>
          </p:cNvPr>
          <p:cNvPicPr>
            <a:picLocks noChangeAspect="1"/>
          </p:cNvPicPr>
          <p:nvPr/>
        </p:nvPicPr>
        <p:blipFill rotWithShape="1">
          <a:blip r:embed="rId3" cstate="print"/>
          <a:srcRect l="51870" t="15492" r="24550" b="80330"/>
          <a:stretch/>
        </p:blipFill>
        <p:spPr>
          <a:xfrm>
            <a:off x="2753874" y="381240"/>
            <a:ext cx="6237064" cy="642996"/>
          </a:xfrm>
          <a:prstGeom prst="rect">
            <a:avLst/>
          </a:prstGeom>
        </p:spPr>
      </p:pic>
      <p:sp>
        <p:nvSpPr>
          <p:cNvPr id="86" name="Rectangle 85"/>
          <p:cNvSpPr/>
          <p:nvPr/>
        </p:nvSpPr>
        <p:spPr>
          <a:xfrm>
            <a:off x="2744" y="2291193"/>
            <a:ext cx="4087118" cy="730957"/>
          </a:xfrm>
          <a:prstGeom prst="rect">
            <a:avLst/>
          </a:prstGeom>
          <a:solidFill>
            <a:srgbClr val="F3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sz="1600" dirty="0" smtClean="0">
                <a:solidFill>
                  <a:srgbClr val="565655"/>
                </a:solidFill>
                <a:latin typeface="KyivType Sans2" panose="00000500000000000000" pitchFamily="50" charset="0"/>
              </a:rPr>
              <a:t>EXFOLIATING-UNIFYING</a:t>
            </a:r>
            <a:endParaRPr lang="fr-FR" sz="1600" dirty="0">
              <a:solidFill>
                <a:srgbClr val="565655"/>
              </a:solidFill>
              <a:latin typeface="KyivType Sans2" panose="00000500000000000000" pitchFamily="50" charset="0"/>
            </a:endParaRPr>
          </a:p>
        </p:txBody>
      </p:sp>
      <p:sp>
        <p:nvSpPr>
          <p:cNvPr id="98" name="Rectangle 97"/>
          <p:cNvSpPr/>
          <p:nvPr/>
        </p:nvSpPr>
        <p:spPr>
          <a:xfrm>
            <a:off x="4117572" y="2288449"/>
            <a:ext cx="4037212" cy="730957"/>
          </a:xfrm>
          <a:prstGeom prst="rect">
            <a:avLst/>
          </a:prstGeom>
          <a:solidFill>
            <a:srgbClr val="F3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sz="1600" dirty="0" smtClean="0">
                <a:solidFill>
                  <a:srgbClr val="565655"/>
                </a:solidFill>
                <a:latin typeface="KyivType Sans2" panose="00000500000000000000" pitchFamily="50" charset="0"/>
              </a:rPr>
              <a:t>TARGETED ANTI-DARK SPOT</a:t>
            </a:r>
            <a:endParaRPr lang="fr-FR" sz="1600" dirty="0">
              <a:solidFill>
                <a:srgbClr val="565655"/>
              </a:solidFill>
              <a:latin typeface="KyivType Sans2" panose="00000500000000000000" pitchFamily="50" charset="0"/>
            </a:endParaRPr>
          </a:p>
        </p:txBody>
      </p:sp>
      <p:sp>
        <p:nvSpPr>
          <p:cNvPr id="99" name="Rectangle 98"/>
          <p:cNvSpPr/>
          <p:nvPr/>
        </p:nvSpPr>
        <p:spPr>
          <a:xfrm>
            <a:off x="8154785" y="2287506"/>
            <a:ext cx="4037214" cy="730957"/>
          </a:xfrm>
          <a:prstGeom prst="rect">
            <a:avLst/>
          </a:prstGeom>
          <a:solidFill>
            <a:srgbClr val="F3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srgbClr val="565655"/>
                </a:solidFill>
                <a:effectLst/>
                <a:uLnTx/>
                <a:uFillTx/>
                <a:latin typeface="KyivType Sans2" panose="00000500000000000000" pitchFamily="50" charset="0"/>
              </a:rPr>
              <a:t>ANTI-DARK</a:t>
            </a:r>
            <a:r>
              <a:rPr kumimoji="0" lang="fr-FR" sz="1600" b="0" i="0" u="none" strike="noStrike" kern="1200" cap="none" spc="0" normalizeH="0" noProof="0" dirty="0" smtClean="0">
                <a:ln>
                  <a:noFill/>
                </a:ln>
                <a:solidFill>
                  <a:srgbClr val="565655"/>
                </a:solidFill>
                <a:effectLst/>
                <a:uLnTx/>
                <a:uFillTx/>
                <a:latin typeface="KyivType Sans2" panose="00000500000000000000" pitchFamily="50" charset="0"/>
              </a:rPr>
              <a:t> SPOT, EVEN COMPLEXION</a:t>
            </a:r>
            <a:endParaRPr kumimoji="0" lang="fr-FR" sz="1600" b="0" i="0" u="none" strike="noStrike" kern="1200" cap="none" spc="0" normalizeH="0" baseline="0" noProof="0" dirty="0">
              <a:ln>
                <a:noFill/>
              </a:ln>
              <a:solidFill>
                <a:srgbClr val="565655"/>
              </a:solidFill>
              <a:effectLst/>
              <a:uLnTx/>
              <a:uFillTx/>
              <a:latin typeface="KyivType Sans2" panose="00000500000000000000" pitchFamily="50" charset="0"/>
            </a:endParaRPr>
          </a:p>
        </p:txBody>
      </p:sp>
      <p:sp>
        <p:nvSpPr>
          <p:cNvPr id="108" name="Rectangle 107"/>
          <p:cNvSpPr/>
          <p:nvPr/>
        </p:nvSpPr>
        <p:spPr>
          <a:xfrm>
            <a:off x="1" y="1554459"/>
            <a:ext cx="12191998" cy="338554"/>
          </a:xfrm>
          <a:prstGeom prst="rect">
            <a:avLst/>
          </a:prstGeom>
        </p:spPr>
        <p:txBody>
          <a:bodyPr wrap="square">
            <a:spAutoFit/>
          </a:bodyPr>
          <a:lstStyle/>
          <a:p>
            <a:pPr lvl="0" algn="ctr">
              <a:defRPr/>
            </a:pPr>
            <a:r>
              <a:rPr lang="fr-FR" sz="1600" i="1" dirty="0" err="1">
                <a:solidFill>
                  <a:prstClr val="black"/>
                </a:solidFill>
                <a:latin typeface="KyivType Sans2" panose="00000500000000000000" pitchFamily="50" charset="0"/>
              </a:rPr>
              <a:t>Porcelain</a:t>
            </a:r>
            <a:r>
              <a:rPr lang="fr-FR" sz="1600" i="1" dirty="0">
                <a:solidFill>
                  <a:prstClr val="black"/>
                </a:solidFill>
                <a:latin typeface="KyivType Sans2" panose="00000500000000000000" pitchFamily="50" charset="0"/>
              </a:rPr>
              <a:t> complexion care </a:t>
            </a:r>
            <a:r>
              <a:rPr lang="fr-FR" sz="1600" i="1" dirty="0" err="1">
                <a:solidFill>
                  <a:prstClr val="black"/>
                </a:solidFill>
                <a:latin typeface="KyivType Sans2" panose="00000500000000000000" pitchFamily="50" charset="0"/>
              </a:rPr>
              <a:t>products</a:t>
            </a:r>
            <a:endParaRPr lang="fr-FR" sz="1600" i="1" dirty="0">
              <a:solidFill>
                <a:prstClr val="black"/>
              </a:solidFill>
              <a:latin typeface="KyivType Sans2" panose="00000500000000000000" pitchFamily="50" charset="0"/>
            </a:endParaRPr>
          </a:p>
        </p:txBody>
      </p:sp>
      <p:sp>
        <p:nvSpPr>
          <p:cNvPr id="35" name="Sous-titre 2">
            <a:extLst>
              <a:ext uri="{FF2B5EF4-FFF2-40B4-BE49-F238E27FC236}">
                <a16:creationId xmlns:a16="http://schemas.microsoft.com/office/drawing/2014/main" id="{5257DCD9-7062-4C85-9309-DADF1D224FEC}"/>
              </a:ext>
            </a:extLst>
          </p:cNvPr>
          <p:cNvSpPr txBox="1">
            <a:spLocks/>
          </p:cNvSpPr>
          <p:nvPr/>
        </p:nvSpPr>
        <p:spPr>
          <a:xfrm>
            <a:off x="1890584" y="680223"/>
            <a:ext cx="8019535" cy="10189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fia Pro Regular"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fia Pro Regular"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fia Pro Regular"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defRPr/>
            </a:pPr>
            <a:r>
              <a:rPr lang="fr-FR" sz="4000" dirty="0">
                <a:solidFill>
                  <a:srgbClr val="E7E6E6">
                    <a:lumMod val="25000"/>
                  </a:srgbClr>
                </a:solidFill>
                <a:latin typeface="KyivType Sans2" panose="00000500000000000000" pitchFamily="50" charset="0"/>
              </a:rPr>
              <a:t>To </a:t>
            </a:r>
            <a:r>
              <a:rPr lang="fr-FR" sz="4000" dirty="0" err="1">
                <a:solidFill>
                  <a:srgbClr val="E7E6E6">
                    <a:lumMod val="25000"/>
                  </a:srgbClr>
                </a:solidFill>
                <a:latin typeface="KyivType Sans2" panose="00000500000000000000" pitchFamily="50" charset="0"/>
              </a:rPr>
              <a:t>unify</a:t>
            </a:r>
            <a:r>
              <a:rPr lang="fr-FR" sz="4000" dirty="0">
                <a:solidFill>
                  <a:srgbClr val="E7E6E6">
                    <a:lumMod val="25000"/>
                  </a:srgbClr>
                </a:solidFill>
                <a:latin typeface="KyivType Sans2" panose="00000500000000000000" pitchFamily="50" charset="0"/>
              </a:rPr>
              <a:t> the skin</a:t>
            </a:r>
            <a:endParaRPr kumimoji="0" lang="fr-FR" sz="4000" b="0" i="0" u="none" strike="noStrike" kern="1200" cap="none" spc="0" normalizeH="0" baseline="0" noProof="0" dirty="0">
              <a:ln>
                <a:noFill/>
              </a:ln>
              <a:solidFill>
                <a:srgbClr val="E7E6E6">
                  <a:lumMod val="25000"/>
                </a:srgbClr>
              </a:solidFill>
              <a:effectLst/>
              <a:uLnTx/>
              <a:uFillTx/>
              <a:latin typeface="KyivType Sans2" panose="00000500000000000000" pitchFamily="50" charset="0"/>
            </a:endParaRPr>
          </a:p>
        </p:txBody>
      </p:sp>
      <p:grpSp>
        <p:nvGrpSpPr>
          <p:cNvPr id="4" name="Groupe 3"/>
          <p:cNvGrpSpPr/>
          <p:nvPr/>
        </p:nvGrpSpPr>
        <p:grpSpPr>
          <a:xfrm>
            <a:off x="-1123898" y="2377209"/>
            <a:ext cx="5898632" cy="3866857"/>
            <a:chOff x="-1123898" y="2377209"/>
            <a:chExt cx="5898632" cy="3866857"/>
          </a:xfrm>
        </p:grpSpPr>
        <p:cxnSp>
          <p:nvCxnSpPr>
            <p:cNvPr id="7" name="Connecteur droit 6"/>
            <p:cNvCxnSpPr/>
            <p:nvPr/>
          </p:nvCxnSpPr>
          <p:spPr>
            <a:xfrm>
              <a:off x="4094772" y="2377209"/>
              <a:ext cx="0" cy="3866857"/>
            </a:xfrm>
            <a:prstGeom prst="line">
              <a:avLst/>
            </a:prstGeom>
            <a:ln w="19050"/>
          </p:spPr>
          <p:style>
            <a:lnRef idx="1">
              <a:schemeClr val="dk1"/>
            </a:lnRef>
            <a:fillRef idx="0">
              <a:schemeClr val="dk1"/>
            </a:fillRef>
            <a:effectRef idx="0">
              <a:schemeClr val="dk1"/>
            </a:effectRef>
            <a:fontRef idx="minor">
              <a:schemeClr val="tx1"/>
            </a:fontRef>
          </p:style>
        </p:cxnSp>
        <p:grpSp>
          <p:nvGrpSpPr>
            <p:cNvPr id="2" name="Groupe 1"/>
            <p:cNvGrpSpPr/>
            <p:nvPr/>
          </p:nvGrpSpPr>
          <p:grpSpPr>
            <a:xfrm>
              <a:off x="-1123898" y="3651492"/>
              <a:ext cx="5898632" cy="2361290"/>
              <a:chOff x="-1123898" y="3651492"/>
              <a:chExt cx="5898632" cy="2361290"/>
            </a:xfrm>
          </p:grpSpPr>
          <p:grpSp>
            <p:nvGrpSpPr>
              <p:cNvPr id="26" name="Groupe 25"/>
              <p:cNvGrpSpPr/>
              <p:nvPr/>
            </p:nvGrpSpPr>
            <p:grpSpPr>
              <a:xfrm>
                <a:off x="-1123898" y="4684234"/>
                <a:ext cx="5898632" cy="1328548"/>
                <a:chOff x="0" y="4706292"/>
                <a:chExt cx="5898632" cy="1328548"/>
              </a:xfrm>
            </p:grpSpPr>
            <p:sp>
              <p:nvSpPr>
                <p:cNvPr id="32" name="Rectangle 31"/>
                <p:cNvSpPr/>
                <p:nvPr/>
              </p:nvSpPr>
              <p:spPr>
                <a:xfrm>
                  <a:off x="0" y="5696286"/>
                  <a:ext cx="5898632"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smtClean="0">
                      <a:solidFill>
                        <a:srgbClr val="565655"/>
                      </a:solidFill>
                      <a:latin typeface="Century Gothic"/>
                    </a:rPr>
                    <a:t>ESSENTIAL WHITE SOLUTION CLARTE</a:t>
                  </a:r>
                  <a:endParaRPr kumimoji="0" lang="fr-FR" sz="1600" b="1" i="0" u="none" strike="noStrike" kern="1200" cap="none" spc="0" normalizeH="0" baseline="0" noProof="0" dirty="0" smtClean="0">
                    <a:ln>
                      <a:noFill/>
                    </a:ln>
                    <a:solidFill>
                      <a:srgbClr val="565655"/>
                    </a:solidFill>
                    <a:effectLst/>
                    <a:uLnTx/>
                    <a:uFillTx/>
                    <a:latin typeface="Century Gothic"/>
                    <a:ea typeface="+mn-ea"/>
                    <a:cs typeface="+mn-cs"/>
                  </a:endParaRPr>
                </a:p>
              </p:txBody>
            </p:sp>
            <p:pic>
              <p:nvPicPr>
                <p:cNvPr id="34" name="Image 33" descr="kyhkr.jpg"/>
                <p:cNvPicPr>
                  <a:picLocks noChangeAspect="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backgroundRemoval t="585" b="99123" l="0" r="98246">
                              <a14:foregroundMark x1="83626" y1="2924" x2="98830" y2="22515"/>
                              <a14:foregroundMark x1="84795" y1="99415" x2="98830" y2="90936"/>
                              <a14:foregroundMark x1="0" y1="79825" x2="22807" y2="96199"/>
                              <a14:foregroundMark x1="4386" y1="19006" x2="26023" y2="585"/>
                              <a14:backgroundMark x1="85673" y1="4678" x2="98830" y2="16667"/>
                              <a14:backgroundMark x1="5263" y1="12281" x2="30409" y2="292"/>
                              <a14:backgroundMark x1="85673" y1="95029" x2="98830" y2="88304"/>
                              <a14:backgroundMark x1="26023" y1="95029" x2="0" y2="84211"/>
                              <a14:backgroundMark x1="96199" y1="19298" x2="76608" y2="877"/>
                              <a14:backgroundMark x1="20468" y1="92982" x2="877" y2="71345"/>
                              <a14:backgroundMark x1="4094" y1="19298" x2="14912" y2="877"/>
                            </a14:backgroundRemoval>
                          </a14:imgEffect>
                        </a14:imgLayer>
                      </a14:imgProps>
                    </a:ext>
                  </a:extLst>
                </a:blip>
                <a:stretch>
                  <a:fillRect/>
                </a:stretch>
              </p:blipFill>
              <p:spPr>
                <a:xfrm>
                  <a:off x="3279720" y="4706292"/>
                  <a:ext cx="765011" cy="765011"/>
                </a:xfrm>
                <a:prstGeom prst="rect">
                  <a:avLst/>
                </a:prstGeom>
                <a:ln>
                  <a:noFill/>
                </a:ln>
                <a:effectLst/>
                <a:scene3d>
                  <a:camera prst="orthographicFront">
                    <a:rot lat="0" lon="0" rev="0"/>
                  </a:camera>
                  <a:lightRig rig="contrasting" dir="t">
                    <a:rot lat="0" lon="0" rev="7800000"/>
                  </a:lightRig>
                </a:scene3d>
                <a:sp3d/>
              </p:spPr>
            </p:pic>
          </p:grpSp>
          <p:pic>
            <p:nvPicPr>
              <p:cNvPr id="28" name="Image 27"/>
              <p:cNvPicPr>
                <a:picLocks noChangeAspect="1"/>
              </p:cNvPicPr>
              <p:nvPr/>
            </p:nvPicPr>
            <p:blipFill rotWithShape="1">
              <a:blip r:embed="rId6" cstate="print">
                <a:extLst>
                  <a:ext uri="{28A0092B-C50C-407E-A947-70E740481C1C}">
                    <a14:useLocalDpi xmlns:a14="http://schemas.microsoft.com/office/drawing/2010/main" val="0"/>
                  </a:ext>
                </a:extLst>
              </a:blip>
              <a:srcRect l="36279" t="10038" r="35049" b="34681"/>
              <a:stretch/>
            </p:blipFill>
            <p:spPr>
              <a:xfrm>
                <a:off x="1549104" y="3651492"/>
                <a:ext cx="534178" cy="1951598"/>
              </a:xfrm>
              <a:prstGeom prst="rect">
                <a:avLst/>
              </a:prstGeom>
            </p:spPr>
          </p:pic>
        </p:grpSp>
        <p:pic>
          <p:nvPicPr>
            <p:cNvPr id="22530" name="Picture 2" descr="ingredient-extrait-de-fleurs-de-figui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08465" y="4627291"/>
              <a:ext cx="702846" cy="562277"/>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ingredient-acides-de-fruits-ah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18951" y="4679002"/>
              <a:ext cx="555131" cy="7639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e 5"/>
          <p:cNvGrpSpPr/>
          <p:nvPr/>
        </p:nvGrpSpPr>
        <p:grpSpPr>
          <a:xfrm>
            <a:off x="2989494" y="2287506"/>
            <a:ext cx="6293367" cy="3866857"/>
            <a:chOff x="2989494" y="2287506"/>
            <a:chExt cx="6293367" cy="3866857"/>
          </a:xfrm>
        </p:grpSpPr>
        <p:cxnSp>
          <p:nvCxnSpPr>
            <p:cNvPr id="100" name="Connecteur droit 99"/>
            <p:cNvCxnSpPr/>
            <p:nvPr/>
          </p:nvCxnSpPr>
          <p:spPr>
            <a:xfrm>
              <a:off x="8154785" y="2287506"/>
              <a:ext cx="0" cy="3866857"/>
            </a:xfrm>
            <a:prstGeom prst="line">
              <a:avLst/>
            </a:prstGeom>
            <a:ln w="19050"/>
          </p:spPr>
          <p:style>
            <a:lnRef idx="1">
              <a:schemeClr val="dk1"/>
            </a:lnRef>
            <a:fillRef idx="0">
              <a:schemeClr val="dk1"/>
            </a:fillRef>
            <a:effectRef idx="0">
              <a:schemeClr val="dk1"/>
            </a:effectRef>
            <a:fontRef idx="minor">
              <a:schemeClr val="tx1"/>
            </a:fontRef>
          </p:style>
        </p:cxnSp>
        <p:grpSp>
          <p:nvGrpSpPr>
            <p:cNvPr id="3" name="Groupe 2"/>
            <p:cNvGrpSpPr/>
            <p:nvPr/>
          </p:nvGrpSpPr>
          <p:grpSpPr>
            <a:xfrm>
              <a:off x="2989494" y="3766897"/>
              <a:ext cx="6293367" cy="2245885"/>
              <a:chOff x="2989494" y="3766897"/>
              <a:chExt cx="6293367" cy="2245885"/>
            </a:xfrm>
          </p:grpSpPr>
          <p:grpSp>
            <p:nvGrpSpPr>
              <p:cNvPr id="36" name="Groupe 35"/>
              <p:cNvGrpSpPr/>
              <p:nvPr/>
            </p:nvGrpSpPr>
            <p:grpSpPr>
              <a:xfrm>
                <a:off x="2989494" y="4694123"/>
                <a:ext cx="6293367" cy="1318659"/>
                <a:chOff x="5898632" y="4706292"/>
                <a:chExt cx="6293367" cy="1318659"/>
              </a:xfrm>
            </p:grpSpPr>
            <p:sp>
              <p:nvSpPr>
                <p:cNvPr id="39" name="Rectangle 38"/>
                <p:cNvSpPr/>
                <p:nvPr/>
              </p:nvSpPr>
              <p:spPr>
                <a:xfrm>
                  <a:off x="5898632" y="5686397"/>
                  <a:ext cx="6293367"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smtClean="0">
                      <a:ln>
                        <a:noFill/>
                      </a:ln>
                      <a:solidFill>
                        <a:srgbClr val="565655"/>
                      </a:solidFill>
                      <a:effectLst/>
                      <a:uLnTx/>
                      <a:uFillTx/>
                      <a:latin typeface="Century Gothic"/>
                      <a:ea typeface="+mn-ea"/>
                      <a:cs typeface="+mn-cs"/>
                    </a:rPr>
                    <a:t>ESSENTIAL WHITE CORRECTEUR CIBLE</a:t>
                  </a:r>
                </a:p>
              </p:txBody>
            </p:sp>
            <p:pic>
              <p:nvPicPr>
                <p:cNvPr id="40" name="Image 39" descr="kyhkr.jpg"/>
                <p:cNvPicPr>
                  <a:picLocks noChangeAspect="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backgroundRemoval t="585" b="99123" l="0" r="98246">
                              <a14:foregroundMark x1="83626" y1="2924" x2="98830" y2="22515"/>
                              <a14:foregroundMark x1="84795" y1="99415" x2="98830" y2="90936"/>
                              <a14:foregroundMark x1="0" y1="79825" x2="22807" y2="96199"/>
                              <a14:foregroundMark x1="4386" y1="19006" x2="26023" y2="585"/>
                              <a14:backgroundMark x1="85673" y1="4678" x2="98830" y2="16667"/>
                              <a14:backgroundMark x1="5263" y1="12281" x2="30409" y2="292"/>
                              <a14:backgroundMark x1="85673" y1="95029" x2="98830" y2="88304"/>
                              <a14:backgroundMark x1="26023" y1="95029" x2="0" y2="84211"/>
                              <a14:backgroundMark x1="96199" y1="19298" x2="76608" y2="877"/>
                              <a14:backgroundMark x1="20468" y1="92982" x2="877" y2="71345"/>
                              <a14:backgroundMark x1="4094" y1="19298" x2="14912" y2="877"/>
                            </a14:backgroundRemoval>
                          </a14:imgEffect>
                        </a14:imgLayer>
                      </a14:imgProps>
                    </a:ext>
                  </a:extLst>
                </a:blip>
                <a:stretch>
                  <a:fillRect/>
                </a:stretch>
              </p:blipFill>
              <p:spPr>
                <a:xfrm>
                  <a:off x="9255879" y="4706292"/>
                  <a:ext cx="765011" cy="765011"/>
                </a:xfrm>
                <a:prstGeom prst="rect">
                  <a:avLst/>
                </a:prstGeom>
                <a:ln>
                  <a:noFill/>
                </a:ln>
                <a:effectLst/>
                <a:scene3d>
                  <a:camera prst="orthographicFront">
                    <a:rot lat="0" lon="0" rev="0"/>
                  </a:camera>
                  <a:lightRig rig="contrasting" dir="t">
                    <a:rot lat="0" lon="0" rev="7800000"/>
                  </a:lightRig>
                </a:scene3d>
                <a:sp3d/>
              </p:spPr>
            </p:pic>
          </p:grpSp>
          <p:pic>
            <p:nvPicPr>
              <p:cNvPr id="30" name="Image 29"/>
              <p:cNvPicPr>
                <a:picLocks noChangeAspect="1"/>
              </p:cNvPicPr>
              <p:nvPr/>
            </p:nvPicPr>
            <p:blipFill rotWithShape="1">
              <a:blip r:embed="rId9" cstate="print">
                <a:extLst>
                  <a:ext uri="{28A0092B-C50C-407E-A947-70E740481C1C}">
                    <a14:useLocalDpi xmlns:a14="http://schemas.microsoft.com/office/drawing/2010/main" val="0"/>
                  </a:ext>
                </a:extLst>
              </a:blip>
              <a:srcRect l="36887" t="11686" r="38402" b="39731"/>
              <a:stretch/>
            </p:blipFill>
            <p:spPr>
              <a:xfrm>
                <a:off x="5877078" y="3766897"/>
                <a:ext cx="472602" cy="1834674"/>
              </a:xfrm>
              <a:prstGeom prst="rect">
                <a:avLst/>
              </a:prstGeom>
            </p:spPr>
          </p:pic>
        </p:grpSp>
        <p:pic>
          <p:nvPicPr>
            <p:cNvPr id="22534" name="Picture 6" descr="ingredient-complexe-c-whit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23235" y="4694123"/>
              <a:ext cx="850925" cy="7639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e 7"/>
          <p:cNvGrpSpPr/>
          <p:nvPr/>
        </p:nvGrpSpPr>
        <p:grpSpPr>
          <a:xfrm>
            <a:off x="7034225" y="3468869"/>
            <a:ext cx="6293367" cy="2543913"/>
            <a:chOff x="7034225" y="3468869"/>
            <a:chExt cx="6293367" cy="2543913"/>
          </a:xfrm>
        </p:grpSpPr>
        <p:grpSp>
          <p:nvGrpSpPr>
            <p:cNvPr id="5" name="Groupe 4"/>
            <p:cNvGrpSpPr/>
            <p:nvPr/>
          </p:nvGrpSpPr>
          <p:grpSpPr>
            <a:xfrm>
              <a:off x="7034225" y="3468869"/>
              <a:ext cx="6293367" cy="2543913"/>
              <a:chOff x="7034225" y="3468869"/>
              <a:chExt cx="6293367" cy="2543913"/>
            </a:xfrm>
          </p:grpSpPr>
          <p:grpSp>
            <p:nvGrpSpPr>
              <p:cNvPr id="42" name="Groupe 41"/>
              <p:cNvGrpSpPr/>
              <p:nvPr/>
            </p:nvGrpSpPr>
            <p:grpSpPr>
              <a:xfrm>
                <a:off x="7034225" y="4694123"/>
                <a:ext cx="6293367" cy="1318659"/>
                <a:chOff x="5898632" y="4706292"/>
                <a:chExt cx="6293367" cy="1318659"/>
              </a:xfrm>
            </p:grpSpPr>
            <p:sp>
              <p:nvSpPr>
                <p:cNvPr id="45" name="Rectangle 44"/>
                <p:cNvSpPr/>
                <p:nvPr/>
              </p:nvSpPr>
              <p:spPr>
                <a:xfrm>
                  <a:off x="5898632" y="5686397"/>
                  <a:ext cx="6293367"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smtClean="0">
                      <a:ln>
                        <a:noFill/>
                      </a:ln>
                      <a:solidFill>
                        <a:srgbClr val="565655"/>
                      </a:solidFill>
                      <a:effectLst/>
                      <a:uLnTx/>
                      <a:uFillTx/>
                      <a:latin typeface="Century Gothic"/>
                      <a:ea typeface="+mn-ea"/>
                      <a:cs typeface="+mn-cs"/>
                    </a:rPr>
                    <a:t>ESSENTIAL WHITE CREME LUMIERE</a:t>
                  </a:r>
                </a:p>
              </p:txBody>
            </p:sp>
            <p:pic>
              <p:nvPicPr>
                <p:cNvPr id="46" name="Image 45" descr="kyhkr.jpg"/>
                <p:cNvPicPr>
                  <a:picLocks noChangeAspect="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backgroundRemoval t="585" b="99123" l="0" r="98246">
                              <a14:foregroundMark x1="83626" y1="2924" x2="98830" y2="22515"/>
                              <a14:foregroundMark x1="84795" y1="99415" x2="98830" y2="90936"/>
                              <a14:foregroundMark x1="0" y1="79825" x2="22807" y2="96199"/>
                              <a14:foregroundMark x1="4386" y1="19006" x2="26023" y2="585"/>
                              <a14:backgroundMark x1="85673" y1="4678" x2="98830" y2="16667"/>
                              <a14:backgroundMark x1="5263" y1="12281" x2="30409" y2="292"/>
                              <a14:backgroundMark x1="85673" y1="95029" x2="98830" y2="88304"/>
                              <a14:backgroundMark x1="26023" y1="95029" x2="0" y2="84211"/>
                              <a14:backgroundMark x1="96199" y1="19298" x2="76608" y2="877"/>
                              <a14:backgroundMark x1="20468" y1="92982" x2="877" y2="71345"/>
                              <a14:backgroundMark x1="4094" y1="19298" x2="14912" y2="877"/>
                            </a14:backgroundRemoval>
                          </a14:imgEffect>
                        </a14:imgLayer>
                      </a14:imgProps>
                    </a:ext>
                  </a:extLst>
                </a:blip>
                <a:stretch>
                  <a:fillRect/>
                </a:stretch>
              </p:blipFill>
              <p:spPr>
                <a:xfrm>
                  <a:off x="9255879" y="4706292"/>
                  <a:ext cx="765011" cy="765011"/>
                </a:xfrm>
                <a:prstGeom prst="rect">
                  <a:avLst/>
                </a:prstGeom>
                <a:ln>
                  <a:noFill/>
                </a:ln>
                <a:effectLst/>
                <a:scene3d>
                  <a:camera prst="orthographicFront">
                    <a:rot lat="0" lon="0" rev="0"/>
                  </a:camera>
                  <a:lightRig rig="contrasting" dir="t">
                    <a:rot lat="0" lon="0" rev="7800000"/>
                  </a:lightRig>
                </a:scene3d>
                <a:sp3d/>
              </p:spPr>
            </p:pic>
          </p:grpSp>
          <p:pic>
            <p:nvPicPr>
              <p:cNvPr id="33" name="Image 32"/>
              <p:cNvPicPr>
                <a:picLocks noChangeAspect="1"/>
              </p:cNvPicPr>
              <p:nvPr/>
            </p:nvPicPr>
            <p:blipFill rotWithShape="1">
              <a:blip r:embed="rId11" cstate="print">
                <a:extLst>
                  <a:ext uri="{28A0092B-C50C-407E-A947-70E740481C1C}">
                    <a14:useLocalDpi xmlns:a14="http://schemas.microsoft.com/office/drawing/2010/main" val="0"/>
                  </a:ext>
                </a:extLst>
              </a:blip>
              <a:srcRect l="32554" t="23117" r="38169" b="32819"/>
              <a:stretch/>
            </p:blipFill>
            <p:spPr>
              <a:xfrm>
                <a:off x="9457004" y="3468869"/>
                <a:ext cx="934468" cy="2134221"/>
              </a:xfrm>
              <a:prstGeom prst="rect">
                <a:avLst/>
              </a:prstGeom>
            </p:spPr>
          </p:pic>
        </p:grpSp>
        <p:pic>
          <p:nvPicPr>
            <p:cNvPr id="22536" name="Picture 8" descr="ingredient-vitamine-c"/>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480539" y="4701309"/>
              <a:ext cx="586875" cy="80762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56860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1000"/>
                                        <p:tgtEl>
                                          <p:spTgt spid="108"/>
                                        </p:tgtEl>
                                      </p:cBhvr>
                                    </p:animEffect>
                                    <p:anim calcmode="lin" valueType="num">
                                      <p:cBhvr>
                                        <p:cTn id="8" dur="1000" fill="hold"/>
                                        <p:tgtEl>
                                          <p:spTgt spid="108"/>
                                        </p:tgtEl>
                                        <p:attrNameLst>
                                          <p:attrName>ppt_x</p:attrName>
                                        </p:attrNameLst>
                                      </p:cBhvr>
                                      <p:tavLst>
                                        <p:tav tm="0">
                                          <p:val>
                                            <p:strVal val="#ppt_x"/>
                                          </p:val>
                                        </p:tav>
                                        <p:tav tm="100000">
                                          <p:val>
                                            <p:strVal val="#ppt_x"/>
                                          </p:val>
                                        </p:tav>
                                      </p:tavLst>
                                    </p:anim>
                                    <p:anim calcmode="lin" valueType="num">
                                      <p:cBhvr>
                                        <p:cTn id="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6"/>
                                        </p:tgtEl>
                                        <p:attrNameLst>
                                          <p:attrName>style.visibility</p:attrName>
                                        </p:attrNameLst>
                                      </p:cBhvr>
                                      <p:to>
                                        <p:strVal val="visible"/>
                                      </p:to>
                                    </p:set>
                                    <p:animEffect transition="in" filter="fade">
                                      <p:cBhvr>
                                        <p:cTn id="14" dur="500"/>
                                        <p:tgtEl>
                                          <p:spTgt spid="8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8"/>
                                        </p:tgtEl>
                                        <p:attrNameLst>
                                          <p:attrName>style.visibility</p:attrName>
                                        </p:attrNameLst>
                                      </p:cBhvr>
                                      <p:to>
                                        <p:strVal val="visible"/>
                                      </p:to>
                                    </p:set>
                                    <p:animEffect transition="in" filter="fade">
                                      <p:cBhvr>
                                        <p:cTn id="26" dur="500"/>
                                        <p:tgtEl>
                                          <p:spTgt spid="9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9"/>
                                        </p:tgtEl>
                                        <p:attrNameLst>
                                          <p:attrName>style.visibility</p:attrName>
                                        </p:attrNameLst>
                                      </p:cBhvr>
                                      <p:to>
                                        <p:strVal val="visible"/>
                                      </p:to>
                                    </p:set>
                                    <p:animEffect transition="in" filter="fade">
                                      <p:cBhvr>
                                        <p:cTn id="38" dur="500"/>
                                        <p:tgtEl>
                                          <p:spTgt spid="99"/>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8" grpId="0" animBg="1"/>
      <p:bldP spid="99" grpId="0" animBg="1"/>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814917" y="6248404"/>
            <a:ext cx="2108200" cy="498226"/>
          </a:xfrm>
          <a:prstGeom prst="rect">
            <a:avLst/>
          </a:prstGeom>
          <a:noFill/>
          <a:ln w="9525">
            <a:solidFill>
              <a:schemeClr val="bg1"/>
            </a:solidFill>
            <a:miter lim="800000"/>
            <a:headEnd/>
            <a:tailEnd/>
          </a:ln>
        </p:spPr>
        <p:txBody>
          <a:bodyPr lIns="127631" tIns="63824" rIns="127631" bIns="63824">
            <a:spAutoFit/>
          </a:bodyPr>
          <a:lstStyle/>
          <a:p>
            <a:pPr marL="2149300" marR="0" lvl="0" indent="-2149300" algn="l" defTabSz="1275613"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srgbClr val="7F7F7F"/>
              </a:solidFill>
              <a:effectLst>
                <a:outerShdw blurRad="38100" dist="38100" dir="2700000" algn="tl">
                  <a:srgbClr val="C0C0C0"/>
                </a:outerShdw>
              </a:effectLst>
              <a:uLnTx/>
              <a:uFillTx/>
              <a:latin typeface="Optima" pitchFamily="34" charset="0"/>
              <a:ea typeface="+mn-ea"/>
              <a:cs typeface="Arial" charset="0"/>
            </a:endParaRPr>
          </a:p>
        </p:txBody>
      </p:sp>
      <p:sp>
        <p:nvSpPr>
          <p:cNvPr id="4" name="Rectangle 3"/>
          <p:cNvSpPr/>
          <p:nvPr/>
        </p:nvSpPr>
        <p:spPr>
          <a:xfrm>
            <a:off x="1584119" y="3711201"/>
            <a:ext cx="9033081" cy="3046988"/>
          </a:xfrm>
          <a:prstGeom prst="rect">
            <a:avLst/>
          </a:prstGeom>
        </p:spPr>
        <p:txBody>
          <a:bodyPr wrap="square">
            <a:spAutoFit/>
          </a:bodyPr>
          <a:lstStyle/>
          <a:p>
            <a:pPr algn="just"/>
            <a:r>
              <a:rPr lang="en-US" sz="1600" i="1" dirty="0">
                <a:solidFill>
                  <a:prstClr val="black"/>
                </a:solidFill>
                <a:latin typeface="Century Gothic" panose="020B0502020202020204" pitchFamily="34" charset="0"/>
              </a:rPr>
              <a:t>For the prevention and correction of pigment spots caused by</a:t>
            </a:r>
          </a:p>
          <a:p>
            <a:pPr algn="just"/>
            <a:r>
              <a:rPr lang="en-US" sz="1600" i="1" dirty="0">
                <a:solidFill>
                  <a:prstClr val="black"/>
                </a:solidFill>
                <a:latin typeface="Century Gothic" panose="020B0502020202020204" pitchFamily="34" charset="0"/>
              </a:rPr>
              <a:t> </a:t>
            </a:r>
          </a:p>
          <a:p>
            <a:pPr marL="285750" indent="-285750" algn="just">
              <a:buFont typeface="Arial" panose="020B0604020202020204" pitchFamily="34" charset="0"/>
              <a:buChar char="•"/>
            </a:pPr>
            <a:r>
              <a:rPr lang="en-US" sz="1600" i="1" dirty="0">
                <a:solidFill>
                  <a:prstClr val="black"/>
                </a:solidFill>
                <a:latin typeface="Century Gothic" panose="020B0502020202020204" pitchFamily="34" charset="0"/>
              </a:rPr>
              <a:t>Sun exposure</a:t>
            </a:r>
          </a:p>
          <a:p>
            <a:pPr marL="285750" indent="-285750" algn="just">
              <a:buFont typeface="Arial" panose="020B0604020202020204" pitchFamily="34" charset="0"/>
              <a:buChar char="•"/>
            </a:pPr>
            <a:r>
              <a:rPr lang="en-US" sz="1600" i="1" dirty="0">
                <a:solidFill>
                  <a:prstClr val="black"/>
                </a:solidFill>
                <a:latin typeface="Century Gothic" panose="020B0502020202020204" pitchFamily="34" charset="0"/>
              </a:rPr>
              <a:t>Pregnancy</a:t>
            </a:r>
          </a:p>
          <a:p>
            <a:pPr marL="285750" indent="-285750" algn="just">
              <a:buFont typeface="Arial" panose="020B0604020202020204" pitchFamily="34" charset="0"/>
              <a:buChar char="•"/>
            </a:pPr>
            <a:r>
              <a:rPr lang="en-US" sz="1600" i="1" dirty="0" smtClean="0">
                <a:solidFill>
                  <a:prstClr val="black"/>
                </a:solidFill>
                <a:latin typeface="Century Gothic" panose="020B0502020202020204" pitchFamily="34" charset="0"/>
              </a:rPr>
              <a:t>Aging</a:t>
            </a:r>
            <a:endParaRPr lang="en-US" sz="1600" i="1" dirty="0">
              <a:solidFill>
                <a:prstClr val="black"/>
              </a:solidFill>
              <a:latin typeface="Century Gothic" panose="020B0502020202020204" pitchFamily="34" charset="0"/>
            </a:endParaRPr>
          </a:p>
          <a:p>
            <a:pPr marL="285750" indent="-285750" algn="just">
              <a:buFont typeface="Arial" panose="020B0604020202020204" pitchFamily="34" charset="0"/>
              <a:buChar char="•"/>
            </a:pPr>
            <a:r>
              <a:rPr lang="en-US" sz="1600" i="1" dirty="0">
                <a:solidFill>
                  <a:prstClr val="black"/>
                </a:solidFill>
                <a:latin typeface="Century Gothic" panose="020B0502020202020204" pitchFamily="34" charset="0"/>
              </a:rPr>
              <a:t>Acne</a:t>
            </a:r>
          </a:p>
          <a:p>
            <a:pPr marL="285750" indent="-285750" algn="just">
              <a:buFont typeface="Arial" panose="020B0604020202020204" pitchFamily="34" charset="0"/>
              <a:buChar char="•"/>
            </a:pPr>
            <a:r>
              <a:rPr lang="en-US" sz="1600" i="1" dirty="0">
                <a:solidFill>
                  <a:prstClr val="black"/>
                </a:solidFill>
                <a:latin typeface="Century Gothic" panose="020B0502020202020204" pitchFamily="34" charset="0"/>
              </a:rPr>
              <a:t>Hormonal disorders</a:t>
            </a:r>
          </a:p>
          <a:p>
            <a:pPr marL="285750" indent="-285750" algn="just">
              <a:buFont typeface="Arial" panose="020B0604020202020204" pitchFamily="34" charset="0"/>
              <a:buChar char="•"/>
            </a:pPr>
            <a:r>
              <a:rPr lang="en-US" sz="1600" i="1" dirty="0">
                <a:solidFill>
                  <a:prstClr val="black"/>
                </a:solidFill>
                <a:latin typeface="Century Gothic" panose="020B0502020202020204" pitchFamily="34" charset="0"/>
              </a:rPr>
              <a:t>Hereditary/genetic</a:t>
            </a:r>
          </a:p>
          <a:p>
            <a:pPr algn="just"/>
            <a:endParaRPr lang="en-US" sz="1600" i="1" dirty="0">
              <a:solidFill>
                <a:prstClr val="black"/>
              </a:solidFill>
              <a:latin typeface="Century Gothic" panose="020B0502020202020204" pitchFamily="34" charset="0"/>
            </a:endParaRPr>
          </a:p>
          <a:p>
            <a:pPr algn="just"/>
            <a:r>
              <a:rPr lang="en-US" sz="1600" i="1" dirty="0">
                <a:solidFill>
                  <a:prstClr val="black"/>
                </a:solidFill>
                <a:latin typeface="Century Gothic" panose="020B0502020202020204" pitchFamily="34" charset="0"/>
              </a:rPr>
              <a:t> to unify the skin</a:t>
            </a:r>
          </a:p>
          <a:p>
            <a:pPr algn="just"/>
            <a:endParaRPr lang="en-US" sz="1600" i="1" dirty="0">
              <a:solidFill>
                <a:prstClr val="black"/>
              </a:solidFill>
              <a:latin typeface="Century Gothic" panose="020B0502020202020204" pitchFamily="34" charset="0"/>
            </a:endParaRPr>
          </a:p>
          <a:p>
            <a:pPr algn="just"/>
            <a:r>
              <a:rPr lang="en-US" sz="1600" i="1" dirty="0">
                <a:solidFill>
                  <a:prstClr val="black"/>
                </a:solidFill>
                <a:latin typeface="Century Gothic" panose="020B0502020202020204" pitchFamily="34" charset="0"/>
              </a:rPr>
              <a:t>In addition to ESSENTIAL WHITE professional treatment once a week for 1 month.</a:t>
            </a:r>
          </a:p>
        </p:txBody>
      </p:sp>
      <p:sp>
        <p:nvSpPr>
          <p:cNvPr id="11" name="Rectangle 10"/>
          <p:cNvSpPr/>
          <p:nvPr/>
        </p:nvSpPr>
        <p:spPr>
          <a:xfrm>
            <a:off x="0" y="2657043"/>
            <a:ext cx="12191999" cy="338554"/>
          </a:xfrm>
          <a:prstGeom prst="rect">
            <a:avLst/>
          </a:prstGeom>
        </p:spPr>
        <p:txBody>
          <a:bodyPr wrap="square">
            <a:spAutoFit/>
          </a:bodyPr>
          <a:lstStyle/>
          <a:p>
            <a:pPr lvl="0" algn="ctr">
              <a:defRPr/>
            </a:pPr>
            <a:r>
              <a:rPr lang="en-US" sz="1600" i="1" dirty="0">
                <a:solidFill>
                  <a:prstClr val="black"/>
                </a:solidFill>
                <a:latin typeface="Century Gothic" panose="020B0502020202020204" pitchFamily="34" charset="0"/>
              </a:rPr>
              <a:t>The clarifying and </a:t>
            </a:r>
            <a:r>
              <a:rPr lang="en-US" sz="1600" i="1" dirty="0" smtClean="0">
                <a:solidFill>
                  <a:prstClr val="black"/>
                </a:solidFill>
                <a:latin typeface="Century Gothic" panose="020B0502020202020204" pitchFamily="34" charset="0"/>
              </a:rPr>
              <a:t>anti-dark spot </a:t>
            </a:r>
            <a:r>
              <a:rPr lang="en-US" sz="1600" i="1" dirty="0">
                <a:solidFill>
                  <a:prstClr val="black"/>
                </a:solidFill>
                <a:latin typeface="Century Gothic" panose="020B0502020202020204" pitchFamily="34" charset="0"/>
              </a:rPr>
              <a:t>range</a:t>
            </a:r>
            <a:endParaRPr kumimoji="0" lang="fr-FR" sz="16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7" name="Image 6">
            <a:extLst>
              <a:ext uri="{FF2B5EF4-FFF2-40B4-BE49-F238E27FC236}">
                <a16:creationId xmlns:a16="http://schemas.microsoft.com/office/drawing/2014/main" id="{4E3C1067-6E2B-42BB-9BA8-0D0CC4C43ACD}"/>
              </a:ext>
            </a:extLst>
          </p:cNvPr>
          <p:cNvPicPr>
            <a:picLocks noChangeAspect="1"/>
          </p:cNvPicPr>
          <p:nvPr/>
        </p:nvPicPr>
        <p:blipFill rotWithShape="1">
          <a:blip r:embed="rId3" cstate="print"/>
          <a:srcRect l="51870" t="15492" r="24550" b="80330"/>
          <a:stretch/>
        </p:blipFill>
        <p:spPr>
          <a:xfrm>
            <a:off x="2753874" y="381240"/>
            <a:ext cx="6237064" cy="642996"/>
          </a:xfrm>
          <a:prstGeom prst="rect">
            <a:avLst/>
          </a:prstGeom>
        </p:spPr>
      </p:pic>
      <p:sp>
        <p:nvSpPr>
          <p:cNvPr id="8" name="Sous-titre 2">
            <a:extLst>
              <a:ext uri="{FF2B5EF4-FFF2-40B4-BE49-F238E27FC236}">
                <a16:creationId xmlns:a16="http://schemas.microsoft.com/office/drawing/2014/main" id="{5257DCD9-7062-4C85-9309-DADF1D224FEC}"/>
              </a:ext>
            </a:extLst>
          </p:cNvPr>
          <p:cNvSpPr txBox="1">
            <a:spLocks/>
          </p:cNvSpPr>
          <p:nvPr/>
        </p:nvSpPr>
        <p:spPr>
          <a:xfrm>
            <a:off x="1890584" y="680223"/>
            <a:ext cx="8019535" cy="10189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fia Pro Regular"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fia Pro Regular"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fia Pro Regular"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defRPr/>
            </a:pPr>
            <a:r>
              <a:rPr lang="fr-FR" sz="4000" dirty="0">
                <a:solidFill>
                  <a:srgbClr val="E7E6E6">
                    <a:lumMod val="25000"/>
                  </a:srgbClr>
                </a:solidFill>
                <a:latin typeface="KyivType Sans2" panose="00000500000000000000" pitchFamily="50" charset="0"/>
              </a:rPr>
              <a:t>To </a:t>
            </a:r>
            <a:r>
              <a:rPr lang="fr-FR" sz="4000" dirty="0" err="1">
                <a:solidFill>
                  <a:srgbClr val="E7E6E6">
                    <a:lumMod val="25000"/>
                  </a:srgbClr>
                </a:solidFill>
                <a:latin typeface="KyivType Sans2" panose="00000500000000000000" pitchFamily="50" charset="0"/>
              </a:rPr>
              <a:t>unify</a:t>
            </a:r>
            <a:r>
              <a:rPr lang="fr-FR" sz="4000" dirty="0">
                <a:solidFill>
                  <a:srgbClr val="E7E6E6">
                    <a:lumMod val="25000"/>
                  </a:srgbClr>
                </a:solidFill>
                <a:latin typeface="KyivType Sans2" panose="00000500000000000000" pitchFamily="50" charset="0"/>
              </a:rPr>
              <a:t> the skin</a:t>
            </a:r>
            <a:endParaRPr kumimoji="0" lang="fr-FR" sz="4000" b="0" i="0" u="none" strike="noStrike" kern="1200" cap="none" spc="0" normalizeH="0" baseline="0" noProof="0" dirty="0">
              <a:ln>
                <a:noFill/>
              </a:ln>
              <a:solidFill>
                <a:srgbClr val="E7E6E6">
                  <a:lumMod val="25000"/>
                </a:srgbClr>
              </a:solidFill>
              <a:effectLst/>
              <a:uLnTx/>
              <a:uFillTx/>
              <a:latin typeface="KyivType Sans2" panose="00000500000000000000" pitchFamily="50" charset="0"/>
            </a:endParaRPr>
          </a:p>
        </p:txBody>
      </p:sp>
      <p:pic>
        <p:nvPicPr>
          <p:cNvPr id="9" name="Image 8"/>
          <p:cNvPicPr>
            <a:picLocks noChangeAspect="1"/>
          </p:cNvPicPr>
          <p:nvPr/>
        </p:nvPicPr>
        <p:blipFill rotWithShape="1">
          <a:blip r:embed="rId4" cstate="print">
            <a:extLst>
              <a:ext uri="{28A0092B-C50C-407E-A947-70E740481C1C}">
                <a14:useLocalDpi xmlns:a14="http://schemas.microsoft.com/office/drawing/2010/main" val="0"/>
              </a:ext>
            </a:extLst>
          </a:blip>
          <a:srcRect l="36279" t="10038" r="35049" b="34681"/>
          <a:stretch/>
        </p:blipFill>
        <p:spPr>
          <a:xfrm>
            <a:off x="8254354" y="2898430"/>
            <a:ext cx="859418" cy="3139849"/>
          </a:xfrm>
          <a:prstGeom prst="rect">
            <a:avLst/>
          </a:prstGeom>
        </p:spPr>
      </p:pic>
      <p:pic>
        <p:nvPicPr>
          <p:cNvPr id="10" name="Image 9"/>
          <p:cNvPicPr>
            <a:picLocks noChangeAspect="1"/>
          </p:cNvPicPr>
          <p:nvPr/>
        </p:nvPicPr>
        <p:blipFill rotWithShape="1">
          <a:blip r:embed="rId5" cstate="print">
            <a:extLst>
              <a:ext uri="{28A0092B-C50C-407E-A947-70E740481C1C}">
                <a14:useLocalDpi xmlns:a14="http://schemas.microsoft.com/office/drawing/2010/main" val="0"/>
              </a:ext>
            </a:extLst>
          </a:blip>
          <a:srcRect l="36887" t="11686" r="38402" b="39731"/>
          <a:stretch/>
        </p:blipFill>
        <p:spPr>
          <a:xfrm>
            <a:off x="9581353" y="3079172"/>
            <a:ext cx="760350" cy="2951732"/>
          </a:xfrm>
          <a:prstGeom prst="rect">
            <a:avLst/>
          </a:prstGeom>
        </p:spPr>
      </p:pic>
      <p:pic>
        <p:nvPicPr>
          <p:cNvPr id="12" name="Image 11"/>
          <p:cNvPicPr>
            <a:picLocks noChangeAspect="1"/>
          </p:cNvPicPr>
          <p:nvPr/>
        </p:nvPicPr>
        <p:blipFill rotWithShape="1">
          <a:blip r:embed="rId6" cstate="print">
            <a:extLst>
              <a:ext uri="{28A0092B-C50C-407E-A947-70E740481C1C}">
                <a14:useLocalDpi xmlns:a14="http://schemas.microsoft.com/office/drawing/2010/main" val="0"/>
              </a:ext>
            </a:extLst>
          </a:blip>
          <a:srcRect l="32554" t="23117" r="38169" b="32819"/>
          <a:stretch/>
        </p:blipFill>
        <p:spPr>
          <a:xfrm>
            <a:off x="10534249" y="2635030"/>
            <a:ext cx="1503428" cy="3433662"/>
          </a:xfrm>
          <a:prstGeom prst="rect">
            <a:avLst/>
          </a:prstGeom>
        </p:spPr>
      </p:pic>
      <p:sp>
        <p:nvSpPr>
          <p:cNvPr id="13" name="Titre 14"/>
          <p:cNvSpPr txBox="1">
            <a:spLocks/>
          </p:cNvSpPr>
          <p:nvPr/>
        </p:nvSpPr>
        <p:spPr>
          <a:xfrm>
            <a:off x="1262880" y="1721184"/>
            <a:ext cx="9219051" cy="803275"/>
          </a:xfrm>
          <a:prstGeom prst="rect">
            <a:avLst/>
          </a:prstGeom>
        </p:spPr>
        <p:txBody>
          <a:bodyPr anchor="ctr"/>
          <a:lstStyle>
            <a:lvl1pPr algn="ctr" defTabSz="914400" rtl="0" eaLnBrk="1" latinLnBrk="0" hangingPunct="1">
              <a:lnSpc>
                <a:spcPct val="90000"/>
              </a:lnSpc>
              <a:spcBef>
                <a:spcPct val="0"/>
              </a:spcBef>
              <a:buNone/>
              <a:defRPr sz="4400" kern="1200">
                <a:solidFill>
                  <a:schemeClr val="tx1">
                    <a:lumMod val="75000"/>
                    <a:lumOff val="25000"/>
                  </a:schemeClr>
                </a:solidFill>
                <a:latin typeface="+mn-lt"/>
                <a:ea typeface="+mj-ea"/>
                <a:cs typeface="+mj-cs"/>
              </a:defRPr>
            </a:lvl1pPr>
          </a:lstStyle>
          <a:p>
            <a:pPr marL="332316" lvl="0">
              <a:lnSpc>
                <a:spcPct val="100000"/>
              </a:lnSpc>
              <a:spcBef>
                <a:spcPts val="0"/>
              </a:spcBef>
              <a:defRPr/>
            </a:pPr>
            <a:r>
              <a:rPr lang="en-US" sz="3600" dirty="0">
                <a:solidFill>
                  <a:sysClr val="windowText" lastClr="000000">
                    <a:lumMod val="50000"/>
                    <a:lumOff val="50000"/>
                  </a:sysClr>
                </a:solidFill>
                <a:latin typeface="KyivType Sans2" panose="00000500000000000000" pitchFamily="50" charset="0"/>
              </a:rPr>
              <a:t>When to use this </a:t>
            </a:r>
            <a:r>
              <a:rPr lang="en-US" sz="3600" dirty="0" smtClean="0">
                <a:solidFill>
                  <a:sysClr val="windowText" lastClr="000000">
                    <a:lumMod val="50000"/>
                    <a:lumOff val="50000"/>
                  </a:sysClr>
                </a:solidFill>
                <a:latin typeface="KyivType Sans2" panose="00000500000000000000" pitchFamily="50" charset="0"/>
              </a:rPr>
              <a:t>range?</a:t>
            </a:r>
            <a:endParaRPr lang="en-US" sz="3600" dirty="0">
              <a:solidFill>
                <a:sysClr val="windowText" lastClr="000000">
                  <a:lumMod val="50000"/>
                  <a:lumOff val="50000"/>
                </a:sysClr>
              </a:solidFill>
              <a:latin typeface="KyivType Sans2" panose="00000500000000000000" pitchFamily="50" charset="0"/>
            </a:endParaRPr>
          </a:p>
        </p:txBody>
      </p:sp>
    </p:spTree>
    <p:extLst>
      <p:ext uri="{BB962C8B-B14F-4D97-AF65-F5344CB8AC3E}">
        <p14:creationId xmlns:p14="http://schemas.microsoft.com/office/powerpoint/2010/main" val="336733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994383" y="2332552"/>
            <a:ext cx="4781066" cy="3847207"/>
          </a:xfrm>
          <a:prstGeom prst="rect">
            <a:avLst/>
          </a:prstGeom>
          <a:noFill/>
        </p:spPr>
        <p:txBody>
          <a:bodyPr wrap="square" rtlCol="0">
            <a:spAutoFit/>
          </a:bodyPr>
          <a:lstStyle/>
          <a:p>
            <a:r>
              <a:rPr lang="fr-FR" sz="1600" b="1" dirty="0">
                <a:solidFill>
                  <a:prstClr val="black"/>
                </a:solidFill>
                <a:latin typeface="Century Gothic" panose="020B0502020202020204" pitchFamily="34" charset="0"/>
              </a:rPr>
              <a:t>BEAUTY PURPOSE : </a:t>
            </a:r>
          </a:p>
          <a:p>
            <a:endParaRPr lang="fr-FR" dirty="0" smtClean="0">
              <a:solidFill>
                <a:schemeClr val="bg1">
                  <a:lumMod val="50000"/>
                </a:schemeClr>
              </a:solidFill>
            </a:endParaRPr>
          </a:p>
          <a:p>
            <a:r>
              <a:rPr lang="fr-FR" dirty="0" smtClean="0">
                <a:solidFill>
                  <a:schemeClr val="bg1">
                    <a:lumMod val="50000"/>
                  </a:schemeClr>
                </a:solidFill>
              </a:rPr>
              <a:t>- </a:t>
            </a:r>
            <a:r>
              <a:rPr lang="fr-FR" sz="1600" dirty="0" err="1">
                <a:solidFill>
                  <a:prstClr val="black"/>
                </a:solidFill>
                <a:latin typeface="Century Gothic" panose="020B0502020202020204" pitchFamily="34" charset="0"/>
              </a:rPr>
              <a:t>Revealing</a:t>
            </a:r>
            <a:r>
              <a:rPr lang="fr-FR" sz="1600" dirty="0">
                <a:solidFill>
                  <a:prstClr val="black"/>
                </a:solidFill>
                <a:latin typeface="Century Gothic" panose="020B0502020202020204" pitchFamily="34" charset="0"/>
              </a:rPr>
              <a:t> the beauty of the skin by </a:t>
            </a:r>
            <a:r>
              <a:rPr lang="fr-FR" sz="1600" dirty="0" err="1">
                <a:solidFill>
                  <a:prstClr val="black"/>
                </a:solidFill>
                <a:latin typeface="Century Gothic" panose="020B0502020202020204" pitchFamily="34" charset="0"/>
              </a:rPr>
              <a:t>reviving</a:t>
            </a:r>
            <a:r>
              <a:rPr lang="fr-FR" sz="1600" dirty="0">
                <a:solidFill>
                  <a:prstClr val="black"/>
                </a:solidFill>
                <a:latin typeface="Century Gothic" panose="020B0502020202020204" pitchFamily="34" charset="0"/>
              </a:rPr>
              <a:t> </a:t>
            </a:r>
            <a:r>
              <a:rPr lang="fr-FR" sz="1600" dirty="0" err="1">
                <a:solidFill>
                  <a:prstClr val="black"/>
                </a:solidFill>
                <a:latin typeface="Century Gothic" panose="020B0502020202020204" pitchFamily="34" charset="0"/>
              </a:rPr>
              <a:t>its</a:t>
            </a:r>
            <a:r>
              <a:rPr lang="fr-FR" sz="1600" dirty="0">
                <a:solidFill>
                  <a:prstClr val="black"/>
                </a:solidFill>
                <a:latin typeface="Century Gothic" panose="020B0502020202020204" pitchFamily="34" charset="0"/>
              </a:rPr>
              <a:t> radiance and a </a:t>
            </a:r>
            <a:r>
              <a:rPr lang="fr-FR" sz="1600" dirty="0" err="1">
                <a:solidFill>
                  <a:prstClr val="black"/>
                </a:solidFill>
                <a:latin typeface="Century Gothic" panose="020B0502020202020204" pitchFamily="34" charset="0"/>
              </a:rPr>
              <a:t>refined</a:t>
            </a:r>
            <a:r>
              <a:rPr lang="fr-FR" sz="1600" dirty="0">
                <a:solidFill>
                  <a:prstClr val="black"/>
                </a:solidFill>
                <a:latin typeface="Century Gothic" panose="020B0502020202020204" pitchFamily="34" charset="0"/>
              </a:rPr>
              <a:t> skin texture</a:t>
            </a:r>
          </a:p>
          <a:p>
            <a:endParaRPr lang="fr-FR" sz="1600" dirty="0">
              <a:solidFill>
                <a:prstClr val="black"/>
              </a:solidFill>
              <a:latin typeface="Century Gothic" panose="020B0502020202020204" pitchFamily="34" charset="0"/>
            </a:endParaRPr>
          </a:p>
          <a:p>
            <a:endParaRPr lang="fr-FR" sz="1600" dirty="0">
              <a:solidFill>
                <a:prstClr val="black"/>
              </a:solidFill>
              <a:latin typeface="Century Gothic" panose="020B0502020202020204" pitchFamily="34" charset="0"/>
            </a:endParaRPr>
          </a:p>
          <a:p>
            <a:endParaRPr lang="fr-FR" sz="1600" dirty="0">
              <a:solidFill>
                <a:prstClr val="black"/>
              </a:solidFill>
              <a:latin typeface="Century Gothic" panose="020B0502020202020204" pitchFamily="34" charset="0"/>
            </a:endParaRPr>
          </a:p>
          <a:p>
            <a:r>
              <a:rPr lang="fr-FR" sz="1600" b="1" dirty="0">
                <a:solidFill>
                  <a:prstClr val="black"/>
                </a:solidFill>
                <a:latin typeface="Century Gothic" panose="020B0502020202020204" pitchFamily="34" charset="0"/>
              </a:rPr>
              <a:t>HOW ?</a:t>
            </a:r>
          </a:p>
          <a:p>
            <a:endParaRPr lang="fr-FR" sz="1600" dirty="0">
              <a:solidFill>
                <a:prstClr val="black"/>
              </a:solidFill>
              <a:latin typeface="Century Gothic" panose="020B0502020202020204" pitchFamily="34" charset="0"/>
            </a:endParaRPr>
          </a:p>
          <a:p>
            <a:pPr marL="285750" indent="-285750">
              <a:buFontTx/>
              <a:buChar char="-"/>
            </a:pPr>
            <a:r>
              <a:rPr lang="fr-FR" sz="1600" dirty="0" smtClean="0">
                <a:solidFill>
                  <a:prstClr val="black"/>
                </a:solidFill>
                <a:latin typeface="Century Gothic" panose="020B0502020202020204" pitchFamily="34" charset="0"/>
              </a:rPr>
              <a:t>By </a:t>
            </a:r>
            <a:r>
              <a:rPr lang="fr-FR" sz="1600" dirty="0" err="1">
                <a:solidFill>
                  <a:prstClr val="black"/>
                </a:solidFill>
                <a:latin typeface="Century Gothic" panose="020B0502020202020204" pitchFamily="34" charset="0"/>
              </a:rPr>
              <a:t>using</a:t>
            </a:r>
            <a:r>
              <a:rPr lang="fr-FR" sz="1600" dirty="0">
                <a:solidFill>
                  <a:prstClr val="black"/>
                </a:solidFill>
                <a:latin typeface="Century Gothic" panose="020B0502020202020204" pitchFamily="34" charset="0"/>
              </a:rPr>
              <a:t> </a:t>
            </a:r>
            <a:r>
              <a:rPr lang="fr-FR" sz="1600" dirty="0" err="1">
                <a:solidFill>
                  <a:prstClr val="black"/>
                </a:solidFill>
                <a:latin typeface="Century Gothic" panose="020B0502020202020204" pitchFamily="34" charset="0"/>
              </a:rPr>
              <a:t>AHAs</a:t>
            </a:r>
            <a:r>
              <a:rPr lang="fr-FR" sz="1600" dirty="0">
                <a:solidFill>
                  <a:prstClr val="black"/>
                </a:solidFill>
                <a:latin typeface="Century Gothic" panose="020B0502020202020204" pitchFamily="34" charset="0"/>
              </a:rPr>
              <a:t> and </a:t>
            </a:r>
            <a:r>
              <a:rPr lang="fr-FR" sz="1600" dirty="0" err="1" smtClean="0">
                <a:solidFill>
                  <a:prstClr val="black"/>
                </a:solidFill>
                <a:latin typeface="Century Gothic" panose="020B0502020202020204" pitchFamily="34" charset="0"/>
              </a:rPr>
              <a:t>BHAs</a:t>
            </a:r>
            <a:r>
              <a:rPr lang="fr-FR" sz="1600" dirty="0" smtClean="0">
                <a:solidFill>
                  <a:prstClr val="black"/>
                </a:solidFill>
                <a:latin typeface="Century Gothic" panose="020B0502020202020204" pitchFamily="34" charset="0"/>
              </a:rPr>
              <a:t>.</a:t>
            </a:r>
          </a:p>
          <a:p>
            <a:r>
              <a:rPr lang="en-US" sz="1600" dirty="0">
                <a:solidFill>
                  <a:prstClr val="black"/>
                </a:solidFill>
                <a:latin typeface="Century Gothic" panose="020B0502020202020204" pitchFamily="34" charset="0"/>
              </a:rPr>
              <a:t>Acids interact with keratin and modify the inter-</a:t>
            </a:r>
            <a:r>
              <a:rPr lang="en-US" sz="1600" dirty="0" err="1">
                <a:solidFill>
                  <a:prstClr val="black"/>
                </a:solidFill>
                <a:latin typeface="Century Gothic" panose="020B0502020202020204" pitchFamily="34" charset="0"/>
              </a:rPr>
              <a:t>corneocyte</a:t>
            </a:r>
            <a:r>
              <a:rPr lang="en-US" sz="1600" dirty="0">
                <a:solidFill>
                  <a:prstClr val="black"/>
                </a:solidFill>
                <a:latin typeface="Century Gothic" panose="020B0502020202020204" pitchFamily="34" charset="0"/>
              </a:rPr>
              <a:t> bonds. They promote the elimination of dead cells from the corneous layer of the epidermis by simple contact with the skin.</a:t>
            </a:r>
            <a:endParaRPr lang="fr-FR" sz="1600" dirty="0">
              <a:solidFill>
                <a:prstClr val="black"/>
              </a:solidFill>
              <a:latin typeface="Century Gothic" panose="020B0502020202020204" pitchFamily="34" charset="0"/>
            </a:endParaRPr>
          </a:p>
        </p:txBody>
      </p:sp>
      <p:pic>
        <p:nvPicPr>
          <p:cNvPr id="8" name="Image 7">
            <a:extLst>
              <a:ext uri="{FF2B5EF4-FFF2-40B4-BE49-F238E27FC236}">
                <a16:creationId xmlns:a16="http://schemas.microsoft.com/office/drawing/2014/main" id="{4E3C1067-6E2B-42BB-9BA8-0D0CC4C43ACD}"/>
              </a:ext>
            </a:extLst>
          </p:cNvPr>
          <p:cNvPicPr>
            <a:picLocks noChangeAspect="1"/>
          </p:cNvPicPr>
          <p:nvPr/>
        </p:nvPicPr>
        <p:blipFill rotWithShape="1">
          <a:blip r:embed="rId3" cstate="print"/>
          <a:srcRect l="51870" t="15492" r="24550" b="80330"/>
          <a:stretch/>
        </p:blipFill>
        <p:spPr>
          <a:xfrm>
            <a:off x="2753874" y="381240"/>
            <a:ext cx="6237064" cy="642996"/>
          </a:xfrm>
          <a:prstGeom prst="rect">
            <a:avLst/>
          </a:prstGeom>
        </p:spPr>
      </p:pic>
      <p:sp>
        <p:nvSpPr>
          <p:cNvPr id="9" name="Sous-titre 2">
            <a:extLst>
              <a:ext uri="{FF2B5EF4-FFF2-40B4-BE49-F238E27FC236}">
                <a16:creationId xmlns:a16="http://schemas.microsoft.com/office/drawing/2014/main" id="{5257DCD9-7062-4C85-9309-DADF1D224FEC}"/>
              </a:ext>
            </a:extLst>
          </p:cNvPr>
          <p:cNvSpPr txBox="1">
            <a:spLocks/>
          </p:cNvSpPr>
          <p:nvPr/>
        </p:nvSpPr>
        <p:spPr>
          <a:xfrm>
            <a:off x="1890751" y="737716"/>
            <a:ext cx="8019219" cy="461665"/>
          </a:xfrm>
          <a:prstGeom prst="rect">
            <a:avLst/>
          </a:prstGeom>
          <a:noFill/>
        </p:spPr>
        <p:txBody>
          <a:bodyPr wrap="square" rtlCol="0">
            <a:spAutoFit/>
          </a:bodyPr>
          <a:lstStyle>
            <a:defPPr>
              <a:defRPr lang="fr-FR"/>
            </a:defPPr>
            <a:lvl1pPr algn="ctr">
              <a:defRPr sz="2400" b="1">
                <a:latin typeface="KyivType Sans2" panose="00000500000000000000" charset="0"/>
              </a:defRPr>
            </a:lvl1pPr>
          </a:lstStyle>
          <a:p>
            <a:r>
              <a:rPr lang="fr-FR" dirty="0"/>
              <a:t>PEELINGS </a:t>
            </a:r>
          </a:p>
        </p:txBody>
      </p:sp>
      <p:sp>
        <p:nvSpPr>
          <p:cNvPr id="7" name="ZoneTexte 6"/>
          <p:cNvSpPr txBox="1"/>
          <p:nvPr/>
        </p:nvSpPr>
        <p:spPr>
          <a:xfrm>
            <a:off x="7366522" y="2332552"/>
            <a:ext cx="4051109" cy="3570208"/>
          </a:xfrm>
          <a:prstGeom prst="rect">
            <a:avLst/>
          </a:prstGeom>
          <a:solidFill>
            <a:srgbClr val="F3EDE9"/>
          </a:solidFill>
        </p:spPr>
        <p:txBody>
          <a:bodyPr wrap="none" rtlCol="0">
            <a:spAutoFit/>
          </a:bodyPr>
          <a:lstStyle/>
          <a:p>
            <a:r>
              <a:rPr lang="fr-FR" sz="1600" b="1" dirty="0" smtClean="0">
                <a:solidFill>
                  <a:prstClr val="black"/>
                </a:solidFill>
                <a:latin typeface="Century Gothic" panose="020B0502020202020204" pitchFamily="34" charset="0"/>
              </a:rPr>
              <a:t>CONCERNS :</a:t>
            </a:r>
          </a:p>
          <a:p>
            <a:pPr marL="450850" indent="-368300"/>
            <a:endParaRPr lang="fr-FR" sz="1600" dirty="0">
              <a:solidFill>
                <a:prstClr val="black"/>
              </a:solidFill>
              <a:latin typeface="Century Gothic" panose="020B0502020202020204" pitchFamily="34" charset="0"/>
            </a:endParaRPr>
          </a:p>
          <a:p>
            <a:pPr marL="450850" indent="-368300"/>
            <a:r>
              <a:rPr lang="fr-FR" sz="1600" dirty="0">
                <a:solidFill>
                  <a:prstClr val="black"/>
                </a:solidFill>
                <a:latin typeface="Century Gothic" panose="020B0502020202020204" pitchFamily="34" charset="0"/>
              </a:rPr>
              <a:t>	-   </a:t>
            </a:r>
            <a:r>
              <a:rPr lang="fr-FR" sz="1600" dirty="0" err="1">
                <a:solidFill>
                  <a:prstClr val="black"/>
                </a:solidFill>
                <a:latin typeface="Century Gothic" panose="020B0502020202020204" pitchFamily="34" charset="0"/>
              </a:rPr>
              <a:t>Dull</a:t>
            </a:r>
            <a:r>
              <a:rPr lang="fr-FR" sz="1600" dirty="0">
                <a:solidFill>
                  <a:prstClr val="black"/>
                </a:solidFill>
                <a:latin typeface="Century Gothic" panose="020B0502020202020204" pitchFamily="34" charset="0"/>
              </a:rPr>
              <a:t> complexion (</a:t>
            </a:r>
            <a:r>
              <a:rPr lang="fr-FR" sz="1600" dirty="0" err="1">
                <a:solidFill>
                  <a:prstClr val="black"/>
                </a:solidFill>
                <a:latin typeface="Century Gothic" panose="020B0502020202020204" pitchFamily="34" charset="0"/>
              </a:rPr>
              <a:t>smokers</a:t>
            </a:r>
            <a:r>
              <a:rPr lang="fr-FR" sz="1600" dirty="0">
                <a:solidFill>
                  <a:prstClr val="black"/>
                </a:solidFill>
                <a:latin typeface="Century Gothic" panose="020B0502020202020204" pitchFamily="34" charset="0"/>
              </a:rPr>
              <a:t>)</a:t>
            </a:r>
          </a:p>
          <a:p>
            <a:pPr marL="450850" indent="-368300"/>
            <a:endParaRPr lang="fr-FR" sz="1600" dirty="0">
              <a:solidFill>
                <a:prstClr val="black"/>
              </a:solidFill>
              <a:latin typeface="Century Gothic" panose="020B0502020202020204" pitchFamily="34" charset="0"/>
            </a:endParaRPr>
          </a:p>
          <a:p>
            <a:pPr marL="450850" indent="-368300"/>
            <a:r>
              <a:rPr lang="fr-FR" sz="1600" dirty="0">
                <a:solidFill>
                  <a:prstClr val="black"/>
                </a:solidFill>
                <a:latin typeface="Century Gothic" panose="020B0502020202020204" pitchFamily="34" charset="0"/>
              </a:rPr>
              <a:t>	-   </a:t>
            </a:r>
            <a:r>
              <a:rPr lang="fr-FR" sz="1600" dirty="0" err="1">
                <a:solidFill>
                  <a:prstClr val="black"/>
                </a:solidFill>
                <a:latin typeface="Century Gothic" panose="020B0502020202020204" pitchFamily="34" charset="0"/>
              </a:rPr>
              <a:t>Muddy</a:t>
            </a:r>
            <a:r>
              <a:rPr lang="fr-FR" sz="1600" dirty="0">
                <a:solidFill>
                  <a:prstClr val="black"/>
                </a:solidFill>
                <a:latin typeface="Century Gothic" panose="020B0502020202020204" pitchFamily="34" charset="0"/>
              </a:rPr>
              <a:t>, </a:t>
            </a:r>
            <a:r>
              <a:rPr lang="fr-FR" sz="1600" dirty="0" err="1">
                <a:solidFill>
                  <a:prstClr val="black"/>
                </a:solidFill>
                <a:latin typeface="Century Gothic" panose="020B0502020202020204" pitchFamily="34" charset="0"/>
              </a:rPr>
              <a:t>uneven</a:t>
            </a:r>
            <a:r>
              <a:rPr lang="fr-FR" sz="1600" dirty="0">
                <a:solidFill>
                  <a:prstClr val="black"/>
                </a:solidFill>
                <a:latin typeface="Century Gothic" panose="020B0502020202020204" pitchFamily="34" charset="0"/>
              </a:rPr>
              <a:t> complexion</a:t>
            </a:r>
          </a:p>
          <a:p>
            <a:pPr marL="450850" indent="-368300"/>
            <a:endParaRPr lang="fr-FR" sz="1600" dirty="0">
              <a:solidFill>
                <a:prstClr val="black"/>
              </a:solidFill>
              <a:latin typeface="Century Gothic" panose="020B0502020202020204" pitchFamily="34" charset="0"/>
            </a:endParaRPr>
          </a:p>
          <a:p>
            <a:pPr marL="450850" indent="-368300"/>
            <a:r>
              <a:rPr lang="fr-FR" sz="1600" dirty="0">
                <a:solidFill>
                  <a:prstClr val="black"/>
                </a:solidFill>
                <a:latin typeface="Century Gothic" panose="020B0502020202020204" pitchFamily="34" charset="0"/>
              </a:rPr>
              <a:t>	-   </a:t>
            </a:r>
            <a:r>
              <a:rPr lang="fr-FR" sz="1600" dirty="0" err="1">
                <a:solidFill>
                  <a:prstClr val="black"/>
                </a:solidFill>
                <a:latin typeface="Century Gothic" panose="020B0502020202020204" pitchFamily="34" charset="0"/>
              </a:rPr>
              <a:t>Tired</a:t>
            </a:r>
            <a:r>
              <a:rPr lang="fr-FR" sz="1600" dirty="0">
                <a:solidFill>
                  <a:prstClr val="black"/>
                </a:solidFill>
                <a:latin typeface="Century Gothic" panose="020B0502020202020204" pitchFamily="34" charset="0"/>
              </a:rPr>
              <a:t> and rough skin</a:t>
            </a:r>
          </a:p>
          <a:p>
            <a:pPr marL="450850" indent="-368300"/>
            <a:endParaRPr lang="fr-FR" sz="1600" dirty="0">
              <a:solidFill>
                <a:prstClr val="black"/>
              </a:solidFill>
              <a:latin typeface="Century Gothic" panose="020B0502020202020204" pitchFamily="34" charset="0"/>
            </a:endParaRPr>
          </a:p>
          <a:p>
            <a:pPr marL="450850" indent="-368300"/>
            <a:r>
              <a:rPr lang="fr-FR" sz="1600" dirty="0">
                <a:solidFill>
                  <a:prstClr val="black"/>
                </a:solidFill>
                <a:latin typeface="Century Gothic" panose="020B0502020202020204" pitchFamily="34" charset="0"/>
              </a:rPr>
              <a:t>	-   </a:t>
            </a:r>
            <a:r>
              <a:rPr lang="fr-FR" sz="1600" dirty="0" err="1">
                <a:solidFill>
                  <a:prstClr val="black"/>
                </a:solidFill>
                <a:latin typeface="Century Gothic" panose="020B0502020202020204" pitchFamily="34" charset="0"/>
              </a:rPr>
              <a:t>Dilated</a:t>
            </a:r>
            <a:r>
              <a:rPr lang="fr-FR" sz="1600" dirty="0">
                <a:solidFill>
                  <a:prstClr val="black"/>
                </a:solidFill>
                <a:latin typeface="Century Gothic" panose="020B0502020202020204" pitchFamily="34" charset="0"/>
              </a:rPr>
              <a:t> pores</a:t>
            </a:r>
          </a:p>
          <a:p>
            <a:pPr marL="450850" indent="-368300"/>
            <a:endParaRPr lang="fr-FR" sz="1600" dirty="0">
              <a:solidFill>
                <a:prstClr val="black"/>
              </a:solidFill>
              <a:latin typeface="Century Gothic" panose="020B0502020202020204" pitchFamily="34" charset="0"/>
            </a:endParaRPr>
          </a:p>
          <a:p>
            <a:pPr marL="450850" indent="-368300"/>
            <a:r>
              <a:rPr lang="fr-FR" sz="1600" dirty="0">
                <a:solidFill>
                  <a:prstClr val="black"/>
                </a:solidFill>
                <a:latin typeface="Century Gothic" panose="020B0502020202020204" pitchFamily="34" charset="0"/>
              </a:rPr>
              <a:t>	-   Imperfections (scars, </a:t>
            </a:r>
            <a:r>
              <a:rPr lang="fr-FR" sz="1600" dirty="0" err="1">
                <a:solidFill>
                  <a:prstClr val="black"/>
                </a:solidFill>
                <a:latin typeface="Century Gothic" panose="020B0502020202020204" pitchFamily="34" charset="0"/>
              </a:rPr>
              <a:t>dark</a:t>
            </a:r>
            <a:r>
              <a:rPr lang="fr-FR" sz="1600" dirty="0">
                <a:solidFill>
                  <a:prstClr val="black"/>
                </a:solidFill>
                <a:latin typeface="Century Gothic" panose="020B0502020202020204" pitchFamily="34" charset="0"/>
              </a:rPr>
              <a:t> spots)</a:t>
            </a:r>
          </a:p>
          <a:p>
            <a:pPr marL="450850" indent="-368300"/>
            <a:endParaRPr lang="fr-FR" sz="1600" dirty="0">
              <a:solidFill>
                <a:prstClr val="black"/>
              </a:solidFill>
              <a:latin typeface="Century Gothic" panose="020B0502020202020204" pitchFamily="34" charset="0"/>
            </a:endParaRPr>
          </a:p>
          <a:p>
            <a:pPr marL="450850" indent="-368300"/>
            <a:r>
              <a:rPr lang="fr-FR" sz="1600" dirty="0">
                <a:solidFill>
                  <a:prstClr val="black"/>
                </a:solidFill>
                <a:latin typeface="Century Gothic" panose="020B0502020202020204" pitchFamily="34" charset="0"/>
              </a:rPr>
              <a:t>	-   Lines, fine </a:t>
            </a:r>
            <a:r>
              <a:rPr lang="fr-FR" sz="1600" dirty="0" err="1">
                <a:solidFill>
                  <a:prstClr val="black"/>
                </a:solidFill>
                <a:latin typeface="Century Gothic" panose="020B0502020202020204" pitchFamily="34" charset="0"/>
              </a:rPr>
              <a:t>lines</a:t>
            </a:r>
            <a:r>
              <a:rPr lang="fr-FR" sz="1600" dirty="0">
                <a:solidFill>
                  <a:prstClr val="black"/>
                </a:solidFill>
                <a:latin typeface="Century Gothic" panose="020B0502020202020204" pitchFamily="34" charset="0"/>
              </a:rPr>
              <a:t> </a:t>
            </a:r>
          </a:p>
          <a:p>
            <a:endParaRPr lang="fr-FR" dirty="0" smtClean="0">
              <a:solidFill>
                <a:schemeClr val="bg1">
                  <a:lumMod val="50000"/>
                </a:schemeClr>
              </a:solidFill>
            </a:endParaRPr>
          </a:p>
        </p:txBody>
      </p:sp>
      <p:pic>
        <p:nvPicPr>
          <p:cNvPr id="2" name="Image 1"/>
          <p:cNvPicPr>
            <a:picLocks noChangeAspect="1"/>
          </p:cNvPicPr>
          <p:nvPr/>
        </p:nvPicPr>
        <p:blipFill>
          <a:blip r:embed="rId4">
            <a:extLst>
              <a:ext uri="{BEBA8EAE-BF5A-486C-A8C5-ECC9F3942E4B}">
                <a14:imgProps xmlns:a14="http://schemas.microsoft.com/office/drawing/2010/main">
                  <a14:imgLayer r:embed="rId5">
                    <a14:imgEffect>
                      <a14:backgroundRemoval t="0" b="99091" l="7487" r="100000">
                        <a14:foregroundMark x1="50267" y1="21818" x2="50267" y2="21818"/>
                        <a14:foregroundMark x1="53476" y1="15455" x2="53476" y2="15455"/>
                        <a14:foregroundMark x1="68984" y1="28636" x2="68984" y2="28636"/>
                        <a14:foregroundMark x1="70588" y1="53636" x2="70588" y2="53636"/>
                        <a14:foregroundMark x1="32620" y1="35909" x2="32620" y2="35909"/>
                        <a14:foregroundMark x1="33690" y1="54091" x2="33690" y2="54091"/>
                        <a14:foregroundMark x1="55080" y1="85455" x2="55080" y2="85455"/>
                        <a14:foregroundMark x1="55080" y1="85455" x2="55080" y2="85455"/>
                        <a14:foregroundMark x1="50802" y1="69091" x2="50802" y2="69091"/>
                        <a14:foregroundMark x1="79679" y1="95909" x2="79679" y2="95909"/>
                        <a14:foregroundMark x1="24599" y1="95455" x2="24599" y2="95455"/>
                        <a14:foregroundMark x1="43316" y1="79545" x2="43316" y2="79545"/>
                        <a14:foregroundMark x1="25134" y1="97273" x2="54011" y2="70000"/>
                      </a14:backgroundRemoval>
                    </a14:imgEffect>
                  </a14:imgLayer>
                </a14:imgProps>
              </a:ext>
            </a:extLst>
          </a:blip>
          <a:stretch>
            <a:fillRect/>
          </a:stretch>
        </p:blipFill>
        <p:spPr>
          <a:xfrm>
            <a:off x="4972596" y="2113100"/>
            <a:ext cx="2680880" cy="3153977"/>
          </a:xfrm>
          <a:prstGeom prst="rect">
            <a:avLst/>
          </a:prstGeom>
        </p:spPr>
      </p:pic>
    </p:spTree>
    <p:extLst>
      <p:ext uri="{BB962C8B-B14F-4D97-AF65-F5344CB8AC3E}">
        <p14:creationId xmlns:p14="http://schemas.microsoft.com/office/powerpoint/2010/main" val="309007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p:cNvSpPr/>
          <p:nvPr/>
        </p:nvSpPr>
        <p:spPr>
          <a:xfrm>
            <a:off x="2744" y="2291193"/>
            <a:ext cx="4087118" cy="730957"/>
          </a:xfrm>
          <a:prstGeom prst="rect">
            <a:avLst/>
          </a:prstGeom>
          <a:solidFill>
            <a:srgbClr val="F3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sz="1600" dirty="0" smtClean="0">
                <a:solidFill>
                  <a:srgbClr val="565655"/>
                </a:solidFill>
                <a:latin typeface="KyivType Sans2" panose="00000500000000000000" pitchFamily="50" charset="0"/>
              </a:rPr>
              <a:t>RADIANCE BOOSTING MASK</a:t>
            </a:r>
            <a:endParaRPr lang="fr-FR" sz="1600" dirty="0">
              <a:solidFill>
                <a:srgbClr val="565655"/>
              </a:solidFill>
              <a:latin typeface="KyivType Sans2" panose="00000500000000000000" pitchFamily="50" charset="0"/>
            </a:endParaRPr>
          </a:p>
        </p:txBody>
      </p:sp>
      <p:sp>
        <p:nvSpPr>
          <p:cNvPr id="98" name="Rectangle 97"/>
          <p:cNvSpPr/>
          <p:nvPr/>
        </p:nvSpPr>
        <p:spPr>
          <a:xfrm>
            <a:off x="4117572" y="2288449"/>
            <a:ext cx="4037212" cy="730957"/>
          </a:xfrm>
          <a:prstGeom prst="rect">
            <a:avLst/>
          </a:prstGeom>
          <a:solidFill>
            <a:srgbClr val="F3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600" dirty="0">
                <a:solidFill>
                  <a:srgbClr val="565655"/>
                </a:solidFill>
                <a:latin typeface="KyivType Sans2" panose="00000500000000000000" pitchFamily="50" charset="0"/>
              </a:rPr>
              <a:t>FLASH CURE NEW SKIN EFFECT</a:t>
            </a:r>
          </a:p>
        </p:txBody>
      </p:sp>
      <p:sp>
        <p:nvSpPr>
          <p:cNvPr id="99" name="Rectangle 98"/>
          <p:cNvSpPr/>
          <p:nvPr/>
        </p:nvSpPr>
        <p:spPr>
          <a:xfrm>
            <a:off x="8182493" y="2287506"/>
            <a:ext cx="4009505" cy="730957"/>
          </a:xfrm>
          <a:prstGeom prst="rect">
            <a:avLst/>
          </a:prstGeom>
          <a:solidFill>
            <a:srgbClr val="F3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srgbClr val="565655"/>
                </a:solidFill>
                <a:effectLst/>
                <a:uLnTx/>
                <a:uFillTx/>
                <a:latin typeface="KyivType Sans2" panose="00000500000000000000" pitchFamily="50" charset="0"/>
              </a:rPr>
              <a:t>ANTI-AGING</a:t>
            </a:r>
            <a:r>
              <a:rPr kumimoji="0" lang="fr-FR" sz="1600" b="0" i="0" u="none" strike="noStrike" kern="1200" cap="none" spc="0" normalizeH="0" noProof="0" dirty="0" smtClean="0">
                <a:ln>
                  <a:noFill/>
                </a:ln>
                <a:solidFill>
                  <a:srgbClr val="565655"/>
                </a:solidFill>
                <a:effectLst/>
                <a:uLnTx/>
                <a:uFillTx/>
                <a:latin typeface="KyivType Sans2" panose="00000500000000000000" pitchFamily="50" charset="0"/>
              </a:rPr>
              <a:t> INTENSIVE CURE</a:t>
            </a:r>
            <a:endParaRPr kumimoji="0" lang="fr-FR" sz="1600" b="0" i="0" u="none" strike="noStrike" kern="1200" cap="none" spc="0" normalizeH="0" baseline="0" noProof="0" dirty="0">
              <a:ln>
                <a:noFill/>
              </a:ln>
              <a:solidFill>
                <a:srgbClr val="565655"/>
              </a:solidFill>
              <a:effectLst/>
              <a:uLnTx/>
              <a:uFillTx/>
              <a:latin typeface="KyivType Sans2" panose="00000500000000000000" pitchFamily="50" charset="0"/>
            </a:endParaRPr>
          </a:p>
        </p:txBody>
      </p:sp>
      <p:sp>
        <p:nvSpPr>
          <p:cNvPr id="108" name="Rectangle 107"/>
          <p:cNvSpPr/>
          <p:nvPr/>
        </p:nvSpPr>
        <p:spPr>
          <a:xfrm>
            <a:off x="1" y="1521329"/>
            <a:ext cx="12191998" cy="338554"/>
          </a:xfrm>
          <a:prstGeom prst="rect">
            <a:avLst/>
          </a:prstGeom>
        </p:spPr>
        <p:txBody>
          <a:bodyPr wrap="square">
            <a:spAutoFit/>
          </a:bodyPr>
          <a:lstStyle/>
          <a:p>
            <a:pPr lvl="0" algn="ctr">
              <a:defRPr/>
            </a:pPr>
            <a:r>
              <a:rPr lang="en-US" sz="1600" i="1" dirty="0">
                <a:solidFill>
                  <a:prstClr val="black"/>
                </a:solidFill>
                <a:latin typeface="KyivType Sans2" panose="00000500000000000000" pitchFamily="50" charset="0"/>
              </a:rPr>
              <a:t>Triple-effect night peeling mask with 10% glycolic acid</a:t>
            </a:r>
          </a:p>
        </p:txBody>
      </p:sp>
      <p:pic>
        <p:nvPicPr>
          <p:cNvPr id="1026" name="Picture 2" descr="Glyconight 10% Masque Yon-K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1334" y="3299461"/>
            <a:ext cx="975041" cy="217677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Glyconight 10% Masque Yon-K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9599" y="3462020"/>
            <a:ext cx="975041" cy="217677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Glyconight 10% Masque Yon-K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0343" y="3440430"/>
            <a:ext cx="975041" cy="217677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28090" y="5617209"/>
            <a:ext cx="3109631" cy="1077218"/>
          </a:xfrm>
          <a:prstGeom prst="rect">
            <a:avLst/>
          </a:prstGeom>
        </p:spPr>
        <p:txBody>
          <a:bodyPr wrap="square">
            <a:spAutoFit/>
          </a:bodyPr>
          <a:lstStyle/>
          <a:p>
            <a:r>
              <a:rPr lang="en-US" sz="1600" dirty="0">
                <a:solidFill>
                  <a:prstClr val="black"/>
                </a:solidFill>
                <a:latin typeface="Century Gothic" panose="020B0502020202020204" pitchFamily="34" charset="0"/>
              </a:rPr>
              <a:t>Apply once at night for an incredibly more radiant complexion the next morning.</a:t>
            </a:r>
          </a:p>
        </p:txBody>
      </p:sp>
      <p:sp>
        <p:nvSpPr>
          <p:cNvPr id="10" name="Rectangle 9"/>
          <p:cNvSpPr/>
          <p:nvPr/>
        </p:nvSpPr>
        <p:spPr>
          <a:xfrm>
            <a:off x="5176892" y="5894207"/>
            <a:ext cx="2183610" cy="584775"/>
          </a:xfrm>
          <a:prstGeom prst="rect">
            <a:avLst/>
          </a:prstGeom>
        </p:spPr>
        <p:txBody>
          <a:bodyPr wrap="square">
            <a:spAutoFit/>
          </a:bodyPr>
          <a:lstStyle/>
          <a:p>
            <a:r>
              <a:rPr lang="en-US" sz="1600" dirty="0">
                <a:solidFill>
                  <a:prstClr val="black"/>
                </a:solidFill>
                <a:latin typeface="Century Gothic" panose="020B0502020202020204" pitchFamily="34" charset="0"/>
              </a:rPr>
              <a:t>Use every other night for one week.</a:t>
            </a:r>
          </a:p>
        </p:txBody>
      </p:sp>
      <p:sp>
        <p:nvSpPr>
          <p:cNvPr id="11" name="Rectangle 10"/>
          <p:cNvSpPr/>
          <p:nvPr/>
        </p:nvSpPr>
        <p:spPr>
          <a:xfrm>
            <a:off x="8489340" y="5617209"/>
            <a:ext cx="3377981" cy="1323439"/>
          </a:xfrm>
          <a:prstGeom prst="rect">
            <a:avLst/>
          </a:prstGeom>
        </p:spPr>
        <p:txBody>
          <a:bodyPr wrap="square">
            <a:spAutoFit/>
          </a:bodyPr>
          <a:lstStyle/>
          <a:p>
            <a:r>
              <a:rPr lang="en-US" sz="1600" dirty="0">
                <a:solidFill>
                  <a:prstClr val="black"/>
                </a:solidFill>
                <a:latin typeface="Century Gothic" panose="020B0502020202020204" pitchFamily="34" charset="0"/>
              </a:rPr>
              <a:t>Use every other night for the first week, then every night for each of the following weeks. </a:t>
            </a:r>
          </a:p>
          <a:p>
            <a:r>
              <a:rPr lang="en-US" sz="1600" dirty="0">
                <a:solidFill>
                  <a:prstClr val="black"/>
                </a:solidFill>
                <a:latin typeface="Century Gothic" panose="020B0502020202020204" pitchFamily="34" charset="0"/>
              </a:rPr>
              <a:t>Repeat this course of treatment two or three times a year.</a:t>
            </a:r>
          </a:p>
        </p:txBody>
      </p:sp>
      <p:pic>
        <p:nvPicPr>
          <p:cNvPr id="13" name="Image 12">
            <a:extLst>
              <a:ext uri="{FF2B5EF4-FFF2-40B4-BE49-F238E27FC236}">
                <a16:creationId xmlns:a16="http://schemas.microsoft.com/office/drawing/2014/main" id="{4E3C1067-6E2B-42BB-9BA8-0D0CC4C43ACD}"/>
              </a:ext>
            </a:extLst>
          </p:cNvPr>
          <p:cNvPicPr>
            <a:picLocks noChangeAspect="1"/>
          </p:cNvPicPr>
          <p:nvPr/>
        </p:nvPicPr>
        <p:blipFill rotWithShape="1">
          <a:blip r:embed="rId4" cstate="print"/>
          <a:srcRect l="51870" t="15492" r="24550" b="80330"/>
          <a:stretch/>
        </p:blipFill>
        <p:spPr>
          <a:xfrm>
            <a:off x="2753874" y="381240"/>
            <a:ext cx="6237064" cy="642996"/>
          </a:xfrm>
          <a:prstGeom prst="rect">
            <a:avLst/>
          </a:prstGeom>
        </p:spPr>
      </p:pic>
      <p:sp>
        <p:nvSpPr>
          <p:cNvPr id="37" name="Sous-titre 2">
            <a:extLst>
              <a:ext uri="{FF2B5EF4-FFF2-40B4-BE49-F238E27FC236}">
                <a16:creationId xmlns:a16="http://schemas.microsoft.com/office/drawing/2014/main" id="{5257DCD9-7062-4C85-9309-DADF1D224FEC}"/>
              </a:ext>
            </a:extLst>
          </p:cNvPr>
          <p:cNvSpPr txBox="1">
            <a:spLocks/>
          </p:cNvSpPr>
          <p:nvPr/>
        </p:nvSpPr>
        <p:spPr>
          <a:xfrm>
            <a:off x="792481" y="739662"/>
            <a:ext cx="10114236" cy="10189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fia Pro Regular"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fia Pro Regular"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fia Pro Regular"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4000" dirty="0" err="1" smtClean="0">
                <a:solidFill>
                  <a:srgbClr val="E7E6E6">
                    <a:lumMod val="25000"/>
                  </a:srgbClr>
                </a:solidFill>
                <a:latin typeface="KyivType Sans2" panose="00000500000000000000" pitchFamily="50" charset="0"/>
              </a:rPr>
              <a:t>Glyconight</a:t>
            </a:r>
            <a:r>
              <a:rPr lang="fr-FR" sz="4000" dirty="0" smtClean="0">
                <a:solidFill>
                  <a:srgbClr val="E7E6E6">
                    <a:lumMod val="25000"/>
                  </a:srgbClr>
                </a:solidFill>
                <a:latin typeface="KyivType Sans2" panose="00000500000000000000" pitchFamily="50" charset="0"/>
              </a:rPr>
              <a:t> 10% Masque</a:t>
            </a:r>
            <a:endParaRPr lang="fr-FR" sz="4000" dirty="0">
              <a:solidFill>
                <a:srgbClr val="E7E6E6">
                  <a:lumMod val="25000"/>
                </a:srgbClr>
              </a:solidFill>
              <a:latin typeface="KyivType Sans2" panose="00000500000000000000" pitchFamily="50" charset="0"/>
            </a:endParaRPr>
          </a:p>
        </p:txBody>
      </p:sp>
    </p:spTree>
    <p:extLst>
      <p:ext uri="{BB962C8B-B14F-4D97-AF65-F5344CB8AC3E}">
        <p14:creationId xmlns:p14="http://schemas.microsoft.com/office/powerpoint/2010/main" val="31910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1000"/>
                                        <p:tgtEl>
                                          <p:spTgt spid="86"/>
                                        </p:tgtEl>
                                      </p:cBhvr>
                                    </p:animEffect>
                                    <p:anim calcmode="lin" valueType="num">
                                      <p:cBhvr>
                                        <p:cTn id="8" dur="1000" fill="hold"/>
                                        <p:tgtEl>
                                          <p:spTgt spid="86"/>
                                        </p:tgtEl>
                                        <p:attrNameLst>
                                          <p:attrName>ppt_x</p:attrName>
                                        </p:attrNameLst>
                                      </p:cBhvr>
                                      <p:tavLst>
                                        <p:tav tm="0">
                                          <p:val>
                                            <p:strVal val="#ppt_x"/>
                                          </p:val>
                                        </p:tav>
                                        <p:tav tm="100000">
                                          <p:val>
                                            <p:strVal val="#ppt_x"/>
                                          </p:val>
                                        </p:tav>
                                      </p:tavLst>
                                    </p:anim>
                                    <p:anim calcmode="lin" valueType="num">
                                      <p:cBhvr>
                                        <p:cTn id="9" dur="1000" fill="hold"/>
                                        <p:tgtEl>
                                          <p:spTgt spid="8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1000"/>
                                        <p:tgtEl>
                                          <p:spTgt spid="38"/>
                                        </p:tgtEl>
                                      </p:cBhvr>
                                    </p:animEffect>
                                    <p:anim calcmode="lin" valueType="num">
                                      <p:cBhvr>
                                        <p:cTn id="30" dur="1000" fill="hold"/>
                                        <p:tgtEl>
                                          <p:spTgt spid="38"/>
                                        </p:tgtEl>
                                        <p:attrNameLst>
                                          <p:attrName>ppt_x</p:attrName>
                                        </p:attrNameLst>
                                      </p:cBhvr>
                                      <p:tavLst>
                                        <p:tav tm="0">
                                          <p:val>
                                            <p:strVal val="#ppt_x"/>
                                          </p:val>
                                        </p:tav>
                                        <p:tav tm="100000">
                                          <p:val>
                                            <p:strVal val="#ppt_x"/>
                                          </p:val>
                                        </p:tav>
                                      </p:tavLst>
                                    </p:anim>
                                    <p:anim calcmode="lin" valueType="num">
                                      <p:cBhvr>
                                        <p:cTn id="31" dur="1000" fill="hold"/>
                                        <p:tgtEl>
                                          <p:spTgt spid="3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99"/>
                                        </p:tgtEl>
                                        <p:attrNameLst>
                                          <p:attrName>style.visibility</p:attrName>
                                        </p:attrNameLst>
                                      </p:cBhvr>
                                      <p:to>
                                        <p:strVal val="visible"/>
                                      </p:to>
                                    </p:set>
                                    <p:animEffect transition="in" filter="fade">
                                      <p:cBhvr>
                                        <p:cTn id="41" dur="1000"/>
                                        <p:tgtEl>
                                          <p:spTgt spid="99"/>
                                        </p:tgtEl>
                                      </p:cBhvr>
                                    </p:animEffect>
                                    <p:anim calcmode="lin" valueType="num">
                                      <p:cBhvr>
                                        <p:cTn id="42" dur="1000" fill="hold"/>
                                        <p:tgtEl>
                                          <p:spTgt spid="99"/>
                                        </p:tgtEl>
                                        <p:attrNameLst>
                                          <p:attrName>ppt_x</p:attrName>
                                        </p:attrNameLst>
                                      </p:cBhvr>
                                      <p:tavLst>
                                        <p:tav tm="0">
                                          <p:val>
                                            <p:strVal val="#ppt_x"/>
                                          </p:val>
                                        </p:tav>
                                        <p:tav tm="100000">
                                          <p:val>
                                            <p:strVal val="#ppt_x"/>
                                          </p:val>
                                        </p:tav>
                                      </p:tavLst>
                                    </p:anim>
                                    <p:anim calcmode="lin" valueType="num">
                                      <p:cBhvr>
                                        <p:cTn id="43" dur="1000" fill="hold"/>
                                        <p:tgtEl>
                                          <p:spTgt spid="99"/>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1000"/>
                                        <p:tgtEl>
                                          <p:spTgt spid="41"/>
                                        </p:tgtEl>
                                      </p:cBhvr>
                                    </p:animEffect>
                                    <p:anim calcmode="lin" valueType="num">
                                      <p:cBhvr>
                                        <p:cTn id="47" dur="1000" fill="hold"/>
                                        <p:tgtEl>
                                          <p:spTgt spid="41"/>
                                        </p:tgtEl>
                                        <p:attrNameLst>
                                          <p:attrName>ppt_x</p:attrName>
                                        </p:attrNameLst>
                                      </p:cBhvr>
                                      <p:tavLst>
                                        <p:tav tm="0">
                                          <p:val>
                                            <p:strVal val="#ppt_x"/>
                                          </p:val>
                                        </p:tav>
                                        <p:tav tm="100000">
                                          <p:val>
                                            <p:strVal val="#ppt_x"/>
                                          </p:val>
                                        </p:tav>
                                      </p:tavLst>
                                    </p:anim>
                                    <p:anim calcmode="lin" valueType="num">
                                      <p:cBhvr>
                                        <p:cTn id="48" dur="1000" fill="hold"/>
                                        <p:tgtEl>
                                          <p:spTgt spid="41"/>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8" grpId="0" animBg="1"/>
      <p:bldP spid="99" grpId="0" animBg="1"/>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 33">
            <a:extLst>
              <a:ext uri="{FF2B5EF4-FFF2-40B4-BE49-F238E27FC236}">
                <a16:creationId xmlns:a16="http://schemas.microsoft.com/office/drawing/2014/main" id="{4E3C1067-6E2B-42BB-9BA8-0D0CC4C43ACD}"/>
              </a:ext>
            </a:extLst>
          </p:cNvPr>
          <p:cNvPicPr>
            <a:picLocks noChangeAspect="1"/>
          </p:cNvPicPr>
          <p:nvPr/>
        </p:nvPicPr>
        <p:blipFill rotWithShape="1">
          <a:blip r:embed="rId3" cstate="print"/>
          <a:srcRect l="51870" t="15492" r="24550" b="80330"/>
          <a:stretch/>
        </p:blipFill>
        <p:spPr>
          <a:xfrm>
            <a:off x="2753874" y="381240"/>
            <a:ext cx="6237064" cy="642996"/>
          </a:xfrm>
          <a:prstGeom prst="rect">
            <a:avLst/>
          </a:prstGeom>
        </p:spPr>
      </p:pic>
      <p:pic>
        <p:nvPicPr>
          <p:cNvPr id="33" name="Image 32"/>
          <p:cNvPicPr>
            <a:picLocks noChangeAspect="1"/>
          </p:cNvPicPr>
          <p:nvPr/>
        </p:nvPicPr>
        <p:blipFill rotWithShape="1">
          <a:blip r:embed="rId4" cstate="print"/>
          <a:srcRect l="25926" t="30165" r="23704" b="16173"/>
          <a:stretch/>
        </p:blipFill>
        <p:spPr>
          <a:xfrm>
            <a:off x="3732678" y="2425249"/>
            <a:ext cx="5018375" cy="3007336"/>
          </a:xfrm>
          <a:prstGeom prst="rect">
            <a:avLst/>
          </a:prstGeom>
        </p:spPr>
      </p:pic>
      <p:sp>
        <p:nvSpPr>
          <p:cNvPr id="5" name="Espace réservé du contenu 2"/>
          <p:cNvSpPr txBox="1">
            <a:spLocks/>
          </p:cNvSpPr>
          <p:nvPr/>
        </p:nvSpPr>
        <p:spPr>
          <a:xfrm>
            <a:off x="2449820" y="1675683"/>
            <a:ext cx="6172200" cy="1730837"/>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Font typeface="Arial" panose="020B0604020202020204" pitchFamily="34" charset="0"/>
              <a:buNone/>
            </a:pPr>
            <a:endParaRPr lang="fr-FR" dirty="0"/>
          </a:p>
        </p:txBody>
      </p:sp>
      <p:sp>
        <p:nvSpPr>
          <p:cNvPr id="6" name="Espace réservé du contenu 2"/>
          <p:cNvSpPr txBox="1">
            <a:spLocks/>
          </p:cNvSpPr>
          <p:nvPr/>
        </p:nvSpPr>
        <p:spPr>
          <a:xfrm>
            <a:off x="2449820" y="1675683"/>
            <a:ext cx="6172200" cy="1730837"/>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Font typeface="Arial" panose="020B0604020202020204" pitchFamily="34" charset="0"/>
              <a:buNone/>
            </a:pPr>
            <a:endParaRPr lang="fr-FR" dirty="0"/>
          </a:p>
        </p:txBody>
      </p:sp>
      <p:grpSp>
        <p:nvGrpSpPr>
          <p:cNvPr id="8" name="Groupe 7"/>
          <p:cNvGrpSpPr/>
          <p:nvPr/>
        </p:nvGrpSpPr>
        <p:grpSpPr>
          <a:xfrm>
            <a:off x="1271935" y="1675683"/>
            <a:ext cx="2398191" cy="741840"/>
            <a:chOff x="1271935" y="1675683"/>
            <a:chExt cx="2398191" cy="741840"/>
          </a:xfrm>
        </p:grpSpPr>
        <p:cxnSp>
          <p:nvCxnSpPr>
            <p:cNvPr id="27" name="Connecteur droit 26"/>
            <p:cNvCxnSpPr/>
            <p:nvPr/>
          </p:nvCxnSpPr>
          <p:spPr>
            <a:xfrm flipH="1" flipV="1">
              <a:off x="3144033" y="2029216"/>
              <a:ext cx="526093" cy="3883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1271935" y="1675683"/>
              <a:ext cx="1883309" cy="307777"/>
            </a:xfrm>
            <a:prstGeom prst="rect">
              <a:avLst/>
            </a:prstGeom>
            <a:noFill/>
          </p:spPr>
          <p:txBody>
            <a:bodyPr wrap="square" rtlCol="0">
              <a:spAutoFit/>
            </a:bodyPr>
            <a:lstStyle/>
            <a:p>
              <a:pPr algn="r"/>
              <a:r>
                <a:rPr lang="fr-FR" sz="1400" dirty="0" err="1">
                  <a:solidFill>
                    <a:srgbClr val="565655"/>
                  </a:solidFill>
                  <a:latin typeface="Century Gothic" panose="020B0502020202020204" pitchFamily="34" charset="0"/>
                </a:rPr>
                <a:t>Restorative</a:t>
              </a:r>
              <a:r>
                <a:rPr lang="fr-FR" sz="1400" dirty="0">
                  <a:solidFill>
                    <a:srgbClr val="565655"/>
                  </a:solidFill>
                  <a:latin typeface="Century Gothic" panose="020B0502020202020204" pitchFamily="34" charset="0"/>
                </a:rPr>
                <a:t> </a:t>
              </a:r>
              <a:r>
                <a:rPr lang="fr-FR" sz="1400" dirty="0" err="1">
                  <a:solidFill>
                    <a:srgbClr val="565655"/>
                  </a:solidFill>
                  <a:latin typeface="Century Gothic" panose="020B0502020202020204" pitchFamily="34" charset="0"/>
                </a:rPr>
                <a:t>sleep</a:t>
              </a:r>
              <a:endParaRPr lang="fr-FR" sz="1400" dirty="0">
                <a:solidFill>
                  <a:srgbClr val="565655"/>
                </a:solidFill>
                <a:latin typeface="Century Gothic" panose="020B0502020202020204" pitchFamily="34" charset="0"/>
              </a:endParaRPr>
            </a:p>
          </p:txBody>
        </p:sp>
        <p:cxnSp>
          <p:nvCxnSpPr>
            <p:cNvPr id="29" name="Connecteur droit 28"/>
            <p:cNvCxnSpPr/>
            <p:nvPr/>
          </p:nvCxnSpPr>
          <p:spPr>
            <a:xfrm>
              <a:off x="1402915" y="2029216"/>
              <a:ext cx="17523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e 8"/>
          <p:cNvGrpSpPr/>
          <p:nvPr/>
        </p:nvGrpSpPr>
        <p:grpSpPr>
          <a:xfrm>
            <a:off x="-194554" y="3177326"/>
            <a:ext cx="4020966" cy="363261"/>
            <a:chOff x="1166334" y="1665955"/>
            <a:chExt cx="2182523" cy="363261"/>
          </a:xfrm>
        </p:grpSpPr>
        <p:sp>
          <p:nvSpPr>
            <p:cNvPr id="25" name="ZoneTexte 24"/>
            <p:cNvSpPr txBox="1"/>
            <p:nvPr/>
          </p:nvSpPr>
          <p:spPr>
            <a:xfrm>
              <a:off x="1166334" y="1665955"/>
              <a:ext cx="2076922" cy="307777"/>
            </a:xfrm>
            <a:prstGeom prst="rect">
              <a:avLst/>
            </a:prstGeom>
            <a:noFill/>
          </p:spPr>
          <p:txBody>
            <a:bodyPr wrap="square" rtlCol="0">
              <a:spAutoFit/>
            </a:bodyPr>
            <a:lstStyle/>
            <a:p>
              <a:pPr algn="r"/>
              <a:r>
                <a:rPr lang="en-US" sz="1400" dirty="0" err="1">
                  <a:solidFill>
                    <a:srgbClr val="565655"/>
                  </a:solidFill>
                  <a:latin typeface="Century Gothic" panose="020B0502020202020204" pitchFamily="34" charset="0"/>
                </a:rPr>
                <a:t>Favour</a:t>
              </a:r>
              <a:r>
                <a:rPr lang="en-US" sz="1400" dirty="0">
                  <a:solidFill>
                    <a:srgbClr val="565655"/>
                  </a:solidFill>
                  <a:latin typeface="Century Gothic" panose="020B0502020202020204" pitchFamily="34" charset="0"/>
                </a:rPr>
                <a:t> foods rich in EFAs, vitamin C</a:t>
              </a:r>
            </a:p>
          </p:txBody>
        </p:sp>
        <p:cxnSp>
          <p:nvCxnSpPr>
            <p:cNvPr id="26" name="Connecteur droit 25"/>
            <p:cNvCxnSpPr/>
            <p:nvPr/>
          </p:nvCxnSpPr>
          <p:spPr>
            <a:xfrm flipV="1">
              <a:off x="1402915" y="2027232"/>
              <a:ext cx="1945942" cy="19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e 9"/>
          <p:cNvGrpSpPr/>
          <p:nvPr/>
        </p:nvGrpSpPr>
        <p:grpSpPr>
          <a:xfrm>
            <a:off x="300625" y="4687117"/>
            <a:ext cx="3369502" cy="339434"/>
            <a:chOff x="1271935" y="1689783"/>
            <a:chExt cx="2428621" cy="339434"/>
          </a:xfrm>
        </p:grpSpPr>
        <p:cxnSp>
          <p:nvCxnSpPr>
            <p:cNvPr id="22" name="Connecteur droit 21"/>
            <p:cNvCxnSpPr/>
            <p:nvPr/>
          </p:nvCxnSpPr>
          <p:spPr>
            <a:xfrm flipH="1">
              <a:off x="3144033" y="1721849"/>
              <a:ext cx="556523" cy="307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1271935" y="1689783"/>
              <a:ext cx="1883309" cy="307777"/>
            </a:xfrm>
            <a:prstGeom prst="rect">
              <a:avLst/>
            </a:prstGeom>
            <a:noFill/>
          </p:spPr>
          <p:txBody>
            <a:bodyPr wrap="square" rtlCol="0">
              <a:spAutoFit/>
            </a:bodyPr>
            <a:lstStyle/>
            <a:p>
              <a:pPr algn="r"/>
              <a:r>
                <a:rPr lang="fr-FR" sz="1400" dirty="0" smtClean="0">
                  <a:solidFill>
                    <a:srgbClr val="565655"/>
                  </a:solidFill>
                  <a:latin typeface="Century Gothic" panose="020B0502020202020204" pitchFamily="34" charset="0"/>
                </a:rPr>
                <a:t>Drink green </a:t>
              </a:r>
              <a:r>
                <a:rPr lang="fr-FR" sz="1400" dirty="0" err="1" smtClean="0">
                  <a:solidFill>
                    <a:srgbClr val="565655"/>
                  </a:solidFill>
                  <a:latin typeface="Century Gothic" panose="020B0502020202020204" pitchFamily="34" charset="0"/>
                </a:rPr>
                <a:t>tea</a:t>
              </a:r>
              <a:r>
                <a:rPr lang="fr-FR" sz="1400" dirty="0" smtClean="0">
                  <a:solidFill>
                    <a:srgbClr val="565655"/>
                  </a:solidFill>
                  <a:latin typeface="Century Gothic" panose="020B0502020202020204" pitchFamily="34" charset="0"/>
                </a:rPr>
                <a:t> + </a:t>
              </a:r>
              <a:r>
                <a:rPr lang="fr-FR" sz="1400" dirty="0" err="1" smtClean="0">
                  <a:solidFill>
                    <a:srgbClr val="565655"/>
                  </a:solidFill>
                  <a:latin typeface="Century Gothic" panose="020B0502020202020204" pitchFamily="34" charset="0"/>
                </a:rPr>
                <a:t>lemon</a:t>
              </a:r>
              <a:endParaRPr lang="fr-FR" sz="1400" dirty="0">
                <a:solidFill>
                  <a:srgbClr val="565655"/>
                </a:solidFill>
                <a:latin typeface="Century Gothic" panose="020B0502020202020204" pitchFamily="34" charset="0"/>
              </a:endParaRPr>
            </a:p>
          </p:txBody>
        </p:sp>
        <p:cxnSp>
          <p:nvCxnSpPr>
            <p:cNvPr id="24" name="Connecteur droit 23"/>
            <p:cNvCxnSpPr/>
            <p:nvPr/>
          </p:nvCxnSpPr>
          <p:spPr>
            <a:xfrm>
              <a:off x="1894890" y="2029217"/>
              <a:ext cx="12603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e 10"/>
          <p:cNvGrpSpPr/>
          <p:nvPr/>
        </p:nvGrpSpPr>
        <p:grpSpPr>
          <a:xfrm>
            <a:off x="8589522" y="1879563"/>
            <a:ext cx="3841425" cy="353533"/>
            <a:chOff x="440977" y="1675683"/>
            <a:chExt cx="5048725" cy="353533"/>
          </a:xfrm>
        </p:grpSpPr>
        <p:sp>
          <p:nvSpPr>
            <p:cNvPr id="20" name="ZoneTexte 19"/>
            <p:cNvSpPr txBox="1"/>
            <p:nvPr/>
          </p:nvSpPr>
          <p:spPr>
            <a:xfrm>
              <a:off x="440977" y="1675683"/>
              <a:ext cx="5048725" cy="307777"/>
            </a:xfrm>
            <a:prstGeom prst="rect">
              <a:avLst/>
            </a:prstGeom>
            <a:noFill/>
          </p:spPr>
          <p:txBody>
            <a:bodyPr wrap="square" rtlCol="0">
              <a:spAutoFit/>
            </a:bodyPr>
            <a:lstStyle/>
            <a:p>
              <a:r>
                <a:rPr lang="fr-FR" sz="1400" dirty="0" smtClean="0">
                  <a:solidFill>
                    <a:srgbClr val="565655"/>
                  </a:solidFill>
                  <a:latin typeface="Century Gothic" panose="020B0502020202020204" pitchFamily="34" charset="0"/>
                </a:rPr>
                <a:t>    </a:t>
              </a:r>
              <a:r>
                <a:rPr lang="fr-FR" sz="1400" dirty="0" err="1" smtClean="0">
                  <a:solidFill>
                    <a:srgbClr val="565655"/>
                  </a:solidFill>
                  <a:latin typeface="Century Gothic" panose="020B0502020202020204" pitchFamily="34" charset="0"/>
                </a:rPr>
                <a:t>Wheat</a:t>
              </a:r>
              <a:r>
                <a:rPr lang="fr-FR" sz="1400" dirty="0" smtClean="0">
                  <a:solidFill>
                    <a:srgbClr val="565655"/>
                  </a:solidFill>
                  <a:latin typeface="Century Gothic" panose="020B0502020202020204" pitchFamily="34" charset="0"/>
                </a:rPr>
                <a:t> </a:t>
              </a:r>
              <a:r>
                <a:rPr lang="fr-FR" sz="1400" dirty="0" err="1">
                  <a:solidFill>
                    <a:srgbClr val="565655"/>
                  </a:solidFill>
                  <a:latin typeface="Century Gothic" panose="020B0502020202020204" pitchFamily="34" charset="0"/>
                </a:rPr>
                <a:t>germ</a:t>
              </a:r>
              <a:r>
                <a:rPr lang="fr-FR" sz="1400" dirty="0">
                  <a:solidFill>
                    <a:srgbClr val="565655"/>
                  </a:solidFill>
                  <a:latin typeface="Century Gothic" panose="020B0502020202020204" pitchFamily="34" charset="0"/>
                </a:rPr>
                <a:t> food </a:t>
              </a:r>
              <a:r>
                <a:rPr lang="fr-FR" sz="1400" dirty="0" err="1">
                  <a:solidFill>
                    <a:srgbClr val="565655"/>
                  </a:solidFill>
                  <a:latin typeface="Century Gothic" panose="020B0502020202020204" pitchFamily="34" charset="0"/>
                </a:rPr>
                <a:t>supplement</a:t>
              </a:r>
              <a:endParaRPr lang="fr-FR" sz="1400" dirty="0">
                <a:solidFill>
                  <a:srgbClr val="565655"/>
                </a:solidFill>
                <a:latin typeface="Century Gothic" panose="020B0502020202020204" pitchFamily="34" charset="0"/>
              </a:endParaRPr>
            </a:p>
          </p:txBody>
        </p:sp>
        <p:cxnSp>
          <p:nvCxnSpPr>
            <p:cNvPr id="21" name="Connecteur droit 20"/>
            <p:cNvCxnSpPr/>
            <p:nvPr/>
          </p:nvCxnSpPr>
          <p:spPr>
            <a:xfrm>
              <a:off x="793521" y="2029216"/>
              <a:ext cx="42017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Connecteur droit 11"/>
          <p:cNvCxnSpPr/>
          <p:nvPr/>
        </p:nvCxnSpPr>
        <p:spPr>
          <a:xfrm flipV="1">
            <a:off x="8372837" y="2223369"/>
            <a:ext cx="548797" cy="3177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e 12"/>
          <p:cNvGrpSpPr/>
          <p:nvPr/>
        </p:nvGrpSpPr>
        <p:grpSpPr>
          <a:xfrm>
            <a:off x="8343049" y="3185070"/>
            <a:ext cx="3505240" cy="353533"/>
            <a:chOff x="1271935" y="1675683"/>
            <a:chExt cx="4087223" cy="353533"/>
          </a:xfrm>
        </p:grpSpPr>
        <p:sp>
          <p:nvSpPr>
            <p:cNvPr id="18" name="ZoneTexte 17"/>
            <p:cNvSpPr txBox="1"/>
            <p:nvPr/>
          </p:nvSpPr>
          <p:spPr>
            <a:xfrm>
              <a:off x="1271935" y="1675683"/>
              <a:ext cx="4087223" cy="307777"/>
            </a:xfrm>
            <a:prstGeom prst="rect">
              <a:avLst/>
            </a:prstGeom>
            <a:noFill/>
          </p:spPr>
          <p:txBody>
            <a:bodyPr wrap="square" rtlCol="0">
              <a:spAutoFit/>
            </a:bodyPr>
            <a:lstStyle/>
            <a:p>
              <a:pPr algn="r"/>
              <a:r>
                <a:rPr lang="en-US" sz="1400" dirty="0">
                  <a:solidFill>
                    <a:srgbClr val="565655"/>
                  </a:solidFill>
                  <a:latin typeface="Century Gothic" panose="020B0502020202020204" pitchFamily="34" charset="0"/>
                </a:rPr>
                <a:t>Detox cure (black radish, artichoke</a:t>
              </a:r>
              <a:r>
                <a:rPr lang="fr-FR" sz="1400" dirty="0" smtClean="0">
                  <a:solidFill>
                    <a:srgbClr val="565655"/>
                  </a:solidFill>
                  <a:latin typeface="Century Gothic" panose="020B0502020202020204" pitchFamily="34" charset="0"/>
                </a:rPr>
                <a:t>…)</a:t>
              </a:r>
              <a:endParaRPr lang="fr-FR" sz="1400" dirty="0">
                <a:solidFill>
                  <a:srgbClr val="565655"/>
                </a:solidFill>
                <a:latin typeface="Century Gothic" panose="020B0502020202020204" pitchFamily="34" charset="0"/>
              </a:endParaRPr>
            </a:p>
          </p:txBody>
        </p:sp>
        <p:cxnSp>
          <p:nvCxnSpPr>
            <p:cNvPr id="19" name="Connecteur droit 18"/>
            <p:cNvCxnSpPr/>
            <p:nvPr/>
          </p:nvCxnSpPr>
          <p:spPr>
            <a:xfrm>
              <a:off x="1402915" y="2029216"/>
              <a:ext cx="36407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e 13"/>
          <p:cNvGrpSpPr/>
          <p:nvPr/>
        </p:nvGrpSpPr>
        <p:grpSpPr>
          <a:xfrm>
            <a:off x="8553491" y="4815344"/>
            <a:ext cx="2829090" cy="307777"/>
            <a:chOff x="907709" y="1721849"/>
            <a:chExt cx="2338078" cy="307777"/>
          </a:xfrm>
        </p:grpSpPr>
        <p:cxnSp>
          <p:nvCxnSpPr>
            <p:cNvPr id="15" name="Connecteur droit 14"/>
            <p:cNvCxnSpPr/>
            <p:nvPr/>
          </p:nvCxnSpPr>
          <p:spPr>
            <a:xfrm>
              <a:off x="907709" y="1721849"/>
              <a:ext cx="485216" cy="2951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1362478" y="1721849"/>
              <a:ext cx="1883309" cy="307777"/>
            </a:xfrm>
            <a:prstGeom prst="rect">
              <a:avLst/>
            </a:prstGeom>
            <a:noFill/>
          </p:spPr>
          <p:txBody>
            <a:bodyPr wrap="square" rtlCol="0">
              <a:spAutoFit/>
            </a:bodyPr>
            <a:lstStyle/>
            <a:p>
              <a:r>
                <a:rPr lang="fr-FR" sz="1400" dirty="0" smtClean="0">
                  <a:solidFill>
                    <a:srgbClr val="565655"/>
                  </a:solidFill>
                  <a:latin typeface="Century Gothic" panose="020B0502020202020204" pitchFamily="34" charset="0"/>
                </a:rPr>
                <a:t>Go to the hammam</a:t>
              </a:r>
              <a:endParaRPr lang="fr-FR" sz="1400" dirty="0">
                <a:solidFill>
                  <a:srgbClr val="565655"/>
                </a:solidFill>
                <a:latin typeface="Century Gothic" panose="020B0502020202020204" pitchFamily="34" charset="0"/>
              </a:endParaRPr>
            </a:p>
          </p:txBody>
        </p:sp>
        <p:cxnSp>
          <p:nvCxnSpPr>
            <p:cNvPr id="17" name="Connecteur droit 16"/>
            <p:cNvCxnSpPr/>
            <p:nvPr/>
          </p:nvCxnSpPr>
          <p:spPr>
            <a:xfrm>
              <a:off x="1402915" y="2029216"/>
              <a:ext cx="1283861" cy="4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Sous-titre 2">
            <a:extLst>
              <a:ext uri="{FF2B5EF4-FFF2-40B4-BE49-F238E27FC236}">
                <a16:creationId xmlns:a16="http://schemas.microsoft.com/office/drawing/2014/main" id="{5257DCD9-7062-4C85-9309-DADF1D224FEC}"/>
              </a:ext>
            </a:extLst>
          </p:cNvPr>
          <p:cNvSpPr txBox="1">
            <a:spLocks/>
          </p:cNvSpPr>
          <p:nvPr/>
        </p:nvSpPr>
        <p:spPr>
          <a:xfrm>
            <a:off x="1890584" y="388679"/>
            <a:ext cx="8019535" cy="10189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fia Pro Regular"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fia Pro Regular"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fia Pro Regular"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4000" b="0" i="0" u="none" strike="noStrike" kern="1200" cap="none" spc="0" normalizeH="0" baseline="0" noProof="0" dirty="0">
              <a:ln>
                <a:noFill/>
              </a:ln>
              <a:solidFill>
                <a:srgbClr val="E7E6E6">
                  <a:lumMod val="25000"/>
                </a:srgbClr>
              </a:solidFill>
              <a:effectLst/>
              <a:uLnTx/>
              <a:uFillTx/>
              <a:latin typeface="Century" panose="02040604050505020304" pitchFamily="18" charset="0"/>
              <a:ea typeface="+mn-ea"/>
              <a:cs typeface="+mn-cs"/>
            </a:endParaRPr>
          </a:p>
        </p:txBody>
      </p:sp>
      <p:sp>
        <p:nvSpPr>
          <p:cNvPr id="31" name="Sous-titre 2">
            <a:extLst>
              <a:ext uri="{FF2B5EF4-FFF2-40B4-BE49-F238E27FC236}">
                <a16:creationId xmlns:a16="http://schemas.microsoft.com/office/drawing/2014/main" id="{5257DCD9-7062-4C85-9309-DADF1D224FEC}"/>
              </a:ext>
            </a:extLst>
          </p:cNvPr>
          <p:cNvSpPr txBox="1">
            <a:spLocks/>
          </p:cNvSpPr>
          <p:nvPr/>
        </p:nvSpPr>
        <p:spPr>
          <a:xfrm>
            <a:off x="2013801" y="672403"/>
            <a:ext cx="8019535" cy="10189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fia Pro Regular"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fia Pro Regular"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fia Pro Regular"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4000" dirty="0">
                <a:solidFill>
                  <a:srgbClr val="E7E6E6">
                    <a:lumMod val="25000"/>
                  </a:srgbClr>
                </a:solidFill>
                <a:latin typeface="KyivType Sans2" panose="00000500000000000000" pitchFamily="50" charset="0"/>
              </a:rPr>
              <a:t>Renewing radiance</a:t>
            </a:r>
          </a:p>
        </p:txBody>
      </p:sp>
    </p:spTree>
    <p:extLst>
      <p:ext uri="{BB962C8B-B14F-4D97-AF65-F5344CB8AC3E}">
        <p14:creationId xmlns:p14="http://schemas.microsoft.com/office/powerpoint/2010/main" val="117456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25133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E3C1067-6E2B-42BB-9BA8-0D0CC4C43ACD}"/>
              </a:ext>
            </a:extLst>
          </p:cNvPr>
          <p:cNvPicPr>
            <a:picLocks noChangeAspect="1"/>
          </p:cNvPicPr>
          <p:nvPr/>
        </p:nvPicPr>
        <p:blipFill rotWithShape="1">
          <a:blip r:embed="rId3" cstate="print"/>
          <a:srcRect l="51870" t="15492" r="24550" b="80330"/>
          <a:stretch/>
        </p:blipFill>
        <p:spPr>
          <a:xfrm>
            <a:off x="2753874" y="381240"/>
            <a:ext cx="6237064" cy="642996"/>
          </a:xfrm>
          <a:prstGeom prst="rect">
            <a:avLst/>
          </a:prstGeom>
        </p:spPr>
      </p:pic>
      <p:sp>
        <p:nvSpPr>
          <p:cNvPr id="4" name="Sous-titre 2">
            <a:extLst>
              <a:ext uri="{FF2B5EF4-FFF2-40B4-BE49-F238E27FC236}">
                <a16:creationId xmlns:a16="http://schemas.microsoft.com/office/drawing/2014/main" id="{5257DCD9-7062-4C85-9309-DADF1D224FEC}"/>
              </a:ext>
            </a:extLst>
          </p:cNvPr>
          <p:cNvSpPr txBox="1">
            <a:spLocks/>
          </p:cNvSpPr>
          <p:nvPr/>
        </p:nvSpPr>
        <p:spPr>
          <a:xfrm>
            <a:off x="1890751" y="737716"/>
            <a:ext cx="8019219" cy="461665"/>
          </a:xfrm>
          <a:prstGeom prst="rect">
            <a:avLst/>
          </a:prstGeom>
          <a:noFill/>
        </p:spPr>
        <p:txBody>
          <a:bodyPr wrap="square" rtlCol="0">
            <a:spAutoFit/>
          </a:bodyPr>
          <a:lstStyle>
            <a:defPPr>
              <a:defRPr lang="fr-FR"/>
            </a:defPPr>
            <a:lvl1pPr algn="ctr">
              <a:defRPr sz="2400" b="1">
                <a:latin typeface="KyivType Sans2" panose="00000500000000000000" charset="0"/>
              </a:defRPr>
            </a:lvl1pPr>
          </a:lstStyle>
          <a:p>
            <a:r>
              <a:rPr lang="fr-FR" dirty="0"/>
              <a:t>AHA vs BHA </a:t>
            </a:r>
          </a:p>
        </p:txBody>
      </p:sp>
      <p:sp>
        <p:nvSpPr>
          <p:cNvPr id="5" name="ZoneTexte 4"/>
          <p:cNvSpPr txBox="1"/>
          <p:nvPr/>
        </p:nvSpPr>
        <p:spPr>
          <a:xfrm>
            <a:off x="1159064" y="2602325"/>
            <a:ext cx="4128553" cy="2062103"/>
          </a:xfrm>
          <a:prstGeom prst="rect">
            <a:avLst/>
          </a:prstGeom>
          <a:solidFill>
            <a:srgbClr val="F3EDE9"/>
          </a:solidFill>
        </p:spPr>
        <p:txBody>
          <a:bodyPr wrap="square" rtlCol="0">
            <a:spAutoFit/>
          </a:bodyPr>
          <a:lstStyle/>
          <a:p>
            <a:r>
              <a:rPr lang="fr-FR" sz="1600" b="1" u="sng" dirty="0" smtClean="0">
                <a:solidFill>
                  <a:prstClr val="black"/>
                </a:solidFill>
                <a:latin typeface="Century Gothic" panose="020B0502020202020204" pitchFamily="34" charset="0"/>
              </a:rPr>
              <a:t>A</a:t>
            </a:r>
            <a:r>
              <a:rPr lang="fr-FR" sz="1600" b="1" dirty="0" smtClean="0">
                <a:solidFill>
                  <a:prstClr val="black"/>
                </a:solidFill>
                <a:latin typeface="Century Gothic" panose="020B0502020202020204" pitchFamily="34" charset="0"/>
              </a:rPr>
              <a:t>lpha-</a:t>
            </a:r>
            <a:r>
              <a:rPr lang="fr-FR" sz="1600" b="1" u="sng" dirty="0" err="1" smtClean="0">
                <a:solidFill>
                  <a:prstClr val="black"/>
                </a:solidFill>
                <a:latin typeface="Century Gothic" panose="020B0502020202020204" pitchFamily="34" charset="0"/>
              </a:rPr>
              <a:t>H</a:t>
            </a:r>
            <a:r>
              <a:rPr lang="fr-FR" sz="1600" b="1" dirty="0" err="1" smtClean="0">
                <a:solidFill>
                  <a:prstClr val="black"/>
                </a:solidFill>
                <a:latin typeface="Century Gothic" panose="020B0502020202020204" pitchFamily="34" charset="0"/>
              </a:rPr>
              <a:t>ydroxy</a:t>
            </a:r>
            <a:r>
              <a:rPr lang="fr-FR" sz="1600" b="1" u="sng" dirty="0" err="1" smtClean="0">
                <a:solidFill>
                  <a:prstClr val="black"/>
                </a:solidFill>
                <a:latin typeface="Century Gothic" panose="020B0502020202020204" pitchFamily="34" charset="0"/>
              </a:rPr>
              <a:t>A</a:t>
            </a:r>
            <a:r>
              <a:rPr lang="fr-FR" sz="1600" b="1" dirty="0" err="1" smtClean="0">
                <a:solidFill>
                  <a:prstClr val="black"/>
                </a:solidFill>
                <a:latin typeface="Century Gothic" panose="020B0502020202020204" pitchFamily="34" charset="0"/>
              </a:rPr>
              <a:t>cid</a:t>
            </a:r>
            <a:r>
              <a:rPr lang="fr-FR" sz="1600" b="1" dirty="0" smtClean="0">
                <a:solidFill>
                  <a:prstClr val="black"/>
                </a:solidFill>
                <a:latin typeface="Century Gothic" panose="020B0502020202020204" pitchFamily="34" charset="0"/>
              </a:rPr>
              <a:t> AHA</a:t>
            </a:r>
          </a:p>
          <a:p>
            <a:endParaRPr lang="fr-FR" sz="1600" b="1" dirty="0" smtClean="0">
              <a:solidFill>
                <a:prstClr val="black"/>
              </a:solidFill>
              <a:latin typeface="Century Gothic" panose="020B0502020202020204" pitchFamily="34" charset="0"/>
            </a:endParaRPr>
          </a:p>
          <a:p>
            <a:pPr marL="285750" indent="-285750">
              <a:buFont typeface="Arial" panose="020B0604020202020204" pitchFamily="34" charset="0"/>
              <a:buChar char="•"/>
            </a:pPr>
            <a:r>
              <a:rPr lang="en-US" sz="1600" dirty="0">
                <a:solidFill>
                  <a:prstClr val="black"/>
                </a:solidFill>
                <a:latin typeface="Century Gothic" panose="020B0502020202020204" pitchFamily="34" charset="0"/>
              </a:rPr>
              <a:t>Water-soluble</a:t>
            </a:r>
          </a:p>
          <a:p>
            <a:pPr marL="285750" indent="-285750">
              <a:buFont typeface="Arial" panose="020B0604020202020204" pitchFamily="34" charset="0"/>
              <a:buChar char="•"/>
            </a:pPr>
            <a:r>
              <a:rPr lang="en-US" sz="1600" dirty="0">
                <a:solidFill>
                  <a:prstClr val="black"/>
                </a:solidFill>
                <a:latin typeface="Century Gothic" panose="020B0502020202020204" pitchFamily="34" charset="0"/>
              </a:rPr>
              <a:t>Acts on the surface of the </a:t>
            </a:r>
            <a:r>
              <a:rPr lang="en-US" sz="1600" dirty="0" smtClean="0">
                <a:solidFill>
                  <a:prstClr val="black"/>
                </a:solidFill>
                <a:latin typeface="Century Gothic" panose="020B0502020202020204" pitchFamily="34" charset="0"/>
              </a:rPr>
              <a:t>skin</a:t>
            </a:r>
          </a:p>
          <a:p>
            <a:pPr marL="285750" indent="-285750">
              <a:buFont typeface="Arial" panose="020B0604020202020204" pitchFamily="34" charset="0"/>
              <a:buChar char="•"/>
            </a:pPr>
            <a:r>
              <a:rPr lang="en-US" sz="1600" dirty="0" smtClean="0">
                <a:solidFill>
                  <a:prstClr val="black"/>
                </a:solidFill>
                <a:latin typeface="Century Gothic" panose="020B0502020202020204" pitchFamily="34" charset="0"/>
              </a:rPr>
              <a:t>Prevents IWL</a:t>
            </a:r>
          </a:p>
          <a:p>
            <a:pPr marL="285750" indent="-285750">
              <a:buFont typeface="Arial" panose="020B0604020202020204" pitchFamily="34" charset="0"/>
              <a:buChar char="•"/>
            </a:pPr>
            <a:r>
              <a:rPr lang="en-US" sz="1600" dirty="0" smtClean="0">
                <a:solidFill>
                  <a:prstClr val="black"/>
                </a:solidFill>
                <a:latin typeface="Century Gothic" panose="020B0502020202020204" pitchFamily="34" charset="0"/>
              </a:rPr>
              <a:t>Stimulates the synthesis of collagen</a:t>
            </a:r>
          </a:p>
          <a:p>
            <a:pPr marL="285750" indent="-285750">
              <a:buFont typeface="Arial" panose="020B0604020202020204" pitchFamily="34" charset="0"/>
              <a:buChar char="•"/>
            </a:pPr>
            <a:r>
              <a:rPr lang="en-US" sz="1600" dirty="0" smtClean="0">
                <a:solidFill>
                  <a:prstClr val="black"/>
                </a:solidFill>
                <a:latin typeface="Century Gothic" panose="020B0502020202020204" pitchFamily="34" charset="0"/>
              </a:rPr>
              <a:t>Reduces </a:t>
            </a:r>
            <a:r>
              <a:rPr lang="en-US" sz="1600" dirty="0" err="1" smtClean="0">
                <a:solidFill>
                  <a:prstClr val="black"/>
                </a:solidFill>
                <a:latin typeface="Century Gothic" panose="020B0502020202020204" pitchFamily="34" charset="0"/>
              </a:rPr>
              <a:t>visibles</a:t>
            </a:r>
            <a:r>
              <a:rPr lang="en-US" sz="1600" dirty="0" smtClean="0">
                <a:solidFill>
                  <a:prstClr val="black"/>
                </a:solidFill>
                <a:latin typeface="Century Gothic" panose="020B0502020202020204" pitchFamily="34" charset="0"/>
              </a:rPr>
              <a:t> signs of aging</a:t>
            </a:r>
            <a:endParaRPr lang="en-US" sz="1600" dirty="0">
              <a:solidFill>
                <a:prstClr val="black"/>
              </a:solidFill>
              <a:latin typeface="Century Gothic" panose="020B0502020202020204" pitchFamily="34" charset="0"/>
            </a:endParaRPr>
          </a:p>
          <a:p>
            <a:pPr marL="285750" indent="-285750">
              <a:buFont typeface="Arial" panose="020B0604020202020204" pitchFamily="34" charset="0"/>
              <a:buChar char="•"/>
            </a:pPr>
            <a:r>
              <a:rPr lang="en-US" sz="1600" dirty="0">
                <a:solidFill>
                  <a:prstClr val="black"/>
                </a:solidFill>
                <a:latin typeface="Century Gothic" panose="020B0502020202020204" pitchFamily="34" charset="0"/>
              </a:rPr>
              <a:t>All skin types</a:t>
            </a:r>
            <a:endParaRPr lang="fr-FR" sz="1600" dirty="0">
              <a:solidFill>
                <a:prstClr val="black"/>
              </a:solidFill>
              <a:latin typeface="Century Gothic" panose="020B0502020202020204" pitchFamily="34" charset="0"/>
            </a:endParaRPr>
          </a:p>
        </p:txBody>
      </p:sp>
      <p:sp>
        <p:nvSpPr>
          <p:cNvPr id="6" name="ZoneTexte 5"/>
          <p:cNvSpPr txBox="1"/>
          <p:nvPr/>
        </p:nvSpPr>
        <p:spPr>
          <a:xfrm>
            <a:off x="7178362" y="2602325"/>
            <a:ext cx="4846932" cy="2062103"/>
          </a:xfrm>
          <a:prstGeom prst="rect">
            <a:avLst/>
          </a:prstGeom>
          <a:solidFill>
            <a:srgbClr val="F3EDE9"/>
          </a:solidFill>
        </p:spPr>
        <p:txBody>
          <a:bodyPr wrap="square" rtlCol="0">
            <a:spAutoFit/>
          </a:bodyPr>
          <a:lstStyle/>
          <a:p>
            <a:r>
              <a:rPr lang="fr-FR" sz="1600" b="1" u="sng" dirty="0" smtClean="0">
                <a:solidFill>
                  <a:prstClr val="black"/>
                </a:solidFill>
                <a:latin typeface="Century Gothic" panose="020B0502020202020204" pitchFamily="34" charset="0"/>
              </a:rPr>
              <a:t>B</a:t>
            </a:r>
            <a:r>
              <a:rPr lang="fr-FR" sz="1600" b="1" dirty="0" smtClean="0">
                <a:solidFill>
                  <a:prstClr val="black"/>
                </a:solidFill>
                <a:latin typeface="Century Gothic" panose="020B0502020202020204" pitchFamily="34" charset="0"/>
              </a:rPr>
              <a:t>eta-</a:t>
            </a:r>
            <a:r>
              <a:rPr lang="fr-FR" sz="1600" b="1" u="sng" dirty="0" err="1" smtClean="0">
                <a:solidFill>
                  <a:prstClr val="black"/>
                </a:solidFill>
                <a:latin typeface="Century Gothic" panose="020B0502020202020204" pitchFamily="34" charset="0"/>
              </a:rPr>
              <a:t>H</a:t>
            </a:r>
            <a:r>
              <a:rPr lang="fr-FR" sz="1600" b="1" dirty="0" err="1" smtClean="0">
                <a:solidFill>
                  <a:prstClr val="black"/>
                </a:solidFill>
                <a:latin typeface="Century Gothic" panose="020B0502020202020204" pitchFamily="34" charset="0"/>
              </a:rPr>
              <a:t>ydroxy</a:t>
            </a:r>
            <a:r>
              <a:rPr lang="fr-FR" sz="1600" b="1" u="sng" dirty="0" err="1" smtClean="0">
                <a:solidFill>
                  <a:prstClr val="black"/>
                </a:solidFill>
                <a:latin typeface="Century Gothic" panose="020B0502020202020204" pitchFamily="34" charset="0"/>
              </a:rPr>
              <a:t>A</a:t>
            </a:r>
            <a:r>
              <a:rPr lang="fr-FR" sz="1600" b="1" dirty="0" err="1" smtClean="0">
                <a:solidFill>
                  <a:prstClr val="black"/>
                </a:solidFill>
                <a:latin typeface="Century Gothic" panose="020B0502020202020204" pitchFamily="34" charset="0"/>
              </a:rPr>
              <a:t>cid</a:t>
            </a:r>
            <a:r>
              <a:rPr lang="fr-FR" sz="1600" b="1" dirty="0" smtClean="0">
                <a:solidFill>
                  <a:prstClr val="black"/>
                </a:solidFill>
                <a:latin typeface="Century Gothic" panose="020B0502020202020204" pitchFamily="34" charset="0"/>
              </a:rPr>
              <a:t> BHA</a:t>
            </a:r>
          </a:p>
          <a:p>
            <a:endParaRPr lang="fr-FR" sz="1600" b="1" dirty="0" smtClean="0">
              <a:solidFill>
                <a:prstClr val="black"/>
              </a:solidFill>
              <a:latin typeface="Century Gothic" panose="020B0502020202020204" pitchFamily="34" charset="0"/>
            </a:endParaRPr>
          </a:p>
          <a:p>
            <a:pPr marL="285750" indent="-285750">
              <a:buFont typeface="Arial" panose="020B0604020202020204" pitchFamily="34" charset="0"/>
              <a:buChar char="•"/>
            </a:pPr>
            <a:r>
              <a:rPr lang="en-US" sz="1600" dirty="0" err="1">
                <a:solidFill>
                  <a:prstClr val="black"/>
                </a:solidFill>
                <a:latin typeface="Century Gothic" panose="020B0502020202020204" pitchFamily="34" charset="0"/>
              </a:rPr>
              <a:t>Liposoluble</a:t>
            </a:r>
            <a:endParaRPr lang="en-US" sz="1600" dirty="0">
              <a:solidFill>
                <a:prstClr val="black"/>
              </a:solidFill>
              <a:latin typeface="Century Gothic" panose="020B0502020202020204" pitchFamily="34" charset="0"/>
            </a:endParaRPr>
          </a:p>
          <a:p>
            <a:pPr marL="285750" indent="-285750">
              <a:buFont typeface="Arial" panose="020B0604020202020204" pitchFamily="34" charset="0"/>
              <a:buChar char="•"/>
            </a:pPr>
            <a:r>
              <a:rPr lang="en-US" sz="1600" dirty="0">
                <a:solidFill>
                  <a:prstClr val="black"/>
                </a:solidFill>
                <a:latin typeface="Century Gothic" panose="020B0502020202020204" pitchFamily="34" charset="0"/>
              </a:rPr>
              <a:t>Acts on the surface of the skin and deep in the </a:t>
            </a:r>
            <a:r>
              <a:rPr lang="en-US" sz="1600" dirty="0" smtClean="0">
                <a:solidFill>
                  <a:prstClr val="black"/>
                </a:solidFill>
                <a:latin typeface="Century Gothic" panose="020B0502020202020204" pitchFamily="34" charset="0"/>
              </a:rPr>
              <a:t>pores</a:t>
            </a:r>
          </a:p>
          <a:p>
            <a:pPr marL="285750" indent="-285750">
              <a:buFont typeface="Arial" panose="020B0604020202020204" pitchFamily="34" charset="0"/>
              <a:buChar char="•"/>
            </a:pPr>
            <a:r>
              <a:rPr lang="en-US" sz="1600" dirty="0" smtClean="0">
                <a:solidFill>
                  <a:prstClr val="black"/>
                </a:solidFill>
                <a:latin typeface="Century Gothic" panose="020B0502020202020204" pitchFamily="34" charset="0"/>
              </a:rPr>
              <a:t>Soothes sensitive skin</a:t>
            </a:r>
          </a:p>
          <a:p>
            <a:pPr marL="285750" indent="-285750">
              <a:buFont typeface="Arial" panose="020B0604020202020204" pitchFamily="34" charset="0"/>
              <a:buChar char="•"/>
            </a:pPr>
            <a:r>
              <a:rPr lang="en-US" sz="1600" dirty="0" err="1" smtClean="0">
                <a:solidFill>
                  <a:prstClr val="black"/>
                </a:solidFill>
                <a:latin typeface="Century Gothic" panose="020B0502020202020204" pitchFamily="34" charset="0"/>
              </a:rPr>
              <a:t>Smoothes</a:t>
            </a:r>
            <a:r>
              <a:rPr lang="en-US" sz="1600" dirty="0" smtClean="0">
                <a:solidFill>
                  <a:prstClr val="black"/>
                </a:solidFill>
                <a:latin typeface="Century Gothic" panose="020B0502020202020204" pitchFamily="34" charset="0"/>
              </a:rPr>
              <a:t> the skin texture</a:t>
            </a:r>
            <a:endParaRPr lang="en-US" sz="1600" dirty="0">
              <a:solidFill>
                <a:prstClr val="black"/>
              </a:solidFill>
              <a:latin typeface="Century Gothic" panose="020B0502020202020204" pitchFamily="34" charset="0"/>
            </a:endParaRPr>
          </a:p>
          <a:p>
            <a:pPr marL="285750" indent="-285750">
              <a:buFont typeface="Arial" panose="020B0604020202020204" pitchFamily="34" charset="0"/>
              <a:buChar char="•"/>
            </a:pPr>
            <a:r>
              <a:rPr lang="en-US" sz="1600" dirty="0">
                <a:solidFill>
                  <a:prstClr val="black"/>
                </a:solidFill>
                <a:latin typeface="Century Gothic" panose="020B0502020202020204" pitchFamily="34" charset="0"/>
              </a:rPr>
              <a:t>It is mainly used for combination to oily skin</a:t>
            </a:r>
          </a:p>
        </p:txBody>
      </p:sp>
      <p:sp>
        <p:nvSpPr>
          <p:cNvPr id="7" name="ZoneTexte 6"/>
          <p:cNvSpPr txBox="1"/>
          <p:nvPr/>
        </p:nvSpPr>
        <p:spPr>
          <a:xfrm>
            <a:off x="1800726" y="1531030"/>
            <a:ext cx="8300204" cy="861774"/>
          </a:xfrm>
          <a:prstGeom prst="rect">
            <a:avLst/>
          </a:prstGeom>
          <a:noFill/>
        </p:spPr>
        <p:txBody>
          <a:bodyPr wrap="square" rtlCol="0">
            <a:spAutoFit/>
          </a:bodyPr>
          <a:lstStyle/>
          <a:p>
            <a:pPr algn="ctr"/>
            <a:r>
              <a:rPr lang="fr-FR" dirty="0" smtClean="0"/>
              <a:t> </a:t>
            </a:r>
            <a:r>
              <a:rPr lang="en-US" sz="1600" dirty="0">
                <a:solidFill>
                  <a:prstClr val="black"/>
                </a:solidFill>
                <a:latin typeface="Century Gothic" panose="020B0502020202020204" pitchFamily="34" charset="0"/>
              </a:rPr>
              <a:t> AHA &amp; BHA exfoliate by acting on the cement that holds dead skin cells to the epidermis. They also reduce the appearance of wrinkles and fine lines and correct uneven skin tone by enhancing radiance.</a:t>
            </a:r>
            <a:endParaRPr lang="fr-FR" sz="1600" dirty="0">
              <a:solidFill>
                <a:prstClr val="black"/>
              </a:solidFill>
              <a:latin typeface="Century Gothic" panose="020B0502020202020204" pitchFamily="34" charset="0"/>
            </a:endParaRPr>
          </a:p>
        </p:txBody>
      </p:sp>
      <p:sp>
        <p:nvSpPr>
          <p:cNvPr id="29" name="Rectangle 28"/>
          <p:cNvSpPr/>
          <p:nvPr/>
        </p:nvSpPr>
        <p:spPr>
          <a:xfrm>
            <a:off x="695226" y="6223786"/>
            <a:ext cx="4372315" cy="461665"/>
          </a:xfrm>
          <a:prstGeom prst="rect">
            <a:avLst/>
          </a:prstGeom>
        </p:spPr>
        <p:txBody>
          <a:bodyPr wrap="square">
            <a:spAutoFit/>
          </a:bodyPr>
          <a:lstStyle/>
          <a:p>
            <a:pPr marL="285750" indent="-285750" algn="just">
              <a:buFont typeface="Wingdings" panose="05000000000000000000" pitchFamily="2" charset="2"/>
              <a:buChar char="Ø"/>
              <a:defRPr/>
            </a:pPr>
            <a:r>
              <a:rPr lang="fr-FR" sz="1200" dirty="0" smtClean="0">
                <a:solidFill>
                  <a:prstClr val="black"/>
                </a:solidFill>
                <a:latin typeface="Century Gothic" panose="020B0502020202020204" pitchFamily="34" charset="0"/>
                <a:sym typeface="Lucida Grande" pitchFamily="80" charset="0"/>
              </a:rPr>
              <a:t>A.H.A</a:t>
            </a:r>
            <a:r>
              <a:rPr lang="fr-FR" sz="1200" dirty="0">
                <a:solidFill>
                  <a:prstClr val="black"/>
                </a:solidFill>
                <a:latin typeface="Century Gothic" panose="020B0502020202020204" pitchFamily="34" charset="0"/>
                <a:sym typeface="Lucida Grande" pitchFamily="80" charset="0"/>
              </a:rPr>
              <a:t>: </a:t>
            </a:r>
            <a:r>
              <a:rPr lang="en-US" sz="1200" dirty="0">
                <a:solidFill>
                  <a:prstClr val="black"/>
                </a:solidFill>
                <a:latin typeface="Century Gothic" panose="020B0502020202020204" pitchFamily="34" charset="0"/>
                <a:sym typeface="Lucida Grande" pitchFamily="80" charset="0"/>
              </a:rPr>
              <a:t>Decrease the cell cohesion of the stratum </a:t>
            </a:r>
            <a:r>
              <a:rPr lang="en-US" sz="1200" dirty="0" err="1">
                <a:solidFill>
                  <a:prstClr val="black"/>
                </a:solidFill>
                <a:latin typeface="Century Gothic" panose="020B0502020202020204" pitchFamily="34" charset="0"/>
                <a:sym typeface="Lucida Grande" pitchFamily="80" charset="0"/>
              </a:rPr>
              <a:t>corneum</a:t>
            </a:r>
            <a:r>
              <a:rPr lang="en-US" sz="1200" dirty="0">
                <a:solidFill>
                  <a:prstClr val="black"/>
                </a:solidFill>
                <a:latin typeface="Century Gothic" panose="020B0502020202020204" pitchFamily="34" charset="0"/>
                <a:sym typeface="Lucida Grande" pitchFamily="80" charset="0"/>
              </a:rPr>
              <a:t> and </a:t>
            </a:r>
            <a:r>
              <a:rPr lang="en-US" sz="1200" b="1" dirty="0">
                <a:solidFill>
                  <a:prstClr val="black"/>
                </a:solidFill>
                <a:latin typeface="Century Gothic" panose="020B0502020202020204" pitchFamily="34" charset="0"/>
                <a:sym typeface="Lucida Grande" pitchFamily="80" charset="0"/>
              </a:rPr>
              <a:t>cut</a:t>
            </a:r>
            <a:r>
              <a:rPr lang="en-US" sz="1200" dirty="0">
                <a:solidFill>
                  <a:prstClr val="black"/>
                </a:solidFill>
                <a:latin typeface="Century Gothic" panose="020B0502020202020204" pitchFamily="34" charset="0"/>
                <a:sym typeface="Lucida Grande" pitchFamily="80" charset="0"/>
              </a:rPr>
              <a:t> the links between the cells. </a:t>
            </a:r>
            <a:endParaRPr lang="fr-FR" sz="1200" dirty="0">
              <a:solidFill>
                <a:prstClr val="black"/>
              </a:solidFill>
              <a:latin typeface="Century Gothic" panose="020B0502020202020204" pitchFamily="34" charset="0"/>
              <a:sym typeface="Lucida Grande" pitchFamily="80" charset="0"/>
            </a:endParaRPr>
          </a:p>
        </p:txBody>
      </p:sp>
      <p:sp>
        <p:nvSpPr>
          <p:cNvPr id="30" name="Rectangle 29"/>
          <p:cNvSpPr/>
          <p:nvPr/>
        </p:nvSpPr>
        <p:spPr>
          <a:xfrm>
            <a:off x="7439090" y="5948615"/>
            <a:ext cx="4325477" cy="738664"/>
          </a:xfrm>
          <a:prstGeom prst="rect">
            <a:avLst/>
          </a:prstGeom>
        </p:spPr>
        <p:txBody>
          <a:bodyPr wrap="square">
            <a:spAutoFit/>
          </a:bodyPr>
          <a:lstStyle/>
          <a:p>
            <a:pPr marL="171450" indent="-171450" algn="just">
              <a:buFontTx/>
              <a:buChar char="-"/>
              <a:defRPr/>
            </a:pPr>
            <a:endParaRPr lang="fr-FR" dirty="0" smtClean="0">
              <a:solidFill>
                <a:prstClr val="black"/>
              </a:solidFill>
              <a:latin typeface="Arial Narrow" panose="020B0606020202030204" pitchFamily="34" charset="0"/>
              <a:sym typeface="Lucida Grande" pitchFamily="80" charset="0"/>
            </a:endParaRPr>
          </a:p>
          <a:p>
            <a:pPr marL="285750" indent="-285750" algn="just">
              <a:buFont typeface="Wingdings" panose="05000000000000000000" pitchFamily="2" charset="2"/>
              <a:buChar char="Ø"/>
              <a:defRPr/>
            </a:pPr>
            <a:r>
              <a:rPr lang="fr-FR" sz="1200" dirty="0">
                <a:solidFill>
                  <a:prstClr val="black"/>
                </a:solidFill>
                <a:latin typeface="Century Gothic" panose="020B0502020202020204" pitchFamily="34" charset="0"/>
                <a:sym typeface="Lucida Grande" pitchFamily="80" charset="0"/>
              </a:rPr>
              <a:t>B.H.A:</a:t>
            </a:r>
            <a:r>
              <a:rPr lang="en-US" sz="1200" dirty="0">
                <a:solidFill>
                  <a:prstClr val="black"/>
                </a:solidFill>
                <a:latin typeface="Century Gothic" panose="020B0502020202020204" pitchFamily="34" charset="0"/>
                <a:sym typeface="Lucida Grande" pitchFamily="80" charset="0"/>
              </a:rPr>
              <a:t> </a:t>
            </a:r>
            <a:r>
              <a:rPr lang="en-US" sz="1200" b="1" dirty="0">
                <a:solidFill>
                  <a:prstClr val="black"/>
                </a:solidFill>
                <a:latin typeface="Century Gothic" panose="020B0502020202020204" pitchFamily="34" charset="0"/>
                <a:sym typeface="Lucida Grande" pitchFamily="80" charset="0"/>
              </a:rPr>
              <a:t>Dissolve </a:t>
            </a:r>
            <a:r>
              <a:rPr lang="en-US" sz="1200" dirty="0">
                <a:solidFill>
                  <a:prstClr val="black"/>
                </a:solidFill>
                <a:latin typeface="Century Gothic" panose="020B0502020202020204" pitchFamily="34" charset="0"/>
                <a:sym typeface="Lucida Grande" pitchFamily="80" charset="0"/>
              </a:rPr>
              <a:t>the intercellular cement between the cell membranes. </a:t>
            </a:r>
          </a:p>
        </p:txBody>
      </p:sp>
      <p:pic>
        <p:nvPicPr>
          <p:cNvPr id="31" name="Image 30"/>
          <p:cNvPicPr>
            <a:picLocks noChangeAspect="1"/>
          </p:cNvPicPr>
          <p:nvPr/>
        </p:nvPicPr>
        <p:blipFill rotWithShape="1">
          <a:blip r:embed="rId4"/>
          <a:srcRect l="28118" t="9473" r="23237" b="20006"/>
          <a:stretch/>
        </p:blipFill>
        <p:spPr>
          <a:xfrm>
            <a:off x="2328012" y="4693657"/>
            <a:ext cx="1575127" cy="1510235"/>
          </a:xfrm>
          <a:prstGeom prst="rect">
            <a:avLst/>
          </a:prstGeom>
          <a:ln>
            <a:noFill/>
          </a:ln>
          <a:effectLst>
            <a:softEdge rad="112500"/>
          </a:effectLst>
        </p:spPr>
      </p:pic>
      <p:cxnSp>
        <p:nvCxnSpPr>
          <p:cNvPr id="11" name="Connecteur droit 10"/>
          <p:cNvCxnSpPr/>
          <p:nvPr/>
        </p:nvCxnSpPr>
        <p:spPr>
          <a:xfrm flipH="1">
            <a:off x="3422492" y="5187636"/>
            <a:ext cx="221684" cy="611161"/>
          </a:xfrm>
          <a:prstGeom prst="line">
            <a:avLst/>
          </a:prstGeom>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Connecteur droit 11"/>
          <p:cNvCxnSpPr/>
          <p:nvPr/>
        </p:nvCxnSpPr>
        <p:spPr>
          <a:xfrm flipH="1">
            <a:off x="2609828" y="5168644"/>
            <a:ext cx="155423" cy="522414"/>
          </a:xfrm>
          <a:prstGeom prst="line">
            <a:avLst/>
          </a:prstGeom>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Connecteur droit 14"/>
          <p:cNvCxnSpPr/>
          <p:nvPr/>
        </p:nvCxnSpPr>
        <p:spPr>
          <a:xfrm flipH="1">
            <a:off x="2765251" y="5158838"/>
            <a:ext cx="824190" cy="9807"/>
          </a:xfrm>
          <a:prstGeom prst="line">
            <a:avLst/>
          </a:prstGeom>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Connecteur droit 19"/>
          <p:cNvCxnSpPr/>
          <p:nvPr/>
        </p:nvCxnSpPr>
        <p:spPr>
          <a:xfrm flipH="1" flipV="1">
            <a:off x="2549696" y="5734511"/>
            <a:ext cx="872796" cy="47987"/>
          </a:xfrm>
          <a:prstGeom prst="line">
            <a:avLst/>
          </a:prstGeom>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9" name="Image 8"/>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697" l="0" r="100000">
                        <a14:foregroundMark x1="26797" y1="38182" x2="17865" y2="33030"/>
                      </a14:backgroundRemoval>
                    </a14:imgEffect>
                  </a14:imgLayer>
                </a14:imgProps>
              </a:ext>
            </a:extLst>
          </a:blip>
          <a:srcRect r="1198"/>
          <a:stretch/>
        </p:blipFill>
        <p:spPr>
          <a:xfrm rot="8236702">
            <a:off x="3231256" y="4669165"/>
            <a:ext cx="692632" cy="504010"/>
          </a:xfrm>
          <a:prstGeom prst="rect">
            <a:avLst/>
          </a:prstGeom>
        </p:spPr>
      </p:pic>
      <p:pic>
        <p:nvPicPr>
          <p:cNvPr id="44" name="Image 43"/>
          <p:cNvPicPr>
            <a:picLocks noChangeAspect="1"/>
          </p:cNvPicPr>
          <p:nvPr/>
        </p:nvPicPr>
        <p:blipFill rotWithShape="1">
          <a:blip r:embed="rId4"/>
          <a:srcRect l="28118" t="9473" r="23237" b="20006"/>
          <a:stretch/>
        </p:blipFill>
        <p:spPr>
          <a:xfrm>
            <a:off x="8531244" y="4627728"/>
            <a:ext cx="1575127" cy="1510235"/>
          </a:xfrm>
          <a:prstGeom prst="rect">
            <a:avLst/>
          </a:prstGeom>
          <a:ln>
            <a:noFill/>
          </a:ln>
          <a:effectLst>
            <a:softEdge rad="112500"/>
          </a:effectLst>
        </p:spPr>
      </p:pic>
      <p:sp>
        <p:nvSpPr>
          <p:cNvPr id="27" name="Éclair 26"/>
          <p:cNvSpPr/>
          <p:nvPr/>
        </p:nvSpPr>
        <p:spPr>
          <a:xfrm flipH="1">
            <a:off x="8709941" y="5063666"/>
            <a:ext cx="263749" cy="706006"/>
          </a:xfrm>
          <a:prstGeom prst="lightningBol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Éclair 27"/>
          <p:cNvSpPr/>
          <p:nvPr/>
        </p:nvSpPr>
        <p:spPr>
          <a:xfrm flipH="1">
            <a:off x="9679884" y="5009186"/>
            <a:ext cx="177425" cy="706006"/>
          </a:xfrm>
          <a:prstGeom prst="lightningBol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7176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par>
                                <p:cTn id="37" presetID="10" presetClass="entr" presetSubtype="0"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9" grpId="0"/>
      <p:bldP spid="30"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E3C1067-6E2B-42BB-9BA8-0D0CC4C43ACD}"/>
              </a:ext>
            </a:extLst>
          </p:cNvPr>
          <p:cNvPicPr>
            <a:picLocks noChangeAspect="1"/>
          </p:cNvPicPr>
          <p:nvPr/>
        </p:nvPicPr>
        <p:blipFill rotWithShape="1">
          <a:blip r:embed="rId3" cstate="print"/>
          <a:srcRect l="51870" t="15492" r="24550" b="80330"/>
          <a:stretch/>
        </p:blipFill>
        <p:spPr>
          <a:xfrm>
            <a:off x="2753874" y="381240"/>
            <a:ext cx="6237064" cy="642996"/>
          </a:xfrm>
          <a:prstGeom prst="rect">
            <a:avLst/>
          </a:prstGeom>
        </p:spPr>
      </p:pic>
      <p:sp>
        <p:nvSpPr>
          <p:cNvPr id="7" name="Sous-titre 2">
            <a:extLst>
              <a:ext uri="{FF2B5EF4-FFF2-40B4-BE49-F238E27FC236}">
                <a16:creationId xmlns:a16="http://schemas.microsoft.com/office/drawing/2014/main" id="{5257DCD9-7062-4C85-9309-DADF1D224FEC}"/>
              </a:ext>
            </a:extLst>
          </p:cNvPr>
          <p:cNvSpPr txBox="1">
            <a:spLocks/>
          </p:cNvSpPr>
          <p:nvPr/>
        </p:nvSpPr>
        <p:spPr>
          <a:xfrm>
            <a:off x="1890751" y="737716"/>
            <a:ext cx="8019219" cy="830997"/>
          </a:xfrm>
          <a:prstGeom prst="rect">
            <a:avLst/>
          </a:prstGeom>
          <a:noFill/>
        </p:spPr>
        <p:txBody>
          <a:bodyPr wrap="square" rtlCol="0">
            <a:spAutoFit/>
          </a:bodyPr>
          <a:lstStyle>
            <a:defPPr>
              <a:defRPr lang="fr-FR"/>
            </a:defPPr>
            <a:lvl1pPr algn="ctr">
              <a:defRPr sz="2400" b="1">
                <a:latin typeface="KyivType Sans2" panose="00000500000000000000" charset="0"/>
              </a:defRPr>
            </a:lvl1pPr>
          </a:lstStyle>
          <a:p>
            <a:r>
              <a:rPr lang="fr-FR" dirty="0"/>
              <a:t>AHA </a:t>
            </a:r>
          </a:p>
          <a:p>
            <a:r>
              <a:rPr lang="fr-FR" dirty="0"/>
              <a:t>- Fruit </a:t>
            </a:r>
            <a:r>
              <a:rPr lang="fr-FR" dirty="0" err="1"/>
              <a:t>acids</a:t>
            </a:r>
            <a:r>
              <a:rPr lang="fr-FR" dirty="0"/>
              <a:t> - </a:t>
            </a:r>
          </a:p>
        </p:txBody>
      </p:sp>
      <p:sp>
        <p:nvSpPr>
          <p:cNvPr id="8" name="Rectangle 7"/>
          <p:cNvSpPr/>
          <p:nvPr/>
        </p:nvSpPr>
        <p:spPr>
          <a:xfrm>
            <a:off x="724098" y="2121173"/>
            <a:ext cx="2333303" cy="328446"/>
          </a:xfrm>
          <a:prstGeom prst="rect">
            <a:avLst/>
          </a:prstGeom>
          <a:solidFill>
            <a:srgbClr val="F3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5">
              <a:defRPr/>
            </a:pPr>
            <a:r>
              <a:rPr lang="fr-FR" sz="1632" dirty="0" smtClean="0">
                <a:solidFill>
                  <a:srgbClr val="565655"/>
                </a:solidFill>
                <a:latin typeface="Century Gothic" panose="020B0502020202020204" pitchFamily="34" charset="0"/>
              </a:rPr>
              <a:t>GLYCOLIC ACID</a:t>
            </a:r>
            <a:endParaRPr lang="fr-FR" sz="1632" dirty="0">
              <a:solidFill>
                <a:srgbClr val="565655"/>
              </a:solidFill>
              <a:latin typeface="Century Gothic" panose="020B0502020202020204" pitchFamily="34" charset="0"/>
            </a:endParaRPr>
          </a:p>
        </p:txBody>
      </p:sp>
      <p:sp>
        <p:nvSpPr>
          <p:cNvPr id="9" name="Rectangle 8"/>
          <p:cNvSpPr/>
          <p:nvPr/>
        </p:nvSpPr>
        <p:spPr>
          <a:xfrm>
            <a:off x="744278" y="4569277"/>
            <a:ext cx="2333303" cy="328446"/>
          </a:xfrm>
          <a:prstGeom prst="rect">
            <a:avLst/>
          </a:prstGeom>
          <a:solidFill>
            <a:srgbClr val="F3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5">
              <a:defRPr/>
            </a:pPr>
            <a:r>
              <a:rPr lang="fr-FR" sz="1632" dirty="0" smtClean="0">
                <a:solidFill>
                  <a:srgbClr val="565655"/>
                </a:solidFill>
                <a:latin typeface="Century Gothic" panose="020B0502020202020204" pitchFamily="34" charset="0"/>
              </a:rPr>
              <a:t>LACTIC ACID</a:t>
            </a:r>
            <a:endParaRPr lang="fr-FR" sz="1632" dirty="0">
              <a:solidFill>
                <a:srgbClr val="565655"/>
              </a:solidFill>
              <a:latin typeface="Century Gothic" panose="020B0502020202020204" pitchFamily="34" charset="0"/>
            </a:endParaRPr>
          </a:p>
        </p:txBody>
      </p:sp>
      <p:sp>
        <p:nvSpPr>
          <p:cNvPr id="16" name="Rectangle 6"/>
          <p:cNvSpPr>
            <a:spLocks noChangeArrowheads="1"/>
          </p:cNvSpPr>
          <p:nvPr/>
        </p:nvSpPr>
        <p:spPr bwMode="auto">
          <a:xfrm>
            <a:off x="3163186" y="2378120"/>
            <a:ext cx="881970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altLang="fr-FR" sz="1600" dirty="0">
                <a:solidFill>
                  <a:prstClr val="black"/>
                </a:solidFill>
                <a:latin typeface="Century Gothic" panose="020B0502020202020204" pitchFamily="34" charset="0"/>
              </a:rPr>
              <a:t>derived from sugar cane, it is recognized as the </a:t>
            </a:r>
            <a:r>
              <a:rPr lang="en-US" altLang="fr-FR" sz="1600" b="1" dirty="0">
                <a:solidFill>
                  <a:prstClr val="black"/>
                </a:solidFill>
                <a:latin typeface="Century Gothic" panose="020B0502020202020204" pitchFamily="34" charset="0"/>
              </a:rPr>
              <a:t>most effective for an exfoliating action</a:t>
            </a:r>
            <a:r>
              <a:rPr lang="en-US" altLang="fr-FR" sz="1600" dirty="0">
                <a:solidFill>
                  <a:prstClr val="black"/>
                </a:solidFill>
                <a:latin typeface="Century Gothic" panose="020B0502020202020204" pitchFamily="34" charset="0"/>
              </a:rPr>
              <a:t>. </a:t>
            </a:r>
          </a:p>
          <a:p>
            <a:pPr lvl="0" algn="just" eaLnBrk="0" fontAlgn="base" hangingPunct="0">
              <a:spcBef>
                <a:spcPct val="0"/>
              </a:spcBef>
              <a:spcAft>
                <a:spcPct val="0"/>
              </a:spcAft>
            </a:pPr>
            <a:endParaRPr lang="en-US" altLang="fr-FR" sz="1600" dirty="0">
              <a:solidFill>
                <a:prstClr val="black"/>
              </a:solidFill>
              <a:latin typeface="Century Gothic" panose="020B0502020202020204" pitchFamily="34" charset="0"/>
            </a:endParaRPr>
          </a:p>
          <a:p>
            <a:pPr lvl="0" algn="just" eaLnBrk="0" fontAlgn="base" hangingPunct="0">
              <a:spcBef>
                <a:spcPct val="0"/>
              </a:spcBef>
              <a:spcAft>
                <a:spcPct val="0"/>
              </a:spcAft>
            </a:pPr>
            <a:r>
              <a:rPr lang="en-US" altLang="fr-FR" sz="1600" u="sng" dirty="0">
                <a:solidFill>
                  <a:prstClr val="black"/>
                </a:solidFill>
                <a:latin typeface="Century Gothic" panose="020B0502020202020204" pitchFamily="34" charset="0"/>
              </a:rPr>
              <a:t>Properties :</a:t>
            </a:r>
          </a:p>
          <a:p>
            <a:pPr lvl="0" algn="just" eaLnBrk="0" fontAlgn="base" hangingPunct="0">
              <a:spcBef>
                <a:spcPct val="0"/>
              </a:spcBef>
              <a:spcAft>
                <a:spcPct val="0"/>
              </a:spcAft>
            </a:pPr>
            <a:r>
              <a:rPr lang="en-US" altLang="fr-FR" sz="1600" dirty="0">
                <a:solidFill>
                  <a:prstClr val="black"/>
                </a:solidFill>
                <a:latin typeface="Century Gothic" panose="020B0502020202020204" pitchFamily="34" charset="0"/>
              </a:rPr>
              <a:t>- Refines the skin texture by limiting the thickness of the corneal layer.</a:t>
            </a:r>
          </a:p>
          <a:p>
            <a:pPr lvl="0" algn="just" eaLnBrk="0" fontAlgn="base" hangingPunct="0">
              <a:spcBef>
                <a:spcPct val="0"/>
              </a:spcBef>
              <a:spcAft>
                <a:spcPct val="0"/>
              </a:spcAft>
            </a:pPr>
            <a:r>
              <a:rPr lang="en-US" altLang="fr-FR" sz="1600" dirty="0">
                <a:solidFill>
                  <a:prstClr val="black"/>
                </a:solidFill>
                <a:latin typeface="Century Gothic" panose="020B0502020202020204" pitchFamily="34" charset="0"/>
              </a:rPr>
              <a:t>- Improves skin hydration, makes it more luminous and smoother.</a:t>
            </a:r>
          </a:p>
          <a:p>
            <a:pPr lvl="0" algn="just" eaLnBrk="0" fontAlgn="base" hangingPunct="0">
              <a:spcBef>
                <a:spcPct val="0"/>
              </a:spcBef>
              <a:spcAft>
                <a:spcPct val="0"/>
              </a:spcAft>
            </a:pPr>
            <a:r>
              <a:rPr lang="en-US" altLang="fr-FR" sz="1600" dirty="0">
                <a:solidFill>
                  <a:prstClr val="black"/>
                </a:solidFill>
                <a:latin typeface="Century Gothic" panose="020B0502020202020204" pitchFamily="34" charset="0"/>
              </a:rPr>
              <a:t>- Promotes the formation of new collagen.</a:t>
            </a:r>
            <a:endParaRPr lang="fr-FR" altLang="fr-FR" sz="1600" dirty="0" smtClean="0">
              <a:solidFill>
                <a:prstClr val="black"/>
              </a:solidFill>
              <a:latin typeface="Century Gothic" panose="020B0502020202020204" pitchFamily="34" charset="0"/>
            </a:endParaRPr>
          </a:p>
        </p:txBody>
      </p:sp>
      <p:sp>
        <p:nvSpPr>
          <p:cNvPr id="17" name="Rectangle 6"/>
          <p:cNvSpPr>
            <a:spLocks noChangeArrowheads="1"/>
          </p:cNvSpPr>
          <p:nvPr/>
        </p:nvSpPr>
        <p:spPr bwMode="auto">
          <a:xfrm>
            <a:off x="3163186" y="4569277"/>
            <a:ext cx="881970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altLang="fr-FR" sz="1600" dirty="0">
                <a:solidFill>
                  <a:prstClr val="black"/>
                </a:solidFill>
                <a:latin typeface="Century Gothic" panose="020B0502020202020204" pitchFamily="34" charset="0"/>
              </a:rPr>
              <a:t>derived from milk, known for its </a:t>
            </a:r>
            <a:r>
              <a:rPr lang="en-US" altLang="fr-FR" sz="1600" b="1" dirty="0">
                <a:solidFill>
                  <a:prstClr val="black"/>
                </a:solidFill>
                <a:latin typeface="Century Gothic" panose="020B0502020202020204" pitchFamily="34" charset="0"/>
              </a:rPr>
              <a:t>exfoliating</a:t>
            </a:r>
            <a:r>
              <a:rPr lang="en-US" altLang="fr-FR" sz="1600" dirty="0">
                <a:solidFill>
                  <a:prstClr val="black"/>
                </a:solidFill>
                <a:latin typeface="Century Gothic" panose="020B0502020202020204" pitchFamily="34" charset="0"/>
              </a:rPr>
              <a:t> and </a:t>
            </a:r>
            <a:r>
              <a:rPr lang="en-US" altLang="fr-FR" sz="1600" b="1" dirty="0">
                <a:solidFill>
                  <a:prstClr val="black"/>
                </a:solidFill>
                <a:latin typeface="Century Gothic" panose="020B0502020202020204" pitchFamily="34" charset="0"/>
              </a:rPr>
              <a:t>brightening</a:t>
            </a:r>
            <a:r>
              <a:rPr lang="en-US" altLang="fr-FR" sz="1600" dirty="0">
                <a:solidFill>
                  <a:prstClr val="black"/>
                </a:solidFill>
                <a:latin typeface="Century Gothic" panose="020B0502020202020204" pitchFamily="34" charset="0"/>
              </a:rPr>
              <a:t> actions.</a:t>
            </a:r>
          </a:p>
          <a:p>
            <a:pPr lvl="0" algn="just" eaLnBrk="0" fontAlgn="base" hangingPunct="0">
              <a:spcBef>
                <a:spcPct val="0"/>
              </a:spcBef>
              <a:spcAft>
                <a:spcPct val="0"/>
              </a:spcAft>
            </a:pPr>
            <a:endParaRPr lang="en-US" altLang="fr-FR" sz="1600" dirty="0">
              <a:solidFill>
                <a:prstClr val="black"/>
              </a:solidFill>
              <a:latin typeface="Century Gothic" panose="020B0502020202020204" pitchFamily="34" charset="0"/>
            </a:endParaRPr>
          </a:p>
          <a:p>
            <a:pPr lvl="0" algn="just" eaLnBrk="0" fontAlgn="base" hangingPunct="0">
              <a:spcBef>
                <a:spcPct val="0"/>
              </a:spcBef>
              <a:spcAft>
                <a:spcPct val="0"/>
              </a:spcAft>
            </a:pPr>
            <a:r>
              <a:rPr lang="en-US" altLang="fr-FR" sz="1600" u="sng" dirty="0">
                <a:solidFill>
                  <a:prstClr val="black"/>
                </a:solidFill>
                <a:latin typeface="Century Gothic" panose="020B0502020202020204" pitchFamily="34" charset="0"/>
              </a:rPr>
              <a:t>Properties :</a:t>
            </a:r>
          </a:p>
          <a:p>
            <a:pPr lvl="0" algn="just" eaLnBrk="0" fontAlgn="base" hangingPunct="0">
              <a:spcBef>
                <a:spcPct val="0"/>
              </a:spcBef>
              <a:spcAft>
                <a:spcPct val="0"/>
              </a:spcAft>
            </a:pPr>
            <a:r>
              <a:rPr lang="en-US" altLang="fr-FR" sz="1600" dirty="0">
                <a:solidFill>
                  <a:prstClr val="black"/>
                </a:solidFill>
                <a:latin typeface="Century Gothic" panose="020B0502020202020204" pitchFamily="34" charset="0"/>
              </a:rPr>
              <a:t>- Helps to hydrate the skin.</a:t>
            </a:r>
          </a:p>
          <a:p>
            <a:pPr lvl="0" algn="just" eaLnBrk="0" fontAlgn="base" hangingPunct="0">
              <a:spcBef>
                <a:spcPct val="0"/>
              </a:spcBef>
              <a:spcAft>
                <a:spcPct val="0"/>
              </a:spcAft>
            </a:pPr>
            <a:r>
              <a:rPr lang="en-US" altLang="fr-FR" sz="1600" dirty="0">
                <a:solidFill>
                  <a:prstClr val="black"/>
                </a:solidFill>
                <a:latin typeface="Century Gothic" panose="020B0502020202020204" pitchFamily="34" charset="0"/>
              </a:rPr>
              <a:t>- Eliminates imperfections, improves the appearance of the skin.</a:t>
            </a:r>
          </a:p>
          <a:p>
            <a:pPr lvl="0" algn="just" eaLnBrk="0" fontAlgn="base" hangingPunct="0">
              <a:spcBef>
                <a:spcPct val="0"/>
              </a:spcBef>
              <a:spcAft>
                <a:spcPct val="0"/>
              </a:spcAft>
            </a:pPr>
            <a:r>
              <a:rPr lang="en-US" altLang="fr-FR" sz="1600" dirty="0">
                <a:solidFill>
                  <a:prstClr val="black"/>
                </a:solidFill>
                <a:latin typeface="Century Gothic" panose="020B0502020202020204" pitchFamily="34" charset="0"/>
              </a:rPr>
              <a:t>- Evens out the complexion and brings radiance.</a:t>
            </a:r>
          </a:p>
          <a:p>
            <a:pPr lvl="0" algn="just" eaLnBrk="0" fontAlgn="base" hangingPunct="0">
              <a:spcBef>
                <a:spcPct val="0"/>
              </a:spcBef>
              <a:spcAft>
                <a:spcPct val="0"/>
              </a:spcAft>
            </a:pPr>
            <a:r>
              <a:rPr lang="en-US" altLang="fr-FR" sz="1600" dirty="0">
                <a:solidFill>
                  <a:prstClr val="black"/>
                </a:solidFill>
                <a:latin typeface="Century Gothic" panose="020B0502020202020204" pitchFamily="34" charset="0"/>
              </a:rPr>
              <a:t>- Rebalances the skin's pH, anti-microbial action.</a:t>
            </a:r>
            <a:endParaRPr lang="fr-FR" altLang="fr-FR" sz="1600" dirty="0">
              <a:solidFill>
                <a:prstClr val="black"/>
              </a:solidFill>
              <a:latin typeface="Century Gothic" panose="020B0502020202020204" pitchFamily="34" charset="0"/>
            </a:endParaRPr>
          </a:p>
        </p:txBody>
      </p:sp>
      <p:pic>
        <p:nvPicPr>
          <p:cNvPr id="21" name="Image 20"/>
          <p:cNvPicPr>
            <a:picLocks noChangeAspect="1"/>
          </p:cNvPicPr>
          <p:nvPr/>
        </p:nvPicPr>
        <p:blipFill rotWithShape="1">
          <a:blip r:embed="rId4">
            <a:extLst>
              <a:ext uri="{28A0092B-C50C-407E-A947-70E740481C1C}">
                <a14:useLocalDpi xmlns:a14="http://schemas.microsoft.com/office/drawing/2010/main" val="0"/>
              </a:ext>
            </a:extLst>
          </a:blip>
          <a:srcRect l="9681" t="9899" r="62507" b="57200"/>
          <a:stretch/>
        </p:blipFill>
        <p:spPr>
          <a:xfrm>
            <a:off x="1374107" y="2826200"/>
            <a:ext cx="1033284" cy="916761"/>
          </a:xfrm>
          <a:prstGeom prst="rect">
            <a:avLst/>
          </a:prstGeom>
        </p:spPr>
      </p:pic>
      <p:pic>
        <p:nvPicPr>
          <p:cNvPr id="22" name="Image 21"/>
          <p:cNvPicPr>
            <a:picLocks noChangeAspect="1"/>
          </p:cNvPicPr>
          <p:nvPr/>
        </p:nvPicPr>
        <p:blipFill rotWithShape="1">
          <a:blip r:embed="rId4">
            <a:extLst>
              <a:ext uri="{28A0092B-C50C-407E-A947-70E740481C1C}">
                <a14:useLocalDpi xmlns:a14="http://schemas.microsoft.com/office/drawing/2010/main" val="0"/>
              </a:ext>
            </a:extLst>
          </a:blip>
          <a:srcRect l="8131" t="58765" r="61376" b="7276"/>
          <a:stretch/>
        </p:blipFill>
        <p:spPr>
          <a:xfrm>
            <a:off x="1245708" y="5262272"/>
            <a:ext cx="1290085" cy="1077532"/>
          </a:xfrm>
          <a:prstGeom prst="rect">
            <a:avLst/>
          </a:prstGeom>
        </p:spPr>
      </p:pic>
    </p:spTree>
    <p:extLst>
      <p:ext uri="{BB962C8B-B14F-4D97-AF65-F5344CB8AC3E}">
        <p14:creationId xmlns:p14="http://schemas.microsoft.com/office/powerpoint/2010/main" val="5689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8"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par>
                                <p:cTn id="22" presetID="22" presetClass="entr" presetSubtype="8"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E3C1067-6E2B-42BB-9BA8-0D0CC4C43ACD}"/>
              </a:ext>
            </a:extLst>
          </p:cNvPr>
          <p:cNvPicPr>
            <a:picLocks noChangeAspect="1"/>
          </p:cNvPicPr>
          <p:nvPr/>
        </p:nvPicPr>
        <p:blipFill rotWithShape="1">
          <a:blip r:embed="rId3" cstate="print"/>
          <a:srcRect l="51870" t="15492" r="24550" b="80330"/>
          <a:stretch/>
        </p:blipFill>
        <p:spPr>
          <a:xfrm>
            <a:off x="2753874" y="381240"/>
            <a:ext cx="6237064" cy="642996"/>
          </a:xfrm>
          <a:prstGeom prst="rect">
            <a:avLst/>
          </a:prstGeom>
        </p:spPr>
      </p:pic>
      <p:sp>
        <p:nvSpPr>
          <p:cNvPr id="7" name="Sous-titre 2">
            <a:extLst>
              <a:ext uri="{FF2B5EF4-FFF2-40B4-BE49-F238E27FC236}">
                <a16:creationId xmlns:a16="http://schemas.microsoft.com/office/drawing/2014/main" id="{5257DCD9-7062-4C85-9309-DADF1D224FEC}"/>
              </a:ext>
            </a:extLst>
          </p:cNvPr>
          <p:cNvSpPr txBox="1">
            <a:spLocks/>
          </p:cNvSpPr>
          <p:nvPr/>
        </p:nvSpPr>
        <p:spPr>
          <a:xfrm>
            <a:off x="1890751" y="737716"/>
            <a:ext cx="8019219" cy="830997"/>
          </a:xfrm>
          <a:prstGeom prst="rect">
            <a:avLst/>
          </a:prstGeom>
          <a:noFill/>
        </p:spPr>
        <p:txBody>
          <a:bodyPr wrap="square" rtlCol="0">
            <a:spAutoFit/>
          </a:bodyPr>
          <a:lstStyle>
            <a:defPPr>
              <a:defRPr lang="fr-FR"/>
            </a:defPPr>
            <a:lvl1pPr algn="ctr">
              <a:defRPr sz="2400" b="1">
                <a:latin typeface="KyivType Sans2" panose="00000500000000000000" charset="0"/>
              </a:defRPr>
            </a:lvl1pPr>
          </a:lstStyle>
          <a:p>
            <a:r>
              <a:rPr lang="fr-FR" dirty="0"/>
              <a:t>AHA </a:t>
            </a:r>
          </a:p>
          <a:p>
            <a:r>
              <a:rPr lang="fr-FR" dirty="0"/>
              <a:t>- Fruit </a:t>
            </a:r>
            <a:r>
              <a:rPr lang="fr-FR" dirty="0" err="1"/>
              <a:t>acids</a:t>
            </a:r>
            <a:r>
              <a:rPr lang="fr-FR" dirty="0"/>
              <a:t> - </a:t>
            </a:r>
          </a:p>
        </p:txBody>
      </p:sp>
      <p:sp>
        <p:nvSpPr>
          <p:cNvPr id="11" name="Rectangle 6"/>
          <p:cNvSpPr>
            <a:spLocks noChangeArrowheads="1"/>
          </p:cNvSpPr>
          <p:nvPr/>
        </p:nvSpPr>
        <p:spPr bwMode="auto">
          <a:xfrm>
            <a:off x="3183365" y="4974273"/>
            <a:ext cx="62028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altLang="fr-FR" sz="1600" dirty="0">
                <a:solidFill>
                  <a:prstClr val="black"/>
                </a:solidFill>
                <a:latin typeface="Century Gothic" panose="020B0502020202020204" pitchFamily="34" charset="0"/>
              </a:rPr>
              <a:t>derived from citrus fruits. It has a </a:t>
            </a:r>
            <a:r>
              <a:rPr lang="en-US" altLang="fr-FR" sz="1600" b="1" dirty="0">
                <a:solidFill>
                  <a:prstClr val="black"/>
                </a:solidFill>
                <a:latin typeface="Century Gothic" panose="020B0502020202020204" pitchFamily="34" charset="0"/>
              </a:rPr>
              <a:t>regenerating</a:t>
            </a:r>
            <a:r>
              <a:rPr lang="en-US" altLang="fr-FR" sz="1600" dirty="0">
                <a:solidFill>
                  <a:prstClr val="black"/>
                </a:solidFill>
                <a:latin typeface="Century Gothic" panose="020B0502020202020204" pitchFamily="34" charset="0"/>
              </a:rPr>
              <a:t>, </a:t>
            </a:r>
            <a:r>
              <a:rPr lang="en-US" altLang="fr-FR" sz="1600" b="1" dirty="0">
                <a:solidFill>
                  <a:prstClr val="black"/>
                </a:solidFill>
                <a:latin typeface="Century Gothic" panose="020B0502020202020204" pitchFamily="34" charset="0"/>
              </a:rPr>
              <a:t>brightening</a:t>
            </a:r>
            <a:r>
              <a:rPr lang="en-US" altLang="fr-FR" sz="1600" dirty="0">
                <a:solidFill>
                  <a:prstClr val="black"/>
                </a:solidFill>
                <a:latin typeface="Century Gothic" panose="020B0502020202020204" pitchFamily="34" charset="0"/>
              </a:rPr>
              <a:t> and </a:t>
            </a:r>
            <a:r>
              <a:rPr lang="en-US" altLang="fr-FR" sz="1600" b="1" dirty="0">
                <a:solidFill>
                  <a:prstClr val="black"/>
                </a:solidFill>
                <a:latin typeface="Century Gothic" panose="020B0502020202020204" pitchFamily="34" charset="0"/>
              </a:rPr>
              <a:t>astringent</a:t>
            </a:r>
            <a:r>
              <a:rPr lang="en-US" altLang="fr-FR" sz="1600" dirty="0">
                <a:solidFill>
                  <a:prstClr val="black"/>
                </a:solidFill>
                <a:latin typeface="Century Gothic" panose="020B0502020202020204" pitchFamily="34" charset="0"/>
              </a:rPr>
              <a:t> effect. </a:t>
            </a:r>
            <a:endParaRPr lang="fr-FR" altLang="fr-FR" sz="1600" dirty="0">
              <a:solidFill>
                <a:prstClr val="black"/>
              </a:solidFill>
              <a:latin typeface="Century Gothic" panose="020B0502020202020204" pitchFamily="34" charset="0"/>
            </a:endParaRPr>
          </a:p>
        </p:txBody>
      </p:sp>
      <p:sp>
        <p:nvSpPr>
          <p:cNvPr id="12" name="Rectangle 11"/>
          <p:cNvSpPr/>
          <p:nvPr/>
        </p:nvSpPr>
        <p:spPr>
          <a:xfrm>
            <a:off x="744277" y="2351395"/>
            <a:ext cx="2333303" cy="328446"/>
          </a:xfrm>
          <a:prstGeom prst="rect">
            <a:avLst/>
          </a:prstGeom>
          <a:solidFill>
            <a:srgbClr val="F3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5">
              <a:defRPr/>
            </a:pPr>
            <a:r>
              <a:rPr lang="fr-FR" sz="1632" dirty="0" smtClean="0">
                <a:solidFill>
                  <a:srgbClr val="565655"/>
                </a:solidFill>
                <a:latin typeface="Century Gothic" panose="020B0502020202020204" pitchFamily="34" charset="0"/>
              </a:rPr>
              <a:t>TARTARIC ACID</a:t>
            </a:r>
            <a:endParaRPr lang="fr-FR" sz="1632" dirty="0">
              <a:solidFill>
                <a:srgbClr val="565655"/>
              </a:solidFill>
              <a:latin typeface="Century Gothic" panose="020B0502020202020204" pitchFamily="34" charset="0"/>
            </a:endParaRPr>
          </a:p>
        </p:txBody>
      </p:sp>
      <p:sp>
        <p:nvSpPr>
          <p:cNvPr id="13" name="Rectangle 12"/>
          <p:cNvSpPr/>
          <p:nvPr/>
        </p:nvSpPr>
        <p:spPr>
          <a:xfrm>
            <a:off x="724099" y="3342610"/>
            <a:ext cx="2333303" cy="328446"/>
          </a:xfrm>
          <a:prstGeom prst="rect">
            <a:avLst/>
          </a:prstGeom>
          <a:solidFill>
            <a:srgbClr val="F3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5">
              <a:defRPr/>
            </a:pPr>
            <a:r>
              <a:rPr lang="fr-FR" sz="1632" dirty="0" smtClean="0">
                <a:solidFill>
                  <a:srgbClr val="565655"/>
                </a:solidFill>
                <a:latin typeface="Century Gothic" panose="020B0502020202020204" pitchFamily="34" charset="0"/>
              </a:rPr>
              <a:t>MALIC ACID</a:t>
            </a:r>
            <a:endParaRPr lang="fr-FR" sz="1632" dirty="0">
              <a:solidFill>
                <a:srgbClr val="565655"/>
              </a:solidFill>
              <a:latin typeface="Century Gothic" panose="020B0502020202020204" pitchFamily="34" charset="0"/>
            </a:endParaRPr>
          </a:p>
        </p:txBody>
      </p:sp>
      <p:sp>
        <p:nvSpPr>
          <p:cNvPr id="14" name="Rectangle 13"/>
          <p:cNvSpPr/>
          <p:nvPr/>
        </p:nvSpPr>
        <p:spPr>
          <a:xfrm>
            <a:off x="744278" y="4252606"/>
            <a:ext cx="2333303" cy="328446"/>
          </a:xfrm>
          <a:prstGeom prst="rect">
            <a:avLst/>
          </a:prstGeom>
          <a:solidFill>
            <a:srgbClr val="F3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5">
              <a:defRPr/>
            </a:pPr>
            <a:r>
              <a:rPr lang="fr-FR" sz="1632" dirty="0" smtClean="0">
                <a:solidFill>
                  <a:srgbClr val="565655"/>
                </a:solidFill>
                <a:latin typeface="Century Gothic" panose="020B0502020202020204" pitchFamily="34" charset="0"/>
              </a:rPr>
              <a:t>MANDELIC ACID</a:t>
            </a:r>
            <a:endParaRPr lang="fr-FR" sz="1632" dirty="0">
              <a:solidFill>
                <a:srgbClr val="565655"/>
              </a:solidFill>
              <a:latin typeface="Century Gothic" panose="020B0502020202020204" pitchFamily="34" charset="0"/>
            </a:endParaRPr>
          </a:p>
        </p:txBody>
      </p:sp>
      <p:sp>
        <p:nvSpPr>
          <p:cNvPr id="15" name="Rectangle 14"/>
          <p:cNvSpPr/>
          <p:nvPr/>
        </p:nvSpPr>
        <p:spPr>
          <a:xfrm>
            <a:off x="744277" y="5091315"/>
            <a:ext cx="2333303" cy="328446"/>
          </a:xfrm>
          <a:prstGeom prst="rect">
            <a:avLst/>
          </a:prstGeom>
          <a:solidFill>
            <a:srgbClr val="F3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5">
              <a:defRPr/>
            </a:pPr>
            <a:r>
              <a:rPr lang="fr-FR" sz="1632" dirty="0" smtClean="0">
                <a:solidFill>
                  <a:srgbClr val="565655"/>
                </a:solidFill>
                <a:latin typeface="Century Gothic" panose="020B0502020202020204" pitchFamily="34" charset="0"/>
              </a:rPr>
              <a:t>CITRIC ACID</a:t>
            </a:r>
            <a:endParaRPr lang="fr-FR" sz="1632" dirty="0">
              <a:solidFill>
                <a:srgbClr val="565655"/>
              </a:solidFill>
              <a:latin typeface="Century Gothic" panose="020B0502020202020204" pitchFamily="34" charset="0"/>
            </a:endParaRPr>
          </a:p>
        </p:txBody>
      </p:sp>
      <p:sp>
        <p:nvSpPr>
          <p:cNvPr id="18" name="Rectangle 6"/>
          <p:cNvSpPr>
            <a:spLocks noChangeArrowheads="1"/>
          </p:cNvSpPr>
          <p:nvPr/>
        </p:nvSpPr>
        <p:spPr bwMode="auto">
          <a:xfrm>
            <a:off x="3163186" y="2346341"/>
            <a:ext cx="834833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altLang="fr-FR" sz="1600" dirty="0">
                <a:solidFill>
                  <a:prstClr val="black"/>
                </a:solidFill>
                <a:latin typeface="Century Gothic" panose="020B0502020202020204" pitchFamily="34" charset="0"/>
              </a:rPr>
              <a:t>extracted from grapes, this AHA is </a:t>
            </a:r>
            <a:r>
              <a:rPr lang="en-US" altLang="fr-FR" sz="1600" b="1" dirty="0">
                <a:solidFill>
                  <a:prstClr val="black"/>
                </a:solidFill>
                <a:latin typeface="Century Gothic" panose="020B0502020202020204" pitchFamily="34" charset="0"/>
              </a:rPr>
              <a:t>antioxidant</a:t>
            </a:r>
            <a:r>
              <a:rPr lang="en-US" altLang="fr-FR" sz="1600" dirty="0">
                <a:solidFill>
                  <a:prstClr val="black"/>
                </a:solidFill>
                <a:latin typeface="Century Gothic" panose="020B0502020202020204" pitchFamily="34" charset="0"/>
              </a:rPr>
              <a:t> and </a:t>
            </a:r>
            <a:r>
              <a:rPr lang="en-US" altLang="fr-FR" sz="1600" b="1" dirty="0">
                <a:solidFill>
                  <a:prstClr val="black"/>
                </a:solidFill>
                <a:latin typeface="Century Gothic" panose="020B0502020202020204" pitchFamily="34" charset="0"/>
              </a:rPr>
              <a:t>anti-inflammatory</a:t>
            </a:r>
            <a:r>
              <a:rPr lang="en-US" altLang="fr-FR" sz="1600" dirty="0">
                <a:solidFill>
                  <a:prstClr val="black"/>
                </a:solidFill>
                <a:latin typeface="Century Gothic" panose="020B0502020202020204" pitchFamily="34" charset="0"/>
              </a:rPr>
              <a:t>.</a:t>
            </a:r>
            <a:endParaRPr lang="fr-FR" altLang="fr-FR" sz="1600" dirty="0" smtClean="0">
              <a:solidFill>
                <a:prstClr val="black"/>
              </a:solidFill>
              <a:latin typeface="Century Gothic" panose="020B0502020202020204" pitchFamily="34" charset="0"/>
            </a:endParaRPr>
          </a:p>
        </p:txBody>
      </p:sp>
      <p:sp>
        <p:nvSpPr>
          <p:cNvPr id="19" name="Rectangle 6"/>
          <p:cNvSpPr>
            <a:spLocks noChangeArrowheads="1"/>
          </p:cNvSpPr>
          <p:nvPr/>
        </p:nvSpPr>
        <p:spPr bwMode="auto">
          <a:xfrm>
            <a:off x="3163186" y="3214446"/>
            <a:ext cx="622304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altLang="fr-FR" sz="1600" dirty="0">
                <a:solidFill>
                  <a:prstClr val="black"/>
                </a:solidFill>
                <a:latin typeface="Century Gothic" panose="020B0502020202020204" pitchFamily="34" charset="0"/>
              </a:rPr>
              <a:t>derived from apples and pears, it is </a:t>
            </a:r>
            <a:r>
              <a:rPr lang="en-US" altLang="fr-FR" sz="1600" b="1" dirty="0">
                <a:solidFill>
                  <a:prstClr val="black"/>
                </a:solidFill>
                <a:latin typeface="Century Gothic" panose="020B0502020202020204" pitchFamily="34" charset="0"/>
              </a:rPr>
              <a:t>hydrating</a:t>
            </a:r>
            <a:r>
              <a:rPr lang="en-US" altLang="fr-FR" sz="1600" dirty="0">
                <a:solidFill>
                  <a:prstClr val="black"/>
                </a:solidFill>
                <a:latin typeface="Century Gothic" panose="020B0502020202020204" pitchFamily="34" charset="0"/>
              </a:rPr>
              <a:t> and </a:t>
            </a:r>
            <a:r>
              <a:rPr lang="en-US" altLang="fr-FR" sz="1600" b="1" dirty="0">
                <a:solidFill>
                  <a:prstClr val="black"/>
                </a:solidFill>
                <a:latin typeface="Century Gothic" panose="020B0502020202020204" pitchFamily="34" charset="0"/>
              </a:rPr>
              <a:t>promotes oxygenation of the tissues</a:t>
            </a:r>
            <a:r>
              <a:rPr lang="en-US" altLang="fr-FR" sz="1600" dirty="0">
                <a:solidFill>
                  <a:prstClr val="black"/>
                </a:solidFill>
                <a:latin typeface="Century Gothic" panose="020B0502020202020204" pitchFamily="34" charset="0"/>
              </a:rPr>
              <a:t>. </a:t>
            </a:r>
          </a:p>
        </p:txBody>
      </p:sp>
      <p:sp>
        <p:nvSpPr>
          <p:cNvPr id="20" name="Rectangle 6"/>
          <p:cNvSpPr>
            <a:spLocks noChangeArrowheads="1"/>
          </p:cNvSpPr>
          <p:nvPr/>
        </p:nvSpPr>
        <p:spPr bwMode="auto">
          <a:xfrm>
            <a:off x="3163187" y="4077333"/>
            <a:ext cx="622303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altLang="fr-FR" sz="1600" dirty="0">
                <a:solidFill>
                  <a:prstClr val="black"/>
                </a:solidFill>
                <a:latin typeface="Century Gothic" panose="020B0502020202020204" pitchFamily="34" charset="0"/>
              </a:rPr>
              <a:t>derived from almonds, it helps to </a:t>
            </a:r>
            <a:r>
              <a:rPr lang="en-US" altLang="fr-FR" sz="1600" b="1" dirty="0">
                <a:solidFill>
                  <a:prstClr val="black"/>
                </a:solidFill>
                <a:latin typeface="Century Gothic" panose="020B0502020202020204" pitchFamily="34" charset="0"/>
              </a:rPr>
              <a:t>reduce hyperpigmentation </a:t>
            </a:r>
            <a:r>
              <a:rPr lang="en-US" altLang="fr-FR" sz="1600" dirty="0">
                <a:solidFill>
                  <a:prstClr val="black"/>
                </a:solidFill>
                <a:latin typeface="Century Gothic" panose="020B0502020202020204" pitchFamily="34" charset="0"/>
              </a:rPr>
              <a:t>and </a:t>
            </a:r>
            <a:r>
              <a:rPr lang="en-US" altLang="fr-FR" sz="1600" b="1" dirty="0">
                <a:solidFill>
                  <a:prstClr val="black"/>
                </a:solidFill>
                <a:latin typeface="Century Gothic" panose="020B0502020202020204" pitchFamily="34" charset="0"/>
              </a:rPr>
              <a:t>even out skin complexion</a:t>
            </a:r>
            <a:r>
              <a:rPr lang="en-US" altLang="fr-FR" sz="1600" dirty="0">
                <a:solidFill>
                  <a:prstClr val="black"/>
                </a:solidFill>
                <a:latin typeface="Century Gothic" panose="020B0502020202020204" pitchFamily="34" charset="0"/>
              </a:rPr>
              <a:t>.</a:t>
            </a:r>
            <a:endParaRPr lang="fr-FR" altLang="fr-FR" sz="1600" dirty="0" smtClean="0">
              <a:solidFill>
                <a:prstClr val="black"/>
              </a:solidFill>
              <a:latin typeface="Century Gothic" panose="020B0502020202020204" pitchFamily="34" charset="0"/>
            </a:endParaRPr>
          </a:p>
        </p:txBody>
      </p:sp>
      <p:pic>
        <p:nvPicPr>
          <p:cNvPr id="22" name="Imag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5157" y="2184235"/>
            <a:ext cx="1219103" cy="662765"/>
          </a:xfrm>
          <a:prstGeom prst="rect">
            <a:avLst/>
          </a:prstGeom>
        </p:spPr>
      </p:pic>
      <p:pic>
        <p:nvPicPr>
          <p:cNvPr id="24" name="Image 23"/>
          <p:cNvPicPr>
            <a:picLocks noChangeAspect="1"/>
          </p:cNvPicPr>
          <p:nvPr/>
        </p:nvPicPr>
        <p:blipFill rotWithShape="1">
          <a:blip r:embed="rId5" cstate="print">
            <a:extLst>
              <a:ext uri="{28A0092B-C50C-407E-A947-70E740481C1C}">
                <a14:useLocalDpi xmlns:a14="http://schemas.microsoft.com/office/drawing/2010/main" val="0"/>
              </a:ext>
            </a:extLst>
          </a:blip>
          <a:srcRect l="43311" t="7306" b="56235"/>
          <a:stretch/>
        </p:blipFill>
        <p:spPr>
          <a:xfrm>
            <a:off x="10044808" y="3166411"/>
            <a:ext cx="1459797" cy="704133"/>
          </a:xfrm>
          <a:prstGeom prst="rect">
            <a:avLst/>
          </a:prstGeom>
        </p:spPr>
      </p:pic>
      <p:pic>
        <p:nvPicPr>
          <p:cNvPr id="25" name="Image 24"/>
          <p:cNvPicPr>
            <a:picLocks noChangeAspect="1"/>
          </p:cNvPicPr>
          <p:nvPr/>
        </p:nvPicPr>
        <p:blipFill rotWithShape="1">
          <a:blip r:embed="rId5" cstate="print">
            <a:extLst>
              <a:ext uri="{28A0092B-C50C-407E-A947-70E740481C1C}">
                <a14:useLocalDpi xmlns:a14="http://schemas.microsoft.com/office/drawing/2010/main" val="0"/>
              </a:ext>
            </a:extLst>
          </a:blip>
          <a:srcRect l="44560" t="57307" r="3095" b="4111"/>
          <a:stretch/>
        </p:blipFill>
        <p:spPr>
          <a:xfrm>
            <a:off x="10165156" y="4894090"/>
            <a:ext cx="1347912" cy="745140"/>
          </a:xfrm>
          <a:prstGeom prst="rect">
            <a:avLst/>
          </a:prstGeom>
        </p:spPr>
      </p:pic>
      <p:pic>
        <p:nvPicPr>
          <p:cNvPr id="2" name="Image 1"/>
          <p:cNvPicPr>
            <a:picLocks noChangeAspect="1"/>
          </p:cNvPicPr>
          <p:nvPr/>
        </p:nvPicPr>
        <p:blipFill>
          <a:blip r:embed="rId6"/>
          <a:stretch>
            <a:fillRect/>
          </a:stretch>
        </p:blipFill>
        <p:spPr>
          <a:xfrm>
            <a:off x="9955777" y="3842702"/>
            <a:ext cx="1637858" cy="980066"/>
          </a:xfrm>
          <a:prstGeom prst="rect">
            <a:avLst/>
          </a:prstGeom>
        </p:spPr>
      </p:pic>
    </p:spTree>
    <p:extLst>
      <p:ext uri="{BB962C8B-B14F-4D97-AF65-F5344CB8AC3E}">
        <p14:creationId xmlns:p14="http://schemas.microsoft.com/office/powerpoint/2010/main" val="101054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par>
                                <p:cTn id="11" presetID="22" presetClass="entr" presetSubtype="8"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par>
                                <p:cTn id="22" presetID="22" presetClass="entr" presetSubtype="8"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par>
                                <p:cTn id="33" presetID="22" presetClass="entr" presetSubtype="8"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par>
                                <p:cTn id="44" presetID="22" presetClass="entr" presetSubtype="8"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left)">
                                      <p:cBhvr>
                                        <p:cTn id="4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animBg="1"/>
      <p:bldP spid="15" grpId="0" animBg="1"/>
      <p:bldP spid="18"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ere does it come fro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2228"/>
          <a:stretch/>
        </p:blipFill>
        <p:spPr bwMode="auto">
          <a:xfrm>
            <a:off x="1052547" y="2113682"/>
            <a:ext cx="5254670" cy="399160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4E3C1067-6E2B-42BB-9BA8-0D0CC4C43ACD}"/>
              </a:ext>
            </a:extLst>
          </p:cNvPr>
          <p:cNvPicPr>
            <a:picLocks noChangeAspect="1"/>
          </p:cNvPicPr>
          <p:nvPr/>
        </p:nvPicPr>
        <p:blipFill rotWithShape="1">
          <a:blip r:embed="rId4" cstate="print"/>
          <a:srcRect l="51870" t="15492" r="24550" b="80330"/>
          <a:stretch/>
        </p:blipFill>
        <p:spPr>
          <a:xfrm>
            <a:off x="2753874" y="381240"/>
            <a:ext cx="6237064" cy="642996"/>
          </a:xfrm>
          <a:prstGeom prst="rect">
            <a:avLst/>
          </a:prstGeom>
        </p:spPr>
      </p:pic>
      <p:sp>
        <p:nvSpPr>
          <p:cNvPr id="7" name="Sous-titre 2">
            <a:extLst>
              <a:ext uri="{FF2B5EF4-FFF2-40B4-BE49-F238E27FC236}">
                <a16:creationId xmlns:a16="http://schemas.microsoft.com/office/drawing/2014/main" id="{5257DCD9-7062-4C85-9309-DADF1D224FEC}"/>
              </a:ext>
            </a:extLst>
          </p:cNvPr>
          <p:cNvSpPr txBox="1">
            <a:spLocks/>
          </p:cNvSpPr>
          <p:nvPr/>
        </p:nvSpPr>
        <p:spPr>
          <a:xfrm>
            <a:off x="1890751" y="737716"/>
            <a:ext cx="8019219" cy="830997"/>
          </a:xfrm>
          <a:prstGeom prst="rect">
            <a:avLst/>
          </a:prstGeom>
          <a:noFill/>
        </p:spPr>
        <p:txBody>
          <a:bodyPr wrap="square" rtlCol="0">
            <a:spAutoFit/>
          </a:bodyPr>
          <a:lstStyle>
            <a:defPPr>
              <a:defRPr lang="fr-FR"/>
            </a:defPPr>
            <a:lvl1pPr algn="ctr">
              <a:defRPr sz="2400" b="1">
                <a:latin typeface="KyivType Sans2" panose="00000500000000000000" charset="0"/>
              </a:defRPr>
            </a:lvl1pPr>
          </a:lstStyle>
          <a:p>
            <a:r>
              <a:rPr lang="fr-FR" dirty="0"/>
              <a:t>BHA </a:t>
            </a:r>
          </a:p>
          <a:p>
            <a:r>
              <a:rPr lang="fr-FR" dirty="0"/>
              <a:t>- </a:t>
            </a:r>
            <a:r>
              <a:rPr lang="fr-FR" dirty="0" err="1"/>
              <a:t>Salicylic</a:t>
            </a:r>
            <a:r>
              <a:rPr lang="fr-FR" dirty="0"/>
              <a:t> </a:t>
            </a:r>
            <a:r>
              <a:rPr lang="fr-FR" dirty="0" err="1"/>
              <a:t>acid</a:t>
            </a:r>
            <a:r>
              <a:rPr lang="fr-FR" dirty="0"/>
              <a:t> - </a:t>
            </a:r>
          </a:p>
        </p:txBody>
      </p:sp>
      <p:sp>
        <p:nvSpPr>
          <p:cNvPr id="11" name="Rectangle 6"/>
          <p:cNvSpPr>
            <a:spLocks noChangeArrowheads="1"/>
          </p:cNvSpPr>
          <p:nvPr/>
        </p:nvSpPr>
        <p:spPr bwMode="auto">
          <a:xfrm>
            <a:off x="1818625" y="2462883"/>
            <a:ext cx="3722515" cy="3293209"/>
          </a:xfrm>
          <a:prstGeom prst="rect">
            <a:avLst/>
          </a:prstGeom>
          <a:solidFill>
            <a:srgbClr val="F3EDE9"/>
          </a:solidFill>
          <a:ln>
            <a:noFill/>
          </a:ln>
          <a:effectLs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altLang="fr-FR" sz="1600" u="sng" dirty="0">
                <a:solidFill>
                  <a:prstClr val="black"/>
                </a:solidFill>
                <a:latin typeface="Century Gothic" panose="020B0502020202020204" pitchFamily="34" charset="0"/>
              </a:rPr>
              <a:t>Properties: </a:t>
            </a:r>
          </a:p>
          <a:p>
            <a:pPr lvl="0" algn="just" eaLnBrk="0" fontAlgn="base" hangingPunct="0">
              <a:spcBef>
                <a:spcPct val="0"/>
              </a:spcBef>
              <a:spcAft>
                <a:spcPct val="0"/>
              </a:spcAft>
            </a:pPr>
            <a:endParaRPr lang="en-US" altLang="fr-FR" sz="1600" u="sng" dirty="0">
              <a:solidFill>
                <a:prstClr val="black"/>
              </a:solidFill>
              <a:latin typeface="Century Gothic" panose="020B0502020202020204" pitchFamily="34" charset="0"/>
            </a:endParaRPr>
          </a:p>
          <a:p>
            <a:pPr marL="285750" lvl="0" indent="-285750" algn="just" eaLnBrk="0" fontAlgn="base" hangingPunct="0">
              <a:spcBef>
                <a:spcPct val="0"/>
              </a:spcBef>
              <a:spcAft>
                <a:spcPct val="0"/>
              </a:spcAft>
              <a:buFont typeface="Wingdings" panose="05000000000000000000" pitchFamily="2" charset="2"/>
              <a:buChar char="ü"/>
            </a:pPr>
            <a:r>
              <a:rPr lang="en-US" altLang="fr-FR" sz="1600" dirty="0" smtClean="0">
                <a:solidFill>
                  <a:prstClr val="black"/>
                </a:solidFill>
                <a:latin typeface="Century Gothic" panose="020B0502020202020204" pitchFamily="34" charset="0"/>
              </a:rPr>
              <a:t>Exfoliating</a:t>
            </a:r>
          </a:p>
          <a:p>
            <a:pPr marL="285750" lvl="0" indent="-285750" algn="just" eaLnBrk="0" fontAlgn="base" hangingPunct="0">
              <a:spcBef>
                <a:spcPct val="0"/>
              </a:spcBef>
              <a:spcAft>
                <a:spcPct val="0"/>
              </a:spcAft>
              <a:buFont typeface="Wingdings" panose="05000000000000000000" pitchFamily="2" charset="2"/>
              <a:buChar char="ü"/>
            </a:pPr>
            <a:endParaRPr lang="en-US" altLang="fr-FR" sz="1600" dirty="0">
              <a:solidFill>
                <a:prstClr val="black"/>
              </a:solidFill>
              <a:latin typeface="Century Gothic" panose="020B0502020202020204" pitchFamily="34" charset="0"/>
            </a:endParaRPr>
          </a:p>
          <a:p>
            <a:pPr marL="285750" lvl="0" indent="-285750" algn="just" eaLnBrk="0" fontAlgn="base" hangingPunct="0">
              <a:spcBef>
                <a:spcPct val="0"/>
              </a:spcBef>
              <a:spcAft>
                <a:spcPct val="0"/>
              </a:spcAft>
              <a:buFont typeface="Wingdings" panose="05000000000000000000" pitchFamily="2" charset="2"/>
              <a:buChar char="ü"/>
            </a:pPr>
            <a:r>
              <a:rPr lang="en-US" altLang="fr-FR" sz="1600" dirty="0" smtClean="0">
                <a:solidFill>
                  <a:prstClr val="black"/>
                </a:solidFill>
                <a:latin typeface="Century Gothic" panose="020B0502020202020204" pitchFamily="34" charset="0"/>
              </a:rPr>
              <a:t>Anti-inflammatory</a:t>
            </a:r>
          </a:p>
          <a:p>
            <a:pPr marL="285750" lvl="0" indent="-285750" algn="just" eaLnBrk="0" fontAlgn="base" hangingPunct="0">
              <a:spcBef>
                <a:spcPct val="0"/>
              </a:spcBef>
              <a:spcAft>
                <a:spcPct val="0"/>
              </a:spcAft>
              <a:buFont typeface="Wingdings" panose="05000000000000000000" pitchFamily="2" charset="2"/>
              <a:buChar char="ü"/>
            </a:pPr>
            <a:endParaRPr lang="en-US" altLang="fr-FR" sz="1600" dirty="0">
              <a:solidFill>
                <a:prstClr val="black"/>
              </a:solidFill>
              <a:latin typeface="Century Gothic" panose="020B0502020202020204" pitchFamily="34" charset="0"/>
            </a:endParaRPr>
          </a:p>
          <a:p>
            <a:pPr marL="285750" lvl="0" indent="-285750" algn="just" eaLnBrk="0" fontAlgn="base" hangingPunct="0">
              <a:spcBef>
                <a:spcPct val="0"/>
              </a:spcBef>
              <a:spcAft>
                <a:spcPct val="0"/>
              </a:spcAft>
              <a:buFont typeface="Wingdings" panose="05000000000000000000" pitchFamily="2" charset="2"/>
              <a:buChar char="ü"/>
            </a:pPr>
            <a:r>
              <a:rPr lang="en-US" altLang="fr-FR" sz="1600" dirty="0" smtClean="0">
                <a:solidFill>
                  <a:prstClr val="black"/>
                </a:solidFill>
                <a:latin typeface="Century Gothic" panose="020B0502020202020204" pitchFamily="34" charset="0"/>
              </a:rPr>
              <a:t>Calming</a:t>
            </a:r>
          </a:p>
          <a:p>
            <a:pPr marL="285750" lvl="0" indent="-285750" algn="just" eaLnBrk="0" fontAlgn="base" hangingPunct="0">
              <a:spcBef>
                <a:spcPct val="0"/>
              </a:spcBef>
              <a:spcAft>
                <a:spcPct val="0"/>
              </a:spcAft>
              <a:buFont typeface="Wingdings" panose="05000000000000000000" pitchFamily="2" charset="2"/>
              <a:buChar char="ü"/>
            </a:pPr>
            <a:endParaRPr lang="en-US" altLang="fr-FR" sz="1600" dirty="0">
              <a:solidFill>
                <a:prstClr val="black"/>
              </a:solidFill>
              <a:latin typeface="Century Gothic" panose="020B0502020202020204" pitchFamily="34" charset="0"/>
            </a:endParaRPr>
          </a:p>
          <a:p>
            <a:pPr marL="285750" lvl="0" indent="-285750" algn="just" eaLnBrk="0" fontAlgn="base" hangingPunct="0">
              <a:spcBef>
                <a:spcPct val="0"/>
              </a:spcBef>
              <a:spcAft>
                <a:spcPct val="0"/>
              </a:spcAft>
              <a:buFont typeface="Wingdings" panose="05000000000000000000" pitchFamily="2" charset="2"/>
              <a:buChar char="ü"/>
            </a:pPr>
            <a:r>
              <a:rPr lang="en-US" altLang="fr-FR" sz="1600" dirty="0">
                <a:solidFill>
                  <a:prstClr val="black"/>
                </a:solidFill>
                <a:latin typeface="Century Gothic" panose="020B0502020202020204" pitchFamily="34" charset="0"/>
              </a:rPr>
              <a:t>Regulates sebum </a:t>
            </a:r>
            <a:r>
              <a:rPr lang="en-US" altLang="fr-FR" sz="1600" dirty="0" smtClean="0">
                <a:solidFill>
                  <a:prstClr val="black"/>
                </a:solidFill>
                <a:latin typeface="Century Gothic" panose="020B0502020202020204" pitchFamily="34" charset="0"/>
              </a:rPr>
              <a:t>production</a:t>
            </a:r>
          </a:p>
          <a:p>
            <a:pPr marL="285750" lvl="0" indent="-285750" algn="just" eaLnBrk="0" fontAlgn="base" hangingPunct="0">
              <a:spcBef>
                <a:spcPct val="0"/>
              </a:spcBef>
              <a:spcAft>
                <a:spcPct val="0"/>
              </a:spcAft>
              <a:buFont typeface="Wingdings" panose="05000000000000000000" pitchFamily="2" charset="2"/>
              <a:buChar char="ü"/>
            </a:pPr>
            <a:endParaRPr lang="en-US" altLang="fr-FR" sz="1600" dirty="0">
              <a:solidFill>
                <a:prstClr val="black"/>
              </a:solidFill>
              <a:latin typeface="Century Gothic" panose="020B0502020202020204" pitchFamily="34" charset="0"/>
            </a:endParaRPr>
          </a:p>
          <a:p>
            <a:pPr marL="285750" lvl="0" indent="-285750" algn="just" eaLnBrk="0" fontAlgn="base" hangingPunct="0">
              <a:spcBef>
                <a:spcPct val="0"/>
              </a:spcBef>
              <a:spcAft>
                <a:spcPct val="0"/>
              </a:spcAft>
              <a:buFont typeface="Wingdings" panose="05000000000000000000" pitchFamily="2" charset="2"/>
              <a:buChar char="ü"/>
            </a:pPr>
            <a:r>
              <a:rPr lang="en-US" altLang="fr-FR" sz="1600" dirty="0" smtClean="0">
                <a:solidFill>
                  <a:prstClr val="black"/>
                </a:solidFill>
                <a:latin typeface="Century Gothic" panose="020B0502020202020204" pitchFamily="34" charset="0"/>
              </a:rPr>
              <a:t>Anti-irritant</a:t>
            </a:r>
          </a:p>
          <a:p>
            <a:pPr marL="285750" lvl="0" indent="-285750" algn="just" eaLnBrk="0" fontAlgn="base" hangingPunct="0">
              <a:spcBef>
                <a:spcPct val="0"/>
              </a:spcBef>
              <a:spcAft>
                <a:spcPct val="0"/>
              </a:spcAft>
              <a:buFont typeface="Wingdings" panose="05000000000000000000" pitchFamily="2" charset="2"/>
              <a:buChar char="ü"/>
            </a:pPr>
            <a:endParaRPr lang="en-US" altLang="fr-FR" sz="1600" dirty="0">
              <a:solidFill>
                <a:prstClr val="black"/>
              </a:solidFill>
              <a:latin typeface="Century Gothic" panose="020B0502020202020204" pitchFamily="34" charset="0"/>
            </a:endParaRPr>
          </a:p>
          <a:p>
            <a:pPr marL="285750" lvl="0" indent="-285750" algn="just" eaLnBrk="0" fontAlgn="base" hangingPunct="0">
              <a:spcBef>
                <a:spcPct val="0"/>
              </a:spcBef>
              <a:spcAft>
                <a:spcPct val="0"/>
              </a:spcAft>
              <a:buFont typeface="Wingdings" panose="05000000000000000000" pitchFamily="2" charset="2"/>
              <a:buChar char="ü"/>
            </a:pPr>
            <a:r>
              <a:rPr lang="en-US" altLang="fr-FR" sz="1600" dirty="0">
                <a:solidFill>
                  <a:prstClr val="black"/>
                </a:solidFill>
                <a:latin typeface="Century Gothic" panose="020B0502020202020204" pitchFamily="34" charset="0"/>
              </a:rPr>
              <a:t>Antibacterial</a:t>
            </a:r>
            <a:endParaRPr lang="fr-FR" altLang="fr-FR" sz="1600" dirty="0" smtClean="0">
              <a:solidFill>
                <a:prstClr val="black"/>
              </a:solidFill>
              <a:latin typeface="Century Gothic" panose="020B0502020202020204" pitchFamily="34" charset="0"/>
            </a:endParaRPr>
          </a:p>
        </p:txBody>
      </p:sp>
      <p:sp>
        <p:nvSpPr>
          <p:cNvPr id="2" name="ZoneTexte 1"/>
          <p:cNvSpPr txBox="1"/>
          <p:nvPr/>
        </p:nvSpPr>
        <p:spPr>
          <a:xfrm>
            <a:off x="6885077" y="4277622"/>
            <a:ext cx="4357687" cy="584775"/>
          </a:xfrm>
          <a:prstGeom prst="rect">
            <a:avLst/>
          </a:prstGeom>
          <a:noFill/>
        </p:spPr>
        <p:txBody>
          <a:bodyPr wrap="square" rtlCol="0">
            <a:spAutoFit/>
          </a:bodyPr>
          <a:lstStyle/>
          <a:p>
            <a:pPr algn="ctr"/>
            <a:r>
              <a:rPr lang="en-US" sz="1600" dirty="0">
                <a:solidFill>
                  <a:prstClr val="black"/>
                </a:solidFill>
                <a:latin typeface="Century Gothic" panose="020B0502020202020204" pitchFamily="34" charset="0"/>
              </a:rPr>
              <a:t>Naturally present in several plants, in particular meadowsweet and willow</a:t>
            </a:r>
            <a:endParaRPr lang="fr-FR" sz="1600" dirty="0">
              <a:solidFill>
                <a:prstClr val="black"/>
              </a:solidFill>
              <a:latin typeface="Century Gothic" panose="020B0502020202020204" pitchFamily="34" charset="0"/>
            </a:endParaRPr>
          </a:p>
        </p:txBody>
      </p:sp>
      <p:pic>
        <p:nvPicPr>
          <p:cNvPr id="8" name="Image 7"/>
          <p:cNvPicPr>
            <a:picLocks noChangeAspect="1"/>
          </p:cNvPicPr>
          <p:nvPr/>
        </p:nvPicPr>
        <p:blipFill rotWithShape="1">
          <a:blip r:embed="rId5">
            <a:extLst>
              <a:ext uri="{28A0092B-C50C-407E-A947-70E740481C1C}">
                <a14:useLocalDpi xmlns:a14="http://schemas.microsoft.com/office/drawing/2010/main" val="0"/>
              </a:ext>
            </a:extLst>
          </a:blip>
          <a:srcRect l="52380" t="6875" r="6846" b="6875"/>
          <a:stretch/>
        </p:blipFill>
        <p:spPr>
          <a:xfrm>
            <a:off x="8347667" y="2733256"/>
            <a:ext cx="1673746" cy="1404969"/>
          </a:xfrm>
          <a:prstGeom prst="rect">
            <a:avLst/>
          </a:prstGeom>
        </p:spPr>
      </p:pic>
    </p:spTree>
    <p:extLst>
      <p:ext uri="{BB962C8B-B14F-4D97-AF65-F5344CB8AC3E}">
        <p14:creationId xmlns:p14="http://schemas.microsoft.com/office/powerpoint/2010/main" val="278195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6540245" y="2164088"/>
            <a:ext cx="4586957" cy="3600994"/>
          </a:xfrm>
          <a:prstGeom prst="rect">
            <a:avLst/>
          </a:prstGeom>
        </p:spPr>
      </p:pic>
      <p:pic>
        <p:nvPicPr>
          <p:cNvPr id="3" name="Image 2"/>
          <p:cNvPicPr>
            <a:picLocks noChangeAspect="1"/>
          </p:cNvPicPr>
          <p:nvPr/>
        </p:nvPicPr>
        <p:blipFill>
          <a:blip r:embed="rId4"/>
          <a:stretch>
            <a:fillRect/>
          </a:stretch>
        </p:blipFill>
        <p:spPr>
          <a:xfrm>
            <a:off x="928008" y="2164088"/>
            <a:ext cx="4612080" cy="3308604"/>
          </a:xfrm>
          <a:prstGeom prst="rect">
            <a:avLst/>
          </a:prstGeom>
        </p:spPr>
      </p:pic>
      <p:pic>
        <p:nvPicPr>
          <p:cNvPr id="6" name="Image 5">
            <a:extLst>
              <a:ext uri="{FF2B5EF4-FFF2-40B4-BE49-F238E27FC236}">
                <a16:creationId xmlns:a16="http://schemas.microsoft.com/office/drawing/2014/main" id="{4E3C1067-6E2B-42BB-9BA8-0D0CC4C43ACD}"/>
              </a:ext>
            </a:extLst>
          </p:cNvPr>
          <p:cNvPicPr>
            <a:picLocks noChangeAspect="1"/>
          </p:cNvPicPr>
          <p:nvPr/>
        </p:nvPicPr>
        <p:blipFill rotWithShape="1">
          <a:blip r:embed="rId5" cstate="print"/>
          <a:srcRect l="51870" t="15492" r="24550" b="80330"/>
          <a:stretch/>
        </p:blipFill>
        <p:spPr>
          <a:xfrm>
            <a:off x="2753874" y="381240"/>
            <a:ext cx="6237064" cy="642996"/>
          </a:xfrm>
          <a:prstGeom prst="rect">
            <a:avLst/>
          </a:prstGeom>
        </p:spPr>
      </p:pic>
      <p:sp>
        <p:nvSpPr>
          <p:cNvPr id="7" name="Sous-titre 2">
            <a:extLst>
              <a:ext uri="{FF2B5EF4-FFF2-40B4-BE49-F238E27FC236}">
                <a16:creationId xmlns:a16="http://schemas.microsoft.com/office/drawing/2014/main" id="{5257DCD9-7062-4C85-9309-DADF1D224FEC}"/>
              </a:ext>
            </a:extLst>
          </p:cNvPr>
          <p:cNvSpPr txBox="1">
            <a:spLocks/>
          </p:cNvSpPr>
          <p:nvPr/>
        </p:nvSpPr>
        <p:spPr>
          <a:xfrm>
            <a:off x="1890751" y="737716"/>
            <a:ext cx="8019219" cy="461665"/>
          </a:xfrm>
          <a:prstGeom prst="rect">
            <a:avLst/>
          </a:prstGeom>
          <a:noFill/>
        </p:spPr>
        <p:txBody>
          <a:bodyPr wrap="square" rtlCol="0">
            <a:spAutoFit/>
          </a:bodyPr>
          <a:lstStyle>
            <a:defPPr>
              <a:defRPr lang="fr-FR"/>
            </a:defPPr>
            <a:lvl1pPr algn="ctr">
              <a:defRPr sz="2400" b="1">
                <a:latin typeface="KyivType Sans2" panose="00000500000000000000" charset="0"/>
              </a:defRPr>
            </a:lvl1pPr>
          </a:lstStyle>
          <a:p>
            <a:r>
              <a:rPr lang="fr-FR" dirty="0" err="1"/>
              <a:t>Other</a:t>
            </a:r>
            <a:r>
              <a:rPr lang="fr-FR" dirty="0"/>
              <a:t> </a:t>
            </a:r>
            <a:r>
              <a:rPr lang="fr-FR" dirty="0" err="1"/>
              <a:t>Acids</a:t>
            </a:r>
            <a:r>
              <a:rPr lang="fr-FR" dirty="0"/>
              <a:t>  </a:t>
            </a:r>
          </a:p>
        </p:txBody>
      </p:sp>
      <p:sp>
        <p:nvSpPr>
          <p:cNvPr id="11" name="Rectangle 6"/>
          <p:cNvSpPr>
            <a:spLocks noChangeArrowheads="1"/>
          </p:cNvSpPr>
          <p:nvPr/>
        </p:nvSpPr>
        <p:spPr bwMode="auto">
          <a:xfrm>
            <a:off x="1253261" y="2548813"/>
            <a:ext cx="3962841" cy="2554545"/>
          </a:xfrm>
          <a:prstGeom prst="rect">
            <a:avLst/>
          </a:prstGeom>
          <a:solidFill>
            <a:srgbClr val="F3EDE9"/>
          </a:solidFill>
          <a:ln>
            <a:noFill/>
          </a:ln>
          <a:effectLs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altLang="fr-FR" sz="1600" u="sng" dirty="0">
                <a:solidFill>
                  <a:prstClr val="black"/>
                </a:solidFill>
                <a:latin typeface="Century Gothic" panose="020B0502020202020204" pitchFamily="34" charset="0"/>
              </a:rPr>
              <a:t>Ascorbic acid : </a:t>
            </a:r>
          </a:p>
          <a:p>
            <a:pPr lvl="0" algn="just" eaLnBrk="0" fontAlgn="base" hangingPunct="0">
              <a:spcBef>
                <a:spcPct val="0"/>
              </a:spcBef>
              <a:spcAft>
                <a:spcPct val="0"/>
              </a:spcAft>
            </a:pPr>
            <a:endParaRPr lang="en-US" altLang="fr-FR" sz="1600" u="sng" dirty="0">
              <a:solidFill>
                <a:prstClr val="black"/>
              </a:solidFill>
              <a:latin typeface="Century Gothic" panose="020B0502020202020204" pitchFamily="34" charset="0"/>
            </a:endParaRPr>
          </a:p>
          <a:p>
            <a:pPr lvl="0" algn="just" eaLnBrk="0" fontAlgn="base" hangingPunct="0">
              <a:spcBef>
                <a:spcPct val="0"/>
              </a:spcBef>
              <a:spcAft>
                <a:spcPct val="0"/>
              </a:spcAft>
            </a:pPr>
            <a:r>
              <a:rPr lang="en-US" altLang="fr-FR" sz="1600" dirty="0">
                <a:solidFill>
                  <a:prstClr val="black"/>
                </a:solidFill>
                <a:latin typeface="Century Gothic" panose="020B0502020202020204" pitchFamily="34" charset="0"/>
              </a:rPr>
              <a:t>Obtained from </a:t>
            </a:r>
            <a:r>
              <a:rPr lang="en-US" altLang="fr-FR" sz="1600" dirty="0" smtClean="0">
                <a:solidFill>
                  <a:prstClr val="black"/>
                </a:solidFill>
                <a:latin typeface="Century Gothic" panose="020B0502020202020204" pitchFamily="34" charset="0"/>
              </a:rPr>
              <a:t>stabilized </a:t>
            </a:r>
            <a:r>
              <a:rPr lang="en-US" altLang="fr-FR" sz="1600" b="1" dirty="0">
                <a:solidFill>
                  <a:prstClr val="black"/>
                </a:solidFill>
                <a:latin typeface="Century Gothic" panose="020B0502020202020204" pitchFamily="34" charset="0"/>
              </a:rPr>
              <a:t>vitamin C</a:t>
            </a:r>
          </a:p>
          <a:p>
            <a:pPr lvl="0" algn="just" eaLnBrk="0" fontAlgn="base" hangingPunct="0">
              <a:spcBef>
                <a:spcPct val="0"/>
              </a:spcBef>
              <a:spcAft>
                <a:spcPct val="0"/>
              </a:spcAft>
            </a:pPr>
            <a:endParaRPr lang="en-US" altLang="fr-FR" sz="1600" dirty="0">
              <a:solidFill>
                <a:prstClr val="black"/>
              </a:solidFill>
              <a:latin typeface="Century Gothic" panose="020B0502020202020204" pitchFamily="34" charset="0"/>
            </a:endParaRPr>
          </a:p>
          <a:p>
            <a:pPr lvl="0" algn="just" eaLnBrk="0" fontAlgn="base" hangingPunct="0">
              <a:spcBef>
                <a:spcPct val="0"/>
              </a:spcBef>
              <a:spcAft>
                <a:spcPct val="0"/>
              </a:spcAft>
            </a:pPr>
            <a:r>
              <a:rPr lang="en-US" altLang="fr-FR" sz="1600" dirty="0">
                <a:solidFill>
                  <a:prstClr val="black"/>
                </a:solidFill>
                <a:latin typeface="Century Gothic" panose="020B0502020202020204" pitchFamily="34" charset="0"/>
              </a:rPr>
              <a:t>Properties : </a:t>
            </a:r>
          </a:p>
          <a:p>
            <a:pPr marL="285750" lvl="0" indent="-285750" algn="just" eaLnBrk="0" fontAlgn="base" hangingPunct="0">
              <a:spcBef>
                <a:spcPct val="0"/>
              </a:spcBef>
              <a:spcAft>
                <a:spcPct val="0"/>
              </a:spcAft>
              <a:buFont typeface="Arial" panose="020B0604020202020204" pitchFamily="34" charset="0"/>
              <a:buChar char="•"/>
            </a:pPr>
            <a:r>
              <a:rPr lang="en-US" altLang="fr-FR" sz="1600" dirty="0">
                <a:solidFill>
                  <a:prstClr val="black"/>
                </a:solidFill>
                <a:latin typeface="Century Gothic" panose="020B0502020202020204" pitchFamily="34" charset="0"/>
              </a:rPr>
              <a:t>Powerful antioxidant</a:t>
            </a:r>
          </a:p>
          <a:p>
            <a:pPr marL="285750" lvl="0" indent="-285750" algn="just" eaLnBrk="0" fontAlgn="base" hangingPunct="0">
              <a:spcBef>
                <a:spcPct val="0"/>
              </a:spcBef>
              <a:spcAft>
                <a:spcPct val="0"/>
              </a:spcAft>
              <a:buFont typeface="Arial" panose="020B0604020202020204" pitchFamily="34" charset="0"/>
              <a:buChar char="•"/>
            </a:pPr>
            <a:r>
              <a:rPr lang="en-US" altLang="fr-FR" sz="1600" dirty="0">
                <a:solidFill>
                  <a:prstClr val="black"/>
                </a:solidFill>
                <a:latin typeface="Century Gothic" panose="020B0502020202020204" pitchFamily="34" charset="0"/>
              </a:rPr>
              <a:t>Stimulates collagen production</a:t>
            </a:r>
          </a:p>
          <a:p>
            <a:pPr marL="285750" lvl="0" indent="-285750" algn="just" eaLnBrk="0" fontAlgn="base" hangingPunct="0">
              <a:spcBef>
                <a:spcPct val="0"/>
              </a:spcBef>
              <a:spcAft>
                <a:spcPct val="0"/>
              </a:spcAft>
              <a:buFont typeface="Arial" panose="020B0604020202020204" pitchFamily="34" charset="0"/>
              <a:buChar char="•"/>
            </a:pPr>
            <a:r>
              <a:rPr lang="en-US" altLang="fr-FR" sz="1600" dirty="0">
                <a:solidFill>
                  <a:prstClr val="black"/>
                </a:solidFill>
                <a:latin typeface="Century Gothic" panose="020B0502020202020204" pitchFamily="34" charset="0"/>
              </a:rPr>
              <a:t>Brightening</a:t>
            </a:r>
          </a:p>
          <a:p>
            <a:pPr marL="285750" lvl="0" indent="-285750" algn="just" eaLnBrk="0" fontAlgn="base" hangingPunct="0">
              <a:spcBef>
                <a:spcPct val="0"/>
              </a:spcBef>
              <a:spcAft>
                <a:spcPct val="0"/>
              </a:spcAft>
              <a:buFont typeface="Arial" panose="020B0604020202020204" pitchFamily="34" charset="0"/>
              <a:buChar char="•"/>
            </a:pPr>
            <a:r>
              <a:rPr lang="en-US" altLang="fr-FR" sz="1600" dirty="0">
                <a:solidFill>
                  <a:prstClr val="black"/>
                </a:solidFill>
                <a:latin typeface="Century Gothic" panose="020B0502020202020204" pitchFamily="34" charset="0"/>
              </a:rPr>
              <a:t>Prevents the formation of pigment spots</a:t>
            </a:r>
            <a:endParaRPr lang="fr-FR" altLang="fr-FR" sz="1600" dirty="0">
              <a:solidFill>
                <a:prstClr val="black"/>
              </a:solidFill>
              <a:latin typeface="Century Gothic" panose="020B0502020202020204" pitchFamily="34" charset="0"/>
            </a:endParaRPr>
          </a:p>
        </p:txBody>
      </p:sp>
      <p:sp>
        <p:nvSpPr>
          <p:cNvPr id="9" name="Rectangle 6"/>
          <p:cNvSpPr>
            <a:spLocks noChangeArrowheads="1"/>
          </p:cNvSpPr>
          <p:nvPr/>
        </p:nvSpPr>
        <p:spPr bwMode="auto">
          <a:xfrm>
            <a:off x="6852304" y="2425704"/>
            <a:ext cx="3962841" cy="3046988"/>
          </a:xfrm>
          <a:prstGeom prst="rect">
            <a:avLst/>
          </a:prstGeom>
          <a:solidFill>
            <a:srgbClr val="F3EDE9"/>
          </a:solidFill>
          <a:ln>
            <a:noFill/>
          </a:ln>
          <a:effectLs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fr-FR" altLang="fr-FR" sz="1600" u="sng" dirty="0" err="1">
                <a:solidFill>
                  <a:prstClr val="black"/>
                </a:solidFill>
                <a:latin typeface="Century Gothic" panose="020B0502020202020204" pitchFamily="34" charset="0"/>
              </a:rPr>
              <a:t>Pyruvic</a:t>
            </a:r>
            <a:r>
              <a:rPr lang="fr-FR" altLang="fr-FR" sz="1600" u="sng" dirty="0">
                <a:solidFill>
                  <a:prstClr val="black"/>
                </a:solidFill>
                <a:latin typeface="Century Gothic" panose="020B0502020202020204" pitchFamily="34" charset="0"/>
              </a:rPr>
              <a:t> </a:t>
            </a:r>
            <a:r>
              <a:rPr lang="fr-FR" altLang="fr-FR" sz="1600" u="sng" dirty="0" err="1">
                <a:solidFill>
                  <a:prstClr val="black"/>
                </a:solidFill>
                <a:latin typeface="Century Gothic" panose="020B0502020202020204" pitchFamily="34" charset="0"/>
              </a:rPr>
              <a:t>acid</a:t>
            </a:r>
            <a:r>
              <a:rPr lang="fr-FR" altLang="fr-FR" sz="1600" u="sng" dirty="0">
                <a:solidFill>
                  <a:prstClr val="black"/>
                </a:solidFill>
                <a:latin typeface="Century Gothic" panose="020B0502020202020204" pitchFamily="34" charset="0"/>
              </a:rPr>
              <a:t> : </a:t>
            </a:r>
          </a:p>
          <a:p>
            <a:pPr lvl="0" algn="just" eaLnBrk="0" fontAlgn="base" hangingPunct="0">
              <a:spcBef>
                <a:spcPct val="0"/>
              </a:spcBef>
              <a:spcAft>
                <a:spcPct val="0"/>
              </a:spcAft>
            </a:pPr>
            <a:endParaRPr lang="fr-FR" altLang="fr-FR" sz="1600" u="sng" dirty="0">
              <a:solidFill>
                <a:prstClr val="black"/>
              </a:solidFill>
              <a:latin typeface="Century Gothic" panose="020B0502020202020204" pitchFamily="34" charset="0"/>
            </a:endParaRPr>
          </a:p>
          <a:p>
            <a:pPr lvl="0" algn="just" eaLnBrk="0" fontAlgn="base" hangingPunct="0">
              <a:spcBef>
                <a:spcPct val="0"/>
              </a:spcBef>
              <a:spcAft>
                <a:spcPct val="0"/>
              </a:spcAft>
            </a:pPr>
            <a:r>
              <a:rPr lang="fr-FR" altLang="fr-FR" sz="1600" dirty="0">
                <a:solidFill>
                  <a:prstClr val="black"/>
                </a:solidFill>
                <a:latin typeface="Century Gothic" panose="020B0502020202020204" pitchFamily="34" charset="0"/>
              </a:rPr>
              <a:t>AAA: Alpha Acetoxy Acid</a:t>
            </a:r>
          </a:p>
          <a:p>
            <a:pPr lvl="0" algn="just" eaLnBrk="0" fontAlgn="base" hangingPunct="0">
              <a:spcBef>
                <a:spcPct val="0"/>
              </a:spcBef>
              <a:spcAft>
                <a:spcPct val="0"/>
              </a:spcAft>
            </a:pPr>
            <a:endParaRPr lang="fr-FR" altLang="fr-FR" sz="1600" dirty="0">
              <a:solidFill>
                <a:prstClr val="black"/>
              </a:solidFill>
              <a:latin typeface="Century Gothic" panose="020B0502020202020204" pitchFamily="34" charset="0"/>
            </a:endParaRPr>
          </a:p>
          <a:p>
            <a:pPr lvl="0" eaLnBrk="0" fontAlgn="base" hangingPunct="0">
              <a:spcBef>
                <a:spcPct val="0"/>
              </a:spcBef>
              <a:spcAft>
                <a:spcPct val="0"/>
              </a:spcAft>
            </a:pPr>
            <a:r>
              <a:rPr lang="fr-FR" altLang="fr-FR" sz="1600" dirty="0" err="1">
                <a:solidFill>
                  <a:prstClr val="black"/>
                </a:solidFill>
                <a:latin typeface="Century Gothic" panose="020B0502020202020204" pitchFamily="34" charset="0"/>
              </a:rPr>
              <a:t>Obtained</a:t>
            </a:r>
            <a:r>
              <a:rPr lang="fr-FR" altLang="fr-FR" sz="1600" dirty="0">
                <a:solidFill>
                  <a:prstClr val="black"/>
                </a:solidFill>
                <a:latin typeface="Century Gothic" panose="020B0502020202020204" pitchFamily="34" charset="0"/>
              </a:rPr>
              <a:t> by distillation of </a:t>
            </a:r>
            <a:r>
              <a:rPr lang="fr-FR" altLang="fr-FR" sz="1600" b="1" dirty="0" err="1">
                <a:solidFill>
                  <a:prstClr val="black"/>
                </a:solidFill>
                <a:latin typeface="Century Gothic" panose="020B0502020202020204" pitchFamily="34" charset="0"/>
              </a:rPr>
              <a:t>tartaric</a:t>
            </a:r>
            <a:r>
              <a:rPr lang="fr-FR" altLang="fr-FR" sz="1600" b="1" dirty="0">
                <a:solidFill>
                  <a:prstClr val="black"/>
                </a:solidFill>
                <a:latin typeface="Century Gothic" panose="020B0502020202020204" pitchFamily="34" charset="0"/>
              </a:rPr>
              <a:t> </a:t>
            </a:r>
            <a:r>
              <a:rPr lang="fr-FR" altLang="fr-FR" sz="1600" b="1" dirty="0" err="1">
                <a:solidFill>
                  <a:prstClr val="black"/>
                </a:solidFill>
                <a:latin typeface="Century Gothic" panose="020B0502020202020204" pitchFamily="34" charset="0"/>
              </a:rPr>
              <a:t>acid</a:t>
            </a:r>
            <a:endParaRPr lang="fr-FR" altLang="fr-FR" sz="1600" b="1" dirty="0">
              <a:solidFill>
                <a:prstClr val="black"/>
              </a:solidFill>
              <a:latin typeface="Century Gothic" panose="020B0502020202020204" pitchFamily="34" charset="0"/>
            </a:endParaRPr>
          </a:p>
          <a:p>
            <a:pPr lvl="0" algn="just" eaLnBrk="0" fontAlgn="base" hangingPunct="0">
              <a:spcBef>
                <a:spcPct val="0"/>
              </a:spcBef>
              <a:spcAft>
                <a:spcPct val="0"/>
              </a:spcAft>
            </a:pPr>
            <a:endParaRPr lang="fr-FR" altLang="fr-FR" sz="1600" dirty="0">
              <a:solidFill>
                <a:prstClr val="black"/>
              </a:solidFill>
              <a:latin typeface="Century Gothic" panose="020B0502020202020204" pitchFamily="34" charset="0"/>
            </a:endParaRPr>
          </a:p>
          <a:p>
            <a:pPr lvl="0" algn="just" eaLnBrk="0" fontAlgn="base" hangingPunct="0">
              <a:spcBef>
                <a:spcPct val="0"/>
              </a:spcBef>
              <a:spcAft>
                <a:spcPct val="0"/>
              </a:spcAft>
            </a:pPr>
            <a:r>
              <a:rPr lang="fr-FR" altLang="fr-FR" sz="1600" dirty="0" err="1">
                <a:solidFill>
                  <a:prstClr val="black"/>
                </a:solidFill>
                <a:latin typeface="Century Gothic" panose="020B0502020202020204" pitchFamily="34" charset="0"/>
              </a:rPr>
              <a:t>Properties</a:t>
            </a:r>
            <a:r>
              <a:rPr lang="fr-FR" altLang="fr-FR" sz="1600" dirty="0">
                <a:solidFill>
                  <a:prstClr val="black"/>
                </a:solidFill>
                <a:latin typeface="Century Gothic" panose="020B0502020202020204" pitchFamily="34" charset="0"/>
              </a:rPr>
              <a:t> : </a:t>
            </a:r>
          </a:p>
          <a:p>
            <a:pPr marL="285750" lvl="0" indent="-285750" algn="just" eaLnBrk="0" fontAlgn="base" hangingPunct="0">
              <a:spcBef>
                <a:spcPct val="0"/>
              </a:spcBef>
              <a:spcAft>
                <a:spcPct val="0"/>
              </a:spcAft>
              <a:buFont typeface="Arial" panose="020B0604020202020204" pitchFamily="34" charset="0"/>
              <a:buChar char="•"/>
            </a:pPr>
            <a:r>
              <a:rPr lang="fr-FR" altLang="fr-FR" sz="1600" dirty="0" err="1">
                <a:solidFill>
                  <a:prstClr val="black"/>
                </a:solidFill>
                <a:latin typeface="Century Gothic" panose="020B0502020202020204" pitchFamily="34" charset="0"/>
              </a:rPr>
              <a:t>Uniformity</a:t>
            </a:r>
            <a:r>
              <a:rPr lang="fr-FR" altLang="fr-FR" sz="1600" dirty="0">
                <a:solidFill>
                  <a:prstClr val="black"/>
                </a:solidFill>
                <a:latin typeface="Century Gothic" panose="020B0502020202020204" pitchFamily="34" charset="0"/>
              </a:rPr>
              <a:t> of the complexion</a:t>
            </a:r>
          </a:p>
          <a:p>
            <a:pPr marL="285750" lvl="0" indent="-285750" algn="just" eaLnBrk="0" fontAlgn="base" hangingPunct="0">
              <a:spcBef>
                <a:spcPct val="0"/>
              </a:spcBef>
              <a:spcAft>
                <a:spcPct val="0"/>
              </a:spcAft>
              <a:buFont typeface="Arial" panose="020B0604020202020204" pitchFamily="34" charset="0"/>
              <a:buChar char="•"/>
            </a:pPr>
            <a:r>
              <a:rPr lang="fr-FR" altLang="fr-FR" sz="1600" dirty="0" err="1">
                <a:solidFill>
                  <a:prstClr val="black"/>
                </a:solidFill>
                <a:latin typeface="Century Gothic" panose="020B0502020202020204" pitchFamily="34" charset="0"/>
              </a:rPr>
              <a:t>Accelerates</a:t>
            </a:r>
            <a:r>
              <a:rPr lang="fr-FR" altLang="fr-FR" sz="1600" dirty="0">
                <a:solidFill>
                  <a:prstClr val="black"/>
                </a:solidFill>
                <a:latin typeface="Century Gothic" panose="020B0502020202020204" pitchFamily="34" charset="0"/>
              </a:rPr>
              <a:t> </a:t>
            </a:r>
            <a:r>
              <a:rPr lang="fr-FR" altLang="fr-FR" sz="1600" dirty="0" err="1">
                <a:solidFill>
                  <a:prstClr val="black"/>
                </a:solidFill>
                <a:latin typeface="Century Gothic" panose="020B0502020202020204" pitchFamily="34" charset="0"/>
              </a:rPr>
              <a:t>cell</a:t>
            </a:r>
            <a:r>
              <a:rPr lang="fr-FR" altLang="fr-FR" sz="1600" dirty="0">
                <a:solidFill>
                  <a:prstClr val="black"/>
                </a:solidFill>
                <a:latin typeface="Century Gothic" panose="020B0502020202020204" pitchFamily="34" charset="0"/>
              </a:rPr>
              <a:t> </a:t>
            </a:r>
            <a:r>
              <a:rPr lang="fr-FR" altLang="fr-FR" sz="1600" dirty="0" err="1">
                <a:solidFill>
                  <a:prstClr val="black"/>
                </a:solidFill>
                <a:latin typeface="Century Gothic" panose="020B0502020202020204" pitchFamily="34" charset="0"/>
              </a:rPr>
              <a:t>renewal</a:t>
            </a:r>
            <a:endParaRPr lang="fr-FR" altLang="fr-FR" sz="1600" dirty="0">
              <a:solidFill>
                <a:prstClr val="black"/>
              </a:solidFill>
              <a:latin typeface="Century Gothic" panose="020B0502020202020204" pitchFamily="34" charset="0"/>
            </a:endParaRPr>
          </a:p>
          <a:p>
            <a:pPr marL="285750" lvl="0" indent="-285750" algn="just" eaLnBrk="0" fontAlgn="base" hangingPunct="0">
              <a:spcBef>
                <a:spcPct val="0"/>
              </a:spcBef>
              <a:spcAft>
                <a:spcPct val="0"/>
              </a:spcAft>
              <a:buFont typeface="Arial" panose="020B0604020202020204" pitchFamily="34" charset="0"/>
              <a:buChar char="•"/>
            </a:pPr>
            <a:r>
              <a:rPr lang="fr-FR" altLang="fr-FR" sz="1600" dirty="0" err="1">
                <a:solidFill>
                  <a:prstClr val="black"/>
                </a:solidFill>
                <a:latin typeface="Century Gothic" panose="020B0502020202020204" pitchFamily="34" charset="0"/>
              </a:rPr>
              <a:t>Stimulates</a:t>
            </a:r>
            <a:r>
              <a:rPr lang="fr-FR" altLang="fr-FR" sz="1600" dirty="0">
                <a:solidFill>
                  <a:prstClr val="black"/>
                </a:solidFill>
                <a:latin typeface="Century Gothic" panose="020B0502020202020204" pitchFamily="34" charset="0"/>
              </a:rPr>
              <a:t> </a:t>
            </a:r>
            <a:r>
              <a:rPr lang="fr-FR" altLang="fr-FR" sz="1600" dirty="0" err="1">
                <a:solidFill>
                  <a:prstClr val="black"/>
                </a:solidFill>
                <a:latin typeface="Century Gothic" panose="020B0502020202020204" pitchFamily="34" charset="0"/>
              </a:rPr>
              <a:t>collagen</a:t>
            </a:r>
            <a:r>
              <a:rPr lang="fr-FR" altLang="fr-FR" sz="1600" dirty="0">
                <a:solidFill>
                  <a:prstClr val="black"/>
                </a:solidFill>
                <a:latin typeface="Century Gothic" panose="020B0502020202020204" pitchFamily="34" charset="0"/>
              </a:rPr>
              <a:t> production</a:t>
            </a:r>
          </a:p>
          <a:p>
            <a:pPr marL="285750" lvl="0" indent="-285750" algn="just" eaLnBrk="0" fontAlgn="base" hangingPunct="0">
              <a:spcBef>
                <a:spcPct val="0"/>
              </a:spcBef>
              <a:spcAft>
                <a:spcPct val="0"/>
              </a:spcAft>
              <a:buFont typeface="Arial" panose="020B0604020202020204" pitchFamily="34" charset="0"/>
              <a:buChar char="•"/>
            </a:pPr>
            <a:r>
              <a:rPr lang="fr-FR" altLang="fr-FR" sz="1600" dirty="0" err="1">
                <a:solidFill>
                  <a:prstClr val="black"/>
                </a:solidFill>
                <a:latin typeface="Century Gothic" panose="020B0502020202020204" pitchFamily="34" charset="0"/>
              </a:rPr>
              <a:t>Promotes</a:t>
            </a:r>
            <a:r>
              <a:rPr lang="fr-FR" altLang="fr-FR" sz="1600" dirty="0">
                <a:solidFill>
                  <a:prstClr val="black"/>
                </a:solidFill>
                <a:latin typeface="Century Gothic" panose="020B0502020202020204" pitchFamily="34" charset="0"/>
              </a:rPr>
              <a:t> skin </a:t>
            </a:r>
            <a:r>
              <a:rPr lang="fr-FR" altLang="fr-FR" sz="1600" dirty="0" err="1">
                <a:solidFill>
                  <a:prstClr val="black"/>
                </a:solidFill>
                <a:latin typeface="Century Gothic" panose="020B0502020202020204" pitchFamily="34" charset="0"/>
              </a:rPr>
              <a:t>hydration</a:t>
            </a:r>
            <a:endParaRPr lang="fr-FR" altLang="fr-FR" sz="16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80842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E3C1067-6E2B-42BB-9BA8-0D0CC4C43ACD}"/>
              </a:ext>
            </a:extLst>
          </p:cNvPr>
          <p:cNvPicPr>
            <a:picLocks noChangeAspect="1"/>
          </p:cNvPicPr>
          <p:nvPr/>
        </p:nvPicPr>
        <p:blipFill rotWithShape="1">
          <a:blip r:embed="rId3" cstate="print"/>
          <a:srcRect l="51870" t="15492" r="24550" b="80330"/>
          <a:stretch/>
        </p:blipFill>
        <p:spPr>
          <a:xfrm>
            <a:off x="0" y="4499177"/>
            <a:ext cx="12192000" cy="1243291"/>
          </a:xfrm>
          <a:prstGeom prst="rect">
            <a:avLst/>
          </a:prstGeom>
        </p:spPr>
      </p:pic>
      <p:sp>
        <p:nvSpPr>
          <p:cNvPr id="4" name="ZoneTexte 3"/>
          <p:cNvSpPr txBox="1"/>
          <p:nvPr/>
        </p:nvSpPr>
        <p:spPr>
          <a:xfrm>
            <a:off x="340822" y="4784490"/>
            <a:ext cx="11851178" cy="1446550"/>
          </a:xfrm>
          <a:prstGeom prst="rect">
            <a:avLst/>
          </a:prstGeom>
          <a:noFill/>
        </p:spPr>
        <p:txBody>
          <a:bodyPr wrap="square" rtlCol="0">
            <a:spAutoFit/>
          </a:bodyPr>
          <a:lstStyle/>
          <a:p>
            <a:pPr algn="ctr"/>
            <a:r>
              <a:rPr lang="fr-FR" sz="3200" dirty="0" smtClean="0">
                <a:latin typeface="KyivType Sans2" panose="00000500000000000000" charset="0"/>
              </a:rPr>
              <a:t>OUR PEELINGS</a:t>
            </a:r>
          </a:p>
          <a:p>
            <a:pPr algn="ctr"/>
            <a:r>
              <a:rPr lang="en-US" sz="2400" dirty="0">
                <a:latin typeface="KyivType Sans2" panose="00000500000000000000" charset="0"/>
              </a:rPr>
              <a:t>60% of </a:t>
            </a:r>
            <a:r>
              <a:rPr lang="en-US" sz="2400" dirty="0" err="1">
                <a:latin typeface="KyivType Sans2" panose="00000500000000000000" charset="0"/>
              </a:rPr>
              <a:t>Yon-ka</a:t>
            </a:r>
            <a:r>
              <a:rPr lang="en-US" sz="2400" dirty="0">
                <a:latin typeface="KyivType Sans2" panose="00000500000000000000" charset="0"/>
              </a:rPr>
              <a:t> essential face treatments offer a peeling</a:t>
            </a:r>
          </a:p>
          <a:p>
            <a:pPr algn="ctr"/>
            <a:endParaRPr lang="fr-FR" sz="3200" b="1" dirty="0">
              <a:latin typeface="Bradley Hand ITC" panose="03070402050302030203" pitchFamily="66" charset="0"/>
            </a:endParaRPr>
          </a:p>
        </p:txBody>
      </p:sp>
    </p:spTree>
    <p:extLst>
      <p:ext uri="{BB962C8B-B14F-4D97-AF65-F5344CB8AC3E}">
        <p14:creationId xmlns:p14="http://schemas.microsoft.com/office/powerpoint/2010/main" val="4258396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Image 71">
            <a:extLst>
              <a:ext uri="{FF2B5EF4-FFF2-40B4-BE49-F238E27FC236}">
                <a16:creationId xmlns:a16="http://schemas.microsoft.com/office/drawing/2014/main" id="{4E3C1067-6E2B-42BB-9BA8-0D0CC4C43ACD}"/>
              </a:ext>
            </a:extLst>
          </p:cNvPr>
          <p:cNvPicPr>
            <a:picLocks noChangeAspect="1"/>
          </p:cNvPicPr>
          <p:nvPr/>
        </p:nvPicPr>
        <p:blipFill rotWithShape="1">
          <a:blip r:embed="rId3" cstate="print"/>
          <a:srcRect l="51870" t="15492" r="24550" b="80330"/>
          <a:stretch/>
        </p:blipFill>
        <p:spPr>
          <a:xfrm>
            <a:off x="2335957" y="135"/>
            <a:ext cx="7016974" cy="723400"/>
          </a:xfrm>
          <a:prstGeom prst="rect">
            <a:avLst/>
          </a:prstGeom>
        </p:spPr>
      </p:pic>
      <p:cxnSp>
        <p:nvCxnSpPr>
          <p:cNvPr id="11" name="Connecteur droit 10"/>
          <p:cNvCxnSpPr/>
          <p:nvPr/>
        </p:nvCxnSpPr>
        <p:spPr>
          <a:xfrm>
            <a:off x="3209267" y="1249859"/>
            <a:ext cx="10939" cy="5604015"/>
          </a:xfrm>
          <a:prstGeom prst="line">
            <a:avLst/>
          </a:prstGeom>
          <a:ln w="31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162260" y="1556444"/>
            <a:ext cx="2952549" cy="343492"/>
          </a:xfrm>
          <a:prstGeom prst="rect">
            <a:avLst/>
          </a:prstGeom>
        </p:spPr>
        <p:txBody>
          <a:bodyPr wrap="square">
            <a:spAutoFit/>
          </a:bodyPr>
          <a:lstStyle/>
          <a:p>
            <a:pPr algn="ctr" defTabSz="914335">
              <a:defRPr/>
            </a:pPr>
            <a:r>
              <a:rPr lang="fr-FR" sz="1632" b="1" dirty="0">
                <a:solidFill>
                  <a:srgbClr val="565655"/>
                </a:solidFill>
                <a:latin typeface="Century Gothic"/>
              </a:rPr>
              <a:t>ALPHA-EXFOLIATEUR</a:t>
            </a:r>
          </a:p>
        </p:txBody>
      </p:sp>
      <p:sp>
        <p:nvSpPr>
          <p:cNvPr id="21" name="Rectangle 20"/>
          <p:cNvSpPr/>
          <p:nvPr/>
        </p:nvSpPr>
        <p:spPr>
          <a:xfrm>
            <a:off x="241" y="1556444"/>
            <a:ext cx="3010710" cy="343492"/>
          </a:xfrm>
          <a:prstGeom prst="rect">
            <a:avLst/>
          </a:prstGeom>
        </p:spPr>
        <p:txBody>
          <a:bodyPr wrap="square">
            <a:spAutoFit/>
          </a:bodyPr>
          <a:lstStyle/>
          <a:p>
            <a:pPr algn="ctr" defTabSz="914335">
              <a:defRPr/>
            </a:pPr>
            <a:r>
              <a:rPr lang="fr-FR" sz="1632" b="1" dirty="0">
                <a:solidFill>
                  <a:srgbClr val="565655"/>
                </a:solidFill>
                <a:latin typeface="Century Gothic"/>
              </a:rPr>
              <a:t>ACTIVE MICRO-PEEL</a:t>
            </a:r>
          </a:p>
        </p:txBody>
      </p:sp>
      <p:sp>
        <p:nvSpPr>
          <p:cNvPr id="91" name="Rectangle 90"/>
          <p:cNvSpPr/>
          <p:nvPr/>
        </p:nvSpPr>
        <p:spPr>
          <a:xfrm>
            <a:off x="3220205" y="2510801"/>
            <a:ext cx="2884216" cy="497769"/>
          </a:xfrm>
          <a:prstGeom prst="rect">
            <a:avLst/>
          </a:prstGeom>
          <a:solidFill>
            <a:srgbClr val="F3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5">
              <a:defRPr/>
            </a:pPr>
            <a:r>
              <a:rPr lang="fr-FR" sz="1632" dirty="0">
                <a:solidFill>
                  <a:srgbClr val="565655"/>
                </a:solidFill>
                <a:latin typeface="Century Gothic" panose="020B0502020202020204" pitchFamily="34" charset="0"/>
              </a:rPr>
              <a:t>EXFOLIATING</a:t>
            </a:r>
          </a:p>
          <a:p>
            <a:pPr algn="ctr" defTabSz="914335">
              <a:defRPr/>
            </a:pPr>
            <a:r>
              <a:rPr lang="fr-FR" sz="1632" dirty="0">
                <a:solidFill>
                  <a:srgbClr val="565655"/>
                </a:solidFill>
                <a:latin typeface="Century Gothic" panose="020B0502020202020204" pitchFamily="34" charset="0"/>
              </a:rPr>
              <a:t>RENEWING</a:t>
            </a:r>
          </a:p>
        </p:txBody>
      </p:sp>
      <p:sp>
        <p:nvSpPr>
          <p:cNvPr id="93" name="ZoneTexte 92"/>
          <p:cNvSpPr txBox="1"/>
          <p:nvPr/>
        </p:nvSpPr>
        <p:spPr>
          <a:xfrm>
            <a:off x="28240" y="3276119"/>
            <a:ext cx="2957144" cy="343492"/>
          </a:xfrm>
          <a:prstGeom prst="rect">
            <a:avLst/>
          </a:prstGeom>
          <a:solidFill>
            <a:schemeClr val="bg1"/>
          </a:solidFill>
        </p:spPr>
        <p:txBody>
          <a:bodyPr wrap="square" rtlCol="0">
            <a:spAutoFit/>
          </a:bodyPr>
          <a:lstStyle/>
          <a:p>
            <a:pPr algn="ctr" defTabSz="914335">
              <a:defRPr/>
            </a:pPr>
            <a:r>
              <a:rPr lang="fr-FR" sz="1632" dirty="0">
                <a:solidFill>
                  <a:srgbClr val="565655"/>
                </a:solidFill>
                <a:latin typeface="Century Gothic" panose="020B0502020202020204" pitchFamily="34" charset="0"/>
              </a:rPr>
              <a:t>20% AHA/BHA</a:t>
            </a:r>
          </a:p>
        </p:txBody>
      </p:sp>
      <p:sp>
        <p:nvSpPr>
          <p:cNvPr id="101" name="Triangle isocèle 100"/>
          <p:cNvSpPr/>
          <p:nvPr/>
        </p:nvSpPr>
        <p:spPr>
          <a:xfrm rot="10800000">
            <a:off x="3861671" y="3088401"/>
            <a:ext cx="1727054" cy="168492"/>
          </a:xfrm>
          <a:prstGeom prst="triangle">
            <a:avLst/>
          </a:prstGeom>
          <a:solidFill>
            <a:srgbClr val="56565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335">
              <a:defRPr/>
            </a:pPr>
            <a:endParaRPr lang="fr-FR" sz="1814" dirty="0">
              <a:solidFill>
                <a:srgbClr val="565655"/>
              </a:solidFill>
              <a:latin typeface="Century Gothic" panose="020B0502020202020204" pitchFamily="34" charset="0"/>
            </a:endParaRPr>
          </a:p>
        </p:txBody>
      </p:sp>
      <p:sp>
        <p:nvSpPr>
          <p:cNvPr id="102" name="Triangle isocèle 101"/>
          <p:cNvSpPr/>
          <p:nvPr/>
        </p:nvSpPr>
        <p:spPr>
          <a:xfrm rot="10800000">
            <a:off x="6950743" y="3082942"/>
            <a:ext cx="1727054" cy="168492"/>
          </a:xfrm>
          <a:prstGeom prst="triangle">
            <a:avLst/>
          </a:prstGeom>
          <a:solidFill>
            <a:srgbClr val="56565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335">
              <a:defRPr/>
            </a:pPr>
            <a:endParaRPr lang="fr-FR" sz="1814" dirty="0">
              <a:solidFill>
                <a:srgbClr val="565655"/>
              </a:solidFill>
              <a:latin typeface="Century Gothic" panose="020B0502020202020204" pitchFamily="34" charset="0"/>
            </a:endParaRPr>
          </a:p>
        </p:txBody>
      </p:sp>
      <p:sp>
        <p:nvSpPr>
          <p:cNvPr id="103" name="ZoneTexte 102"/>
          <p:cNvSpPr txBox="1"/>
          <p:nvPr/>
        </p:nvSpPr>
        <p:spPr>
          <a:xfrm>
            <a:off x="3248958" y="3267051"/>
            <a:ext cx="2908733" cy="343492"/>
          </a:xfrm>
          <a:prstGeom prst="rect">
            <a:avLst/>
          </a:prstGeom>
          <a:solidFill>
            <a:schemeClr val="bg1"/>
          </a:solidFill>
        </p:spPr>
        <p:txBody>
          <a:bodyPr wrap="square" rtlCol="0">
            <a:spAutoFit/>
          </a:bodyPr>
          <a:lstStyle/>
          <a:p>
            <a:pPr algn="ctr" defTabSz="914335">
              <a:defRPr/>
            </a:pPr>
            <a:r>
              <a:rPr lang="fr-FR" sz="1632" dirty="0">
                <a:solidFill>
                  <a:srgbClr val="565655"/>
                </a:solidFill>
                <a:latin typeface="Century Gothic" panose="020B0502020202020204" pitchFamily="34" charset="0"/>
              </a:rPr>
              <a:t>30% AHA/BHA</a:t>
            </a:r>
          </a:p>
        </p:txBody>
      </p:sp>
      <p:sp>
        <p:nvSpPr>
          <p:cNvPr id="104" name="ZoneTexte 103"/>
          <p:cNvSpPr txBox="1"/>
          <p:nvPr/>
        </p:nvSpPr>
        <p:spPr>
          <a:xfrm>
            <a:off x="6281964" y="3268080"/>
            <a:ext cx="2949596" cy="343492"/>
          </a:xfrm>
          <a:prstGeom prst="rect">
            <a:avLst/>
          </a:prstGeom>
          <a:solidFill>
            <a:schemeClr val="bg1"/>
          </a:solidFill>
        </p:spPr>
        <p:txBody>
          <a:bodyPr wrap="square" rtlCol="0">
            <a:spAutoFit/>
          </a:bodyPr>
          <a:lstStyle/>
          <a:p>
            <a:pPr algn="ctr" defTabSz="914335">
              <a:defRPr/>
            </a:pPr>
            <a:r>
              <a:rPr lang="fr-FR" sz="1632" dirty="0">
                <a:solidFill>
                  <a:srgbClr val="565655"/>
                </a:solidFill>
                <a:latin typeface="Century Gothic" panose="020B0502020202020204" pitchFamily="34" charset="0"/>
              </a:rPr>
              <a:t>30% of </a:t>
            </a:r>
            <a:r>
              <a:rPr lang="fr-FR" sz="1632" dirty="0" err="1">
                <a:solidFill>
                  <a:srgbClr val="565655"/>
                </a:solidFill>
                <a:latin typeface="Century Gothic" panose="020B0502020202020204" pitchFamily="34" charset="0"/>
              </a:rPr>
              <a:t>glycolic</a:t>
            </a:r>
            <a:r>
              <a:rPr lang="fr-FR" sz="1632" dirty="0">
                <a:solidFill>
                  <a:srgbClr val="565655"/>
                </a:solidFill>
                <a:latin typeface="Century Gothic" panose="020B0502020202020204" pitchFamily="34" charset="0"/>
              </a:rPr>
              <a:t> </a:t>
            </a:r>
            <a:r>
              <a:rPr lang="fr-FR" sz="1632" dirty="0" err="1">
                <a:solidFill>
                  <a:srgbClr val="565655"/>
                </a:solidFill>
                <a:latin typeface="Century Gothic" panose="020B0502020202020204" pitchFamily="34" charset="0"/>
              </a:rPr>
              <a:t>acid</a:t>
            </a:r>
            <a:r>
              <a:rPr lang="fr-FR" sz="1632" dirty="0">
                <a:solidFill>
                  <a:srgbClr val="565655"/>
                </a:solidFill>
                <a:latin typeface="Century Gothic" panose="020B0502020202020204" pitchFamily="34" charset="0"/>
              </a:rPr>
              <a:t> </a:t>
            </a:r>
          </a:p>
        </p:txBody>
      </p:sp>
      <p:cxnSp>
        <p:nvCxnSpPr>
          <p:cNvPr id="35" name="Connecteur droit 34"/>
          <p:cNvCxnSpPr/>
          <p:nvPr/>
        </p:nvCxnSpPr>
        <p:spPr>
          <a:xfrm>
            <a:off x="6343416" y="1249858"/>
            <a:ext cx="10939" cy="5604015"/>
          </a:xfrm>
          <a:prstGeom prst="line">
            <a:avLst/>
          </a:prstGeom>
          <a:ln w="31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6281964" y="1515769"/>
            <a:ext cx="2876548" cy="594650"/>
          </a:xfrm>
          <a:prstGeom prst="rect">
            <a:avLst/>
          </a:prstGeom>
        </p:spPr>
        <p:txBody>
          <a:bodyPr wrap="square">
            <a:spAutoFit/>
          </a:bodyPr>
          <a:lstStyle/>
          <a:p>
            <a:pPr algn="ctr" defTabSz="914335">
              <a:defRPr/>
            </a:pPr>
            <a:r>
              <a:rPr lang="fr-FR" sz="1632" b="1" dirty="0">
                <a:solidFill>
                  <a:srgbClr val="565655"/>
                </a:solidFill>
                <a:latin typeface="Century Gothic"/>
              </a:rPr>
              <a:t>ESSENTIAL WHITE </a:t>
            </a:r>
          </a:p>
          <a:p>
            <a:pPr algn="ctr" defTabSz="914335">
              <a:defRPr/>
            </a:pPr>
            <a:r>
              <a:rPr lang="fr-FR" sz="1632" b="1" dirty="0">
                <a:solidFill>
                  <a:srgbClr val="565655"/>
                </a:solidFill>
                <a:latin typeface="Century Gothic"/>
              </a:rPr>
              <a:t>PEELING LUMIERE</a:t>
            </a:r>
          </a:p>
        </p:txBody>
      </p:sp>
      <p:sp>
        <p:nvSpPr>
          <p:cNvPr id="40" name="Rectangle 39"/>
          <p:cNvSpPr/>
          <p:nvPr/>
        </p:nvSpPr>
        <p:spPr>
          <a:xfrm>
            <a:off x="5710" y="2513476"/>
            <a:ext cx="2979675" cy="497769"/>
          </a:xfrm>
          <a:prstGeom prst="rect">
            <a:avLst/>
          </a:prstGeom>
          <a:solidFill>
            <a:srgbClr val="F3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5">
              <a:defRPr/>
            </a:pPr>
            <a:r>
              <a:rPr lang="fr-FR" sz="1632" dirty="0">
                <a:solidFill>
                  <a:srgbClr val="565655"/>
                </a:solidFill>
                <a:latin typeface="Century Gothic" panose="020B0502020202020204" pitchFamily="34" charset="0"/>
              </a:rPr>
              <a:t>EXFOLIATING</a:t>
            </a:r>
          </a:p>
          <a:p>
            <a:pPr algn="ctr" defTabSz="914335">
              <a:defRPr/>
            </a:pPr>
            <a:r>
              <a:rPr lang="fr-FR" sz="1632" dirty="0">
                <a:solidFill>
                  <a:srgbClr val="565655"/>
                </a:solidFill>
                <a:latin typeface="Century Gothic" panose="020B0502020202020204" pitchFamily="34" charset="0"/>
              </a:rPr>
              <a:t>PURIFYING</a:t>
            </a:r>
          </a:p>
        </p:txBody>
      </p:sp>
      <p:sp>
        <p:nvSpPr>
          <p:cNvPr id="43" name="Rectangle 42"/>
          <p:cNvSpPr/>
          <p:nvPr/>
        </p:nvSpPr>
        <p:spPr>
          <a:xfrm>
            <a:off x="6378375" y="2515982"/>
            <a:ext cx="2954214" cy="497769"/>
          </a:xfrm>
          <a:prstGeom prst="rect">
            <a:avLst/>
          </a:prstGeom>
          <a:solidFill>
            <a:srgbClr val="F3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5">
              <a:defRPr/>
            </a:pPr>
            <a:r>
              <a:rPr lang="fr-FR" sz="1632" dirty="0">
                <a:solidFill>
                  <a:srgbClr val="565655"/>
                </a:solidFill>
                <a:latin typeface="Century Gothic" panose="020B0502020202020204" pitchFamily="34" charset="0"/>
              </a:rPr>
              <a:t>EXFOLIATING</a:t>
            </a:r>
          </a:p>
          <a:p>
            <a:pPr algn="ctr" defTabSz="914335">
              <a:defRPr/>
            </a:pPr>
            <a:r>
              <a:rPr lang="fr-FR" sz="1632" dirty="0">
                <a:solidFill>
                  <a:srgbClr val="565655"/>
                </a:solidFill>
                <a:latin typeface="Century Gothic" panose="020B0502020202020204" pitchFamily="34" charset="0"/>
              </a:rPr>
              <a:t>UNIFYING</a:t>
            </a:r>
          </a:p>
        </p:txBody>
      </p:sp>
      <p:pic>
        <p:nvPicPr>
          <p:cNvPr id="44" name="Picture 1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931" t="3005" r="13983" b="8993"/>
          <a:stretch/>
        </p:blipFill>
        <p:spPr bwMode="auto">
          <a:xfrm>
            <a:off x="16778" y="4380618"/>
            <a:ext cx="1159079" cy="2477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 descr="U:\ESSENTIAL WHITE\photos produits\Actualisé 23102015\Peeling lumière.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2433" t="4325" r="14373"/>
          <a:stretch/>
        </p:blipFill>
        <p:spPr bwMode="auto">
          <a:xfrm>
            <a:off x="6401824" y="4338066"/>
            <a:ext cx="1048174" cy="2515805"/>
          </a:xfrm>
          <a:prstGeom prst="rect">
            <a:avLst/>
          </a:prstGeom>
          <a:noFill/>
        </p:spPr>
      </p:pic>
      <p:pic>
        <p:nvPicPr>
          <p:cNvPr id="48"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86407" y="4527393"/>
            <a:ext cx="946700" cy="2201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Triangle isocèle 48"/>
          <p:cNvSpPr/>
          <p:nvPr/>
        </p:nvSpPr>
        <p:spPr>
          <a:xfrm rot="10800000">
            <a:off x="726475" y="3110302"/>
            <a:ext cx="1727054" cy="168492"/>
          </a:xfrm>
          <a:prstGeom prst="triangle">
            <a:avLst/>
          </a:prstGeom>
          <a:solidFill>
            <a:srgbClr val="56565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335">
              <a:defRPr/>
            </a:pPr>
            <a:endParaRPr lang="fr-FR" sz="1814" dirty="0">
              <a:solidFill>
                <a:srgbClr val="565655"/>
              </a:solidFill>
              <a:latin typeface="Century Gothic" panose="020B0502020202020204" pitchFamily="34" charset="0"/>
            </a:endParaRPr>
          </a:p>
        </p:txBody>
      </p:sp>
      <p:cxnSp>
        <p:nvCxnSpPr>
          <p:cNvPr id="53" name="Connecteur droit 52"/>
          <p:cNvCxnSpPr/>
          <p:nvPr/>
        </p:nvCxnSpPr>
        <p:spPr>
          <a:xfrm>
            <a:off x="9523066" y="1249858"/>
            <a:ext cx="10939" cy="5604015"/>
          </a:xfrm>
          <a:prstGeom prst="line">
            <a:avLst/>
          </a:prstGeom>
          <a:ln w="3175">
            <a:solidFill>
              <a:srgbClr val="565655"/>
            </a:solidFill>
            <a:prstDash val="solid"/>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9801268" y="2680943"/>
            <a:ext cx="2233990" cy="282165"/>
          </a:xfrm>
          <a:prstGeom prst="rect">
            <a:avLst/>
          </a:prstGeom>
          <a:solidFill>
            <a:srgbClr val="565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5">
              <a:defRPr/>
            </a:pPr>
            <a:r>
              <a:rPr lang="fr-FR" sz="1632" b="1" dirty="0" err="1">
                <a:solidFill>
                  <a:prstClr val="white"/>
                </a:solidFill>
                <a:latin typeface="Century Gothic" panose="020B0502020202020204" pitchFamily="34" charset="0"/>
              </a:rPr>
              <a:t>Contra-indications</a:t>
            </a:r>
            <a:endParaRPr lang="fr-FR" sz="1632" b="1" dirty="0">
              <a:solidFill>
                <a:prstClr val="white"/>
              </a:solidFill>
              <a:latin typeface="Century Gothic" panose="020B0502020202020204" pitchFamily="34" charset="0"/>
            </a:endParaRPr>
          </a:p>
        </p:txBody>
      </p:sp>
      <p:cxnSp>
        <p:nvCxnSpPr>
          <p:cNvPr id="60" name="Connecteur droit 59"/>
          <p:cNvCxnSpPr/>
          <p:nvPr/>
        </p:nvCxnSpPr>
        <p:spPr>
          <a:xfrm flipV="1">
            <a:off x="9555528" y="3052630"/>
            <a:ext cx="588891" cy="402819"/>
          </a:xfrm>
          <a:prstGeom prst="line">
            <a:avLst/>
          </a:prstGeom>
          <a:ln>
            <a:solidFill>
              <a:srgbClr val="565655"/>
            </a:solidFill>
          </a:ln>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nvCxnSpPr>
        <p:spPr>
          <a:xfrm>
            <a:off x="10144419" y="3048655"/>
            <a:ext cx="2047342" cy="3975"/>
          </a:xfrm>
          <a:prstGeom prst="line">
            <a:avLst/>
          </a:prstGeom>
          <a:ln>
            <a:solidFill>
              <a:srgbClr val="565655"/>
            </a:solidFill>
          </a:ln>
        </p:spPr>
        <p:style>
          <a:lnRef idx="1">
            <a:schemeClr val="accent1"/>
          </a:lnRef>
          <a:fillRef idx="0">
            <a:schemeClr val="accent1"/>
          </a:fillRef>
          <a:effectRef idx="0">
            <a:schemeClr val="accent1"/>
          </a:effectRef>
          <a:fontRef idx="minor">
            <a:schemeClr val="tx1"/>
          </a:fontRef>
        </p:style>
      </p:cxnSp>
      <p:sp>
        <p:nvSpPr>
          <p:cNvPr id="64" name="ZoneTexte 63">
            <a:extLst>
              <a:ext uri="{FF2B5EF4-FFF2-40B4-BE49-F238E27FC236}">
                <a16:creationId xmlns:a16="http://schemas.microsoft.com/office/drawing/2014/main" id="{773DF8B9-CE38-4D36-85E8-BD2163DD577D}"/>
              </a:ext>
            </a:extLst>
          </p:cNvPr>
          <p:cNvSpPr txBox="1"/>
          <p:nvPr/>
        </p:nvSpPr>
        <p:spPr>
          <a:xfrm>
            <a:off x="9660403" y="3267725"/>
            <a:ext cx="2664603" cy="2855077"/>
          </a:xfrm>
          <a:prstGeom prst="rect">
            <a:avLst/>
          </a:prstGeom>
          <a:noFill/>
        </p:spPr>
        <p:txBody>
          <a:bodyPr wrap="square" rtlCol="0">
            <a:spAutoFit/>
          </a:bodyPr>
          <a:lstStyle/>
          <a:p>
            <a:pPr marL="171434" indent="-171434" defTabSz="914335">
              <a:buFont typeface="Arial" panose="020B0604020202020204" pitchFamily="34" charset="0"/>
              <a:buChar char="•"/>
              <a:defRPr/>
            </a:pPr>
            <a:r>
              <a:rPr lang="fr-FR" sz="1632" dirty="0" err="1">
                <a:solidFill>
                  <a:srgbClr val="565655"/>
                </a:solidFill>
                <a:latin typeface="Century Gothic" panose="020B0502020202020204" pitchFamily="34" charset="0"/>
              </a:rPr>
              <a:t>Irritated</a:t>
            </a:r>
            <a:r>
              <a:rPr lang="fr-FR" sz="1632" dirty="0">
                <a:solidFill>
                  <a:srgbClr val="565655"/>
                </a:solidFill>
                <a:latin typeface="Century Gothic" panose="020B0502020202020204" pitchFamily="34" charset="0"/>
              </a:rPr>
              <a:t> skin, </a:t>
            </a:r>
            <a:r>
              <a:rPr lang="fr-FR" sz="1632" dirty="0" err="1">
                <a:solidFill>
                  <a:srgbClr val="565655"/>
                </a:solidFill>
                <a:latin typeface="Century Gothic" panose="020B0502020202020204" pitchFamily="34" charset="0"/>
              </a:rPr>
              <a:t>redness</a:t>
            </a:r>
            <a:r>
              <a:rPr lang="fr-FR" sz="1632" dirty="0">
                <a:solidFill>
                  <a:srgbClr val="565655"/>
                </a:solidFill>
                <a:latin typeface="Century Gothic" panose="020B0502020202020204" pitchFamily="34" charset="0"/>
              </a:rPr>
              <a:t>, </a:t>
            </a:r>
            <a:r>
              <a:rPr lang="fr-FR" sz="1632" dirty="0" err="1">
                <a:solidFill>
                  <a:srgbClr val="565655"/>
                </a:solidFill>
                <a:latin typeface="Century Gothic" panose="020B0502020202020204" pitchFamily="34" charset="0"/>
              </a:rPr>
              <a:t>cutaneous</a:t>
            </a:r>
            <a:r>
              <a:rPr lang="fr-FR" sz="1632" dirty="0">
                <a:solidFill>
                  <a:srgbClr val="565655"/>
                </a:solidFill>
                <a:latin typeface="Century Gothic" panose="020B0502020202020204" pitchFamily="34" charset="0"/>
              </a:rPr>
              <a:t> </a:t>
            </a:r>
            <a:r>
              <a:rPr lang="fr-FR" sz="1632" dirty="0" err="1">
                <a:solidFill>
                  <a:srgbClr val="565655"/>
                </a:solidFill>
                <a:latin typeface="Century Gothic" panose="020B0502020202020204" pitchFamily="34" charset="0"/>
              </a:rPr>
              <a:t>hypersensitivity</a:t>
            </a:r>
            <a:endParaRPr lang="fr-FR" sz="1632" dirty="0">
              <a:solidFill>
                <a:srgbClr val="565655"/>
              </a:solidFill>
              <a:latin typeface="Century Gothic" panose="020B0502020202020204" pitchFamily="34" charset="0"/>
            </a:endParaRPr>
          </a:p>
          <a:p>
            <a:pPr marL="171434" indent="-171434" defTabSz="914335">
              <a:buFont typeface="Arial" panose="020B0604020202020204" pitchFamily="34" charset="0"/>
              <a:buChar char="•"/>
              <a:defRPr/>
            </a:pPr>
            <a:r>
              <a:rPr lang="fr-FR" sz="1632" dirty="0" smtClean="0">
                <a:solidFill>
                  <a:srgbClr val="565655"/>
                </a:solidFill>
                <a:latin typeface="Century Gothic" panose="020B0502020202020204" pitchFamily="34" charset="0"/>
              </a:rPr>
              <a:t>Skin </a:t>
            </a:r>
            <a:r>
              <a:rPr lang="fr-FR" sz="1632" dirty="0" err="1" smtClean="0">
                <a:solidFill>
                  <a:srgbClr val="565655"/>
                </a:solidFill>
                <a:latin typeface="Century Gothic" panose="020B0502020202020204" pitchFamily="34" charset="0"/>
              </a:rPr>
              <a:t>under</a:t>
            </a:r>
            <a:r>
              <a:rPr lang="fr-FR" sz="1632" dirty="0" smtClean="0">
                <a:solidFill>
                  <a:srgbClr val="565655"/>
                </a:solidFill>
                <a:latin typeface="Century Gothic" panose="020B0502020202020204" pitchFamily="34" charset="0"/>
              </a:rPr>
              <a:t> </a:t>
            </a:r>
            <a:r>
              <a:rPr lang="fr-FR" sz="1632" dirty="0">
                <a:solidFill>
                  <a:srgbClr val="565655"/>
                </a:solidFill>
                <a:latin typeface="Century Gothic" panose="020B0502020202020204" pitchFamily="34" charset="0"/>
              </a:rPr>
              <a:t>dermato </a:t>
            </a:r>
            <a:r>
              <a:rPr lang="fr-FR" sz="1632" dirty="0" err="1">
                <a:solidFill>
                  <a:srgbClr val="565655"/>
                </a:solidFill>
                <a:latin typeface="Century Gothic" panose="020B0502020202020204" pitchFamily="34" charset="0"/>
              </a:rPr>
              <a:t>treatment</a:t>
            </a:r>
            <a:endParaRPr lang="fr-FR" sz="1632" dirty="0">
              <a:solidFill>
                <a:srgbClr val="565655"/>
              </a:solidFill>
              <a:latin typeface="Century Gothic" panose="020B0502020202020204" pitchFamily="34" charset="0"/>
            </a:endParaRPr>
          </a:p>
          <a:p>
            <a:pPr marL="171434" indent="-171434" defTabSz="914335">
              <a:buFont typeface="Arial" panose="020B0604020202020204" pitchFamily="34" charset="0"/>
              <a:buChar char="•"/>
              <a:defRPr/>
            </a:pPr>
            <a:r>
              <a:rPr lang="fr-FR" sz="1632" dirty="0" err="1" smtClean="0">
                <a:solidFill>
                  <a:srgbClr val="565655"/>
                </a:solidFill>
                <a:latin typeface="Century Gothic" panose="020B0502020202020204" pitchFamily="34" charset="0"/>
              </a:rPr>
              <a:t>Dermatosis</a:t>
            </a:r>
            <a:endParaRPr lang="fr-FR" sz="1632" dirty="0">
              <a:solidFill>
                <a:srgbClr val="565655"/>
              </a:solidFill>
              <a:latin typeface="Century Gothic" panose="020B0502020202020204" pitchFamily="34" charset="0"/>
            </a:endParaRPr>
          </a:p>
          <a:p>
            <a:pPr marL="171434" indent="-171434" defTabSz="914335">
              <a:buFont typeface="Arial" panose="020B0604020202020204" pitchFamily="34" charset="0"/>
              <a:buChar char="•"/>
              <a:defRPr/>
            </a:pPr>
            <a:r>
              <a:rPr lang="fr-FR" sz="1632" dirty="0" err="1">
                <a:solidFill>
                  <a:srgbClr val="565655"/>
                </a:solidFill>
                <a:latin typeface="Century Gothic" panose="020B0502020202020204" pitchFamily="34" charset="0"/>
              </a:rPr>
              <a:t>Œdemas</a:t>
            </a:r>
            <a:endParaRPr lang="fr-FR" sz="1632" dirty="0">
              <a:solidFill>
                <a:srgbClr val="565655"/>
              </a:solidFill>
              <a:latin typeface="Century Gothic" panose="020B0502020202020204" pitchFamily="34" charset="0"/>
            </a:endParaRPr>
          </a:p>
          <a:p>
            <a:pPr marL="171434" indent="-171434" defTabSz="914335">
              <a:buFont typeface="Arial" panose="020B0604020202020204" pitchFamily="34" charset="0"/>
              <a:buChar char="•"/>
              <a:defRPr/>
            </a:pPr>
            <a:r>
              <a:rPr lang="fr-FR" sz="1632" dirty="0" err="1">
                <a:solidFill>
                  <a:srgbClr val="565655"/>
                </a:solidFill>
                <a:latin typeface="Century Gothic" panose="020B0502020202020204" pitchFamily="34" charset="0"/>
              </a:rPr>
              <a:t>Before</a:t>
            </a:r>
            <a:r>
              <a:rPr lang="fr-FR" sz="1632" dirty="0">
                <a:solidFill>
                  <a:srgbClr val="565655"/>
                </a:solidFill>
                <a:latin typeface="Century Gothic" panose="020B0502020202020204" pitchFamily="34" charset="0"/>
              </a:rPr>
              <a:t> </a:t>
            </a:r>
            <a:r>
              <a:rPr lang="fr-FR" sz="1632" dirty="0" err="1">
                <a:solidFill>
                  <a:srgbClr val="565655"/>
                </a:solidFill>
                <a:latin typeface="Century Gothic" panose="020B0502020202020204" pitchFamily="34" charset="0"/>
              </a:rPr>
              <a:t>waxing</a:t>
            </a:r>
            <a:endParaRPr lang="fr-FR" sz="1632" dirty="0">
              <a:solidFill>
                <a:srgbClr val="565655"/>
              </a:solidFill>
              <a:latin typeface="Century Gothic" panose="020B0502020202020204" pitchFamily="34" charset="0"/>
            </a:endParaRPr>
          </a:p>
          <a:p>
            <a:pPr marL="171434" indent="-171434" defTabSz="914335">
              <a:buFont typeface="Arial" panose="020B0604020202020204" pitchFamily="34" charset="0"/>
              <a:buChar char="•"/>
              <a:defRPr/>
            </a:pPr>
            <a:r>
              <a:rPr lang="fr-FR" sz="1632" dirty="0" err="1">
                <a:solidFill>
                  <a:srgbClr val="565655"/>
                </a:solidFill>
                <a:latin typeface="Century Gothic" panose="020B0502020202020204" pitchFamily="34" charset="0"/>
              </a:rPr>
              <a:t>After</a:t>
            </a:r>
            <a:r>
              <a:rPr lang="fr-FR" sz="1632" dirty="0">
                <a:solidFill>
                  <a:srgbClr val="565655"/>
                </a:solidFill>
                <a:latin typeface="Century Gothic" panose="020B0502020202020204" pitchFamily="34" charset="0"/>
              </a:rPr>
              <a:t> </a:t>
            </a:r>
            <a:r>
              <a:rPr lang="fr-FR" sz="1632" dirty="0" err="1">
                <a:solidFill>
                  <a:srgbClr val="565655"/>
                </a:solidFill>
                <a:latin typeface="Century Gothic" panose="020B0502020202020204" pitchFamily="34" charset="0"/>
              </a:rPr>
              <a:t>hair</a:t>
            </a:r>
            <a:r>
              <a:rPr lang="fr-FR" sz="1632" dirty="0">
                <a:solidFill>
                  <a:srgbClr val="565655"/>
                </a:solidFill>
                <a:latin typeface="Century Gothic" panose="020B0502020202020204" pitchFamily="34" charset="0"/>
              </a:rPr>
              <a:t> </a:t>
            </a:r>
            <a:r>
              <a:rPr lang="fr-FR" sz="1632" dirty="0" err="1">
                <a:solidFill>
                  <a:srgbClr val="565655"/>
                </a:solidFill>
                <a:latin typeface="Century Gothic" panose="020B0502020202020204" pitchFamily="34" charset="0"/>
              </a:rPr>
              <a:t>bleach</a:t>
            </a:r>
            <a:endParaRPr lang="fr-FR" sz="1632" dirty="0">
              <a:solidFill>
                <a:srgbClr val="565655"/>
              </a:solidFill>
              <a:latin typeface="Century Gothic" panose="020B0502020202020204" pitchFamily="34" charset="0"/>
            </a:endParaRPr>
          </a:p>
          <a:p>
            <a:pPr marL="171434" indent="-171434" defTabSz="914335">
              <a:buFont typeface="Arial" panose="020B0604020202020204" pitchFamily="34" charset="0"/>
              <a:buChar char="•"/>
              <a:defRPr/>
            </a:pPr>
            <a:r>
              <a:rPr lang="fr-FR" sz="1632" dirty="0" err="1">
                <a:solidFill>
                  <a:srgbClr val="565655"/>
                </a:solidFill>
                <a:latin typeface="Century Gothic" panose="020B0502020202020204" pitchFamily="34" charset="0"/>
              </a:rPr>
              <a:t>Before</a:t>
            </a:r>
            <a:r>
              <a:rPr lang="fr-FR" sz="1632" dirty="0">
                <a:solidFill>
                  <a:srgbClr val="565655"/>
                </a:solidFill>
                <a:latin typeface="Century Gothic" panose="020B0502020202020204" pitchFamily="34" charset="0"/>
              </a:rPr>
              <a:t> or </a:t>
            </a:r>
            <a:r>
              <a:rPr lang="fr-FR" sz="1632" dirty="0" err="1">
                <a:solidFill>
                  <a:srgbClr val="565655"/>
                </a:solidFill>
                <a:latin typeface="Century Gothic" panose="020B0502020202020204" pitchFamily="34" charset="0"/>
              </a:rPr>
              <a:t>after</a:t>
            </a:r>
            <a:r>
              <a:rPr lang="fr-FR" sz="1632" dirty="0">
                <a:solidFill>
                  <a:srgbClr val="565655"/>
                </a:solidFill>
                <a:latin typeface="Century Gothic" panose="020B0502020202020204" pitchFamily="34" charset="0"/>
              </a:rPr>
              <a:t> </a:t>
            </a:r>
            <a:r>
              <a:rPr lang="fr-FR" sz="1632" dirty="0" err="1">
                <a:solidFill>
                  <a:srgbClr val="565655"/>
                </a:solidFill>
                <a:latin typeface="Century Gothic" panose="020B0502020202020204" pitchFamily="34" charset="0"/>
              </a:rPr>
              <a:t>sun</a:t>
            </a:r>
            <a:r>
              <a:rPr lang="fr-FR" sz="1632" dirty="0">
                <a:solidFill>
                  <a:srgbClr val="565655"/>
                </a:solidFill>
                <a:latin typeface="Century Gothic" panose="020B0502020202020204" pitchFamily="34" charset="0"/>
              </a:rPr>
              <a:t>/UV </a:t>
            </a:r>
            <a:r>
              <a:rPr lang="fr-FR" sz="1632" dirty="0" err="1">
                <a:solidFill>
                  <a:srgbClr val="565655"/>
                </a:solidFill>
                <a:latin typeface="Century Gothic" panose="020B0502020202020204" pitchFamily="34" charset="0"/>
              </a:rPr>
              <a:t>exposure</a:t>
            </a:r>
            <a:r>
              <a:rPr lang="fr-FR" sz="1632" dirty="0">
                <a:solidFill>
                  <a:srgbClr val="565655"/>
                </a:solidFill>
                <a:latin typeface="Century Gothic" panose="020B0502020202020204" pitchFamily="34" charset="0"/>
              </a:rPr>
              <a:t> </a:t>
            </a:r>
          </a:p>
        </p:txBody>
      </p:sp>
      <p:grpSp>
        <p:nvGrpSpPr>
          <p:cNvPr id="33" name="Groupe 32"/>
          <p:cNvGrpSpPr/>
          <p:nvPr/>
        </p:nvGrpSpPr>
        <p:grpSpPr>
          <a:xfrm>
            <a:off x="1101177" y="5426150"/>
            <a:ext cx="2035591" cy="620478"/>
            <a:chOff x="-40451" y="5231042"/>
            <a:chExt cx="2720887" cy="620502"/>
          </a:xfrm>
        </p:grpSpPr>
        <p:sp>
          <p:nvSpPr>
            <p:cNvPr id="34" name="ZoneTexte 33"/>
            <p:cNvSpPr txBox="1"/>
            <p:nvPr/>
          </p:nvSpPr>
          <p:spPr>
            <a:xfrm>
              <a:off x="-40451" y="5231042"/>
              <a:ext cx="2720887" cy="343505"/>
            </a:xfrm>
            <a:prstGeom prst="rect">
              <a:avLst/>
            </a:prstGeom>
            <a:noFill/>
          </p:spPr>
          <p:txBody>
            <a:bodyPr wrap="square" rtlCol="0">
              <a:spAutoFit/>
            </a:bodyPr>
            <a:lstStyle/>
            <a:p>
              <a:pPr defTabSz="914335">
                <a:defRPr/>
              </a:pPr>
              <a:r>
                <a:rPr lang="fr-FR" sz="1632" dirty="0">
                  <a:solidFill>
                    <a:srgbClr val="565655"/>
                  </a:solidFill>
                  <a:latin typeface="Century Gothic" panose="020B0502020202020204" pitchFamily="34" charset="0"/>
                </a:rPr>
                <a:t>PREOCCUPATION</a:t>
              </a:r>
            </a:p>
          </p:txBody>
        </p:sp>
        <p:sp>
          <p:nvSpPr>
            <p:cNvPr id="36" name="Rectangle 35"/>
            <p:cNvSpPr/>
            <p:nvPr/>
          </p:nvSpPr>
          <p:spPr>
            <a:xfrm>
              <a:off x="44848" y="5508039"/>
              <a:ext cx="2289601" cy="343505"/>
            </a:xfrm>
            <a:prstGeom prst="rect">
              <a:avLst/>
            </a:prstGeom>
            <a:ln>
              <a:solidFill>
                <a:schemeClr val="tx1"/>
              </a:solidFill>
            </a:ln>
          </p:spPr>
          <p:txBody>
            <a:bodyPr wrap="square">
              <a:spAutoFit/>
            </a:bodyPr>
            <a:lstStyle/>
            <a:p>
              <a:pPr defTabSz="914335">
                <a:defRPr/>
              </a:pPr>
              <a:r>
                <a:rPr lang="fr-FR" sz="1632" dirty="0" err="1">
                  <a:solidFill>
                    <a:srgbClr val="565655"/>
                  </a:solidFill>
                  <a:latin typeface="Century Gothic" panose="020B0502020202020204" pitchFamily="34" charset="0"/>
                </a:rPr>
                <a:t>Purify</a:t>
              </a:r>
              <a:endParaRPr lang="fr-FR" sz="1632" b="1" dirty="0">
                <a:solidFill>
                  <a:srgbClr val="565655"/>
                </a:solidFill>
                <a:latin typeface="Century Gothic" panose="020B0502020202020204" pitchFamily="34" charset="0"/>
              </a:endParaRPr>
            </a:p>
          </p:txBody>
        </p:sp>
      </p:grpSp>
      <p:grpSp>
        <p:nvGrpSpPr>
          <p:cNvPr id="37" name="Groupe 36"/>
          <p:cNvGrpSpPr/>
          <p:nvPr/>
        </p:nvGrpSpPr>
        <p:grpSpPr>
          <a:xfrm>
            <a:off x="1096290" y="6055938"/>
            <a:ext cx="1776746" cy="620478"/>
            <a:chOff x="-40451" y="5231042"/>
            <a:chExt cx="2374900" cy="620502"/>
          </a:xfrm>
        </p:grpSpPr>
        <p:sp>
          <p:nvSpPr>
            <p:cNvPr id="38" name="ZoneTexte 37"/>
            <p:cNvSpPr txBox="1"/>
            <p:nvPr/>
          </p:nvSpPr>
          <p:spPr>
            <a:xfrm>
              <a:off x="-40451" y="5231042"/>
              <a:ext cx="2067387" cy="343505"/>
            </a:xfrm>
            <a:prstGeom prst="rect">
              <a:avLst/>
            </a:prstGeom>
            <a:noFill/>
          </p:spPr>
          <p:txBody>
            <a:bodyPr wrap="square" rtlCol="0">
              <a:spAutoFit/>
            </a:bodyPr>
            <a:lstStyle/>
            <a:p>
              <a:pPr defTabSz="914335">
                <a:defRPr/>
              </a:pPr>
              <a:r>
                <a:rPr lang="fr-FR" sz="1632" dirty="0">
                  <a:solidFill>
                    <a:srgbClr val="565655"/>
                  </a:solidFill>
                  <a:latin typeface="Century Gothic" panose="020B0502020202020204" pitchFamily="34" charset="0"/>
                </a:rPr>
                <a:t>TREATMENT</a:t>
              </a:r>
            </a:p>
          </p:txBody>
        </p:sp>
        <p:sp>
          <p:nvSpPr>
            <p:cNvPr id="41" name="Rectangle 40"/>
            <p:cNvSpPr/>
            <p:nvPr/>
          </p:nvSpPr>
          <p:spPr>
            <a:xfrm>
              <a:off x="44848" y="5508039"/>
              <a:ext cx="2289601" cy="343505"/>
            </a:xfrm>
            <a:prstGeom prst="rect">
              <a:avLst/>
            </a:prstGeom>
            <a:ln>
              <a:solidFill>
                <a:schemeClr val="tx1"/>
              </a:solidFill>
            </a:ln>
          </p:spPr>
          <p:txBody>
            <a:bodyPr wrap="square">
              <a:spAutoFit/>
            </a:bodyPr>
            <a:lstStyle/>
            <a:p>
              <a:pPr defTabSz="914335">
                <a:defRPr/>
              </a:pPr>
              <a:r>
                <a:rPr lang="fr-FR" sz="1632" dirty="0" err="1" smtClean="0">
                  <a:solidFill>
                    <a:srgbClr val="565655"/>
                  </a:solidFill>
                  <a:latin typeface="Century Gothic" panose="020B0502020202020204" pitchFamily="34" charset="0"/>
                </a:rPr>
                <a:t>Purity</a:t>
              </a:r>
              <a:endParaRPr lang="fr-FR" sz="1632" b="1" dirty="0">
                <a:solidFill>
                  <a:srgbClr val="565655"/>
                </a:solidFill>
                <a:latin typeface="Century Gothic" panose="020B0502020202020204" pitchFamily="34" charset="0"/>
              </a:endParaRPr>
            </a:p>
          </p:txBody>
        </p:sp>
      </p:grpSp>
      <p:grpSp>
        <p:nvGrpSpPr>
          <p:cNvPr id="42" name="Groupe 41"/>
          <p:cNvGrpSpPr/>
          <p:nvPr/>
        </p:nvGrpSpPr>
        <p:grpSpPr>
          <a:xfrm>
            <a:off x="4303325" y="5432179"/>
            <a:ext cx="1942083" cy="620478"/>
            <a:chOff x="-40451" y="5231042"/>
            <a:chExt cx="2595899" cy="620502"/>
          </a:xfrm>
        </p:grpSpPr>
        <p:sp>
          <p:nvSpPr>
            <p:cNvPr id="45" name="ZoneTexte 44"/>
            <p:cNvSpPr txBox="1"/>
            <p:nvPr/>
          </p:nvSpPr>
          <p:spPr>
            <a:xfrm>
              <a:off x="-40451" y="5231042"/>
              <a:ext cx="2595899" cy="343505"/>
            </a:xfrm>
            <a:prstGeom prst="rect">
              <a:avLst/>
            </a:prstGeom>
            <a:noFill/>
          </p:spPr>
          <p:txBody>
            <a:bodyPr wrap="square" rtlCol="0">
              <a:spAutoFit/>
            </a:bodyPr>
            <a:lstStyle/>
            <a:p>
              <a:pPr defTabSz="914335">
                <a:defRPr/>
              </a:pPr>
              <a:r>
                <a:rPr lang="fr-FR" sz="1632" dirty="0">
                  <a:solidFill>
                    <a:srgbClr val="565655"/>
                  </a:solidFill>
                  <a:latin typeface="Century Gothic" panose="020B0502020202020204" pitchFamily="34" charset="0"/>
                </a:rPr>
                <a:t>PREOCCUPATION</a:t>
              </a:r>
            </a:p>
          </p:txBody>
        </p:sp>
        <p:sp>
          <p:nvSpPr>
            <p:cNvPr id="46" name="Rectangle 45"/>
            <p:cNvSpPr/>
            <p:nvPr/>
          </p:nvSpPr>
          <p:spPr>
            <a:xfrm>
              <a:off x="44848" y="5508039"/>
              <a:ext cx="2289601" cy="343505"/>
            </a:xfrm>
            <a:prstGeom prst="rect">
              <a:avLst/>
            </a:prstGeom>
            <a:ln>
              <a:solidFill>
                <a:schemeClr val="tx1"/>
              </a:solidFill>
            </a:ln>
          </p:spPr>
          <p:txBody>
            <a:bodyPr wrap="square">
              <a:spAutoFit/>
            </a:bodyPr>
            <a:lstStyle/>
            <a:p>
              <a:pPr defTabSz="914335">
                <a:defRPr/>
              </a:pPr>
              <a:r>
                <a:rPr lang="fr-FR" sz="1632" dirty="0" err="1">
                  <a:solidFill>
                    <a:srgbClr val="565655"/>
                  </a:solidFill>
                  <a:latin typeface="Century Gothic" panose="020B0502020202020204" pitchFamily="34" charset="0"/>
                </a:rPr>
                <a:t>Re-surfacing</a:t>
              </a:r>
              <a:endParaRPr lang="fr-FR" sz="1632" b="1" dirty="0">
                <a:solidFill>
                  <a:srgbClr val="565655"/>
                </a:solidFill>
                <a:latin typeface="Century Gothic" panose="020B0502020202020204" pitchFamily="34" charset="0"/>
              </a:endParaRPr>
            </a:p>
          </p:txBody>
        </p:sp>
      </p:grpSp>
      <p:grpSp>
        <p:nvGrpSpPr>
          <p:cNvPr id="50" name="Groupe 49"/>
          <p:cNvGrpSpPr/>
          <p:nvPr/>
        </p:nvGrpSpPr>
        <p:grpSpPr>
          <a:xfrm>
            <a:off x="7432096" y="5426153"/>
            <a:ext cx="1996742" cy="620478"/>
            <a:chOff x="-40451" y="5231042"/>
            <a:chExt cx="2668959" cy="620502"/>
          </a:xfrm>
        </p:grpSpPr>
        <p:sp>
          <p:nvSpPr>
            <p:cNvPr id="51" name="ZoneTexte 50"/>
            <p:cNvSpPr txBox="1"/>
            <p:nvPr/>
          </p:nvSpPr>
          <p:spPr>
            <a:xfrm>
              <a:off x="-40451" y="5231042"/>
              <a:ext cx="2625959" cy="343505"/>
            </a:xfrm>
            <a:prstGeom prst="rect">
              <a:avLst/>
            </a:prstGeom>
            <a:noFill/>
          </p:spPr>
          <p:txBody>
            <a:bodyPr wrap="square" rtlCol="0">
              <a:spAutoFit/>
            </a:bodyPr>
            <a:lstStyle/>
            <a:p>
              <a:pPr defTabSz="914335">
                <a:defRPr/>
              </a:pPr>
              <a:r>
                <a:rPr lang="fr-FR" sz="1632" dirty="0">
                  <a:solidFill>
                    <a:srgbClr val="565655"/>
                  </a:solidFill>
                  <a:latin typeface="Century Gothic" panose="020B0502020202020204" pitchFamily="34" charset="0"/>
                </a:rPr>
                <a:t>PREOCCUPATION</a:t>
              </a:r>
            </a:p>
          </p:txBody>
        </p:sp>
        <p:sp>
          <p:nvSpPr>
            <p:cNvPr id="52" name="Rectangle 51"/>
            <p:cNvSpPr/>
            <p:nvPr/>
          </p:nvSpPr>
          <p:spPr>
            <a:xfrm>
              <a:off x="44848" y="5508039"/>
              <a:ext cx="2583660" cy="343505"/>
            </a:xfrm>
            <a:prstGeom prst="rect">
              <a:avLst/>
            </a:prstGeom>
            <a:ln>
              <a:solidFill>
                <a:schemeClr val="tx1"/>
              </a:solidFill>
            </a:ln>
          </p:spPr>
          <p:txBody>
            <a:bodyPr wrap="square">
              <a:spAutoFit/>
            </a:bodyPr>
            <a:lstStyle/>
            <a:p>
              <a:pPr defTabSz="914335">
                <a:defRPr/>
              </a:pPr>
              <a:r>
                <a:rPr lang="fr-FR" sz="1632" dirty="0" err="1">
                  <a:solidFill>
                    <a:srgbClr val="565655"/>
                  </a:solidFill>
                  <a:latin typeface="Century Gothic" panose="020B0502020202020204" pitchFamily="34" charset="0"/>
                </a:rPr>
                <a:t>Even</a:t>
              </a:r>
              <a:r>
                <a:rPr lang="fr-FR" sz="1632" dirty="0">
                  <a:solidFill>
                    <a:srgbClr val="565655"/>
                  </a:solidFill>
                  <a:latin typeface="Century Gothic" panose="020B0502020202020204" pitchFamily="34" charset="0"/>
                </a:rPr>
                <a:t> complexion</a:t>
              </a:r>
              <a:endParaRPr lang="fr-FR" sz="1632" b="1" dirty="0">
                <a:solidFill>
                  <a:srgbClr val="565655"/>
                </a:solidFill>
                <a:latin typeface="Century Gothic" panose="020B0502020202020204" pitchFamily="34" charset="0"/>
              </a:endParaRPr>
            </a:p>
          </p:txBody>
        </p:sp>
      </p:grpSp>
      <p:grpSp>
        <p:nvGrpSpPr>
          <p:cNvPr id="54" name="Groupe 53"/>
          <p:cNvGrpSpPr/>
          <p:nvPr/>
        </p:nvGrpSpPr>
        <p:grpSpPr>
          <a:xfrm>
            <a:off x="4310053" y="6055938"/>
            <a:ext cx="1776746" cy="620478"/>
            <a:chOff x="-40451" y="5231042"/>
            <a:chExt cx="2374900" cy="620502"/>
          </a:xfrm>
        </p:grpSpPr>
        <p:sp>
          <p:nvSpPr>
            <p:cNvPr id="55" name="ZoneTexte 54"/>
            <p:cNvSpPr txBox="1"/>
            <p:nvPr/>
          </p:nvSpPr>
          <p:spPr>
            <a:xfrm>
              <a:off x="-40451" y="5231042"/>
              <a:ext cx="2067387" cy="343505"/>
            </a:xfrm>
            <a:prstGeom prst="rect">
              <a:avLst/>
            </a:prstGeom>
            <a:noFill/>
          </p:spPr>
          <p:txBody>
            <a:bodyPr wrap="square" rtlCol="0">
              <a:spAutoFit/>
            </a:bodyPr>
            <a:lstStyle/>
            <a:p>
              <a:pPr defTabSz="914335">
                <a:defRPr/>
              </a:pPr>
              <a:r>
                <a:rPr lang="fr-FR" sz="1632" dirty="0">
                  <a:solidFill>
                    <a:srgbClr val="565655"/>
                  </a:solidFill>
                  <a:latin typeface="Century Gothic" panose="020B0502020202020204" pitchFamily="34" charset="0"/>
                </a:rPr>
                <a:t>TREATMENT</a:t>
              </a:r>
            </a:p>
          </p:txBody>
        </p:sp>
        <p:sp>
          <p:nvSpPr>
            <p:cNvPr id="56" name="Rectangle 55"/>
            <p:cNvSpPr/>
            <p:nvPr/>
          </p:nvSpPr>
          <p:spPr>
            <a:xfrm>
              <a:off x="44848" y="5508039"/>
              <a:ext cx="2289601" cy="343505"/>
            </a:xfrm>
            <a:prstGeom prst="rect">
              <a:avLst/>
            </a:prstGeom>
            <a:ln>
              <a:solidFill>
                <a:schemeClr val="tx1"/>
              </a:solidFill>
            </a:ln>
          </p:spPr>
          <p:txBody>
            <a:bodyPr wrap="square">
              <a:spAutoFit/>
            </a:bodyPr>
            <a:lstStyle/>
            <a:p>
              <a:pPr defTabSz="914335">
                <a:defRPr/>
              </a:pPr>
              <a:r>
                <a:rPr lang="fr-FR" sz="1632" dirty="0">
                  <a:solidFill>
                    <a:srgbClr val="565655"/>
                  </a:solidFill>
                  <a:latin typeface="Century Gothic" panose="020B0502020202020204" pitchFamily="34" charset="0"/>
                </a:rPr>
                <a:t>Alpha vital</a:t>
              </a:r>
              <a:endParaRPr lang="fr-FR" sz="1632" b="1" dirty="0">
                <a:solidFill>
                  <a:srgbClr val="565655"/>
                </a:solidFill>
                <a:latin typeface="Century Gothic" panose="020B0502020202020204" pitchFamily="34" charset="0"/>
              </a:endParaRPr>
            </a:p>
          </p:txBody>
        </p:sp>
      </p:grpSp>
      <p:grpSp>
        <p:nvGrpSpPr>
          <p:cNvPr id="57" name="Groupe 56"/>
          <p:cNvGrpSpPr/>
          <p:nvPr/>
        </p:nvGrpSpPr>
        <p:grpSpPr>
          <a:xfrm>
            <a:off x="7431615" y="6055937"/>
            <a:ext cx="2045950" cy="620478"/>
            <a:chOff x="-40451" y="5231042"/>
            <a:chExt cx="2117825" cy="620502"/>
          </a:xfrm>
        </p:grpSpPr>
        <p:sp>
          <p:nvSpPr>
            <p:cNvPr id="62" name="ZoneTexte 61"/>
            <p:cNvSpPr txBox="1"/>
            <p:nvPr/>
          </p:nvSpPr>
          <p:spPr>
            <a:xfrm>
              <a:off x="-40451" y="5231042"/>
              <a:ext cx="2067387" cy="343505"/>
            </a:xfrm>
            <a:prstGeom prst="rect">
              <a:avLst/>
            </a:prstGeom>
            <a:noFill/>
          </p:spPr>
          <p:txBody>
            <a:bodyPr wrap="square" rtlCol="0">
              <a:spAutoFit/>
            </a:bodyPr>
            <a:lstStyle/>
            <a:p>
              <a:pPr defTabSz="914335">
                <a:defRPr/>
              </a:pPr>
              <a:r>
                <a:rPr lang="fr-FR" sz="1632" dirty="0">
                  <a:solidFill>
                    <a:srgbClr val="565655"/>
                  </a:solidFill>
                  <a:latin typeface="Century Gothic" panose="020B0502020202020204" pitchFamily="34" charset="0"/>
                </a:rPr>
                <a:t>TREATMENT</a:t>
              </a:r>
            </a:p>
          </p:txBody>
        </p:sp>
        <p:sp>
          <p:nvSpPr>
            <p:cNvPr id="63" name="Rectangle 62"/>
            <p:cNvSpPr/>
            <p:nvPr/>
          </p:nvSpPr>
          <p:spPr>
            <a:xfrm>
              <a:off x="44848" y="5498732"/>
              <a:ext cx="2032526" cy="352812"/>
            </a:xfrm>
            <a:prstGeom prst="rect">
              <a:avLst/>
            </a:prstGeom>
            <a:ln>
              <a:solidFill>
                <a:schemeClr val="tx1"/>
              </a:solidFill>
            </a:ln>
          </p:spPr>
          <p:txBody>
            <a:bodyPr wrap="square">
              <a:spAutoFit/>
            </a:bodyPr>
            <a:lstStyle/>
            <a:p>
              <a:pPr defTabSz="914335">
                <a:defRPr/>
              </a:pPr>
              <a:r>
                <a:rPr lang="fr-FR" sz="1632" dirty="0">
                  <a:solidFill>
                    <a:srgbClr val="565655"/>
                  </a:solidFill>
                  <a:latin typeface="Century Gothic" panose="020B0502020202020204" pitchFamily="34" charset="0"/>
                </a:rPr>
                <a:t>Essential white</a:t>
              </a:r>
              <a:endParaRPr lang="fr-FR" sz="1632" b="1" dirty="0">
                <a:solidFill>
                  <a:srgbClr val="565655"/>
                </a:solidFill>
                <a:latin typeface="Century Gothic" panose="020B0502020202020204" pitchFamily="34" charset="0"/>
              </a:endParaRPr>
            </a:p>
          </p:txBody>
        </p:sp>
      </p:grpSp>
      <p:sp>
        <p:nvSpPr>
          <p:cNvPr id="73" name="Sous-titre 2">
            <a:extLst>
              <a:ext uri="{FF2B5EF4-FFF2-40B4-BE49-F238E27FC236}">
                <a16:creationId xmlns:a16="http://schemas.microsoft.com/office/drawing/2014/main" id="{5257DCD9-7062-4C85-9309-DADF1D224FEC}"/>
              </a:ext>
            </a:extLst>
          </p:cNvPr>
          <p:cNvSpPr txBox="1">
            <a:spLocks/>
          </p:cNvSpPr>
          <p:nvPr/>
        </p:nvSpPr>
        <p:spPr>
          <a:xfrm>
            <a:off x="1890751" y="388800"/>
            <a:ext cx="8019219" cy="461665"/>
          </a:xfrm>
          <a:prstGeom prst="rect">
            <a:avLst/>
          </a:prstGeom>
          <a:noFill/>
        </p:spPr>
        <p:txBody>
          <a:bodyPr wrap="square" rtlCol="0">
            <a:spAutoFit/>
          </a:bodyPr>
          <a:lstStyle>
            <a:defPPr>
              <a:defRPr lang="fr-FR"/>
            </a:defPPr>
            <a:lvl1pPr algn="ctr">
              <a:defRPr sz="2400" b="1">
                <a:latin typeface="KyivType Sans2" panose="00000500000000000000" charset="0"/>
              </a:defRPr>
            </a:lvl1pPr>
          </a:lstStyle>
          <a:p>
            <a:r>
              <a:rPr lang="fr-FR" dirty="0"/>
              <a:t>The </a:t>
            </a:r>
            <a:r>
              <a:rPr lang="fr-FR" dirty="0" err="1"/>
              <a:t>professional</a:t>
            </a:r>
            <a:r>
              <a:rPr lang="fr-FR" dirty="0"/>
              <a:t> Peelings </a:t>
            </a:r>
          </a:p>
        </p:txBody>
      </p:sp>
      <p:pic>
        <p:nvPicPr>
          <p:cNvPr id="65" name="Picture 2" descr="Forces et faiblesses de la « Palestine 24 images/seconde » - ERAP -  Échanges Rhône-Alpes Auvergne Palestine"/>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493" b="99507" l="10000" r="90000">
                        <a14:foregroundMark x1="21923" y1="48768" x2="75000" y2="51232"/>
                        <a14:foregroundMark x1="79231" y1="43842" x2="79231" y2="43842"/>
                        <a14:foregroundMark x1="78846" y1="42857" x2="68462" y2="49754"/>
                        <a14:foregroundMark x1="18077" y1="32020" x2="77308" y2="8374"/>
                      </a14:backgroundRemoval>
                    </a14:imgEffect>
                  </a14:imgLayer>
                </a14:imgProps>
              </a:ext>
              <a:ext uri="{28A0092B-C50C-407E-A947-70E740481C1C}">
                <a14:useLocalDpi xmlns:a14="http://schemas.microsoft.com/office/drawing/2010/main" val="0"/>
              </a:ext>
            </a:extLst>
          </a:blip>
          <a:srcRect/>
          <a:stretch>
            <a:fillRect/>
          </a:stretch>
        </p:blipFill>
        <p:spPr bwMode="auto">
          <a:xfrm rot="1288824">
            <a:off x="10712609" y="241652"/>
            <a:ext cx="1334705" cy="1042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82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fade">
                                      <p:cBhvr>
                                        <p:cTn id="17" dur="1000"/>
                                        <p:tgtEl>
                                          <p:spTgt spid="93"/>
                                        </p:tgtEl>
                                      </p:cBhvr>
                                    </p:animEffect>
                                    <p:anim calcmode="lin" valueType="num">
                                      <p:cBhvr>
                                        <p:cTn id="18" dur="1000" fill="hold"/>
                                        <p:tgtEl>
                                          <p:spTgt spid="93"/>
                                        </p:tgtEl>
                                        <p:attrNameLst>
                                          <p:attrName>ppt_x</p:attrName>
                                        </p:attrNameLst>
                                      </p:cBhvr>
                                      <p:tavLst>
                                        <p:tav tm="0">
                                          <p:val>
                                            <p:strVal val="#ppt_x"/>
                                          </p:val>
                                        </p:tav>
                                        <p:tav tm="100000">
                                          <p:val>
                                            <p:strVal val="#ppt_x"/>
                                          </p:val>
                                        </p:tav>
                                      </p:tavLst>
                                    </p:anim>
                                    <p:anim calcmode="lin" valueType="num">
                                      <p:cBhvr>
                                        <p:cTn id="19" dur="1000" fill="hold"/>
                                        <p:tgtEl>
                                          <p:spTgt spid="9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anim calcmode="lin" valueType="num">
                                      <p:cBhvr>
                                        <p:cTn id="23" dur="1000" fill="hold"/>
                                        <p:tgtEl>
                                          <p:spTgt spid="40"/>
                                        </p:tgtEl>
                                        <p:attrNameLst>
                                          <p:attrName>ppt_x</p:attrName>
                                        </p:attrNameLst>
                                      </p:cBhvr>
                                      <p:tavLst>
                                        <p:tav tm="0">
                                          <p:val>
                                            <p:strVal val="#ppt_x"/>
                                          </p:val>
                                        </p:tav>
                                        <p:tav tm="100000">
                                          <p:val>
                                            <p:strVal val="#ppt_x"/>
                                          </p:val>
                                        </p:tav>
                                      </p:tavLst>
                                    </p:anim>
                                    <p:anim calcmode="lin" valueType="num">
                                      <p:cBhvr>
                                        <p:cTn id="24" dur="1000" fill="hold"/>
                                        <p:tgtEl>
                                          <p:spTgt spid="4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1000"/>
                                        <p:tgtEl>
                                          <p:spTgt spid="44"/>
                                        </p:tgtEl>
                                      </p:cBhvr>
                                    </p:animEffect>
                                    <p:anim calcmode="lin" valueType="num">
                                      <p:cBhvr>
                                        <p:cTn id="28" dur="1000" fill="hold"/>
                                        <p:tgtEl>
                                          <p:spTgt spid="44"/>
                                        </p:tgtEl>
                                        <p:attrNameLst>
                                          <p:attrName>ppt_x</p:attrName>
                                        </p:attrNameLst>
                                      </p:cBhvr>
                                      <p:tavLst>
                                        <p:tav tm="0">
                                          <p:val>
                                            <p:strVal val="#ppt_x"/>
                                          </p:val>
                                        </p:tav>
                                        <p:tav tm="100000">
                                          <p:val>
                                            <p:strVal val="#ppt_x"/>
                                          </p:val>
                                        </p:tav>
                                      </p:tavLst>
                                    </p:anim>
                                    <p:anim calcmode="lin" valueType="num">
                                      <p:cBhvr>
                                        <p:cTn id="29" dur="1000" fill="hold"/>
                                        <p:tgtEl>
                                          <p:spTgt spid="4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1000"/>
                                        <p:tgtEl>
                                          <p:spTgt spid="49"/>
                                        </p:tgtEl>
                                      </p:cBhvr>
                                    </p:animEffect>
                                    <p:anim calcmode="lin" valueType="num">
                                      <p:cBhvr>
                                        <p:cTn id="33" dur="1000" fill="hold"/>
                                        <p:tgtEl>
                                          <p:spTgt spid="49"/>
                                        </p:tgtEl>
                                        <p:attrNameLst>
                                          <p:attrName>ppt_x</p:attrName>
                                        </p:attrNameLst>
                                      </p:cBhvr>
                                      <p:tavLst>
                                        <p:tav tm="0">
                                          <p:val>
                                            <p:strVal val="#ppt_x"/>
                                          </p:val>
                                        </p:tav>
                                        <p:tav tm="100000">
                                          <p:val>
                                            <p:strVal val="#ppt_x"/>
                                          </p:val>
                                        </p:tav>
                                      </p:tavLst>
                                    </p:anim>
                                    <p:anim calcmode="lin" valueType="num">
                                      <p:cBhvr>
                                        <p:cTn id="34" dur="1000" fill="hold"/>
                                        <p:tgtEl>
                                          <p:spTgt spid="4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91"/>
                                        </p:tgtEl>
                                        <p:attrNameLst>
                                          <p:attrName>style.visibility</p:attrName>
                                        </p:attrNameLst>
                                      </p:cBhvr>
                                      <p:to>
                                        <p:strVal val="visible"/>
                                      </p:to>
                                    </p:set>
                                    <p:animEffect transition="in" filter="fade">
                                      <p:cBhvr>
                                        <p:cTn id="54" dur="1000"/>
                                        <p:tgtEl>
                                          <p:spTgt spid="91"/>
                                        </p:tgtEl>
                                      </p:cBhvr>
                                    </p:animEffect>
                                    <p:anim calcmode="lin" valueType="num">
                                      <p:cBhvr>
                                        <p:cTn id="55" dur="1000" fill="hold"/>
                                        <p:tgtEl>
                                          <p:spTgt spid="91"/>
                                        </p:tgtEl>
                                        <p:attrNameLst>
                                          <p:attrName>ppt_x</p:attrName>
                                        </p:attrNameLst>
                                      </p:cBhvr>
                                      <p:tavLst>
                                        <p:tav tm="0">
                                          <p:val>
                                            <p:strVal val="#ppt_x"/>
                                          </p:val>
                                        </p:tav>
                                        <p:tav tm="100000">
                                          <p:val>
                                            <p:strVal val="#ppt_x"/>
                                          </p:val>
                                        </p:tav>
                                      </p:tavLst>
                                    </p:anim>
                                    <p:anim calcmode="lin" valueType="num">
                                      <p:cBhvr>
                                        <p:cTn id="56" dur="1000" fill="hold"/>
                                        <p:tgtEl>
                                          <p:spTgt spid="91"/>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1000" fill="hold"/>
                                        <p:tgtEl>
                                          <p:spTgt spid="10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03"/>
                                        </p:tgtEl>
                                        <p:attrNameLst>
                                          <p:attrName>style.visibility</p:attrName>
                                        </p:attrNameLst>
                                      </p:cBhvr>
                                      <p:to>
                                        <p:strVal val="visible"/>
                                      </p:to>
                                    </p:set>
                                    <p:animEffect transition="in" filter="fade">
                                      <p:cBhvr>
                                        <p:cTn id="64" dur="1000"/>
                                        <p:tgtEl>
                                          <p:spTgt spid="103"/>
                                        </p:tgtEl>
                                      </p:cBhvr>
                                    </p:animEffect>
                                    <p:anim calcmode="lin" valueType="num">
                                      <p:cBhvr>
                                        <p:cTn id="65" dur="1000" fill="hold"/>
                                        <p:tgtEl>
                                          <p:spTgt spid="103"/>
                                        </p:tgtEl>
                                        <p:attrNameLst>
                                          <p:attrName>ppt_x</p:attrName>
                                        </p:attrNameLst>
                                      </p:cBhvr>
                                      <p:tavLst>
                                        <p:tav tm="0">
                                          <p:val>
                                            <p:strVal val="#ppt_x"/>
                                          </p:val>
                                        </p:tav>
                                        <p:tav tm="100000">
                                          <p:val>
                                            <p:strVal val="#ppt_x"/>
                                          </p:val>
                                        </p:tav>
                                      </p:tavLst>
                                    </p:anim>
                                    <p:anim calcmode="lin" valueType="num">
                                      <p:cBhvr>
                                        <p:cTn id="66" dur="1000" fill="hold"/>
                                        <p:tgtEl>
                                          <p:spTgt spid="103"/>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fade">
                                      <p:cBhvr>
                                        <p:cTn id="79" dur="1000"/>
                                        <p:tgtEl>
                                          <p:spTgt spid="54"/>
                                        </p:tgtEl>
                                      </p:cBhvr>
                                    </p:animEffect>
                                    <p:anim calcmode="lin" valueType="num">
                                      <p:cBhvr>
                                        <p:cTn id="80" dur="1000" fill="hold"/>
                                        <p:tgtEl>
                                          <p:spTgt spid="54"/>
                                        </p:tgtEl>
                                        <p:attrNameLst>
                                          <p:attrName>ppt_x</p:attrName>
                                        </p:attrNameLst>
                                      </p:cBhvr>
                                      <p:tavLst>
                                        <p:tav tm="0">
                                          <p:val>
                                            <p:strVal val="#ppt_x"/>
                                          </p:val>
                                        </p:tav>
                                        <p:tav tm="100000">
                                          <p:val>
                                            <p:strVal val="#ppt_x"/>
                                          </p:val>
                                        </p:tav>
                                      </p:tavLst>
                                    </p:anim>
                                    <p:anim calcmode="lin" valueType="num">
                                      <p:cBhvr>
                                        <p:cTn id="81" dur="1000" fill="hold"/>
                                        <p:tgtEl>
                                          <p:spTgt spid="54"/>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fade">
                                      <p:cBhvr>
                                        <p:cTn id="84" dur="1000"/>
                                        <p:tgtEl>
                                          <p:spTgt spid="35"/>
                                        </p:tgtEl>
                                      </p:cBhvr>
                                    </p:animEffect>
                                    <p:anim calcmode="lin" valueType="num">
                                      <p:cBhvr>
                                        <p:cTn id="85" dur="1000" fill="hold"/>
                                        <p:tgtEl>
                                          <p:spTgt spid="35"/>
                                        </p:tgtEl>
                                        <p:attrNameLst>
                                          <p:attrName>ppt_x</p:attrName>
                                        </p:attrNameLst>
                                      </p:cBhvr>
                                      <p:tavLst>
                                        <p:tav tm="0">
                                          <p:val>
                                            <p:strVal val="#ppt_x"/>
                                          </p:val>
                                        </p:tav>
                                        <p:tav tm="100000">
                                          <p:val>
                                            <p:strVal val="#ppt_x"/>
                                          </p:val>
                                        </p:tav>
                                      </p:tavLst>
                                    </p:anim>
                                    <p:anim calcmode="lin" valueType="num">
                                      <p:cBhvr>
                                        <p:cTn id="8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1000"/>
                                        <p:tgtEl>
                                          <p:spTgt spid="39"/>
                                        </p:tgtEl>
                                      </p:cBhvr>
                                    </p:animEffect>
                                    <p:anim calcmode="lin" valueType="num">
                                      <p:cBhvr>
                                        <p:cTn id="92" dur="1000" fill="hold"/>
                                        <p:tgtEl>
                                          <p:spTgt spid="39"/>
                                        </p:tgtEl>
                                        <p:attrNameLst>
                                          <p:attrName>ppt_x</p:attrName>
                                        </p:attrNameLst>
                                      </p:cBhvr>
                                      <p:tavLst>
                                        <p:tav tm="0">
                                          <p:val>
                                            <p:strVal val="#ppt_x"/>
                                          </p:val>
                                        </p:tav>
                                        <p:tav tm="100000">
                                          <p:val>
                                            <p:strVal val="#ppt_x"/>
                                          </p:val>
                                        </p:tav>
                                      </p:tavLst>
                                    </p:anim>
                                    <p:anim calcmode="lin" valueType="num">
                                      <p:cBhvr>
                                        <p:cTn id="93" dur="1000" fill="hold"/>
                                        <p:tgtEl>
                                          <p:spTgt spid="39"/>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1000" fill="hold"/>
                                        <p:tgtEl>
                                          <p:spTgt spid="43"/>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02"/>
                                        </p:tgtEl>
                                        <p:attrNameLst>
                                          <p:attrName>style.visibility</p:attrName>
                                        </p:attrNameLst>
                                      </p:cBhvr>
                                      <p:to>
                                        <p:strVal val="visible"/>
                                      </p:to>
                                    </p:set>
                                    <p:animEffect transition="in" filter="fade">
                                      <p:cBhvr>
                                        <p:cTn id="101" dur="1000"/>
                                        <p:tgtEl>
                                          <p:spTgt spid="102"/>
                                        </p:tgtEl>
                                      </p:cBhvr>
                                    </p:animEffect>
                                    <p:anim calcmode="lin" valueType="num">
                                      <p:cBhvr>
                                        <p:cTn id="102" dur="1000" fill="hold"/>
                                        <p:tgtEl>
                                          <p:spTgt spid="102"/>
                                        </p:tgtEl>
                                        <p:attrNameLst>
                                          <p:attrName>ppt_x</p:attrName>
                                        </p:attrNameLst>
                                      </p:cBhvr>
                                      <p:tavLst>
                                        <p:tav tm="0">
                                          <p:val>
                                            <p:strVal val="#ppt_x"/>
                                          </p:val>
                                        </p:tav>
                                        <p:tav tm="100000">
                                          <p:val>
                                            <p:strVal val="#ppt_x"/>
                                          </p:val>
                                        </p:tav>
                                      </p:tavLst>
                                    </p:anim>
                                    <p:anim calcmode="lin" valueType="num">
                                      <p:cBhvr>
                                        <p:cTn id="103" dur="1000" fill="hold"/>
                                        <p:tgtEl>
                                          <p:spTgt spid="102"/>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104"/>
                                        </p:tgtEl>
                                        <p:attrNameLst>
                                          <p:attrName>style.visibility</p:attrName>
                                        </p:attrNameLst>
                                      </p:cBhvr>
                                      <p:to>
                                        <p:strVal val="visible"/>
                                      </p:to>
                                    </p:set>
                                    <p:animEffect transition="in" filter="fade">
                                      <p:cBhvr>
                                        <p:cTn id="106" dur="1000"/>
                                        <p:tgtEl>
                                          <p:spTgt spid="104"/>
                                        </p:tgtEl>
                                      </p:cBhvr>
                                    </p:animEffect>
                                    <p:anim calcmode="lin" valueType="num">
                                      <p:cBhvr>
                                        <p:cTn id="107" dur="1000" fill="hold"/>
                                        <p:tgtEl>
                                          <p:spTgt spid="104"/>
                                        </p:tgtEl>
                                        <p:attrNameLst>
                                          <p:attrName>ppt_x</p:attrName>
                                        </p:attrNameLst>
                                      </p:cBhvr>
                                      <p:tavLst>
                                        <p:tav tm="0">
                                          <p:val>
                                            <p:strVal val="#ppt_x"/>
                                          </p:val>
                                        </p:tav>
                                        <p:tav tm="100000">
                                          <p:val>
                                            <p:strVal val="#ppt_x"/>
                                          </p:val>
                                        </p:tav>
                                      </p:tavLst>
                                    </p:anim>
                                    <p:anim calcmode="lin" valueType="num">
                                      <p:cBhvr>
                                        <p:cTn id="108" dur="1000" fill="hold"/>
                                        <p:tgtEl>
                                          <p:spTgt spid="104"/>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47"/>
                                        </p:tgtEl>
                                        <p:attrNameLst>
                                          <p:attrName>style.visibility</p:attrName>
                                        </p:attrNameLst>
                                      </p:cBhvr>
                                      <p:to>
                                        <p:strVal val="visible"/>
                                      </p:to>
                                    </p:set>
                                    <p:animEffect transition="in" filter="fade">
                                      <p:cBhvr>
                                        <p:cTn id="111" dur="1000"/>
                                        <p:tgtEl>
                                          <p:spTgt spid="47"/>
                                        </p:tgtEl>
                                      </p:cBhvr>
                                    </p:animEffect>
                                    <p:anim calcmode="lin" valueType="num">
                                      <p:cBhvr>
                                        <p:cTn id="112" dur="1000" fill="hold"/>
                                        <p:tgtEl>
                                          <p:spTgt spid="47"/>
                                        </p:tgtEl>
                                        <p:attrNameLst>
                                          <p:attrName>ppt_x</p:attrName>
                                        </p:attrNameLst>
                                      </p:cBhvr>
                                      <p:tavLst>
                                        <p:tav tm="0">
                                          <p:val>
                                            <p:strVal val="#ppt_x"/>
                                          </p:val>
                                        </p:tav>
                                        <p:tav tm="100000">
                                          <p:val>
                                            <p:strVal val="#ppt_x"/>
                                          </p:val>
                                        </p:tav>
                                      </p:tavLst>
                                    </p:anim>
                                    <p:anim calcmode="lin" valueType="num">
                                      <p:cBhvr>
                                        <p:cTn id="113" dur="1000" fill="hold"/>
                                        <p:tgtEl>
                                          <p:spTgt spid="47"/>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50"/>
                                        </p:tgtEl>
                                        <p:attrNameLst>
                                          <p:attrName>style.visibility</p:attrName>
                                        </p:attrNameLst>
                                      </p:cBhvr>
                                      <p:to>
                                        <p:strVal val="visible"/>
                                      </p:to>
                                    </p:set>
                                    <p:animEffect transition="in" filter="fade">
                                      <p:cBhvr>
                                        <p:cTn id="116" dur="1000"/>
                                        <p:tgtEl>
                                          <p:spTgt spid="50"/>
                                        </p:tgtEl>
                                      </p:cBhvr>
                                    </p:animEffect>
                                    <p:anim calcmode="lin" valueType="num">
                                      <p:cBhvr>
                                        <p:cTn id="117" dur="1000" fill="hold"/>
                                        <p:tgtEl>
                                          <p:spTgt spid="50"/>
                                        </p:tgtEl>
                                        <p:attrNameLst>
                                          <p:attrName>ppt_x</p:attrName>
                                        </p:attrNameLst>
                                      </p:cBhvr>
                                      <p:tavLst>
                                        <p:tav tm="0">
                                          <p:val>
                                            <p:strVal val="#ppt_x"/>
                                          </p:val>
                                        </p:tav>
                                        <p:tav tm="100000">
                                          <p:val>
                                            <p:strVal val="#ppt_x"/>
                                          </p:val>
                                        </p:tav>
                                      </p:tavLst>
                                    </p:anim>
                                    <p:anim calcmode="lin" valueType="num">
                                      <p:cBhvr>
                                        <p:cTn id="118" dur="1000" fill="hold"/>
                                        <p:tgtEl>
                                          <p:spTgt spid="50"/>
                                        </p:tgtEl>
                                        <p:attrNameLst>
                                          <p:attrName>ppt_y</p:attrName>
                                        </p:attrNameLst>
                                      </p:cBhvr>
                                      <p:tavLst>
                                        <p:tav tm="0">
                                          <p:val>
                                            <p:strVal val="#ppt_y+.1"/>
                                          </p:val>
                                        </p:tav>
                                        <p:tav tm="100000">
                                          <p:val>
                                            <p:strVal val="#ppt_y"/>
                                          </p:val>
                                        </p:tav>
                                      </p:tavLst>
                                    </p:anim>
                                  </p:childTnLst>
                                </p:cTn>
                              </p:par>
                              <p:par>
                                <p:cTn id="119" presetID="42" presetClass="entr" presetSubtype="0" fill="hold" nodeType="withEffect">
                                  <p:stCondLst>
                                    <p:cond delay="0"/>
                                  </p:stCondLst>
                                  <p:childTnLst>
                                    <p:set>
                                      <p:cBhvr>
                                        <p:cTn id="120" dur="1" fill="hold">
                                          <p:stCondLst>
                                            <p:cond delay="0"/>
                                          </p:stCondLst>
                                        </p:cTn>
                                        <p:tgtEl>
                                          <p:spTgt spid="57"/>
                                        </p:tgtEl>
                                        <p:attrNameLst>
                                          <p:attrName>style.visibility</p:attrName>
                                        </p:attrNameLst>
                                      </p:cBhvr>
                                      <p:to>
                                        <p:strVal val="visible"/>
                                      </p:to>
                                    </p:set>
                                    <p:animEffect transition="in" filter="fade">
                                      <p:cBhvr>
                                        <p:cTn id="121" dur="1000"/>
                                        <p:tgtEl>
                                          <p:spTgt spid="57"/>
                                        </p:tgtEl>
                                      </p:cBhvr>
                                    </p:animEffect>
                                    <p:anim calcmode="lin" valueType="num">
                                      <p:cBhvr>
                                        <p:cTn id="122" dur="1000" fill="hold"/>
                                        <p:tgtEl>
                                          <p:spTgt spid="57"/>
                                        </p:tgtEl>
                                        <p:attrNameLst>
                                          <p:attrName>ppt_x</p:attrName>
                                        </p:attrNameLst>
                                      </p:cBhvr>
                                      <p:tavLst>
                                        <p:tav tm="0">
                                          <p:val>
                                            <p:strVal val="#ppt_x"/>
                                          </p:val>
                                        </p:tav>
                                        <p:tav tm="100000">
                                          <p:val>
                                            <p:strVal val="#ppt_x"/>
                                          </p:val>
                                        </p:tav>
                                      </p:tavLst>
                                    </p:anim>
                                    <p:anim calcmode="lin" valueType="num">
                                      <p:cBhvr>
                                        <p:cTn id="123"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53"/>
                                        </p:tgtEl>
                                        <p:attrNameLst>
                                          <p:attrName>style.visibility</p:attrName>
                                        </p:attrNameLst>
                                      </p:cBhvr>
                                      <p:to>
                                        <p:strVal val="visible"/>
                                      </p:to>
                                    </p:set>
                                    <p:animEffect transition="in" filter="fade">
                                      <p:cBhvr>
                                        <p:cTn id="128" dur="500"/>
                                        <p:tgtEl>
                                          <p:spTgt spid="53"/>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59"/>
                                        </p:tgtEl>
                                        <p:attrNameLst>
                                          <p:attrName>style.visibility</p:attrName>
                                        </p:attrNameLst>
                                      </p:cBhvr>
                                      <p:to>
                                        <p:strVal val="visible"/>
                                      </p:to>
                                    </p:set>
                                    <p:animEffect transition="in" filter="fade">
                                      <p:cBhvr>
                                        <p:cTn id="131" dur="500"/>
                                        <p:tgtEl>
                                          <p:spTgt spid="59"/>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64"/>
                                        </p:tgtEl>
                                        <p:attrNameLst>
                                          <p:attrName>style.visibility</p:attrName>
                                        </p:attrNameLst>
                                      </p:cBhvr>
                                      <p:to>
                                        <p:strVal val="visible"/>
                                      </p:to>
                                    </p:set>
                                    <p:animEffect transition="in" filter="fade">
                                      <p:cBhvr>
                                        <p:cTn id="134" dur="500"/>
                                        <p:tgtEl>
                                          <p:spTgt spid="64"/>
                                        </p:tgtEl>
                                      </p:cBhvr>
                                    </p:animEffect>
                                  </p:childTnLst>
                                </p:cTn>
                              </p:par>
                              <p:par>
                                <p:cTn id="135" presetID="10" presetClass="entr" presetSubtype="0" fill="hold" nodeType="withEffect">
                                  <p:stCondLst>
                                    <p:cond delay="0"/>
                                  </p:stCondLst>
                                  <p:childTnLst>
                                    <p:set>
                                      <p:cBhvr>
                                        <p:cTn id="136" dur="1" fill="hold">
                                          <p:stCondLst>
                                            <p:cond delay="0"/>
                                          </p:stCondLst>
                                        </p:cTn>
                                        <p:tgtEl>
                                          <p:spTgt spid="61"/>
                                        </p:tgtEl>
                                        <p:attrNameLst>
                                          <p:attrName>style.visibility</p:attrName>
                                        </p:attrNameLst>
                                      </p:cBhvr>
                                      <p:to>
                                        <p:strVal val="visible"/>
                                      </p:to>
                                    </p:set>
                                    <p:animEffect transition="in" filter="fade">
                                      <p:cBhvr>
                                        <p:cTn id="137" dur="500"/>
                                        <p:tgtEl>
                                          <p:spTgt spid="61"/>
                                        </p:tgtEl>
                                      </p:cBhvr>
                                    </p:animEffect>
                                  </p:childTnLst>
                                </p:cTn>
                              </p:par>
                              <p:par>
                                <p:cTn id="138" presetID="10" presetClass="entr" presetSubtype="0" fill="hold" nodeType="withEffect">
                                  <p:stCondLst>
                                    <p:cond delay="0"/>
                                  </p:stCondLst>
                                  <p:childTnLst>
                                    <p:set>
                                      <p:cBhvr>
                                        <p:cTn id="139" dur="1" fill="hold">
                                          <p:stCondLst>
                                            <p:cond delay="0"/>
                                          </p:stCondLst>
                                        </p:cTn>
                                        <p:tgtEl>
                                          <p:spTgt spid="60"/>
                                        </p:tgtEl>
                                        <p:attrNameLst>
                                          <p:attrName>style.visibility</p:attrName>
                                        </p:attrNameLst>
                                      </p:cBhvr>
                                      <p:to>
                                        <p:strVal val="visible"/>
                                      </p:to>
                                    </p:set>
                                    <p:animEffect transition="in" filter="fade">
                                      <p:cBhvr>
                                        <p:cTn id="140"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91" grpId="0" animBg="1"/>
      <p:bldP spid="93" grpId="0" animBg="1"/>
      <p:bldP spid="101" grpId="0" animBg="1"/>
      <p:bldP spid="102" grpId="0" animBg="1"/>
      <p:bldP spid="103" grpId="0" animBg="1"/>
      <p:bldP spid="104" grpId="0" animBg="1"/>
      <p:bldP spid="39" grpId="0"/>
      <p:bldP spid="40" grpId="0" animBg="1"/>
      <p:bldP spid="43" grpId="0" animBg="1"/>
      <p:bldP spid="49" grpId="0" animBg="1"/>
      <p:bldP spid="59" grpId="0" animBg="1"/>
      <p:bldP spid="64"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2558</TotalTime>
  <Words>2965</Words>
  <Application>Microsoft Office PowerPoint</Application>
  <PresentationFormat>Grand écran</PresentationFormat>
  <Paragraphs>779</Paragraphs>
  <Slides>22</Slides>
  <Notes>22</Notes>
  <HiddenSlides>2</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22</vt:i4>
      </vt:variant>
    </vt:vector>
  </HeadingPairs>
  <TitlesOfParts>
    <vt:vector size="35" baseType="lpstr">
      <vt:lpstr>Arial</vt:lpstr>
      <vt:lpstr>Arial Narrow</vt:lpstr>
      <vt:lpstr>Bradley Hand ITC</vt:lpstr>
      <vt:lpstr>Calibri</vt:lpstr>
      <vt:lpstr>Calibri Light</vt:lpstr>
      <vt:lpstr>Century</vt:lpstr>
      <vt:lpstr>Century Gothic</vt:lpstr>
      <vt:lpstr>KyivType Sans2</vt:lpstr>
      <vt:lpstr>Lucida Grande</vt:lpstr>
      <vt:lpstr>Optima</vt:lpstr>
      <vt:lpstr>The Sans plus </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MULTALER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BASSON Sophie</dc:creator>
  <cp:lastModifiedBy>BASSON Sophie</cp:lastModifiedBy>
  <cp:revision>66</cp:revision>
  <dcterms:created xsi:type="dcterms:W3CDTF">2021-11-02T12:50:46Z</dcterms:created>
  <dcterms:modified xsi:type="dcterms:W3CDTF">2021-12-14T09:07:15Z</dcterms:modified>
</cp:coreProperties>
</file>