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0" r:id="rId1"/>
    <p:sldMasterId id="2147483657" r:id="rId2"/>
    <p:sldMasterId id="2147483669" r:id="rId3"/>
    <p:sldMasterId id="2147483682" r:id="rId4"/>
    <p:sldMasterId id="2147483688" r:id="rId5"/>
    <p:sldMasterId id="2147483690" r:id="rId6"/>
    <p:sldMasterId id="2147483694" r:id="rId7"/>
  </p:sldMasterIdLst>
  <p:notesMasterIdLst>
    <p:notesMasterId r:id="rId62"/>
  </p:notesMasterIdLst>
  <p:sldIdLst>
    <p:sldId id="2091" r:id="rId8"/>
    <p:sldId id="401" r:id="rId9"/>
    <p:sldId id="2062" r:id="rId10"/>
    <p:sldId id="2063" r:id="rId11"/>
    <p:sldId id="2090" r:id="rId12"/>
    <p:sldId id="2051" r:id="rId13"/>
    <p:sldId id="404" r:id="rId14"/>
    <p:sldId id="2065" r:id="rId15"/>
    <p:sldId id="379" r:id="rId16"/>
    <p:sldId id="2083" r:id="rId17"/>
    <p:sldId id="2067" r:id="rId18"/>
    <p:sldId id="2068" r:id="rId19"/>
    <p:sldId id="408" r:id="rId20"/>
    <p:sldId id="2070" r:id="rId21"/>
    <p:sldId id="2071" r:id="rId22"/>
    <p:sldId id="2072" r:id="rId23"/>
    <p:sldId id="499" r:id="rId24"/>
    <p:sldId id="465" r:id="rId25"/>
    <p:sldId id="2084" r:id="rId26"/>
    <p:sldId id="2085" r:id="rId27"/>
    <p:sldId id="487" r:id="rId28"/>
    <p:sldId id="333" r:id="rId29"/>
    <p:sldId id="2077" r:id="rId30"/>
    <p:sldId id="672" r:id="rId31"/>
    <p:sldId id="665" r:id="rId32"/>
    <p:sldId id="671" r:id="rId33"/>
    <p:sldId id="667" r:id="rId34"/>
    <p:sldId id="674" r:id="rId35"/>
    <p:sldId id="668" r:id="rId36"/>
    <p:sldId id="664" r:id="rId37"/>
    <p:sldId id="666" r:id="rId38"/>
    <p:sldId id="670" r:id="rId39"/>
    <p:sldId id="669" r:id="rId40"/>
    <p:sldId id="2078" r:id="rId41"/>
    <p:sldId id="2079" r:id="rId42"/>
    <p:sldId id="2080" r:id="rId43"/>
    <p:sldId id="2081" r:id="rId44"/>
    <p:sldId id="606" r:id="rId45"/>
    <p:sldId id="2047" r:id="rId46"/>
    <p:sldId id="2048" r:id="rId47"/>
    <p:sldId id="2057" r:id="rId48"/>
    <p:sldId id="2049" r:id="rId49"/>
    <p:sldId id="2076" r:id="rId50"/>
    <p:sldId id="2092" r:id="rId51"/>
    <p:sldId id="2094" r:id="rId52"/>
    <p:sldId id="474" r:id="rId53"/>
    <p:sldId id="491" r:id="rId54"/>
    <p:sldId id="2089" r:id="rId55"/>
    <p:sldId id="2093" r:id="rId56"/>
    <p:sldId id="502" r:id="rId57"/>
    <p:sldId id="503" r:id="rId58"/>
    <p:sldId id="381" r:id="rId59"/>
    <p:sldId id="383" r:id="rId60"/>
    <p:sldId id="2058" r:id="rId61"/>
  </p:sldIdLst>
  <p:sldSz cx="12192000" cy="6858000"/>
  <p:notesSz cx="6808788" cy="9940925"/>
  <p:embeddedFontLst>
    <p:embeddedFont>
      <p:font typeface="Butler" panose="02070803080706020303" pitchFamily="18" charset="0"/>
      <p:regular r:id="rId63"/>
      <p:bold r:id="rId64"/>
    </p:embeddedFon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KyivType Sans" panose="00000500000000000000" pitchFamily="50" charset="0"/>
      <p:regular r:id="rId71"/>
    </p:embeddedFont>
    <p:embeddedFont>
      <p:font typeface="KyivType Sans Light2" panose="00000400000000000000" pitchFamily="50" charset="0"/>
      <p:regular r:id="rId72"/>
    </p:embeddedFont>
    <p:embeddedFont>
      <p:font typeface="KyivType Sans Medium2" panose="00000600000000000000" pitchFamily="50" charset="0"/>
      <p:regular r:id="rId73"/>
    </p:embeddedFont>
    <p:embeddedFont>
      <p:font typeface="KyivType Sans2" panose="00000500000000000000" pitchFamily="50" charset="0"/>
      <p:regular r:id="rId74"/>
    </p:embeddedFont>
    <p:embeddedFont>
      <p:font typeface="Midnight Signature" panose="02000500000000090000" pitchFamily="2" charset="0"/>
      <p:regular r:id="rId75"/>
    </p:embeddedFont>
    <p:embeddedFont>
      <p:font typeface="Roboto" panose="02000000000000000000" pitchFamily="2" charset="0"/>
      <p:regular r:id="rId76"/>
      <p:bold r:id="rId77"/>
      <p:italic r:id="rId78"/>
      <p:boldItalic r:id="rId79"/>
    </p:embeddedFont>
    <p:embeddedFont>
      <p:font typeface="Roboto Black" panose="02000000000000000000" pitchFamily="2" charset="0"/>
      <p:bold r:id="rId80"/>
      <p:boldItalic r:id="rId81"/>
    </p:embeddedFont>
    <p:embeddedFont>
      <p:font typeface="Roboto Light" panose="02000000000000000000" pitchFamily="2" charset="0"/>
      <p:regular r:id="rId82"/>
      <p:bold r:id="rId83"/>
      <p:italic r:id="rId84"/>
      <p:boldItalic r:id="rId85"/>
    </p:embeddedFont>
    <p:embeddedFont>
      <p:font typeface="Roboto Medium" panose="02000000000000000000" pitchFamily="2" charset="0"/>
      <p:regular r:id="rId86"/>
      <p:italic r:id="rId87"/>
    </p:embeddedFont>
    <p:embeddedFont>
      <p:font typeface="Roboto Mono Light" panose="00000009000000000000" pitchFamily="49" charset="0"/>
      <p:regular r:id="rId88"/>
      <p:italic r:id="rId89"/>
    </p:embeddedFont>
    <p:embeddedFont>
      <p:font typeface="Sofia Pro" panose="00000500000000000000" pitchFamily="50" charset="0"/>
      <p:bold r:id="rId90"/>
      <p:boldItalic r:id="rId91"/>
    </p:embeddedFont>
    <p:embeddedFont>
      <p:font typeface="Sofia Pro Regular" panose="00000500000000000000" pitchFamily="50" charset="0"/>
      <p:regular r:id="rId92"/>
      <p:italic r:id="rId93"/>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419D03-7AE0-A834-E44D-0FE3AFD96025}" name="YALA Meryl" initials="YM" userId="S::myala@multaler.com::2c504078-71c2-4b31-bd77-f9f42bb9eb20" providerId="AD"/>
  <p188:author id="{02557D75-B8A2-1DCA-220C-9E75CDE050B6}" name="LAFFON Lionel" initials="LL" userId="S::llaffon@multaler.com::94904d62-b180-4acc-9d93-28b464b47b83" providerId="AD"/>
  <p188:author id="{5FEB62E2-128C-BFA0-7B5F-A62FAB61734D}" name="VITTECOQ Cécile" initials="VC" userId="S::CVITTECOQ@multaler.com::421b3165-9111-4957-9e09-134278b138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DFF"/>
    <a:srgbClr val="3E3E3E"/>
    <a:srgbClr val="C3B8DA"/>
    <a:srgbClr val="C4E3F0"/>
    <a:srgbClr val="F2EFFE"/>
    <a:srgbClr val="A69DCD"/>
    <a:srgbClr val="FCFBFF"/>
    <a:srgbClr val="DCD7F2"/>
    <a:srgbClr val="C5BEEA"/>
    <a:srgbClr val="E5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68765" autoAdjust="0"/>
  </p:normalViewPr>
  <p:slideViewPr>
    <p:cSldViewPr snapToGrid="0">
      <p:cViewPr varScale="1">
        <p:scale>
          <a:sx n="76" d="100"/>
          <a:sy n="76" d="100"/>
        </p:scale>
        <p:origin x="1152" y="84"/>
      </p:cViewPr>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Master" Target="slideMasters/slideMaster5.xml"/><Relationship Id="rId90" Type="http://schemas.openxmlformats.org/officeDocument/2006/relationships/font" Target="fonts/font28.fntdata"/><Relationship Id="rId95"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font" Target="fonts/font2.fntdata"/><Relationship Id="rId69" Type="http://schemas.openxmlformats.org/officeDocument/2006/relationships/font" Target="fonts/font7.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5.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font" Target="fonts/font29.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4.fntdata"/><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54.xml"/><Relationship Id="rId82" Type="http://schemas.openxmlformats.org/officeDocument/2006/relationships/font" Target="fonts/font20.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15.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0.fntdata"/><Relationship Id="rId93" Type="http://schemas.openxmlformats.org/officeDocument/2006/relationships/font" Target="fonts/font31.fntdata"/><Relationship Id="rId98"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dirty="0">
                <a:effectLst/>
              </a:rPr>
              <a:t>The distribution of solar radiation</a:t>
            </a:r>
            <a:endParaRPr lang="fr-FR" dirty="0">
              <a:effectLst/>
            </a:endParaRPr>
          </a:p>
        </c:rich>
      </c:tx>
      <c:layout>
        <c:manualLayout>
          <c:xMode val="edge"/>
          <c:yMode val="edge"/>
          <c:x val="0"/>
          <c:y val="4.3218862317626876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spPr>
            <a:solidFill>
              <a:srgbClr val="C5BEEA"/>
            </a:solidFill>
          </c:spPr>
          <c:dPt>
            <c:idx val="0"/>
            <c:bubble3D val="0"/>
            <c:spPr>
              <a:solidFill>
                <a:srgbClr val="FFC000"/>
              </a:solidFill>
              <a:ln w="19050">
                <a:solidFill>
                  <a:schemeClr val="lt1"/>
                </a:solidFill>
              </a:ln>
              <a:effectLst/>
            </c:spPr>
            <c:extLst>
              <c:ext xmlns:c16="http://schemas.microsoft.com/office/drawing/2014/chart" uri="{C3380CC4-5D6E-409C-BE32-E72D297353CC}">
                <c16:uniqueId val="{00000001-4EFB-43A7-B991-11C24A485C84}"/>
              </c:ext>
            </c:extLst>
          </c:dPt>
          <c:dPt>
            <c:idx val="1"/>
            <c:bubble3D val="0"/>
            <c:explosion val="9"/>
            <c:spPr>
              <a:solidFill>
                <a:srgbClr val="FF0000"/>
              </a:solidFill>
              <a:ln w="19050">
                <a:solidFill>
                  <a:schemeClr val="lt1"/>
                </a:solidFill>
              </a:ln>
              <a:effectLst/>
            </c:spPr>
            <c:extLst>
              <c:ext xmlns:c16="http://schemas.microsoft.com/office/drawing/2014/chart" uri="{C3380CC4-5D6E-409C-BE32-E72D297353CC}">
                <c16:uniqueId val="{00000003-4EFB-43A7-B991-11C24A485C84}"/>
              </c:ext>
            </c:extLst>
          </c:dPt>
          <c:dPt>
            <c:idx val="2"/>
            <c:bubble3D val="0"/>
            <c:explosion val="8"/>
            <c:spPr>
              <a:solidFill>
                <a:schemeClr val="accent5">
                  <a:lumMod val="75000"/>
                </a:schemeClr>
              </a:solidFill>
              <a:ln w="19050">
                <a:solidFill>
                  <a:schemeClr val="lt1"/>
                </a:solidFill>
              </a:ln>
              <a:effectLst/>
            </c:spPr>
            <c:extLst>
              <c:ext xmlns:c16="http://schemas.microsoft.com/office/drawing/2014/chart" uri="{C3380CC4-5D6E-409C-BE32-E72D297353CC}">
                <c16:uniqueId val="{00000005-4EFB-43A7-B991-11C24A485C84}"/>
              </c:ext>
            </c:extLst>
          </c:dPt>
          <c:dPt>
            <c:idx val="3"/>
            <c:bubble3D val="0"/>
            <c:spPr>
              <a:solidFill>
                <a:srgbClr val="C5BEEA"/>
              </a:solidFill>
              <a:ln w="19050">
                <a:solidFill>
                  <a:schemeClr val="lt1"/>
                </a:solidFill>
              </a:ln>
              <a:effectLst/>
            </c:spPr>
            <c:extLst>
              <c:ext xmlns:c16="http://schemas.microsoft.com/office/drawing/2014/chart" uri="{C3380CC4-5D6E-409C-BE32-E72D297353CC}">
                <c16:uniqueId val="{00000007-4EFB-43A7-B991-11C24A485C84}"/>
              </c:ext>
            </c:extLst>
          </c:dPt>
          <c:cat>
            <c:strRef>
              <c:f>Feuil1!$A$2:$A$5</c:f>
              <c:strCache>
                <c:ptCount val="3"/>
                <c:pt idx="0">
                  <c:v>UV</c:v>
                </c:pt>
                <c:pt idx="1">
                  <c:v>HEV</c:v>
                </c:pt>
                <c:pt idx="2">
                  <c:v>IR</c:v>
                </c:pt>
              </c:strCache>
            </c:strRef>
          </c:cat>
          <c:val>
            <c:numRef>
              <c:f>Feuil1!$B$2:$B$5</c:f>
              <c:numCache>
                <c:formatCode>General</c:formatCode>
                <c:ptCount val="4"/>
                <c:pt idx="0">
                  <c:v>10</c:v>
                </c:pt>
                <c:pt idx="1">
                  <c:v>45</c:v>
                </c:pt>
                <c:pt idx="2">
                  <c:v>45</c:v>
                </c:pt>
              </c:numCache>
            </c:numRef>
          </c:val>
          <c:extLst>
            <c:ext xmlns:c16="http://schemas.microsoft.com/office/drawing/2014/chart" uri="{C3380CC4-5D6E-409C-BE32-E72D297353CC}">
              <c16:uniqueId val="{00000008-4EFB-43A7-B991-11C24A485C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50474" cy="498773"/>
          </a:xfrm>
          <a:prstGeom prst="rect">
            <a:avLst/>
          </a:prstGeom>
        </p:spPr>
        <p:txBody>
          <a:bodyPr vert="horz" lIns="95709" tIns="47854" rIns="95709" bIns="47854" rtlCol="0"/>
          <a:lstStyle>
            <a:lvl1pPr algn="l">
              <a:defRPr sz="1300"/>
            </a:lvl1pPr>
          </a:lstStyle>
          <a:p>
            <a:endParaRPr lang="fr-FR"/>
          </a:p>
        </p:txBody>
      </p:sp>
      <p:sp>
        <p:nvSpPr>
          <p:cNvPr id="3" name="Espace réservé de la date 2"/>
          <p:cNvSpPr>
            <a:spLocks noGrp="1"/>
          </p:cNvSpPr>
          <p:nvPr>
            <p:ph type="dt" idx="1"/>
          </p:nvPr>
        </p:nvSpPr>
        <p:spPr>
          <a:xfrm>
            <a:off x="3856738" y="0"/>
            <a:ext cx="2950474" cy="498773"/>
          </a:xfrm>
          <a:prstGeom prst="rect">
            <a:avLst/>
          </a:prstGeom>
        </p:spPr>
        <p:txBody>
          <a:bodyPr vert="horz" lIns="95709" tIns="47854" rIns="95709" bIns="47854" rtlCol="0"/>
          <a:lstStyle>
            <a:lvl1pPr algn="r">
              <a:defRPr sz="1300"/>
            </a:lvl1pPr>
          </a:lstStyle>
          <a:p>
            <a:fld id="{7E6543B6-2694-4750-B5E6-C12609C980BA}" type="datetimeFigureOut">
              <a:rPr lang="fr-FR" smtClean="0"/>
              <a:t>16/03/2023</a:t>
            </a:fld>
            <a:endParaRPr lang="fr-FR"/>
          </a:p>
        </p:txBody>
      </p:sp>
      <p:sp>
        <p:nvSpPr>
          <p:cNvPr id="4" name="Espace réservé de l'image des diapositives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5709" tIns="47854" rIns="95709" bIns="47854" rtlCol="0" anchor="ctr"/>
          <a:lstStyle/>
          <a:p>
            <a:endParaRPr lang="fr-FR"/>
          </a:p>
        </p:txBody>
      </p:sp>
      <p:sp>
        <p:nvSpPr>
          <p:cNvPr id="5" name="Espace réservé des notes 4"/>
          <p:cNvSpPr>
            <a:spLocks noGrp="1"/>
          </p:cNvSpPr>
          <p:nvPr>
            <p:ph type="body" sz="quarter" idx="3"/>
          </p:nvPr>
        </p:nvSpPr>
        <p:spPr>
          <a:xfrm>
            <a:off x="680879" y="4784070"/>
            <a:ext cx="5447030" cy="3914239"/>
          </a:xfrm>
          <a:prstGeom prst="rect">
            <a:avLst/>
          </a:prstGeom>
        </p:spPr>
        <p:txBody>
          <a:bodyPr vert="horz" lIns="95709" tIns="47854" rIns="95709" bIns="47854"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42154"/>
            <a:ext cx="2950474" cy="498772"/>
          </a:xfrm>
          <a:prstGeom prst="rect">
            <a:avLst/>
          </a:prstGeom>
        </p:spPr>
        <p:txBody>
          <a:bodyPr vert="horz" lIns="95709" tIns="47854" rIns="95709" bIns="4785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56738" y="9442154"/>
            <a:ext cx="2950474" cy="498772"/>
          </a:xfrm>
          <a:prstGeom prst="rect">
            <a:avLst/>
          </a:prstGeom>
        </p:spPr>
        <p:txBody>
          <a:bodyPr vert="horz" lIns="95709" tIns="47854" rIns="95709" bIns="47854" rtlCol="0" anchor="b"/>
          <a:lstStyle>
            <a:lvl1pPr algn="r">
              <a:defRPr sz="1300"/>
            </a:lvl1pPr>
          </a:lstStyle>
          <a:p>
            <a:fld id="{1D2D63E3-0550-4826-886B-56ADBA66688D}" type="slidenum">
              <a:rPr lang="fr-FR" smtClean="0"/>
              <a:t>‹N°›</a:t>
            </a:fld>
            <a:endParaRPr lang="fr-FR"/>
          </a:p>
        </p:txBody>
      </p:sp>
    </p:spTree>
    <p:extLst>
      <p:ext uri="{BB962C8B-B14F-4D97-AF65-F5344CB8AC3E}">
        <p14:creationId xmlns:p14="http://schemas.microsoft.com/office/powerpoint/2010/main" val="3501851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1</a:t>
            </a:fld>
            <a:endParaRPr lang="fr-FR"/>
          </a:p>
        </p:txBody>
      </p:sp>
    </p:spTree>
    <p:extLst>
      <p:ext uri="{BB962C8B-B14F-4D97-AF65-F5344CB8AC3E}">
        <p14:creationId xmlns:p14="http://schemas.microsoft.com/office/powerpoint/2010/main" val="375619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u="sng" dirty="0"/>
              <a:t>A FORMULA COMPOSED OF 99% ION</a:t>
            </a:r>
            <a:r>
              <a:rPr lang="en-US" dirty="0"/>
              <a:t>, </a:t>
            </a:r>
          </a:p>
          <a:p>
            <a:endParaRPr lang="en-US" dirty="0"/>
          </a:p>
          <a:p>
            <a:r>
              <a:rPr lang="en-US" dirty="0"/>
              <a:t>CLEAN: Our formulation policy is very strict. We have a red list of ingredients banned from our formulas: Parabens, SLS, BHT, Phthalates, Triclosan, MIT, GMOs, proven endocrine disruptors...</a:t>
            </a:r>
          </a:p>
          <a:p>
            <a:pPr defTabSz="883493">
              <a:defRPr/>
            </a:pPr>
            <a:r>
              <a:rPr lang="en-US" dirty="0"/>
              <a:t>In order to offer you products which are effective, safe, as natural as possible and environmentally friendly</a:t>
            </a:r>
          </a:p>
          <a:p>
            <a:endParaRPr lang="en-US" dirty="0"/>
          </a:p>
          <a:p>
            <a:r>
              <a:rPr lang="en-US" dirty="0"/>
              <a:t>This multi-protection formula is also</a:t>
            </a:r>
          </a:p>
          <a:p>
            <a:r>
              <a:rPr lang="en-US" dirty="0"/>
              <a:t>Vegan GMO free </a:t>
            </a:r>
          </a:p>
          <a:p>
            <a:r>
              <a:rPr lang="en-US" dirty="0"/>
              <a:t>Alcohol free </a:t>
            </a:r>
          </a:p>
          <a:p>
            <a:r>
              <a:rPr lang="en-US" b="0" u="none" dirty="0"/>
              <a:t>and does not contain any sunscreens but</a:t>
            </a:r>
            <a:r>
              <a:rPr lang="en-US" b="1" u="none" dirty="0"/>
              <a:t> </a:t>
            </a:r>
          </a:p>
          <a:p>
            <a:r>
              <a:rPr lang="en-US" b="1" u="sng" dirty="0"/>
              <a:t>powerful ingredients boosted by green science capable of targeting the oxidative reactions caused by light and pollution</a:t>
            </a:r>
          </a:p>
          <a:p>
            <a:r>
              <a:rPr lang="en-US" dirty="0"/>
              <a:t>A powerful formula with active ingredients boosted by green sciences </a:t>
            </a:r>
            <a:r>
              <a:rPr lang="en-US" b="1" u="sng" dirty="0"/>
              <a:t>to effectively fight against the skin consequences of oxidative stress</a:t>
            </a:r>
            <a:endParaRPr lang="fr-FR" b="1" u="sng" dirty="0"/>
          </a:p>
        </p:txBody>
      </p:sp>
      <p:sp>
        <p:nvSpPr>
          <p:cNvPr id="4" name="Espace réservé du numéro de diapositive 3"/>
          <p:cNvSpPr>
            <a:spLocks noGrp="1"/>
          </p:cNvSpPr>
          <p:nvPr>
            <p:ph type="sldNum" sz="quarter" idx="5"/>
          </p:nvPr>
        </p:nvSpPr>
        <p:spPr/>
        <p:txBody>
          <a:bodyPr/>
          <a:lstStyle/>
          <a:p>
            <a:pPr defTabSz="883493">
              <a:defRPr/>
            </a:pPr>
            <a:fld id="{1D2D63E3-0550-4826-886B-56ADBA66688D}" type="slidenum">
              <a:rPr lang="fr-FR">
                <a:solidFill>
                  <a:prstClr val="black"/>
                </a:solidFill>
                <a:latin typeface="Calibri" panose="020F0502020204030204"/>
              </a:rPr>
              <a:pPr defTabSz="883493">
                <a:defRPr/>
              </a:pPr>
              <a:t>10</a:t>
            </a:fld>
            <a:endParaRPr lang="fr-FR">
              <a:solidFill>
                <a:prstClr val="black"/>
              </a:solidFill>
              <a:latin typeface="Calibri" panose="020F0502020204030204"/>
            </a:endParaRPr>
          </a:p>
        </p:txBody>
      </p:sp>
    </p:spTree>
    <p:extLst>
      <p:ext uri="{BB962C8B-B14F-4D97-AF65-F5344CB8AC3E}">
        <p14:creationId xmlns:p14="http://schemas.microsoft.com/office/powerpoint/2010/main" val="259216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5413"/>
            <a:ext cx="5961062" cy="3354387"/>
          </a:xfrm>
        </p:spPr>
      </p:sp>
      <p:sp>
        <p:nvSpPr>
          <p:cNvPr id="3" name="Espace réservé des notes 2"/>
          <p:cNvSpPr>
            <a:spLocks noGrp="1"/>
          </p:cNvSpPr>
          <p:nvPr>
            <p:ph type="body" idx="1"/>
          </p:nvPr>
        </p:nvSpPr>
        <p:spPr>
          <a:xfrm>
            <a:off x="96459" y="3479324"/>
            <a:ext cx="6615872" cy="6461601"/>
          </a:xfrm>
        </p:spPr>
        <p:txBody>
          <a:bodyPr/>
          <a:lstStyle/>
          <a:p>
            <a:pPr defTabSz="957089">
              <a:defRPr/>
            </a:pPr>
            <a:r>
              <a:rPr lang="en-US" sz="1400" dirty="0">
                <a:latin typeface="Calibri" panose="020F0502020204030204" pitchFamily="34" charset="0"/>
                <a:ea typeface="Calibri" panose="020F0502020204030204" pitchFamily="34" charset="0"/>
                <a:cs typeface="Times New Roman" panose="02020603050405020304" pitchFamily="18" charset="0"/>
              </a:rPr>
              <a:t>Let's have a look on what our multi-protection formula is made of. </a:t>
            </a:r>
          </a:p>
          <a:p>
            <a:pPr defTabSz="957089">
              <a:spcBef>
                <a:spcPts val="838"/>
              </a:spcBef>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defTabSz="957089">
              <a:spcBef>
                <a:spcPts val="838"/>
              </a:spcBef>
              <a:defRPr/>
            </a:pPr>
            <a:r>
              <a:rPr lang="en-US" sz="1400" b="1" u="sng" dirty="0">
                <a:latin typeface="Calibri" panose="020F0502020204030204" pitchFamily="34" charset="0"/>
                <a:ea typeface="Calibri" panose="020F0502020204030204" pitchFamily="34" charset="0"/>
                <a:cs typeface="Times New Roman" panose="02020603050405020304" pitchFamily="18" charset="0"/>
              </a:rPr>
              <a:t>BIOSACCHARIDE = SURFACE PROTECTION</a:t>
            </a:r>
          </a:p>
          <a:p>
            <a:pPr defTabSz="957089">
              <a:spcBef>
                <a:spcPts val="838"/>
              </a:spcBef>
              <a:defRPr/>
            </a:pPr>
            <a:r>
              <a:rPr lang="en-US" sz="1400" b="1" u="sng" dirty="0">
                <a:latin typeface="Calibri" panose="020F0502020204030204" pitchFamily="34" charset="0"/>
                <a:ea typeface="Calibri" panose="020F0502020204030204" pitchFamily="34" charset="0"/>
                <a:cs typeface="Times New Roman" panose="02020603050405020304" pitchFamily="18" charset="0"/>
              </a:rPr>
              <a:t>The main active ingredient which create the protective shield against pollution and anti-particles.</a:t>
            </a:r>
          </a:p>
          <a:p>
            <a:pPr defTabSz="957089">
              <a:spcBef>
                <a:spcPts val="838"/>
              </a:spcBef>
              <a:defRPr/>
            </a:pPr>
            <a:r>
              <a:rPr lang="en-US" sz="1400" b="1" dirty="0">
                <a:latin typeface="Calibri" panose="020F0502020204030204" pitchFamily="34" charset="0"/>
                <a:ea typeface="Calibri" panose="020F0502020204030204" pitchFamily="34" charset="0"/>
                <a:cs typeface="Times New Roman" panose="02020603050405020304" pitchFamily="18" charset="0"/>
              </a:rPr>
              <a:t>High molecular weight Complex sugar obtained </a:t>
            </a:r>
            <a:r>
              <a:rPr lang="en-US" sz="1400" dirty="0">
                <a:latin typeface="Calibri" panose="020F0502020204030204" pitchFamily="34" charset="0"/>
                <a:ea typeface="Calibri" panose="020F0502020204030204" pitchFamily="34" charset="0"/>
                <a:cs typeface="Times New Roman" panose="02020603050405020304" pitchFamily="18" charset="0"/>
              </a:rPr>
              <a:t>by Green Sciences (Biotechnological origin obtained via a </a:t>
            </a:r>
            <a:r>
              <a:rPr lang="en-US" sz="1400" b="1" dirty="0">
                <a:latin typeface="Calibri" panose="020F0502020204030204" pitchFamily="34" charset="0"/>
                <a:ea typeface="Calibri" panose="020F0502020204030204" pitchFamily="34" charset="0"/>
                <a:cs typeface="Times New Roman" panose="02020603050405020304" pitchFamily="18" charset="0"/>
              </a:rPr>
              <a:t>corn fermentation process</a:t>
            </a:r>
            <a:r>
              <a:rPr lang="en-US" sz="1400" dirty="0">
                <a:latin typeface="Calibri" panose="020F0502020204030204" pitchFamily="34" charset="0"/>
                <a:ea typeface="Calibri" panose="020F0502020204030204" pitchFamily="34" charset="0"/>
                <a:cs typeface="Times New Roman" panose="02020603050405020304" pitchFamily="18" charset="0"/>
              </a:rPr>
              <a:t>) </a:t>
            </a:r>
          </a:p>
          <a:p>
            <a:pPr defTabSz="957089">
              <a:spcBef>
                <a:spcPts val="838"/>
              </a:spcBef>
              <a:defRPr/>
            </a:pPr>
            <a:r>
              <a:rPr lang="en-US" sz="1400" dirty="0">
                <a:latin typeface="Calibri" panose="020F0502020204030204" pitchFamily="34" charset="0"/>
                <a:ea typeface="Calibri" panose="020F0502020204030204" pitchFamily="34" charset="0"/>
                <a:cs typeface="Times New Roman" panose="02020603050405020304" pitchFamily="18" charset="0"/>
              </a:rPr>
              <a:t>On the surface, the bioscaccharide reduces the number of encrusted pollution particles by instantly forming a "second skin"... </a:t>
            </a:r>
          </a:p>
          <a:p>
            <a:pPr defTabSz="957089">
              <a:spcBef>
                <a:spcPts val="838"/>
              </a:spcBef>
              <a:defRPr/>
            </a:pPr>
            <a:r>
              <a:rPr lang="en-US" sz="1400" dirty="0">
                <a:latin typeface="Calibri" panose="020F0502020204030204" pitchFamily="34" charset="0"/>
                <a:ea typeface="Calibri" panose="020F0502020204030204" pitchFamily="34" charset="0"/>
                <a:cs typeface="Times New Roman" panose="02020603050405020304" pitchFamily="18" charset="0"/>
              </a:rPr>
              <a:t>Which is breathable, homogeneous, resistant and invisible, acts as a protective shield against atmospheric pollution (carbon particles, fine particles and heavy metals) and thus limits the appearance of premature ageing and skin disorders (oxidative stress, inflammation, cellular and mitochondrial toxicity, etc.).</a:t>
            </a:r>
          </a:p>
          <a:p>
            <a:pPr defTabSz="957089">
              <a:spcBef>
                <a:spcPts val="838"/>
              </a:spcBef>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defTabSz="957089">
              <a:spcBef>
                <a:spcPts val="838"/>
              </a:spcBef>
              <a:defRPr/>
            </a:pPr>
            <a:r>
              <a:rPr lang="en-US" sz="1400" b="1" u="sng" dirty="0">
                <a:latin typeface="Calibri" panose="020F0502020204030204" pitchFamily="34" charset="0"/>
                <a:ea typeface="Calibri" panose="020F0502020204030204" pitchFamily="34" charset="0"/>
                <a:cs typeface="Times New Roman" panose="02020603050405020304" pitchFamily="18" charset="0"/>
              </a:rPr>
              <a:t>PLANT POLYPHENOLS = DEEP PROTECTION </a:t>
            </a:r>
          </a:p>
          <a:p>
            <a:pPr algn="l"/>
            <a:r>
              <a:rPr lang="en-US" sz="1700" b="1" u="sng" dirty="0">
                <a:solidFill>
                  <a:srgbClr val="343334"/>
                </a:solidFill>
                <a:latin typeface="Roboto-Light"/>
              </a:rPr>
              <a:t>It contains antioxidant and photo-protective plant polyphenols </a:t>
            </a:r>
            <a:r>
              <a:rPr lang="en-US" sz="1700" dirty="0">
                <a:solidFill>
                  <a:srgbClr val="343334"/>
                </a:solidFill>
                <a:latin typeface="Roboto-Light"/>
              </a:rPr>
              <a:t>extracted from Sophora Japonica and the butterfly tree, </a:t>
            </a:r>
          </a:p>
          <a:p>
            <a:pPr algn="l"/>
            <a:r>
              <a:rPr lang="en-US" sz="1700" dirty="0">
                <a:solidFill>
                  <a:srgbClr val="343334"/>
                </a:solidFill>
                <a:latin typeface="Roboto-Light"/>
              </a:rPr>
              <a:t>which target the different damaging effects of light rays, whatever their origin (solar or artificial), and their wavelength (UV, infrared and blue light).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defTabSz="957089">
              <a:spcBef>
                <a:spcPts val="838"/>
              </a:spcBef>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defTabSz="957089">
              <a:spcBef>
                <a:spcPts val="838"/>
              </a:spcBef>
              <a:defRPr/>
            </a:pPr>
            <a:r>
              <a:rPr lang="en-US" sz="1400" dirty="0">
                <a:latin typeface="Calibri" panose="020F0502020204030204" pitchFamily="34" charset="0"/>
                <a:ea typeface="Calibri" panose="020F0502020204030204" pitchFamily="34" charset="0"/>
                <a:cs typeface="Times New Roman" panose="02020603050405020304" pitchFamily="18" charset="0"/>
              </a:rPr>
              <a:t>We have completed the formula with B5 Vitamin, which moisturizes and soothes for a maximum of comfort throughout the day. </a:t>
            </a:r>
          </a:p>
          <a:p>
            <a:pPr defTabSz="957089">
              <a:spcBef>
                <a:spcPts val="838"/>
              </a:spcBef>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defTabSz="957089">
              <a:spcBef>
                <a:spcPts val="838"/>
              </a:spcBef>
              <a:defRPr/>
            </a:pPr>
            <a:r>
              <a:rPr lang="en-US" sz="1400" dirty="0">
                <a:latin typeface="Calibri" panose="020F0502020204030204" pitchFamily="34" charset="0"/>
                <a:ea typeface="Calibri" panose="020F0502020204030204" pitchFamily="34" charset="0"/>
                <a:cs typeface="Times New Roman" panose="02020603050405020304" pitchFamily="18" charset="0"/>
              </a:rPr>
              <a:t>The scent also brings a lot of sensorially to this mist thanks to its 100% natural aromatic composition</a:t>
            </a:r>
          </a:p>
          <a:p>
            <a:pPr defTabSz="957089">
              <a:spcBef>
                <a:spcPts val="838"/>
              </a:spcBef>
              <a:defRPr/>
            </a:pPr>
            <a:r>
              <a:rPr lang="en-US" sz="1400" dirty="0">
                <a:latin typeface="Calibri" panose="020F0502020204030204" pitchFamily="34" charset="0"/>
                <a:ea typeface="Calibri" panose="020F0502020204030204" pitchFamily="34" charset="0"/>
                <a:cs typeface="Times New Roman" panose="02020603050405020304" pitchFamily="18" charset="0"/>
              </a:rPr>
              <a:t>including essential oils of Sweet Orange, Green Mandarin and Magnolia, </a:t>
            </a:r>
          </a:p>
          <a:p>
            <a:pPr defTabSz="957089">
              <a:spcBef>
                <a:spcPts val="838"/>
              </a:spcBef>
              <a:defRPr/>
            </a:pPr>
            <a:r>
              <a:rPr lang="en-US" sz="1400" u="sng" dirty="0">
                <a:latin typeface="Calibri" panose="020F0502020204030204" pitchFamily="34" charset="0"/>
                <a:ea typeface="Calibri" panose="020F0502020204030204" pitchFamily="34" charset="0"/>
                <a:cs typeface="Times New Roman" panose="02020603050405020304" pitchFamily="18" charset="0"/>
              </a:rPr>
              <a:t>identical to the scent of the Vital Defense cream</a:t>
            </a:r>
            <a:r>
              <a:rPr lang="en-US" sz="1400" dirty="0">
                <a:latin typeface="Calibri" panose="020F0502020204030204" pitchFamily="34" charset="0"/>
                <a:ea typeface="Calibri" panose="020F0502020204030204" pitchFamily="34" charset="0"/>
                <a:cs typeface="Times New Roman" panose="02020603050405020304" pitchFamily="18" charset="0"/>
              </a:rPr>
              <a:t>.</a:t>
            </a: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11</a:t>
            </a:fld>
            <a:endParaRPr lang="fr-FR"/>
          </a:p>
        </p:txBody>
      </p:sp>
    </p:spTree>
    <p:extLst>
      <p:ext uri="{BB962C8B-B14F-4D97-AF65-F5344CB8AC3E}">
        <p14:creationId xmlns:p14="http://schemas.microsoft.com/office/powerpoint/2010/main" val="43470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en-US" dirty="0"/>
              <a:t>Thanks to this powerful formula, we have </a:t>
            </a:r>
            <a:r>
              <a:rPr lang="en-US" b="1" u="sng" dirty="0"/>
              <a:t>visible and measured multi-protection effectiveness against aggressions</a:t>
            </a:r>
            <a:r>
              <a:rPr lang="en-US" dirty="0"/>
              <a:t>. </a:t>
            </a:r>
          </a:p>
          <a:p>
            <a:r>
              <a:rPr lang="en-US" dirty="0"/>
              <a:t>Pollution and light rays:  Solar and blue light. </a:t>
            </a:r>
          </a:p>
          <a:p>
            <a:r>
              <a:rPr lang="en-US" dirty="0"/>
              <a:t>Let's look at the results of these tests together.</a:t>
            </a:r>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12</a:t>
            </a:fld>
            <a:endParaRPr lang="fr-FR"/>
          </a:p>
        </p:txBody>
      </p:sp>
    </p:spTree>
    <p:extLst>
      <p:ext uri="{BB962C8B-B14F-4D97-AF65-F5344CB8AC3E}">
        <p14:creationId xmlns:p14="http://schemas.microsoft.com/office/powerpoint/2010/main" val="29368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First, the anti-pollution effectiveness: </a:t>
            </a:r>
          </a:p>
          <a:p>
            <a:endParaRPr lang="en-US" dirty="0"/>
          </a:p>
          <a:p>
            <a:r>
              <a:rPr lang="en-US" dirty="0"/>
              <a:t>We have proven </a:t>
            </a:r>
            <a:r>
              <a:rPr lang="en-US" b="1" u="sng" dirty="0"/>
              <a:t>the anti-adhesive effect </a:t>
            </a:r>
            <a:r>
              <a:rPr lang="en-US" dirty="0"/>
              <a:t>of our Vital Defense Multi-Protection Mist</a:t>
            </a:r>
          </a:p>
          <a:p>
            <a:endParaRPr lang="en-US" dirty="0"/>
          </a:p>
          <a:p>
            <a:r>
              <a:rPr lang="en-US" dirty="0"/>
              <a:t>On the left, you can see the explant which has not been treated with the mist, on which you can clearly see the pollution particles. </a:t>
            </a:r>
          </a:p>
          <a:p>
            <a:r>
              <a:rPr lang="en-US" dirty="0"/>
              <a:t>And on the right, the explant treated with the mist, </a:t>
            </a:r>
            <a:r>
              <a:rPr lang="en-US" b="1" u="sng" dirty="0"/>
              <a:t>on which the particles have almost not adhered</a:t>
            </a:r>
            <a:r>
              <a:rPr lang="en-US" dirty="0"/>
              <a:t>. </a:t>
            </a:r>
          </a:p>
          <a:p>
            <a:endParaRPr lang="en-US" dirty="0"/>
          </a:p>
          <a:p>
            <a:r>
              <a:rPr lang="en-US" dirty="0"/>
              <a:t>With those results we can clearly say that the skin is immediately and effectively protected from the pollution particles.</a:t>
            </a:r>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13</a:t>
            </a:fld>
            <a:endParaRPr lang="fr-FR"/>
          </a:p>
        </p:txBody>
      </p:sp>
    </p:spTree>
    <p:extLst>
      <p:ext uri="{BB962C8B-B14F-4D97-AF65-F5344CB8AC3E}">
        <p14:creationId xmlns:p14="http://schemas.microsoft.com/office/powerpoint/2010/main" val="1031929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57089">
              <a:defRPr/>
            </a:pPr>
            <a:r>
              <a:rPr lang="en-US" dirty="0"/>
              <a:t>In addition to this anti-pollution effectiveness, as you have understood, </a:t>
            </a:r>
            <a:r>
              <a:rPr lang="en-US" b="1" u="sng" dirty="0"/>
              <a:t>we have an action on the oxidative aggression's reactions caused by UV light rays</a:t>
            </a:r>
          </a:p>
          <a:p>
            <a:pPr defTabSz="957089">
              <a:defRPr/>
            </a:pPr>
            <a:endParaRPr lang="en-US" dirty="0"/>
          </a:p>
          <a:p>
            <a:pPr defTabSz="957089">
              <a:defRPr/>
            </a:pPr>
            <a:r>
              <a:rPr lang="en-US" dirty="0"/>
              <a:t>Here we can see we have almost </a:t>
            </a:r>
            <a:r>
              <a:rPr lang="en-US" b="1" u="sng" dirty="0"/>
              <a:t>-50% less of free radicals generated by UV radiation</a:t>
            </a:r>
            <a:r>
              <a:rPr lang="en-US" dirty="0"/>
              <a:t>. </a:t>
            </a:r>
          </a:p>
          <a:p>
            <a:pPr defTabSz="957089">
              <a:defRPr/>
            </a:pPr>
            <a:endParaRPr lang="en-US" dirty="0"/>
          </a:p>
          <a:p>
            <a:pPr defTabSz="957089">
              <a:defRPr/>
            </a:pPr>
            <a:r>
              <a:rPr lang="en-US" dirty="0"/>
              <a:t>Our mist has no sunscreen (so no SPF) but powerful ingredients capable of fighting against the damaging effects of UV radiation, which, as we saw before, have very negative effects on the skin. </a:t>
            </a:r>
          </a:p>
          <a:p>
            <a:pPr defTabSz="957089">
              <a:defRPr/>
            </a:pPr>
            <a:endParaRPr lang="en-US" dirty="0"/>
          </a:p>
          <a:p>
            <a:pPr defTabSz="957089">
              <a:defRPr/>
            </a:pPr>
            <a:r>
              <a:rPr lang="en-US" dirty="0"/>
              <a:t>The skin is 2X more protected against the oxidizing effects of UV radiation*.</a:t>
            </a:r>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14</a:t>
            </a:fld>
            <a:endParaRPr lang="fr-FR"/>
          </a:p>
        </p:txBody>
      </p:sp>
    </p:spTree>
    <p:extLst>
      <p:ext uri="{BB962C8B-B14F-4D97-AF65-F5344CB8AC3E}">
        <p14:creationId xmlns:p14="http://schemas.microsoft.com/office/powerpoint/2010/main" val="1507775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3493">
              <a:defRPr/>
            </a:pPr>
            <a:r>
              <a:rPr lang="en-US" dirty="0"/>
              <a:t>3rd effectiveness, the anti-blue light action</a:t>
            </a:r>
          </a:p>
          <a:p>
            <a:endParaRPr lang="en-US" dirty="0"/>
          </a:p>
          <a:p>
            <a:r>
              <a:rPr lang="en-US" dirty="0"/>
              <a:t>Tests have proven that with the use of the Vital defense mist there is around-31.4%  less of free radicals generated by blue light</a:t>
            </a:r>
            <a:endParaRPr lang="fr-FR" b="1" dirty="0"/>
          </a:p>
          <a:p>
            <a:endParaRPr lang="fr-FR" b="1" dirty="0"/>
          </a:p>
          <a:p>
            <a:r>
              <a:rPr lang="en-US" b="1" dirty="0"/>
              <a:t>These effective and proven actions on pollution, UV radiation and blue light allow our skin to fight against premature aging.</a:t>
            </a:r>
            <a:endParaRPr lang="fr-FR" b="1"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15</a:t>
            </a:fld>
            <a:endParaRPr lang="fr-FR"/>
          </a:p>
        </p:txBody>
      </p:sp>
    </p:spTree>
    <p:extLst>
      <p:ext uri="{BB962C8B-B14F-4D97-AF65-F5344CB8AC3E}">
        <p14:creationId xmlns:p14="http://schemas.microsoft.com/office/powerpoint/2010/main" val="1200731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These multi-protection results have been confirmed by clinical tests </a:t>
            </a:r>
            <a:r>
              <a:rPr lang="en-US" b="1" dirty="0"/>
              <a:t>carried out by independent laboratories under dermatological control. </a:t>
            </a:r>
          </a:p>
          <a:p>
            <a:r>
              <a:rPr lang="en-US" dirty="0"/>
              <a:t>In these tests, </a:t>
            </a:r>
            <a:r>
              <a:rPr lang="en-US" b="1" dirty="0"/>
              <a:t>nearly 9 out of 10 volunteers </a:t>
            </a:r>
            <a:r>
              <a:rPr lang="en-US" dirty="0"/>
              <a:t>were convinced of its effectiveness (this is a self-evaluation), </a:t>
            </a:r>
          </a:p>
          <a:p>
            <a:r>
              <a:rPr lang="en-US" dirty="0"/>
              <a:t>and they confirmed </a:t>
            </a:r>
            <a:r>
              <a:rPr lang="en-US" b="1" dirty="0"/>
              <a:t>the protective shield effect felt all day long</a:t>
            </a:r>
            <a:r>
              <a:rPr lang="en-US" dirty="0"/>
              <a:t>. </a:t>
            </a:r>
          </a:p>
          <a:p>
            <a:r>
              <a:rPr lang="en-US" dirty="0"/>
              <a:t>91% of the panelists feel their skin more protected, more oxygenated and their complexion purified</a:t>
            </a:r>
          </a:p>
          <a:p>
            <a:r>
              <a:rPr lang="en-US" dirty="0"/>
              <a:t>86% of them feel their skin </a:t>
            </a:r>
            <a:r>
              <a:rPr lang="en-US" b="1" dirty="0" err="1"/>
              <a:t>strenghthened</a:t>
            </a:r>
            <a:r>
              <a:rPr lang="en-US" dirty="0"/>
              <a:t> to </a:t>
            </a:r>
            <a:r>
              <a:rPr lang="en-US" b="1" dirty="0"/>
              <a:t>resist from pollution </a:t>
            </a:r>
            <a:r>
              <a:rPr lang="en-US" dirty="0"/>
              <a:t>and as if </a:t>
            </a:r>
            <a:r>
              <a:rPr lang="en-US" b="1" dirty="0"/>
              <a:t>detoxified</a:t>
            </a:r>
          </a:p>
          <a:p>
            <a:endParaRPr lang="en-US" dirty="0"/>
          </a:p>
          <a:p>
            <a:r>
              <a:rPr lang="en-US" dirty="0"/>
              <a:t>In addition to this self-evaluation, instrumental measurements were made by the dermatologist and proved that</a:t>
            </a:r>
          </a:p>
          <a:p>
            <a:r>
              <a:rPr lang="en-US" b="1" dirty="0"/>
              <a:t>after 7 days significant results </a:t>
            </a:r>
            <a:r>
              <a:rPr lang="en-US" dirty="0"/>
              <a:t>were obtained on the radiance and the homogeneity of the complexion</a:t>
            </a:r>
          </a:p>
          <a:p>
            <a:endParaRPr lang="en-US" dirty="0"/>
          </a:p>
          <a:p>
            <a:r>
              <a:rPr lang="en-US" dirty="0"/>
              <a:t>For the test (2 mists/day)</a:t>
            </a:r>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16</a:t>
            </a:fld>
            <a:endParaRPr lang="fr-FR"/>
          </a:p>
        </p:txBody>
      </p:sp>
    </p:spTree>
    <p:extLst>
      <p:ext uri="{BB962C8B-B14F-4D97-AF65-F5344CB8AC3E}">
        <p14:creationId xmlns:p14="http://schemas.microsoft.com/office/powerpoint/2010/main" val="3418909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300" dirty="0">
                <a:solidFill>
                  <a:srgbClr val="3E3E3E"/>
                </a:solidFill>
                <a:latin typeface="Roboto Light" panose="02000000000000000000" pitchFamily="2" charset="0"/>
                <a:ea typeface="Roboto Light" panose="02000000000000000000" pitchFamily="2" charset="0"/>
              </a:rPr>
              <a:t>Mist texture, suitable for all skin types, even sensitive skin </a:t>
            </a:r>
          </a:p>
          <a:p>
            <a:endParaRPr lang="en-US" sz="1300" dirty="0">
              <a:solidFill>
                <a:srgbClr val="3E3E3E"/>
              </a:solidFill>
              <a:latin typeface="Roboto Light" panose="02000000000000000000" pitchFamily="2" charset="0"/>
              <a:ea typeface="Roboto Light" panose="02000000000000000000" pitchFamily="2" charset="0"/>
            </a:endParaRPr>
          </a:p>
          <a:p>
            <a:r>
              <a:rPr lang="en-US" sz="1300" dirty="0">
                <a:solidFill>
                  <a:srgbClr val="3E3E3E"/>
                </a:solidFill>
                <a:latin typeface="Roboto Light" panose="02000000000000000000" pitchFamily="2" charset="0"/>
                <a:ea typeface="Roboto Light" panose="02000000000000000000" pitchFamily="2" charset="0"/>
              </a:rPr>
              <a:t>Non-sticky - Non-greasy - Non-comedogenic</a:t>
            </a:r>
          </a:p>
          <a:p>
            <a:r>
              <a:rPr lang="en-US" sz="1300" dirty="0">
                <a:solidFill>
                  <a:srgbClr val="3E3E3E"/>
                </a:solidFill>
                <a:latin typeface="Roboto Light" panose="02000000000000000000" pitchFamily="2" charset="0"/>
                <a:ea typeface="Roboto Light" panose="02000000000000000000" pitchFamily="2" charset="0"/>
              </a:rPr>
              <a:t>Invisible and non-whitening</a:t>
            </a:r>
          </a:p>
          <a:p>
            <a:endParaRPr lang="en-US" sz="1300" dirty="0">
              <a:solidFill>
                <a:srgbClr val="3E3E3E"/>
              </a:solidFill>
              <a:latin typeface="Roboto Light" panose="02000000000000000000" pitchFamily="2" charset="0"/>
              <a:ea typeface="Roboto Light" panose="02000000000000000000" pitchFamily="2" charset="0"/>
            </a:endParaRPr>
          </a:p>
          <a:p>
            <a:r>
              <a:rPr lang="en-US" sz="1300" dirty="0">
                <a:solidFill>
                  <a:srgbClr val="3E3E3E"/>
                </a:solidFill>
                <a:latin typeface="Roboto Light" panose="02000000000000000000" pitchFamily="2" charset="0"/>
                <a:ea typeface="Roboto Light" panose="02000000000000000000" pitchFamily="2" charset="0"/>
              </a:rPr>
              <a:t>the texture of the mist provides a quick drying effect without the need to rub it into the skin</a:t>
            </a:r>
          </a:p>
          <a:p>
            <a:endParaRPr lang="en-US" sz="1300" dirty="0">
              <a:solidFill>
                <a:srgbClr val="3E3E3E"/>
              </a:solidFill>
              <a:latin typeface="Roboto Light" panose="02000000000000000000" pitchFamily="2" charset="0"/>
              <a:ea typeface="Roboto Light" panose="02000000000000000000" pitchFamily="2" charset="0"/>
            </a:endParaRPr>
          </a:p>
          <a:p>
            <a:r>
              <a:rPr lang="en-US" sz="1300" dirty="0">
                <a:solidFill>
                  <a:srgbClr val="3E3E3E"/>
                </a:solidFill>
                <a:latin typeface="Roboto Light" panose="02000000000000000000" pitchFamily="2" charset="0"/>
                <a:ea typeface="Roboto Light" panose="02000000000000000000" pitchFamily="2" charset="0"/>
              </a:rPr>
              <a:t>No Sunscreen: As a reminder - Mineral screens are forbidden for products to be sprayed on the face.</a:t>
            </a:r>
          </a:p>
          <a:p>
            <a:r>
              <a:rPr lang="en-US" sz="1300" dirty="0">
                <a:solidFill>
                  <a:srgbClr val="3E3E3E"/>
                </a:solidFill>
                <a:latin typeface="Roboto Light" panose="02000000000000000000" pitchFamily="2" charset="0"/>
                <a:ea typeface="Roboto Light" panose="02000000000000000000" pitchFamily="2" charset="0"/>
              </a:rPr>
              <a:t>- Chemical filters do not correspond to the Yon-Ka charter.</a:t>
            </a:r>
            <a:endParaRPr lang="fr-FR" dirty="0"/>
          </a:p>
        </p:txBody>
      </p:sp>
      <p:sp>
        <p:nvSpPr>
          <p:cNvPr id="4" name="Espace réservé du numéro de diapositive 3"/>
          <p:cNvSpPr>
            <a:spLocks noGrp="1"/>
          </p:cNvSpPr>
          <p:nvPr>
            <p:ph type="sldNum" sz="quarter" idx="10"/>
          </p:nvPr>
        </p:nvSpPr>
        <p:spPr/>
        <p:txBody>
          <a:bodyPr/>
          <a:lstStyle/>
          <a:p>
            <a:pPr defTabSz="883493">
              <a:defRPr/>
            </a:pPr>
            <a:fld id="{1D2D63E3-0550-4826-886B-56ADBA66688D}" type="slidenum">
              <a:rPr lang="fr-FR">
                <a:solidFill>
                  <a:prstClr val="black"/>
                </a:solidFill>
                <a:latin typeface="Calibri" panose="020F0502020204030204"/>
              </a:rPr>
              <a:pPr defTabSz="883493">
                <a:defRPr/>
              </a:pPr>
              <a:t>17</a:t>
            </a:fld>
            <a:endParaRPr lang="fr-FR">
              <a:solidFill>
                <a:prstClr val="black"/>
              </a:solidFill>
              <a:latin typeface="Calibri" panose="020F0502020204030204"/>
            </a:endParaRPr>
          </a:p>
        </p:txBody>
      </p:sp>
    </p:spTree>
    <p:extLst>
      <p:ext uri="{BB962C8B-B14F-4D97-AF65-F5344CB8AC3E}">
        <p14:creationId xmlns:p14="http://schemas.microsoft.com/office/powerpoint/2010/main" val="2654219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misting of the mist is very fine and the moisturizing texture is very fresh, and delicately aromatic. </a:t>
            </a:r>
          </a:p>
          <a:p>
            <a:endParaRPr lang="en-US" dirty="0"/>
          </a:p>
          <a:p>
            <a:r>
              <a:rPr lang="en-US" dirty="0"/>
              <a:t>The clinical tests results revealed </a:t>
            </a:r>
          </a:p>
          <a:p>
            <a:r>
              <a:rPr lang="en-US" dirty="0"/>
              <a:t>100% of the testers found that the Vital defense mist provides an immediate sensation of freshness </a:t>
            </a:r>
          </a:p>
          <a:p>
            <a:r>
              <a:rPr lang="en-US" dirty="0"/>
              <a:t>96% of them found that it leaves a breathable film on the surface of the skin – </a:t>
            </a:r>
          </a:p>
          <a:p>
            <a:r>
              <a:rPr lang="en-US" dirty="0"/>
              <a:t>this BREATHING aspect is very important, as you can quickly get an occlusive film which would not be pleasant at all, </a:t>
            </a:r>
          </a:p>
          <a:p>
            <a:r>
              <a:rPr lang="en-US" dirty="0"/>
              <a:t>so this is not the case with our mist</a:t>
            </a:r>
          </a:p>
          <a:p>
            <a:endParaRPr lang="en-US" dirty="0"/>
          </a:p>
          <a:p>
            <a:r>
              <a:rPr lang="en-US" dirty="0"/>
              <a:t>For more than 90%, the Vital Defense mist </a:t>
            </a:r>
            <a:r>
              <a:rPr lang="en-US" b="1" dirty="0"/>
              <a:t>provides a better fixation and a long-lasting effect of the make-up</a:t>
            </a:r>
            <a:r>
              <a:rPr lang="en-US" dirty="0"/>
              <a:t>.</a:t>
            </a:r>
            <a:endParaRPr lang="fr-FR" dirty="0"/>
          </a:p>
        </p:txBody>
      </p:sp>
      <p:sp>
        <p:nvSpPr>
          <p:cNvPr id="4" name="Espace réservé du numéro de diapositive 3"/>
          <p:cNvSpPr>
            <a:spLocks noGrp="1"/>
          </p:cNvSpPr>
          <p:nvPr>
            <p:ph type="sldNum" sz="quarter" idx="10"/>
          </p:nvPr>
        </p:nvSpPr>
        <p:spPr/>
        <p:txBody>
          <a:bodyPr/>
          <a:lstStyle/>
          <a:p>
            <a:pPr defTabSz="883493">
              <a:defRPr/>
            </a:pPr>
            <a:fld id="{1D2D63E3-0550-4826-886B-56ADBA66688D}" type="slidenum">
              <a:rPr lang="fr-FR">
                <a:solidFill>
                  <a:prstClr val="black"/>
                </a:solidFill>
                <a:latin typeface="Calibri" panose="020F0502020204030204"/>
              </a:rPr>
              <a:pPr defTabSz="883493">
                <a:defRPr/>
              </a:pPr>
              <a:t>18</a:t>
            </a:fld>
            <a:endParaRPr lang="fr-FR">
              <a:solidFill>
                <a:prstClr val="black"/>
              </a:solidFill>
              <a:latin typeface="Calibri" panose="020F0502020204030204"/>
            </a:endParaRPr>
          </a:p>
        </p:txBody>
      </p:sp>
    </p:spTree>
    <p:extLst>
      <p:ext uri="{BB962C8B-B14F-4D97-AF65-F5344CB8AC3E}">
        <p14:creationId xmlns:p14="http://schemas.microsoft.com/office/powerpoint/2010/main" val="3650371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226961" y="4784070"/>
            <a:ext cx="6491044" cy="3914239"/>
          </a:xfrm>
        </p:spPr>
        <p:txBody>
          <a:bodyPr/>
          <a:lstStyle/>
          <a:p>
            <a:pPr defTabSz="957089">
              <a:defRPr/>
            </a:pPr>
            <a:r>
              <a:rPr lang="en-US" sz="1100" b="1" dirty="0"/>
              <a:t>When should we use the mist in our routine?</a:t>
            </a:r>
            <a:endParaRPr lang="fr-FR" sz="1100" b="1" dirty="0"/>
          </a:p>
          <a:p>
            <a:pPr defTabSz="957089">
              <a:defRPr/>
            </a:pPr>
            <a:endParaRPr lang="fr-FR" sz="1100" dirty="0"/>
          </a:p>
          <a:p>
            <a:pPr defTabSz="957089">
              <a:defRPr/>
            </a:pPr>
            <a:r>
              <a:rPr lang="en-US" sz="1100" dirty="0"/>
              <a:t>The mist can be easily integrated into any beauty routine.</a:t>
            </a:r>
          </a:p>
          <a:p>
            <a:pPr defTabSz="957089">
              <a:defRPr/>
            </a:pPr>
            <a:r>
              <a:rPr lang="en-US" sz="1100" dirty="0"/>
              <a:t>Last step in the morning, after cleansing the skin, prepare the skin with the appropriate YON-KA lotion and apply our day care (contour, serum, cream).</a:t>
            </a:r>
          </a:p>
          <a:p>
            <a:pPr defTabSz="957089">
              <a:defRPr/>
            </a:pPr>
            <a:endParaRPr lang="en-US" sz="1100" dirty="0"/>
          </a:p>
          <a:p>
            <a:pPr defTabSz="957089">
              <a:defRPr/>
            </a:pPr>
            <a:r>
              <a:rPr lang="en-US" sz="1100" dirty="0">
                <a:latin typeface="Calibri" panose="020F0502020204030204" pitchFamily="34" charset="0"/>
                <a:ea typeface="Calibri" panose="020F0502020204030204" pitchFamily="34" charset="0"/>
                <a:cs typeface="Times New Roman" panose="02020603050405020304" pitchFamily="18" charset="0"/>
              </a:rPr>
              <a:t>It is the essential for daily use. </a:t>
            </a:r>
          </a:p>
          <a:p>
            <a:pPr defTabSz="957089">
              <a:defRPr/>
            </a:pPr>
            <a:endParaRPr lang="fr-FR" sz="1100" dirty="0"/>
          </a:p>
        </p:txBody>
      </p:sp>
      <p:sp>
        <p:nvSpPr>
          <p:cNvPr id="4" name="Espace réservé du numéro de diapositive 3"/>
          <p:cNvSpPr>
            <a:spLocks noGrp="1"/>
          </p:cNvSpPr>
          <p:nvPr>
            <p:ph type="sldNum" sz="quarter" idx="10"/>
          </p:nvPr>
        </p:nvSpPr>
        <p:spPr/>
        <p:txBody>
          <a:bodyPr/>
          <a:lstStyle/>
          <a:p>
            <a:pPr defTabSz="883493">
              <a:defRPr/>
            </a:pPr>
            <a:fld id="{1D2D63E3-0550-4826-886B-56ADBA66688D}" type="slidenum">
              <a:rPr lang="fr-FR">
                <a:solidFill>
                  <a:prstClr val="black"/>
                </a:solidFill>
                <a:latin typeface="Calibri" panose="020F0502020204030204"/>
              </a:rPr>
              <a:pPr defTabSz="883493">
                <a:defRPr/>
              </a:pPr>
              <a:t>19</a:t>
            </a:fld>
            <a:endParaRPr lang="fr-FR">
              <a:solidFill>
                <a:prstClr val="black"/>
              </a:solidFill>
              <a:latin typeface="Calibri" panose="020F0502020204030204"/>
            </a:endParaRPr>
          </a:p>
        </p:txBody>
      </p:sp>
    </p:spTree>
    <p:extLst>
      <p:ext uri="{BB962C8B-B14F-4D97-AF65-F5344CB8AC3E}">
        <p14:creationId xmlns:p14="http://schemas.microsoft.com/office/powerpoint/2010/main" val="68417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2</a:t>
            </a:fld>
            <a:endParaRPr lang="fr-FR"/>
          </a:p>
        </p:txBody>
      </p:sp>
    </p:spTree>
    <p:extLst>
      <p:ext uri="{BB962C8B-B14F-4D97-AF65-F5344CB8AC3E}">
        <p14:creationId xmlns:p14="http://schemas.microsoft.com/office/powerpoint/2010/main" val="2509177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226961" y="4784070"/>
            <a:ext cx="6491044" cy="3914239"/>
          </a:xfrm>
        </p:spPr>
        <p:txBody>
          <a:bodyPr/>
          <a:lstStyle/>
          <a:p>
            <a:pPr defTabSz="957089">
              <a:defRPr/>
            </a:pPr>
            <a:r>
              <a:rPr lang="en-US" b="1" dirty="0">
                <a:effectLst/>
                <a:latin typeface="Calibri" panose="020F0502020204030204" pitchFamily="34" charset="0"/>
                <a:ea typeface="Calibri" panose="020F0502020204030204" pitchFamily="34" charset="0"/>
                <a:cs typeface="Times New Roman" panose="02020603050405020304" pitchFamily="18" charset="0"/>
              </a:rPr>
              <a:t>How to use it ?</a:t>
            </a:r>
          </a:p>
          <a:p>
            <a:pPr defTabSz="957089">
              <a:defRPr/>
            </a:pPr>
            <a:r>
              <a:rPr lang="en-US" dirty="0">
                <a:effectLst/>
                <a:latin typeface="Calibri" panose="020F0502020204030204" pitchFamily="34" charset="0"/>
                <a:ea typeface="Calibri" panose="020F0502020204030204" pitchFamily="34" charset="0"/>
                <a:cs typeface="Times New Roman" panose="02020603050405020304" pitchFamily="18" charset="0"/>
              </a:rPr>
              <a:t>Spray in a Y-shape all over the face (with eyes closed), neck and chest from a distance of 30 cm. Spray 7 times (2 face, 1 </a:t>
            </a:r>
            <a:r>
              <a:rPr lang="en-US" dirty="0" err="1">
                <a:effectLst/>
                <a:latin typeface="Calibri" panose="020F0502020204030204" pitchFamily="34" charset="0"/>
                <a:ea typeface="Calibri" panose="020F0502020204030204" pitchFamily="34" charset="0"/>
                <a:cs typeface="Times New Roman" panose="02020603050405020304" pitchFamily="18" charset="0"/>
              </a:rPr>
              <a:t>decollete</a:t>
            </a:r>
            <a:r>
              <a:rPr lang="en-US" dirty="0">
                <a:effectLst/>
                <a:latin typeface="Calibri" panose="020F0502020204030204" pitchFamily="34" charset="0"/>
                <a:ea typeface="Calibri" panose="020F0502020204030204" pitchFamily="34" charset="0"/>
                <a:cs typeface="Times New Roman" panose="02020603050405020304" pitchFamily="18" charset="0"/>
              </a:rPr>
              <a:t>, 2 hands, 2 hair).</a:t>
            </a:r>
          </a:p>
          <a:p>
            <a:pPr defTabSz="957089">
              <a:defRPr/>
            </a:pPr>
            <a:r>
              <a:rPr lang="en-US" dirty="0">
                <a:effectLst/>
                <a:latin typeface="Calibri" panose="020F0502020204030204" pitchFamily="34" charset="0"/>
                <a:ea typeface="Calibri" panose="020F0502020204030204" pitchFamily="34" charset="0"/>
                <a:cs typeface="Times New Roman" panose="02020603050405020304" pitchFamily="18" charset="0"/>
              </a:rPr>
              <a:t>Tips: can also be applied to the hands (and hair).</a:t>
            </a:r>
          </a:p>
          <a:p>
            <a:pPr defTabSz="957089">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defTabSz="957089">
              <a:defRPr/>
            </a:pPr>
            <a:r>
              <a:rPr lang="en-US" b="1" dirty="0">
                <a:effectLst/>
                <a:latin typeface="Calibri" panose="020F0502020204030204" pitchFamily="34" charset="0"/>
                <a:ea typeface="Calibri" panose="020F0502020204030204" pitchFamily="34" charset="0"/>
                <a:cs typeface="Times New Roman" panose="02020603050405020304" pitchFamily="18" charset="0"/>
              </a:rPr>
              <a:t>When to use it? </a:t>
            </a:r>
          </a:p>
          <a:p>
            <a:pPr defTabSz="957089">
              <a:defRPr/>
            </a:pPr>
            <a:r>
              <a:rPr lang="en-US" dirty="0">
                <a:effectLst/>
                <a:latin typeface="Calibri" panose="020F0502020204030204" pitchFamily="34" charset="0"/>
                <a:ea typeface="Calibri" panose="020F0502020204030204" pitchFamily="34" charset="0"/>
                <a:cs typeface="Times New Roman" panose="02020603050405020304" pitchFamily="18" charset="0"/>
              </a:rPr>
              <a:t>In the morning, the last step of the ritual, after make-up. </a:t>
            </a:r>
          </a:p>
          <a:p>
            <a:pPr defTabSz="957089">
              <a:defRPr/>
            </a:pPr>
            <a:r>
              <a:rPr lang="en-US" dirty="0">
                <a:effectLst/>
                <a:latin typeface="Calibri" panose="020F0502020204030204" pitchFamily="34" charset="0"/>
                <a:ea typeface="Calibri" panose="020F0502020204030204" pitchFamily="34" charset="0"/>
                <a:cs typeface="Times New Roman" panose="02020603050405020304" pitchFamily="18" charset="0"/>
              </a:rPr>
              <a:t>This mist can also be applied at any time of the day and at will in the office in front of the computer screen, at the terrace of a café, during a shopping trip, on a walk in the countryside, the sea, the mountains...</a:t>
            </a:r>
          </a:p>
          <a:p>
            <a:pPr defTabSz="957089">
              <a:defRPr/>
            </a:pPr>
            <a:r>
              <a:rPr lang="en-US" dirty="0">
                <a:effectLst/>
                <a:latin typeface="Calibri" panose="020F0502020204030204" pitchFamily="34" charset="0"/>
                <a:ea typeface="Calibri" panose="020F0502020204030204" pitchFamily="34" charset="0"/>
                <a:cs typeface="Times New Roman" panose="02020603050405020304" pitchFamily="18" charset="0"/>
              </a:rPr>
              <a:t>Ideal for smokers</a:t>
            </a:r>
          </a:p>
          <a:p>
            <a:pPr defTabSz="957089">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defTabSz="957089">
              <a:defRPr/>
            </a:pPr>
            <a:r>
              <a:rPr lang="en-US" dirty="0">
                <a:effectLst/>
                <a:latin typeface="Calibri" panose="020F0502020204030204" pitchFamily="34" charset="0"/>
                <a:ea typeface="Calibri" panose="020F0502020204030204" pitchFamily="34" charset="0"/>
                <a:cs typeface="Times New Roman" panose="02020603050405020304" pitchFamily="18" charset="0"/>
              </a:rPr>
              <a:t>100% of the testers found that this mist fitted perfectly into their skincare routine and that it was pleasant to use at any time of the day!</a:t>
            </a:r>
          </a:p>
          <a:p>
            <a:pPr defTabSz="957089">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defTabSz="957089">
              <a:defRPr/>
            </a:pPr>
            <a:r>
              <a:rPr lang="en-US" dirty="0">
                <a:effectLst/>
                <a:latin typeface="Calibri" panose="020F0502020204030204" pitchFamily="34" charset="0"/>
                <a:ea typeface="Calibri" panose="020F0502020204030204" pitchFamily="34" charset="0"/>
                <a:cs typeface="Times New Roman" panose="02020603050405020304" pitchFamily="18" charset="0"/>
              </a:rPr>
              <a:t>We are at 7 sprays per application ( even 8 or 9 if 3 or 4 sprays for the hair depending on the length).</a:t>
            </a:r>
          </a:p>
          <a:p>
            <a:pPr defTabSz="957089">
              <a:defRPr/>
            </a:pPr>
            <a:r>
              <a:rPr lang="en-US" dirty="0">
                <a:effectLst/>
                <a:latin typeface="Calibri" panose="020F0502020204030204" pitchFamily="34" charset="0"/>
                <a:ea typeface="Calibri" panose="020F0502020204030204" pitchFamily="34" charset="0"/>
                <a:cs typeface="Times New Roman" panose="02020603050405020304" pitchFamily="18" charset="0"/>
              </a:rPr>
              <a:t>So reapplying the mist throughout the day makes it easy to get to 10 sprays/day (10 = face/neck/chest/hands twice in a day).</a:t>
            </a:r>
          </a:p>
          <a:p>
            <a:pPr defTabSz="957089">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defTabSz="957089">
              <a:defRPr/>
            </a:pPr>
            <a:r>
              <a:rPr lang="en-US" dirty="0">
                <a:effectLst/>
                <a:latin typeface="Calibri" panose="020F0502020204030204" pitchFamily="34" charset="0"/>
                <a:ea typeface="Calibri" panose="020F0502020204030204" pitchFamily="34" charset="0"/>
                <a:cs typeface="Times New Roman" panose="02020603050405020304" pitchFamily="18" charset="0"/>
              </a:rPr>
              <a:t>800 sprays in total (100ml)</a:t>
            </a:r>
          </a:p>
          <a:p>
            <a:pPr defTabSz="957089">
              <a:defRPr/>
            </a:pPr>
            <a:r>
              <a:rPr lang="en-US" dirty="0">
                <a:effectLst/>
                <a:latin typeface="Calibri" panose="020F0502020204030204" pitchFamily="34" charset="0"/>
                <a:ea typeface="Calibri" panose="020F0502020204030204" pitchFamily="34" charset="0"/>
                <a:cs typeface="Times New Roman" panose="02020603050405020304" pitchFamily="18" charset="0"/>
              </a:rPr>
              <a:t>2 uses per day, 7 sprays = 2 months minimum</a:t>
            </a:r>
            <a:endParaRPr lang="fr-FR" sz="1100"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20</a:t>
            </a:fld>
            <a:endParaRPr lang="fr-FR"/>
          </a:p>
        </p:txBody>
      </p:sp>
    </p:spTree>
    <p:extLst>
      <p:ext uri="{BB962C8B-B14F-4D97-AF65-F5344CB8AC3E}">
        <p14:creationId xmlns:p14="http://schemas.microsoft.com/office/powerpoint/2010/main" val="3902938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u="none" dirty="0">
                <a:solidFill>
                  <a:srgbClr val="A69DCD"/>
                </a:solidFill>
                <a:latin typeface="Roboto Light" panose="02000000000000000000" pitchFamily="2" charset="0"/>
                <a:ea typeface="Roboto Light" panose="02000000000000000000" pitchFamily="2" charset="0"/>
              </a:rPr>
              <a:t>The Vital defense mist has naturally an eco-designed packaging </a:t>
            </a:r>
          </a:p>
          <a:p>
            <a:r>
              <a:rPr lang="en-US" b="0" u="none" dirty="0">
                <a:solidFill>
                  <a:srgbClr val="A69DCD"/>
                </a:solidFill>
                <a:latin typeface="Roboto Light" panose="02000000000000000000" pitchFamily="2" charset="0"/>
                <a:ea typeface="Roboto Light" panose="02000000000000000000" pitchFamily="2" charset="0"/>
              </a:rPr>
              <a:t>The Bottle is made of recycled and infinitely recyclable aluminum </a:t>
            </a:r>
          </a:p>
          <a:p>
            <a:endParaRPr lang="en-US" b="0" u="none" dirty="0">
              <a:solidFill>
                <a:srgbClr val="A69DCD"/>
              </a:solidFill>
              <a:latin typeface="Roboto Light" panose="02000000000000000000" pitchFamily="2" charset="0"/>
              <a:ea typeface="Roboto Light" panose="02000000000000000000" pitchFamily="2" charset="0"/>
            </a:endParaRPr>
          </a:p>
          <a:p>
            <a:r>
              <a:rPr lang="en-US" b="0" u="none" dirty="0">
                <a:solidFill>
                  <a:srgbClr val="A69DCD"/>
                </a:solidFill>
                <a:latin typeface="Roboto Light" panose="02000000000000000000" pitchFamily="2" charset="0"/>
                <a:ea typeface="Roboto Light" panose="02000000000000000000" pitchFamily="2" charset="0"/>
              </a:rPr>
              <a:t>The plus is the double-sided case in which you can find all the detailed product information and instructions for use</a:t>
            </a:r>
          </a:p>
          <a:p>
            <a:endParaRPr lang="en-US" b="0" u="none" dirty="0">
              <a:solidFill>
                <a:srgbClr val="A69DCD"/>
              </a:solidFill>
              <a:latin typeface="Roboto Light" panose="02000000000000000000" pitchFamily="2" charset="0"/>
              <a:ea typeface="Roboto Light" panose="02000000000000000000" pitchFamily="2" charset="0"/>
            </a:endParaRPr>
          </a:p>
          <a:p>
            <a:r>
              <a:rPr lang="en-US" b="0" u="none" dirty="0">
                <a:solidFill>
                  <a:srgbClr val="A69DCD"/>
                </a:solidFill>
                <a:latin typeface="Roboto Light" panose="02000000000000000000" pitchFamily="2" charset="0"/>
                <a:ea typeface="Roboto Light" panose="02000000000000000000" pitchFamily="2" charset="0"/>
              </a:rPr>
              <a:t>the mist is nomadic with a capacity of 100ml in order to have it at any time, even in the plane</a:t>
            </a:r>
          </a:p>
          <a:p>
            <a:r>
              <a:rPr lang="en-US" b="0" u="none" dirty="0">
                <a:solidFill>
                  <a:srgbClr val="A69DCD"/>
                </a:solidFill>
                <a:latin typeface="Roboto Light" panose="02000000000000000000" pitchFamily="2" charset="0"/>
                <a:ea typeface="Roboto Light" panose="02000000000000000000" pitchFamily="2" charset="0"/>
              </a:rPr>
              <a:t>800 sprays per bottle.</a:t>
            </a:r>
          </a:p>
          <a:p>
            <a:r>
              <a:rPr lang="en-US" b="0" u="none" dirty="0">
                <a:solidFill>
                  <a:srgbClr val="A69DCD"/>
                </a:solidFill>
                <a:latin typeface="Roboto Light" panose="02000000000000000000" pitchFamily="2" charset="0"/>
                <a:ea typeface="Roboto Light" panose="02000000000000000000" pitchFamily="2" charset="0"/>
              </a:rPr>
              <a:t>The bottle generally lasts between 3 months (10 sprays/day) and 6 months depending on the use.</a:t>
            </a:r>
          </a:p>
          <a:p>
            <a:endParaRPr lang="en-US" b="0" u="none" dirty="0">
              <a:solidFill>
                <a:srgbClr val="A69DCD"/>
              </a:solidFill>
              <a:latin typeface="Roboto Light" panose="02000000000000000000" pitchFamily="2" charset="0"/>
              <a:ea typeface="Roboto Light" panose="02000000000000000000" pitchFamily="2" charset="0"/>
            </a:endParaRPr>
          </a:p>
          <a:p>
            <a:r>
              <a:rPr lang="en-US" b="0" u="none" dirty="0">
                <a:solidFill>
                  <a:srgbClr val="A69DCD"/>
                </a:solidFill>
                <a:latin typeface="Roboto Light" panose="02000000000000000000" pitchFamily="2" charset="0"/>
                <a:ea typeface="Roboto Light" panose="02000000000000000000" pitchFamily="2" charset="0"/>
              </a:rPr>
              <a:t>The recommended price is 51€.</a:t>
            </a:r>
          </a:p>
          <a:p>
            <a:r>
              <a:rPr lang="en-US" b="0" u="none" dirty="0">
                <a:solidFill>
                  <a:srgbClr val="A69DCD"/>
                </a:solidFill>
                <a:latin typeface="Roboto Light" panose="02000000000000000000" pitchFamily="2" charset="0"/>
                <a:ea typeface="Roboto Light" panose="02000000000000000000" pitchFamily="2" charset="0"/>
              </a:rPr>
              <a:t>It will be available from our approved partners from May 2023.</a:t>
            </a:r>
            <a:endParaRPr lang="fr-FR" b="0" u="none" dirty="0">
              <a:latin typeface="Roboto Light" panose="02000000000000000000" pitchFamily="2" charset="0"/>
              <a:ea typeface="Roboto Light" panose="02000000000000000000" pitchFamily="2" charset="0"/>
            </a:endParaRPr>
          </a:p>
        </p:txBody>
      </p:sp>
      <p:sp>
        <p:nvSpPr>
          <p:cNvPr id="4" name="Espace réservé du numéro de diapositive 3"/>
          <p:cNvSpPr>
            <a:spLocks noGrp="1"/>
          </p:cNvSpPr>
          <p:nvPr>
            <p:ph type="sldNum" sz="quarter" idx="5"/>
          </p:nvPr>
        </p:nvSpPr>
        <p:spPr/>
        <p:txBody>
          <a:bodyPr/>
          <a:lstStyle/>
          <a:p>
            <a:pPr defTabSz="883493">
              <a:defRPr/>
            </a:pPr>
            <a:fld id="{1D2D63E3-0550-4826-886B-56ADBA66688D}" type="slidenum">
              <a:rPr lang="fr-FR">
                <a:solidFill>
                  <a:prstClr val="black"/>
                </a:solidFill>
                <a:latin typeface="Calibri" panose="020F0502020204030204"/>
              </a:rPr>
              <a:pPr defTabSz="883493">
                <a:defRPr/>
              </a:pPr>
              <a:t>21</a:t>
            </a:fld>
            <a:endParaRPr lang="fr-FR">
              <a:solidFill>
                <a:prstClr val="black"/>
              </a:solidFill>
              <a:latin typeface="Calibri" panose="020F0502020204030204"/>
            </a:endParaRPr>
          </a:p>
        </p:txBody>
      </p:sp>
    </p:spTree>
    <p:extLst>
      <p:ext uri="{BB962C8B-B14F-4D97-AF65-F5344CB8AC3E}">
        <p14:creationId xmlns:p14="http://schemas.microsoft.com/office/powerpoint/2010/main" val="3959545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main asset of our mist is its </a:t>
            </a:r>
            <a:r>
              <a:rPr lang="en-US" b="1" u="sng" dirty="0"/>
              <a:t>multi-protection against both pollution and light rays</a:t>
            </a:r>
            <a:r>
              <a:rPr lang="en-US" dirty="0"/>
              <a:t>. </a:t>
            </a:r>
          </a:p>
          <a:p>
            <a:r>
              <a:rPr lang="en-US" dirty="0"/>
              <a:t>Competitors usually only offer one protection. </a:t>
            </a:r>
          </a:p>
          <a:p>
            <a:r>
              <a:rPr lang="en-US" dirty="0"/>
              <a:t>Considering its effectiveness, </a:t>
            </a:r>
            <a:r>
              <a:rPr lang="en-US" b="1" dirty="0"/>
              <a:t>the recommended price of the mist is very competitive</a:t>
            </a:r>
            <a:r>
              <a:rPr lang="en-US" dirty="0"/>
              <a:t>. </a:t>
            </a:r>
          </a:p>
          <a:p>
            <a:r>
              <a:rPr lang="en-US" dirty="0"/>
              <a:t>Finally, the third advantage is </a:t>
            </a:r>
            <a:r>
              <a:rPr lang="en-US" b="1" dirty="0"/>
              <a:t>the high percentage of natural actives ingredients 99% in our mist, its clean formula and its fresh and sensory texture</a:t>
            </a:r>
            <a:r>
              <a:rPr lang="en-US" dirty="0"/>
              <a:t>. </a:t>
            </a:r>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22</a:t>
            </a:fld>
            <a:endParaRPr lang="fr-FR"/>
          </a:p>
        </p:txBody>
      </p:sp>
    </p:spTree>
    <p:extLst>
      <p:ext uri="{BB962C8B-B14F-4D97-AF65-F5344CB8AC3E}">
        <p14:creationId xmlns:p14="http://schemas.microsoft.com/office/powerpoint/2010/main" val="4289420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23</a:t>
            </a:fld>
            <a:endParaRPr lang="fr-FR"/>
          </a:p>
        </p:txBody>
      </p:sp>
    </p:spTree>
    <p:extLst>
      <p:ext uri="{BB962C8B-B14F-4D97-AF65-F5344CB8AC3E}">
        <p14:creationId xmlns:p14="http://schemas.microsoft.com/office/powerpoint/2010/main" val="2792244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24</a:t>
            </a:fld>
            <a:endParaRPr lang="fr-FR"/>
          </a:p>
        </p:txBody>
      </p:sp>
    </p:spTree>
    <p:extLst>
      <p:ext uri="{BB962C8B-B14F-4D97-AF65-F5344CB8AC3E}">
        <p14:creationId xmlns:p14="http://schemas.microsoft.com/office/powerpoint/2010/main" val="3963405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 Sweet orange, green mandarin and magnolia EO</a:t>
            </a:r>
          </a:p>
          <a:p>
            <a:r>
              <a:rPr lang="fr-FR" dirty="0"/>
              <a:t>D. </a:t>
            </a:r>
            <a:r>
              <a:rPr lang="fr-FR" dirty="0" err="1"/>
              <a:t>Vitamin</a:t>
            </a:r>
            <a:r>
              <a:rPr lang="fr-FR" dirty="0"/>
              <a:t> B5</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412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 99%</a:t>
            </a: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26</a:t>
            </a:fld>
            <a:endParaRPr lang="fr-FR"/>
          </a:p>
        </p:txBody>
      </p:sp>
    </p:spTree>
    <p:extLst>
      <p:ext uri="{BB962C8B-B14F-4D97-AF65-F5344CB8AC3E}">
        <p14:creationId xmlns:p14="http://schemas.microsoft.com/office/powerpoint/2010/main" val="3888758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S’intègre dans toutes les routines beauté</a:t>
            </a: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27</a:t>
            </a:fld>
            <a:endParaRPr lang="fr-FR"/>
          </a:p>
        </p:txBody>
      </p:sp>
    </p:spTree>
    <p:extLst>
      <p:ext uri="{BB962C8B-B14F-4D97-AF65-F5344CB8AC3E}">
        <p14:creationId xmlns:p14="http://schemas.microsoft.com/office/powerpoint/2010/main" val="411053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28</a:t>
            </a:fld>
            <a:endParaRPr lang="fr-FR"/>
          </a:p>
        </p:txBody>
      </p:sp>
    </p:spTree>
    <p:extLst>
      <p:ext uri="{BB962C8B-B14F-4D97-AF65-F5344CB8AC3E}">
        <p14:creationId xmlns:p14="http://schemas.microsoft.com/office/powerpoint/2010/main" val="2235937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514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283700" y="4784070"/>
            <a:ext cx="6354868" cy="4846201"/>
          </a:xfrm>
        </p:spPr>
        <p:txBody>
          <a:bodyPr/>
          <a:lstStyle/>
          <a:p>
            <a:pPr defTabSz="957089">
              <a:defRPr/>
            </a:pPr>
            <a:r>
              <a:rPr lang="en-US" sz="1600" spc="-42" dirty="0">
                <a:latin typeface="Calibri" panose="020F0502020204030204" pitchFamily="34" charset="0"/>
                <a:ea typeface="Times New Roman" panose="02020603050405020304" pitchFamily="18" charset="0"/>
                <a:cs typeface="Calibri" panose="020F0502020204030204" pitchFamily="34" charset="0"/>
              </a:rPr>
              <a:t>It's no secret to anyone that our skin is permanently exposed to many external aggressions.</a:t>
            </a:r>
          </a:p>
          <a:p>
            <a:pPr defTabSz="957089">
              <a:defRPr/>
            </a:pPr>
            <a:r>
              <a:rPr lang="en-US" sz="1600" spc="-42" dirty="0">
                <a:latin typeface="Calibri" panose="020F0502020204030204" pitchFamily="34" charset="0"/>
                <a:ea typeface="Times New Roman" panose="02020603050405020304" pitchFamily="18" charset="0"/>
                <a:cs typeface="Calibri" panose="020F0502020204030204" pitchFamily="34" charset="0"/>
              </a:rPr>
              <a:t>The pollution and the light radiation(s) are the main accelerators of the ageing of our skin. </a:t>
            </a:r>
          </a:p>
          <a:p>
            <a:pPr algn="l"/>
            <a:r>
              <a:rPr lang="en-US" sz="1700" dirty="0">
                <a:solidFill>
                  <a:srgbClr val="343334"/>
                </a:solidFill>
                <a:latin typeface="Roboto-Light"/>
              </a:rPr>
              <a:t>Recent studies have revealed that pollution </a:t>
            </a:r>
            <a:r>
              <a:rPr lang="en-US" sz="1700" spc="-42" dirty="0">
                <a:latin typeface="Calibri" panose="020F0502020204030204" pitchFamily="34" charset="0"/>
                <a:ea typeface="Times New Roman" panose="02020603050405020304" pitchFamily="18" charset="0"/>
                <a:cs typeface="Calibri" panose="020F0502020204030204" pitchFamily="34" charset="0"/>
              </a:rPr>
              <a:t>is more and more present in our daily lives</a:t>
            </a:r>
            <a:r>
              <a:rPr lang="en-US" sz="1700" dirty="0">
                <a:solidFill>
                  <a:srgbClr val="343334"/>
                </a:solidFill>
                <a:latin typeface="Roboto-Light"/>
              </a:rPr>
              <a:t>  and has increased by </a:t>
            </a:r>
            <a:r>
              <a:rPr lang="en-US" sz="1700" b="1" u="sng" dirty="0">
                <a:solidFill>
                  <a:srgbClr val="343334"/>
                </a:solidFill>
                <a:latin typeface="Roboto-Light"/>
              </a:rPr>
              <a:t>8% in the last 5 years*.</a:t>
            </a:r>
            <a:endParaRPr lang="en-US" sz="1600" b="1" u="sng" spc="-42" dirty="0">
              <a:solidFill>
                <a:srgbClr val="343334"/>
              </a:solidFill>
              <a:latin typeface="Calibri" panose="020F0502020204030204" pitchFamily="34" charset="0"/>
              <a:cs typeface="Calibri" panose="020F0502020204030204" pitchFamily="34" charset="0"/>
            </a:endParaRPr>
          </a:p>
          <a:p>
            <a:pPr defTabSz="957089">
              <a:defRPr/>
            </a:pPr>
            <a:endParaRPr lang="en-US" sz="1600" b="1" u="sng" spc="-42" dirty="0">
              <a:latin typeface="Calibri" panose="020F0502020204030204" pitchFamily="34" charset="0"/>
              <a:ea typeface="Times New Roman" panose="02020603050405020304" pitchFamily="18" charset="0"/>
              <a:cs typeface="Calibri" panose="020F0502020204030204" pitchFamily="34" charset="0"/>
            </a:endParaRPr>
          </a:p>
          <a:p>
            <a:pPr defTabSz="957089">
              <a:defRPr/>
            </a:pPr>
            <a:r>
              <a:rPr lang="en-US" sz="1600" spc="-42" dirty="0">
                <a:latin typeface="Calibri" panose="020F0502020204030204" pitchFamily="34" charset="0"/>
                <a:ea typeface="Times New Roman" panose="02020603050405020304" pitchFamily="18" charset="0"/>
                <a:cs typeface="Calibri" panose="020F0502020204030204" pitchFamily="34" charset="0"/>
              </a:rPr>
              <a:t>Today, according to the world health organization, </a:t>
            </a:r>
            <a:r>
              <a:rPr lang="en-US" sz="1600" b="1" u="sng" spc="-42" dirty="0">
                <a:latin typeface="Calibri" panose="020F0502020204030204" pitchFamily="34" charset="0"/>
                <a:ea typeface="Times New Roman" panose="02020603050405020304" pitchFamily="18" charset="0"/>
                <a:cs typeface="Calibri" panose="020F0502020204030204" pitchFamily="34" charset="0"/>
              </a:rPr>
              <a:t>99% of the population is exposed to polluted air** and- </a:t>
            </a:r>
          </a:p>
          <a:p>
            <a:pPr defTabSz="957089">
              <a:defRPr/>
            </a:pPr>
            <a:r>
              <a:rPr lang="en-US" sz="1600" b="1" u="sng" spc="-42" dirty="0">
                <a:latin typeface="Calibri" panose="020F0502020204030204" pitchFamily="34" charset="0"/>
                <a:ea typeface="Times New Roman" panose="02020603050405020304" pitchFamily="18" charset="0"/>
                <a:cs typeface="Calibri" panose="020F0502020204030204" pitchFamily="34" charset="0"/>
              </a:rPr>
              <a:t> 80% of the population to fine particles*** </a:t>
            </a:r>
          </a:p>
          <a:p>
            <a:pPr defTabSz="957089">
              <a:defRPr/>
            </a:pPr>
            <a:r>
              <a:rPr lang="en-US" sz="1600" spc="-42" dirty="0">
                <a:latin typeface="Calibri" panose="020F0502020204030204" pitchFamily="34" charset="0"/>
                <a:ea typeface="Times New Roman" panose="02020603050405020304" pitchFamily="18" charset="0"/>
                <a:cs typeface="Calibri" panose="020F0502020204030204" pitchFamily="34" charset="0"/>
              </a:rPr>
              <a:t>This data concerns the global population not only the urban areas</a:t>
            </a:r>
          </a:p>
          <a:p>
            <a:pPr defTabSz="957089">
              <a:defRPr/>
            </a:pPr>
            <a:r>
              <a:rPr lang="en-US" sz="1600" b="1" spc="-42" dirty="0">
                <a:latin typeface="Calibri" panose="020F0502020204030204" pitchFamily="34" charset="0"/>
                <a:ea typeface="Times New Roman" panose="02020603050405020304" pitchFamily="18" charset="0"/>
                <a:cs typeface="Calibri" panose="020F0502020204030204" pitchFamily="34" charset="0"/>
              </a:rPr>
              <a:t>We can now consider that our skin is facing premature ageing. </a:t>
            </a:r>
          </a:p>
          <a:p>
            <a:pPr defTabSz="957089">
              <a:defRPr/>
            </a:pPr>
            <a:endParaRPr lang="en-US" sz="1600" spc="-42" dirty="0">
              <a:latin typeface="Calibri" panose="020F0502020204030204" pitchFamily="34" charset="0"/>
              <a:cs typeface="Calibri" panose="020F0502020204030204" pitchFamily="34" charset="0"/>
            </a:endParaRPr>
          </a:p>
          <a:p>
            <a:pPr defTabSz="957089">
              <a:defRPr/>
            </a:pPr>
            <a:r>
              <a:rPr lang="en-US" dirty="0">
                <a:latin typeface="Roboto-Light"/>
              </a:rPr>
              <a:t>*Future Market Insights report "Anti-pollution skin care market 2017/2021" </a:t>
            </a:r>
          </a:p>
          <a:p>
            <a:r>
              <a:rPr lang="en-US" dirty="0">
                <a:latin typeface="Roboto-Light"/>
              </a:rPr>
              <a:t>**Source OMS "Health topics air pollution" </a:t>
            </a:r>
          </a:p>
          <a:p>
            <a:r>
              <a:rPr lang="en-US" dirty="0">
                <a:latin typeface="Roboto-Light"/>
              </a:rPr>
              <a:t>***Partner study</a:t>
            </a:r>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3</a:t>
            </a:fld>
            <a:endParaRPr lang="fr-FR"/>
          </a:p>
        </p:txBody>
      </p:sp>
    </p:spTree>
    <p:extLst>
      <p:ext uri="{BB962C8B-B14F-4D97-AF65-F5344CB8AC3E}">
        <p14:creationId xmlns:p14="http://schemas.microsoft.com/office/powerpoint/2010/main" val="550881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Even if the new VITAL DEFENSE mist hydrates, it does not replace the hydrating and protective action of a cream</a:t>
            </a:r>
            <a:endParaRPr lang="fr-FR" dirty="0"/>
          </a:p>
        </p:txBody>
      </p:sp>
      <p:sp>
        <p:nvSpPr>
          <p:cNvPr id="4" name="Espace réservé du numéro de diapositive 3"/>
          <p:cNvSpPr>
            <a:spLocks noGrp="1"/>
          </p:cNvSpPr>
          <p:nvPr>
            <p:ph type="sldNum" sz="quarter" idx="5"/>
          </p:nvPr>
        </p:nvSpPr>
        <p:spPr/>
        <p:txBody>
          <a:bodyPr/>
          <a:lstStyle/>
          <a:p>
            <a:pPr defTabSz="883493">
              <a:defRPr/>
            </a:pPr>
            <a:fld id="{1E75D512-6B45-4599-B546-A08B6EF7031D}" type="slidenum">
              <a:rPr lang="fr-FR" sz="1200">
                <a:solidFill>
                  <a:prstClr val="black"/>
                </a:solidFill>
                <a:latin typeface="Calibri"/>
              </a:rPr>
              <a:pPr defTabSz="883493">
                <a:defRPr/>
              </a:pPr>
              <a:t>30</a:t>
            </a:fld>
            <a:endParaRPr lang="fr-FR" sz="1200">
              <a:solidFill>
                <a:prstClr val="black"/>
              </a:solidFill>
              <a:latin typeface="Calibri"/>
            </a:endParaRPr>
          </a:p>
        </p:txBody>
      </p:sp>
    </p:spTree>
    <p:extLst>
      <p:ext uri="{BB962C8B-B14F-4D97-AF65-F5344CB8AC3E}">
        <p14:creationId xmlns:p14="http://schemas.microsoft.com/office/powerpoint/2010/main" val="990224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57089">
              <a:defRPr/>
            </a:pPr>
            <a:r>
              <a:rPr lang="en-US" dirty="0"/>
              <a:t>Our mist has no sunscreen (so no SPF) </a:t>
            </a:r>
          </a:p>
          <a:p>
            <a:pPr defTabSz="957089">
              <a:defRPr/>
            </a:pPr>
            <a:r>
              <a:rPr lang="en-US" dirty="0"/>
              <a:t>Our powerful ingredients protect against the damaging effects of UV radiation, which have very negative effects on the skin. </a:t>
            </a:r>
          </a:p>
          <a:p>
            <a:endParaRPr lang="fr-FR" dirty="0"/>
          </a:p>
        </p:txBody>
      </p:sp>
      <p:sp>
        <p:nvSpPr>
          <p:cNvPr id="4" name="Espace réservé du numéro de diapositive 3"/>
          <p:cNvSpPr>
            <a:spLocks noGrp="1"/>
          </p:cNvSpPr>
          <p:nvPr>
            <p:ph type="sldNum" sz="quarter" idx="5"/>
          </p:nvPr>
        </p:nvSpPr>
        <p:spPr/>
        <p:txBody>
          <a:bodyPr/>
          <a:lstStyle/>
          <a:p>
            <a:pPr defTabSz="883493">
              <a:defRPr/>
            </a:pPr>
            <a:fld id="{1E75D512-6B45-4599-B546-A08B6EF7031D}" type="slidenum">
              <a:rPr lang="fr-FR" sz="1200">
                <a:solidFill>
                  <a:prstClr val="black"/>
                </a:solidFill>
                <a:latin typeface="Calibri"/>
              </a:rPr>
              <a:pPr defTabSz="883493">
                <a:defRPr/>
              </a:pPr>
              <a:t>31</a:t>
            </a:fld>
            <a:endParaRPr lang="fr-FR" sz="1200">
              <a:solidFill>
                <a:prstClr val="black"/>
              </a:solidFill>
              <a:latin typeface="Calibri"/>
            </a:endParaRPr>
          </a:p>
        </p:txBody>
      </p:sp>
    </p:spTree>
    <p:extLst>
      <p:ext uri="{BB962C8B-B14F-4D97-AF65-F5344CB8AC3E}">
        <p14:creationId xmlns:p14="http://schemas.microsoft.com/office/powerpoint/2010/main" val="2875892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773"/>
              </a:spcAft>
            </a:pPr>
            <a:r>
              <a:rPr lang="en-US" sz="2300" b="1" dirty="0">
                <a:solidFill>
                  <a:srgbClr val="A69DCD"/>
                </a:solidFill>
                <a:latin typeface="Roboto Black" panose="02000000000000000000" pitchFamily="2" charset="0"/>
                <a:ea typeface="Roboto Black" panose="02000000000000000000" pitchFamily="2" charset="0"/>
              </a:rPr>
              <a:t>After 7 DAYS </a:t>
            </a:r>
            <a:r>
              <a:rPr lang="en-US" sz="1500" b="1" dirty="0">
                <a:solidFill>
                  <a:srgbClr val="A69DCD"/>
                </a:solidFill>
                <a:latin typeface="Roboto Black" panose="02000000000000000000" pitchFamily="2" charset="0"/>
                <a:ea typeface="Roboto Black" panose="02000000000000000000" pitchFamily="2" charset="0"/>
              </a:rPr>
              <a:t>RADIANCE ENHANCER</a:t>
            </a:r>
            <a:r>
              <a:rPr lang="fr-FR" sz="1000" baseline="100000" dirty="0">
                <a:solidFill>
                  <a:srgbClr val="A69DCD"/>
                </a:solidFill>
                <a:latin typeface="Roboto Black" panose="02000000000000000000" pitchFamily="2" charset="0"/>
                <a:ea typeface="Roboto Black" panose="02000000000000000000" pitchFamily="2" charset="0"/>
              </a:rPr>
              <a:t>(3)</a:t>
            </a:r>
            <a:r>
              <a:rPr lang="fr-FR" sz="1500" b="1" dirty="0">
                <a:solidFill>
                  <a:srgbClr val="A69DCD"/>
                </a:solidFill>
                <a:latin typeface="Roboto Black" panose="02000000000000000000" pitchFamily="2" charset="0"/>
                <a:ea typeface="Roboto Black" panose="02000000000000000000" pitchFamily="2" charset="0"/>
              </a:rPr>
              <a:t> </a:t>
            </a:r>
            <a:endParaRPr lang="fr-FR" dirty="0">
              <a:ea typeface="Calibri" panose="020F0502020204030204" pitchFamily="34" charset="0"/>
              <a:cs typeface="Times New Roman" panose="02020603050405020304" pitchFamily="18" charset="0"/>
            </a:endParaRPr>
          </a:p>
          <a:p>
            <a:pPr>
              <a:lnSpc>
                <a:spcPct val="107000"/>
              </a:lnSpc>
              <a:spcAft>
                <a:spcPts val="773"/>
              </a:spcAft>
            </a:pPr>
            <a:r>
              <a:rPr lang="fr-FR" dirty="0">
                <a:ea typeface="Calibri" panose="020F0502020204030204" pitchFamily="34" charset="0"/>
                <a:cs typeface="Times New Roman" panose="02020603050405020304" pitchFamily="18" charset="0"/>
              </a:rPr>
              <a:t>Radiance of the complexion    </a:t>
            </a:r>
            <a:r>
              <a:rPr lang="fr-FR" sz="2700" b="1" dirty="0">
                <a:solidFill>
                  <a:srgbClr val="A69DCD"/>
                </a:solidFill>
                <a:latin typeface="Roboto Black" panose="02000000000000000000" pitchFamily="2" charset="0"/>
                <a:ea typeface="Roboto Black" panose="02000000000000000000" pitchFamily="2" charset="0"/>
              </a:rPr>
              <a:t>+ 16%</a:t>
            </a:r>
            <a:r>
              <a:rPr lang="fr-FR" sz="1100" baseline="92000" dirty="0">
                <a:solidFill>
                  <a:srgbClr val="A69DCD"/>
                </a:solidFill>
                <a:ea typeface="Roboto Black" panose="02000000000000000000" pitchFamily="2" charset="0"/>
              </a:rPr>
              <a:t>(3)</a:t>
            </a:r>
            <a:br>
              <a:rPr lang="fr-FR" sz="1000" b="1" dirty="0">
                <a:ea typeface="Calibri" panose="020F0502020204030204" pitchFamily="34" charset="0"/>
                <a:cs typeface="Times New Roman" panose="02020603050405020304" pitchFamily="18" charset="0"/>
              </a:rPr>
            </a:br>
            <a:r>
              <a:rPr lang="fr-FR" dirty="0">
                <a:ea typeface="Calibri" panose="020F0502020204030204" pitchFamily="34" charset="0"/>
                <a:cs typeface="Times New Roman" panose="02020603050405020304" pitchFamily="18" charset="0"/>
              </a:rPr>
              <a:t>Complexion </a:t>
            </a:r>
            <a:r>
              <a:rPr lang="fr-FR" dirty="0" err="1">
                <a:ea typeface="Calibri" panose="020F0502020204030204" pitchFamily="34" charset="0"/>
                <a:cs typeface="Times New Roman" panose="02020603050405020304" pitchFamily="18" charset="0"/>
              </a:rPr>
              <a:t>uniformity</a:t>
            </a:r>
            <a:r>
              <a:rPr lang="fr-FR" dirty="0">
                <a:ea typeface="Calibri" panose="020F0502020204030204" pitchFamily="34" charset="0"/>
                <a:cs typeface="Times New Roman" panose="02020603050405020304" pitchFamily="18" charset="0"/>
              </a:rPr>
              <a:t>              </a:t>
            </a:r>
            <a:r>
              <a:rPr lang="fr-FR" sz="2700" b="1" dirty="0">
                <a:solidFill>
                  <a:srgbClr val="A69DCD"/>
                </a:solidFill>
                <a:latin typeface="Roboto Black" panose="02000000000000000000" pitchFamily="2" charset="0"/>
                <a:ea typeface="Roboto Black" panose="02000000000000000000" pitchFamily="2" charset="0"/>
              </a:rPr>
              <a:t>+ 40%</a:t>
            </a:r>
            <a:r>
              <a:rPr lang="fr-FR" sz="1100" baseline="92000" dirty="0">
                <a:solidFill>
                  <a:srgbClr val="A69DCD"/>
                </a:solidFill>
                <a:ea typeface="Roboto Black" panose="02000000000000000000" pitchFamily="2" charset="0"/>
              </a:rPr>
              <a:t>(3)</a:t>
            </a:r>
            <a:endParaRPr lang="fr-FR" sz="800" baseline="92000" dirty="0">
              <a:solidFill>
                <a:srgbClr val="A69DCD"/>
              </a:solidFill>
              <a:ea typeface="Roboto Black" panose="02000000000000000000" pitchFamily="2" charset="0"/>
            </a:endParaRPr>
          </a:p>
          <a:p>
            <a:endParaRPr lang="fr-FR" dirty="0"/>
          </a:p>
        </p:txBody>
      </p:sp>
      <p:sp>
        <p:nvSpPr>
          <p:cNvPr id="4" name="Espace réservé du numéro de diapositive 3"/>
          <p:cNvSpPr>
            <a:spLocks noGrp="1"/>
          </p:cNvSpPr>
          <p:nvPr>
            <p:ph type="sldNum" sz="quarter" idx="5"/>
          </p:nvPr>
        </p:nvSpPr>
        <p:spPr/>
        <p:txBody>
          <a:bodyPr/>
          <a:lstStyle/>
          <a:p>
            <a:pPr defTabSz="883493">
              <a:defRPr/>
            </a:pPr>
            <a:fld id="{1E75D512-6B45-4599-B546-A08B6EF7031D}" type="slidenum">
              <a:rPr lang="fr-FR" sz="1200">
                <a:solidFill>
                  <a:prstClr val="black"/>
                </a:solidFill>
                <a:latin typeface="Calibri"/>
              </a:rPr>
              <a:pPr defTabSz="883493">
                <a:defRPr/>
              </a:pPr>
              <a:t>32</a:t>
            </a:fld>
            <a:endParaRPr lang="fr-FR" sz="1200">
              <a:solidFill>
                <a:prstClr val="black"/>
              </a:solidFill>
              <a:latin typeface="Calibri"/>
            </a:endParaRPr>
          </a:p>
        </p:txBody>
      </p:sp>
    </p:spTree>
    <p:extLst>
      <p:ext uri="{BB962C8B-B14F-4D97-AF65-F5344CB8AC3E}">
        <p14:creationId xmlns:p14="http://schemas.microsoft.com/office/powerpoint/2010/main" val="1401271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883493">
              <a:defRPr/>
            </a:pPr>
            <a:fld id="{1E75D512-6B45-4599-B546-A08B6EF7031D}" type="slidenum">
              <a:rPr lang="fr-FR" sz="1200">
                <a:solidFill>
                  <a:prstClr val="black"/>
                </a:solidFill>
                <a:latin typeface="Calibri"/>
              </a:rPr>
              <a:pPr defTabSz="883493">
                <a:defRPr/>
              </a:pPr>
              <a:t>33</a:t>
            </a:fld>
            <a:endParaRPr lang="fr-FR" sz="1200">
              <a:solidFill>
                <a:prstClr val="black"/>
              </a:solidFill>
              <a:latin typeface="Calibri"/>
            </a:endParaRPr>
          </a:p>
        </p:txBody>
      </p:sp>
    </p:spTree>
    <p:extLst>
      <p:ext uri="{BB962C8B-B14F-4D97-AF65-F5344CB8AC3E}">
        <p14:creationId xmlns:p14="http://schemas.microsoft.com/office/powerpoint/2010/main" val="3717860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883493">
              <a:defRPr/>
            </a:pPr>
            <a:fld id="{1E75D512-6B45-4599-B546-A08B6EF7031D}" type="slidenum">
              <a:rPr lang="fr-FR" sz="1200">
                <a:solidFill>
                  <a:prstClr val="black"/>
                </a:solidFill>
                <a:latin typeface="Calibri"/>
              </a:rPr>
              <a:pPr defTabSz="883493">
                <a:defRPr/>
              </a:pPr>
              <a:t>34</a:t>
            </a:fld>
            <a:endParaRPr lang="fr-FR" sz="1200">
              <a:solidFill>
                <a:prstClr val="black"/>
              </a:solidFill>
              <a:latin typeface="Calibri"/>
            </a:endParaRPr>
          </a:p>
        </p:txBody>
      </p:sp>
    </p:spTree>
    <p:extLst>
      <p:ext uri="{BB962C8B-B14F-4D97-AF65-F5344CB8AC3E}">
        <p14:creationId xmlns:p14="http://schemas.microsoft.com/office/powerpoint/2010/main" val="948056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883493">
              <a:defRPr/>
            </a:pPr>
            <a:fld id="{1E75D512-6B45-4599-B546-A08B6EF7031D}" type="slidenum">
              <a:rPr lang="fr-FR" sz="1200">
                <a:solidFill>
                  <a:prstClr val="black"/>
                </a:solidFill>
                <a:latin typeface="Calibri"/>
              </a:rPr>
              <a:pPr defTabSz="883493">
                <a:defRPr/>
              </a:pPr>
              <a:t>35</a:t>
            </a:fld>
            <a:endParaRPr lang="fr-FR" sz="1200">
              <a:solidFill>
                <a:prstClr val="black"/>
              </a:solidFill>
              <a:latin typeface="Calibri"/>
            </a:endParaRPr>
          </a:p>
        </p:txBody>
      </p:sp>
    </p:spTree>
    <p:extLst>
      <p:ext uri="{BB962C8B-B14F-4D97-AF65-F5344CB8AC3E}">
        <p14:creationId xmlns:p14="http://schemas.microsoft.com/office/powerpoint/2010/main" val="333299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883493">
              <a:defRPr/>
            </a:pPr>
            <a:fld id="{1E75D512-6B45-4599-B546-A08B6EF7031D}" type="slidenum">
              <a:rPr lang="fr-FR" sz="1200">
                <a:solidFill>
                  <a:prstClr val="black"/>
                </a:solidFill>
                <a:latin typeface="Calibri"/>
              </a:rPr>
              <a:pPr defTabSz="883493">
                <a:defRPr/>
              </a:pPr>
              <a:t>36</a:t>
            </a:fld>
            <a:endParaRPr lang="fr-FR" sz="1200">
              <a:solidFill>
                <a:prstClr val="black"/>
              </a:solidFill>
              <a:latin typeface="Calibri"/>
            </a:endParaRPr>
          </a:p>
        </p:txBody>
      </p:sp>
    </p:spTree>
    <p:extLst>
      <p:ext uri="{BB962C8B-B14F-4D97-AF65-F5344CB8AC3E}">
        <p14:creationId xmlns:p14="http://schemas.microsoft.com/office/powerpoint/2010/main" val="798369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Here is a summary table of our different anti-oxidant allies that allows us to differentiate them and to know how to best advise </a:t>
            </a:r>
            <a:r>
              <a:rPr lang="en-US" dirty="0" err="1"/>
              <a:t>them.I</a:t>
            </a:r>
            <a:r>
              <a:rPr lang="en-US" dirty="0"/>
              <a:t> encourage you to print it out and distribute it to beauticians. </a:t>
            </a: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37</a:t>
            </a:fld>
            <a:endParaRPr lang="fr-FR"/>
          </a:p>
        </p:txBody>
      </p:sp>
    </p:spTree>
    <p:extLst>
      <p:ext uri="{BB962C8B-B14F-4D97-AF65-F5344CB8AC3E}">
        <p14:creationId xmlns:p14="http://schemas.microsoft.com/office/powerpoint/2010/main" val="3771732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3493">
              <a:defRPr/>
            </a:pPr>
            <a:r>
              <a:rPr lang="en-US" baseline="0" dirty="0"/>
              <a:t>As a reminder, the NETTOYANT CRÈME is not only the ideal cleanser for sensitive skin with peppermint, but also perfect for removing heavy makeup thanks to its creamy texture.</a:t>
            </a:r>
          </a:p>
          <a:p>
            <a:pPr defTabSz="883493">
              <a:defRPr/>
            </a:pPr>
            <a:endParaRPr lang="en-US" baseline="0" dirty="0"/>
          </a:p>
          <a:p>
            <a:pPr defTabSz="883493">
              <a:defRPr/>
            </a:pPr>
            <a:r>
              <a:rPr lang="en-US" baseline="0" dirty="0"/>
              <a:t>Vital Defense Crème is perfect to protect the skin against pollution thanks to myrtle extract and moringa peptides, but it is also a very hydrating and anti dehydrating cream.</a:t>
            </a:r>
          </a:p>
          <a:p>
            <a:pPr defTabSz="883493">
              <a:defRPr/>
            </a:pPr>
            <a:endParaRPr lang="en-US" baseline="0" dirty="0"/>
          </a:p>
          <a:p>
            <a:pPr defTabSz="883493">
              <a:defRPr/>
            </a:pPr>
            <a:r>
              <a:rPr lang="en-US" baseline="0" dirty="0"/>
              <a:t>The combination with the Vital Defense mist create a perfect protection </a:t>
            </a:r>
            <a:r>
              <a:rPr lang="en-US" baseline="0" dirty="0" err="1"/>
              <a:t>againt</a:t>
            </a:r>
            <a:r>
              <a:rPr lang="en-US" baseline="0" dirty="0"/>
              <a:t> all the external aggressions.</a:t>
            </a:r>
            <a:endParaRPr lang="fr-FR" baseline="0" dirty="0"/>
          </a:p>
          <a:p>
            <a:pPr defTabSz="883493">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38</a:t>
            </a:fld>
            <a:endParaRPr lang="fr-FR"/>
          </a:p>
        </p:txBody>
      </p:sp>
    </p:spTree>
    <p:extLst>
      <p:ext uri="{BB962C8B-B14F-4D97-AF65-F5344CB8AC3E}">
        <p14:creationId xmlns:p14="http://schemas.microsoft.com/office/powerpoint/2010/main" val="3915805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3493">
              <a:defRPr/>
            </a:pPr>
            <a:r>
              <a:rPr lang="fr-FR" baseline="0" dirty="0" err="1"/>
              <a:t>Nude</a:t>
            </a:r>
            <a:r>
              <a:rPr lang="fr-FR" baseline="0" dirty="0"/>
              <a:t> </a:t>
            </a:r>
            <a:r>
              <a:rPr lang="fr-FR" baseline="0" dirty="0" err="1"/>
              <a:t>perfect</a:t>
            </a:r>
            <a:r>
              <a:rPr lang="fr-FR" baseline="0" dirty="0"/>
              <a:t> </a:t>
            </a:r>
            <a:r>
              <a:rPr lang="fr-FR" baseline="0" dirty="0" err="1"/>
              <a:t>is</a:t>
            </a:r>
            <a:r>
              <a:rPr lang="fr-FR" baseline="0" dirty="0"/>
              <a:t> </a:t>
            </a:r>
            <a:r>
              <a:rPr lang="fr-FR" baseline="0" dirty="0" err="1"/>
              <a:t>our</a:t>
            </a:r>
            <a:r>
              <a:rPr lang="fr-FR" baseline="0" dirty="0"/>
              <a:t> </a:t>
            </a:r>
            <a:r>
              <a:rPr lang="fr-FR" baseline="0" dirty="0" err="1"/>
              <a:t>perfect</a:t>
            </a:r>
            <a:r>
              <a:rPr lang="fr-FR" baseline="0" dirty="0"/>
              <a:t> </a:t>
            </a:r>
            <a:r>
              <a:rPr lang="fr-FR" baseline="0" dirty="0" err="1"/>
              <a:t>ally</a:t>
            </a:r>
            <a:r>
              <a:rPr lang="fr-FR" baseline="0" dirty="0"/>
              <a:t> to </a:t>
            </a:r>
            <a:r>
              <a:rPr lang="fr-FR" baseline="0" dirty="0" err="1"/>
              <a:t>treat</a:t>
            </a:r>
            <a:r>
              <a:rPr lang="fr-FR" baseline="0" dirty="0"/>
              <a:t> </a:t>
            </a:r>
            <a:r>
              <a:rPr lang="fr-FR" baseline="0" dirty="0" err="1"/>
              <a:t>small</a:t>
            </a:r>
            <a:r>
              <a:rPr lang="fr-FR" baseline="0" dirty="0"/>
              <a:t> imperfection </a:t>
            </a:r>
            <a:r>
              <a:rPr lang="en-US" baseline="0" dirty="0"/>
              <a:t>while revealing the beauty of the skin with its silicone-free blur effect combined with the mist, the skin is effectively protected while revealing a glow-free complexion</a:t>
            </a: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39</a:t>
            </a:fld>
            <a:endParaRPr lang="fr-FR"/>
          </a:p>
        </p:txBody>
      </p:sp>
    </p:spTree>
    <p:extLst>
      <p:ext uri="{BB962C8B-B14F-4D97-AF65-F5344CB8AC3E}">
        <p14:creationId xmlns:p14="http://schemas.microsoft.com/office/powerpoint/2010/main" val="409004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57089">
              <a:defRPr/>
            </a:pPr>
            <a:r>
              <a:rPr lang="en-US" sz="1800"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addition to pollution, there </a:t>
            </a:r>
            <a:r>
              <a:rPr lang="en-US" sz="1800" b="1" u="sng"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are other insidious/invisible factors that are : the light radiation</a:t>
            </a:r>
          </a:p>
          <a:p>
            <a:pPr defTabSz="957089">
              <a:defRPr/>
            </a:pPr>
            <a:r>
              <a:rPr lang="en-US" sz="1800"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2 different types : </a:t>
            </a:r>
            <a:r>
              <a:rPr lang="en-US" sz="1800" b="1" u="sng"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Solar radiation and artificial light rays </a:t>
            </a:r>
          </a:p>
          <a:p>
            <a:pPr defTabSz="957089">
              <a:defRPr/>
            </a:pPr>
            <a:r>
              <a:rPr lang="en-US" sz="1800"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Depending on their wavelength, they are called UV, infrared and blue light. </a:t>
            </a:r>
          </a:p>
          <a:p>
            <a:pPr defTabSz="957089">
              <a:defRPr/>
            </a:pPr>
            <a:r>
              <a:rPr lang="en-US" sz="1800"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second the artificial light :we are exposed to an average of 6 hours/day of artificial blue light, </a:t>
            </a:r>
          </a:p>
          <a:p>
            <a:pPr defTabSz="957089">
              <a:defRPr/>
            </a:pPr>
            <a:endParaRPr lang="en-US" sz="1800" spc="-42"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defTabSz="957089">
              <a:defRPr/>
            </a:pPr>
            <a:r>
              <a:rPr lang="en-US" sz="1800" b="1" u="sng"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Polluted air combined to light radiation we can say that the damage on skin is cumulative!</a:t>
            </a:r>
            <a:endParaRPr lang="fr-FR" sz="1800" b="1"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4</a:t>
            </a:fld>
            <a:endParaRPr lang="fr-FR"/>
          </a:p>
        </p:txBody>
      </p:sp>
    </p:spTree>
    <p:extLst>
      <p:ext uri="{BB962C8B-B14F-4D97-AF65-F5344CB8AC3E}">
        <p14:creationId xmlns:p14="http://schemas.microsoft.com/office/powerpoint/2010/main" val="35889950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3493">
              <a:defRPr/>
            </a:pPr>
            <a:r>
              <a:rPr lang="en-US" baseline="0" dirty="0"/>
              <a:t>You all know it by now, our previous launch, the SERUM C20 will help fight the signs of aging, pigment spots and bring radiance. Once again, followed by the mist, we obtain an ideal routine to protect the skin while optimizing its radiance.</a:t>
            </a:r>
          </a:p>
          <a:p>
            <a:pPr defTabSz="883493">
              <a:defRPr/>
            </a:pPr>
            <a:endParaRPr lang="en-US" baseline="0" dirty="0"/>
          </a:p>
          <a:p>
            <a:pPr defTabSz="883493">
              <a:defRPr/>
            </a:pPr>
            <a:r>
              <a:rPr lang="en-US" baseline="0" dirty="0"/>
              <a:t>we think to protect the skin of the sun with the </a:t>
            </a:r>
            <a:r>
              <a:rPr lang="en-US" baseline="0" dirty="0" err="1"/>
              <a:t>spf</a:t>
            </a:r>
            <a:r>
              <a:rPr lang="en-US" baseline="0" dirty="0"/>
              <a:t> 50 before misting the mist </a:t>
            </a:r>
            <a:endParaRPr lang="fr-FR" baseline="0" dirty="0"/>
          </a:p>
          <a:p>
            <a:pPr defTabSz="883493">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40</a:t>
            </a:fld>
            <a:endParaRPr lang="fr-FR"/>
          </a:p>
        </p:txBody>
      </p:sp>
    </p:spTree>
    <p:extLst>
      <p:ext uri="{BB962C8B-B14F-4D97-AF65-F5344CB8AC3E}">
        <p14:creationId xmlns:p14="http://schemas.microsoft.com/office/powerpoint/2010/main" val="1636252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3493">
              <a:defRPr/>
            </a:pPr>
            <a:r>
              <a:rPr lang="en-US" baseline="0" dirty="0"/>
              <a:t>As we have seen, the mist can be combined with all beauty routines and becomes an essential ally for mature skin also to maximize skin protection and fight effectively against cutaneous aging</a:t>
            </a:r>
            <a:endParaRPr lang="fr-FR" baseline="0" dirty="0"/>
          </a:p>
          <a:p>
            <a:pPr defTabSz="883493">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41</a:t>
            </a:fld>
            <a:endParaRPr lang="fr-FR"/>
          </a:p>
        </p:txBody>
      </p:sp>
    </p:spTree>
    <p:extLst>
      <p:ext uri="{BB962C8B-B14F-4D97-AF65-F5344CB8AC3E}">
        <p14:creationId xmlns:p14="http://schemas.microsoft.com/office/powerpoint/2010/main" val="3697583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3493">
              <a:defRPr/>
            </a:pPr>
            <a:r>
              <a:rPr lang="en-US" baseline="0" dirty="0"/>
              <a:t>and finally, let's not forget, the mist is a totally mixed product, perfectly adapted to men's beauty routines</a:t>
            </a:r>
            <a:endParaRPr lang="fr-FR" baseline="0" dirty="0"/>
          </a:p>
          <a:p>
            <a:pPr defTabSz="883493">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42</a:t>
            </a:fld>
            <a:endParaRPr lang="fr-FR"/>
          </a:p>
        </p:txBody>
      </p:sp>
    </p:spTree>
    <p:extLst>
      <p:ext uri="{BB962C8B-B14F-4D97-AF65-F5344CB8AC3E}">
        <p14:creationId xmlns:p14="http://schemas.microsoft.com/office/powerpoint/2010/main" val="3389696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57089">
              <a:lnSpc>
                <a:spcPct val="150000"/>
              </a:lnSpc>
              <a:defRPr/>
            </a:pPr>
            <a:r>
              <a:rPr lang="en-US" b="1" u="sng" dirty="0">
                <a:solidFill>
                  <a:srgbClr val="3E3E3E"/>
                </a:solidFill>
                <a:latin typeface="Roboto Light" panose="02000000000000000000" pitchFamily="2" charset="0"/>
                <a:ea typeface="Roboto Light" panose="02000000000000000000" pitchFamily="2" charset="0"/>
              </a:rPr>
              <a:t>The VITAL DEFENSE MULTI-PROTECTION MIST</a:t>
            </a:r>
          </a:p>
          <a:p>
            <a:pPr defTabSz="957089">
              <a:lnSpc>
                <a:spcPct val="150000"/>
              </a:lnSpc>
              <a:defRPr/>
            </a:pPr>
            <a:r>
              <a:rPr lang="en-US" dirty="0">
                <a:solidFill>
                  <a:srgbClr val="3E3E3E"/>
                </a:solidFill>
                <a:latin typeface="Roboto Light" panose="02000000000000000000" pitchFamily="2" charset="0"/>
                <a:ea typeface="Roboto Light" panose="02000000000000000000" pitchFamily="2" charset="0"/>
              </a:rPr>
              <a:t>A radiance treatment capable of creating the perfect anti-aggression shield against Pollution, UV and blue light in a few seconds</a:t>
            </a:r>
          </a:p>
          <a:p>
            <a:pPr defTabSz="957089">
              <a:lnSpc>
                <a:spcPct val="150000"/>
              </a:lnSpc>
              <a:defRPr/>
            </a:pPr>
            <a:r>
              <a:rPr lang="en-US" dirty="0">
                <a:solidFill>
                  <a:srgbClr val="3E3E3E"/>
                </a:solidFill>
                <a:latin typeface="Roboto Light" panose="02000000000000000000" pitchFamily="2" charset="0"/>
                <a:ea typeface="Roboto Light" panose="02000000000000000000" pitchFamily="2" charset="0"/>
              </a:rPr>
              <a:t>A double protection an immediate surface protection the protective shield  and a long-term deep protection with the ability to boost the skin’s self defense system</a:t>
            </a:r>
          </a:p>
          <a:p>
            <a:pPr defTabSz="957089">
              <a:lnSpc>
                <a:spcPct val="150000"/>
              </a:lnSpc>
              <a:defRPr/>
            </a:pPr>
            <a:r>
              <a:rPr lang="en-US" dirty="0">
                <a:solidFill>
                  <a:srgbClr val="3E3E3E"/>
                </a:solidFill>
                <a:latin typeface="Roboto Light" panose="02000000000000000000" pitchFamily="2" charset="0"/>
                <a:ea typeface="Roboto Light" panose="02000000000000000000" pitchFamily="2" charset="0"/>
              </a:rPr>
              <a:t>Soothes and moisturizes and last advantage a better fixation and a long-lasting effect on the make-up </a:t>
            </a:r>
          </a:p>
          <a:p>
            <a:pPr defTabSz="957089">
              <a:lnSpc>
                <a:spcPct val="150000"/>
              </a:lnSpc>
              <a:defRPr/>
            </a:pPr>
            <a:endParaRPr lang="fr-FR" dirty="0"/>
          </a:p>
          <a:p>
            <a:pPr defTabSz="957089">
              <a:lnSpc>
                <a:spcPct val="150000"/>
              </a:lnSpc>
              <a:defRPr/>
            </a:pPr>
            <a:r>
              <a:rPr lang="fr-FR" dirty="0"/>
              <a:t>Now </a:t>
            </a:r>
            <a:r>
              <a:rPr lang="fr-FR" dirty="0" err="1"/>
              <a:t>let’s</a:t>
            </a:r>
            <a:r>
              <a:rPr lang="fr-FR" dirty="0"/>
              <a:t> </a:t>
            </a:r>
            <a:r>
              <a:rPr lang="fr-FR" dirty="0" err="1"/>
              <a:t>see</a:t>
            </a:r>
            <a:r>
              <a:rPr lang="fr-FR" dirty="0"/>
              <a:t> </a:t>
            </a:r>
            <a:r>
              <a:rPr lang="fr-FR" dirty="0" err="1"/>
              <a:t>with</a:t>
            </a:r>
            <a:r>
              <a:rPr lang="fr-FR" dirty="0"/>
              <a:t> Bruno the </a:t>
            </a:r>
            <a:r>
              <a:rPr lang="fr-FR" dirty="0" err="1"/>
              <a:t>many</a:t>
            </a:r>
            <a:r>
              <a:rPr lang="fr-FR" dirty="0"/>
              <a:t> </a:t>
            </a:r>
            <a:r>
              <a:rPr lang="fr-FR" dirty="0" err="1"/>
              <a:t>tools</a:t>
            </a:r>
            <a:r>
              <a:rPr lang="fr-FR" dirty="0"/>
              <a:t> </a:t>
            </a:r>
            <a:r>
              <a:rPr lang="fr-FR" dirty="0" err="1"/>
              <a:t>we</a:t>
            </a:r>
            <a:r>
              <a:rPr lang="fr-FR" dirty="0"/>
              <a:t> have </a:t>
            </a:r>
            <a:r>
              <a:rPr lang="fr-FR" dirty="0" err="1"/>
              <a:t>developped</a:t>
            </a:r>
            <a:r>
              <a:rPr lang="fr-FR" dirty="0"/>
              <a:t> to help </a:t>
            </a:r>
            <a:r>
              <a:rPr lang="fr-FR" dirty="0" err="1"/>
              <a:t>you</a:t>
            </a:r>
            <a:r>
              <a:rPr lang="fr-FR" dirty="0"/>
              <a:t> </a:t>
            </a:r>
            <a:r>
              <a:rPr lang="fr-FR" dirty="0" err="1"/>
              <a:t>activate</a:t>
            </a:r>
            <a:r>
              <a:rPr lang="fr-FR" dirty="0"/>
              <a:t> </a:t>
            </a:r>
            <a:r>
              <a:rPr lang="fr-FR" dirty="0" err="1"/>
              <a:t>this</a:t>
            </a:r>
            <a:r>
              <a:rPr lang="fr-FR" dirty="0"/>
              <a:t> launch.</a:t>
            </a: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43</a:t>
            </a:fld>
            <a:endParaRPr lang="fr-FR"/>
          </a:p>
        </p:txBody>
      </p:sp>
    </p:spTree>
    <p:extLst>
      <p:ext uri="{BB962C8B-B14F-4D97-AF65-F5344CB8AC3E}">
        <p14:creationId xmlns:p14="http://schemas.microsoft.com/office/powerpoint/2010/main" val="569356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Full </a:t>
            </a:r>
            <a:r>
              <a:rPr lang="fr-FR" b="1" dirty="0" err="1"/>
              <a:t>press</a:t>
            </a:r>
            <a:r>
              <a:rPr lang="fr-FR" b="1" dirty="0"/>
              <a:t> release kit </a:t>
            </a:r>
            <a:r>
              <a:rPr lang="fr-FR" b="1" dirty="0" err="1"/>
              <a:t>with</a:t>
            </a:r>
            <a:endParaRPr lang="fr-FR" b="1" dirty="0"/>
          </a:p>
          <a:p>
            <a:r>
              <a:rPr lang="fr-FR" dirty="0" err="1"/>
              <a:t>Detailed</a:t>
            </a:r>
            <a:r>
              <a:rPr lang="fr-FR" dirty="0"/>
              <a:t> </a:t>
            </a:r>
            <a:r>
              <a:rPr lang="fr-FR" dirty="0" err="1"/>
              <a:t>press</a:t>
            </a:r>
            <a:r>
              <a:rPr lang="fr-FR" dirty="0"/>
              <a:t> file</a:t>
            </a:r>
          </a:p>
          <a:p>
            <a:r>
              <a:rPr lang="fr-FR" dirty="0"/>
              <a:t>Memo </a:t>
            </a:r>
            <a:r>
              <a:rPr lang="fr-FR" dirty="0" err="1"/>
              <a:t>card</a:t>
            </a:r>
            <a:r>
              <a:rPr lang="fr-FR" dirty="0"/>
              <a:t> A5 ( </a:t>
            </a:r>
            <a:r>
              <a:rPr lang="fr-FR" dirty="0" err="1"/>
              <a:t>summary</a:t>
            </a:r>
            <a:r>
              <a:rPr lang="fr-FR" dirty="0"/>
              <a:t> of the </a:t>
            </a:r>
            <a:r>
              <a:rPr lang="fr-FR" dirty="0" err="1"/>
              <a:t>press</a:t>
            </a:r>
            <a:r>
              <a:rPr lang="fr-FR" dirty="0"/>
              <a:t> file )</a:t>
            </a:r>
          </a:p>
          <a:p>
            <a:endParaRPr lang="fr-FR" dirty="0"/>
          </a:p>
          <a:p>
            <a:r>
              <a:rPr lang="fr-FR" b="1" dirty="0"/>
              <a:t>Commercial Support </a:t>
            </a:r>
          </a:p>
          <a:p>
            <a:r>
              <a:rPr lang="fr-FR" dirty="0"/>
              <a:t>Sales </a:t>
            </a:r>
            <a:r>
              <a:rPr lang="fr-FR" dirty="0" err="1"/>
              <a:t>prese,tation</a:t>
            </a:r>
            <a:r>
              <a:rPr lang="fr-FR" dirty="0"/>
              <a:t> FR/EN</a:t>
            </a:r>
          </a:p>
          <a:p>
            <a:r>
              <a:rPr lang="fr-FR" dirty="0"/>
              <a:t>Poster FR/EN</a:t>
            </a:r>
          </a:p>
          <a:p>
            <a:r>
              <a:rPr lang="fr-FR" dirty="0" err="1"/>
              <a:t>Posterette</a:t>
            </a:r>
            <a:r>
              <a:rPr lang="fr-FR" dirty="0"/>
              <a:t> FR/EN </a:t>
            </a:r>
          </a:p>
          <a:p>
            <a:endParaRPr lang="fr-FR" dirty="0"/>
          </a:p>
          <a:p>
            <a:r>
              <a:rPr lang="fr-FR" dirty="0"/>
              <a:t>Media kit and </a:t>
            </a:r>
            <a:r>
              <a:rPr lang="fr-FR" dirty="0" err="1"/>
              <a:t>Video</a:t>
            </a:r>
            <a:r>
              <a:rPr lang="fr-FR" dirty="0"/>
              <a:t> </a:t>
            </a:r>
            <a:r>
              <a:rPr lang="fr-FR" dirty="0" err="1"/>
              <a:t>available</a:t>
            </a:r>
            <a:r>
              <a:rPr lang="fr-FR" dirty="0"/>
              <a:t> end of </a:t>
            </a:r>
            <a:r>
              <a:rPr lang="fr-FR" dirty="0" err="1"/>
              <a:t>march</a:t>
            </a: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448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9685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latin typeface="KyivType Sans2" panose="00000500000000000000" pitchFamily="50" charset="0"/>
                <a:ea typeface="Roboto" panose="02000000000000000000" pitchFamily="2" charset="0"/>
              </a:rPr>
              <a:t>The idea for this showcase is to convey the action of this product at a glance.</a:t>
            </a:r>
          </a:p>
          <a:p>
            <a:r>
              <a:rPr lang="en-US" dirty="0">
                <a:latin typeface="KyivType Sans2" panose="00000500000000000000" pitchFamily="50" charset="0"/>
                <a:ea typeface="Roboto" panose="02000000000000000000" pitchFamily="2" charset="0"/>
              </a:rPr>
              <a:t>Highlight the shield effect for the skin and bring a very pure and breathable universe.</a:t>
            </a:r>
          </a:p>
          <a:p>
            <a:r>
              <a:rPr lang="en-US" dirty="0">
                <a:latin typeface="KyivType Sans2" panose="00000500000000000000" pitchFamily="50" charset="0"/>
                <a:ea typeface="Roboto" panose="02000000000000000000" pitchFamily="2" charset="0"/>
              </a:rPr>
              <a:t>A showcase that is simple to implement and very explicit.</a:t>
            </a:r>
          </a:p>
          <a:p>
            <a:r>
              <a:rPr lang="en-US" dirty="0">
                <a:latin typeface="KyivType Sans2" panose="00000500000000000000" pitchFamily="50" charset="0"/>
                <a:ea typeface="Roboto" panose="02000000000000000000" pitchFamily="2" charset="0"/>
              </a:rPr>
              <a:t>Sobriety gives way to the message.</a:t>
            </a:r>
          </a:p>
          <a:p>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46</a:t>
            </a:fld>
            <a:endParaRPr lang="fr-FR"/>
          </a:p>
        </p:txBody>
      </p:sp>
    </p:spTree>
    <p:extLst>
      <p:ext uri="{BB962C8B-B14F-4D97-AF65-F5344CB8AC3E}">
        <p14:creationId xmlns:p14="http://schemas.microsoft.com/office/powerpoint/2010/main" val="1725083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solidFill>
                  <a:schemeClr val="tx1"/>
                </a:solidFill>
              </a:rPr>
              <a:t>if possible dedicate a corner of the point of sale or 2 to 3 large dedicated shelves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Mono Light" charset="0"/>
                <a:ea typeface="Roboto Mono Light" charset="0"/>
              </a:rPr>
              <a:t>Expose as much Vital Defense mists as possible to facilitate unaccompanied purchase</a:t>
            </a:r>
            <a:endParaRPr lang="fr-FR" sz="1200" dirty="0">
              <a:latin typeface="Roboto Mono Light" charset="0"/>
              <a:ea typeface="Roboto Mono Light" charset="0"/>
            </a:endParaRPr>
          </a:p>
          <a:p>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47</a:t>
            </a:fld>
            <a:endParaRPr lang="fr-FR"/>
          </a:p>
        </p:txBody>
      </p:sp>
    </p:spTree>
    <p:extLst>
      <p:ext uri="{BB962C8B-B14F-4D97-AF65-F5344CB8AC3E}">
        <p14:creationId xmlns:p14="http://schemas.microsoft.com/office/powerpoint/2010/main" val="1954326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u="sng" dirty="0"/>
          </a:p>
        </p:txBody>
      </p:sp>
      <p:sp>
        <p:nvSpPr>
          <p:cNvPr id="4" name="Espace réservé du numéro de diapositive 3"/>
          <p:cNvSpPr>
            <a:spLocks noGrp="1"/>
          </p:cNvSpPr>
          <p:nvPr>
            <p:ph type="sldNum" sz="quarter" idx="5"/>
          </p:nvPr>
        </p:nvSpPr>
        <p:spPr/>
        <p:txBody>
          <a:bodyPr/>
          <a:lstStyle/>
          <a:p>
            <a:pPr defTabSz="883493">
              <a:defRPr/>
            </a:pPr>
            <a:fld id="{1D2D63E3-0550-4826-886B-56ADBA66688D}" type="slidenum">
              <a:rPr lang="fr-FR">
                <a:solidFill>
                  <a:prstClr val="black"/>
                </a:solidFill>
                <a:latin typeface="Calibri" panose="020F0502020204030204"/>
              </a:rPr>
              <a:pPr defTabSz="883493">
                <a:defRPr/>
              </a:pPr>
              <a:t>48</a:t>
            </a:fld>
            <a:endParaRPr lang="fr-FR">
              <a:solidFill>
                <a:prstClr val="black"/>
              </a:solidFill>
              <a:latin typeface="Calibri" panose="020F0502020204030204"/>
            </a:endParaRPr>
          </a:p>
        </p:txBody>
      </p:sp>
    </p:spTree>
    <p:extLst>
      <p:ext uri="{BB962C8B-B14F-4D97-AF65-F5344CB8AC3E}">
        <p14:creationId xmlns:p14="http://schemas.microsoft.com/office/powerpoint/2010/main" val="2800702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49</a:t>
            </a:fld>
            <a:endParaRPr lang="fr-FR"/>
          </a:p>
        </p:txBody>
      </p:sp>
    </p:spTree>
    <p:extLst>
      <p:ext uri="{BB962C8B-B14F-4D97-AF65-F5344CB8AC3E}">
        <p14:creationId xmlns:p14="http://schemas.microsoft.com/office/powerpoint/2010/main" val="1746359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luminous radiation (solar) which arrives on earth is made up of 3 great categories of rays: UV (Ultraviolet), HEV (High Visible Energy) of which 1/3 is represented by the blue light and IR (Infra-red).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UV represents 5 to 10% of solar radiation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About 45% for the HEV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About 45% for the 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2 types of UV arrive on earth, UVB and UVA (There is a 3rd category, UVC, which stopped by the ozone layer do not reach the surface of the globe).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HEV (High Visible Energy) / Blue 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Responsible for half of the production of free radicals and 25% of cellular damage (alters the structure of epidermal cells and fibroblasts, decreases the production of collagen and elastin, and increases the production and activation of tyrosinase responsible for the appearance of long-lasting spots). Painless, it amplifies accelerated skin aging.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Create heat. They aggravate the harmful effects of UV and HEV. Produce free radicals that alter the functioning of the mitochondria (the cells' energy centers) and fibroblasts (loss of firmness)</a:t>
            </a:r>
            <a:endParaRPr lang="fr-FR" sz="1800" b="0"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5</a:t>
            </a:fld>
            <a:endParaRPr lang="fr-FR"/>
          </a:p>
        </p:txBody>
      </p:sp>
    </p:spTree>
    <p:extLst>
      <p:ext uri="{BB962C8B-B14F-4D97-AF65-F5344CB8AC3E}">
        <p14:creationId xmlns:p14="http://schemas.microsoft.com/office/powerpoint/2010/main" val="10231836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50</a:t>
            </a:fld>
            <a:endParaRPr lang="fr-FR"/>
          </a:p>
        </p:txBody>
      </p:sp>
    </p:spTree>
    <p:extLst>
      <p:ext uri="{BB962C8B-B14F-4D97-AF65-F5344CB8AC3E}">
        <p14:creationId xmlns:p14="http://schemas.microsoft.com/office/powerpoint/2010/main" val="52728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https://www.cosmeticsandtoiletries.com/research/consumers-market/news/22418462/antipollution-ingredients-market-to-reach-us-14-b-by-2031?utm_source=pocket_saves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8762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Exposure to pollution, particularly PM2.5, is responsible for cellular and mitochondrial toxicity, which leads to cell death and deficiencies; as a reminder, the mitochondrion is the cell's energy </a:t>
            </a:r>
            <a:r>
              <a:rPr lang="en-US" sz="1200" b="0" i="0" u="none" strike="noStrike" kern="1200" baseline="0" dirty="0" err="1">
                <a:solidFill>
                  <a:schemeClr val="tx1"/>
                </a:solidFill>
                <a:latin typeface="+mn-lt"/>
                <a:ea typeface="+mn-ea"/>
                <a:cs typeface="+mn-cs"/>
              </a:rPr>
              <a:t>centre</a:t>
            </a:r>
            <a:r>
              <a:rPr lang="en-US" sz="1200" b="0" i="0" u="none" strike="noStrike" kern="1200" baseline="0" dirty="0">
                <a:solidFill>
                  <a:schemeClr val="tx1"/>
                </a:solidFill>
                <a:latin typeface="+mn-lt"/>
                <a:ea typeface="+mn-ea"/>
                <a:cs typeface="+mn-cs"/>
              </a:rPr>
              <a:t>. Without it, cellular metabolisms cannot take place. Thanks to the </a:t>
            </a:r>
            <a:r>
              <a:rPr lang="en-US" sz="1200" b="0" i="0" u="none" strike="noStrike" kern="1200" baseline="0" dirty="0" err="1">
                <a:solidFill>
                  <a:schemeClr val="tx1"/>
                </a:solidFill>
                <a:latin typeface="+mn-lt"/>
                <a:ea typeface="+mn-ea"/>
                <a:cs typeface="+mn-cs"/>
              </a:rPr>
              <a:t>biosaccharide</a:t>
            </a:r>
            <a:r>
              <a:rPr lang="en-US" sz="1200" b="0" i="0" u="none" strike="noStrike" kern="1200" baseline="0" dirty="0">
                <a:solidFill>
                  <a:schemeClr val="tx1"/>
                </a:solidFill>
                <a:latin typeface="+mn-lt"/>
                <a:ea typeface="+mn-ea"/>
                <a:cs typeface="+mn-cs"/>
              </a:rPr>
              <a:t> included in the Vital Defense Multi-Protection Mist, a clear reduction in mitochondrial toxicity is observed. The barrier effect obtained allows a -54% reduction in toxicity, proving effective protection of the mitochondria against pollution. Less cellular damage = preservation of key cellular metabolisms.</a:t>
            </a:r>
            <a:endParaRPr lang="fr-FR" sz="1200" b="0" i="0" u="none" strike="noStrike" kern="1200" baseline="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247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u="none" dirty="0"/>
              <a:t>8 times more effective (a % equivalent) than vitamin E, the reference anti-oxidant, these plant polyphenols :Boost the enzymatic systems of cutaneous </a:t>
            </a:r>
            <a:r>
              <a:rPr lang="en-US" b="0" u="none" dirty="0" err="1"/>
              <a:t>defence</a:t>
            </a:r>
            <a:r>
              <a:rPr lang="en-US" b="0" u="none" dirty="0"/>
              <a:t> which are :SOD Super Oxide Dismutase: boost of +36%. This enzyme, naturally present in humans, is used by the skin to defend itself against free radical attacks caused by pollution, exposure to light rays, etc., but if the attacks are too strong, it can no longer </a:t>
            </a:r>
            <a:r>
              <a:rPr lang="en-US" b="0" u="none" dirty="0" err="1"/>
              <a:t>cope.Catalase</a:t>
            </a:r>
            <a:r>
              <a:rPr lang="en-US" b="0" u="none" dirty="0"/>
              <a:t>: boost + 29%. This enzyme, also naturally present in humans, works in conjunction with SOD to protect the skin from free </a:t>
            </a:r>
            <a:r>
              <a:rPr lang="en-US" b="0" u="none" dirty="0" err="1"/>
              <a:t>radicals.Protects</a:t>
            </a:r>
            <a:r>
              <a:rPr lang="en-US" b="0" u="none" dirty="0"/>
              <a:t> the skin from light damage:- These polyphenols protect the cells from dying as a result of exposure to light - These polyphenols protect the skin from inflammation by reducing the synthesis of certain </a:t>
            </a:r>
            <a:r>
              <a:rPr lang="en-US" b="0" u="none" dirty="0" err="1"/>
              <a:t>mediators.Sophora</a:t>
            </a:r>
            <a:r>
              <a:rPr lang="en-US" b="0" u="none" dirty="0"/>
              <a:t> extract stimulates the skin's </a:t>
            </a:r>
            <a:r>
              <a:rPr lang="en-US" b="0" u="none" dirty="0" err="1"/>
              <a:t>self-defence</a:t>
            </a:r>
            <a:r>
              <a:rPr lang="en-US" b="0" u="none" dirty="0"/>
              <a:t> systems and activates skin regeneration to help it resist oxidative stress. It stimulates the cellular detoxification mechanisms, reduces free radicals and inflammation mediators. It is therefore a 360° photoprotector, which prevents premature photoaging. </a:t>
            </a:r>
            <a:br>
              <a:rPr lang="fr-FR" b="0" u="none" baseline="0" dirty="0"/>
            </a:br>
            <a:endParaRPr lang="fr-FR" b="0" u="none" baseline="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84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54</a:t>
            </a:fld>
            <a:endParaRPr lang="fr-FR"/>
          </a:p>
        </p:txBody>
      </p:sp>
    </p:spTree>
    <p:extLst>
      <p:ext uri="{BB962C8B-B14F-4D97-AF65-F5344CB8AC3E}">
        <p14:creationId xmlns:p14="http://schemas.microsoft.com/office/powerpoint/2010/main" val="3976716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773"/>
              </a:spcAft>
            </a:pPr>
            <a:r>
              <a:rPr lang="en-US" sz="1700" dirty="0">
                <a:latin typeface="Calibri" panose="020F0502020204030204" pitchFamily="34" charset="0"/>
                <a:ea typeface="Calibri" panose="020F0502020204030204" pitchFamily="34" charset="0"/>
                <a:cs typeface="Times New Roman" panose="02020603050405020304" pitchFamily="18" charset="0"/>
              </a:rPr>
              <a:t>We are subjected to light rays every day of the year. They affect us all day long, even on cloudy days, even through windows.</a:t>
            </a:r>
          </a:p>
          <a:p>
            <a:pPr>
              <a:lnSpc>
                <a:spcPct val="107000"/>
              </a:lnSpc>
              <a:spcAft>
                <a:spcPts val="773"/>
              </a:spcAft>
            </a:pPr>
            <a:endParaRPr lang="en-US" sz="17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3"/>
              </a:spcAft>
            </a:pPr>
            <a:r>
              <a:rPr lang="en-US" sz="1700" b="1" u="sng" dirty="0">
                <a:latin typeface="Calibri" panose="020F0502020204030204" pitchFamily="34" charset="0"/>
                <a:ea typeface="Calibri" panose="020F0502020204030204" pitchFamily="34" charset="0"/>
                <a:cs typeface="Times New Roman" panose="02020603050405020304" pitchFamily="18" charset="0"/>
              </a:rPr>
              <a:t>UV: </a:t>
            </a:r>
          </a:p>
          <a:p>
            <a:pPr>
              <a:lnSpc>
                <a:spcPct val="107000"/>
              </a:lnSpc>
              <a:spcAft>
                <a:spcPts val="773"/>
              </a:spcAft>
            </a:pPr>
            <a:r>
              <a:rPr lang="en-US" sz="1700" b="1" dirty="0">
                <a:latin typeface="Calibri" panose="020F0502020204030204" pitchFamily="34" charset="0"/>
                <a:ea typeface="Calibri" panose="020F0502020204030204" pitchFamily="34" charset="0"/>
                <a:cs typeface="Times New Roman" panose="02020603050405020304" pitchFamily="18" charset="0"/>
              </a:rPr>
              <a:t>UVB represent 10% </a:t>
            </a:r>
            <a:r>
              <a:rPr lang="en-US" sz="1700" dirty="0">
                <a:latin typeface="Calibri" panose="020F0502020204030204" pitchFamily="34" charset="0"/>
                <a:ea typeface="Calibri" panose="020F0502020204030204" pitchFamily="34" charset="0"/>
                <a:cs typeface="Times New Roman" panose="02020603050405020304" pitchFamily="18" charset="0"/>
              </a:rPr>
              <a:t>of UV rays. They are responsible for sunburns, burns, blisters and many skin cancers. </a:t>
            </a:r>
          </a:p>
          <a:p>
            <a:pPr>
              <a:lnSpc>
                <a:spcPct val="107000"/>
              </a:lnSpc>
              <a:spcAft>
                <a:spcPts val="773"/>
              </a:spcAft>
            </a:pPr>
            <a:r>
              <a:rPr lang="en-US" sz="1700" b="1" dirty="0">
                <a:latin typeface="Calibri" panose="020F0502020204030204" pitchFamily="34" charset="0"/>
                <a:ea typeface="Calibri" panose="020F0502020204030204" pitchFamily="34" charset="0"/>
                <a:cs typeface="Times New Roman" panose="02020603050405020304" pitchFamily="18" charset="0"/>
              </a:rPr>
              <a:t>90% of UV rays are UVA</a:t>
            </a:r>
            <a:r>
              <a:rPr lang="en-US" sz="1700" dirty="0">
                <a:latin typeface="Calibri" panose="020F0502020204030204" pitchFamily="34" charset="0"/>
                <a:ea typeface="Calibri" panose="020F0502020204030204" pitchFamily="34" charset="0"/>
                <a:cs typeface="Times New Roman" panose="02020603050405020304" pitchFamily="18" charset="0"/>
              </a:rPr>
              <a:t>. They penetrate deeper into the dermis, and are responsible for pigment spots, skin aging, wrinkles, and over time skin cancers.</a:t>
            </a:r>
            <a:br>
              <a:rPr lang="fr-FR" sz="1700" dirty="0">
                <a:solidFill>
                  <a:srgbClr val="000000"/>
                </a:solidFill>
                <a:latin typeface="gilroy-regular"/>
                <a:ea typeface="Calibri" panose="020F0502020204030204" pitchFamily="34" charset="0"/>
                <a:cs typeface="Times New Roman" panose="02020603050405020304" pitchFamily="18" charset="0"/>
              </a:rPr>
            </a:br>
            <a:endParaRPr lang="fr-FR"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3"/>
              </a:spcAft>
            </a:pPr>
            <a:r>
              <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rPr>
              <a:t>HEV / Blue light</a:t>
            </a:r>
          </a:p>
          <a:p>
            <a:pPr>
              <a:lnSpc>
                <a:spcPct val="107000"/>
              </a:lnSpc>
              <a:spcAft>
                <a:spcPts val="773"/>
              </a:spcAft>
            </a:pPr>
            <a:endPar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73"/>
              </a:spcAft>
            </a:pPr>
            <a:r>
              <a:rPr lang="en-US" sz="1700" dirty="0">
                <a:solidFill>
                  <a:srgbClr val="000000"/>
                </a:solidFill>
                <a:latin typeface="Calibri" panose="020F0502020204030204" pitchFamily="34" charset="0"/>
                <a:ea typeface="Calibri" panose="020F0502020204030204" pitchFamily="34" charset="0"/>
                <a:cs typeface="Calibri" panose="020F0502020204030204" pitchFamily="34" charset="0"/>
              </a:rPr>
              <a:t>Located in the extension of UVA (its wavelength is between 380 and 500 nanometers, compared to 290 to 400 nanometers for UVA and UVB), HEV blue light attacks all cellular constituents, such as lipids, proteins and DNA, causing deep cellular damage to the skin in the long term. With its intense energy - which gives it its name High Energy Visible - blue light is responsible for almost half of the production of free radicals and 25% of cellular damage during sun exposure (1). It has been shown that blue light, by attacking cellular DNA, </a:t>
            </a:r>
            <a:r>
              <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rPr>
              <a:t>alters the structure of epidermal cells (keratinocytes) and dermal cells (fibroblasts) and reduces the production of collagen and elastin</a:t>
            </a:r>
            <a:r>
              <a:rPr lang="en-US" sz="1700" dirty="0">
                <a:solidFill>
                  <a:srgbClr val="000000"/>
                </a:solidFill>
                <a:latin typeface="Calibri" panose="020F0502020204030204" pitchFamily="34" charset="0"/>
                <a:ea typeface="Calibri" panose="020F0502020204030204" pitchFamily="34" charset="0"/>
                <a:cs typeface="Calibri" panose="020F0502020204030204" pitchFamily="34" charset="0"/>
              </a:rPr>
              <a:t>. Painless, unlike UV light that burns and IR light that heats up, </a:t>
            </a:r>
            <a:r>
              <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rPr>
              <a:t>blue light insidiously amplifies accelerated skin aging and is responsible for the appearance of lasting dark spots. In fact, it increases the production and activation of tyrosinase</a:t>
            </a:r>
            <a:r>
              <a:rPr lang="en-US" sz="1700" dirty="0">
                <a:solidFill>
                  <a:srgbClr val="000000"/>
                </a:solidFill>
                <a:latin typeface="Calibri" panose="020F0502020204030204" pitchFamily="34" charset="0"/>
                <a:ea typeface="Calibri" panose="020F0502020204030204" pitchFamily="34" charset="0"/>
                <a:cs typeface="Calibri" panose="020F0502020204030204" pitchFamily="34" charset="0"/>
              </a:rPr>
              <a:t>, a key enzyme in the pigmentation process, </a:t>
            </a:r>
            <a:r>
              <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rPr>
              <a:t>responsible for longer-lasting pigmentation</a:t>
            </a:r>
            <a:r>
              <a:rPr lang="en-US" sz="17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rPr>
              <a:t>Every day our skin, regardless of the weather, is exposed to blue light. In addition to natural blue light (sunlight), we are exposed to artificial blue light from LED lighting, computer screens, televisions and smartphones... Even if the intensity is 1000 times less than that emitted by the sun, the 6 hours of exposure per day (2) to this artificial blue light adds to that of the sun and insidiously amplifies its deleterious effects. </a:t>
            </a:r>
          </a:p>
          <a:p>
            <a:pPr>
              <a:lnSpc>
                <a:spcPct val="107000"/>
              </a:lnSpc>
              <a:spcAft>
                <a:spcPts val="773"/>
              </a:spcAft>
            </a:pPr>
            <a:r>
              <a:rPr lang="en-US" sz="1700" i="1" dirty="0">
                <a:solidFill>
                  <a:srgbClr val="000000"/>
                </a:solidFill>
                <a:latin typeface="Calibri" panose="020F0502020204030204" pitchFamily="34" charset="0"/>
                <a:ea typeface="Calibri" panose="020F0502020204030204" pitchFamily="34" charset="0"/>
                <a:cs typeface="Calibri" panose="020F0502020204030204" pitchFamily="34" charset="0"/>
              </a:rPr>
              <a:t>(1) Zastrow L, </a:t>
            </a:r>
            <a:r>
              <a:rPr lang="en-US" sz="1700" i="1" dirty="0" err="1">
                <a:solidFill>
                  <a:srgbClr val="000000"/>
                </a:solidFill>
                <a:latin typeface="Calibri" panose="020F0502020204030204" pitchFamily="34" charset="0"/>
                <a:ea typeface="Calibri" panose="020F0502020204030204" pitchFamily="34" charset="0"/>
                <a:cs typeface="Calibri" panose="020F0502020204030204" pitchFamily="34" charset="0"/>
              </a:rPr>
              <a:t>Groth</a:t>
            </a:r>
            <a:r>
              <a:rPr lang="en-US" sz="1700" i="1" dirty="0">
                <a:solidFill>
                  <a:srgbClr val="000000"/>
                </a:solidFill>
                <a:latin typeface="Calibri" panose="020F0502020204030204" pitchFamily="34" charset="0"/>
                <a:ea typeface="Calibri" panose="020F0502020204030204" pitchFamily="34" charset="0"/>
                <a:cs typeface="Calibri" panose="020F0502020204030204" pitchFamily="34" charset="0"/>
              </a:rPr>
              <a:t> N, Klein F et al. The Missing Link - Light-Induced (280-1,600 nm) Free Radical Formation in Human Skin. Skin Pharmacology and Physiology 2009;22: 31-44(2) Partner data</a:t>
            </a:r>
          </a:p>
          <a:p>
            <a:pPr>
              <a:lnSpc>
                <a:spcPct val="107000"/>
              </a:lnSpc>
              <a:spcAft>
                <a:spcPts val="773"/>
              </a:spcAft>
            </a:pPr>
            <a:endParaRPr lang="fr-FR"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3"/>
              </a:spcAft>
            </a:pPr>
            <a:r>
              <a:rPr lang="en-US" sz="1700" b="1" dirty="0">
                <a:latin typeface="Calibri" panose="020F0502020204030204" pitchFamily="34" charset="0"/>
                <a:ea typeface="Calibri" panose="020F0502020204030204" pitchFamily="34" charset="0"/>
                <a:cs typeface="Times New Roman" panose="02020603050405020304" pitchFamily="18" charset="0"/>
              </a:rPr>
              <a:t>Infrareds</a:t>
            </a:r>
          </a:p>
          <a:p>
            <a:pPr>
              <a:lnSpc>
                <a:spcPct val="107000"/>
              </a:lnSpc>
              <a:spcAft>
                <a:spcPts val="773"/>
              </a:spcAft>
            </a:pPr>
            <a:r>
              <a:rPr lang="en-US" sz="1700" dirty="0">
                <a:latin typeface="Calibri" panose="020F0502020204030204" pitchFamily="34" charset="0"/>
                <a:ea typeface="Calibri" panose="020F0502020204030204" pitchFamily="34" charset="0"/>
                <a:cs typeface="Times New Roman" panose="02020603050405020304" pitchFamily="18" charset="0"/>
              </a:rPr>
              <a:t>They penetrate the hypodermis. Being absorbed by liquid substances, they will agitate the water molecules and thus cause heat. They are responsible for heat stroke with the rise in temperature of the exposed tissues, before the effects of UV rays are felt. They potentiate the deleterious effects of UV and blue light. Big purveyors of free radicals, IR alters the functioning of mitochondria (energy centers of cells) and fibroblasts which altered a support tissue and at the mercy of MMP1 enzymes boosted by IR (MMP1 degrade the extracellular matrix).</a:t>
            </a:r>
            <a:br>
              <a:rPr lang="fr-FR" sz="1700" dirty="0">
                <a:latin typeface="Calibri" panose="020F0502020204030204" pitchFamily="34" charset="0"/>
                <a:ea typeface="Calibri" panose="020F0502020204030204" pitchFamily="34" charset="0"/>
                <a:cs typeface="Times New Roman" panose="02020603050405020304" pitchFamily="18" charset="0"/>
              </a:rPr>
            </a:b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6</a:t>
            </a:fld>
            <a:endParaRPr lang="fr-FR"/>
          </a:p>
        </p:txBody>
      </p:sp>
    </p:spTree>
    <p:extLst>
      <p:ext uri="{BB962C8B-B14F-4D97-AF65-F5344CB8AC3E}">
        <p14:creationId xmlns:p14="http://schemas.microsoft.com/office/powerpoint/2010/main" val="1613917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we know, these aggressions have many consequences: </a:t>
            </a:r>
          </a:p>
          <a:p>
            <a:endParaRPr lang="en-US" dirty="0"/>
          </a:p>
          <a:p>
            <a:r>
              <a:rPr lang="en-US" dirty="0"/>
              <a:t>Schematically, the impact of these aggressions on the skin is simple: aggressions =&gt; chain reactions =&gt; oxidative stress (alteration and weakening of the skin barrier, lack of cellular oxygenation, inflammation, degradation of the extracellular matrix, stimulation of melanocytes).</a:t>
            </a:r>
          </a:p>
          <a:p>
            <a:endParaRPr lang="en-US" dirty="0"/>
          </a:p>
          <a:p>
            <a:r>
              <a:rPr lang="en-US" dirty="0"/>
              <a:t>The results on the skin are dehydration, a dull and uneven complexion, premature aging with the appearance of wrinkles, loss of elasticity, spots,... </a:t>
            </a:r>
          </a:p>
          <a:p>
            <a:endParaRPr lang="en-US" dirty="0"/>
          </a:p>
          <a:p>
            <a:r>
              <a:rPr lang="en-US" dirty="0"/>
              <a:t>You understood it, it is time to find THE adapted protection!</a:t>
            </a:r>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7</a:t>
            </a:fld>
            <a:endParaRPr lang="fr-FR"/>
          </a:p>
        </p:txBody>
      </p:sp>
    </p:spTree>
    <p:extLst>
      <p:ext uri="{BB962C8B-B14F-4D97-AF65-F5344CB8AC3E}">
        <p14:creationId xmlns:p14="http://schemas.microsoft.com/office/powerpoint/2010/main" val="1317585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To satisfy this growing need for protection against external aggression and to help our skin</a:t>
            </a:r>
          </a:p>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Yon-Ka has developed a real protective bubble, </a:t>
            </a:r>
          </a:p>
          <a:p>
            <a:pPr defTabSz="957089">
              <a:lnSpc>
                <a:spcPct val="150000"/>
              </a:lnSpc>
              <a:defRPr/>
            </a:pPr>
            <a:r>
              <a:rPr lang="en-US" sz="1300" b="1" u="sng" dirty="0">
                <a:solidFill>
                  <a:srgbClr val="3E3E3E"/>
                </a:solidFill>
                <a:latin typeface="Roboto Light" panose="02000000000000000000" pitchFamily="2" charset="0"/>
                <a:ea typeface="Roboto Light" panose="02000000000000000000" pitchFamily="2" charset="0"/>
              </a:rPr>
              <a:t>The VITAL DEFENSE MULTI-PROTECTION MIST</a:t>
            </a:r>
          </a:p>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A treatment capable of creating the perfect anti-aggression radiance shield in a few seconds. </a:t>
            </a:r>
          </a:p>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With this product, Yon-Ka extends its VITAL DEFENSE range (which already includes a cream).</a:t>
            </a: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8</a:t>
            </a:fld>
            <a:endParaRPr lang="fr-FR"/>
          </a:p>
        </p:txBody>
      </p:sp>
    </p:spTree>
    <p:extLst>
      <p:ext uri="{BB962C8B-B14F-4D97-AF65-F5344CB8AC3E}">
        <p14:creationId xmlns:p14="http://schemas.microsoft.com/office/powerpoint/2010/main" val="379887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570">
              <a:defRPr/>
            </a:pPr>
            <a:r>
              <a:rPr lang="en-US" sz="1500" dirty="0">
                <a:solidFill>
                  <a:srgbClr val="3E3E3E"/>
                </a:solidFill>
                <a:latin typeface="Roboto Light" panose="02000000000000000000" pitchFamily="2" charset="0"/>
                <a:ea typeface="Roboto Light" panose="02000000000000000000" pitchFamily="2" charset="0"/>
                <a:cs typeface="Times New Roman" panose="02020603050405020304" pitchFamily="18" charset="0"/>
              </a:rPr>
              <a:t>This mist offers 	a double protection, for 360° efficiency. </a:t>
            </a:r>
          </a:p>
          <a:p>
            <a:pPr defTabSz="990570">
              <a:defRPr/>
            </a:pPr>
            <a:r>
              <a:rPr lang="en-US" sz="1500" dirty="0">
                <a:solidFill>
                  <a:srgbClr val="3E3E3E"/>
                </a:solidFill>
                <a:latin typeface="Roboto Light" panose="02000000000000000000" pitchFamily="2" charset="0"/>
                <a:ea typeface="Roboto Light" panose="02000000000000000000" pitchFamily="2" charset="0"/>
                <a:cs typeface="Times New Roman" panose="02020603050405020304" pitchFamily="18" charset="0"/>
              </a:rPr>
              <a:t>An immediate surface protection, thanks to a breathable protective film</a:t>
            </a:r>
          </a:p>
          <a:p>
            <a:pPr defTabSz="990570">
              <a:defRPr/>
            </a:pPr>
            <a:r>
              <a:rPr lang="en-US" sz="1500" dirty="0">
                <a:solidFill>
                  <a:srgbClr val="3E3E3E"/>
                </a:solidFill>
                <a:latin typeface="Roboto Light" panose="02000000000000000000" pitchFamily="2" charset="0"/>
                <a:ea typeface="Roboto Light" panose="02000000000000000000" pitchFamily="2" charset="0"/>
                <a:cs typeface="Times New Roman" panose="02020603050405020304" pitchFamily="18" charset="0"/>
              </a:rPr>
              <a:t>A long-term deep protection capable of helping to boost the skin's self defense systems and regenerate the cells </a:t>
            </a:r>
            <a:endParaRPr lang="fr-FR" sz="1500" dirty="0">
              <a:solidFill>
                <a:srgbClr val="3E3E3E"/>
              </a:solidFill>
              <a:latin typeface="Roboto Light" panose="02000000000000000000" pitchFamily="2" charset="0"/>
              <a:ea typeface="Roboto Light" panose="02000000000000000000" pitchFamily="2" charset="0"/>
            </a:endParaRP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9</a:t>
            </a:fld>
            <a:endParaRPr lang="fr-FR"/>
          </a:p>
        </p:txBody>
      </p:sp>
    </p:spTree>
    <p:extLst>
      <p:ext uri="{BB962C8B-B14F-4D97-AF65-F5344CB8AC3E}">
        <p14:creationId xmlns:p14="http://schemas.microsoft.com/office/powerpoint/2010/main" val="3984202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FR">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356" y="1375108"/>
            <a:ext cx="3510071" cy="3027728"/>
          </a:xfrm>
          <a:prstGeom prst="rect">
            <a:avLst/>
          </a:prstGeom>
        </p:spPr>
      </p:pic>
      <p:sp>
        <p:nvSpPr>
          <p:cNvPr id="2" name="ZoneTexte 1"/>
          <p:cNvSpPr txBox="1"/>
          <p:nvPr userDrawn="1"/>
        </p:nvSpPr>
        <p:spPr>
          <a:xfrm>
            <a:off x="3666477" y="5543038"/>
            <a:ext cx="49803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L’Expérience du Soin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Phyto-Aromatique</a:t>
            </a:r>
          </a:p>
        </p:txBody>
      </p:sp>
    </p:spTree>
    <p:extLst>
      <p:ext uri="{BB962C8B-B14F-4D97-AF65-F5344CB8AC3E}">
        <p14:creationId xmlns:p14="http://schemas.microsoft.com/office/powerpoint/2010/main" val="132671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BA04F64-0788-4473-B62B-11382DBFAB18}"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E0F290-DA9C-4F98-8E53-0BB1AB5678D1}" type="slidenum">
              <a:rPr lang="fr-FR" smtClean="0"/>
              <a:t>‹N°›</a:t>
            </a:fld>
            <a:endParaRPr lang="fr-FR"/>
          </a:p>
        </p:txBody>
      </p:sp>
    </p:spTree>
    <p:extLst>
      <p:ext uri="{BB962C8B-B14F-4D97-AF65-F5344CB8AC3E}">
        <p14:creationId xmlns:p14="http://schemas.microsoft.com/office/powerpoint/2010/main" val="2137587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Modifiez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BA04F64-0788-4473-B62B-11382DBFAB18}" type="datetimeFigureOut">
              <a:rPr lang="fr-FR" smtClean="0"/>
              <a:t>16/03/2023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5E0F290-DA9C-4F98-8E53-0BB1AB5678D1}" type="slidenum">
              <a:rPr lang="fr-FR" smtClean="0"/>
              <a:t>‹N°›</a:t>
            </a:fld>
            <a:endParaRPr lang="fr-FR"/>
          </a:p>
        </p:txBody>
      </p:sp>
    </p:spTree>
    <p:extLst>
      <p:ext uri="{BB962C8B-B14F-4D97-AF65-F5344CB8AC3E}">
        <p14:creationId xmlns:p14="http://schemas.microsoft.com/office/powerpoint/2010/main" val="395648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BA04F64-0788-4473-B62B-11382DBFAB18}" type="datetimeFigureOut">
              <a:rPr lang="fr-FR" smtClean="0"/>
              <a:t>16/03/2023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5E0F290-DA9C-4F98-8E53-0BB1AB5678D1}" type="slidenum">
              <a:rPr lang="fr-FR" smtClean="0"/>
              <a:t>‹N°›</a:t>
            </a:fld>
            <a:endParaRPr lang="fr-FR"/>
          </a:p>
        </p:txBody>
      </p:sp>
    </p:spTree>
    <p:extLst>
      <p:ext uri="{BB962C8B-B14F-4D97-AF65-F5344CB8AC3E}">
        <p14:creationId xmlns:p14="http://schemas.microsoft.com/office/powerpoint/2010/main" val="346319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BA04F64-0788-4473-B62B-11382DBFAB18}" type="datetimeFigureOut">
              <a:rPr lang="fr-FR" smtClean="0"/>
              <a:t>16/03/2023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5E0F290-DA9C-4F98-8E53-0BB1AB5678D1}" type="slidenum">
              <a:rPr lang="fr-FR" smtClean="0"/>
              <a:t>‹N°›</a:t>
            </a:fld>
            <a:endParaRPr lang="fr-FR"/>
          </a:p>
        </p:txBody>
      </p:sp>
    </p:spTree>
    <p:extLst>
      <p:ext uri="{BB962C8B-B14F-4D97-AF65-F5344CB8AC3E}">
        <p14:creationId xmlns:p14="http://schemas.microsoft.com/office/powerpoint/2010/main" val="147408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49"/>
            <a:ext cx="4011084" cy="1162051"/>
          </a:xfrm>
        </p:spPr>
        <p:txBody>
          <a:bodyPr anchor="b"/>
          <a:lstStyle>
            <a:lvl1pPr algn="l">
              <a:defRPr sz="2667" b="1"/>
            </a:lvl1pPr>
          </a:lstStyle>
          <a:p>
            <a:r>
              <a:rPr lang="fr-FR"/>
              <a:t>Modifiez le style du titre</a:t>
            </a:r>
          </a:p>
        </p:txBody>
      </p:sp>
      <p:sp>
        <p:nvSpPr>
          <p:cNvPr id="3" name="Espace réservé du contenu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0BA04F64-0788-4473-B62B-11382DBFAB18}"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E0F290-DA9C-4F98-8E53-0BB1AB5678D1}" type="slidenum">
              <a:rPr lang="fr-FR" smtClean="0"/>
              <a:t>‹N°›</a:t>
            </a:fld>
            <a:endParaRPr lang="fr-FR"/>
          </a:p>
        </p:txBody>
      </p:sp>
    </p:spTree>
    <p:extLst>
      <p:ext uri="{BB962C8B-B14F-4D97-AF65-F5344CB8AC3E}">
        <p14:creationId xmlns:p14="http://schemas.microsoft.com/office/powerpoint/2010/main" val="1335892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9"/>
          </a:xfrm>
        </p:spPr>
        <p:txBody>
          <a:bodyPr anchor="b"/>
          <a:lstStyle>
            <a:lvl1pPr algn="l">
              <a:defRPr sz="2667"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r-FR"/>
          </a:p>
        </p:txBody>
      </p:sp>
      <p:sp>
        <p:nvSpPr>
          <p:cNvPr id="4" name="Espace réservé du texte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0BA04F64-0788-4473-B62B-11382DBFAB18}"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E0F290-DA9C-4F98-8E53-0BB1AB5678D1}" type="slidenum">
              <a:rPr lang="fr-FR" smtClean="0"/>
              <a:t>‹N°›</a:t>
            </a:fld>
            <a:endParaRPr lang="fr-FR"/>
          </a:p>
        </p:txBody>
      </p:sp>
    </p:spTree>
    <p:extLst>
      <p:ext uri="{BB962C8B-B14F-4D97-AF65-F5344CB8AC3E}">
        <p14:creationId xmlns:p14="http://schemas.microsoft.com/office/powerpoint/2010/main" val="2832924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BA04F64-0788-4473-B62B-11382DBFAB18}"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E0F290-DA9C-4F98-8E53-0BB1AB5678D1}" type="slidenum">
              <a:rPr lang="fr-FR" smtClean="0"/>
              <a:t>‹N°›</a:t>
            </a:fld>
            <a:endParaRPr lang="fr-FR"/>
          </a:p>
        </p:txBody>
      </p:sp>
    </p:spTree>
    <p:extLst>
      <p:ext uri="{BB962C8B-B14F-4D97-AF65-F5344CB8AC3E}">
        <p14:creationId xmlns:p14="http://schemas.microsoft.com/office/powerpoint/2010/main" val="1146484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BA04F64-0788-4473-B62B-11382DBFAB18}"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E0F290-DA9C-4F98-8E53-0BB1AB5678D1}" type="slidenum">
              <a:rPr lang="fr-FR" smtClean="0"/>
              <a:t>‹N°›</a:t>
            </a:fld>
            <a:endParaRPr lang="fr-FR"/>
          </a:p>
        </p:txBody>
      </p:sp>
    </p:spTree>
    <p:extLst>
      <p:ext uri="{BB962C8B-B14F-4D97-AF65-F5344CB8AC3E}">
        <p14:creationId xmlns:p14="http://schemas.microsoft.com/office/powerpoint/2010/main" val="382671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15174734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17C319A9-0109-4E1F-AA67-AE5EC327BD46}"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207843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GARDE EN">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356" y="1375108"/>
            <a:ext cx="3510071" cy="3027728"/>
          </a:xfrm>
          <a:prstGeom prst="rect">
            <a:avLst/>
          </a:prstGeom>
        </p:spPr>
      </p:pic>
      <p:sp>
        <p:nvSpPr>
          <p:cNvPr id="2" name="ZoneTexte 1"/>
          <p:cNvSpPr txBox="1"/>
          <p:nvPr userDrawn="1"/>
        </p:nvSpPr>
        <p:spPr>
          <a:xfrm>
            <a:off x="3666477" y="5543038"/>
            <a:ext cx="49803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The </a:t>
            </a:r>
            <a:r>
              <a:rPr kumimoji="0" lang="fr-FR" sz="24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Experience</a:t>
            </a: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t>
            </a:r>
            <a:r>
              <a:rPr kumimoji="0" lang="fr-FR" sz="24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Aromatic</a:t>
            </a: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a:t>
            </a:r>
            <a:r>
              <a:rPr kumimoji="0" lang="fr-FR" sz="24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Skincare</a:t>
            </a:r>
            <a:endPar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spTree>
    <p:extLst>
      <p:ext uri="{BB962C8B-B14F-4D97-AF65-F5344CB8AC3E}">
        <p14:creationId xmlns:p14="http://schemas.microsoft.com/office/powerpoint/2010/main" val="1421239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C319A9-0109-4E1F-AA67-AE5EC327BD46}"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4136824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17C319A9-0109-4E1F-AA67-AE5EC327BD46}"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82946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7C319A9-0109-4E1F-AA67-AE5EC327BD46}"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66311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7C319A9-0109-4E1F-AA67-AE5EC327BD46}" type="datetimeFigureOut">
              <a:rPr lang="fr-FR" smtClean="0"/>
              <a:t>16/03/2023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510759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17C319A9-0109-4E1F-AA67-AE5EC327BD46}" type="datetimeFigureOut">
              <a:rPr lang="fr-FR" smtClean="0"/>
              <a:t>16/03/2023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2931725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C319A9-0109-4E1F-AA67-AE5EC327BD46}" type="datetimeFigureOut">
              <a:rPr lang="fr-FR" smtClean="0"/>
              <a:t>16/03/2023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71069E9-C17D-4F98-AB48-22F9EF6C6A35}" type="slidenum">
              <a:rPr lang="fr-FR" smtClean="0"/>
              <a:t>‹N°›</a:t>
            </a:fld>
            <a:endParaRPr lang="fr-FR"/>
          </a:p>
        </p:txBody>
      </p:sp>
      <p:pic>
        <p:nvPicPr>
          <p:cNvPr id="5" name="Image 4">
            <a:extLst>
              <a:ext uri="{FF2B5EF4-FFF2-40B4-BE49-F238E27FC236}">
                <a16:creationId xmlns:a16="http://schemas.microsoft.com/office/drawing/2014/main" id="{27EC1348-0E9A-49C9-9C95-D7E722C64C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pic>
        <p:nvPicPr>
          <p:cNvPr id="6" name="Image 5">
            <a:extLst>
              <a:ext uri="{FF2B5EF4-FFF2-40B4-BE49-F238E27FC236}">
                <a16:creationId xmlns:a16="http://schemas.microsoft.com/office/drawing/2014/main" id="{7C47EA6A-6538-44FB-9680-D27E5F02AD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E627ECEF-37F2-43A5-8B84-2DAE19998C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88411" y="6437380"/>
            <a:ext cx="519977" cy="448523"/>
          </a:xfrm>
          <a:prstGeom prst="rect">
            <a:avLst/>
          </a:prstGeom>
        </p:spPr>
      </p:pic>
    </p:spTree>
    <p:extLst>
      <p:ext uri="{BB962C8B-B14F-4D97-AF65-F5344CB8AC3E}">
        <p14:creationId xmlns:p14="http://schemas.microsoft.com/office/powerpoint/2010/main" val="1227828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7C319A9-0109-4E1F-AA67-AE5EC327BD46}"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186576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7C319A9-0109-4E1F-AA67-AE5EC327BD46}"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680699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C319A9-0109-4E1F-AA67-AE5EC327BD46}"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2473930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C319A9-0109-4E1F-AA67-AE5EC327BD46}"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2253512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838200" y="3429000"/>
            <a:ext cx="10515600" cy="816312"/>
          </a:xfrm>
          <a:prstGeom prst="rect">
            <a:avLst/>
          </a:prstGeom>
        </p:spPr>
        <p:txBody>
          <a:bodyPr/>
          <a:lstStyle/>
          <a:p>
            <a:r>
              <a:rPr lang="fr-FR" dirty="0"/>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3639244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Empty">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2268590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1229432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153664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0885C1-B749-400D-97E2-9E79C8E59452}"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94827-43AC-42EA-9627-2ED22D64618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854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4351594"/>
            <a:ext cx="10515600" cy="1325563"/>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883744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960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4351594"/>
            <a:ext cx="10515600" cy="1325563"/>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3952705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C319A9-0109-4E1F-AA67-AE5EC327BD46}" type="datetimeFigureOut">
              <a:rPr lang="fr-FR" smtClean="0"/>
              <a:t>16/03/2023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71069E9-C17D-4F98-AB48-22F9EF6C6A35}" type="slidenum">
              <a:rPr lang="fr-FR" smtClean="0"/>
              <a:t>‹N°›</a:t>
            </a:fld>
            <a:endParaRPr lang="fr-FR" dirty="0"/>
          </a:p>
        </p:txBody>
      </p:sp>
    </p:spTree>
    <p:extLst>
      <p:ext uri="{BB962C8B-B14F-4D97-AF65-F5344CB8AC3E}">
        <p14:creationId xmlns:p14="http://schemas.microsoft.com/office/powerpoint/2010/main" val="1707349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933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10150454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 Texte + image gauch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4588184" y="1286634"/>
            <a:ext cx="6765616" cy="4863314"/>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72278"/>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6" name="Espace réservé pour une image  5"/>
          <p:cNvSpPr>
            <a:spLocks noGrp="1"/>
          </p:cNvSpPr>
          <p:nvPr>
            <p:ph type="pic" sz="quarter" idx="11"/>
          </p:nvPr>
        </p:nvSpPr>
        <p:spPr>
          <a:xfrm>
            <a:off x="838200" y="1286634"/>
            <a:ext cx="3458671" cy="4863313"/>
          </a:xfrm>
          <a:prstGeom prst="rect">
            <a:avLst/>
          </a:prstGeom>
        </p:spPr>
        <p:txBody>
          <a:bodyPr/>
          <a:lstStyle/>
          <a:p>
            <a:endParaRPr lang="fr-FR"/>
          </a:p>
        </p:txBody>
      </p:sp>
    </p:spTree>
    <p:extLst>
      <p:ext uri="{BB962C8B-B14F-4D97-AF65-F5344CB8AC3E}">
        <p14:creationId xmlns:p14="http://schemas.microsoft.com/office/powerpoint/2010/main" val="1775207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spTree>
    <p:extLst>
      <p:ext uri="{BB962C8B-B14F-4D97-AF65-F5344CB8AC3E}">
        <p14:creationId xmlns:p14="http://schemas.microsoft.com/office/powerpoint/2010/main" val="1914580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0BA04F64-0788-4473-B62B-11382DBFAB18}"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E0F290-DA9C-4F98-8E53-0BB1AB5678D1}" type="slidenum">
              <a:rPr lang="fr-FR" smtClean="0"/>
              <a:t>‹N°›</a:t>
            </a:fld>
            <a:endParaRPr lang="fr-FR"/>
          </a:p>
        </p:txBody>
      </p:sp>
    </p:spTree>
    <p:extLst>
      <p:ext uri="{BB962C8B-B14F-4D97-AF65-F5344CB8AC3E}">
        <p14:creationId xmlns:p14="http://schemas.microsoft.com/office/powerpoint/2010/main" val="83940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BA04F64-0788-4473-B62B-11382DBFAB18}"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E0F290-DA9C-4F98-8E53-0BB1AB5678D1}" type="slidenum">
              <a:rPr lang="fr-FR" smtClean="0"/>
              <a:t>‹N°›</a:t>
            </a:fld>
            <a:endParaRPr lang="fr-FR"/>
          </a:p>
        </p:txBody>
      </p:sp>
    </p:spTree>
    <p:extLst>
      <p:ext uri="{BB962C8B-B14F-4D97-AF65-F5344CB8AC3E}">
        <p14:creationId xmlns:p14="http://schemas.microsoft.com/office/powerpoint/2010/main" val="2132023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5333"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0BA04F64-0788-4473-B62B-11382DBFAB18}"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E0F290-DA9C-4F98-8E53-0BB1AB5678D1}" type="slidenum">
              <a:rPr lang="fr-FR" smtClean="0"/>
              <a:t>‹N°›</a:t>
            </a:fld>
            <a:endParaRPr lang="fr-FR"/>
          </a:p>
        </p:txBody>
      </p:sp>
    </p:spTree>
    <p:extLst>
      <p:ext uri="{BB962C8B-B14F-4D97-AF65-F5344CB8AC3E}">
        <p14:creationId xmlns:p14="http://schemas.microsoft.com/office/powerpoint/2010/main" val="2115152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334461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Lst>
  <p:txStyles>
    <p:title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BA04F64-0788-4473-B62B-11382DBFAB18}" type="datetimeFigureOut">
              <a:rPr lang="fr-FR" smtClean="0"/>
              <a:t>16/03/2023</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5E0F290-DA9C-4F98-8E53-0BB1AB5678D1}" type="slidenum">
              <a:rPr lang="fr-FR" smtClean="0"/>
              <a:t>‹N°›</a:t>
            </a:fld>
            <a:endParaRPr lang="fr-FR"/>
          </a:p>
        </p:txBody>
      </p:sp>
    </p:spTree>
    <p:extLst>
      <p:ext uri="{BB962C8B-B14F-4D97-AF65-F5344CB8AC3E}">
        <p14:creationId xmlns:p14="http://schemas.microsoft.com/office/powerpoint/2010/main" val="5657988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86"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319A9-0109-4E1F-AA67-AE5EC327BD46}" type="datetimeFigureOut">
              <a:rPr lang="fr-FR" smtClean="0"/>
              <a:t>16/03/2023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069E9-C17D-4F98-AB48-22F9EF6C6A35}" type="slidenum">
              <a:rPr lang="fr-FR" smtClean="0"/>
              <a:t>‹N°›</a:t>
            </a:fld>
            <a:endParaRPr lang="fr-FR"/>
          </a:p>
        </p:txBody>
      </p:sp>
    </p:spTree>
    <p:extLst>
      <p:ext uri="{BB962C8B-B14F-4D97-AF65-F5344CB8AC3E}">
        <p14:creationId xmlns:p14="http://schemas.microsoft.com/office/powerpoint/2010/main" val="9945589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2911559"/>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20712871"/>
      </p:ext>
    </p:extLst>
  </p:cSld>
  <p:clrMap bg1="lt1" tx1="dk1" bg2="lt2" tx2="dk2" accent1="accent1" accent2="accent2" accent3="accent3" accent4="accent4" accent5="accent5" accent6="accent6" hlink="hlink" folHlink="folHlink"/>
  <p:sldLayoutIdLst>
    <p:sldLayoutId id="2147483683" r:id="rId1"/>
    <p:sldLayoutId id="2147483685" r:id="rId2"/>
  </p:sldLayoutIdLst>
  <p:txStyles>
    <p:title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210554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Espace réservé du texte 2"/>
          <p:cNvSpPr>
            <a:spLocks noGrp="1"/>
          </p:cNvSpPr>
          <p:nvPr>
            <p:ph type="body" idx="1"/>
          </p:nvPr>
        </p:nvSpPr>
        <p:spPr>
          <a:xfrm>
            <a:off x="838200" y="3703781"/>
            <a:ext cx="10515600" cy="2473181"/>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6912790"/>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FC0D16-81D4-A930-5945-EAB2F5937613}"/>
              </a:ext>
            </a:extLst>
          </p:cNvPr>
          <p:cNvPicPr>
            <a:picLocks noChangeAspect="1"/>
          </p:cNvPicPr>
          <p:nvPr userDrawn="1"/>
        </p:nvPicPr>
        <p:blipFill>
          <a:blip r:embed="rId5"/>
          <a:stretch>
            <a:fillRect/>
          </a:stretch>
        </p:blipFill>
        <p:spPr>
          <a:xfrm flipH="1">
            <a:off x="0" y="0"/>
            <a:ext cx="10110097" cy="6858000"/>
          </a:xfrm>
          <a:prstGeom prst="rect">
            <a:avLst/>
          </a:prstGeom>
        </p:spPr>
      </p:pic>
    </p:spTree>
    <p:extLst>
      <p:ext uri="{BB962C8B-B14F-4D97-AF65-F5344CB8AC3E}">
        <p14:creationId xmlns:p14="http://schemas.microsoft.com/office/powerpoint/2010/main" val="5848694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AE0396F-3FD2-44F7-D048-62A3450A0A2D}"/>
              </a:ext>
            </a:extLst>
          </p:cNvPr>
          <p:cNvPicPr>
            <a:picLocks noChangeAspect="1"/>
          </p:cNvPicPr>
          <p:nvPr userDrawn="1"/>
        </p:nvPicPr>
        <p:blipFill>
          <a:blip r:embed="rId3"/>
          <a:stretch>
            <a:fillRect/>
          </a:stretch>
        </p:blipFill>
        <p:spPr>
          <a:xfrm>
            <a:off x="2462596" y="0"/>
            <a:ext cx="9729404" cy="6858000"/>
          </a:xfrm>
          <a:prstGeom prst="rect">
            <a:avLst/>
          </a:prstGeom>
        </p:spPr>
      </p:pic>
      <p:pic>
        <p:nvPicPr>
          <p:cNvPr id="3" name="Image 2">
            <a:extLst>
              <a:ext uri="{FF2B5EF4-FFF2-40B4-BE49-F238E27FC236}">
                <a16:creationId xmlns:a16="http://schemas.microsoft.com/office/drawing/2014/main" id="{B24A9CD6-4C24-59C0-EDFD-5258FBEA442D}"/>
              </a:ext>
            </a:extLst>
          </p:cNvPr>
          <p:cNvPicPr>
            <a:picLocks noChangeAspect="1"/>
          </p:cNvPicPr>
          <p:nvPr userDrawn="1"/>
        </p:nvPicPr>
        <p:blipFill rotWithShape="1">
          <a:blip r:embed="rId3"/>
          <a:srcRect l="33560"/>
          <a:stretch/>
        </p:blipFill>
        <p:spPr>
          <a:xfrm flipH="1">
            <a:off x="-1" y="7967"/>
            <a:ext cx="5141343" cy="5540188"/>
          </a:xfrm>
          <a:prstGeom prst="rect">
            <a:avLst/>
          </a:prstGeom>
        </p:spPr>
      </p:pic>
    </p:spTree>
    <p:extLst>
      <p:ext uri="{BB962C8B-B14F-4D97-AF65-F5344CB8AC3E}">
        <p14:creationId xmlns:p14="http://schemas.microsoft.com/office/powerpoint/2010/main" val="288308827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16.jpeg"/><Relationship Id="rId5" Type="http://schemas.microsoft.com/office/2007/relationships/hdphoto" Target="../media/hdphoto6.wdp"/><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16.jpeg"/><Relationship Id="rId5" Type="http://schemas.microsoft.com/office/2007/relationships/hdphoto" Target="../media/hdphoto6.wdp"/><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48.jpeg"/><Relationship Id="rId5" Type="http://schemas.microsoft.com/office/2007/relationships/hdphoto" Target="../media/hdphoto6.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48.jpeg"/><Relationship Id="rId5" Type="http://schemas.microsoft.com/office/2007/relationships/hdphoto" Target="../media/hdphoto6.wdp"/><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48.jpeg"/><Relationship Id="rId5" Type="http://schemas.microsoft.com/office/2007/relationships/hdphoto" Target="../media/hdphoto6.wdp"/><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57.jpeg"/><Relationship Id="rId5" Type="http://schemas.openxmlformats.org/officeDocument/2006/relationships/image" Target="../media/image51.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60.pn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sciencesetavenir.fr/sante/dermato/lumiere-bleue-et-vieillissement-de-la-peau-du-marketing_128720" TargetMode="Externa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1.png"/><Relationship Id="rId7" Type="http://schemas.microsoft.com/office/2007/relationships/hdphoto" Target="../media/hdphoto7.wdp"/><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0.png"/><Relationship Id="rId9"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1.png"/><Relationship Id="rId7" Type="http://schemas.microsoft.com/office/2007/relationships/hdphoto" Target="../media/hdphoto8.wdp"/><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56.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75.jpeg"/><Relationship Id="rId5" Type="http://schemas.microsoft.com/office/2007/relationships/hdphoto" Target="../media/hdphoto9.wdp"/><Relationship Id="rId4" Type="http://schemas.openxmlformats.org/officeDocument/2006/relationships/image" Target="../media/image74.png"/><Relationship Id="rId9"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5.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itre 1">
            <a:extLst>
              <a:ext uri="{FF2B5EF4-FFF2-40B4-BE49-F238E27FC236}">
                <a16:creationId xmlns:a16="http://schemas.microsoft.com/office/drawing/2014/main" id="{6B49AF97-5C56-17A2-EF8A-FB3E6F500BAF}"/>
              </a:ext>
            </a:extLst>
          </p:cNvPr>
          <p:cNvSpPr txBox="1">
            <a:spLocks/>
          </p:cNvSpPr>
          <p:nvPr/>
        </p:nvSpPr>
        <p:spPr>
          <a:xfrm>
            <a:off x="0" y="2409371"/>
            <a:ext cx="12191999" cy="297245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5500">
                <a:latin typeface="Midnight Signature" panose="02000500000000090000" pitchFamily="50" charset="0"/>
              </a:rPr>
              <a:t>Bonjour</a:t>
            </a:r>
            <a:r>
              <a:rPr lang="fr-FR" sz="16600">
                <a:latin typeface="Midnight Signature" panose="02000500000000090000" pitchFamily="50" charset="0"/>
              </a:rPr>
              <a:t>!</a:t>
            </a:r>
            <a:endParaRPr lang="fr-FR" sz="16600" dirty="0">
              <a:latin typeface="Midnight Signature" panose="02000500000000090000" pitchFamily="50" charset="0"/>
            </a:endParaRPr>
          </a:p>
        </p:txBody>
      </p:sp>
      <p:sp>
        <p:nvSpPr>
          <p:cNvPr id="2" name="ZoneTexte 1">
            <a:extLst>
              <a:ext uri="{FF2B5EF4-FFF2-40B4-BE49-F238E27FC236}">
                <a16:creationId xmlns:a16="http://schemas.microsoft.com/office/drawing/2014/main" id="{A3E79130-F151-80BF-43D1-D274D8193850}"/>
              </a:ext>
            </a:extLst>
          </p:cNvPr>
          <p:cNvSpPr txBox="1"/>
          <p:nvPr/>
        </p:nvSpPr>
        <p:spPr>
          <a:xfrm>
            <a:off x="7137400" y="5768848"/>
            <a:ext cx="4660250" cy="369332"/>
          </a:xfrm>
          <a:prstGeom prst="rect">
            <a:avLst/>
          </a:prstGeom>
          <a:noFill/>
        </p:spPr>
        <p:txBody>
          <a:bodyPr wrap="none" rtlCol="0">
            <a:spAutoFit/>
          </a:bodyPr>
          <a:lstStyle/>
          <a:p>
            <a:r>
              <a:rPr lang="en-US" dirty="0"/>
              <a:t>Export Distributors Webinar - 16 March 2023</a:t>
            </a:r>
            <a:endParaRPr lang="fr-FR" dirty="0"/>
          </a:p>
        </p:txBody>
      </p:sp>
    </p:spTree>
    <p:extLst>
      <p:ext uri="{BB962C8B-B14F-4D97-AF65-F5344CB8AC3E}">
        <p14:creationId xmlns:p14="http://schemas.microsoft.com/office/powerpoint/2010/main" val="1215431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10" name="Image 9">
            <a:extLst>
              <a:ext uri="{FF2B5EF4-FFF2-40B4-BE49-F238E27FC236}">
                <a16:creationId xmlns:a16="http://schemas.microsoft.com/office/drawing/2014/main" id="{0A60CBA5-DA59-3510-DB28-8D2F423617A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harpenSoften amount="29000"/>
                    </a14:imgEffect>
                  </a14:imgLayer>
                </a14:imgProps>
              </a:ext>
              <a:ext uri="{28A0092B-C50C-407E-A947-70E740481C1C}">
                <a14:useLocalDpi xmlns:a14="http://schemas.microsoft.com/office/drawing/2010/main" val="0"/>
              </a:ext>
            </a:extLst>
          </a:blip>
          <a:srcRect l="20099" r="18806" b="5000"/>
          <a:stretch/>
        </p:blipFill>
        <p:spPr>
          <a:xfrm>
            <a:off x="4458669" y="-39961"/>
            <a:ext cx="7840602" cy="6857990"/>
          </a:xfrm>
          <a:prstGeom prst="rect">
            <a:avLst/>
          </a:prstGeom>
          <a:ln>
            <a:noFill/>
          </a:ln>
          <a:effectLst>
            <a:outerShdw blurRad="50800" dist="50800" dir="5400000" algn="ctr" rotWithShape="0">
              <a:srgbClr val="000000"/>
            </a:outerShdw>
          </a:effectLst>
        </p:spPr>
      </p:pic>
      <p:sp>
        <p:nvSpPr>
          <p:cNvPr id="17" name="Rectangle 1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7256794-4F9A-463A-8DB9-91E48C37AE2B}"/>
              </a:ext>
            </a:extLst>
          </p:cNvPr>
          <p:cNvSpPr/>
          <p:nvPr/>
        </p:nvSpPr>
        <p:spPr>
          <a:xfrm>
            <a:off x="257577" y="502276"/>
            <a:ext cx="1223493" cy="507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2" name="Rectangle 11">
            <a:extLst>
              <a:ext uri="{FF2B5EF4-FFF2-40B4-BE49-F238E27FC236}">
                <a16:creationId xmlns:a16="http://schemas.microsoft.com/office/drawing/2014/main" id="{F65858D2-6F9B-23F3-FB52-63E90852A622}"/>
              </a:ext>
            </a:extLst>
          </p:cNvPr>
          <p:cNvSpPr/>
          <p:nvPr/>
        </p:nvSpPr>
        <p:spPr>
          <a:xfrm>
            <a:off x="599128" y="4162630"/>
            <a:ext cx="4591058" cy="768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16" name="Image 15">
            <a:extLst>
              <a:ext uri="{FF2B5EF4-FFF2-40B4-BE49-F238E27FC236}">
                <a16:creationId xmlns:a16="http://schemas.microsoft.com/office/drawing/2014/main" id="{DB42AD6B-1ED4-47C7-7057-7E2632FA288A}"/>
              </a:ext>
            </a:extLst>
          </p:cNvPr>
          <p:cNvPicPr>
            <a:picLocks noChangeAspect="1"/>
          </p:cNvPicPr>
          <p:nvPr/>
        </p:nvPicPr>
        <p:blipFill rotWithShape="1">
          <a:blip r:embed="rId5"/>
          <a:srcRect l="19914" t="4303"/>
          <a:stretch/>
        </p:blipFill>
        <p:spPr>
          <a:xfrm>
            <a:off x="-22780" y="-20280"/>
            <a:ext cx="4458670" cy="6874434"/>
          </a:xfrm>
          <a:prstGeom prst="rect">
            <a:avLst/>
          </a:prstGeom>
        </p:spPr>
      </p:pic>
      <p:pic>
        <p:nvPicPr>
          <p:cNvPr id="59" name="Image 58">
            <a:extLst>
              <a:ext uri="{FF2B5EF4-FFF2-40B4-BE49-F238E27FC236}">
                <a16:creationId xmlns:a16="http://schemas.microsoft.com/office/drawing/2014/main" id="{BF56CBAB-164C-BB75-2CFE-385D7562E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6748" y="2622529"/>
            <a:ext cx="1354701" cy="1354701"/>
          </a:xfrm>
          <a:prstGeom prst="rect">
            <a:avLst/>
          </a:prstGeom>
        </p:spPr>
      </p:pic>
      <p:pic>
        <p:nvPicPr>
          <p:cNvPr id="67" name="Image 66">
            <a:extLst>
              <a:ext uri="{FF2B5EF4-FFF2-40B4-BE49-F238E27FC236}">
                <a16:creationId xmlns:a16="http://schemas.microsoft.com/office/drawing/2014/main" id="{2AF6F276-DD2E-6C54-81A5-133E457C6505}"/>
              </a:ext>
            </a:extLst>
          </p:cNvPr>
          <p:cNvPicPr>
            <a:picLocks noChangeAspect="1"/>
          </p:cNvPicPr>
          <p:nvPr/>
        </p:nvPicPr>
        <p:blipFill>
          <a:blip r:embed="rId7" cstate="print">
            <a:duotone>
              <a:prstClr val="black"/>
              <a:srgbClr val="7030A0">
                <a:tint val="45000"/>
                <a:satMod val="400000"/>
              </a:srgbClr>
            </a:duotone>
            <a:extLst>
              <a:ext uri="{BEBA8EAE-BF5A-486C-A8C5-ECC9F3942E4B}">
                <a14:imgProps xmlns:a14="http://schemas.microsoft.com/office/drawing/2010/main">
                  <a14:imgLayer r:embed="rId8">
                    <a14:imgEffect>
                      <a14:saturation sat="110000"/>
                    </a14:imgEffect>
                  </a14:imgLayer>
                </a14:imgProps>
              </a:ext>
              <a:ext uri="{28A0092B-C50C-407E-A947-70E740481C1C}">
                <a14:useLocalDpi xmlns:a14="http://schemas.microsoft.com/office/drawing/2010/main" val="0"/>
              </a:ext>
            </a:extLst>
          </a:blip>
          <a:stretch>
            <a:fillRect/>
          </a:stretch>
        </p:blipFill>
        <p:spPr>
          <a:xfrm>
            <a:off x="1323842" y="2676619"/>
            <a:ext cx="1384183" cy="1384183"/>
          </a:xfrm>
          <a:prstGeom prst="rect">
            <a:avLst/>
          </a:prstGeom>
        </p:spPr>
      </p:pic>
      <p:pic>
        <p:nvPicPr>
          <p:cNvPr id="71" name="Image 70">
            <a:extLst>
              <a:ext uri="{FF2B5EF4-FFF2-40B4-BE49-F238E27FC236}">
                <a16:creationId xmlns:a16="http://schemas.microsoft.com/office/drawing/2014/main" id="{4075B94F-9D25-1F9F-BADC-3F4D6A5759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9384" y="2632535"/>
            <a:ext cx="1384184" cy="1384184"/>
          </a:xfrm>
          <a:prstGeom prst="rect">
            <a:avLst/>
          </a:prstGeom>
        </p:spPr>
      </p:pic>
      <p:pic>
        <p:nvPicPr>
          <p:cNvPr id="73" name="Image 72" descr="Une image contenant texte, ciel nocturne&#10;&#10;Description générée automatiquement">
            <a:extLst>
              <a:ext uri="{FF2B5EF4-FFF2-40B4-BE49-F238E27FC236}">
                <a16:creationId xmlns:a16="http://schemas.microsoft.com/office/drawing/2014/main" id="{B1C5FE3D-1DAA-F1A1-E1D0-6DC1D878EC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5649" y="2593297"/>
            <a:ext cx="1385948" cy="1384777"/>
          </a:xfrm>
          <a:prstGeom prst="rect">
            <a:avLst/>
          </a:prstGeom>
        </p:spPr>
      </p:pic>
      <p:sp>
        <p:nvSpPr>
          <p:cNvPr id="75" name="ZoneTexte 74">
            <a:extLst>
              <a:ext uri="{FF2B5EF4-FFF2-40B4-BE49-F238E27FC236}">
                <a16:creationId xmlns:a16="http://schemas.microsoft.com/office/drawing/2014/main" id="{88E42CD1-634A-4FB6-3C0C-34909D2641D0}"/>
              </a:ext>
            </a:extLst>
          </p:cNvPr>
          <p:cNvSpPr txBox="1"/>
          <p:nvPr/>
        </p:nvSpPr>
        <p:spPr>
          <a:xfrm>
            <a:off x="6840812" y="4126257"/>
            <a:ext cx="16966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8B6DAD"/>
                </a:solidFill>
                <a:latin typeface="Roboto Light"/>
              </a:rPr>
              <a:t>No </a:t>
            </a:r>
            <a:r>
              <a:rPr lang="fr-FR" b="1" dirty="0" err="1">
                <a:solidFill>
                  <a:srgbClr val="8B6DAD"/>
                </a:solidFill>
                <a:latin typeface="Roboto Light"/>
              </a:rPr>
              <a:t>Sunscreen</a:t>
            </a:r>
            <a:r>
              <a:rPr lang="fr-FR" b="1" dirty="0">
                <a:solidFill>
                  <a:srgbClr val="8B6DAD"/>
                </a:solidFill>
                <a:latin typeface="Roboto Light"/>
              </a:rPr>
              <a:t> </a:t>
            </a:r>
            <a:r>
              <a:rPr kumimoji="0" lang="fr-FR" sz="1800" b="1" i="0" u="none" strike="noStrike" kern="1200" cap="none" spc="0" normalizeH="0" baseline="0" noProof="0" dirty="0">
                <a:ln>
                  <a:noFill/>
                </a:ln>
                <a:solidFill>
                  <a:srgbClr val="8B6DAD"/>
                </a:solidFill>
                <a:effectLst/>
                <a:uLnTx/>
                <a:uFillTx/>
                <a:latin typeface="Roboto Light"/>
                <a:ea typeface="+mn-ea"/>
                <a:cs typeface="+mn-cs"/>
              </a:rPr>
              <a:t> </a:t>
            </a:r>
          </a:p>
        </p:txBody>
      </p:sp>
      <p:sp>
        <p:nvSpPr>
          <p:cNvPr id="76" name="ZoneTexte 75">
            <a:extLst>
              <a:ext uri="{FF2B5EF4-FFF2-40B4-BE49-F238E27FC236}">
                <a16:creationId xmlns:a16="http://schemas.microsoft.com/office/drawing/2014/main" id="{01598CAB-3AC4-6046-5D2D-EB736C0BF615}"/>
              </a:ext>
            </a:extLst>
          </p:cNvPr>
          <p:cNvSpPr txBox="1"/>
          <p:nvPr/>
        </p:nvSpPr>
        <p:spPr>
          <a:xfrm>
            <a:off x="1668837" y="4127789"/>
            <a:ext cx="7710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8B6DAD"/>
                </a:solidFill>
                <a:effectLst/>
                <a:uLnTx/>
                <a:uFillTx/>
                <a:latin typeface="Roboto Light"/>
                <a:ea typeface="+mn-ea"/>
                <a:cs typeface="+mn-cs"/>
              </a:rPr>
              <a:t>Clean</a:t>
            </a:r>
          </a:p>
        </p:txBody>
      </p:sp>
      <p:sp>
        <p:nvSpPr>
          <p:cNvPr id="77" name="ZoneTexte 76">
            <a:extLst>
              <a:ext uri="{FF2B5EF4-FFF2-40B4-BE49-F238E27FC236}">
                <a16:creationId xmlns:a16="http://schemas.microsoft.com/office/drawing/2014/main" id="{F8134627-8924-AB0A-26A0-D9EE7756B75D}"/>
              </a:ext>
            </a:extLst>
          </p:cNvPr>
          <p:cNvSpPr txBox="1"/>
          <p:nvPr/>
        </p:nvSpPr>
        <p:spPr>
          <a:xfrm>
            <a:off x="7023684" y="2120432"/>
            <a:ext cx="780913" cy="8051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Roboto Light"/>
              <a:ea typeface="+mn-ea"/>
              <a:cs typeface="+mn-cs"/>
            </a:endParaRPr>
          </a:p>
        </p:txBody>
      </p:sp>
      <p:sp>
        <p:nvSpPr>
          <p:cNvPr id="79" name="ZoneTexte 78">
            <a:extLst>
              <a:ext uri="{FF2B5EF4-FFF2-40B4-BE49-F238E27FC236}">
                <a16:creationId xmlns:a16="http://schemas.microsoft.com/office/drawing/2014/main" id="{59360716-E604-1811-459F-83AE92F194AF}"/>
              </a:ext>
            </a:extLst>
          </p:cNvPr>
          <p:cNvSpPr txBox="1"/>
          <p:nvPr/>
        </p:nvSpPr>
        <p:spPr>
          <a:xfrm>
            <a:off x="3165265" y="4060802"/>
            <a:ext cx="13713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8B6DAD"/>
                </a:solidFill>
                <a:effectLst/>
                <a:uLnTx/>
                <a:uFillTx/>
                <a:latin typeface="Roboto Light"/>
                <a:ea typeface="+mn-ea"/>
                <a:cs typeface="+mn-cs"/>
              </a:rPr>
              <a:t>Vegan</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8B6DAD"/>
                </a:solidFill>
                <a:latin typeface="Roboto Light"/>
              </a:rPr>
              <a:t>Non</a:t>
            </a:r>
            <a:r>
              <a:rPr kumimoji="0" lang="fr-FR" sz="1800" b="1" i="0" u="none" strike="noStrike" kern="1200" cap="none" spc="0" normalizeH="0" baseline="0" noProof="0" dirty="0">
                <a:ln>
                  <a:noFill/>
                </a:ln>
                <a:solidFill>
                  <a:srgbClr val="8B6DAD"/>
                </a:solidFill>
                <a:effectLst/>
                <a:uLnTx/>
                <a:uFillTx/>
                <a:latin typeface="Roboto Light"/>
                <a:ea typeface="+mn-ea"/>
                <a:cs typeface="+mn-cs"/>
              </a:rPr>
              <a:t> GMO</a:t>
            </a:r>
          </a:p>
        </p:txBody>
      </p:sp>
      <p:sp>
        <p:nvSpPr>
          <p:cNvPr id="80" name="ZoneTexte 79">
            <a:extLst>
              <a:ext uri="{FF2B5EF4-FFF2-40B4-BE49-F238E27FC236}">
                <a16:creationId xmlns:a16="http://schemas.microsoft.com/office/drawing/2014/main" id="{4E6BF1CE-C879-1071-A54B-8DFFC4A6C790}"/>
              </a:ext>
            </a:extLst>
          </p:cNvPr>
          <p:cNvSpPr txBox="1"/>
          <p:nvPr/>
        </p:nvSpPr>
        <p:spPr>
          <a:xfrm>
            <a:off x="5000887" y="4182014"/>
            <a:ext cx="14357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8B6DAD"/>
                </a:solidFill>
                <a:latin typeface="Roboto Light"/>
              </a:rPr>
              <a:t>No</a:t>
            </a:r>
            <a:r>
              <a:rPr kumimoji="0" lang="fr-FR" sz="1800" b="1" i="0" u="none" strike="noStrike" kern="1200" cap="none" spc="0" normalizeH="0" baseline="0" noProof="0" dirty="0">
                <a:ln>
                  <a:noFill/>
                </a:ln>
                <a:solidFill>
                  <a:srgbClr val="8B6DAD"/>
                </a:solidFill>
                <a:effectLst/>
                <a:uLnTx/>
                <a:uFillTx/>
                <a:latin typeface="Roboto Light"/>
                <a:ea typeface="+mn-ea"/>
                <a:cs typeface="+mn-cs"/>
              </a:rPr>
              <a:t> </a:t>
            </a:r>
            <a:r>
              <a:rPr lang="fr-FR" b="1" dirty="0">
                <a:solidFill>
                  <a:srgbClr val="8B6DAD"/>
                </a:solidFill>
                <a:latin typeface="Roboto Light"/>
              </a:rPr>
              <a:t>A</a:t>
            </a:r>
            <a:r>
              <a:rPr kumimoji="0" lang="fr-FR" sz="1800" b="1" i="0" u="none" strike="noStrike" kern="1200" cap="none" spc="0" normalizeH="0" baseline="0" noProof="0" dirty="0" err="1">
                <a:ln>
                  <a:noFill/>
                </a:ln>
                <a:solidFill>
                  <a:srgbClr val="8B6DAD"/>
                </a:solidFill>
                <a:effectLst/>
                <a:uLnTx/>
                <a:uFillTx/>
                <a:latin typeface="Roboto Light"/>
                <a:ea typeface="+mn-ea"/>
                <a:cs typeface="+mn-cs"/>
              </a:rPr>
              <a:t>lcohol</a:t>
            </a:r>
            <a:endParaRPr kumimoji="0" lang="fr-FR" sz="1800" b="1" i="0" u="none" strike="noStrike" kern="1200" cap="none" spc="0" normalizeH="0" baseline="0" noProof="0" dirty="0">
              <a:ln>
                <a:noFill/>
              </a:ln>
              <a:solidFill>
                <a:srgbClr val="8B6DAD"/>
              </a:solidFill>
              <a:effectLst/>
              <a:uLnTx/>
              <a:uFillTx/>
              <a:latin typeface="Roboto Light"/>
              <a:ea typeface="+mn-ea"/>
              <a:cs typeface="+mn-cs"/>
            </a:endParaRPr>
          </a:p>
        </p:txBody>
      </p:sp>
      <p:sp>
        <p:nvSpPr>
          <p:cNvPr id="85" name="ZoneTexte 84">
            <a:extLst>
              <a:ext uri="{FF2B5EF4-FFF2-40B4-BE49-F238E27FC236}">
                <a16:creationId xmlns:a16="http://schemas.microsoft.com/office/drawing/2014/main" id="{FA1EE49F-5D7C-B3CF-92F7-B4A67F7853FE}"/>
              </a:ext>
            </a:extLst>
          </p:cNvPr>
          <p:cNvSpPr txBox="1"/>
          <p:nvPr/>
        </p:nvSpPr>
        <p:spPr>
          <a:xfrm>
            <a:off x="761687" y="5137086"/>
            <a:ext cx="8856997" cy="1061829"/>
          </a:xfrm>
          <a:prstGeom prst="rect">
            <a:avLst/>
          </a:prstGeom>
          <a:noFill/>
          <a:ln w="12700">
            <a:solidFill>
              <a:srgbClr val="8B6DAD"/>
            </a:solidFill>
            <a:prstDash val="lgDash"/>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B6DAD"/>
                </a:solidFill>
                <a:effectLst/>
                <a:uLnTx/>
                <a:uFillTx/>
                <a:latin typeface="Roboto Light"/>
                <a:ea typeface="+mn-ea"/>
                <a:cs typeface="+mn-cs"/>
              </a:rPr>
              <a:t>A formula boosted by Green Sciences</a:t>
            </a: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Light"/>
                <a:ea typeface="+mn-ea"/>
                <a:cs typeface="+mn-cs"/>
              </a:rPr>
              <a:t>Use of science to produce and/or cultivate natural ingredients, without depleting the soil, through sustainable and high-tech processes.</a:t>
            </a:r>
            <a:endParaRPr kumimoji="0" lang="fr-FR" sz="1800" b="0" i="0" u="none" strike="noStrike" kern="1200" cap="none" spc="0" normalizeH="0" baseline="0" noProof="0" dirty="0">
              <a:ln>
                <a:noFill/>
              </a:ln>
              <a:solidFill>
                <a:prstClr val="black"/>
              </a:solidFill>
              <a:effectLst/>
              <a:uLnTx/>
              <a:uFillTx/>
              <a:latin typeface="Roboto Light"/>
              <a:ea typeface="+mn-ea"/>
              <a:cs typeface="+mn-cs"/>
            </a:endParaRPr>
          </a:p>
        </p:txBody>
      </p:sp>
      <p:grpSp>
        <p:nvGrpSpPr>
          <p:cNvPr id="87" name="Groupe 86">
            <a:extLst>
              <a:ext uri="{FF2B5EF4-FFF2-40B4-BE49-F238E27FC236}">
                <a16:creationId xmlns:a16="http://schemas.microsoft.com/office/drawing/2014/main" id="{B2854F03-B01E-781B-B8A1-B7AB902DD7D7}"/>
              </a:ext>
            </a:extLst>
          </p:cNvPr>
          <p:cNvGrpSpPr/>
          <p:nvPr/>
        </p:nvGrpSpPr>
        <p:grpSpPr>
          <a:xfrm>
            <a:off x="3123957" y="1381651"/>
            <a:ext cx="4131160" cy="787880"/>
            <a:chOff x="3123957" y="1381651"/>
            <a:chExt cx="4131160" cy="787880"/>
          </a:xfrm>
        </p:grpSpPr>
        <p:sp>
          <p:nvSpPr>
            <p:cNvPr id="83" name="object 21">
              <a:extLst>
                <a:ext uri="{FF2B5EF4-FFF2-40B4-BE49-F238E27FC236}">
                  <a16:creationId xmlns:a16="http://schemas.microsoft.com/office/drawing/2014/main" id="{ED4E4B6F-F7DB-200D-2DBB-990B267534D4}"/>
                </a:ext>
              </a:extLst>
            </p:cNvPr>
            <p:cNvSpPr txBox="1"/>
            <p:nvPr/>
          </p:nvSpPr>
          <p:spPr>
            <a:xfrm>
              <a:off x="3123957" y="1381651"/>
              <a:ext cx="1486378" cy="784362"/>
            </a:xfrm>
            <a:prstGeom prst="rect">
              <a:avLst/>
            </a:prstGeom>
            <a:solidFill>
              <a:srgbClr val="EBE5F1"/>
            </a:solidFill>
          </p:spPr>
          <p:txBody>
            <a:bodyPr vert="horz" wrap="square" lIns="0" tIns="167176" rIns="0" bIns="0" rtlCol="0" anchor="t">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kumimoji="0" lang="fr-FR" sz="4000" b="0" i="0" u="none" strike="noStrike" kern="0" cap="none" spc="-10" normalizeH="0" baseline="0" noProof="0" dirty="0">
                  <a:ln>
                    <a:noFill/>
                  </a:ln>
                  <a:solidFill>
                    <a:srgbClr val="8B6DAD"/>
                  </a:solidFill>
                  <a:effectLst/>
                  <a:uLnTx/>
                  <a:uFillTx/>
                  <a:latin typeface="KyivType Sans2"/>
                  <a:ea typeface="+mn-ea"/>
                  <a:cs typeface="KyivType Sans2"/>
                </a:rPr>
                <a:t>  </a:t>
              </a:r>
              <a:r>
                <a:rPr kumimoji="0" sz="4000" b="0" i="0" u="none" strike="noStrike" kern="0" cap="none" spc="-10" normalizeH="0" baseline="0" noProof="0" dirty="0">
                  <a:ln>
                    <a:noFill/>
                  </a:ln>
                  <a:solidFill>
                    <a:srgbClr val="8B6DAD"/>
                  </a:solidFill>
                  <a:effectLst/>
                  <a:uLnTx/>
                  <a:uFillTx/>
                  <a:latin typeface="KyivType Sans2"/>
                  <a:ea typeface="+mn-ea"/>
                  <a:cs typeface="KyivType Sans2"/>
                </a:rPr>
                <a:t>99%</a:t>
              </a:r>
              <a:endParaRPr kumimoji="0" sz="4000" b="0" i="0" u="none" strike="noStrike" kern="0" cap="none" spc="0" normalizeH="0" baseline="0" noProof="0" dirty="0">
                <a:ln>
                  <a:noFill/>
                </a:ln>
                <a:solidFill>
                  <a:srgbClr val="8B6DAD"/>
                </a:solidFill>
                <a:effectLst/>
                <a:uLnTx/>
                <a:uFillTx/>
                <a:latin typeface="Roboto Medium"/>
                <a:ea typeface="+mn-ea"/>
                <a:cs typeface="Roboto Medium"/>
              </a:endParaRPr>
            </a:p>
          </p:txBody>
        </p:sp>
        <p:sp>
          <p:nvSpPr>
            <p:cNvPr id="84" name="object 21">
              <a:extLst>
                <a:ext uri="{FF2B5EF4-FFF2-40B4-BE49-F238E27FC236}">
                  <a16:creationId xmlns:a16="http://schemas.microsoft.com/office/drawing/2014/main" id="{728173B9-3093-74EA-A140-1A93F6D68FB3}"/>
                </a:ext>
              </a:extLst>
            </p:cNvPr>
            <p:cNvSpPr txBox="1"/>
            <p:nvPr/>
          </p:nvSpPr>
          <p:spPr>
            <a:xfrm>
              <a:off x="4588285" y="1394403"/>
              <a:ext cx="2666832" cy="775128"/>
            </a:xfrm>
            <a:prstGeom prst="rect">
              <a:avLst/>
            </a:prstGeom>
            <a:solidFill>
              <a:srgbClr val="EBE5F1"/>
            </a:solidFill>
          </p:spPr>
          <p:txBody>
            <a:bodyPr vert="horz" wrap="square" lIns="0" tIns="167176" rIns="0" bIns="0" rtlCol="0">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lang="fr-FR" sz="1800" kern="0" spc="-20" dirty="0">
                  <a:solidFill>
                    <a:srgbClr val="8B6DAD"/>
                  </a:solidFill>
                  <a:latin typeface="Roboto Medium"/>
                </a:rPr>
                <a:t>NATURAL ORIGIN INGREDIENTS</a:t>
              </a:r>
            </a:p>
            <a:p>
              <a:pPr marL="12664" marR="0" lvl="0" indent="0" algn="l" defTabSz="911840" rtl="0" eaLnBrk="1" fontAlgn="auto" latinLnBrk="0" hangingPunct="1">
                <a:lnSpc>
                  <a:spcPct val="100000"/>
                </a:lnSpc>
                <a:spcBef>
                  <a:spcPts val="0"/>
                </a:spcBef>
                <a:spcAft>
                  <a:spcPts val="0"/>
                </a:spcAft>
                <a:buClrTx/>
                <a:buSzTx/>
                <a:buFontTx/>
                <a:buNone/>
                <a:tabLst/>
                <a:defRPr/>
              </a:pPr>
              <a:endParaRPr kumimoji="0" lang="fr-FR" sz="250" b="0" i="0" u="none" strike="noStrike" kern="0" cap="none" spc="-10" normalizeH="0" baseline="0" noProof="0" dirty="0">
                <a:ln>
                  <a:noFill/>
                </a:ln>
                <a:solidFill>
                  <a:srgbClr val="8B6DAD"/>
                </a:solidFill>
                <a:effectLst/>
                <a:uLnTx/>
                <a:uFillTx/>
                <a:latin typeface="Roboto Medium"/>
                <a:ea typeface="+mn-ea"/>
                <a:cs typeface="Roboto Medium"/>
              </a:endParaRPr>
            </a:p>
            <a:p>
              <a:pPr marL="12664" marR="0" lvl="0" indent="0" algn="l" defTabSz="911840" rtl="0" eaLnBrk="1" fontAlgn="auto" latinLnBrk="0" hangingPunct="1">
                <a:lnSpc>
                  <a:spcPct val="100000"/>
                </a:lnSpc>
                <a:spcBef>
                  <a:spcPts val="0"/>
                </a:spcBef>
                <a:spcAft>
                  <a:spcPts val="0"/>
                </a:spcAft>
                <a:buClrTx/>
                <a:buSzTx/>
                <a:buFontTx/>
                <a:buNone/>
                <a:tabLst/>
                <a:defRPr/>
              </a:pPr>
              <a:endParaRPr kumimoji="0" lang="fr-FR" sz="100" b="0" i="0" u="none" strike="noStrike" kern="0" cap="none" spc="0" normalizeH="0" baseline="0" noProof="0" dirty="0">
                <a:ln>
                  <a:noFill/>
                </a:ln>
                <a:solidFill>
                  <a:srgbClr val="8B6DAD"/>
                </a:solidFill>
                <a:effectLst/>
                <a:uLnTx/>
                <a:uFillTx/>
                <a:latin typeface="Roboto Medium"/>
                <a:ea typeface="+mn-ea"/>
                <a:cs typeface="Roboto Medium"/>
              </a:endParaRPr>
            </a:p>
          </p:txBody>
        </p:sp>
      </p:grpSp>
      <p:sp>
        <p:nvSpPr>
          <p:cNvPr id="88" name="ZoneTexte 87">
            <a:extLst>
              <a:ext uri="{FF2B5EF4-FFF2-40B4-BE49-F238E27FC236}">
                <a16:creationId xmlns:a16="http://schemas.microsoft.com/office/drawing/2014/main" id="{D929E779-503E-D5F8-B594-48A6294C022D}"/>
              </a:ext>
            </a:extLst>
          </p:cNvPr>
          <p:cNvSpPr txBox="1"/>
          <p:nvPr/>
        </p:nvSpPr>
        <p:spPr>
          <a:xfrm>
            <a:off x="0" y="6617974"/>
            <a:ext cx="612140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Roboto Light"/>
                <a:ea typeface="Calibri" panose="020F0502020204030204" pitchFamily="34" charset="0"/>
                <a:cs typeface="+mn-cs"/>
              </a:rPr>
              <a:t>*No ingredients of animal origin</a:t>
            </a:r>
            <a:endParaRPr kumimoji="0" lang="fr-FR" sz="700" b="0" i="0" u="none" strike="noStrike" kern="1200" cap="none" spc="0" normalizeH="0" baseline="0" noProof="0" dirty="0">
              <a:ln>
                <a:noFill/>
              </a:ln>
              <a:solidFill>
                <a:prstClr val="black"/>
              </a:solidFill>
              <a:effectLst/>
              <a:uLnTx/>
              <a:uFillTx/>
              <a:latin typeface="Roboto Light"/>
              <a:ea typeface="+mn-ea"/>
              <a:cs typeface="+mn-cs"/>
            </a:endParaRPr>
          </a:p>
        </p:txBody>
      </p:sp>
      <p:sp>
        <p:nvSpPr>
          <p:cNvPr id="2" name="Espace réservé du titre 1">
            <a:extLst>
              <a:ext uri="{FF2B5EF4-FFF2-40B4-BE49-F238E27FC236}">
                <a16:creationId xmlns:a16="http://schemas.microsoft.com/office/drawing/2014/main" id="{8BA82DDA-F4CE-27D1-5E92-71D11BABAD89}"/>
              </a:ext>
            </a:extLst>
          </p:cNvPr>
          <p:cNvSpPr txBox="1">
            <a:spLocks/>
          </p:cNvSpPr>
          <p:nvPr/>
        </p:nvSpPr>
        <p:spPr>
          <a:xfrm>
            <a:off x="833717" y="35808"/>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Multi-protection formula</a:t>
            </a:r>
          </a:p>
        </p:txBody>
      </p:sp>
    </p:spTree>
    <p:extLst>
      <p:ext uri="{BB962C8B-B14F-4D97-AF65-F5344CB8AC3E}">
        <p14:creationId xmlns:p14="http://schemas.microsoft.com/office/powerpoint/2010/main" val="71611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e 41">
            <a:extLst>
              <a:ext uri="{FF2B5EF4-FFF2-40B4-BE49-F238E27FC236}">
                <a16:creationId xmlns:a16="http://schemas.microsoft.com/office/drawing/2014/main" id="{24EEC8A3-A566-E15D-3752-11C4100EEC83}"/>
              </a:ext>
            </a:extLst>
          </p:cNvPr>
          <p:cNvGrpSpPr/>
          <p:nvPr/>
        </p:nvGrpSpPr>
        <p:grpSpPr>
          <a:xfrm>
            <a:off x="884212" y="4530768"/>
            <a:ext cx="4632352" cy="1783846"/>
            <a:chOff x="884212" y="4530768"/>
            <a:chExt cx="4632352" cy="1783846"/>
          </a:xfrm>
        </p:grpSpPr>
        <p:sp>
          <p:nvSpPr>
            <p:cNvPr id="11" name="ZoneTexte 10"/>
            <p:cNvSpPr txBox="1"/>
            <p:nvPr/>
          </p:nvSpPr>
          <p:spPr>
            <a:xfrm>
              <a:off x="884212" y="4530768"/>
              <a:ext cx="4398625" cy="1477328"/>
            </a:xfrm>
            <a:prstGeom prst="rect">
              <a:avLst/>
            </a:prstGeom>
            <a:noFill/>
          </p:spPr>
          <p:txBody>
            <a:bodyPr wrap="square" rtlCol="0">
              <a:spAutoFit/>
            </a:bodyPr>
            <a:lstStyle/>
            <a:p>
              <a:r>
                <a:rPr lang="fr-FR" sz="2000" dirty="0" err="1">
                  <a:solidFill>
                    <a:srgbClr val="B2A7F7"/>
                  </a:solidFill>
                  <a:latin typeface="Roboto Black" panose="02000000000000000000" pitchFamily="2" charset="0"/>
                  <a:ea typeface="Roboto Black" panose="02000000000000000000" pitchFamily="2" charset="0"/>
                </a:rPr>
                <a:t>Aromatic</a:t>
              </a:r>
              <a:r>
                <a:rPr lang="fr-FR" sz="2000" dirty="0">
                  <a:solidFill>
                    <a:srgbClr val="B2A7F7"/>
                  </a:solidFill>
                  <a:latin typeface="Roboto Black" panose="02000000000000000000" pitchFamily="2" charset="0"/>
                  <a:ea typeface="Roboto Black" panose="02000000000000000000" pitchFamily="2" charset="0"/>
                </a:rPr>
                <a:t> composition </a:t>
              </a:r>
            </a:p>
            <a:p>
              <a:r>
                <a:rPr lang="fr-FR" sz="2000" dirty="0">
                  <a:solidFill>
                    <a:srgbClr val="B2A7F7"/>
                  </a:solidFill>
                  <a:latin typeface="Roboto Black" panose="02000000000000000000" pitchFamily="2" charset="0"/>
                  <a:ea typeface="Roboto Black" panose="02000000000000000000" pitchFamily="2" charset="0"/>
                </a:rPr>
                <a:t>100% </a:t>
              </a:r>
              <a:r>
                <a:rPr lang="fr-FR" sz="2000" dirty="0" err="1">
                  <a:solidFill>
                    <a:srgbClr val="B2A7F7"/>
                  </a:solidFill>
                  <a:latin typeface="Roboto Black" panose="02000000000000000000" pitchFamily="2" charset="0"/>
                  <a:ea typeface="Roboto Black" panose="02000000000000000000" pitchFamily="2" charset="0"/>
                </a:rPr>
                <a:t>natural</a:t>
              </a:r>
              <a:endParaRPr lang="fr-FR" sz="2000" dirty="0">
                <a:solidFill>
                  <a:srgbClr val="B2A7F7"/>
                </a:solidFill>
                <a:latin typeface="Roboto Black" panose="02000000000000000000" pitchFamily="2" charset="0"/>
                <a:ea typeface="Roboto Black" panose="02000000000000000000" pitchFamily="2" charset="0"/>
              </a:endParaRPr>
            </a:p>
            <a:p>
              <a:r>
                <a:rPr lang="en-US" sz="1600" i="1" dirty="0">
                  <a:solidFill>
                    <a:srgbClr val="3E3E3E"/>
                  </a:solidFill>
                </a:rPr>
                <a:t>including essential oils  </a:t>
              </a:r>
            </a:p>
            <a:p>
              <a:r>
                <a:rPr lang="en-US" sz="1600" i="1" dirty="0">
                  <a:solidFill>
                    <a:srgbClr val="3E3E3E"/>
                  </a:solidFill>
                </a:rPr>
                <a:t>of Sweet Orange, </a:t>
              </a:r>
            </a:p>
            <a:p>
              <a:r>
                <a:rPr lang="en-US" sz="1600" i="1" dirty="0">
                  <a:solidFill>
                    <a:srgbClr val="3E3E3E"/>
                  </a:solidFill>
                </a:rPr>
                <a:t>Green Mandarin and Magnolia</a:t>
              </a:r>
              <a:r>
                <a:rPr lang="fr-FR" dirty="0"/>
                <a:t> </a:t>
              </a:r>
              <a:endParaRPr lang="fr-FR" i="1" dirty="0"/>
            </a:p>
          </p:txBody>
        </p:sp>
        <p:cxnSp>
          <p:nvCxnSpPr>
            <p:cNvPr id="17" name="Connecteur droit 16"/>
            <p:cNvCxnSpPr>
              <a:cxnSpLocks/>
            </p:cNvCxnSpPr>
            <p:nvPr/>
          </p:nvCxnSpPr>
          <p:spPr>
            <a:xfrm>
              <a:off x="3844413" y="4817882"/>
              <a:ext cx="1672151" cy="1496732"/>
            </a:xfrm>
            <a:prstGeom prst="line">
              <a:avLst/>
            </a:prstGeom>
            <a:ln>
              <a:solidFill>
                <a:srgbClr val="A69DCD"/>
              </a:solidFill>
            </a:ln>
          </p:spPr>
          <p:style>
            <a:lnRef idx="1">
              <a:schemeClr val="dk1"/>
            </a:lnRef>
            <a:fillRef idx="0">
              <a:schemeClr val="dk1"/>
            </a:fillRef>
            <a:effectRef idx="0">
              <a:schemeClr val="dk1"/>
            </a:effectRef>
            <a:fontRef idx="minor">
              <a:schemeClr val="tx1"/>
            </a:fontRef>
          </p:style>
        </p:cxnSp>
      </p:grpSp>
      <p:grpSp>
        <p:nvGrpSpPr>
          <p:cNvPr id="41" name="Groupe 40">
            <a:extLst>
              <a:ext uri="{FF2B5EF4-FFF2-40B4-BE49-F238E27FC236}">
                <a16:creationId xmlns:a16="http://schemas.microsoft.com/office/drawing/2014/main" id="{C216527D-2182-D8CA-B16C-4F81278F44D3}"/>
              </a:ext>
            </a:extLst>
          </p:cNvPr>
          <p:cNvGrpSpPr/>
          <p:nvPr/>
        </p:nvGrpSpPr>
        <p:grpSpPr>
          <a:xfrm>
            <a:off x="6432788" y="5053655"/>
            <a:ext cx="3643174" cy="834543"/>
            <a:chOff x="6432788" y="5053655"/>
            <a:chExt cx="3643174" cy="834543"/>
          </a:xfrm>
        </p:grpSpPr>
        <p:cxnSp>
          <p:nvCxnSpPr>
            <p:cNvPr id="2" name="Connecteur droit 1"/>
            <p:cNvCxnSpPr>
              <a:cxnSpLocks/>
            </p:cNvCxnSpPr>
            <p:nvPr/>
          </p:nvCxnSpPr>
          <p:spPr>
            <a:xfrm flipV="1">
              <a:off x="6432788" y="5138079"/>
              <a:ext cx="996462" cy="750119"/>
            </a:xfrm>
            <a:prstGeom prst="line">
              <a:avLst/>
            </a:prstGeom>
            <a:ln>
              <a:solidFill>
                <a:srgbClr val="A69DCD"/>
              </a:solidFill>
            </a:ln>
          </p:spPr>
          <p:style>
            <a:lnRef idx="1">
              <a:schemeClr val="dk1"/>
            </a:lnRef>
            <a:fillRef idx="0">
              <a:schemeClr val="dk1"/>
            </a:fillRef>
            <a:effectRef idx="0">
              <a:schemeClr val="dk1"/>
            </a:effectRef>
            <a:fontRef idx="minor">
              <a:schemeClr val="tx1"/>
            </a:fontRef>
          </p:style>
        </p:cxnSp>
        <p:sp>
          <p:nvSpPr>
            <p:cNvPr id="8" name="ZoneTexte 7"/>
            <p:cNvSpPr txBox="1"/>
            <p:nvPr/>
          </p:nvSpPr>
          <p:spPr>
            <a:xfrm>
              <a:off x="7435496" y="5053655"/>
              <a:ext cx="2640466" cy="677108"/>
            </a:xfrm>
            <a:prstGeom prst="rect">
              <a:avLst/>
            </a:prstGeom>
            <a:noFill/>
          </p:spPr>
          <p:txBody>
            <a:bodyPr wrap="none" rtlCol="0">
              <a:spAutoFit/>
            </a:bodyPr>
            <a:lstStyle/>
            <a:p>
              <a:r>
                <a:rPr lang="fr-FR" sz="2000" dirty="0">
                  <a:solidFill>
                    <a:srgbClr val="B2A7F7"/>
                  </a:solidFill>
                  <a:latin typeface="Roboto Black" panose="02000000000000000000" pitchFamily="2" charset="0"/>
                  <a:ea typeface="Roboto Black" panose="02000000000000000000" pitchFamily="2" charset="0"/>
                </a:rPr>
                <a:t>B5 </a:t>
              </a:r>
              <a:r>
                <a:rPr lang="fr-FR" sz="2000" dirty="0" err="1">
                  <a:solidFill>
                    <a:srgbClr val="B2A7F7"/>
                  </a:solidFill>
                  <a:latin typeface="Roboto Black" panose="02000000000000000000" pitchFamily="2" charset="0"/>
                  <a:ea typeface="Roboto Black" panose="02000000000000000000" pitchFamily="2" charset="0"/>
                </a:rPr>
                <a:t>Vitamin</a:t>
              </a:r>
              <a:endParaRPr lang="fr-FR" sz="2000" dirty="0">
                <a:solidFill>
                  <a:srgbClr val="B2A7F7"/>
                </a:solidFill>
                <a:latin typeface="Roboto Black" panose="02000000000000000000" pitchFamily="2" charset="0"/>
                <a:ea typeface="Roboto Black" panose="02000000000000000000" pitchFamily="2" charset="0"/>
              </a:endParaRPr>
            </a:p>
            <a:p>
              <a:pPr lvl="0"/>
              <a:r>
                <a:rPr lang="fr-FR" i="1" dirty="0" err="1">
                  <a:solidFill>
                    <a:srgbClr val="3E3E3E"/>
                  </a:solidFill>
                </a:rPr>
                <a:t>Soothes</a:t>
              </a:r>
              <a:r>
                <a:rPr lang="fr-FR" i="1" dirty="0">
                  <a:solidFill>
                    <a:srgbClr val="3E3E3E"/>
                  </a:solidFill>
                </a:rPr>
                <a:t> and </a:t>
              </a:r>
              <a:r>
                <a:rPr lang="fr-FR" i="1" dirty="0" err="1">
                  <a:solidFill>
                    <a:srgbClr val="3E3E3E"/>
                  </a:solidFill>
                </a:rPr>
                <a:t>moisturizes</a:t>
              </a:r>
              <a:endParaRPr lang="fr-FR" i="1" dirty="0">
                <a:solidFill>
                  <a:srgbClr val="3E3E3E"/>
                </a:solidFill>
              </a:endParaRPr>
            </a:p>
          </p:txBody>
        </p:sp>
      </p:grpSp>
      <p:sp>
        <p:nvSpPr>
          <p:cNvPr id="14" name="Espace réservé du titre 1"/>
          <p:cNvSpPr txBox="1">
            <a:spLocks/>
          </p:cNvSpPr>
          <p:nvPr/>
        </p:nvSpPr>
        <p:spPr>
          <a:xfrm>
            <a:off x="833717" y="35808"/>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Multi-protection formula</a:t>
            </a:r>
          </a:p>
        </p:txBody>
      </p:sp>
      <p:grpSp>
        <p:nvGrpSpPr>
          <p:cNvPr id="36" name="Groupe 35">
            <a:extLst>
              <a:ext uri="{FF2B5EF4-FFF2-40B4-BE49-F238E27FC236}">
                <a16:creationId xmlns:a16="http://schemas.microsoft.com/office/drawing/2014/main" id="{33D74E34-55A0-6C52-462A-893097EA348A}"/>
              </a:ext>
            </a:extLst>
          </p:cNvPr>
          <p:cNvGrpSpPr/>
          <p:nvPr/>
        </p:nvGrpSpPr>
        <p:grpSpPr>
          <a:xfrm>
            <a:off x="983557" y="2118275"/>
            <a:ext cx="5467347" cy="2682067"/>
            <a:chOff x="983557" y="2118275"/>
            <a:chExt cx="5467347" cy="2682067"/>
          </a:xfrm>
        </p:grpSpPr>
        <p:cxnSp>
          <p:nvCxnSpPr>
            <p:cNvPr id="3" name="Connecteur droit 2"/>
            <p:cNvCxnSpPr>
              <a:cxnSpLocks/>
            </p:cNvCxnSpPr>
            <p:nvPr/>
          </p:nvCxnSpPr>
          <p:spPr>
            <a:xfrm flipH="1" flipV="1">
              <a:off x="4396025" y="3141886"/>
              <a:ext cx="2054879" cy="1658456"/>
            </a:xfrm>
            <a:prstGeom prst="line">
              <a:avLst/>
            </a:prstGeom>
            <a:ln>
              <a:solidFill>
                <a:srgbClr val="A69DCD"/>
              </a:solidFill>
            </a:ln>
          </p:spPr>
          <p:style>
            <a:lnRef idx="1">
              <a:schemeClr val="accent1"/>
            </a:lnRef>
            <a:fillRef idx="0">
              <a:schemeClr val="accent1"/>
            </a:fillRef>
            <a:effectRef idx="0">
              <a:schemeClr val="accent1"/>
            </a:effectRef>
            <a:fontRef idx="minor">
              <a:schemeClr val="tx1"/>
            </a:fontRef>
          </p:style>
        </p:cxnSp>
        <p:grpSp>
          <p:nvGrpSpPr>
            <p:cNvPr id="32" name="Groupe 31">
              <a:extLst>
                <a:ext uri="{FF2B5EF4-FFF2-40B4-BE49-F238E27FC236}">
                  <a16:creationId xmlns:a16="http://schemas.microsoft.com/office/drawing/2014/main" id="{8D1B05EE-C776-F6B2-4B48-B0674E51F852}"/>
                </a:ext>
              </a:extLst>
            </p:cNvPr>
            <p:cNvGrpSpPr/>
            <p:nvPr/>
          </p:nvGrpSpPr>
          <p:grpSpPr>
            <a:xfrm>
              <a:off x="983557" y="2118275"/>
              <a:ext cx="3516219" cy="1310725"/>
              <a:chOff x="983557" y="2118275"/>
              <a:chExt cx="3516219" cy="1310725"/>
            </a:xfrm>
          </p:grpSpPr>
          <p:sp>
            <p:nvSpPr>
              <p:cNvPr id="5" name="ZoneTexte 4"/>
              <p:cNvSpPr txBox="1"/>
              <p:nvPr/>
            </p:nvSpPr>
            <p:spPr>
              <a:xfrm>
                <a:off x="983557" y="2197894"/>
                <a:ext cx="2205494" cy="1231106"/>
              </a:xfrm>
              <a:prstGeom prst="rect">
                <a:avLst/>
              </a:prstGeom>
              <a:noFill/>
            </p:spPr>
            <p:txBody>
              <a:bodyPr wrap="square" rtlCol="0">
                <a:spAutoFit/>
              </a:bodyPr>
              <a:lstStyle/>
              <a:p>
                <a:r>
                  <a:rPr lang="fr-FR" sz="2000" dirty="0" err="1">
                    <a:solidFill>
                      <a:srgbClr val="B2A7F7"/>
                    </a:solidFill>
                    <a:latin typeface="Roboto Black" panose="02000000000000000000" pitchFamily="2" charset="0"/>
                    <a:ea typeface="Roboto Black" panose="02000000000000000000" pitchFamily="2" charset="0"/>
                  </a:rPr>
                  <a:t>Biosaccharide</a:t>
                </a:r>
                <a:endParaRPr lang="fr-FR" dirty="0">
                  <a:solidFill>
                    <a:srgbClr val="B2A7F7"/>
                  </a:solidFill>
                  <a:latin typeface="Roboto Black" panose="02000000000000000000" pitchFamily="2" charset="0"/>
                  <a:ea typeface="Roboto Black" panose="02000000000000000000" pitchFamily="2" charset="0"/>
                </a:endParaRPr>
              </a:p>
              <a:p>
                <a:r>
                  <a:rPr lang="en-US" i="1" dirty="0">
                    <a:solidFill>
                      <a:srgbClr val="3E3E3E"/>
                    </a:solidFill>
                  </a:rPr>
                  <a:t>Protective shield against pollution and anti-particles</a:t>
                </a:r>
                <a:endParaRPr lang="fr-FR" i="1" dirty="0">
                  <a:solidFill>
                    <a:srgbClr val="3E3E3E"/>
                  </a:solidFill>
                </a:endParaRPr>
              </a:p>
            </p:txBody>
          </p:sp>
          <p:sp>
            <p:nvSpPr>
              <p:cNvPr id="31" name="Ellipse 30">
                <a:extLst>
                  <a:ext uri="{FF2B5EF4-FFF2-40B4-BE49-F238E27FC236}">
                    <a16:creationId xmlns:a16="http://schemas.microsoft.com/office/drawing/2014/main" id="{D389DE49-2169-4F86-CBAD-6DA9714E987E}"/>
                  </a:ext>
                </a:extLst>
              </p:cNvPr>
              <p:cNvSpPr/>
              <p:nvPr/>
            </p:nvSpPr>
            <p:spPr>
              <a:xfrm>
                <a:off x="3189051" y="2118275"/>
                <a:ext cx="1310725" cy="13107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pic>
        <p:nvPicPr>
          <p:cNvPr id="35" name="Image 34" descr="Une image contenant texte, articles de toilette&#10;&#10;Description générée automatiquement">
            <a:extLst>
              <a:ext uri="{FF2B5EF4-FFF2-40B4-BE49-F238E27FC236}">
                <a16:creationId xmlns:a16="http://schemas.microsoft.com/office/drawing/2014/main" id="{4C0D0394-B391-4772-290A-8B9EAA7DC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9371" y="1042839"/>
            <a:ext cx="2838147" cy="6385832"/>
          </a:xfrm>
          <a:prstGeom prst="rect">
            <a:avLst/>
          </a:prstGeom>
        </p:spPr>
      </p:pic>
      <p:grpSp>
        <p:nvGrpSpPr>
          <p:cNvPr id="10" name="Groupe 9">
            <a:extLst>
              <a:ext uri="{FF2B5EF4-FFF2-40B4-BE49-F238E27FC236}">
                <a16:creationId xmlns:a16="http://schemas.microsoft.com/office/drawing/2014/main" id="{0FF33BBD-93D2-356D-7359-904B0C8FDB56}"/>
              </a:ext>
            </a:extLst>
          </p:cNvPr>
          <p:cNvGrpSpPr/>
          <p:nvPr/>
        </p:nvGrpSpPr>
        <p:grpSpPr>
          <a:xfrm>
            <a:off x="6491169" y="2010068"/>
            <a:ext cx="4852935" cy="2477431"/>
            <a:chOff x="6491169" y="2010068"/>
            <a:chExt cx="4852935" cy="2477431"/>
          </a:xfrm>
        </p:grpSpPr>
        <p:grpSp>
          <p:nvGrpSpPr>
            <p:cNvPr id="37" name="Groupe 36">
              <a:extLst>
                <a:ext uri="{FF2B5EF4-FFF2-40B4-BE49-F238E27FC236}">
                  <a16:creationId xmlns:a16="http://schemas.microsoft.com/office/drawing/2014/main" id="{40993EC8-D9A1-FC46-3043-6AE7C20387B6}"/>
                </a:ext>
              </a:extLst>
            </p:cNvPr>
            <p:cNvGrpSpPr/>
            <p:nvPr/>
          </p:nvGrpSpPr>
          <p:grpSpPr>
            <a:xfrm>
              <a:off x="6491169" y="2010068"/>
              <a:ext cx="4852935" cy="1231106"/>
              <a:chOff x="6491169" y="2010068"/>
              <a:chExt cx="4852935" cy="1231106"/>
            </a:xfrm>
          </p:grpSpPr>
          <p:cxnSp>
            <p:nvCxnSpPr>
              <p:cNvPr id="4" name="Connecteur droit 3"/>
              <p:cNvCxnSpPr>
                <a:cxnSpLocks/>
              </p:cNvCxnSpPr>
              <p:nvPr/>
            </p:nvCxnSpPr>
            <p:spPr>
              <a:xfrm flipV="1">
                <a:off x="6491169" y="2291406"/>
                <a:ext cx="812975" cy="745467"/>
              </a:xfrm>
              <a:prstGeom prst="line">
                <a:avLst/>
              </a:prstGeom>
              <a:ln>
                <a:solidFill>
                  <a:srgbClr val="A69DCD"/>
                </a:solidFill>
              </a:ln>
            </p:spPr>
            <p:style>
              <a:lnRef idx="1">
                <a:schemeClr val="dk1"/>
              </a:lnRef>
              <a:fillRef idx="0">
                <a:schemeClr val="dk1"/>
              </a:fillRef>
              <a:effectRef idx="0">
                <a:schemeClr val="dk1"/>
              </a:effectRef>
              <a:fontRef idx="minor">
                <a:schemeClr val="tx1"/>
              </a:fontRef>
            </p:style>
          </p:cxnSp>
          <p:sp>
            <p:nvSpPr>
              <p:cNvPr id="6" name="ZoneTexte 5"/>
              <p:cNvSpPr txBox="1"/>
              <p:nvPr/>
            </p:nvSpPr>
            <p:spPr>
              <a:xfrm>
                <a:off x="7429250" y="2010068"/>
                <a:ext cx="3914854" cy="1231106"/>
              </a:xfrm>
              <a:prstGeom prst="rect">
                <a:avLst/>
              </a:prstGeom>
              <a:noFill/>
            </p:spPr>
            <p:txBody>
              <a:bodyPr wrap="none" rtlCol="0">
                <a:spAutoFit/>
              </a:bodyPr>
              <a:lstStyle/>
              <a:p>
                <a:r>
                  <a:rPr lang="fr-FR" sz="2000" dirty="0">
                    <a:solidFill>
                      <a:srgbClr val="B2A7F7"/>
                    </a:solidFill>
                    <a:latin typeface="Roboto Black" panose="02000000000000000000" pitchFamily="2" charset="0"/>
                    <a:ea typeface="Roboto Black" panose="02000000000000000000" pitchFamily="2" charset="0"/>
                  </a:rPr>
                  <a:t>Plant </a:t>
                </a:r>
                <a:r>
                  <a:rPr lang="fr-FR" sz="2000" dirty="0" err="1">
                    <a:solidFill>
                      <a:srgbClr val="B2A7F7"/>
                    </a:solidFill>
                    <a:latin typeface="Roboto Black" panose="02000000000000000000" pitchFamily="2" charset="0"/>
                    <a:ea typeface="Roboto Black" panose="02000000000000000000" pitchFamily="2" charset="0"/>
                  </a:rPr>
                  <a:t>polyphenols</a:t>
                </a:r>
                <a:br>
                  <a:rPr lang="fr-FR" sz="2000" dirty="0">
                    <a:solidFill>
                      <a:srgbClr val="B2A7F7"/>
                    </a:solidFill>
                    <a:latin typeface="Roboto Black" panose="02000000000000000000" pitchFamily="2" charset="0"/>
                    <a:ea typeface="Roboto Black" panose="02000000000000000000" pitchFamily="2" charset="0"/>
                  </a:rPr>
                </a:br>
                <a:r>
                  <a:rPr lang="fr-FR" dirty="0">
                    <a:solidFill>
                      <a:srgbClr val="B2A7F7"/>
                    </a:solidFill>
                    <a:latin typeface="Roboto Black" panose="02000000000000000000" pitchFamily="2" charset="0"/>
                    <a:ea typeface="Roboto Black" panose="02000000000000000000" pitchFamily="2" charset="0"/>
                  </a:rPr>
                  <a:t>(Sophora Japonica + Butterfly </a:t>
                </a:r>
                <a:r>
                  <a:rPr lang="fr-FR" dirty="0" err="1">
                    <a:solidFill>
                      <a:srgbClr val="B2A7F7"/>
                    </a:solidFill>
                    <a:latin typeface="Roboto Black" panose="02000000000000000000" pitchFamily="2" charset="0"/>
                    <a:ea typeface="Roboto Black" panose="02000000000000000000" pitchFamily="2" charset="0"/>
                  </a:rPr>
                  <a:t>tree</a:t>
                </a:r>
                <a:r>
                  <a:rPr lang="fr-FR" dirty="0">
                    <a:solidFill>
                      <a:srgbClr val="B2A7F7"/>
                    </a:solidFill>
                    <a:latin typeface="Roboto Black" panose="02000000000000000000" pitchFamily="2" charset="0"/>
                    <a:ea typeface="Roboto Black" panose="02000000000000000000" pitchFamily="2" charset="0"/>
                  </a:rPr>
                  <a:t>) </a:t>
                </a:r>
                <a:endParaRPr lang="fr-FR" sz="2000" dirty="0">
                  <a:solidFill>
                    <a:srgbClr val="B2A7F7"/>
                  </a:solidFill>
                  <a:latin typeface="Roboto Black" panose="02000000000000000000" pitchFamily="2" charset="0"/>
                  <a:ea typeface="Roboto Black" panose="02000000000000000000" pitchFamily="2" charset="0"/>
                </a:endParaRPr>
              </a:p>
              <a:p>
                <a:r>
                  <a:rPr lang="en-US" i="1" dirty="0">
                    <a:solidFill>
                      <a:srgbClr val="3E3E3E"/>
                    </a:solidFill>
                  </a:rPr>
                  <a:t>Anti-oxidant multi-protectors </a:t>
                </a:r>
              </a:p>
              <a:p>
                <a:r>
                  <a:rPr lang="en-US" i="1" dirty="0">
                    <a:solidFill>
                      <a:srgbClr val="3E3E3E"/>
                    </a:solidFill>
                  </a:rPr>
                  <a:t>UV - Blue Light - Infrared</a:t>
                </a:r>
                <a:r>
                  <a:rPr lang="fr-FR" dirty="0"/>
                  <a:t> </a:t>
                </a:r>
              </a:p>
            </p:txBody>
          </p:sp>
        </p:grpSp>
        <p:pic>
          <p:nvPicPr>
            <p:cNvPr id="7" name="Image 6" descr="Une image contenant dessert&#10;&#10;Description générée automatiquement">
              <a:extLst>
                <a:ext uri="{FF2B5EF4-FFF2-40B4-BE49-F238E27FC236}">
                  <a16:creationId xmlns:a16="http://schemas.microsoft.com/office/drawing/2014/main" id="{5E404969-C428-FB15-5B17-E1375A3DA9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9527" y="3204923"/>
              <a:ext cx="1263954" cy="1282575"/>
            </a:xfrm>
            <a:prstGeom prst="rect">
              <a:avLst/>
            </a:prstGeom>
          </p:spPr>
        </p:pic>
        <p:pic>
          <p:nvPicPr>
            <p:cNvPr id="9" name="Image 8" descr="Une image contenant blanc, légume, porcelaine&#10;&#10;Description générée automatiquement">
              <a:extLst>
                <a:ext uri="{FF2B5EF4-FFF2-40B4-BE49-F238E27FC236}">
                  <a16:creationId xmlns:a16="http://schemas.microsoft.com/office/drawing/2014/main" id="{7C2FDB26-977E-7164-9303-8A4EA08424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5193" y="3207811"/>
              <a:ext cx="1263954" cy="1279688"/>
            </a:xfrm>
            <a:prstGeom prst="rect">
              <a:avLst/>
            </a:prstGeom>
          </p:spPr>
        </p:pic>
      </p:grpSp>
    </p:spTree>
    <p:extLst>
      <p:ext uri="{BB962C8B-B14F-4D97-AF65-F5344CB8AC3E}">
        <p14:creationId xmlns:p14="http://schemas.microsoft.com/office/powerpoint/2010/main" val="207597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110835" y="1121357"/>
            <a:ext cx="10956757" cy="5122323"/>
            <a:chOff x="1782040" y="625748"/>
            <a:chExt cx="10956757" cy="5122323"/>
          </a:xfrm>
        </p:grpSpPr>
        <p:sp>
          <p:nvSpPr>
            <p:cNvPr id="10" name="ZoneTexte 9"/>
            <p:cNvSpPr txBox="1"/>
            <p:nvPr/>
          </p:nvSpPr>
          <p:spPr>
            <a:xfrm>
              <a:off x="1782040" y="625748"/>
              <a:ext cx="10956757" cy="4508927"/>
            </a:xfrm>
            <a:prstGeom prst="rect">
              <a:avLst/>
            </a:prstGeom>
            <a:noFill/>
          </p:spPr>
          <p:txBody>
            <a:bodyPr wrap="square" rtlCol="0">
              <a:spAutoFit/>
            </a:bodyPr>
            <a:lstStyle/>
            <a:p>
              <a:r>
                <a:rPr lang="fr-FR" sz="28700" dirty="0">
                  <a:solidFill>
                    <a:srgbClr val="A69DCD"/>
                  </a:solidFill>
                  <a:latin typeface="Roboto Black" panose="02000000000000000000" pitchFamily="2" charset="0"/>
                  <a:ea typeface="Roboto Black" panose="02000000000000000000" pitchFamily="2" charset="0"/>
                </a:rPr>
                <a:t>360°</a:t>
              </a:r>
            </a:p>
          </p:txBody>
        </p:sp>
        <p:sp>
          <p:nvSpPr>
            <p:cNvPr id="3" name="Rectangle 2"/>
            <p:cNvSpPr/>
            <p:nvPr/>
          </p:nvSpPr>
          <p:spPr>
            <a:xfrm>
              <a:off x="1954707" y="1400661"/>
              <a:ext cx="9623077" cy="434741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sp>
        <p:nvSpPr>
          <p:cNvPr id="8" name="Espace réservé du titre 1"/>
          <p:cNvSpPr txBox="1">
            <a:spLocks/>
          </p:cNvSpPr>
          <p:nvPr/>
        </p:nvSpPr>
        <p:spPr>
          <a:xfrm>
            <a:off x="0" y="404831"/>
            <a:ext cx="12192000"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t>Multi-protection effectiveness </a:t>
            </a:r>
          </a:p>
          <a:p>
            <a:r>
              <a:rPr lang="en-US" dirty="0"/>
              <a:t>visible and measured*</a:t>
            </a:r>
            <a:endParaRPr lang="fr-FR" dirty="0"/>
          </a:p>
        </p:txBody>
      </p:sp>
      <p:sp>
        <p:nvSpPr>
          <p:cNvPr id="9" name="Rectangle 8"/>
          <p:cNvSpPr/>
          <p:nvPr/>
        </p:nvSpPr>
        <p:spPr>
          <a:xfrm>
            <a:off x="513313" y="6481928"/>
            <a:ext cx="3434146" cy="253916"/>
          </a:xfrm>
          <a:prstGeom prst="rect">
            <a:avLst/>
          </a:prstGeom>
        </p:spPr>
        <p:txBody>
          <a:bodyPr wrap="square">
            <a:spAutoFit/>
          </a:bodyPr>
          <a:lstStyle/>
          <a:p>
            <a:r>
              <a:rPr lang="en-US" sz="1050" dirty="0">
                <a:solidFill>
                  <a:srgbClr val="3E3E3E"/>
                </a:solidFill>
                <a:latin typeface="Roboto Light" panose="02000000000000000000" pitchFamily="2" charset="0"/>
                <a:ea typeface="Roboto Light" panose="02000000000000000000" pitchFamily="2" charset="0"/>
              </a:rPr>
              <a:t>* Ex-vivo tests on Multi-Protection Mist</a:t>
            </a:r>
            <a:endParaRPr lang="fr-FR" sz="1050" dirty="0">
              <a:solidFill>
                <a:srgbClr val="3E3E3E"/>
              </a:solidFill>
              <a:latin typeface="Roboto Light" panose="02000000000000000000" pitchFamily="2" charset="0"/>
              <a:ea typeface="Roboto Light" panose="02000000000000000000" pitchFamily="2" charset="0"/>
            </a:endParaRPr>
          </a:p>
        </p:txBody>
      </p:sp>
      <p:pic>
        <p:nvPicPr>
          <p:cNvPr id="2052" name="Picture 4" descr="https://www.agencecomplice.com/files/gallery_media_4335_image_f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350"/>
          <a:stretch/>
        </p:blipFill>
        <p:spPr bwMode="auto">
          <a:xfrm>
            <a:off x="8412480" y="1684800"/>
            <a:ext cx="3536702" cy="34884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089315" y="1905506"/>
            <a:ext cx="7178717" cy="3046988"/>
          </a:xfrm>
          <a:prstGeom prst="rect">
            <a:avLst/>
          </a:prstGeom>
          <a:noFill/>
        </p:spPr>
        <p:txBody>
          <a:bodyPr wrap="square" rtlCol="0">
            <a:spAutoFit/>
          </a:bodyPr>
          <a:lstStyle/>
          <a:p>
            <a:r>
              <a:rPr lang="fr-FR" sz="4800" dirty="0">
                <a:solidFill>
                  <a:srgbClr val="3E3E3E"/>
                </a:solidFill>
                <a:latin typeface="Roboto Black" panose="02000000000000000000" pitchFamily="2" charset="0"/>
                <a:ea typeface="Roboto Black" panose="02000000000000000000" pitchFamily="2" charset="0"/>
              </a:rPr>
              <a:t>360° Protection</a:t>
            </a:r>
          </a:p>
          <a:p>
            <a:r>
              <a:rPr lang="fr-FR" sz="4800" dirty="0">
                <a:solidFill>
                  <a:srgbClr val="3E3E3E"/>
                </a:solidFill>
                <a:latin typeface="Roboto Black" panose="02000000000000000000" pitchFamily="2" charset="0"/>
                <a:ea typeface="Roboto Black" panose="02000000000000000000" pitchFamily="2" charset="0"/>
              </a:rPr>
              <a:t>Against </a:t>
            </a:r>
            <a:r>
              <a:rPr lang="fr-FR" sz="4800" dirty="0" err="1">
                <a:solidFill>
                  <a:srgbClr val="3E3E3E"/>
                </a:solidFill>
                <a:latin typeface="Roboto Black" panose="02000000000000000000" pitchFamily="2" charset="0"/>
                <a:ea typeface="Roboto Black" panose="02000000000000000000" pitchFamily="2" charset="0"/>
              </a:rPr>
              <a:t>aggressions</a:t>
            </a:r>
            <a:endParaRPr lang="fr-FR" sz="4800" dirty="0">
              <a:solidFill>
                <a:srgbClr val="3E3E3E"/>
              </a:solidFill>
              <a:latin typeface="Roboto Black" panose="02000000000000000000" pitchFamily="2" charset="0"/>
              <a:ea typeface="Roboto Black" panose="02000000000000000000" pitchFamily="2" charset="0"/>
            </a:endParaRPr>
          </a:p>
          <a:p>
            <a:r>
              <a:rPr lang="fr-FR" sz="4800" dirty="0">
                <a:solidFill>
                  <a:srgbClr val="A69DCD"/>
                </a:solidFill>
                <a:latin typeface="Roboto Black" panose="02000000000000000000" pitchFamily="2" charset="0"/>
                <a:ea typeface="Roboto Black" panose="02000000000000000000" pitchFamily="2" charset="0"/>
              </a:rPr>
              <a:t>POLLUTION – </a:t>
            </a:r>
          </a:p>
          <a:p>
            <a:r>
              <a:rPr lang="fr-FR" sz="4800" dirty="0">
                <a:solidFill>
                  <a:srgbClr val="A69DCD"/>
                </a:solidFill>
                <a:latin typeface="Roboto Black" panose="02000000000000000000" pitchFamily="2" charset="0"/>
                <a:ea typeface="Roboto Black" panose="02000000000000000000" pitchFamily="2" charset="0"/>
              </a:rPr>
              <a:t>LIGHTS [BLUE + SOLAR]</a:t>
            </a:r>
          </a:p>
        </p:txBody>
      </p:sp>
    </p:spTree>
    <p:extLst>
      <p:ext uri="{BB962C8B-B14F-4D97-AF65-F5344CB8AC3E}">
        <p14:creationId xmlns:p14="http://schemas.microsoft.com/office/powerpoint/2010/main" val="4147848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itre 1"/>
          <p:cNvSpPr txBox="1">
            <a:spLocks/>
          </p:cNvSpPr>
          <p:nvPr/>
        </p:nvSpPr>
        <p:spPr>
          <a:xfrm>
            <a:off x="1830808" y="765189"/>
            <a:ext cx="8878643"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err="1"/>
              <a:t>Proven</a:t>
            </a:r>
            <a:r>
              <a:rPr lang="fr-FR" dirty="0"/>
              <a:t> effectiveness</a:t>
            </a:r>
          </a:p>
          <a:p>
            <a:r>
              <a:rPr lang="fr-FR" sz="3600" b="1" dirty="0">
                <a:solidFill>
                  <a:srgbClr val="A69DCD"/>
                </a:solidFill>
                <a:latin typeface="Roboto Black" panose="02000000000000000000" pitchFamily="2" charset="0"/>
                <a:ea typeface="Roboto Black" panose="02000000000000000000" pitchFamily="2" charset="0"/>
              </a:rPr>
              <a:t>ANTI-POLLUTION ACTION</a:t>
            </a:r>
          </a:p>
          <a:p>
            <a:r>
              <a:rPr lang="fr-FR" sz="2800" b="1" dirty="0">
                <a:solidFill>
                  <a:srgbClr val="A69DCD"/>
                </a:solidFill>
                <a:latin typeface="Roboto Black" panose="02000000000000000000" pitchFamily="2" charset="0"/>
                <a:ea typeface="Roboto Black" panose="02000000000000000000" pitchFamily="2" charset="0"/>
              </a:rPr>
              <a:t>1 - ANTI-ADHESION</a:t>
            </a:r>
          </a:p>
          <a:p>
            <a:endParaRPr lang="fr-FR" dirty="0"/>
          </a:p>
        </p:txBody>
      </p:sp>
      <p:sp>
        <p:nvSpPr>
          <p:cNvPr id="9" name="Rectangle 8"/>
          <p:cNvSpPr/>
          <p:nvPr/>
        </p:nvSpPr>
        <p:spPr>
          <a:xfrm>
            <a:off x="145143" y="6558752"/>
            <a:ext cx="5542346" cy="253916"/>
          </a:xfrm>
          <a:prstGeom prst="rect">
            <a:avLst/>
          </a:prstGeom>
        </p:spPr>
        <p:txBody>
          <a:bodyPr wrap="square">
            <a:spAutoFit/>
          </a:bodyPr>
          <a:lstStyle/>
          <a:p>
            <a:r>
              <a:rPr lang="fr-FR" sz="1050" dirty="0">
                <a:latin typeface="Roboto Light" panose="02000000000000000000" pitchFamily="2" charset="0"/>
                <a:ea typeface="Roboto Light" panose="02000000000000000000" pitchFamily="2" charset="0"/>
              </a:rPr>
              <a:t>* Ex-vivo test </a:t>
            </a:r>
            <a:r>
              <a:rPr lang="fr-FR" sz="1050" dirty="0" err="1">
                <a:latin typeface="Roboto Light" panose="02000000000000000000" pitchFamily="2" charset="0"/>
                <a:ea typeface="Roboto Light" panose="02000000000000000000" pitchFamily="2" charset="0"/>
              </a:rPr>
              <a:t>with</a:t>
            </a:r>
            <a:r>
              <a:rPr lang="fr-FR" sz="1050" dirty="0">
                <a:latin typeface="Roboto Light" panose="02000000000000000000" pitchFamily="2" charset="0"/>
                <a:ea typeface="Roboto Light" panose="02000000000000000000" pitchFamily="2" charset="0"/>
              </a:rPr>
              <a:t> Vital Defense Mist / Carbon </a:t>
            </a:r>
            <a:r>
              <a:rPr lang="fr-FR" sz="1050" dirty="0" err="1">
                <a:latin typeface="Roboto Light" panose="02000000000000000000" pitchFamily="2" charset="0"/>
                <a:ea typeface="Roboto Light" panose="02000000000000000000" pitchFamily="2" charset="0"/>
              </a:rPr>
              <a:t>particle</a:t>
            </a:r>
            <a:r>
              <a:rPr lang="fr-FR" sz="1050" dirty="0">
                <a:latin typeface="Roboto Light" panose="02000000000000000000" pitchFamily="2" charset="0"/>
                <a:ea typeface="Roboto Light" panose="02000000000000000000" pitchFamily="2" charset="0"/>
              </a:rPr>
              <a:t> pollution model</a:t>
            </a:r>
            <a:endParaRPr lang="fr-FR" sz="1050" dirty="0">
              <a:solidFill>
                <a:srgbClr val="3E3E3E"/>
              </a:solidFill>
              <a:latin typeface="Roboto Light" panose="02000000000000000000" pitchFamily="2" charset="0"/>
              <a:ea typeface="Roboto Light" panose="02000000000000000000" pitchFamily="2" charset="0"/>
            </a:endParaRPr>
          </a:p>
        </p:txBody>
      </p:sp>
      <p:sp>
        <p:nvSpPr>
          <p:cNvPr id="11" name="ZoneTexte 10"/>
          <p:cNvSpPr txBox="1"/>
          <p:nvPr/>
        </p:nvSpPr>
        <p:spPr>
          <a:xfrm>
            <a:off x="0" y="5227552"/>
            <a:ext cx="12192000" cy="830997"/>
          </a:xfrm>
          <a:prstGeom prst="rect">
            <a:avLst/>
          </a:prstGeom>
          <a:noFill/>
        </p:spPr>
        <p:txBody>
          <a:bodyPr wrap="square" rtlCol="0">
            <a:spAutoFit/>
          </a:bodyPr>
          <a:lstStyle/>
          <a:p>
            <a:pPr algn="ctr"/>
            <a:r>
              <a:rPr lang="en-US" sz="2400" b="1" dirty="0">
                <a:solidFill>
                  <a:srgbClr val="3E3E3E"/>
                </a:solidFill>
                <a:latin typeface="Roboto Black" panose="02000000000000000000" pitchFamily="2" charset="0"/>
                <a:ea typeface="Roboto Black" panose="02000000000000000000" pitchFamily="2" charset="0"/>
              </a:rPr>
              <a:t>The skin is immediately and effectively protected </a:t>
            </a:r>
          </a:p>
          <a:p>
            <a:pPr algn="ctr"/>
            <a:r>
              <a:rPr lang="en-US" sz="2400" b="1" dirty="0">
                <a:solidFill>
                  <a:srgbClr val="3E3E3E"/>
                </a:solidFill>
                <a:latin typeface="Roboto Black" panose="02000000000000000000" pitchFamily="2" charset="0"/>
                <a:ea typeface="Roboto Black" panose="02000000000000000000" pitchFamily="2" charset="0"/>
              </a:rPr>
              <a:t>from pollutant particles*.</a:t>
            </a:r>
            <a:endParaRPr lang="fr-FR" sz="2400" b="1" dirty="0">
              <a:solidFill>
                <a:srgbClr val="A69DCD"/>
              </a:solidFill>
              <a:latin typeface="Roboto Black" panose="02000000000000000000" pitchFamily="2" charset="0"/>
              <a:ea typeface="Roboto Black" panose="02000000000000000000" pitchFamily="2" charset="0"/>
            </a:endParaRPr>
          </a:p>
        </p:txBody>
      </p:sp>
      <p:grpSp>
        <p:nvGrpSpPr>
          <p:cNvPr id="4" name="Groupe 3">
            <a:extLst>
              <a:ext uri="{FF2B5EF4-FFF2-40B4-BE49-F238E27FC236}">
                <a16:creationId xmlns:a16="http://schemas.microsoft.com/office/drawing/2014/main" id="{0F11FD35-4DB9-786D-8262-4E88C4EF6019}"/>
              </a:ext>
            </a:extLst>
          </p:cNvPr>
          <p:cNvGrpSpPr/>
          <p:nvPr/>
        </p:nvGrpSpPr>
        <p:grpSpPr>
          <a:xfrm>
            <a:off x="6883388" y="1851977"/>
            <a:ext cx="3938436" cy="3154043"/>
            <a:chOff x="6883388" y="1851977"/>
            <a:chExt cx="3938436" cy="3154043"/>
          </a:xfrm>
        </p:grpSpPr>
        <p:pic>
          <p:nvPicPr>
            <p:cNvPr id="10" name="Image 9"/>
            <p:cNvPicPr>
              <a:picLocks noChangeAspect="1"/>
            </p:cNvPicPr>
            <p:nvPr/>
          </p:nvPicPr>
          <p:blipFill>
            <a:blip r:embed="rId3"/>
            <a:stretch>
              <a:fillRect/>
            </a:stretch>
          </p:blipFill>
          <p:spPr>
            <a:xfrm>
              <a:off x="6883390" y="1851977"/>
              <a:ext cx="3938434" cy="3154043"/>
            </a:xfrm>
            <a:prstGeom prst="rect">
              <a:avLst/>
            </a:prstGeom>
          </p:spPr>
        </p:pic>
        <p:sp>
          <p:nvSpPr>
            <p:cNvPr id="15" name="ZoneTexte 14"/>
            <p:cNvSpPr txBox="1"/>
            <p:nvPr/>
          </p:nvSpPr>
          <p:spPr>
            <a:xfrm>
              <a:off x="6883388" y="4332464"/>
              <a:ext cx="3938436" cy="584775"/>
            </a:xfrm>
            <a:prstGeom prst="rect">
              <a:avLst/>
            </a:prstGeom>
            <a:noFill/>
          </p:spPr>
          <p:txBody>
            <a:bodyPr wrap="square" rtlCol="0">
              <a:spAutoFit/>
            </a:bodyPr>
            <a:lstStyle/>
            <a:p>
              <a:r>
                <a:rPr lang="fr-FR" sz="1600" dirty="0" err="1">
                  <a:solidFill>
                    <a:schemeClr val="bg1"/>
                  </a:solidFill>
                  <a:latin typeface="Roboto Black" panose="02000000000000000000" pitchFamily="2" charset="0"/>
                  <a:ea typeface="Roboto Black" panose="02000000000000000000" pitchFamily="2" charset="0"/>
                </a:rPr>
                <a:t>With</a:t>
              </a:r>
              <a:r>
                <a:rPr lang="fr-FR" sz="1600" dirty="0">
                  <a:solidFill>
                    <a:schemeClr val="bg1"/>
                  </a:solidFill>
                  <a:latin typeface="Roboto Black" panose="02000000000000000000" pitchFamily="2" charset="0"/>
                  <a:ea typeface="Roboto Black" panose="02000000000000000000" pitchFamily="2" charset="0"/>
                </a:rPr>
                <a:t> Vital Defense </a:t>
              </a:r>
              <a:br>
                <a:rPr lang="fr-FR" sz="1600" dirty="0">
                  <a:solidFill>
                    <a:schemeClr val="bg1"/>
                  </a:solidFill>
                  <a:latin typeface="Roboto Black" panose="02000000000000000000" pitchFamily="2" charset="0"/>
                  <a:ea typeface="Roboto Black" panose="02000000000000000000" pitchFamily="2" charset="0"/>
                </a:rPr>
              </a:br>
              <a:r>
                <a:rPr lang="fr-FR" sz="1600" dirty="0">
                  <a:solidFill>
                    <a:schemeClr val="bg1"/>
                  </a:solidFill>
                  <a:latin typeface="Roboto Black" panose="02000000000000000000" pitchFamily="2" charset="0"/>
                  <a:ea typeface="Roboto Black" panose="02000000000000000000" pitchFamily="2" charset="0"/>
                </a:rPr>
                <a:t>Multi-protection Mist</a:t>
              </a:r>
            </a:p>
          </p:txBody>
        </p:sp>
        <p:sp>
          <p:nvSpPr>
            <p:cNvPr id="16" name="ZoneTexte 15"/>
            <p:cNvSpPr txBox="1"/>
            <p:nvPr/>
          </p:nvSpPr>
          <p:spPr>
            <a:xfrm>
              <a:off x="8967866" y="2277216"/>
              <a:ext cx="1853958" cy="923330"/>
            </a:xfrm>
            <a:prstGeom prst="rect">
              <a:avLst/>
            </a:prstGeom>
            <a:noFill/>
          </p:spPr>
          <p:txBody>
            <a:bodyPr wrap="square" rtlCol="0">
              <a:spAutoFit/>
            </a:bodyPr>
            <a:lstStyle/>
            <a:p>
              <a:r>
                <a:rPr lang="fr-FR" sz="540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rPr>
                <a:t>-</a:t>
              </a:r>
              <a:r>
                <a:rPr lang="fr-FR" sz="280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rPr>
                <a:t> </a:t>
              </a:r>
              <a:r>
                <a:rPr lang="fr-FR" sz="540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rPr>
                <a:t>64%</a:t>
              </a:r>
              <a:endParaRPr lang="fr-FR" sz="5400" b="1"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endParaRPr>
            </a:p>
          </p:txBody>
        </p:sp>
      </p:grpSp>
      <p:grpSp>
        <p:nvGrpSpPr>
          <p:cNvPr id="3" name="Groupe 2">
            <a:extLst>
              <a:ext uri="{FF2B5EF4-FFF2-40B4-BE49-F238E27FC236}">
                <a16:creationId xmlns:a16="http://schemas.microsoft.com/office/drawing/2014/main" id="{C7706806-5914-70A6-5386-DAE6E647E126}"/>
              </a:ext>
            </a:extLst>
          </p:cNvPr>
          <p:cNvGrpSpPr/>
          <p:nvPr/>
        </p:nvGrpSpPr>
        <p:grpSpPr>
          <a:xfrm>
            <a:off x="1362992" y="1851978"/>
            <a:ext cx="3959821" cy="3154043"/>
            <a:chOff x="1362992" y="1851978"/>
            <a:chExt cx="3959821" cy="3154043"/>
          </a:xfrm>
        </p:grpSpPr>
        <p:pic>
          <p:nvPicPr>
            <p:cNvPr id="2" name="Image 1"/>
            <p:cNvPicPr>
              <a:picLocks noChangeAspect="1"/>
            </p:cNvPicPr>
            <p:nvPr/>
          </p:nvPicPr>
          <p:blipFill>
            <a:blip r:embed="rId4"/>
            <a:stretch>
              <a:fillRect/>
            </a:stretch>
          </p:blipFill>
          <p:spPr>
            <a:xfrm>
              <a:off x="1384380" y="1851978"/>
              <a:ext cx="3938433" cy="3154043"/>
            </a:xfrm>
            <a:prstGeom prst="rect">
              <a:avLst/>
            </a:prstGeom>
          </p:spPr>
        </p:pic>
        <p:sp>
          <p:nvSpPr>
            <p:cNvPr id="14" name="ZoneTexte 13"/>
            <p:cNvSpPr txBox="1"/>
            <p:nvPr/>
          </p:nvSpPr>
          <p:spPr>
            <a:xfrm>
              <a:off x="1362992" y="4414091"/>
              <a:ext cx="3938436" cy="584775"/>
            </a:xfrm>
            <a:prstGeom prst="rect">
              <a:avLst/>
            </a:prstGeom>
            <a:noFill/>
          </p:spPr>
          <p:txBody>
            <a:bodyPr wrap="square" rtlCol="0">
              <a:spAutoFit/>
            </a:bodyPr>
            <a:lstStyle/>
            <a:p>
              <a:r>
                <a:rPr lang="fr-FR" sz="1600" dirty="0" err="1">
                  <a:solidFill>
                    <a:schemeClr val="bg1"/>
                  </a:solidFill>
                  <a:latin typeface="Roboto Black" panose="02000000000000000000" pitchFamily="2" charset="0"/>
                  <a:ea typeface="Roboto Black" panose="02000000000000000000" pitchFamily="2" charset="0"/>
                </a:rPr>
                <a:t>Without</a:t>
              </a:r>
              <a:r>
                <a:rPr lang="fr-FR" sz="1600" dirty="0">
                  <a:solidFill>
                    <a:schemeClr val="bg1"/>
                  </a:solidFill>
                  <a:latin typeface="Roboto Black" panose="02000000000000000000" pitchFamily="2" charset="0"/>
                  <a:ea typeface="Roboto Black" panose="02000000000000000000" pitchFamily="2" charset="0"/>
                </a:rPr>
                <a:t> Vital Defense </a:t>
              </a:r>
              <a:br>
                <a:rPr lang="fr-FR" sz="1600" dirty="0">
                  <a:solidFill>
                    <a:schemeClr val="bg1"/>
                  </a:solidFill>
                  <a:latin typeface="Roboto Black" panose="02000000000000000000" pitchFamily="2" charset="0"/>
                  <a:ea typeface="Roboto Black" panose="02000000000000000000" pitchFamily="2" charset="0"/>
                </a:rPr>
              </a:br>
              <a:r>
                <a:rPr lang="fr-FR" sz="1600" dirty="0">
                  <a:solidFill>
                    <a:schemeClr val="bg1"/>
                  </a:solidFill>
                  <a:latin typeface="Roboto Black" panose="02000000000000000000" pitchFamily="2" charset="0"/>
                  <a:ea typeface="Roboto Black" panose="02000000000000000000" pitchFamily="2" charset="0"/>
                </a:rPr>
                <a:t>Multi-protection Mist</a:t>
              </a:r>
            </a:p>
          </p:txBody>
        </p:sp>
      </p:grpSp>
    </p:spTree>
    <p:extLst>
      <p:ext uri="{BB962C8B-B14F-4D97-AF65-F5344CB8AC3E}">
        <p14:creationId xmlns:p14="http://schemas.microsoft.com/office/powerpoint/2010/main" val="91457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818" y="6612066"/>
            <a:ext cx="5925312" cy="253916"/>
          </a:xfrm>
          <a:prstGeom prst="rect">
            <a:avLst/>
          </a:prstGeom>
        </p:spPr>
        <p:txBody>
          <a:bodyPr wrap="square">
            <a:spAutoFit/>
          </a:bodyPr>
          <a:lstStyle/>
          <a:p>
            <a:r>
              <a:rPr lang="en-US" sz="1050" dirty="0">
                <a:latin typeface="Roboto Light" panose="02000000000000000000" pitchFamily="2" charset="0"/>
                <a:ea typeface="Roboto Light" panose="02000000000000000000" pitchFamily="2" charset="0"/>
              </a:rPr>
              <a:t>* Ex-vivo test with Vital Defense Mist / Anti-radical protection against UV rays</a:t>
            </a:r>
            <a:endParaRPr lang="fr-FR" sz="1050" dirty="0">
              <a:solidFill>
                <a:srgbClr val="3E3E3E"/>
              </a:solidFill>
              <a:latin typeface="Roboto Light" panose="02000000000000000000" pitchFamily="2" charset="0"/>
              <a:ea typeface="Roboto Light" panose="02000000000000000000" pitchFamily="2" charset="0"/>
            </a:endParaRPr>
          </a:p>
        </p:txBody>
      </p:sp>
      <p:sp>
        <p:nvSpPr>
          <p:cNvPr id="11" name="ZoneTexte 10"/>
          <p:cNvSpPr txBox="1"/>
          <p:nvPr/>
        </p:nvSpPr>
        <p:spPr>
          <a:xfrm>
            <a:off x="1072487" y="4696447"/>
            <a:ext cx="10395283" cy="1138773"/>
          </a:xfrm>
          <a:prstGeom prst="rect">
            <a:avLst/>
          </a:prstGeom>
          <a:noFill/>
        </p:spPr>
        <p:txBody>
          <a:bodyPr wrap="square" rtlCol="0">
            <a:spAutoFit/>
          </a:bodyPr>
          <a:lstStyle/>
          <a:p>
            <a:pPr algn="ctr"/>
            <a:r>
              <a:rPr lang="en-US" sz="2400" b="1" dirty="0">
                <a:solidFill>
                  <a:srgbClr val="3E3E3E"/>
                </a:solidFill>
                <a:latin typeface="Roboto Black" panose="02000000000000000000" pitchFamily="2" charset="0"/>
                <a:ea typeface="Roboto Black" panose="02000000000000000000" pitchFamily="2" charset="0"/>
              </a:rPr>
              <a:t>The skin is </a:t>
            </a:r>
            <a:r>
              <a:rPr lang="en-US" sz="4400" b="1" dirty="0">
                <a:solidFill>
                  <a:srgbClr val="C5BEEA"/>
                </a:solidFill>
                <a:latin typeface="Roboto Black" panose="02000000000000000000" pitchFamily="2" charset="0"/>
                <a:ea typeface="Roboto Black" panose="02000000000000000000" pitchFamily="2" charset="0"/>
              </a:rPr>
              <a:t>2X more protected </a:t>
            </a:r>
            <a:r>
              <a:rPr lang="en-US" sz="2400" b="1" dirty="0">
                <a:solidFill>
                  <a:srgbClr val="3E3E3E"/>
                </a:solidFill>
                <a:latin typeface="Roboto Black" panose="02000000000000000000" pitchFamily="2" charset="0"/>
                <a:ea typeface="Roboto Black" panose="02000000000000000000" pitchFamily="2" charset="0"/>
              </a:rPr>
              <a:t>against the oxidant aggressions of UV* radiation</a:t>
            </a:r>
            <a:endParaRPr lang="fr-FR" sz="2400" b="1" dirty="0">
              <a:solidFill>
                <a:srgbClr val="3E3E3E"/>
              </a:solidFill>
              <a:latin typeface="Roboto Black" panose="02000000000000000000" pitchFamily="2" charset="0"/>
              <a:ea typeface="Roboto Black" panose="02000000000000000000" pitchFamily="2" charset="0"/>
            </a:endParaRPr>
          </a:p>
        </p:txBody>
      </p:sp>
      <p:sp>
        <p:nvSpPr>
          <p:cNvPr id="13" name="Espace réservé du titre 1"/>
          <p:cNvSpPr txBox="1">
            <a:spLocks/>
          </p:cNvSpPr>
          <p:nvPr/>
        </p:nvSpPr>
        <p:spPr>
          <a:xfrm>
            <a:off x="1830808" y="667657"/>
            <a:ext cx="8878643" cy="91450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err="1"/>
              <a:t>Proven</a:t>
            </a:r>
            <a:r>
              <a:rPr lang="fr-FR" dirty="0"/>
              <a:t> effectiveness</a:t>
            </a:r>
          </a:p>
          <a:p>
            <a:r>
              <a:rPr lang="fr-FR" sz="3600" b="1" dirty="0">
                <a:solidFill>
                  <a:srgbClr val="A69DCD"/>
                </a:solidFill>
                <a:latin typeface="Roboto Black" panose="02000000000000000000" pitchFamily="2" charset="0"/>
                <a:ea typeface="Roboto Black" panose="02000000000000000000" pitchFamily="2" charset="0"/>
              </a:rPr>
              <a:t>UV ANTI-AGRESSION ACTION</a:t>
            </a:r>
          </a:p>
          <a:p>
            <a:endParaRPr lang="fr-FR" dirty="0"/>
          </a:p>
        </p:txBody>
      </p:sp>
      <p:sp>
        <p:nvSpPr>
          <p:cNvPr id="14" name="Rectangle 13"/>
          <p:cNvSpPr/>
          <p:nvPr/>
        </p:nvSpPr>
        <p:spPr>
          <a:xfrm>
            <a:off x="3291840" y="1834389"/>
            <a:ext cx="2804160" cy="282854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3164827" y="2437290"/>
            <a:ext cx="3060957" cy="1400383"/>
          </a:xfrm>
          <a:prstGeom prst="rect">
            <a:avLst/>
          </a:prstGeom>
          <a:noFill/>
        </p:spPr>
        <p:txBody>
          <a:bodyPr wrap="square" rtlCol="0">
            <a:spAutoFit/>
          </a:bodyPr>
          <a:lstStyle/>
          <a:p>
            <a:pPr algn="ctr"/>
            <a:r>
              <a:rPr lang="fr-FR" sz="2300" b="1" dirty="0">
                <a:solidFill>
                  <a:srgbClr val="3E3E3E"/>
                </a:solidFill>
                <a:latin typeface="Roboto Black" panose="02000000000000000000" pitchFamily="2" charset="0"/>
                <a:ea typeface="Roboto Black" panose="02000000000000000000" pitchFamily="2" charset="0"/>
              </a:rPr>
              <a:t> UV RADIATION*</a:t>
            </a:r>
          </a:p>
          <a:p>
            <a:pPr algn="ctr"/>
            <a:r>
              <a:rPr lang="fr-FR" sz="4400" b="1" dirty="0">
                <a:solidFill>
                  <a:srgbClr val="3E3E3E"/>
                </a:solidFill>
                <a:latin typeface="Roboto Black" panose="02000000000000000000" pitchFamily="2" charset="0"/>
                <a:ea typeface="Roboto Black" panose="02000000000000000000" pitchFamily="2" charset="0"/>
              </a:rPr>
              <a:t>-49.4%</a:t>
            </a:r>
            <a:br>
              <a:rPr lang="fr-FR" sz="4400" b="1" dirty="0">
                <a:solidFill>
                  <a:srgbClr val="3E3E3E"/>
                </a:solidFill>
                <a:latin typeface="Roboto Black" panose="02000000000000000000" pitchFamily="2" charset="0"/>
                <a:ea typeface="Roboto Black" panose="02000000000000000000" pitchFamily="2" charset="0"/>
              </a:rPr>
            </a:br>
            <a:r>
              <a:rPr lang="fr-FR" sz="1600" b="1" dirty="0">
                <a:solidFill>
                  <a:srgbClr val="3E3E3E"/>
                </a:solidFill>
                <a:latin typeface="Roboto Black" panose="02000000000000000000" pitchFamily="2" charset="0"/>
                <a:ea typeface="Roboto Black" panose="02000000000000000000" pitchFamily="2" charset="0"/>
              </a:rPr>
              <a:t>of free </a:t>
            </a:r>
            <a:r>
              <a:rPr lang="fr-FR" sz="1600" b="1" dirty="0" err="1">
                <a:solidFill>
                  <a:srgbClr val="3E3E3E"/>
                </a:solidFill>
                <a:latin typeface="Roboto Black" panose="02000000000000000000" pitchFamily="2" charset="0"/>
                <a:ea typeface="Roboto Black" panose="02000000000000000000" pitchFamily="2" charset="0"/>
              </a:rPr>
              <a:t>radicals</a:t>
            </a:r>
            <a:endParaRPr lang="fr-FR" b="1" dirty="0">
              <a:solidFill>
                <a:srgbClr val="3E3E3E"/>
              </a:solidFill>
              <a:latin typeface="Roboto Black" panose="02000000000000000000" pitchFamily="2" charset="0"/>
              <a:ea typeface="Roboto Black" panose="02000000000000000000" pitchFamily="2" charset="0"/>
            </a:endParaRPr>
          </a:p>
        </p:txBody>
      </p:sp>
      <p:pic>
        <p:nvPicPr>
          <p:cNvPr id="1026" name="Picture 2" descr="https://i.pinimg.com/564x/04/d0/4a/04d04af90a64025142df8998e22866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34389"/>
            <a:ext cx="2831396" cy="2831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1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itre 1"/>
          <p:cNvSpPr txBox="1">
            <a:spLocks/>
          </p:cNvSpPr>
          <p:nvPr/>
        </p:nvSpPr>
        <p:spPr>
          <a:xfrm>
            <a:off x="1785088" y="485882"/>
            <a:ext cx="8878643"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err="1"/>
              <a:t>Proven</a:t>
            </a:r>
            <a:r>
              <a:rPr lang="fr-FR" dirty="0"/>
              <a:t> effectiveness</a:t>
            </a:r>
          </a:p>
          <a:p>
            <a:r>
              <a:rPr lang="fr-FR" sz="3600" b="1" dirty="0">
                <a:solidFill>
                  <a:srgbClr val="A69DCD"/>
                </a:solidFill>
                <a:latin typeface="Roboto Black" panose="02000000000000000000" pitchFamily="2" charset="0"/>
                <a:ea typeface="Roboto Black" panose="02000000000000000000" pitchFamily="2" charset="0"/>
              </a:rPr>
              <a:t>ANTI-BLUE LIGHT ACTION</a:t>
            </a:r>
            <a:endParaRPr lang="fr-FR" dirty="0"/>
          </a:p>
        </p:txBody>
      </p:sp>
      <p:sp>
        <p:nvSpPr>
          <p:cNvPr id="9" name="Rectangle 8"/>
          <p:cNvSpPr/>
          <p:nvPr/>
        </p:nvSpPr>
        <p:spPr>
          <a:xfrm>
            <a:off x="0" y="6604084"/>
            <a:ext cx="5925312" cy="253916"/>
          </a:xfrm>
          <a:prstGeom prst="rect">
            <a:avLst/>
          </a:prstGeom>
        </p:spPr>
        <p:txBody>
          <a:bodyPr wrap="square">
            <a:spAutoFit/>
          </a:bodyPr>
          <a:lstStyle/>
          <a:p>
            <a:r>
              <a:rPr lang="en-US" sz="1050" dirty="0">
                <a:latin typeface="Roboto Light" panose="02000000000000000000" pitchFamily="2" charset="0"/>
                <a:ea typeface="Roboto Light" panose="02000000000000000000" pitchFamily="2" charset="0"/>
              </a:rPr>
              <a:t>*Ex-vivo test with Vital Defense Mist / Anti-radical protection against blue light</a:t>
            </a:r>
            <a:endParaRPr lang="fr-FR" sz="1050" dirty="0">
              <a:solidFill>
                <a:srgbClr val="3E3E3E"/>
              </a:solidFill>
              <a:latin typeface="Roboto Light" panose="02000000000000000000" pitchFamily="2" charset="0"/>
              <a:ea typeface="Roboto Light" panose="02000000000000000000" pitchFamily="2" charset="0"/>
            </a:endParaRPr>
          </a:p>
        </p:txBody>
      </p:sp>
      <p:pic>
        <p:nvPicPr>
          <p:cNvPr id="4098" name="Picture 2" descr="https://i.pinimg.com/564x/97/6b/a6/976ba6500efa36d7ca9c0b43a5ecd2b6.jpg"/>
          <p:cNvPicPr>
            <a:picLocks noChangeAspect="1" noChangeArrowheads="1"/>
          </p:cNvPicPr>
          <p:nvPr/>
        </p:nvPicPr>
        <p:blipFill rotWithShape="1">
          <a:blip r:embed="rId3">
            <a:extLst>
              <a:ext uri="{28A0092B-C50C-407E-A947-70E740481C1C}">
                <a14:useLocalDpi xmlns:a14="http://schemas.microsoft.com/office/drawing/2010/main" val="0"/>
              </a:ext>
            </a:extLst>
          </a:blip>
          <a:srcRect l="28886" r="43466" b="45091"/>
          <a:stretch/>
        </p:blipFill>
        <p:spPr bwMode="auto">
          <a:xfrm>
            <a:off x="6096000" y="1875735"/>
            <a:ext cx="2845110" cy="282513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1369511" y="4712446"/>
            <a:ext cx="9496609" cy="1323439"/>
          </a:xfrm>
          <a:prstGeom prst="rect">
            <a:avLst/>
          </a:prstGeom>
          <a:noFill/>
        </p:spPr>
        <p:txBody>
          <a:bodyPr wrap="square" rtlCol="0">
            <a:spAutoFit/>
          </a:bodyPr>
          <a:lstStyle/>
          <a:p>
            <a:pPr algn="ctr"/>
            <a:r>
              <a:rPr lang="en-US" sz="2400" b="1" dirty="0">
                <a:solidFill>
                  <a:srgbClr val="3E3E3E"/>
                </a:solidFill>
                <a:latin typeface="Roboto Black" panose="02000000000000000000" pitchFamily="2" charset="0"/>
                <a:ea typeface="Roboto Black" panose="02000000000000000000" pitchFamily="2" charset="0"/>
              </a:rPr>
              <a:t>The skin </a:t>
            </a:r>
            <a:r>
              <a:rPr lang="en-US" sz="3600" b="1" dirty="0">
                <a:solidFill>
                  <a:srgbClr val="C5BEEA"/>
                </a:solidFill>
                <a:latin typeface="Roboto Black" panose="02000000000000000000" pitchFamily="2" charset="0"/>
                <a:ea typeface="Roboto Black" panose="02000000000000000000" pitchFamily="2" charset="0"/>
              </a:rPr>
              <a:t>effectively fights </a:t>
            </a:r>
            <a:r>
              <a:rPr lang="en-US" sz="2400" b="1" dirty="0">
                <a:solidFill>
                  <a:srgbClr val="3E3E3E"/>
                </a:solidFill>
                <a:latin typeface="Roboto Black" panose="02000000000000000000" pitchFamily="2" charset="0"/>
                <a:ea typeface="Roboto Black" panose="02000000000000000000" pitchFamily="2" charset="0"/>
              </a:rPr>
              <a:t>against </a:t>
            </a:r>
            <a:r>
              <a:rPr lang="en-US" sz="4000" b="1" dirty="0">
                <a:solidFill>
                  <a:srgbClr val="C5BEEA"/>
                </a:solidFill>
                <a:latin typeface="Roboto Black" panose="02000000000000000000" pitchFamily="2" charset="0"/>
                <a:ea typeface="Roboto Black" panose="02000000000000000000" pitchFamily="2" charset="0"/>
              </a:rPr>
              <a:t>the damaging effects </a:t>
            </a:r>
            <a:r>
              <a:rPr lang="en-US" sz="2400" b="1" dirty="0">
                <a:solidFill>
                  <a:srgbClr val="3E3E3E"/>
                </a:solidFill>
                <a:latin typeface="Roboto Black" panose="02000000000000000000" pitchFamily="2" charset="0"/>
                <a:ea typeface="Roboto Black" panose="02000000000000000000" pitchFamily="2" charset="0"/>
              </a:rPr>
              <a:t>of blue light</a:t>
            </a:r>
            <a:endParaRPr lang="fr-FR" sz="2400" b="1" dirty="0">
              <a:solidFill>
                <a:srgbClr val="3E3E3E"/>
              </a:solidFill>
              <a:latin typeface="Roboto Black" panose="02000000000000000000" pitchFamily="2" charset="0"/>
              <a:ea typeface="Roboto Black" panose="02000000000000000000" pitchFamily="2" charset="0"/>
            </a:endParaRPr>
          </a:p>
        </p:txBody>
      </p:sp>
      <p:sp>
        <p:nvSpPr>
          <p:cNvPr id="11" name="Rectangle 10"/>
          <p:cNvSpPr/>
          <p:nvPr/>
        </p:nvSpPr>
        <p:spPr>
          <a:xfrm>
            <a:off x="3291840" y="1872327"/>
            <a:ext cx="2804160" cy="2828544"/>
          </a:xfrm>
          <a:prstGeom prst="rect">
            <a:avLst/>
          </a:prstGeom>
          <a:solidFill>
            <a:srgbClr val="002C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3291841" y="2779462"/>
            <a:ext cx="2804159" cy="1446182"/>
          </a:xfrm>
          <a:prstGeom prst="rect">
            <a:avLst/>
          </a:prstGeom>
          <a:noFill/>
          <a:ln w="38100">
            <a:noFill/>
          </a:ln>
        </p:spPr>
        <p:txBody>
          <a:bodyPr wrap="square" rtlCol="0">
            <a:spAutoFit/>
          </a:bodyPr>
          <a:lstStyle/>
          <a:p>
            <a:pPr algn="ctr"/>
            <a:r>
              <a:rPr lang="fr-FR" sz="2400" b="1" dirty="0">
                <a:solidFill>
                  <a:schemeClr val="bg1"/>
                </a:solidFill>
                <a:latin typeface="Roboto Black" panose="02000000000000000000" pitchFamily="2" charset="0"/>
                <a:ea typeface="Roboto Black" panose="02000000000000000000" pitchFamily="2" charset="0"/>
              </a:rPr>
              <a:t>BLUE LIGHT</a:t>
            </a:r>
          </a:p>
          <a:p>
            <a:pPr algn="ctr"/>
            <a:r>
              <a:rPr lang="fr-FR" sz="4400" b="1" dirty="0">
                <a:solidFill>
                  <a:schemeClr val="bg1"/>
                </a:solidFill>
                <a:latin typeface="Roboto Black" panose="02000000000000000000" pitchFamily="2" charset="0"/>
                <a:ea typeface="Roboto Black" panose="02000000000000000000" pitchFamily="2" charset="0"/>
              </a:rPr>
              <a:t>-31.4%</a:t>
            </a:r>
            <a:br>
              <a:rPr lang="fr-FR" sz="4400" b="1" dirty="0">
                <a:solidFill>
                  <a:schemeClr val="bg1"/>
                </a:solidFill>
                <a:latin typeface="Roboto Black" panose="02000000000000000000" pitchFamily="2" charset="0"/>
                <a:ea typeface="Roboto Black" panose="02000000000000000000" pitchFamily="2" charset="0"/>
              </a:rPr>
            </a:br>
            <a:r>
              <a:rPr lang="fr-FR" b="1" dirty="0">
                <a:solidFill>
                  <a:schemeClr val="bg1"/>
                </a:solidFill>
                <a:latin typeface="Roboto Black" panose="02000000000000000000" pitchFamily="2" charset="0"/>
                <a:ea typeface="Roboto Black" panose="02000000000000000000" pitchFamily="2" charset="0"/>
              </a:rPr>
              <a:t>of free </a:t>
            </a:r>
            <a:r>
              <a:rPr lang="fr-FR" b="1" dirty="0" err="1">
                <a:solidFill>
                  <a:schemeClr val="bg1"/>
                </a:solidFill>
                <a:latin typeface="Roboto Black" panose="02000000000000000000" pitchFamily="2" charset="0"/>
                <a:ea typeface="Roboto Black" panose="02000000000000000000" pitchFamily="2" charset="0"/>
              </a:rPr>
              <a:t>radicals</a:t>
            </a:r>
            <a:endParaRPr lang="fr-FR" b="1"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781246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F49942-A342-8549-1EAB-6D33DBAA651E}"/>
              </a:ext>
            </a:extLst>
          </p:cNvPr>
          <p:cNvSpPr/>
          <p:nvPr/>
        </p:nvSpPr>
        <p:spPr>
          <a:xfrm>
            <a:off x="8020089" y="0"/>
            <a:ext cx="4171911" cy="6891836"/>
          </a:xfrm>
          <a:prstGeom prst="rect">
            <a:avLst/>
          </a:prstGeom>
          <a:solidFill>
            <a:srgbClr val="F2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FD25007A-052C-99D6-5CC9-1260D0E257AF}"/>
              </a:ext>
            </a:extLst>
          </p:cNvPr>
          <p:cNvSpPr txBox="1"/>
          <p:nvPr/>
        </p:nvSpPr>
        <p:spPr>
          <a:xfrm>
            <a:off x="274523" y="1040086"/>
            <a:ext cx="8157028" cy="3770263"/>
          </a:xfrm>
          <a:prstGeom prst="rect">
            <a:avLst/>
          </a:prstGeom>
          <a:noFill/>
          <a:effectLst>
            <a:glow rad="127000">
              <a:schemeClr val="accent1">
                <a:alpha val="26000"/>
              </a:schemeClr>
            </a:glow>
          </a:effectLst>
        </p:spPr>
        <p:txBody>
          <a:bodyPr wrap="square" rtlCol="0">
            <a:spAutoFit/>
          </a:bodyPr>
          <a:lstStyle/>
          <a:p>
            <a:r>
              <a:rPr lang="fr-FR" sz="23900" b="1" dirty="0">
                <a:solidFill>
                  <a:srgbClr val="F9F7FF"/>
                </a:solidFill>
                <a:latin typeface="+mj-lt"/>
              </a:rPr>
              <a:t>360°</a:t>
            </a:r>
          </a:p>
        </p:txBody>
      </p:sp>
      <p:sp>
        <p:nvSpPr>
          <p:cNvPr id="9" name="Rectangle 8"/>
          <p:cNvSpPr/>
          <p:nvPr/>
        </p:nvSpPr>
        <p:spPr>
          <a:xfrm>
            <a:off x="0" y="6211669"/>
            <a:ext cx="7583187" cy="646331"/>
          </a:xfrm>
          <a:prstGeom prst="rect">
            <a:avLst/>
          </a:prstGeom>
        </p:spPr>
        <p:txBody>
          <a:bodyPr wrap="square">
            <a:spAutoFit/>
          </a:bodyPr>
          <a:lstStyle/>
          <a:p>
            <a:r>
              <a:rPr lang="en-US" sz="900" dirty="0">
                <a:ea typeface="Calibri" panose="020F0502020204030204" pitchFamily="34" charset="0"/>
                <a:cs typeface="Times New Roman" panose="02020603050405020304" pitchFamily="18" charset="0"/>
              </a:rPr>
              <a:t>22 people (25 to 50 years old) – </a:t>
            </a:r>
          </a:p>
          <a:p>
            <a:r>
              <a:rPr lang="en-US" sz="900" dirty="0">
                <a:ea typeface="Calibri" panose="020F0502020204030204" pitchFamily="34" charset="0"/>
                <a:cs typeface="Times New Roman" panose="02020603050405020304" pitchFamily="18" charset="0"/>
              </a:rPr>
              <a:t>2 applications/day (morning and day). </a:t>
            </a:r>
          </a:p>
          <a:p>
            <a:r>
              <a:rPr lang="en-US" sz="900" dirty="0">
                <a:ea typeface="Calibri" panose="020F0502020204030204" pitchFamily="34" charset="0"/>
                <a:cs typeface="Times New Roman" panose="02020603050405020304" pitchFamily="18" charset="0"/>
              </a:rPr>
              <a:t>86% of the women found this product more effective than the similar care used until then</a:t>
            </a:r>
          </a:p>
          <a:p>
            <a:r>
              <a:rPr lang="en-US" sz="900" dirty="0">
                <a:ea typeface="Calibri" panose="020F0502020204030204" pitchFamily="34" charset="0"/>
                <a:cs typeface="Times New Roman" panose="02020603050405020304" pitchFamily="18" charset="0"/>
              </a:rPr>
              <a:t>Self-evaluation at 28 </a:t>
            </a:r>
            <a:r>
              <a:rPr lang="en-US" sz="900" dirty="0" err="1">
                <a:ea typeface="Calibri" panose="020F0502020204030204" pitchFamily="34" charset="0"/>
                <a:cs typeface="Times New Roman" panose="02020603050405020304" pitchFamily="18" charset="0"/>
              </a:rPr>
              <a:t>daysDermatological</a:t>
            </a:r>
            <a:r>
              <a:rPr lang="en-US" sz="900" dirty="0">
                <a:ea typeface="Calibri" panose="020F0502020204030204" pitchFamily="34" charset="0"/>
                <a:cs typeface="Times New Roman" panose="02020603050405020304" pitchFamily="18" charset="0"/>
              </a:rPr>
              <a:t> scoring at 7 days</a:t>
            </a:r>
            <a:endParaRPr lang="fr-FR" sz="900" dirty="0">
              <a:ea typeface="Calibri" panose="020F0502020204030204" pitchFamily="34" charset="0"/>
              <a:cs typeface="Times New Roman" panose="02020603050405020304" pitchFamily="18" charset="0"/>
            </a:endParaRPr>
          </a:p>
        </p:txBody>
      </p:sp>
      <p:pic>
        <p:nvPicPr>
          <p:cNvPr id="2052" name="Picture 4" descr="https://www.agencecomplice.com/files/gallery_media_4335_image_fr.jpg"/>
          <p:cNvPicPr>
            <a:picLocks noChangeAspect="1" noChangeArrowheads="1"/>
          </p:cNvPicPr>
          <p:nvPr/>
        </p:nvPicPr>
        <p:blipFill rotWithShape="1">
          <a:blip r:embed="rId3" cstate="print">
            <a:alphaModFix amt="47000"/>
            <a:extLst>
              <a:ext uri="{28A0092B-C50C-407E-A947-70E740481C1C}">
                <a14:useLocalDpi xmlns:a14="http://schemas.microsoft.com/office/drawing/2010/main" val="0"/>
              </a:ext>
            </a:extLst>
          </a:blip>
          <a:srcRect l="32350"/>
          <a:stretch/>
        </p:blipFill>
        <p:spPr bwMode="auto">
          <a:xfrm>
            <a:off x="8020089" y="3078444"/>
            <a:ext cx="4171911" cy="41149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4523" y="3763300"/>
            <a:ext cx="8792308" cy="2068580"/>
          </a:xfrm>
          <a:prstGeom prst="rect">
            <a:avLst/>
          </a:prstGeom>
        </p:spPr>
        <p:txBody>
          <a:bodyPr wrap="square">
            <a:spAutoFit/>
          </a:bodyPr>
          <a:lstStyle/>
          <a:p>
            <a:pPr>
              <a:lnSpc>
                <a:spcPct val="107000"/>
              </a:lnSpc>
              <a:spcAft>
                <a:spcPts val="800"/>
              </a:spcAft>
            </a:pPr>
            <a:r>
              <a:rPr lang="en-US" sz="3600" b="1" dirty="0">
                <a:solidFill>
                  <a:srgbClr val="A69DCD"/>
                </a:solidFill>
                <a:latin typeface="Roboto Black" panose="02000000000000000000" pitchFamily="2" charset="0"/>
                <a:ea typeface="Roboto Black" panose="02000000000000000000" pitchFamily="2" charset="0"/>
              </a:rPr>
              <a:t>After 7 DAYS </a:t>
            </a:r>
            <a:r>
              <a:rPr lang="en-US" sz="2400" b="1" dirty="0">
                <a:solidFill>
                  <a:srgbClr val="A69DCD"/>
                </a:solidFill>
                <a:latin typeface="Roboto Black" panose="02000000000000000000" pitchFamily="2" charset="0"/>
                <a:ea typeface="Roboto Black" panose="02000000000000000000" pitchFamily="2" charset="0"/>
              </a:rPr>
              <a:t>RADIANCE ENHANCER</a:t>
            </a:r>
            <a:r>
              <a:rPr lang="fr-FR" sz="1200" baseline="100000" dirty="0">
                <a:solidFill>
                  <a:srgbClr val="A69DCD"/>
                </a:solidFill>
                <a:latin typeface="Roboto Black" panose="02000000000000000000" pitchFamily="2" charset="0"/>
                <a:ea typeface="Roboto Black" panose="02000000000000000000" pitchFamily="2" charset="0"/>
              </a:rPr>
              <a:t>(3)</a:t>
            </a:r>
            <a:r>
              <a:rPr lang="fr-FR" sz="2400" b="1" dirty="0">
                <a:solidFill>
                  <a:srgbClr val="A69DCD"/>
                </a:solidFill>
                <a:latin typeface="Roboto Black" panose="02000000000000000000" pitchFamily="2" charset="0"/>
                <a:ea typeface="Roboto Black" panose="02000000000000000000" pitchFamily="2" charset="0"/>
              </a:rPr>
              <a:t> </a:t>
            </a:r>
            <a:endParaRPr lang="fr-FR" dirty="0">
              <a:ea typeface="Calibri" panose="020F0502020204030204" pitchFamily="34" charset="0"/>
              <a:cs typeface="Times New Roman" panose="02020603050405020304" pitchFamily="18" charset="0"/>
            </a:endParaRPr>
          </a:p>
          <a:p>
            <a:pPr>
              <a:lnSpc>
                <a:spcPct val="107000"/>
              </a:lnSpc>
              <a:spcAft>
                <a:spcPts val="800"/>
              </a:spcAft>
            </a:pPr>
            <a:r>
              <a:rPr lang="fr-FR" dirty="0">
                <a:ea typeface="Calibri" panose="020F0502020204030204" pitchFamily="34" charset="0"/>
                <a:cs typeface="Times New Roman" panose="02020603050405020304" pitchFamily="18" charset="0"/>
              </a:rPr>
              <a:t>Radiance of the complexion    </a:t>
            </a:r>
            <a:r>
              <a:rPr lang="fr-FR" sz="4000" b="1" dirty="0">
                <a:solidFill>
                  <a:srgbClr val="A69DCD"/>
                </a:solidFill>
                <a:latin typeface="Roboto Black" panose="02000000000000000000" pitchFamily="2" charset="0"/>
                <a:ea typeface="Roboto Black" panose="02000000000000000000" pitchFamily="2" charset="0"/>
              </a:rPr>
              <a:t>+ 16%</a:t>
            </a:r>
            <a:r>
              <a:rPr lang="fr-FR" sz="1600" baseline="92000" dirty="0">
                <a:solidFill>
                  <a:srgbClr val="A69DCD"/>
                </a:solidFill>
                <a:ea typeface="Roboto Black" panose="02000000000000000000" pitchFamily="2" charset="0"/>
              </a:rPr>
              <a:t>(3)</a:t>
            </a:r>
            <a:br>
              <a:rPr lang="fr-FR" sz="1400" b="1" dirty="0">
                <a:ea typeface="Calibri" panose="020F0502020204030204" pitchFamily="34" charset="0"/>
                <a:cs typeface="Times New Roman" panose="02020603050405020304" pitchFamily="18" charset="0"/>
              </a:rPr>
            </a:br>
            <a:r>
              <a:rPr lang="fr-FR" dirty="0">
                <a:ea typeface="Calibri" panose="020F0502020204030204" pitchFamily="34" charset="0"/>
                <a:cs typeface="Times New Roman" panose="02020603050405020304" pitchFamily="18" charset="0"/>
              </a:rPr>
              <a:t>Complexion </a:t>
            </a:r>
            <a:r>
              <a:rPr lang="fr-FR" dirty="0" err="1">
                <a:ea typeface="Calibri" panose="020F0502020204030204" pitchFamily="34" charset="0"/>
                <a:cs typeface="Times New Roman" panose="02020603050405020304" pitchFamily="18" charset="0"/>
              </a:rPr>
              <a:t>uniformity</a:t>
            </a:r>
            <a:r>
              <a:rPr lang="fr-FR" dirty="0">
                <a:ea typeface="Calibri" panose="020F0502020204030204" pitchFamily="34" charset="0"/>
                <a:cs typeface="Times New Roman" panose="02020603050405020304" pitchFamily="18" charset="0"/>
              </a:rPr>
              <a:t>              </a:t>
            </a:r>
            <a:r>
              <a:rPr lang="fr-FR" sz="4000" b="1" dirty="0">
                <a:solidFill>
                  <a:srgbClr val="A69DCD"/>
                </a:solidFill>
                <a:latin typeface="Roboto Black" panose="02000000000000000000" pitchFamily="2" charset="0"/>
                <a:ea typeface="Roboto Black" panose="02000000000000000000" pitchFamily="2" charset="0"/>
              </a:rPr>
              <a:t>+ 40%</a:t>
            </a:r>
            <a:r>
              <a:rPr lang="fr-FR" sz="1600" baseline="92000" dirty="0">
                <a:solidFill>
                  <a:srgbClr val="A69DCD"/>
                </a:solidFill>
                <a:ea typeface="Roboto Black" panose="02000000000000000000" pitchFamily="2" charset="0"/>
              </a:rPr>
              <a:t>(3)</a:t>
            </a:r>
            <a:endParaRPr lang="fr-FR" sz="900" baseline="92000" dirty="0">
              <a:solidFill>
                <a:srgbClr val="A69DCD"/>
              </a:solidFill>
              <a:ea typeface="Roboto Black" panose="02000000000000000000" pitchFamily="2" charset="0"/>
            </a:endParaRPr>
          </a:p>
        </p:txBody>
      </p:sp>
      <p:sp>
        <p:nvSpPr>
          <p:cNvPr id="6" name="ZoneTexte 5">
            <a:extLst>
              <a:ext uri="{FF2B5EF4-FFF2-40B4-BE49-F238E27FC236}">
                <a16:creationId xmlns:a16="http://schemas.microsoft.com/office/drawing/2014/main" id="{7451C6DF-9CB0-8AF8-8BAF-870B627C4780}"/>
              </a:ext>
            </a:extLst>
          </p:cNvPr>
          <p:cNvSpPr txBox="1"/>
          <p:nvPr/>
        </p:nvSpPr>
        <p:spPr>
          <a:xfrm>
            <a:off x="783770" y="1521055"/>
            <a:ext cx="1290923" cy="1323439"/>
          </a:xfrm>
          <a:prstGeom prst="rect">
            <a:avLst/>
          </a:prstGeom>
          <a:noFill/>
        </p:spPr>
        <p:txBody>
          <a:bodyPr wrap="square" rtlCol="0">
            <a:spAutoFit/>
          </a:bodyPr>
          <a:lstStyle/>
          <a:p>
            <a:pPr algn="r"/>
            <a:r>
              <a:rPr lang="fr-FR" sz="4000" b="1" dirty="0">
                <a:solidFill>
                  <a:srgbClr val="A69DCD"/>
                </a:solidFill>
                <a:latin typeface="Roboto Black" panose="02000000000000000000" pitchFamily="2" charset="0"/>
                <a:ea typeface="Roboto Black" panose="02000000000000000000" pitchFamily="2" charset="0"/>
              </a:rPr>
              <a:t>91%</a:t>
            </a:r>
          </a:p>
          <a:p>
            <a:pPr algn="r"/>
            <a:endParaRPr lang="fr-FR" sz="4000" dirty="0"/>
          </a:p>
        </p:txBody>
      </p:sp>
      <p:sp>
        <p:nvSpPr>
          <p:cNvPr id="12" name="Rectangle 11">
            <a:extLst>
              <a:ext uri="{FF2B5EF4-FFF2-40B4-BE49-F238E27FC236}">
                <a16:creationId xmlns:a16="http://schemas.microsoft.com/office/drawing/2014/main" id="{9AAFED4B-EBA4-D812-3A54-887CB1978C9E}"/>
              </a:ext>
            </a:extLst>
          </p:cNvPr>
          <p:cNvSpPr/>
          <p:nvPr/>
        </p:nvSpPr>
        <p:spPr>
          <a:xfrm>
            <a:off x="274523" y="761835"/>
            <a:ext cx="8792308" cy="2449517"/>
          </a:xfrm>
          <a:prstGeom prst="rect">
            <a:avLst/>
          </a:prstGeom>
        </p:spPr>
        <p:txBody>
          <a:bodyPr wrap="square">
            <a:spAutoFit/>
          </a:bodyPr>
          <a:lstStyle/>
          <a:p>
            <a:pPr>
              <a:lnSpc>
                <a:spcPct val="107000"/>
              </a:lnSpc>
              <a:spcAft>
                <a:spcPts val="800"/>
              </a:spcAft>
            </a:pPr>
            <a:endParaRPr lang="fr-FR" sz="1000" b="1" dirty="0">
              <a:solidFill>
                <a:srgbClr val="A69DCD"/>
              </a:solidFill>
              <a:latin typeface="Roboto Black" panose="02000000000000000000" pitchFamily="2" charset="0"/>
              <a:ea typeface="Roboto Black" panose="02000000000000000000" pitchFamily="2" charset="0"/>
            </a:endParaRPr>
          </a:p>
          <a:p>
            <a:pPr>
              <a:lnSpc>
                <a:spcPct val="107000"/>
              </a:lnSpc>
              <a:spcAft>
                <a:spcPts val="800"/>
              </a:spcAft>
            </a:pPr>
            <a:r>
              <a:rPr lang="en-US" sz="2400" b="1" dirty="0">
                <a:solidFill>
                  <a:srgbClr val="A69DCD"/>
                </a:solidFill>
                <a:latin typeface="Roboto Black" panose="02000000000000000000" pitchFamily="2" charset="0"/>
                <a:ea typeface="Roboto Black" panose="02000000000000000000" pitchFamily="2" charset="0"/>
              </a:rPr>
              <a:t>A protective shield effect all day long</a:t>
            </a:r>
            <a:r>
              <a:rPr lang="fr-FR" b="1" baseline="30000" dirty="0">
                <a:ea typeface="Calibri" panose="020F0502020204030204" pitchFamily="34" charset="0"/>
                <a:cs typeface="Times New Roman" panose="02020603050405020304" pitchFamily="18" charset="0"/>
              </a:rPr>
              <a:t>(2)</a:t>
            </a:r>
            <a:br>
              <a:rPr lang="fr-FR" sz="2400" b="1" dirty="0">
                <a:solidFill>
                  <a:srgbClr val="A69DCD"/>
                </a:solidFill>
                <a:latin typeface="Roboto Black" panose="02000000000000000000" pitchFamily="2" charset="0"/>
                <a:ea typeface="Roboto Black" panose="02000000000000000000" pitchFamily="2" charset="0"/>
              </a:rPr>
            </a:br>
            <a:r>
              <a:rPr lang="fr-FR" sz="2400" b="1" dirty="0">
                <a:solidFill>
                  <a:srgbClr val="A69DCD"/>
                </a:solidFill>
                <a:latin typeface="Roboto Black" panose="02000000000000000000" pitchFamily="2" charset="0"/>
                <a:ea typeface="Roboto Black" panose="02000000000000000000" pitchFamily="2" charset="0"/>
              </a:rPr>
              <a:t>		</a:t>
            </a:r>
            <a:r>
              <a:rPr lang="fr-FR" sz="1800" dirty="0">
                <a:effectLst/>
                <a:latin typeface="KyivType Sans Light2"/>
                <a:ea typeface="Calibri" panose="020F0502020204030204" pitchFamily="34" charset="0"/>
                <a:cs typeface="Times New Roman" panose="02020603050405020304" pitchFamily="18" charset="0"/>
              </a:rPr>
              <a:t> </a:t>
            </a:r>
            <a:r>
              <a:rPr lang="fr-FR" sz="1600" dirty="0">
                <a:ea typeface="Calibri" panose="020F0502020204030204" pitchFamily="34" charset="0"/>
                <a:cs typeface="Times New Roman" panose="02020603050405020304" pitchFamily="18" charset="0"/>
              </a:rPr>
              <a:t>Skin </a:t>
            </a:r>
            <a:r>
              <a:rPr lang="fr-FR" sz="1600" dirty="0" err="1">
                <a:ea typeface="Calibri" panose="020F0502020204030204" pitchFamily="34" charset="0"/>
                <a:cs typeface="Times New Roman" panose="02020603050405020304" pitchFamily="18" charset="0"/>
              </a:rPr>
              <a:t>is</a:t>
            </a:r>
            <a:r>
              <a:rPr lang="fr-FR" sz="1600" dirty="0">
                <a:ea typeface="Calibri" panose="020F0502020204030204" pitchFamily="34" charset="0"/>
                <a:cs typeface="Times New Roman" panose="02020603050405020304" pitchFamily="18" charset="0"/>
              </a:rPr>
              <a:t> </a:t>
            </a:r>
            <a:r>
              <a:rPr lang="fr-FR" sz="1600" dirty="0" err="1">
                <a:ea typeface="Calibri" panose="020F0502020204030204" pitchFamily="34" charset="0"/>
                <a:cs typeface="Times New Roman" panose="02020603050405020304" pitchFamily="18" charset="0"/>
              </a:rPr>
              <a:t>protected</a:t>
            </a:r>
            <a:r>
              <a:rPr lang="fr-FR" sz="1600" dirty="0">
                <a:ea typeface="Calibri" panose="020F0502020204030204" pitchFamily="34" charset="0"/>
                <a:cs typeface="Times New Roman" panose="02020603050405020304" pitchFamily="18" charset="0"/>
              </a:rPr>
              <a:t> by an invisible anti-</a:t>
            </a:r>
            <a:r>
              <a:rPr lang="fr-FR" sz="1600" dirty="0" err="1">
                <a:ea typeface="Calibri" panose="020F0502020204030204" pitchFamily="34" charset="0"/>
                <a:cs typeface="Times New Roman" panose="02020603050405020304" pitchFamily="18" charset="0"/>
              </a:rPr>
              <a:t>aggression</a:t>
            </a:r>
            <a:r>
              <a:rPr lang="fr-FR" sz="1600" dirty="0">
                <a:ea typeface="Calibri" panose="020F0502020204030204" pitchFamily="34" charset="0"/>
                <a:cs typeface="Times New Roman" panose="02020603050405020304" pitchFamily="18" charset="0"/>
              </a:rPr>
              <a:t> </a:t>
            </a:r>
            <a:r>
              <a:rPr lang="fr-FR" sz="1600" dirty="0" err="1">
                <a:ea typeface="Calibri" panose="020F0502020204030204" pitchFamily="34" charset="0"/>
                <a:cs typeface="Times New Roman" panose="02020603050405020304" pitchFamily="18" charset="0"/>
              </a:rPr>
              <a:t>shield</a:t>
            </a:r>
            <a:r>
              <a:rPr lang="fr-FR" sz="1600" dirty="0">
                <a:ea typeface="Calibri" panose="020F0502020204030204" pitchFamily="34" charset="0"/>
                <a:cs typeface="Times New Roman" panose="02020603050405020304" pitchFamily="18" charset="0"/>
              </a:rPr>
              <a:t> </a:t>
            </a:r>
          </a:p>
          <a:p>
            <a:pPr>
              <a:lnSpc>
                <a:spcPct val="107000"/>
              </a:lnSpc>
              <a:spcAft>
                <a:spcPts val="800"/>
              </a:spcAft>
            </a:pPr>
            <a:r>
              <a:rPr lang="fr-FR" dirty="0">
                <a:ea typeface="Calibri" panose="020F0502020204030204" pitchFamily="34" charset="0"/>
                <a:cs typeface="Times New Roman" panose="02020603050405020304" pitchFamily="18" charset="0"/>
              </a:rPr>
              <a:t>		</a:t>
            </a:r>
            <a:r>
              <a:rPr lang="fr-FR" sz="1800" dirty="0">
                <a:effectLst/>
                <a:latin typeface="KyivType Sans Light2"/>
                <a:ea typeface="Calibri" panose="020F0502020204030204" pitchFamily="34" charset="0"/>
                <a:cs typeface="Times New Roman" panose="02020603050405020304" pitchFamily="18" charset="0"/>
              </a:rPr>
              <a:t> </a:t>
            </a:r>
            <a:r>
              <a:rPr lang="fr-FR" sz="1600" dirty="0">
                <a:ea typeface="Calibri" panose="020F0502020204030204" pitchFamily="34" charset="0"/>
                <a:cs typeface="Times New Roman" panose="02020603050405020304" pitchFamily="18" charset="0"/>
              </a:rPr>
              <a:t>Skin </a:t>
            </a:r>
            <a:r>
              <a:rPr lang="fr-FR" sz="1600" dirty="0" err="1">
                <a:ea typeface="Calibri" panose="020F0502020204030204" pitchFamily="34" charset="0"/>
                <a:cs typeface="Times New Roman" panose="02020603050405020304" pitchFamily="18" charset="0"/>
              </a:rPr>
              <a:t>is</a:t>
            </a:r>
            <a:r>
              <a:rPr lang="fr-FR" sz="1600" dirty="0">
                <a:ea typeface="Calibri" panose="020F0502020204030204" pitchFamily="34" charset="0"/>
                <a:cs typeface="Times New Roman" panose="02020603050405020304" pitchFamily="18" charset="0"/>
              </a:rPr>
              <a:t> </a:t>
            </a:r>
            <a:r>
              <a:rPr lang="fr-FR" sz="1600" dirty="0" err="1">
                <a:ea typeface="Calibri" panose="020F0502020204030204" pitchFamily="34" charset="0"/>
                <a:cs typeface="Times New Roman" panose="02020603050405020304" pitchFamily="18" charset="0"/>
              </a:rPr>
              <a:t>better</a:t>
            </a:r>
            <a:r>
              <a:rPr lang="fr-FR" sz="1600" dirty="0">
                <a:ea typeface="Calibri" panose="020F0502020204030204" pitchFamily="34" charset="0"/>
                <a:cs typeface="Times New Roman" panose="02020603050405020304" pitchFamily="18" charset="0"/>
              </a:rPr>
              <a:t> oxygenated, complexion looks and </a:t>
            </a:r>
            <a:r>
              <a:rPr lang="fr-FR" sz="1600" dirty="0" err="1">
                <a:ea typeface="Calibri" panose="020F0502020204030204" pitchFamily="34" charset="0"/>
                <a:cs typeface="Times New Roman" panose="02020603050405020304" pitchFamily="18" charset="0"/>
              </a:rPr>
              <a:t>feels</a:t>
            </a:r>
            <a:r>
              <a:rPr lang="fr-FR" sz="1600" dirty="0">
                <a:ea typeface="Calibri" panose="020F0502020204030204" pitchFamily="34" charset="0"/>
                <a:cs typeface="Times New Roman" panose="02020603050405020304" pitchFamily="18" charset="0"/>
              </a:rPr>
              <a:t> </a:t>
            </a:r>
            <a:r>
              <a:rPr lang="fr-FR" sz="1600" dirty="0" err="1">
                <a:ea typeface="Calibri" panose="020F0502020204030204" pitchFamily="34" charset="0"/>
                <a:cs typeface="Times New Roman" panose="02020603050405020304" pitchFamily="18" charset="0"/>
              </a:rPr>
              <a:t>purified</a:t>
            </a:r>
            <a:endParaRPr lang="fr-FR" sz="1600" dirty="0">
              <a:ea typeface="Calibri" panose="020F0502020204030204" pitchFamily="34" charset="0"/>
              <a:cs typeface="Times New Roman" panose="02020603050405020304" pitchFamily="18" charset="0"/>
            </a:endParaRPr>
          </a:p>
          <a:p>
            <a:pPr>
              <a:lnSpc>
                <a:spcPct val="107000"/>
              </a:lnSpc>
              <a:spcAft>
                <a:spcPts val="800"/>
              </a:spcAft>
            </a:pPr>
            <a:r>
              <a:rPr lang="fr-FR" sz="100" dirty="0">
                <a:ea typeface="Calibri" panose="020F0502020204030204" pitchFamily="34" charset="0"/>
                <a:cs typeface="Times New Roman" panose="02020603050405020304" pitchFamily="18" charset="0"/>
              </a:rPr>
              <a:t> </a:t>
            </a:r>
          </a:p>
          <a:p>
            <a:pPr>
              <a:lnSpc>
                <a:spcPct val="107000"/>
              </a:lnSpc>
              <a:spcAft>
                <a:spcPts val="800"/>
              </a:spcAft>
            </a:pPr>
            <a:r>
              <a:rPr lang="fr-FR" dirty="0">
                <a:cs typeface="Times New Roman" panose="02020603050405020304" pitchFamily="18" charset="0"/>
              </a:rPr>
              <a:t>		</a:t>
            </a:r>
            <a:r>
              <a:rPr lang="fr-FR" sz="1800" dirty="0">
                <a:effectLst/>
                <a:latin typeface="KyivType Sans Light2"/>
                <a:ea typeface="Calibri" panose="020F0502020204030204" pitchFamily="34" charset="0"/>
                <a:cs typeface="Times New Roman" panose="02020603050405020304" pitchFamily="18" charset="0"/>
              </a:rPr>
              <a:t> </a:t>
            </a:r>
            <a:r>
              <a:rPr lang="fr-FR" sz="1600" dirty="0">
                <a:ea typeface="Calibri" panose="020F0502020204030204" pitchFamily="34" charset="0"/>
                <a:cs typeface="Times New Roman" panose="02020603050405020304" pitchFamily="18" charset="0"/>
              </a:rPr>
              <a:t>Skin </a:t>
            </a:r>
            <a:r>
              <a:rPr lang="fr-FR" sz="1600" dirty="0" err="1">
                <a:ea typeface="Calibri" panose="020F0502020204030204" pitchFamily="34" charset="0"/>
                <a:cs typeface="Times New Roman" panose="02020603050405020304" pitchFamily="18" charset="0"/>
              </a:rPr>
              <a:t>is</a:t>
            </a:r>
            <a:r>
              <a:rPr lang="fr-FR" sz="1600" dirty="0">
                <a:ea typeface="Calibri" panose="020F0502020204030204" pitchFamily="34" charset="0"/>
                <a:cs typeface="Times New Roman" panose="02020603050405020304" pitchFamily="18" charset="0"/>
              </a:rPr>
              <a:t> </a:t>
            </a:r>
            <a:r>
              <a:rPr lang="fr-FR" sz="1600" dirty="0" err="1">
                <a:ea typeface="Calibri" panose="020F0502020204030204" pitchFamily="34" charset="0"/>
                <a:cs typeface="Times New Roman" panose="02020603050405020304" pitchFamily="18" charset="0"/>
              </a:rPr>
              <a:t>strengthened</a:t>
            </a:r>
            <a:r>
              <a:rPr lang="fr-FR" sz="1600" dirty="0">
                <a:ea typeface="Calibri" panose="020F0502020204030204" pitchFamily="34" charset="0"/>
                <a:cs typeface="Times New Roman" panose="02020603050405020304" pitchFamily="18" charset="0"/>
              </a:rPr>
              <a:t> to </a:t>
            </a:r>
            <a:r>
              <a:rPr lang="fr-FR" sz="1600" dirty="0" err="1">
                <a:ea typeface="Calibri" panose="020F0502020204030204" pitchFamily="34" charset="0"/>
                <a:cs typeface="Times New Roman" panose="02020603050405020304" pitchFamily="18" charset="0"/>
              </a:rPr>
              <a:t>resist</a:t>
            </a:r>
            <a:r>
              <a:rPr lang="fr-FR" sz="1600" dirty="0">
                <a:ea typeface="Calibri" panose="020F0502020204030204" pitchFamily="34" charset="0"/>
                <a:cs typeface="Times New Roman" panose="02020603050405020304" pitchFamily="18" charset="0"/>
              </a:rPr>
              <a:t> pollution, as if </a:t>
            </a:r>
            <a:r>
              <a:rPr lang="fr-FR" sz="1600" dirty="0" err="1">
                <a:ea typeface="Calibri" panose="020F0502020204030204" pitchFamily="34" charset="0"/>
                <a:cs typeface="Times New Roman" panose="02020603050405020304" pitchFamily="18" charset="0"/>
              </a:rPr>
              <a:t>detoxified</a:t>
            </a:r>
            <a:r>
              <a:rPr lang="fr-FR" sz="1600" dirty="0">
                <a:ea typeface="Calibri" panose="020F0502020204030204" pitchFamily="34" charset="0"/>
                <a:cs typeface="Times New Roman" panose="02020603050405020304" pitchFamily="18" charset="0"/>
              </a:rPr>
              <a:t> </a:t>
            </a:r>
          </a:p>
          <a:p>
            <a:pPr>
              <a:lnSpc>
                <a:spcPct val="107000"/>
              </a:lnSpc>
              <a:spcAft>
                <a:spcPts val="800"/>
              </a:spcAft>
            </a:pPr>
            <a:r>
              <a:rPr lang="fr-FR" dirty="0">
                <a:ea typeface="Calibri" panose="020F0502020204030204" pitchFamily="34" charset="0"/>
                <a:cs typeface="Times New Roman" panose="02020603050405020304" pitchFamily="18" charset="0"/>
              </a:rPr>
              <a:t>		</a:t>
            </a:r>
            <a:r>
              <a:rPr lang="fr-FR" sz="1800" dirty="0">
                <a:effectLst/>
                <a:latin typeface="KyivType Sans Light2"/>
                <a:ea typeface="Calibri" panose="020F0502020204030204" pitchFamily="34" charset="0"/>
                <a:cs typeface="Times New Roman" panose="02020603050405020304" pitchFamily="18" charset="0"/>
              </a:rPr>
              <a:t> </a:t>
            </a:r>
            <a:r>
              <a:rPr lang="fr-FR" sz="1600" dirty="0" err="1">
                <a:ea typeface="Calibri" panose="020F0502020204030204" pitchFamily="34" charset="0"/>
                <a:cs typeface="Times New Roman" panose="02020603050405020304" pitchFamily="18" charset="0"/>
              </a:rPr>
              <a:t>Smoother</a:t>
            </a:r>
            <a:r>
              <a:rPr lang="fr-FR" sz="1600" dirty="0">
                <a:ea typeface="Calibri" panose="020F0502020204030204" pitchFamily="34" charset="0"/>
                <a:cs typeface="Times New Roman" panose="02020603050405020304" pitchFamily="18" charset="0"/>
              </a:rPr>
              <a:t> skin, </a:t>
            </a:r>
            <a:r>
              <a:rPr lang="fr-FR" sz="1600" dirty="0" err="1">
                <a:ea typeface="Calibri" panose="020F0502020204030204" pitchFamily="34" charset="0"/>
                <a:cs typeface="Times New Roman" panose="02020603050405020304" pitchFamily="18" charset="0"/>
              </a:rPr>
              <a:t>protected</a:t>
            </a:r>
            <a:r>
              <a:rPr lang="fr-FR" sz="1600" dirty="0">
                <a:ea typeface="Calibri" panose="020F0502020204030204" pitchFamily="34" charset="0"/>
                <a:cs typeface="Times New Roman" panose="02020603050405020304" pitchFamily="18" charset="0"/>
              </a:rPr>
              <a:t> </a:t>
            </a:r>
            <a:r>
              <a:rPr lang="fr-FR" sz="1600" dirty="0" err="1">
                <a:ea typeface="Calibri" panose="020F0502020204030204" pitchFamily="34" charset="0"/>
                <a:cs typeface="Times New Roman" panose="02020603050405020304" pitchFamily="18" charset="0"/>
              </a:rPr>
              <a:t>from</a:t>
            </a:r>
            <a:r>
              <a:rPr lang="fr-FR" sz="1600" dirty="0">
                <a:ea typeface="Calibri" panose="020F0502020204030204" pitchFamily="34" charset="0"/>
                <a:cs typeface="Times New Roman" panose="02020603050405020304" pitchFamily="18" charset="0"/>
              </a:rPr>
              <a:t> </a:t>
            </a:r>
            <a:r>
              <a:rPr lang="fr-FR" sz="1600" dirty="0" err="1">
                <a:ea typeface="Calibri" panose="020F0502020204030204" pitchFamily="34" charset="0"/>
                <a:cs typeface="Times New Roman" panose="02020603050405020304" pitchFamily="18" charset="0"/>
              </a:rPr>
              <a:t>accelerated</a:t>
            </a:r>
            <a:r>
              <a:rPr lang="fr-FR" sz="1600" dirty="0">
                <a:ea typeface="Calibri" panose="020F0502020204030204" pitchFamily="34" charset="0"/>
                <a:cs typeface="Times New Roman" panose="02020603050405020304" pitchFamily="18" charset="0"/>
              </a:rPr>
              <a:t> </a:t>
            </a:r>
            <a:r>
              <a:rPr lang="fr-FR" sz="1600" dirty="0" err="1">
                <a:ea typeface="Calibri" panose="020F0502020204030204" pitchFamily="34" charset="0"/>
                <a:cs typeface="Times New Roman" panose="02020603050405020304" pitchFamily="18" charset="0"/>
              </a:rPr>
              <a:t>ageing</a:t>
            </a:r>
            <a:r>
              <a:rPr lang="fr-FR" sz="1600" dirty="0">
                <a:ea typeface="Calibri" panose="020F0502020204030204" pitchFamily="34" charset="0"/>
                <a:cs typeface="Times New Roman" panose="02020603050405020304" pitchFamily="18" charset="0"/>
              </a:rPr>
              <a:t> </a:t>
            </a:r>
          </a:p>
        </p:txBody>
      </p:sp>
      <p:sp>
        <p:nvSpPr>
          <p:cNvPr id="8" name="Espace réservé du titre 1"/>
          <p:cNvSpPr txBox="1">
            <a:spLocks/>
          </p:cNvSpPr>
          <p:nvPr/>
        </p:nvSpPr>
        <p:spPr>
          <a:xfrm>
            <a:off x="8020089" y="-124092"/>
            <a:ext cx="4171911" cy="339611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000" dirty="0" err="1">
                <a:latin typeface="Roboto Black" panose="02000000000000000000" pitchFamily="2" charset="0"/>
                <a:ea typeface="Roboto Black" panose="02000000000000000000" pitchFamily="2" charset="0"/>
              </a:rPr>
              <a:t>Nearly</a:t>
            </a:r>
            <a:r>
              <a:rPr lang="fr-FR" sz="2000" dirty="0">
                <a:latin typeface="Roboto Black" panose="02000000000000000000" pitchFamily="2" charset="0"/>
                <a:ea typeface="Roboto Black" panose="02000000000000000000" pitchFamily="2" charset="0"/>
              </a:rPr>
              <a:t> </a:t>
            </a:r>
          </a:p>
          <a:p>
            <a:r>
              <a:rPr lang="fr-FR" sz="3600" b="1" dirty="0">
                <a:solidFill>
                  <a:srgbClr val="A69DCD"/>
                </a:solidFill>
                <a:latin typeface="Roboto Black" panose="02000000000000000000" pitchFamily="2" charset="0"/>
                <a:ea typeface="Roboto Black" panose="02000000000000000000" pitchFamily="2" charset="0"/>
                <a:cs typeface="+mn-cs"/>
              </a:rPr>
              <a:t>9 out of 10 </a:t>
            </a:r>
            <a:r>
              <a:rPr lang="fr-FR" sz="3600" b="1" dirty="0" err="1">
                <a:solidFill>
                  <a:srgbClr val="A69DCD"/>
                </a:solidFill>
                <a:latin typeface="Roboto Black" panose="02000000000000000000" pitchFamily="2" charset="0"/>
                <a:ea typeface="Roboto Black" panose="02000000000000000000" pitchFamily="2" charset="0"/>
                <a:cs typeface="+mn-cs"/>
              </a:rPr>
              <a:t>women</a:t>
            </a:r>
            <a:endParaRPr lang="fr-FR" sz="3600" b="1" dirty="0">
              <a:solidFill>
                <a:srgbClr val="A69DCD"/>
              </a:solidFill>
              <a:latin typeface="Roboto Black" panose="02000000000000000000" pitchFamily="2" charset="0"/>
              <a:ea typeface="Roboto Black" panose="02000000000000000000" pitchFamily="2" charset="0"/>
              <a:cs typeface="+mn-cs"/>
            </a:endParaRPr>
          </a:p>
          <a:p>
            <a:r>
              <a:rPr lang="fr-FR" sz="3200" b="1" dirty="0" err="1">
                <a:latin typeface="Roboto Black" panose="02000000000000000000" pitchFamily="2" charset="0"/>
                <a:ea typeface="Roboto Black" panose="02000000000000000000" pitchFamily="2" charset="0"/>
                <a:cs typeface="Times New Roman" panose="02020603050405020304" pitchFamily="18" charset="0"/>
              </a:rPr>
              <a:t>convinced</a:t>
            </a:r>
            <a:r>
              <a:rPr lang="fr-FR" sz="3200" b="1" dirty="0">
                <a:latin typeface="Roboto Black" panose="02000000000000000000" pitchFamily="2" charset="0"/>
                <a:ea typeface="Roboto Black" panose="02000000000000000000" pitchFamily="2" charset="0"/>
                <a:cs typeface="Times New Roman" panose="02020603050405020304" pitchFamily="18" charset="0"/>
              </a:rPr>
              <a:t> by </a:t>
            </a:r>
            <a:r>
              <a:rPr lang="fr-FR" sz="3200" b="1" dirty="0" err="1">
                <a:latin typeface="Roboto Black" panose="02000000000000000000" pitchFamily="2" charset="0"/>
                <a:ea typeface="Roboto Black" panose="02000000000000000000" pitchFamily="2" charset="0"/>
                <a:cs typeface="Times New Roman" panose="02020603050405020304" pitchFamily="18" charset="0"/>
              </a:rPr>
              <a:t>its</a:t>
            </a:r>
            <a:r>
              <a:rPr lang="fr-FR" sz="3200" b="1" dirty="0">
                <a:latin typeface="Roboto Black" panose="02000000000000000000" pitchFamily="2" charset="0"/>
                <a:ea typeface="Roboto Black" panose="02000000000000000000" pitchFamily="2" charset="0"/>
                <a:cs typeface="Times New Roman" panose="02020603050405020304" pitchFamily="18" charset="0"/>
              </a:rPr>
              <a:t> effectiveness</a:t>
            </a:r>
            <a:r>
              <a:rPr lang="fr-FR" sz="1800" baseline="72000" dirty="0">
                <a:solidFill>
                  <a:schemeClr val="tx1"/>
                </a:solidFill>
                <a:latin typeface="+mn-lt"/>
                <a:cs typeface="Times New Roman" panose="02020603050405020304" pitchFamily="18" charset="0"/>
              </a:rPr>
              <a:t>(1)</a:t>
            </a:r>
          </a:p>
        </p:txBody>
      </p:sp>
      <p:sp>
        <p:nvSpPr>
          <p:cNvPr id="11" name="ZoneTexte 10">
            <a:extLst>
              <a:ext uri="{FF2B5EF4-FFF2-40B4-BE49-F238E27FC236}">
                <a16:creationId xmlns:a16="http://schemas.microsoft.com/office/drawing/2014/main" id="{4F1C7312-EA50-49EE-F979-7F76C3D80C72}"/>
              </a:ext>
            </a:extLst>
          </p:cNvPr>
          <p:cNvSpPr txBox="1"/>
          <p:nvPr/>
        </p:nvSpPr>
        <p:spPr>
          <a:xfrm>
            <a:off x="783770" y="2439861"/>
            <a:ext cx="1290924" cy="707886"/>
          </a:xfrm>
          <a:prstGeom prst="rect">
            <a:avLst/>
          </a:prstGeom>
          <a:noFill/>
        </p:spPr>
        <p:txBody>
          <a:bodyPr wrap="square" rtlCol="0">
            <a:spAutoFit/>
          </a:bodyPr>
          <a:lstStyle/>
          <a:p>
            <a:pPr algn="r"/>
            <a:r>
              <a:rPr lang="fr-FR" sz="4000" b="1" dirty="0">
                <a:solidFill>
                  <a:srgbClr val="A69DCD"/>
                </a:solidFill>
                <a:latin typeface="Roboto Black" panose="02000000000000000000" pitchFamily="2" charset="0"/>
                <a:ea typeface="Roboto Black" panose="02000000000000000000" pitchFamily="2" charset="0"/>
              </a:rPr>
              <a:t>86%</a:t>
            </a:r>
            <a:endParaRPr lang="fr-FR" sz="4000" dirty="0"/>
          </a:p>
        </p:txBody>
      </p:sp>
    </p:spTree>
    <p:extLst>
      <p:ext uri="{BB962C8B-B14F-4D97-AF65-F5344CB8AC3E}">
        <p14:creationId xmlns:p14="http://schemas.microsoft.com/office/powerpoint/2010/main" val="10163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9CADD24-E854-FD8C-36E3-B19C29270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0386"/>
            <a:ext cx="12763500" cy="7278386"/>
          </a:xfrm>
          <a:prstGeom prst="rect">
            <a:avLst/>
          </a:prstGeom>
        </p:spPr>
      </p:pic>
      <p:sp>
        <p:nvSpPr>
          <p:cNvPr id="6" name="ZoneTexte 5"/>
          <p:cNvSpPr txBox="1"/>
          <p:nvPr/>
        </p:nvSpPr>
        <p:spPr>
          <a:xfrm>
            <a:off x="1256680" y="3104535"/>
            <a:ext cx="10515601"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endParaRPr>
          </a:p>
          <a:p>
            <a:pPr algn="ctr">
              <a:lnSpc>
                <a:spcPct val="150000"/>
              </a:lnSpc>
            </a:pPr>
            <a:br>
              <a:rPr lang="fr-FR" sz="2400" dirty="0">
                <a:solidFill>
                  <a:srgbClr val="3E3E3E"/>
                </a:solidFill>
                <a:latin typeface="Roboto Light" panose="02000000000000000000" pitchFamily="2" charset="0"/>
                <a:ea typeface="Roboto Light" panose="02000000000000000000" pitchFamily="2" charset="0"/>
              </a:rPr>
            </a:br>
            <a:r>
              <a:rPr lang="fr-FR" sz="2400" dirty="0" err="1">
                <a:solidFill>
                  <a:srgbClr val="3E3E3E"/>
                </a:solidFill>
                <a:latin typeface="Roboto Light" panose="02000000000000000000" pitchFamily="2" charset="0"/>
                <a:ea typeface="Roboto Light" panose="02000000000000000000" pitchFamily="2" charset="0"/>
              </a:rPr>
              <a:t>Sensory</a:t>
            </a:r>
            <a:r>
              <a:rPr lang="fr-FR" sz="2400" dirty="0">
                <a:solidFill>
                  <a:srgbClr val="3E3E3E"/>
                </a:solidFill>
                <a:latin typeface="Roboto Light" panose="02000000000000000000" pitchFamily="2" charset="0"/>
                <a:ea typeface="Roboto Light" panose="02000000000000000000" pitchFamily="2" charset="0"/>
              </a:rPr>
              <a:t> texture</a:t>
            </a:r>
          </a:p>
          <a:p>
            <a:pPr algn="ctr">
              <a:lnSpc>
                <a:spcPct val="150000"/>
              </a:lnSpc>
            </a:pPr>
            <a:r>
              <a:rPr lang="fr-FR" sz="2400" dirty="0">
                <a:solidFill>
                  <a:srgbClr val="3E3E3E"/>
                </a:solidFill>
                <a:latin typeface="Roboto Light" panose="02000000000000000000" pitchFamily="2" charset="0"/>
                <a:ea typeface="Roboto Light" panose="02000000000000000000" pitchFamily="2" charset="0"/>
              </a:rPr>
              <a:t>Non-</a:t>
            </a:r>
            <a:r>
              <a:rPr lang="fr-FR" sz="2400" dirty="0" err="1">
                <a:solidFill>
                  <a:srgbClr val="3E3E3E"/>
                </a:solidFill>
                <a:latin typeface="Roboto Light" panose="02000000000000000000" pitchFamily="2" charset="0"/>
                <a:ea typeface="Roboto Light" panose="02000000000000000000" pitchFamily="2" charset="0"/>
              </a:rPr>
              <a:t>sticky</a:t>
            </a:r>
            <a:r>
              <a:rPr lang="fr-FR" sz="2400" dirty="0">
                <a:solidFill>
                  <a:srgbClr val="3E3E3E"/>
                </a:solidFill>
                <a:latin typeface="Roboto Light" panose="02000000000000000000" pitchFamily="2" charset="0"/>
                <a:ea typeface="Roboto Light" panose="02000000000000000000" pitchFamily="2" charset="0"/>
              </a:rPr>
              <a:t> – Non-</a:t>
            </a:r>
            <a:r>
              <a:rPr lang="fr-FR" sz="2400" dirty="0" err="1">
                <a:solidFill>
                  <a:srgbClr val="3E3E3E"/>
                </a:solidFill>
                <a:latin typeface="Roboto Light" panose="02000000000000000000" pitchFamily="2" charset="0"/>
                <a:ea typeface="Roboto Light" panose="02000000000000000000" pitchFamily="2" charset="0"/>
              </a:rPr>
              <a:t>greasy</a:t>
            </a:r>
            <a:r>
              <a:rPr lang="fr-FR" sz="2400" dirty="0">
                <a:solidFill>
                  <a:srgbClr val="3E3E3E"/>
                </a:solidFill>
                <a:latin typeface="Roboto Light" panose="02000000000000000000" pitchFamily="2" charset="0"/>
                <a:ea typeface="Roboto Light" panose="02000000000000000000" pitchFamily="2" charset="0"/>
              </a:rPr>
              <a:t> – Non-</a:t>
            </a:r>
            <a:r>
              <a:rPr lang="fr-FR" sz="2400" dirty="0" err="1">
                <a:solidFill>
                  <a:srgbClr val="3E3E3E"/>
                </a:solidFill>
                <a:latin typeface="Roboto Light" panose="02000000000000000000" pitchFamily="2" charset="0"/>
                <a:ea typeface="Roboto Light" panose="02000000000000000000" pitchFamily="2" charset="0"/>
              </a:rPr>
              <a:t>comedogenic</a:t>
            </a:r>
            <a:br>
              <a:rPr lang="fr-FR" sz="2400" dirty="0">
                <a:solidFill>
                  <a:srgbClr val="3E3E3E"/>
                </a:solidFill>
                <a:latin typeface="Roboto Light" panose="02000000000000000000" pitchFamily="2" charset="0"/>
                <a:ea typeface="Roboto Light" panose="02000000000000000000" pitchFamily="2" charset="0"/>
              </a:rPr>
            </a:br>
            <a:r>
              <a:rPr lang="fr-FR" sz="2400" dirty="0">
                <a:solidFill>
                  <a:srgbClr val="3E3E3E"/>
                </a:solidFill>
                <a:latin typeface="Roboto Light" panose="02000000000000000000" pitchFamily="2" charset="0"/>
                <a:ea typeface="Roboto Light" panose="02000000000000000000" pitchFamily="2" charset="0"/>
              </a:rPr>
              <a:t>Invisible and non-</a:t>
            </a:r>
            <a:r>
              <a:rPr lang="fr-FR" sz="2400" dirty="0" err="1">
                <a:solidFill>
                  <a:srgbClr val="3E3E3E"/>
                </a:solidFill>
                <a:latin typeface="Roboto Light" panose="02000000000000000000" pitchFamily="2" charset="0"/>
                <a:ea typeface="Roboto Light" panose="02000000000000000000" pitchFamily="2" charset="0"/>
              </a:rPr>
              <a:t>bleaching</a:t>
            </a:r>
            <a:br>
              <a:rPr lang="fr-FR" sz="2400" dirty="0">
                <a:solidFill>
                  <a:srgbClr val="3E3E3E"/>
                </a:solidFill>
                <a:latin typeface="Roboto Light" panose="02000000000000000000" pitchFamily="2" charset="0"/>
                <a:ea typeface="Roboto Light" panose="02000000000000000000" pitchFamily="2" charset="0"/>
              </a:rPr>
            </a:br>
            <a:r>
              <a:rPr lang="en-US" sz="2400" dirty="0">
                <a:solidFill>
                  <a:srgbClr val="3E3E3E"/>
                </a:solidFill>
                <a:latin typeface="Roboto Light" panose="02000000000000000000" pitchFamily="2" charset="0"/>
                <a:ea typeface="Roboto Light" panose="02000000000000000000" pitchFamily="2" charset="0"/>
              </a:rPr>
              <a:t>Quick drying without the need to rub in</a:t>
            </a:r>
            <a:endParaRPr lang="fr-FR" sz="2400" dirty="0">
              <a:solidFill>
                <a:srgbClr val="3E3E3E"/>
              </a:solidFill>
              <a:latin typeface="Roboto Light" panose="02000000000000000000" pitchFamily="2" charset="0"/>
              <a:ea typeface="Roboto Light" panose="02000000000000000000" pitchFamily="2" charset="0"/>
            </a:endParaRPr>
          </a:p>
        </p:txBody>
      </p:sp>
      <p:sp>
        <p:nvSpPr>
          <p:cNvPr id="11" name="ZoneTexte 10">
            <a:extLst>
              <a:ext uri="{FF2B5EF4-FFF2-40B4-BE49-F238E27FC236}">
                <a16:creationId xmlns:a16="http://schemas.microsoft.com/office/drawing/2014/main" id="{CDFB51DE-A039-A588-8BEE-93DCB203DD8C}"/>
              </a:ext>
            </a:extLst>
          </p:cNvPr>
          <p:cNvSpPr txBox="1"/>
          <p:nvPr/>
        </p:nvSpPr>
        <p:spPr>
          <a:xfrm>
            <a:off x="424757" y="1856576"/>
            <a:ext cx="12179449" cy="954107"/>
          </a:xfrm>
          <a:prstGeom prst="rect">
            <a:avLst/>
          </a:prstGeom>
          <a:noFill/>
        </p:spPr>
        <p:txBody>
          <a:bodyPr wrap="square" rtlCol="0">
            <a:spAutoFit/>
          </a:bodyPr>
          <a:lstStyle/>
          <a:p>
            <a:pPr algn="ctr"/>
            <a:r>
              <a:rPr lang="en-US" sz="2800" b="1" dirty="0">
                <a:solidFill>
                  <a:srgbClr val="8B6DAD"/>
                </a:solidFill>
                <a:latin typeface="KyivType Sans Medium2" panose="00000600000000000000" pitchFamily="50" charset="0"/>
                <a:ea typeface="Roboto Black" panose="02000000000000000000" pitchFamily="2" charset="0"/>
              </a:rPr>
              <a:t>Texture suitable for all skin types, </a:t>
            </a:r>
          </a:p>
          <a:p>
            <a:pPr algn="ctr"/>
            <a:r>
              <a:rPr lang="en-US" sz="2800" b="1" dirty="0">
                <a:solidFill>
                  <a:srgbClr val="8B6DAD"/>
                </a:solidFill>
                <a:latin typeface="KyivType Sans Medium2" panose="00000600000000000000" pitchFamily="50" charset="0"/>
                <a:ea typeface="Roboto Black" panose="02000000000000000000" pitchFamily="2" charset="0"/>
              </a:rPr>
              <a:t>even sensitive</a:t>
            </a:r>
            <a:endParaRPr lang="fr-FR" sz="2800" b="1" dirty="0">
              <a:solidFill>
                <a:srgbClr val="8B6DAD"/>
              </a:solidFill>
              <a:latin typeface="KyivType Sans Medium2" panose="00000600000000000000" pitchFamily="50" charset="0"/>
              <a:ea typeface="Roboto Black" panose="02000000000000000000" pitchFamily="2" charset="0"/>
            </a:endParaRPr>
          </a:p>
        </p:txBody>
      </p:sp>
      <p:sp>
        <p:nvSpPr>
          <p:cNvPr id="2" name="Espace réservé du titre 1">
            <a:extLst>
              <a:ext uri="{FF2B5EF4-FFF2-40B4-BE49-F238E27FC236}">
                <a16:creationId xmlns:a16="http://schemas.microsoft.com/office/drawing/2014/main" id="{1D3372C0-D7BD-C43B-E263-E7A54134A225}"/>
              </a:ext>
            </a:extLst>
          </p:cNvPr>
          <p:cNvSpPr txBox="1">
            <a:spLocks/>
          </p:cNvSpPr>
          <p:nvPr/>
        </p:nvSpPr>
        <p:spPr>
          <a:xfrm>
            <a:off x="833717" y="35808"/>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Mist texture</a:t>
            </a:r>
          </a:p>
        </p:txBody>
      </p:sp>
    </p:spTree>
    <p:extLst>
      <p:ext uri="{BB962C8B-B14F-4D97-AF65-F5344CB8AC3E}">
        <p14:creationId xmlns:p14="http://schemas.microsoft.com/office/powerpoint/2010/main" val="3585558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5334C06-F0A2-33C9-8DE7-69D1E356BC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0386"/>
            <a:ext cx="12763500" cy="7278386"/>
          </a:xfrm>
          <a:prstGeom prst="rect">
            <a:avLst/>
          </a:prstGeom>
        </p:spPr>
      </p:pic>
      <p:sp>
        <p:nvSpPr>
          <p:cNvPr id="3" name="ZoneTexte 2">
            <a:extLst>
              <a:ext uri="{FF2B5EF4-FFF2-40B4-BE49-F238E27FC236}">
                <a16:creationId xmlns:a16="http://schemas.microsoft.com/office/drawing/2014/main" id="{BB5123E3-8916-7AD6-1CE4-76E4B176722E}"/>
              </a:ext>
            </a:extLst>
          </p:cNvPr>
          <p:cNvSpPr txBox="1"/>
          <p:nvPr/>
        </p:nvSpPr>
        <p:spPr>
          <a:xfrm>
            <a:off x="49379" y="1481134"/>
            <a:ext cx="136160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8B6DAD"/>
                </a:solidFill>
                <a:latin typeface="KyivType Sans Medium2" panose="00000600000000000000" pitchFamily="50" charset="0"/>
                <a:ea typeface="Roboto Black" panose="02000000000000000000" pitchFamily="2" charset="0"/>
              </a:rPr>
              <a:t>An ultra-fine misting, ultra-fresh and slightly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8B6DAD"/>
                </a:solidFill>
                <a:latin typeface="KyivType Sans Medium2" panose="00000600000000000000" pitchFamily="50" charset="0"/>
                <a:ea typeface="Roboto Black" panose="02000000000000000000" pitchFamily="2" charset="0"/>
              </a:rPr>
              <a:t>aromatic texture which everyone agrees on</a:t>
            </a:r>
          </a:p>
        </p:txBody>
      </p:sp>
      <p:sp>
        <p:nvSpPr>
          <p:cNvPr id="4" name="Espace réservé du titre 1">
            <a:extLst>
              <a:ext uri="{FF2B5EF4-FFF2-40B4-BE49-F238E27FC236}">
                <a16:creationId xmlns:a16="http://schemas.microsoft.com/office/drawing/2014/main" id="{24CC6FAF-589D-4673-987A-3454E1BE6619}"/>
              </a:ext>
            </a:extLst>
          </p:cNvPr>
          <p:cNvSpPr txBox="1">
            <a:spLocks/>
          </p:cNvSpPr>
          <p:nvPr/>
        </p:nvSpPr>
        <p:spPr>
          <a:xfrm>
            <a:off x="833717" y="35808"/>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Mist texture</a:t>
            </a:r>
          </a:p>
        </p:txBody>
      </p:sp>
      <p:pic>
        <p:nvPicPr>
          <p:cNvPr id="11" name="Image 10">
            <a:extLst>
              <a:ext uri="{FF2B5EF4-FFF2-40B4-BE49-F238E27FC236}">
                <a16:creationId xmlns:a16="http://schemas.microsoft.com/office/drawing/2014/main" id="{CD4FFB12-8F54-9B86-6023-CBE9D45453A8}"/>
              </a:ext>
            </a:extLst>
          </p:cNvPr>
          <p:cNvPicPr>
            <a:picLocks noChangeAspect="1"/>
          </p:cNvPicPr>
          <p:nvPr/>
        </p:nvPicPr>
        <p:blipFill>
          <a:blip r:embed="rId4"/>
          <a:stretch>
            <a:fillRect/>
          </a:stretch>
        </p:blipFill>
        <p:spPr>
          <a:xfrm>
            <a:off x="3053429" y="4108012"/>
            <a:ext cx="6797629" cy="1603387"/>
          </a:xfrm>
          <a:prstGeom prst="rect">
            <a:avLst/>
          </a:prstGeom>
        </p:spPr>
      </p:pic>
      <p:sp>
        <p:nvSpPr>
          <p:cNvPr id="12" name="Rectangle 11">
            <a:extLst>
              <a:ext uri="{FF2B5EF4-FFF2-40B4-BE49-F238E27FC236}">
                <a16:creationId xmlns:a16="http://schemas.microsoft.com/office/drawing/2014/main" id="{03113249-9BD9-69FF-0D9C-ED296686F215}"/>
              </a:ext>
            </a:extLst>
          </p:cNvPr>
          <p:cNvSpPr/>
          <p:nvPr/>
        </p:nvSpPr>
        <p:spPr>
          <a:xfrm>
            <a:off x="9376623" y="6431327"/>
            <a:ext cx="5190654" cy="338554"/>
          </a:xfrm>
          <a:prstGeom prst="rect">
            <a:avLst/>
          </a:prstGeom>
        </p:spPr>
        <p:txBody>
          <a:bodyPr wrap="square">
            <a:spAutoFit/>
          </a:bodyPr>
          <a:lstStyle/>
          <a:p>
            <a:r>
              <a:rPr lang="en-US" sz="800" dirty="0"/>
              <a:t>22 people (25 to 50 years old) -2 applications/day (morning and day).</a:t>
            </a:r>
          </a:p>
          <a:p>
            <a:r>
              <a:rPr lang="en-US" sz="800" dirty="0"/>
              <a:t> (1) self-evaluation at 28 days (2) self-evaluation at 7 days</a:t>
            </a:r>
            <a:endParaRPr lang="fr-FR" sz="300" dirty="0">
              <a:solidFill>
                <a:srgbClr val="3E3E3E"/>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342906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itre 1"/>
          <p:cNvSpPr txBox="1">
            <a:spLocks/>
          </p:cNvSpPr>
          <p:nvPr/>
        </p:nvSpPr>
        <p:spPr>
          <a:xfrm>
            <a:off x="833717" y="35808"/>
            <a:ext cx="1018877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New beauty routine</a:t>
            </a:r>
          </a:p>
        </p:txBody>
      </p:sp>
      <p:sp>
        <p:nvSpPr>
          <p:cNvPr id="6" name="Rectangle 5" descr="Visage"/>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a:ea typeface="+mn-ea"/>
              <a:cs typeface="+mn-cs"/>
            </a:endParaRPr>
          </a:p>
        </p:txBody>
      </p:sp>
      <p:sp>
        <p:nvSpPr>
          <p:cNvPr id="3" name="Rectangle 6"/>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a:ea typeface="+mn-ea"/>
              <a:cs typeface="+mn-cs"/>
            </a:endParaRPr>
          </a:p>
        </p:txBody>
      </p:sp>
      <p:pic>
        <p:nvPicPr>
          <p:cNvPr id="4" name="Image 3">
            <a:extLst>
              <a:ext uri="{FF2B5EF4-FFF2-40B4-BE49-F238E27FC236}">
                <a16:creationId xmlns:a16="http://schemas.microsoft.com/office/drawing/2014/main" id="{26A0918E-856A-C055-E3CA-532ACECA1DAD}"/>
              </a:ext>
            </a:extLst>
          </p:cNvPr>
          <p:cNvPicPr>
            <a:picLocks noChangeAspect="1"/>
          </p:cNvPicPr>
          <p:nvPr/>
        </p:nvPicPr>
        <p:blipFill>
          <a:blip r:embed="rId3"/>
          <a:stretch>
            <a:fillRect/>
          </a:stretch>
        </p:blipFill>
        <p:spPr>
          <a:xfrm>
            <a:off x="833717" y="1361371"/>
            <a:ext cx="10319063" cy="4248424"/>
          </a:xfrm>
          <a:prstGeom prst="rect">
            <a:avLst/>
          </a:prstGeom>
        </p:spPr>
      </p:pic>
    </p:spTree>
    <p:extLst>
      <p:ext uri="{BB962C8B-B14F-4D97-AF65-F5344CB8AC3E}">
        <p14:creationId xmlns:p14="http://schemas.microsoft.com/office/powerpoint/2010/main" val="301509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itre 1"/>
          <p:cNvSpPr txBox="1">
            <a:spLocks/>
          </p:cNvSpPr>
          <p:nvPr/>
        </p:nvSpPr>
        <p:spPr>
          <a:xfrm>
            <a:off x="4821393" y="1467396"/>
            <a:ext cx="7355337" cy="1627723"/>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6500" b="1" cap="small" dirty="0"/>
              <a:t>Multi-protection </a:t>
            </a:r>
            <a:r>
              <a:rPr lang="fr-FR" sz="6500" b="1" cap="small" dirty="0" err="1"/>
              <a:t>mist</a:t>
            </a:r>
            <a:r>
              <a:rPr lang="fr-FR" sz="6500" b="1" cap="small" dirty="0"/>
              <a:t> </a:t>
            </a:r>
          </a:p>
          <a:p>
            <a:r>
              <a:rPr lang="fr-FR" sz="6500" b="1" cap="small" dirty="0"/>
              <a:t>vital </a:t>
            </a:r>
            <a:r>
              <a:rPr lang="fr-FR" sz="6500" b="1" cap="small" dirty="0" err="1"/>
              <a:t>defense</a:t>
            </a:r>
            <a:endParaRPr lang="fr-FR" sz="6500" b="1" cap="small" dirty="0"/>
          </a:p>
        </p:txBody>
      </p:sp>
      <p:pic>
        <p:nvPicPr>
          <p:cNvPr id="7" name="Picture 2" descr="https://media.gettyimages.com/photos/protective-cell-structured-barrier-picture-id1220124986?s=2048x2048"/>
          <p:cNvPicPr>
            <a:picLocks noChangeAspect="1" noChangeArrowheads="1"/>
          </p:cNvPicPr>
          <p:nvPr/>
        </p:nvPicPr>
        <p:blipFill rotWithShape="1">
          <a:blip r:embed="rId3">
            <a:extLst>
              <a:ext uri="{28A0092B-C50C-407E-A947-70E740481C1C}">
                <a14:useLocalDpi xmlns:a14="http://schemas.microsoft.com/office/drawing/2010/main" val="0"/>
              </a:ext>
            </a:extLst>
          </a:blip>
          <a:srcRect r="38856" b="5914"/>
          <a:stretch/>
        </p:blipFill>
        <p:spPr bwMode="auto">
          <a:xfrm>
            <a:off x="-1543792" y="0"/>
            <a:ext cx="63651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extérieur, signe&#10;&#10;Description générée automatiquement">
            <a:extLst>
              <a:ext uri="{FF2B5EF4-FFF2-40B4-BE49-F238E27FC236}">
                <a16:creationId xmlns:a16="http://schemas.microsoft.com/office/drawing/2014/main" id="{FC2E7DBD-250B-6170-4610-4CB1A79A66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0608" y="2862503"/>
            <a:ext cx="2790859" cy="2790859"/>
          </a:xfrm>
          <a:prstGeom prst="rect">
            <a:avLst/>
          </a:prstGeom>
        </p:spPr>
      </p:pic>
      <p:sp>
        <p:nvSpPr>
          <p:cNvPr id="4" name="Rectangle 3">
            <a:extLst>
              <a:ext uri="{FF2B5EF4-FFF2-40B4-BE49-F238E27FC236}">
                <a16:creationId xmlns:a16="http://schemas.microsoft.com/office/drawing/2014/main" id="{91F5C11B-394A-5F1A-C106-7D3A1635CF93}"/>
              </a:ext>
            </a:extLst>
          </p:cNvPr>
          <p:cNvSpPr/>
          <p:nvPr/>
        </p:nvSpPr>
        <p:spPr>
          <a:xfrm>
            <a:off x="5638800" y="6159500"/>
            <a:ext cx="1008631"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7774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itre 1"/>
          <p:cNvSpPr txBox="1">
            <a:spLocks/>
          </p:cNvSpPr>
          <p:nvPr/>
        </p:nvSpPr>
        <p:spPr>
          <a:xfrm>
            <a:off x="833717" y="35808"/>
            <a:ext cx="1018877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Instructions for use</a:t>
            </a:r>
          </a:p>
        </p:txBody>
      </p:sp>
      <p:sp>
        <p:nvSpPr>
          <p:cNvPr id="6" name="Rectangle 5" descr="Visage"/>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3" name="Rectangle 6"/>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pSp>
        <p:nvGrpSpPr>
          <p:cNvPr id="4" name="Groupe 3">
            <a:extLst>
              <a:ext uri="{FF2B5EF4-FFF2-40B4-BE49-F238E27FC236}">
                <a16:creationId xmlns:a16="http://schemas.microsoft.com/office/drawing/2014/main" id="{FD576625-7286-7454-FA42-AB894CEF6A46}"/>
              </a:ext>
            </a:extLst>
          </p:cNvPr>
          <p:cNvGrpSpPr/>
          <p:nvPr/>
        </p:nvGrpSpPr>
        <p:grpSpPr>
          <a:xfrm>
            <a:off x="6602530" y="1263208"/>
            <a:ext cx="4215737" cy="2492442"/>
            <a:chOff x="906561" y="1929017"/>
            <a:chExt cx="4215737" cy="2492442"/>
          </a:xfrm>
        </p:grpSpPr>
        <p:sp>
          <p:nvSpPr>
            <p:cNvPr id="8" name="Rectangle 7"/>
            <p:cNvSpPr/>
            <p:nvPr/>
          </p:nvSpPr>
          <p:spPr>
            <a:xfrm>
              <a:off x="2567069" y="1929017"/>
              <a:ext cx="2555229" cy="400110"/>
            </a:xfrm>
            <a:prstGeom prst="rect">
              <a:avLst/>
            </a:prstGeom>
          </p:spPr>
          <p:txBody>
            <a:bodyPr wrap="square">
              <a:spAutoFit/>
            </a:bodyPr>
            <a:lstStyle/>
            <a:p>
              <a:r>
                <a:rPr lang="fr-FR" sz="2000" b="1" dirty="0" err="1">
                  <a:solidFill>
                    <a:srgbClr val="3E3E3E"/>
                  </a:solidFill>
                  <a:latin typeface="Roboto Black" panose="02000000000000000000" pitchFamily="2" charset="0"/>
                  <a:ea typeface="Roboto Black" panose="02000000000000000000" pitchFamily="2" charset="0"/>
                </a:rPr>
                <a:t>When</a:t>
              </a:r>
              <a:r>
                <a:rPr lang="fr-FR" sz="2000" b="1" dirty="0">
                  <a:solidFill>
                    <a:srgbClr val="3E3E3E"/>
                  </a:solidFill>
                  <a:latin typeface="Roboto Black" panose="02000000000000000000" pitchFamily="2" charset="0"/>
                  <a:ea typeface="Roboto Black" panose="02000000000000000000" pitchFamily="2" charset="0"/>
                </a:rPr>
                <a:t> ?</a:t>
              </a:r>
            </a:p>
          </p:txBody>
        </p:sp>
        <p:pic>
          <p:nvPicPr>
            <p:cNvPr id="7" name="Image 6">
              <a:extLst>
                <a:ext uri="{FF2B5EF4-FFF2-40B4-BE49-F238E27FC236}">
                  <a16:creationId xmlns:a16="http://schemas.microsoft.com/office/drawing/2014/main" id="{351CCE94-FADD-1CE9-5482-07618316DA31}"/>
                </a:ext>
              </a:extLst>
            </p:cNvPr>
            <p:cNvPicPr>
              <a:picLocks noChangeAspect="1"/>
            </p:cNvPicPr>
            <p:nvPr/>
          </p:nvPicPr>
          <p:blipFill>
            <a:blip r:embed="rId3"/>
            <a:stretch>
              <a:fillRect/>
            </a:stretch>
          </p:blipFill>
          <p:spPr>
            <a:xfrm>
              <a:off x="906561" y="2478272"/>
              <a:ext cx="1627070" cy="1943187"/>
            </a:xfrm>
            <a:prstGeom prst="rect">
              <a:avLst/>
            </a:prstGeom>
          </p:spPr>
        </p:pic>
        <p:pic>
          <p:nvPicPr>
            <p:cNvPr id="10" name="Image 9">
              <a:extLst>
                <a:ext uri="{FF2B5EF4-FFF2-40B4-BE49-F238E27FC236}">
                  <a16:creationId xmlns:a16="http://schemas.microsoft.com/office/drawing/2014/main" id="{AC65A00B-A89C-C34B-9F19-89DA4400C395}"/>
                </a:ext>
              </a:extLst>
            </p:cNvPr>
            <p:cNvPicPr>
              <a:picLocks noChangeAspect="1"/>
            </p:cNvPicPr>
            <p:nvPr/>
          </p:nvPicPr>
          <p:blipFill>
            <a:blip r:embed="rId4"/>
            <a:stretch>
              <a:fillRect/>
            </a:stretch>
          </p:blipFill>
          <p:spPr>
            <a:xfrm>
              <a:off x="2687021" y="2478272"/>
              <a:ext cx="2315327" cy="1858655"/>
            </a:xfrm>
            <a:prstGeom prst="rect">
              <a:avLst/>
            </a:prstGeom>
          </p:spPr>
        </p:pic>
      </p:grpSp>
      <p:grpSp>
        <p:nvGrpSpPr>
          <p:cNvPr id="9" name="Groupe 8">
            <a:extLst>
              <a:ext uri="{FF2B5EF4-FFF2-40B4-BE49-F238E27FC236}">
                <a16:creationId xmlns:a16="http://schemas.microsoft.com/office/drawing/2014/main" id="{6019DED7-8AE8-249F-3644-72AAEE12C286}"/>
              </a:ext>
            </a:extLst>
          </p:cNvPr>
          <p:cNvGrpSpPr/>
          <p:nvPr/>
        </p:nvGrpSpPr>
        <p:grpSpPr>
          <a:xfrm>
            <a:off x="-238454" y="1268027"/>
            <a:ext cx="6096000" cy="3119390"/>
            <a:chOff x="171450" y="1537019"/>
            <a:chExt cx="6096000" cy="3119390"/>
          </a:xfrm>
        </p:grpSpPr>
        <p:grpSp>
          <p:nvGrpSpPr>
            <p:cNvPr id="2" name="Groupe 1">
              <a:extLst>
                <a:ext uri="{FF2B5EF4-FFF2-40B4-BE49-F238E27FC236}">
                  <a16:creationId xmlns:a16="http://schemas.microsoft.com/office/drawing/2014/main" id="{D44C085C-3548-1F24-4B71-4F592CDD4CC9}"/>
                </a:ext>
              </a:extLst>
            </p:cNvPr>
            <p:cNvGrpSpPr/>
            <p:nvPr/>
          </p:nvGrpSpPr>
          <p:grpSpPr>
            <a:xfrm>
              <a:off x="1801343" y="1537019"/>
              <a:ext cx="2770688" cy="2633230"/>
              <a:chOff x="8147033" y="1754907"/>
              <a:chExt cx="2770688" cy="2633230"/>
            </a:xfrm>
          </p:grpSpPr>
          <p:pic>
            <p:nvPicPr>
              <p:cNvPr id="1026" name="Image 6">
                <a:extLst>
                  <a:ext uri="{FF2B5EF4-FFF2-40B4-BE49-F238E27FC236}">
                    <a16:creationId xmlns:a16="http://schemas.microsoft.com/office/drawing/2014/main" id="{D3E46373-C42B-4C2C-611A-B0858F958D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7033" y="2269643"/>
                <a:ext cx="2168340" cy="211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02FFD6C-0724-43E8-FEA3-B009BA4245F4}"/>
                  </a:ext>
                </a:extLst>
              </p:cNvPr>
              <p:cNvSpPr/>
              <p:nvPr/>
            </p:nvSpPr>
            <p:spPr>
              <a:xfrm>
                <a:off x="8362492" y="1754907"/>
                <a:ext cx="2555229" cy="400110"/>
              </a:xfrm>
              <a:prstGeom prst="rect">
                <a:avLst/>
              </a:prstGeom>
            </p:spPr>
            <p:txBody>
              <a:bodyPr wrap="square">
                <a:spAutoFit/>
              </a:bodyPr>
              <a:lstStyle/>
              <a:p>
                <a:r>
                  <a:rPr lang="fr-FR" sz="2000" b="1" dirty="0">
                    <a:solidFill>
                      <a:srgbClr val="3E3E3E"/>
                    </a:solidFill>
                    <a:latin typeface="Roboto Black" panose="02000000000000000000" pitchFamily="2" charset="0"/>
                    <a:ea typeface="Roboto Black" panose="02000000000000000000" pitchFamily="2" charset="0"/>
                  </a:rPr>
                  <a:t>How ? </a:t>
                </a:r>
              </a:p>
            </p:txBody>
          </p:sp>
        </p:grpSp>
        <p:sp>
          <p:nvSpPr>
            <p:cNvPr id="14" name="ZoneTexte 13">
              <a:extLst>
                <a:ext uri="{FF2B5EF4-FFF2-40B4-BE49-F238E27FC236}">
                  <a16:creationId xmlns:a16="http://schemas.microsoft.com/office/drawing/2014/main" id="{108D6095-2CF6-6154-7FF6-FB16AF802209}"/>
                </a:ext>
              </a:extLst>
            </p:cNvPr>
            <p:cNvSpPr txBox="1"/>
            <p:nvPr/>
          </p:nvSpPr>
          <p:spPr>
            <a:xfrm>
              <a:off x="171450" y="4287077"/>
              <a:ext cx="6096000" cy="369332"/>
            </a:xfrm>
            <a:prstGeom prst="rect">
              <a:avLst/>
            </a:prstGeom>
            <a:noFill/>
          </p:spPr>
          <p:txBody>
            <a:bodyPr wrap="square">
              <a:spAutoFit/>
            </a:bodyPr>
            <a:lstStyle/>
            <a:p>
              <a:pPr algn="ctr"/>
              <a:r>
                <a:rPr lang="en-US" dirty="0"/>
                <a:t>Face - Neck - </a:t>
              </a:r>
              <a:r>
                <a:rPr lang="en-US" dirty="0" err="1"/>
                <a:t>Decollete</a:t>
              </a:r>
              <a:r>
                <a:rPr lang="en-US" dirty="0"/>
                <a:t> - Hands - Hair</a:t>
              </a:r>
              <a:endParaRPr lang="fr-FR" dirty="0"/>
            </a:p>
          </p:txBody>
        </p:sp>
      </p:grpSp>
      <p:sp>
        <p:nvSpPr>
          <p:cNvPr id="17" name="Rectangle 16">
            <a:extLst>
              <a:ext uri="{FF2B5EF4-FFF2-40B4-BE49-F238E27FC236}">
                <a16:creationId xmlns:a16="http://schemas.microsoft.com/office/drawing/2014/main" id="{8EABD44A-545E-825A-FAED-311F38AABECF}"/>
              </a:ext>
            </a:extLst>
          </p:cNvPr>
          <p:cNvSpPr/>
          <p:nvPr/>
        </p:nvSpPr>
        <p:spPr>
          <a:xfrm>
            <a:off x="-15494" y="6517277"/>
            <a:ext cx="5190654" cy="338554"/>
          </a:xfrm>
          <a:prstGeom prst="rect">
            <a:avLst/>
          </a:prstGeom>
        </p:spPr>
        <p:txBody>
          <a:bodyPr wrap="square">
            <a:spAutoFit/>
          </a:bodyPr>
          <a:lstStyle/>
          <a:p>
            <a:r>
              <a:rPr lang="en-US" sz="800" dirty="0"/>
              <a:t>22 people (25 to 50 years old) - 2 applications/day (morning and day). </a:t>
            </a:r>
          </a:p>
          <a:p>
            <a:r>
              <a:rPr lang="en-US" sz="800" dirty="0"/>
              <a:t>(1) self-evaluation at 28 days</a:t>
            </a:r>
            <a:endParaRPr lang="fr-FR" sz="800" dirty="0"/>
          </a:p>
        </p:txBody>
      </p:sp>
      <p:graphicFrame>
        <p:nvGraphicFramePr>
          <p:cNvPr id="20" name="Tableau 20">
            <a:extLst>
              <a:ext uri="{FF2B5EF4-FFF2-40B4-BE49-F238E27FC236}">
                <a16:creationId xmlns:a16="http://schemas.microsoft.com/office/drawing/2014/main" id="{4F23884D-EEE8-BBB4-E31A-8A7A1E5E05F4}"/>
              </a:ext>
            </a:extLst>
          </p:cNvPr>
          <p:cNvGraphicFramePr>
            <a:graphicFrameLocks noGrp="1"/>
          </p:cNvGraphicFramePr>
          <p:nvPr>
            <p:extLst>
              <p:ext uri="{D42A27DB-BD31-4B8C-83A1-F6EECF244321}">
                <p14:modId xmlns:p14="http://schemas.microsoft.com/office/powerpoint/2010/main" val="2875366524"/>
              </p:ext>
            </p:extLst>
          </p:nvPr>
        </p:nvGraphicFramePr>
        <p:xfrm>
          <a:off x="152400" y="4925371"/>
          <a:ext cx="6023276" cy="912101"/>
        </p:xfrm>
        <a:graphic>
          <a:graphicData uri="http://schemas.openxmlformats.org/drawingml/2006/table">
            <a:tbl>
              <a:tblPr firstRow="1" bandRow="1">
                <a:tableStyleId>{5C22544A-7EE6-4342-B048-85BDC9FD1C3A}</a:tableStyleId>
              </a:tblPr>
              <a:tblGrid>
                <a:gridCol w="1190625">
                  <a:extLst>
                    <a:ext uri="{9D8B030D-6E8A-4147-A177-3AD203B41FA5}">
                      <a16:colId xmlns:a16="http://schemas.microsoft.com/office/drawing/2014/main" val="2258739304"/>
                    </a:ext>
                  </a:extLst>
                </a:gridCol>
                <a:gridCol w="1133475">
                  <a:extLst>
                    <a:ext uri="{9D8B030D-6E8A-4147-A177-3AD203B41FA5}">
                      <a16:colId xmlns:a16="http://schemas.microsoft.com/office/drawing/2014/main" val="2377167984"/>
                    </a:ext>
                  </a:extLst>
                </a:gridCol>
                <a:gridCol w="981075">
                  <a:extLst>
                    <a:ext uri="{9D8B030D-6E8A-4147-A177-3AD203B41FA5}">
                      <a16:colId xmlns:a16="http://schemas.microsoft.com/office/drawing/2014/main" val="2683311705"/>
                    </a:ext>
                  </a:extLst>
                </a:gridCol>
                <a:gridCol w="876300">
                  <a:extLst>
                    <a:ext uri="{9D8B030D-6E8A-4147-A177-3AD203B41FA5}">
                      <a16:colId xmlns:a16="http://schemas.microsoft.com/office/drawing/2014/main" val="2015035951"/>
                    </a:ext>
                  </a:extLst>
                </a:gridCol>
                <a:gridCol w="990600">
                  <a:extLst>
                    <a:ext uri="{9D8B030D-6E8A-4147-A177-3AD203B41FA5}">
                      <a16:colId xmlns:a16="http://schemas.microsoft.com/office/drawing/2014/main" val="629442728"/>
                    </a:ext>
                  </a:extLst>
                </a:gridCol>
                <a:gridCol w="851201">
                  <a:extLst>
                    <a:ext uri="{9D8B030D-6E8A-4147-A177-3AD203B41FA5}">
                      <a16:colId xmlns:a16="http://schemas.microsoft.com/office/drawing/2014/main" val="2072151769"/>
                    </a:ext>
                  </a:extLst>
                </a:gridCol>
              </a:tblGrid>
              <a:tr h="393941">
                <a:tc>
                  <a:txBody>
                    <a:bodyPr/>
                    <a:lstStyle/>
                    <a:p>
                      <a:endParaRPr lang="fr-FR" sz="1400" dirty="0"/>
                    </a:p>
                  </a:txBody>
                  <a:tcPr>
                    <a:solidFill>
                      <a:srgbClr val="C7B9DA"/>
                    </a:solidFill>
                  </a:tcPr>
                </a:tc>
                <a:tc>
                  <a:txBody>
                    <a:bodyPr/>
                    <a:lstStyle/>
                    <a:p>
                      <a:pPr marL="0" algn="ctr" defTabSz="914400" rtl="0" eaLnBrk="1" latinLnBrk="0" hangingPunct="1"/>
                      <a:r>
                        <a:rPr lang="fr-FR" sz="1400" b="0" kern="1200" dirty="0">
                          <a:solidFill>
                            <a:schemeClr val="dk1"/>
                          </a:solidFill>
                          <a:latin typeface="+mn-lt"/>
                          <a:ea typeface="+mn-ea"/>
                          <a:cs typeface="+mn-cs"/>
                        </a:rPr>
                        <a:t>Face/Neck</a:t>
                      </a:r>
                    </a:p>
                  </a:txBody>
                  <a:tcPr anchor="ctr">
                    <a:solidFill>
                      <a:srgbClr val="C7B9DA"/>
                    </a:solidFill>
                  </a:tcPr>
                </a:tc>
                <a:tc>
                  <a:txBody>
                    <a:bodyPr/>
                    <a:lstStyle/>
                    <a:p>
                      <a:pPr marL="0" algn="ctr" defTabSz="914400" rtl="0" eaLnBrk="1" latinLnBrk="0" hangingPunct="1"/>
                      <a:r>
                        <a:rPr lang="fr-FR" sz="1400" b="0" kern="1200" dirty="0" err="1">
                          <a:solidFill>
                            <a:schemeClr val="dk1"/>
                          </a:solidFill>
                          <a:latin typeface="+mn-lt"/>
                          <a:ea typeface="+mn-ea"/>
                          <a:cs typeface="+mn-cs"/>
                        </a:rPr>
                        <a:t>Decollete</a:t>
                      </a:r>
                      <a:endParaRPr lang="fr-FR" sz="1400" b="0" kern="1200" dirty="0">
                        <a:solidFill>
                          <a:schemeClr val="dk1"/>
                        </a:solidFill>
                        <a:latin typeface="+mn-lt"/>
                        <a:ea typeface="+mn-ea"/>
                        <a:cs typeface="+mn-cs"/>
                      </a:endParaRPr>
                    </a:p>
                  </a:txBody>
                  <a:tcPr anchor="ctr">
                    <a:solidFill>
                      <a:srgbClr val="C7B9DA"/>
                    </a:solidFill>
                  </a:tcPr>
                </a:tc>
                <a:tc>
                  <a:txBody>
                    <a:bodyPr/>
                    <a:lstStyle/>
                    <a:p>
                      <a:pPr marL="0" algn="ctr" defTabSz="914400" rtl="0" eaLnBrk="1" latinLnBrk="0" hangingPunct="1"/>
                      <a:r>
                        <a:rPr lang="fr-FR" sz="1400" b="0" kern="1200" dirty="0">
                          <a:solidFill>
                            <a:schemeClr val="dk1"/>
                          </a:solidFill>
                          <a:latin typeface="+mn-lt"/>
                          <a:ea typeface="+mn-ea"/>
                          <a:cs typeface="+mn-cs"/>
                        </a:rPr>
                        <a:t>Hands</a:t>
                      </a:r>
                    </a:p>
                  </a:txBody>
                  <a:tcPr anchor="ctr">
                    <a:solidFill>
                      <a:srgbClr val="C7B9DA"/>
                    </a:solidFill>
                  </a:tcPr>
                </a:tc>
                <a:tc>
                  <a:txBody>
                    <a:bodyPr/>
                    <a:lstStyle/>
                    <a:p>
                      <a:pPr marL="0" algn="ctr" defTabSz="914400" rtl="0" eaLnBrk="1" latinLnBrk="0" hangingPunct="1"/>
                      <a:r>
                        <a:rPr lang="fr-FR" sz="1400" b="0" kern="1200" dirty="0" err="1">
                          <a:solidFill>
                            <a:schemeClr val="dk1"/>
                          </a:solidFill>
                          <a:latin typeface="+mn-lt"/>
                          <a:ea typeface="+mn-ea"/>
                          <a:cs typeface="+mn-cs"/>
                        </a:rPr>
                        <a:t>Hair</a:t>
                      </a:r>
                      <a:endParaRPr lang="fr-FR" sz="1400" b="0" kern="1200" dirty="0">
                        <a:solidFill>
                          <a:schemeClr val="dk1"/>
                        </a:solidFill>
                        <a:latin typeface="+mn-lt"/>
                        <a:ea typeface="+mn-ea"/>
                        <a:cs typeface="+mn-cs"/>
                      </a:endParaRPr>
                    </a:p>
                  </a:txBody>
                  <a:tcPr anchor="ctr">
                    <a:solidFill>
                      <a:srgbClr val="C7B9DA"/>
                    </a:solidFill>
                  </a:tcPr>
                </a:tc>
                <a:tc>
                  <a:txBody>
                    <a:bodyPr/>
                    <a:lstStyle/>
                    <a:p>
                      <a:pPr marL="0" algn="ctr" defTabSz="914400" rtl="0" eaLnBrk="1" latinLnBrk="0" hangingPunct="1"/>
                      <a:r>
                        <a:rPr lang="fr-FR" sz="1400" b="0" kern="1200" dirty="0">
                          <a:solidFill>
                            <a:schemeClr val="dk1"/>
                          </a:solidFill>
                          <a:latin typeface="+mn-lt"/>
                          <a:ea typeface="+mn-ea"/>
                          <a:cs typeface="+mn-cs"/>
                        </a:rPr>
                        <a:t>Total</a:t>
                      </a:r>
                    </a:p>
                  </a:txBody>
                  <a:tcPr anchor="ctr">
                    <a:solidFill>
                      <a:srgbClr val="C7B9DA"/>
                    </a:solidFill>
                  </a:tcPr>
                </a:tc>
                <a:extLst>
                  <a:ext uri="{0D108BD9-81ED-4DB2-BD59-A6C34878D82A}">
                    <a16:rowId xmlns:a16="http://schemas.microsoft.com/office/drawing/2014/main" val="1743352358"/>
                  </a:ext>
                </a:extLst>
              </a:tr>
              <a:tr h="370840">
                <a:tc>
                  <a:txBody>
                    <a:bodyPr/>
                    <a:lstStyle/>
                    <a:p>
                      <a:pPr algn="ctr"/>
                      <a:r>
                        <a:rPr lang="fr-FR" sz="1400" dirty="0"/>
                        <a:t>Spray/</a:t>
                      </a:r>
                    </a:p>
                    <a:p>
                      <a:pPr algn="ctr"/>
                      <a:r>
                        <a:rPr lang="fr-FR" sz="1400" dirty="0"/>
                        <a:t>application</a:t>
                      </a:r>
                    </a:p>
                  </a:txBody>
                  <a:tcPr>
                    <a:solidFill>
                      <a:srgbClr val="EBE5F1"/>
                    </a:solidFill>
                  </a:tcPr>
                </a:tc>
                <a:tc>
                  <a:txBody>
                    <a:bodyPr/>
                    <a:lstStyle/>
                    <a:p>
                      <a:pPr algn="ctr"/>
                      <a:r>
                        <a:rPr lang="fr-FR" sz="1400" dirty="0"/>
                        <a:t>2</a:t>
                      </a:r>
                    </a:p>
                  </a:txBody>
                  <a:tcPr anchor="ctr">
                    <a:solidFill>
                      <a:srgbClr val="EBE5F1"/>
                    </a:solidFill>
                  </a:tcPr>
                </a:tc>
                <a:tc>
                  <a:txBody>
                    <a:bodyPr/>
                    <a:lstStyle/>
                    <a:p>
                      <a:pPr algn="ctr"/>
                      <a:r>
                        <a:rPr lang="fr-FR" sz="1400" dirty="0"/>
                        <a:t>1</a:t>
                      </a:r>
                    </a:p>
                  </a:txBody>
                  <a:tcPr anchor="ctr">
                    <a:solidFill>
                      <a:srgbClr val="EBE5F1"/>
                    </a:solidFill>
                  </a:tcPr>
                </a:tc>
                <a:tc>
                  <a:txBody>
                    <a:bodyPr/>
                    <a:lstStyle/>
                    <a:p>
                      <a:pPr algn="ctr"/>
                      <a:r>
                        <a:rPr lang="fr-FR" sz="1400" dirty="0"/>
                        <a:t>2</a:t>
                      </a:r>
                    </a:p>
                  </a:txBody>
                  <a:tcPr anchor="ctr">
                    <a:solidFill>
                      <a:srgbClr val="EBE5F1"/>
                    </a:solidFill>
                  </a:tcPr>
                </a:tc>
                <a:tc>
                  <a:txBody>
                    <a:bodyPr/>
                    <a:lstStyle/>
                    <a:p>
                      <a:pPr algn="ctr"/>
                      <a:r>
                        <a:rPr lang="fr-FR" sz="1400" dirty="0"/>
                        <a:t>2</a:t>
                      </a:r>
                    </a:p>
                  </a:txBody>
                  <a:tcPr anchor="ctr">
                    <a:solidFill>
                      <a:srgbClr val="EBE5F1"/>
                    </a:solidFill>
                  </a:tcPr>
                </a:tc>
                <a:tc>
                  <a:txBody>
                    <a:bodyPr/>
                    <a:lstStyle/>
                    <a:p>
                      <a:pPr algn="ctr"/>
                      <a:r>
                        <a:rPr lang="fr-FR" sz="1400" dirty="0"/>
                        <a:t>7</a:t>
                      </a:r>
                    </a:p>
                  </a:txBody>
                  <a:tcPr anchor="ctr">
                    <a:solidFill>
                      <a:srgbClr val="EBE5F1"/>
                    </a:solidFill>
                  </a:tcPr>
                </a:tc>
                <a:extLst>
                  <a:ext uri="{0D108BD9-81ED-4DB2-BD59-A6C34878D82A}">
                    <a16:rowId xmlns:a16="http://schemas.microsoft.com/office/drawing/2014/main" val="4218910261"/>
                  </a:ext>
                </a:extLst>
              </a:tr>
            </a:tbl>
          </a:graphicData>
        </a:graphic>
      </p:graphicFrame>
      <p:sp>
        <p:nvSpPr>
          <p:cNvPr id="11" name="Rectangle 10">
            <a:extLst>
              <a:ext uri="{FF2B5EF4-FFF2-40B4-BE49-F238E27FC236}">
                <a16:creationId xmlns:a16="http://schemas.microsoft.com/office/drawing/2014/main" id="{F7915B46-6CB5-D4A5-0CC1-E1F90F19B060}"/>
              </a:ext>
            </a:extLst>
          </p:cNvPr>
          <p:cNvSpPr/>
          <p:nvPr/>
        </p:nvSpPr>
        <p:spPr>
          <a:xfrm>
            <a:off x="7006991" y="3477154"/>
            <a:ext cx="818147" cy="42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Day</a:t>
            </a:r>
          </a:p>
        </p:txBody>
      </p:sp>
      <p:sp>
        <p:nvSpPr>
          <p:cNvPr id="13" name="Rectangle 12">
            <a:extLst>
              <a:ext uri="{FF2B5EF4-FFF2-40B4-BE49-F238E27FC236}">
                <a16:creationId xmlns:a16="http://schemas.microsoft.com/office/drawing/2014/main" id="{81A31A47-D0AF-3FB3-0B6D-1BDD65E5F6F0}"/>
              </a:ext>
            </a:extLst>
          </p:cNvPr>
          <p:cNvSpPr/>
          <p:nvPr/>
        </p:nvSpPr>
        <p:spPr>
          <a:xfrm>
            <a:off x="8325411" y="3455409"/>
            <a:ext cx="2430481" cy="42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any time of the day</a:t>
            </a:r>
            <a:endParaRPr lang="fr-FR" dirty="0">
              <a:solidFill>
                <a:schemeClr val="tx1"/>
              </a:solidFill>
            </a:endParaRPr>
          </a:p>
        </p:txBody>
      </p:sp>
      <p:sp>
        <p:nvSpPr>
          <p:cNvPr id="16" name="ZoneTexte 15">
            <a:extLst>
              <a:ext uri="{FF2B5EF4-FFF2-40B4-BE49-F238E27FC236}">
                <a16:creationId xmlns:a16="http://schemas.microsoft.com/office/drawing/2014/main" id="{35ADFA1A-350C-8574-D971-010ABE036CDE}"/>
              </a:ext>
            </a:extLst>
          </p:cNvPr>
          <p:cNvSpPr txBox="1"/>
          <p:nvPr/>
        </p:nvSpPr>
        <p:spPr>
          <a:xfrm>
            <a:off x="6096000" y="3901257"/>
            <a:ext cx="6096000" cy="1231106"/>
          </a:xfrm>
          <a:prstGeom prst="rect">
            <a:avLst/>
          </a:prstGeom>
          <a:noFill/>
        </p:spPr>
        <p:txBody>
          <a:bodyPr wrap="square">
            <a:spAutoFit/>
          </a:bodyPr>
          <a:lstStyle/>
          <a:p>
            <a:r>
              <a:rPr lang="en-US" dirty="0"/>
              <a:t>Integrates perfectly into your beauty routine </a:t>
            </a:r>
            <a:r>
              <a:rPr lang="fr-FR" sz="2800" b="1" dirty="0">
                <a:solidFill>
                  <a:srgbClr val="A69DCD"/>
                </a:solidFill>
                <a:latin typeface="Roboto Black" panose="02000000000000000000" pitchFamily="2" charset="0"/>
                <a:ea typeface="Roboto Black" panose="02000000000000000000" pitchFamily="2" charset="0"/>
              </a:rPr>
              <a:t>100%</a:t>
            </a:r>
            <a:r>
              <a:rPr lang="fr-FR" baseline="92000" dirty="0">
                <a:solidFill>
                  <a:srgbClr val="A69DCD"/>
                </a:solidFill>
                <a:ea typeface="Roboto Black" panose="02000000000000000000" pitchFamily="2" charset="0"/>
              </a:rPr>
              <a:t> (1)</a:t>
            </a:r>
            <a:br>
              <a:rPr lang="fr-FR" dirty="0"/>
            </a:br>
            <a:r>
              <a:rPr lang="en-US" dirty="0"/>
              <a:t>Pleasant to use at any time of the day </a:t>
            </a:r>
            <a:r>
              <a:rPr lang="fr-FR" sz="2800" b="1" dirty="0">
                <a:solidFill>
                  <a:srgbClr val="A69DCD"/>
                </a:solidFill>
                <a:latin typeface="Roboto Black" panose="02000000000000000000" pitchFamily="2" charset="0"/>
                <a:ea typeface="Roboto Black" panose="02000000000000000000" pitchFamily="2" charset="0"/>
              </a:rPr>
              <a:t>100 %</a:t>
            </a:r>
            <a:r>
              <a:rPr lang="fr-FR" baseline="92000" dirty="0">
                <a:solidFill>
                  <a:srgbClr val="A69DCD"/>
                </a:solidFill>
                <a:ea typeface="Roboto Black" panose="02000000000000000000" pitchFamily="2" charset="0"/>
              </a:rPr>
              <a:t> (1)</a:t>
            </a:r>
            <a:br>
              <a:rPr lang="fr-FR" dirty="0"/>
            </a:br>
            <a:endParaRPr lang="fr-FR" dirty="0"/>
          </a:p>
        </p:txBody>
      </p:sp>
    </p:spTree>
    <p:extLst>
      <p:ext uri="{BB962C8B-B14F-4D97-AF65-F5344CB8AC3E}">
        <p14:creationId xmlns:p14="http://schemas.microsoft.com/office/powerpoint/2010/main" val="266862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P spid="13"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itre 1"/>
          <p:cNvSpPr txBox="1">
            <a:spLocks/>
          </p:cNvSpPr>
          <p:nvPr/>
        </p:nvSpPr>
        <p:spPr>
          <a:xfrm>
            <a:off x="10166071" y="5365344"/>
            <a:ext cx="307305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ts val="1800"/>
              </a:lnSpc>
              <a:spcBef>
                <a:spcPct val="0"/>
              </a:spcBef>
              <a:spcAft>
                <a:spcPts val="0"/>
              </a:spcAft>
              <a:buClrTx/>
              <a:buSzTx/>
              <a:buFontTx/>
              <a:buNone/>
              <a:tabLst/>
              <a:defRPr/>
            </a:pPr>
            <a:endParaRPr kumimoji="0" lang="fr-FR" sz="4800" b="0" i="0" u="none" strike="noStrike" kern="1200" cap="none" spc="0" normalizeH="0" baseline="0" noProof="0" dirty="0">
              <a:ln>
                <a:noFill/>
              </a:ln>
              <a:solidFill>
                <a:prstClr val="black"/>
              </a:solidFill>
              <a:effectLst/>
              <a:highlight>
                <a:srgbClr val="FF0000"/>
              </a:highlight>
              <a:uLnTx/>
              <a:uFillTx/>
              <a:latin typeface="Roboto Black" panose="02000000000000000000" pitchFamily="2" charset="0"/>
              <a:ea typeface="Roboto Black" panose="02000000000000000000" pitchFamily="2" charset="0"/>
              <a:cs typeface="+mj-cs"/>
            </a:endParaRPr>
          </a:p>
        </p:txBody>
      </p:sp>
      <p:pic>
        <p:nvPicPr>
          <p:cNvPr id="4" name="Image 3" descr="Une image contenant texte, articles de toilette, lotion, crème pour la peau&#10;&#10;Description générée automatiquement">
            <a:extLst>
              <a:ext uri="{FF2B5EF4-FFF2-40B4-BE49-F238E27FC236}">
                <a16:creationId xmlns:a16="http://schemas.microsoft.com/office/drawing/2014/main" id="{2A1F7128-BD45-FD8D-46D6-04C5840DC4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388"/>
          <a:stretch/>
        </p:blipFill>
        <p:spPr>
          <a:xfrm>
            <a:off x="7656945" y="-14288"/>
            <a:ext cx="4535055" cy="6858000"/>
          </a:xfrm>
          <a:prstGeom prst="rect">
            <a:avLst/>
          </a:prstGeom>
        </p:spPr>
      </p:pic>
      <p:sp>
        <p:nvSpPr>
          <p:cNvPr id="2" name="Rectangle 1">
            <a:extLst>
              <a:ext uri="{FF2B5EF4-FFF2-40B4-BE49-F238E27FC236}">
                <a16:creationId xmlns:a16="http://schemas.microsoft.com/office/drawing/2014/main" id="{BE94ABC2-2172-797F-5A53-10D095CDB987}"/>
              </a:ext>
            </a:extLst>
          </p:cNvPr>
          <p:cNvSpPr/>
          <p:nvPr/>
        </p:nvSpPr>
        <p:spPr>
          <a:xfrm>
            <a:off x="1036172" y="1362027"/>
            <a:ext cx="4168501" cy="1323439"/>
          </a:xfrm>
          <a:prstGeom prst="rect">
            <a:avLst/>
          </a:prstGeom>
        </p:spPr>
        <p:txBody>
          <a:bodyPr wrap="square">
            <a:spAutoFit/>
          </a:bodyPr>
          <a:lstStyle/>
          <a:p>
            <a:br>
              <a:rPr lang="fr-FR" sz="1400" dirty="0">
                <a:solidFill>
                  <a:srgbClr val="3E3E3E"/>
                </a:solidFill>
                <a:latin typeface="Roboto Light" panose="02000000000000000000" pitchFamily="2" charset="0"/>
                <a:ea typeface="Roboto Light" panose="02000000000000000000" pitchFamily="2" charset="0"/>
              </a:rPr>
            </a:br>
            <a:r>
              <a:rPr lang="fr-FR" dirty="0">
                <a:solidFill>
                  <a:srgbClr val="A69DCD"/>
                </a:solidFill>
                <a:latin typeface="Roboto Black" panose="02000000000000000000" pitchFamily="2" charset="0"/>
                <a:ea typeface="Roboto Black" panose="02000000000000000000" pitchFamily="2" charset="0"/>
              </a:rPr>
              <a:t>Eco-friendly packaging</a:t>
            </a:r>
          </a:p>
          <a:p>
            <a:r>
              <a:rPr lang="en-US" sz="1600" dirty="0">
                <a:solidFill>
                  <a:srgbClr val="3E3E3E"/>
                </a:solidFill>
                <a:latin typeface="Roboto Light" panose="02000000000000000000" pitchFamily="2" charset="0"/>
                <a:ea typeface="Roboto Light" panose="02000000000000000000" pitchFamily="2" charset="0"/>
              </a:rPr>
              <a:t>Recycled </a:t>
            </a:r>
            <a:r>
              <a:rPr lang="en-US" sz="1600" dirty="0" err="1">
                <a:solidFill>
                  <a:srgbClr val="3E3E3E"/>
                </a:solidFill>
                <a:latin typeface="Roboto Light" panose="02000000000000000000" pitchFamily="2" charset="0"/>
                <a:ea typeface="Roboto Light" panose="02000000000000000000" pitchFamily="2" charset="0"/>
              </a:rPr>
              <a:t>aluminium</a:t>
            </a:r>
            <a:r>
              <a:rPr lang="en-US" sz="1600" dirty="0">
                <a:solidFill>
                  <a:srgbClr val="3E3E3E"/>
                </a:solidFill>
                <a:latin typeface="Roboto Light" panose="02000000000000000000" pitchFamily="2" charset="0"/>
                <a:ea typeface="Roboto Light" panose="02000000000000000000" pitchFamily="2" charset="0"/>
              </a:rPr>
              <a:t> bottle </a:t>
            </a:r>
          </a:p>
          <a:p>
            <a:r>
              <a:rPr lang="en-US" sz="1600" dirty="0">
                <a:solidFill>
                  <a:srgbClr val="3E3E3E"/>
                </a:solidFill>
                <a:latin typeface="Roboto Light" panose="02000000000000000000" pitchFamily="2" charset="0"/>
                <a:ea typeface="Roboto Light" panose="02000000000000000000" pitchFamily="2" charset="0"/>
              </a:rPr>
              <a:t>and infinitely recyclable </a:t>
            </a:r>
          </a:p>
          <a:p>
            <a:r>
              <a:rPr lang="en-US" sz="1600" dirty="0">
                <a:solidFill>
                  <a:srgbClr val="3E3E3E"/>
                </a:solidFill>
                <a:latin typeface="Roboto Light" panose="02000000000000000000" pitchFamily="2" charset="0"/>
                <a:ea typeface="Roboto Light" panose="02000000000000000000" pitchFamily="2" charset="0"/>
              </a:rPr>
              <a:t>Double sided FSC box </a:t>
            </a:r>
            <a:endParaRPr lang="fr-FR" sz="1600" dirty="0">
              <a:solidFill>
                <a:srgbClr val="3E3E3E"/>
              </a:solidFill>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F4BBBAA6-42F1-66FD-DF3D-D868B938416E}"/>
              </a:ext>
            </a:extLst>
          </p:cNvPr>
          <p:cNvSpPr/>
          <p:nvPr/>
        </p:nvSpPr>
        <p:spPr>
          <a:xfrm>
            <a:off x="1015479" y="2652359"/>
            <a:ext cx="4989657" cy="1077218"/>
          </a:xfrm>
          <a:prstGeom prst="rect">
            <a:avLst/>
          </a:prstGeom>
        </p:spPr>
        <p:txBody>
          <a:bodyPr wrap="square">
            <a:spAutoFit/>
          </a:bodyPr>
          <a:lstStyle/>
          <a:p>
            <a:br>
              <a:rPr lang="fr-FR" sz="1400" dirty="0">
                <a:solidFill>
                  <a:srgbClr val="3E3E3E"/>
                </a:solidFill>
                <a:latin typeface="Roboto Light" panose="02000000000000000000" pitchFamily="2" charset="0"/>
                <a:ea typeface="Roboto Light" panose="02000000000000000000" pitchFamily="2" charset="0"/>
              </a:rPr>
            </a:br>
            <a:r>
              <a:rPr lang="fr-FR" dirty="0">
                <a:solidFill>
                  <a:srgbClr val="A69DCD"/>
                </a:solidFill>
                <a:latin typeface="Roboto Black" panose="02000000000000000000" pitchFamily="2" charset="0"/>
                <a:ea typeface="Roboto Black" panose="02000000000000000000" pitchFamily="2" charset="0"/>
              </a:rPr>
              <a:t>Content</a:t>
            </a:r>
          </a:p>
          <a:p>
            <a:r>
              <a:rPr lang="fr-FR" sz="1600" dirty="0">
                <a:solidFill>
                  <a:srgbClr val="3E3E3E"/>
                </a:solidFill>
                <a:latin typeface="Roboto Light" panose="02000000000000000000" pitchFamily="2" charset="0"/>
                <a:ea typeface="Roboto Light" panose="02000000000000000000" pitchFamily="2" charset="0"/>
              </a:rPr>
              <a:t>100 ml</a:t>
            </a:r>
          </a:p>
          <a:p>
            <a:r>
              <a:rPr lang="en-US" sz="1600" dirty="0">
                <a:solidFill>
                  <a:srgbClr val="3E3E3E"/>
                </a:solidFill>
                <a:latin typeface="Roboto Light" panose="02000000000000000000" pitchFamily="2" charset="0"/>
                <a:ea typeface="Roboto Light" panose="02000000000000000000" pitchFamily="2" charset="0"/>
              </a:rPr>
              <a:t>800 sprays / bottle (3-6 months of use)</a:t>
            </a:r>
            <a:endParaRPr lang="fr-FR" sz="1600" dirty="0">
              <a:solidFill>
                <a:srgbClr val="3E3E3E"/>
              </a:solidFill>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16C540D0-6CDC-47E7-D8B8-D3A51D0B9AEF}"/>
              </a:ext>
            </a:extLst>
          </p:cNvPr>
          <p:cNvSpPr/>
          <p:nvPr/>
        </p:nvSpPr>
        <p:spPr>
          <a:xfrm>
            <a:off x="1036172" y="4657543"/>
            <a:ext cx="4027732" cy="861774"/>
          </a:xfrm>
          <a:prstGeom prst="rect">
            <a:avLst/>
          </a:prstGeom>
        </p:spPr>
        <p:txBody>
          <a:bodyPr wrap="square">
            <a:spAutoFit/>
          </a:bodyPr>
          <a:lstStyle/>
          <a:p>
            <a:br>
              <a:rPr lang="fr-FR" sz="1400" dirty="0">
                <a:solidFill>
                  <a:srgbClr val="3E3E3E"/>
                </a:solidFill>
                <a:latin typeface="Roboto Light" panose="02000000000000000000" pitchFamily="2" charset="0"/>
                <a:ea typeface="Roboto Light" panose="02000000000000000000" pitchFamily="2" charset="0"/>
              </a:rPr>
            </a:br>
            <a:r>
              <a:rPr lang="fr-FR" dirty="0">
                <a:solidFill>
                  <a:srgbClr val="A69DCD"/>
                </a:solidFill>
                <a:latin typeface="Roboto Black" panose="02000000000000000000" pitchFamily="2" charset="0"/>
                <a:ea typeface="Roboto Black" panose="02000000000000000000" pitchFamily="2" charset="0"/>
              </a:rPr>
              <a:t>Launch of authorised partners</a:t>
            </a:r>
          </a:p>
          <a:p>
            <a:r>
              <a:rPr lang="fr-FR" dirty="0">
                <a:solidFill>
                  <a:srgbClr val="3E3E3E"/>
                </a:solidFill>
                <a:latin typeface="Roboto Light" panose="02000000000000000000" pitchFamily="2" charset="0"/>
                <a:ea typeface="Roboto Light" panose="02000000000000000000" pitchFamily="2" charset="0"/>
              </a:rPr>
              <a:t>May 2023</a:t>
            </a:r>
          </a:p>
        </p:txBody>
      </p:sp>
      <p:sp>
        <p:nvSpPr>
          <p:cNvPr id="10" name="Rectangle 9">
            <a:extLst>
              <a:ext uri="{FF2B5EF4-FFF2-40B4-BE49-F238E27FC236}">
                <a16:creationId xmlns:a16="http://schemas.microsoft.com/office/drawing/2014/main" id="{0A7A0FEA-BF31-0338-3EF7-5E799BF11EA1}"/>
              </a:ext>
            </a:extLst>
          </p:cNvPr>
          <p:cNvSpPr/>
          <p:nvPr/>
        </p:nvSpPr>
        <p:spPr>
          <a:xfrm>
            <a:off x="1015087" y="3762673"/>
            <a:ext cx="3670021" cy="861774"/>
          </a:xfrm>
          <a:prstGeom prst="rect">
            <a:avLst/>
          </a:prstGeom>
        </p:spPr>
        <p:txBody>
          <a:bodyPr wrap="square">
            <a:spAutoFit/>
          </a:bodyPr>
          <a:lstStyle/>
          <a:p>
            <a:br>
              <a:rPr lang="fr-FR" sz="1400" dirty="0">
                <a:solidFill>
                  <a:srgbClr val="3E3E3E"/>
                </a:solidFill>
                <a:latin typeface="Roboto Light" panose="02000000000000000000" pitchFamily="2" charset="0"/>
                <a:ea typeface="Roboto Light" panose="02000000000000000000" pitchFamily="2" charset="0"/>
              </a:rPr>
            </a:br>
            <a:r>
              <a:rPr lang="fr-FR" dirty="0">
                <a:solidFill>
                  <a:srgbClr val="A69DCD"/>
                </a:solidFill>
                <a:latin typeface="Roboto Black" panose="02000000000000000000" pitchFamily="2" charset="0"/>
                <a:ea typeface="Roboto Black" panose="02000000000000000000" pitchFamily="2" charset="0"/>
              </a:rPr>
              <a:t>Recommended price incl. VAT</a:t>
            </a:r>
          </a:p>
          <a:p>
            <a:r>
              <a:rPr lang="fr-FR" dirty="0">
                <a:solidFill>
                  <a:srgbClr val="3E3E3E"/>
                </a:solidFill>
                <a:latin typeface="Roboto Light" panose="02000000000000000000" pitchFamily="2" charset="0"/>
                <a:ea typeface="Roboto Light" panose="02000000000000000000" pitchFamily="2" charset="0"/>
              </a:rPr>
              <a:t>51€</a:t>
            </a:r>
          </a:p>
        </p:txBody>
      </p:sp>
      <p:pic>
        <p:nvPicPr>
          <p:cNvPr id="7" name="Image 6" descr="Une image contenant diagramme&#10;&#10;Description générée automatiquement">
            <a:extLst>
              <a:ext uri="{FF2B5EF4-FFF2-40B4-BE49-F238E27FC236}">
                <a16:creationId xmlns:a16="http://schemas.microsoft.com/office/drawing/2014/main" id="{F9355DC8-96FF-AE34-1FE1-91FCB617D1F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97408" y="167093"/>
            <a:ext cx="5442783" cy="6858000"/>
          </a:xfrm>
          <a:prstGeom prst="rect">
            <a:avLst/>
          </a:prstGeom>
        </p:spPr>
      </p:pic>
      <p:sp>
        <p:nvSpPr>
          <p:cNvPr id="8" name="Espace réservé du titre 1">
            <a:extLst>
              <a:ext uri="{FF2B5EF4-FFF2-40B4-BE49-F238E27FC236}">
                <a16:creationId xmlns:a16="http://schemas.microsoft.com/office/drawing/2014/main" id="{AD6624BF-AA8E-8D18-25A6-2F790823AADC}"/>
              </a:ext>
            </a:extLst>
          </p:cNvPr>
          <p:cNvSpPr txBox="1">
            <a:spLocks/>
          </p:cNvSpPr>
          <p:nvPr/>
        </p:nvSpPr>
        <p:spPr>
          <a:xfrm>
            <a:off x="2621362" y="36464"/>
            <a:ext cx="4506289"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a:r>
              <a:rPr lang="fr-FR" b="1" cap="small" dirty="0"/>
              <a:t>Vital Defense</a:t>
            </a:r>
            <a:br>
              <a:rPr lang="fr-FR" b="1" cap="small" dirty="0">
                <a:solidFill>
                  <a:schemeClr val="tx1"/>
                </a:solidFill>
              </a:rPr>
            </a:br>
            <a:r>
              <a:rPr lang="fr-FR" sz="2400" b="1" cap="small" dirty="0"/>
              <a:t>multi-protection </a:t>
            </a:r>
            <a:r>
              <a:rPr lang="fr-FR" sz="2400" b="1" cap="small" dirty="0" err="1"/>
              <a:t>mist</a:t>
            </a:r>
            <a:endParaRPr lang="fr-FR" sz="2400" b="1" cap="small" dirty="0">
              <a:solidFill>
                <a:srgbClr val="B2A7F7"/>
              </a:solidFill>
            </a:endParaRPr>
          </a:p>
        </p:txBody>
      </p:sp>
    </p:spTree>
    <p:extLst>
      <p:ext uri="{BB962C8B-B14F-4D97-AF65-F5344CB8AC3E}">
        <p14:creationId xmlns:p14="http://schemas.microsoft.com/office/powerpoint/2010/main" val="373783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itre 1"/>
          <p:cNvSpPr txBox="1">
            <a:spLocks/>
          </p:cNvSpPr>
          <p:nvPr/>
        </p:nvSpPr>
        <p:spPr>
          <a:xfrm>
            <a:off x="-280737" y="263956"/>
            <a:ext cx="12753474"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3700"/>
              </a:lnSpc>
            </a:pPr>
            <a:r>
              <a:rPr lang="fr-FR" dirty="0" err="1"/>
              <a:t>Competitors</a:t>
            </a:r>
            <a:r>
              <a:rPr lang="fr-FR" dirty="0"/>
              <a:t> </a:t>
            </a:r>
          </a:p>
          <a:p>
            <a:pPr>
              <a:lnSpc>
                <a:spcPts val="3700"/>
              </a:lnSpc>
            </a:pPr>
            <a:r>
              <a:rPr lang="fr-FR" dirty="0"/>
              <a:t>&amp; </a:t>
            </a:r>
            <a:r>
              <a:rPr lang="fr-FR" dirty="0" err="1"/>
              <a:t>Competitive</a:t>
            </a:r>
            <a:r>
              <a:rPr lang="fr-FR" dirty="0"/>
              <a:t> </a:t>
            </a:r>
            <a:r>
              <a:rPr lang="fr-FR" dirty="0" err="1"/>
              <a:t>advantage</a:t>
            </a:r>
            <a:endParaRPr lang="fr-FR" sz="3200" dirty="0"/>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617" y="1260846"/>
            <a:ext cx="383644" cy="1621766"/>
          </a:xfrm>
          <a:prstGeom prst="rect">
            <a:avLst/>
          </a:prstGeom>
        </p:spPr>
      </p:pic>
      <p:sp>
        <p:nvSpPr>
          <p:cNvPr id="12" name="ZoneTexte 11"/>
          <p:cNvSpPr txBox="1"/>
          <p:nvPr/>
        </p:nvSpPr>
        <p:spPr>
          <a:xfrm>
            <a:off x="1267972" y="1816403"/>
            <a:ext cx="1652469" cy="738664"/>
          </a:xfrm>
          <a:prstGeom prst="rect">
            <a:avLst/>
          </a:prstGeom>
          <a:noFill/>
        </p:spPr>
        <p:txBody>
          <a:bodyPr wrap="square" rtlCol="0">
            <a:spAutoFit/>
          </a:bodyPr>
          <a:lstStyle/>
          <a:p>
            <a:r>
              <a:rPr lang="fr-FR" sz="1400" dirty="0">
                <a:solidFill>
                  <a:srgbClr val="3E3E3E"/>
                </a:solidFill>
                <a:latin typeface="Roboto Black" panose="02000000000000000000" pitchFamily="2" charset="0"/>
                <a:ea typeface="Roboto Black" panose="02000000000000000000" pitchFamily="2" charset="0"/>
              </a:rPr>
              <a:t>Biologique Recherche</a:t>
            </a:r>
          </a:p>
          <a:p>
            <a:r>
              <a:rPr lang="fr-FR" sz="1400" dirty="0">
                <a:solidFill>
                  <a:srgbClr val="3E3E3E"/>
                </a:solidFill>
                <a:latin typeface="Roboto Light" panose="02000000000000000000" pitchFamily="2" charset="0"/>
                <a:ea typeface="Roboto Light" panose="02000000000000000000" pitchFamily="2" charset="0"/>
              </a:rPr>
              <a:t>150ml / 99€</a:t>
            </a:r>
          </a:p>
        </p:txBody>
      </p:sp>
      <p:sp>
        <p:nvSpPr>
          <p:cNvPr id="13" name="Rectangle 12"/>
          <p:cNvSpPr/>
          <p:nvPr/>
        </p:nvSpPr>
        <p:spPr>
          <a:xfrm>
            <a:off x="2957663" y="1932392"/>
            <a:ext cx="360996" cy="307777"/>
          </a:xfrm>
          <a:prstGeom prst="rect">
            <a:avLst/>
          </a:prstGeom>
        </p:spPr>
        <p:txBody>
          <a:bodyPr wrap="none">
            <a:spAutoFit/>
          </a:bodyPr>
          <a:lstStyle/>
          <a:p>
            <a:r>
              <a:rPr lang="fr-FR" sz="14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1400" dirty="0"/>
          </a:p>
        </p:txBody>
      </p:sp>
      <p:pic>
        <p:nvPicPr>
          <p:cNvPr id="15" name="Image 14" descr="Résultat de recherche d'images pour &quot;brume anti-pollution cinq monde&quot;">
            <a:extLst>
              <a:ext uri="{FF2B5EF4-FFF2-40B4-BE49-F238E27FC236}">
                <a16:creationId xmlns:a16="http://schemas.microsoft.com/office/drawing/2014/main" id="{7FBC09B9-2E28-4376-BFAE-D682143A30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98" r="29309"/>
          <a:stretch/>
        </p:blipFill>
        <p:spPr bwMode="auto">
          <a:xfrm>
            <a:off x="7044288" y="4909568"/>
            <a:ext cx="607672" cy="1475183"/>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7512357" y="5538066"/>
            <a:ext cx="1677363" cy="523220"/>
          </a:xfrm>
          <a:prstGeom prst="rect">
            <a:avLst/>
          </a:prstGeom>
          <a:noFill/>
        </p:spPr>
        <p:txBody>
          <a:bodyPr wrap="square" rtlCol="0">
            <a:spAutoFit/>
          </a:bodyPr>
          <a:lstStyle/>
          <a:p>
            <a:r>
              <a:rPr lang="fr-FR" sz="1400" dirty="0">
                <a:solidFill>
                  <a:srgbClr val="3E3E3E"/>
                </a:solidFill>
                <a:latin typeface="Roboto Black" panose="02000000000000000000" pitchFamily="2" charset="0"/>
                <a:ea typeface="Roboto Black" panose="02000000000000000000" pitchFamily="2" charset="0"/>
              </a:rPr>
              <a:t>Cinq Mondes</a:t>
            </a:r>
          </a:p>
          <a:p>
            <a:r>
              <a:rPr lang="fr-FR" sz="1400" dirty="0">
                <a:solidFill>
                  <a:srgbClr val="3E3E3E"/>
                </a:solidFill>
                <a:latin typeface="Roboto Light" panose="02000000000000000000" pitchFamily="2" charset="0"/>
                <a:ea typeface="Roboto Light" panose="02000000000000000000" pitchFamily="2" charset="0"/>
              </a:rPr>
              <a:t>100ml / 29€</a:t>
            </a:r>
          </a:p>
        </p:txBody>
      </p:sp>
      <p:sp>
        <p:nvSpPr>
          <p:cNvPr id="17" name="Rectangle 16"/>
          <p:cNvSpPr/>
          <p:nvPr/>
        </p:nvSpPr>
        <p:spPr>
          <a:xfrm>
            <a:off x="9327867" y="5674008"/>
            <a:ext cx="452797" cy="307777"/>
          </a:xfrm>
          <a:prstGeom prst="rect">
            <a:avLst/>
          </a:prstGeom>
        </p:spPr>
        <p:txBody>
          <a:bodyPr wrap="square">
            <a:spAutoFit/>
          </a:bodyPr>
          <a:lstStyle/>
          <a:p>
            <a:r>
              <a:rPr lang="fr-FR" sz="14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1400" dirty="0"/>
          </a:p>
        </p:txBody>
      </p:sp>
      <p:pic>
        <p:nvPicPr>
          <p:cNvPr id="19" name="Image 18" descr="Résultat de recherche d'images pour &quot;incellium city spray&quot;">
            <a:extLst>
              <a:ext uri="{FF2B5EF4-FFF2-40B4-BE49-F238E27FC236}">
                <a16:creationId xmlns:a16="http://schemas.microsoft.com/office/drawing/2014/main" id="{C50484AB-A952-4446-BFF1-ED2F6669223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26" r="23636"/>
          <a:stretch/>
        </p:blipFill>
        <p:spPr bwMode="auto">
          <a:xfrm>
            <a:off x="7072572" y="1500263"/>
            <a:ext cx="551907" cy="1439745"/>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7536605" y="1976730"/>
            <a:ext cx="1176877" cy="523220"/>
          </a:xfrm>
          <a:prstGeom prst="rect">
            <a:avLst/>
          </a:prstGeom>
          <a:noFill/>
        </p:spPr>
        <p:txBody>
          <a:bodyPr wrap="square" rtlCol="0">
            <a:spAutoFit/>
          </a:bodyPr>
          <a:lstStyle/>
          <a:p>
            <a:r>
              <a:rPr lang="fr-FR" sz="1400" dirty="0">
                <a:solidFill>
                  <a:srgbClr val="3E3E3E"/>
                </a:solidFill>
                <a:latin typeface="Roboto Black" panose="02000000000000000000" pitchFamily="2" charset="0"/>
                <a:ea typeface="Roboto Black" panose="02000000000000000000" pitchFamily="2" charset="0"/>
              </a:rPr>
              <a:t>Esthederm</a:t>
            </a:r>
          </a:p>
          <a:p>
            <a:r>
              <a:rPr lang="fr-FR" sz="1400" dirty="0">
                <a:solidFill>
                  <a:srgbClr val="3E3E3E"/>
                </a:solidFill>
                <a:latin typeface="Roboto Light" panose="02000000000000000000" pitchFamily="2" charset="0"/>
                <a:ea typeface="Roboto Light" panose="02000000000000000000" pitchFamily="2" charset="0"/>
              </a:rPr>
              <a:t>100ml / 47€</a:t>
            </a:r>
          </a:p>
        </p:txBody>
      </p:sp>
      <p:sp>
        <p:nvSpPr>
          <p:cNvPr id="21" name="ZoneTexte 20"/>
          <p:cNvSpPr txBox="1"/>
          <p:nvPr/>
        </p:nvSpPr>
        <p:spPr>
          <a:xfrm>
            <a:off x="9649010" y="2000706"/>
            <a:ext cx="2542990" cy="307777"/>
          </a:xfrm>
          <a:prstGeom prst="rect">
            <a:avLst/>
          </a:prstGeom>
          <a:noFill/>
        </p:spPr>
        <p:txBody>
          <a:bodyPr wrap="square" rtlCol="0">
            <a:spAutoFit/>
          </a:bodyPr>
          <a:lstStyle/>
          <a:p>
            <a:r>
              <a:rPr lang="fr-FR" sz="1400" dirty="0">
                <a:solidFill>
                  <a:srgbClr val="3E3E3E"/>
                </a:solidFill>
                <a:latin typeface="Roboto Light" panose="02000000000000000000" pitchFamily="2" charset="0"/>
                <a:ea typeface="Roboto Light" panose="02000000000000000000" pitchFamily="2" charset="0"/>
              </a:rPr>
              <a:t>Not clean (silicones, EDTA, …) </a:t>
            </a:r>
          </a:p>
        </p:txBody>
      </p:sp>
      <p:sp>
        <p:nvSpPr>
          <p:cNvPr id="22" name="Rectangle 21"/>
          <p:cNvSpPr/>
          <p:nvPr/>
        </p:nvSpPr>
        <p:spPr>
          <a:xfrm>
            <a:off x="9280452" y="2092146"/>
            <a:ext cx="360996" cy="307777"/>
          </a:xfrm>
          <a:prstGeom prst="rect">
            <a:avLst/>
          </a:prstGeom>
        </p:spPr>
        <p:txBody>
          <a:bodyPr wrap="none">
            <a:spAutoFit/>
          </a:bodyPr>
          <a:lstStyle/>
          <a:p>
            <a:r>
              <a:rPr lang="fr-FR" sz="14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1400" dirty="0"/>
          </a:p>
        </p:txBody>
      </p:sp>
      <p:pic>
        <p:nvPicPr>
          <p:cNvPr id="23" name="Image 22" descr="Natura Bissé Diamond Cocoon Ultimate Shiel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811" t="4225" r="28912" b="5633"/>
          <a:stretch/>
        </p:blipFill>
        <p:spPr bwMode="auto">
          <a:xfrm>
            <a:off x="690052" y="3164660"/>
            <a:ext cx="437006" cy="1304682"/>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1268763" y="3549968"/>
            <a:ext cx="1478396" cy="523220"/>
          </a:xfrm>
          <a:prstGeom prst="rect">
            <a:avLst/>
          </a:prstGeom>
          <a:noFill/>
        </p:spPr>
        <p:txBody>
          <a:bodyPr wrap="square" rtlCol="0">
            <a:spAutoFit/>
          </a:bodyPr>
          <a:lstStyle/>
          <a:p>
            <a:r>
              <a:rPr lang="fr-FR" sz="1400" dirty="0">
                <a:solidFill>
                  <a:srgbClr val="3E3E3E"/>
                </a:solidFill>
                <a:latin typeface="Roboto Black" panose="02000000000000000000" pitchFamily="2" charset="0"/>
                <a:ea typeface="Roboto Black" panose="02000000000000000000" pitchFamily="2" charset="0"/>
              </a:rPr>
              <a:t>Natura Bissé</a:t>
            </a:r>
          </a:p>
          <a:p>
            <a:r>
              <a:rPr lang="fr-FR" sz="1400" dirty="0">
                <a:solidFill>
                  <a:srgbClr val="3E3E3E"/>
                </a:solidFill>
                <a:latin typeface="Roboto Light" panose="02000000000000000000" pitchFamily="2" charset="0"/>
                <a:ea typeface="Roboto Light" panose="02000000000000000000" pitchFamily="2" charset="0"/>
              </a:rPr>
              <a:t>75ml / 102,95€</a:t>
            </a:r>
          </a:p>
        </p:txBody>
      </p:sp>
      <p:pic>
        <p:nvPicPr>
          <p:cNvPr id="26" name="Image 25" descr="My Payot Brume Eclat PAYOT">
            <a:extLst>
              <a:ext uri="{FF2B5EF4-FFF2-40B4-BE49-F238E27FC236}">
                <a16:creationId xmlns:a16="http://schemas.microsoft.com/office/drawing/2014/main" id="{6CA8BFD6-F72C-46CD-9B7D-05703D42F0E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400" t="7590" r="35823" b="7585"/>
          <a:stretch/>
        </p:blipFill>
        <p:spPr bwMode="auto">
          <a:xfrm>
            <a:off x="7162541" y="3201401"/>
            <a:ext cx="354663" cy="1454114"/>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7523183" y="3724187"/>
            <a:ext cx="1338801" cy="523220"/>
          </a:xfrm>
          <a:prstGeom prst="rect">
            <a:avLst/>
          </a:prstGeom>
          <a:noFill/>
        </p:spPr>
        <p:txBody>
          <a:bodyPr wrap="square" rtlCol="0">
            <a:spAutoFit/>
          </a:bodyPr>
          <a:lstStyle/>
          <a:p>
            <a:r>
              <a:rPr lang="fr-FR" sz="1400" dirty="0">
                <a:solidFill>
                  <a:srgbClr val="3E3E3E"/>
                </a:solidFill>
                <a:latin typeface="Roboto Black" panose="02000000000000000000" pitchFamily="2" charset="0"/>
                <a:ea typeface="Roboto Black" panose="02000000000000000000" pitchFamily="2" charset="0"/>
              </a:rPr>
              <a:t>Payot</a:t>
            </a:r>
          </a:p>
          <a:p>
            <a:r>
              <a:rPr lang="fr-FR" sz="1400" dirty="0">
                <a:solidFill>
                  <a:srgbClr val="3E3E3E"/>
                </a:solidFill>
                <a:latin typeface="Roboto Light" panose="02000000000000000000" pitchFamily="2" charset="0"/>
                <a:ea typeface="Roboto Light" panose="02000000000000000000" pitchFamily="2" charset="0"/>
              </a:rPr>
              <a:t>125ml / 25,5€</a:t>
            </a:r>
          </a:p>
        </p:txBody>
      </p:sp>
      <p:sp>
        <p:nvSpPr>
          <p:cNvPr id="28" name="ZoneTexte 27"/>
          <p:cNvSpPr txBox="1"/>
          <p:nvPr/>
        </p:nvSpPr>
        <p:spPr>
          <a:xfrm>
            <a:off x="9660142" y="3817001"/>
            <a:ext cx="2268967" cy="523220"/>
          </a:xfrm>
          <a:prstGeom prst="rect">
            <a:avLst/>
          </a:prstGeom>
          <a:noFill/>
        </p:spPr>
        <p:txBody>
          <a:bodyPr wrap="square" rtlCol="0">
            <a:spAutoFit/>
          </a:bodyPr>
          <a:lstStyle/>
          <a:p>
            <a:r>
              <a:rPr lang="fr-FR" sz="1400" dirty="0">
                <a:solidFill>
                  <a:srgbClr val="3E3E3E"/>
                </a:solidFill>
                <a:latin typeface="Roboto Light" panose="02000000000000000000" pitchFamily="2" charset="0"/>
                <a:ea typeface="Roboto Light" panose="02000000000000000000" pitchFamily="2" charset="0"/>
              </a:rPr>
              <a:t>- No anti-UV/ Blue light   protection</a:t>
            </a:r>
          </a:p>
        </p:txBody>
      </p:sp>
      <p:pic>
        <p:nvPicPr>
          <p:cNvPr id="29" name="Image 28" descr="https://www.ecocentric.fr/images/108/p/108_343335_max.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144" r="31712"/>
          <a:stretch/>
        </p:blipFill>
        <p:spPr bwMode="auto">
          <a:xfrm>
            <a:off x="612220" y="4596145"/>
            <a:ext cx="606597" cy="1775093"/>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p:cNvSpPr txBox="1"/>
          <p:nvPr/>
        </p:nvSpPr>
        <p:spPr>
          <a:xfrm>
            <a:off x="1250419" y="5381264"/>
            <a:ext cx="1553856" cy="738664"/>
          </a:xfrm>
          <a:prstGeom prst="rect">
            <a:avLst/>
          </a:prstGeom>
          <a:noFill/>
        </p:spPr>
        <p:txBody>
          <a:bodyPr wrap="square" rtlCol="0">
            <a:spAutoFit/>
          </a:bodyPr>
          <a:lstStyle/>
          <a:p>
            <a:r>
              <a:rPr lang="fr-FR" sz="1400" dirty="0">
                <a:solidFill>
                  <a:srgbClr val="3E3E3E"/>
                </a:solidFill>
                <a:latin typeface="Roboto Black" panose="02000000000000000000" pitchFamily="2" charset="0"/>
                <a:ea typeface="Roboto Black" panose="02000000000000000000" pitchFamily="2" charset="0"/>
              </a:rPr>
              <a:t>Suzanne Kaufmann</a:t>
            </a:r>
          </a:p>
          <a:p>
            <a:r>
              <a:rPr lang="fr-FR" sz="1400" dirty="0">
                <a:solidFill>
                  <a:srgbClr val="3E3E3E"/>
                </a:solidFill>
                <a:latin typeface="Roboto Light" panose="02000000000000000000" pitchFamily="2" charset="0"/>
                <a:ea typeface="Roboto Light" panose="02000000000000000000" pitchFamily="2" charset="0"/>
              </a:rPr>
              <a:t>75ml / 65€</a:t>
            </a:r>
          </a:p>
        </p:txBody>
      </p:sp>
      <p:sp>
        <p:nvSpPr>
          <p:cNvPr id="32" name="Rectangle 31"/>
          <p:cNvSpPr/>
          <p:nvPr/>
        </p:nvSpPr>
        <p:spPr>
          <a:xfrm>
            <a:off x="9243938" y="3836934"/>
            <a:ext cx="360996" cy="307777"/>
          </a:xfrm>
          <a:prstGeom prst="rect">
            <a:avLst/>
          </a:prstGeom>
        </p:spPr>
        <p:txBody>
          <a:bodyPr wrap="none">
            <a:spAutoFit/>
          </a:bodyPr>
          <a:lstStyle/>
          <a:p>
            <a:r>
              <a:rPr lang="fr-FR" sz="14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1400" dirty="0"/>
          </a:p>
        </p:txBody>
      </p:sp>
      <p:sp>
        <p:nvSpPr>
          <p:cNvPr id="33" name="Rectangle 32"/>
          <p:cNvSpPr/>
          <p:nvPr/>
        </p:nvSpPr>
        <p:spPr>
          <a:xfrm>
            <a:off x="2957743" y="3668053"/>
            <a:ext cx="360996" cy="307777"/>
          </a:xfrm>
          <a:prstGeom prst="rect">
            <a:avLst/>
          </a:prstGeom>
        </p:spPr>
        <p:txBody>
          <a:bodyPr wrap="none">
            <a:spAutoFit/>
          </a:bodyPr>
          <a:lstStyle/>
          <a:p>
            <a:r>
              <a:rPr lang="fr-FR" sz="14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1400" dirty="0"/>
          </a:p>
        </p:txBody>
      </p:sp>
      <p:sp>
        <p:nvSpPr>
          <p:cNvPr id="34" name="Rectangle 33"/>
          <p:cNvSpPr/>
          <p:nvPr/>
        </p:nvSpPr>
        <p:spPr>
          <a:xfrm>
            <a:off x="2946420" y="5496680"/>
            <a:ext cx="360996" cy="307777"/>
          </a:xfrm>
          <a:prstGeom prst="rect">
            <a:avLst/>
          </a:prstGeom>
        </p:spPr>
        <p:txBody>
          <a:bodyPr wrap="none">
            <a:spAutoFit/>
          </a:bodyPr>
          <a:lstStyle/>
          <a:p>
            <a:r>
              <a:rPr lang="fr-FR" sz="14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a:t>
            </a:r>
            <a:endParaRPr lang="fr-FR" sz="1400" dirty="0"/>
          </a:p>
        </p:txBody>
      </p:sp>
      <p:cxnSp>
        <p:nvCxnSpPr>
          <p:cNvPr id="35" name="Connecteur droit 34"/>
          <p:cNvCxnSpPr/>
          <p:nvPr/>
        </p:nvCxnSpPr>
        <p:spPr>
          <a:xfrm>
            <a:off x="6064349" y="1558459"/>
            <a:ext cx="6746" cy="4320000"/>
          </a:xfrm>
          <a:prstGeom prst="line">
            <a:avLst/>
          </a:prstGeom>
          <a:ln w="57150">
            <a:solidFill>
              <a:srgbClr val="B2A7F7"/>
            </a:solidFill>
          </a:ln>
        </p:spPr>
        <p:style>
          <a:lnRef idx="1">
            <a:schemeClr val="accent2"/>
          </a:lnRef>
          <a:fillRef idx="0">
            <a:schemeClr val="accent2"/>
          </a:fillRef>
          <a:effectRef idx="0">
            <a:schemeClr val="accent2"/>
          </a:effectRef>
          <a:fontRef idx="minor">
            <a:schemeClr val="tx1"/>
          </a:fontRef>
        </p:style>
      </p:cxnSp>
      <p:sp>
        <p:nvSpPr>
          <p:cNvPr id="37" name="ZoneTexte 36"/>
          <p:cNvSpPr txBox="1"/>
          <p:nvPr/>
        </p:nvSpPr>
        <p:spPr>
          <a:xfrm>
            <a:off x="3429864" y="5483691"/>
            <a:ext cx="1717849" cy="738664"/>
          </a:xfrm>
          <a:prstGeom prst="rect">
            <a:avLst/>
          </a:prstGeom>
          <a:noFill/>
        </p:spPr>
        <p:txBody>
          <a:bodyPr wrap="square" rtlCol="0">
            <a:spAutoFit/>
          </a:bodyPr>
          <a:lstStyle/>
          <a:p>
            <a:r>
              <a:rPr lang="fr-FR" sz="1400" dirty="0">
                <a:solidFill>
                  <a:srgbClr val="3E3E3E"/>
                </a:solidFill>
                <a:latin typeface="Roboto Light" panose="02000000000000000000" pitchFamily="2" charset="0"/>
                <a:ea typeface="Roboto Light" panose="02000000000000000000" pitchFamily="2" charset="0"/>
              </a:rPr>
              <a:t>No anti-pollution </a:t>
            </a:r>
          </a:p>
          <a:p>
            <a:r>
              <a:rPr lang="fr-FR" sz="1400" dirty="0">
                <a:solidFill>
                  <a:srgbClr val="3E3E3E"/>
                </a:solidFill>
                <a:latin typeface="Roboto Light" panose="02000000000000000000" pitchFamily="2" charset="0"/>
                <a:ea typeface="Roboto Light" panose="02000000000000000000" pitchFamily="2" charset="0"/>
              </a:rPr>
              <a:t>protection</a:t>
            </a:r>
          </a:p>
          <a:p>
            <a:r>
              <a:rPr lang="fr-FR" sz="1400" dirty="0">
                <a:solidFill>
                  <a:srgbClr val="3E3E3E"/>
                </a:solidFill>
                <a:latin typeface="Roboto Light" panose="02000000000000000000" pitchFamily="2" charset="0"/>
                <a:ea typeface="Roboto Light" panose="02000000000000000000" pitchFamily="2" charset="0"/>
              </a:rPr>
              <a:t> Price ++</a:t>
            </a:r>
          </a:p>
        </p:txBody>
      </p:sp>
      <p:sp>
        <p:nvSpPr>
          <p:cNvPr id="2" name="ZoneTexte 1">
            <a:extLst>
              <a:ext uri="{FF2B5EF4-FFF2-40B4-BE49-F238E27FC236}">
                <a16:creationId xmlns:a16="http://schemas.microsoft.com/office/drawing/2014/main" id="{3355A690-2D42-59E2-AE44-E92782402E80}"/>
              </a:ext>
            </a:extLst>
          </p:cNvPr>
          <p:cNvSpPr txBox="1"/>
          <p:nvPr/>
        </p:nvSpPr>
        <p:spPr>
          <a:xfrm>
            <a:off x="3429864" y="1933188"/>
            <a:ext cx="2067515" cy="738664"/>
          </a:xfrm>
          <a:prstGeom prst="rect">
            <a:avLst/>
          </a:prstGeom>
          <a:noFill/>
        </p:spPr>
        <p:txBody>
          <a:bodyPr wrap="square" rtlCol="0">
            <a:spAutoFit/>
          </a:bodyPr>
          <a:lstStyle/>
          <a:p>
            <a:r>
              <a:rPr lang="fr-FR" sz="1400" dirty="0">
                <a:solidFill>
                  <a:srgbClr val="3E3E3E"/>
                </a:solidFill>
                <a:latin typeface="Roboto Light" panose="02000000000000000000" pitchFamily="2" charset="0"/>
                <a:ea typeface="Roboto Light" panose="02000000000000000000" pitchFamily="2" charset="0"/>
              </a:rPr>
              <a:t>- No anti-UV/ Blue light   protection</a:t>
            </a:r>
          </a:p>
          <a:p>
            <a:r>
              <a:rPr lang="fr-FR" sz="1400" dirty="0">
                <a:solidFill>
                  <a:srgbClr val="3E3E3E"/>
                </a:solidFill>
                <a:latin typeface="Roboto Light" panose="02000000000000000000" pitchFamily="2" charset="0"/>
                <a:ea typeface="Roboto Light" panose="02000000000000000000" pitchFamily="2" charset="0"/>
              </a:rPr>
              <a:t>- Price  +++ </a:t>
            </a:r>
          </a:p>
        </p:txBody>
      </p:sp>
      <p:sp>
        <p:nvSpPr>
          <p:cNvPr id="3" name="ZoneTexte 2">
            <a:extLst>
              <a:ext uri="{FF2B5EF4-FFF2-40B4-BE49-F238E27FC236}">
                <a16:creationId xmlns:a16="http://schemas.microsoft.com/office/drawing/2014/main" id="{BB53F846-8BE7-1CEA-8752-3D4CB1F21107}"/>
              </a:ext>
            </a:extLst>
          </p:cNvPr>
          <p:cNvSpPr txBox="1"/>
          <p:nvPr/>
        </p:nvSpPr>
        <p:spPr>
          <a:xfrm>
            <a:off x="3439150" y="3504070"/>
            <a:ext cx="2067515" cy="738664"/>
          </a:xfrm>
          <a:prstGeom prst="rect">
            <a:avLst/>
          </a:prstGeom>
          <a:noFill/>
        </p:spPr>
        <p:txBody>
          <a:bodyPr wrap="square" rtlCol="0">
            <a:spAutoFit/>
          </a:bodyPr>
          <a:lstStyle/>
          <a:p>
            <a:r>
              <a:rPr lang="fr-FR" sz="1400" dirty="0">
                <a:solidFill>
                  <a:srgbClr val="3E3E3E"/>
                </a:solidFill>
                <a:latin typeface="Roboto Light" panose="02000000000000000000" pitchFamily="2" charset="0"/>
                <a:ea typeface="Roboto Light" panose="02000000000000000000" pitchFamily="2" charset="0"/>
              </a:rPr>
              <a:t>- No anti-UV/ Blue light   protection</a:t>
            </a:r>
          </a:p>
          <a:p>
            <a:r>
              <a:rPr lang="fr-FR" sz="1400" dirty="0">
                <a:solidFill>
                  <a:srgbClr val="3E3E3E"/>
                </a:solidFill>
                <a:latin typeface="Roboto Light" panose="02000000000000000000" pitchFamily="2" charset="0"/>
                <a:ea typeface="Roboto Light" panose="02000000000000000000" pitchFamily="2" charset="0"/>
              </a:rPr>
              <a:t>- Price  +++ </a:t>
            </a:r>
          </a:p>
        </p:txBody>
      </p:sp>
      <p:sp>
        <p:nvSpPr>
          <p:cNvPr id="4" name="ZoneTexte 3">
            <a:extLst>
              <a:ext uri="{FF2B5EF4-FFF2-40B4-BE49-F238E27FC236}">
                <a16:creationId xmlns:a16="http://schemas.microsoft.com/office/drawing/2014/main" id="{7C6CEA51-2048-4C29-EF6D-C2D82DC12D59}"/>
              </a:ext>
            </a:extLst>
          </p:cNvPr>
          <p:cNvSpPr txBox="1"/>
          <p:nvPr/>
        </p:nvSpPr>
        <p:spPr>
          <a:xfrm>
            <a:off x="9782143" y="5518359"/>
            <a:ext cx="2268967" cy="523220"/>
          </a:xfrm>
          <a:prstGeom prst="rect">
            <a:avLst/>
          </a:prstGeom>
          <a:noFill/>
        </p:spPr>
        <p:txBody>
          <a:bodyPr wrap="square" rtlCol="0">
            <a:spAutoFit/>
          </a:bodyPr>
          <a:lstStyle/>
          <a:p>
            <a:r>
              <a:rPr lang="fr-FR" sz="1400" dirty="0">
                <a:solidFill>
                  <a:srgbClr val="3E3E3E"/>
                </a:solidFill>
                <a:latin typeface="Roboto Light" panose="02000000000000000000" pitchFamily="2" charset="0"/>
                <a:ea typeface="Roboto Light" panose="02000000000000000000" pitchFamily="2" charset="0"/>
              </a:rPr>
              <a:t>- No anti-UV/ Blue light   protection</a:t>
            </a:r>
          </a:p>
        </p:txBody>
      </p:sp>
    </p:spTree>
    <p:extLst>
      <p:ext uri="{BB962C8B-B14F-4D97-AF65-F5344CB8AC3E}">
        <p14:creationId xmlns:p14="http://schemas.microsoft.com/office/powerpoint/2010/main" val="3377422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1A3EDDD-A717-4D88-86D9-A4E751F47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0386"/>
            <a:ext cx="12763500" cy="7278386"/>
          </a:xfrm>
          <a:prstGeom prst="rect">
            <a:avLst/>
          </a:prstGeom>
        </p:spPr>
      </p:pic>
      <p:sp>
        <p:nvSpPr>
          <p:cNvPr id="3" name="Titre 2">
            <a:extLst>
              <a:ext uri="{FF2B5EF4-FFF2-40B4-BE49-F238E27FC236}">
                <a16:creationId xmlns:a16="http://schemas.microsoft.com/office/drawing/2014/main" id="{6755A731-E314-4A5D-831E-932B7CEA7BE0}"/>
              </a:ext>
            </a:extLst>
          </p:cNvPr>
          <p:cNvSpPr>
            <a:spLocks noGrp="1"/>
          </p:cNvSpPr>
          <p:nvPr>
            <p:ph type="title"/>
          </p:nvPr>
        </p:nvSpPr>
        <p:spPr>
          <a:xfrm>
            <a:off x="723899" y="3684714"/>
            <a:ext cx="11615057" cy="792036"/>
          </a:xfrm>
        </p:spPr>
        <p:txBody>
          <a:bodyPr/>
          <a:lstStyle/>
          <a:p>
            <a:pPr algn="ctr"/>
            <a:r>
              <a:rPr lang="fr-FR" dirty="0" err="1">
                <a:latin typeface="KyivType Sans2" panose="00000500000000000000" pitchFamily="50" charset="0"/>
              </a:rPr>
              <a:t>Ready</a:t>
            </a:r>
            <a:r>
              <a:rPr lang="fr-FR" dirty="0">
                <a:latin typeface="KyivType Sans2" panose="00000500000000000000" pitchFamily="50" charset="0"/>
              </a:rPr>
              <a:t> to </a:t>
            </a:r>
            <a:r>
              <a:rPr lang="fr-FR" dirty="0" err="1">
                <a:latin typeface="KyivType Sans2" panose="00000500000000000000" pitchFamily="50" charset="0"/>
              </a:rPr>
              <a:t>play</a:t>
            </a:r>
            <a:r>
              <a:rPr lang="fr-FR" dirty="0">
                <a:latin typeface="KyivType Sans2" panose="00000500000000000000" pitchFamily="50" charset="0"/>
              </a:rPr>
              <a:t> ?</a:t>
            </a:r>
          </a:p>
        </p:txBody>
      </p:sp>
    </p:spTree>
    <p:extLst>
      <p:ext uri="{BB962C8B-B14F-4D97-AF65-F5344CB8AC3E}">
        <p14:creationId xmlns:p14="http://schemas.microsoft.com/office/powerpoint/2010/main" val="2101090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2EE0A4D-E2B1-6434-9733-3DEFE9366BFA}"/>
              </a:ext>
            </a:extLst>
          </p:cNvPr>
          <p:cNvPicPr>
            <a:picLocks noChangeAspect="1"/>
          </p:cNvPicPr>
          <p:nvPr/>
        </p:nvPicPr>
        <p:blipFill>
          <a:blip r:embed="rId3"/>
          <a:stretch>
            <a:fillRect/>
          </a:stretch>
        </p:blipFill>
        <p:spPr>
          <a:xfrm>
            <a:off x="2752437" y="-12594"/>
            <a:ext cx="9530350" cy="6858000"/>
          </a:xfrm>
          <a:prstGeom prst="rect">
            <a:avLst/>
          </a:prstGeom>
          <a:solidFill>
            <a:srgbClr val="C3B8DA"/>
          </a:solidFill>
        </p:spPr>
      </p:pic>
      <p:sp>
        <p:nvSpPr>
          <p:cNvPr id="30" name="Rectangle 29">
            <a:extLst>
              <a:ext uri="{FF2B5EF4-FFF2-40B4-BE49-F238E27FC236}">
                <a16:creationId xmlns:a16="http://schemas.microsoft.com/office/drawing/2014/main" id="{A54C7573-C2A2-4DEE-9849-12458BC6F6D2}"/>
              </a:ext>
            </a:extLst>
          </p:cNvPr>
          <p:cNvSpPr/>
          <p:nvPr/>
        </p:nvSpPr>
        <p:spPr>
          <a:xfrm>
            <a:off x="2854477"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2863621"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2863621"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07235" cy="1111625"/>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3113110" y="2425366"/>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400" dirty="0">
                <a:solidFill>
                  <a:prstClr val="black"/>
                </a:solidFill>
                <a:latin typeface="Roboto Light"/>
                <a:ea typeface="Roboto" panose="02000000000000000000" pitchFamily="2" charset="0"/>
              </a:rPr>
              <a:t>Anti-Pollution and Anti-</a:t>
            </a:r>
            <a:r>
              <a:rPr lang="fr-FR" sz="2400" dirty="0" err="1">
                <a:solidFill>
                  <a:prstClr val="black"/>
                </a:solidFill>
                <a:latin typeface="Roboto Light"/>
                <a:ea typeface="Roboto" panose="02000000000000000000" pitchFamily="2" charset="0"/>
              </a:rPr>
              <a:t>Particle</a:t>
            </a:r>
            <a:r>
              <a:rPr lang="fr-FR" sz="2400" dirty="0">
                <a:solidFill>
                  <a:prstClr val="black"/>
                </a:solidFill>
                <a:latin typeface="Roboto Light"/>
                <a:ea typeface="Roboto" panose="02000000000000000000" pitchFamily="2" charset="0"/>
              </a:rPr>
              <a:t>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endParaRPr>
          </a:p>
        </p:txBody>
      </p:sp>
      <p:pic>
        <p:nvPicPr>
          <p:cNvPr id="23" name="Picture 2" descr="https://www.verre-et-plastique.fr/media/image/a0/f7/40/103501-30ml-braunglas-m-pipette-s-600px5c8fb24c6333e.jpg">
            <a:extLst>
              <a:ext uri="{FF2B5EF4-FFF2-40B4-BE49-F238E27FC236}">
                <a16:creationId xmlns:a16="http://schemas.microsoft.com/office/drawing/2014/main" id="{478FEDE8-2096-6689-D996-2B8DC40772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00" b="98500" l="33167" r="65667"/>
                    </a14:imgEffect>
                    <a14:imgEffect>
                      <a14:brightnessContrast bright="100000"/>
                    </a14:imgEffect>
                  </a14:imgLayer>
                </a14:imgProps>
              </a:ext>
              <a:ext uri="{28A0092B-C50C-407E-A947-70E740481C1C}">
                <a14:useLocalDpi xmlns:a14="http://schemas.microsoft.com/office/drawing/2010/main" val="0"/>
              </a:ext>
            </a:extLst>
          </a:blip>
          <a:srcRect l="31217" r="48127"/>
          <a:stretch/>
        </p:blipFill>
        <p:spPr bwMode="auto">
          <a:xfrm>
            <a:off x="906619" y="153947"/>
            <a:ext cx="1392166" cy="6739861"/>
          </a:xfrm>
          <a:prstGeom prst="rect">
            <a:avLst/>
          </a:prstGeom>
          <a:noFill/>
          <a:effectLst/>
        </p:spPr>
      </p:pic>
      <p:sp>
        <p:nvSpPr>
          <p:cNvPr id="13" name="ZoneTexte 12">
            <a:extLst>
              <a:ext uri="{FF2B5EF4-FFF2-40B4-BE49-F238E27FC236}">
                <a16:creationId xmlns:a16="http://schemas.microsoft.com/office/drawing/2014/main" id="{0B552C52-DF53-E004-7DD8-3EA3089B7EDC}"/>
              </a:ext>
            </a:extLst>
          </p:cNvPr>
          <p:cNvSpPr txBox="1"/>
          <p:nvPr/>
        </p:nvSpPr>
        <p:spPr>
          <a:xfrm>
            <a:off x="2736182" y="1270413"/>
            <a:ext cx="9455818" cy="461665"/>
          </a:xfrm>
          <a:prstGeom prst="rect">
            <a:avLst/>
          </a:prstGeom>
          <a:noFill/>
        </p:spPr>
        <p:txBody>
          <a:bodyPr wrap="square">
            <a:spAutoFit/>
          </a:bodyPr>
          <a:lstStyle/>
          <a:p>
            <a:pPr lvl="0" algn="ctr"/>
            <a:r>
              <a:rPr lang="en-US" sz="2400" noProof="0" dirty="0">
                <a:solidFill>
                  <a:prstClr val="black"/>
                </a:solidFill>
                <a:latin typeface="Roboto Light"/>
                <a:ea typeface="Roboto" panose="02000000000000000000" pitchFamily="2" charset="0"/>
              </a:rPr>
              <a:t>What are the actions of the </a:t>
            </a:r>
            <a:r>
              <a:rPr lang="en-US" sz="2400" b="1" noProof="0" dirty="0">
                <a:solidFill>
                  <a:prstClr val="black"/>
                </a:solidFill>
                <a:latin typeface="Roboto Light"/>
                <a:ea typeface="Roboto" panose="02000000000000000000" pitchFamily="2" charset="0"/>
              </a:rPr>
              <a:t>Vital Defense </a:t>
            </a:r>
            <a:r>
              <a:rPr lang="en-US" sz="2400" noProof="0" dirty="0">
                <a:solidFill>
                  <a:prstClr val="black"/>
                </a:solidFill>
                <a:latin typeface="Roboto Light"/>
                <a:ea typeface="Roboto" panose="02000000000000000000" pitchFamily="2" charset="0"/>
              </a:rPr>
              <a:t>mist ?</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3071827" y="4841021"/>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2400" dirty="0">
                <a:solidFill>
                  <a:prstClr val="black"/>
                </a:solidFill>
                <a:latin typeface="Roboto Light"/>
                <a:ea typeface="Roboto" panose="02000000000000000000" pitchFamily="2" charset="0"/>
              </a:rPr>
              <a:t>Radiance</a:t>
            </a:r>
            <a:r>
              <a:rPr lang="fr-FR" sz="2400" b="1" dirty="0">
                <a:solidFill>
                  <a:prstClr val="black"/>
                </a:solidFill>
                <a:latin typeface="Roboto Light"/>
                <a:ea typeface="Roboto" panose="02000000000000000000" pitchFamily="2" charset="0"/>
              </a:rPr>
              <a:t> </a:t>
            </a:r>
            <a:endParaRPr kumimoji="0" lang="fr-FR" sz="2400" b="1"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3" name="Espace réservé du titre 1">
            <a:extLst>
              <a:ext uri="{FF2B5EF4-FFF2-40B4-BE49-F238E27FC236}">
                <a16:creationId xmlns:a16="http://schemas.microsoft.com/office/drawing/2014/main" id="{B788E6B2-D3C7-ABC4-25EA-26C9DE11589B}"/>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b="1" cap="small" dirty="0"/>
              <a:t>Vital Defense</a:t>
            </a:r>
            <a:br>
              <a:rPr lang="fr-FR" b="1" cap="small" dirty="0">
                <a:solidFill>
                  <a:schemeClr val="tx1"/>
                </a:solidFill>
              </a:rPr>
            </a:br>
            <a:r>
              <a:rPr lang="fr-FR" sz="2400" b="1" cap="small" dirty="0"/>
              <a:t>Brume multi-protection</a:t>
            </a:r>
            <a:br>
              <a:rPr lang="fr-FR" sz="2400" b="1" cap="small" dirty="0">
                <a:solidFill>
                  <a:srgbClr val="B2A7F7"/>
                </a:solidFill>
              </a:rPr>
            </a:br>
            <a:endParaRPr lang="fr-FR" sz="2400" b="1" cap="small" dirty="0">
              <a:solidFill>
                <a:srgbClr val="B2A7F7"/>
              </a:solidFill>
            </a:endParaRPr>
          </a:p>
        </p:txBody>
      </p:sp>
      <p:sp>
        <p:nvSpPr>
          <p:cNvPr id="5" name="Rectangle 4">
            <a:extLst>
              <a:ext uri="{FF2B5EF4-FFF2-40B4-BE49-F238E27FC236}">
                <a16:creationId xmlns:a16="http://schemas.microsoft.com/office/drawing/2014/main" id="{D886D1E3-D692-6EF3-0CCA-CB406E976D5A}"/>
              </a:ext>
            </a:extLst>
          </p:cNvPr>
          <p:cNvSpPr/>
          <p:nvPr/>
        </p:nvSpPr>
        <p:spPr>
          <a:xfrm>
            <a:off x="2874505"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3082711" y="6000369"/>
            <a:ext cx="8869803"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en-US" sz="2400" dirty="0">
                <a:solidFill>
                  <a:prstClr val="black"/>
                </a:solidFill>
                <a:latin typeface="Roboto Light"/>
                <a:ea typeface="Roboto" panose="02000000000000000000" pitchFamily="2" charset="0"/>
              </a:rPr>
              <a:t>Protects against UV and Blue Light aggression</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endParaRPr>
          </a:p>
        </p:txBody>
      </p:sp>
      <p:sp>
        <p:nvSpPr>
          <p:cNvPr id="8" name="ZoneTexte 7">
            <a:extLst>
              <a:ext uri="{FF2B5EF4-FFF2-40B4-BE49-F238E27FC236}">
                <a16:creationId xmlns:a16="http://schemas.microsoft.com/office/drawing/2014/main" id="{F49A4655-AA42-0B9C-E9C1-F75C0D32F5FE}"/>
              </a:ext>
            </a:extLst>
          </p:cNvPr>
          <p:cNvSpPr txBox="1"/>
          <p:nvPr/>
        </p:nvSpPr>
        <p:spPr>
          <a:xfrm>
            <a:off x="3002392" y="3669845"/>
            <a:ext cx="6393873"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3B8DA"/>
                </a:solidFill>
                <a:effectLst/>
                <a:uLnTx/>
                <a:uFillTx/>
                <a:latin typeface="Roboto Light"/>
                <a:ea typeface="Roboto" panose="02000000000000000000" pitchFamily="2" charset="0"/>
                <a:cs typeface="+mn-cs"/>
              </a:rPr>
              <a:t>B. </a:t>
            </a:r>
            <a:r>
              <a:rPr lang="en-US" sz="2400" dirty="0">
                <a:solidFill>
                  <a:prstClr val="black"/>
                </a:solidFill>
                <a:latin typeface="Roboto Light"/>
                <a:ea typeface="Roboto" panose="02000000000000000000" pitchFamily="2" charset="0"/>
              </a:rPr>
              <a:t>SPF protection with sun filters</a:t>
            </a:r>
            <a:endParaRPr kumimoji="0" lang="fr-FR" sz="24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pic>
        <p:nvPicPr>
          <p:cNvPr id="9" name="Image 8">
            <a:extLst>
              <a:ext uri="{FF2B5EF4-FFF2-40B4-BE49-F238E27FC236}">
                <a16:creationId xmlns:a16="http://schemas.microsoft.com/office/drawing/2014/main" id="{92560B01-2513-147C-AF60-D823B5E94AE6}"/>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14982" t="24019" r="18167" b="23696"/>
          <a:stretch/>
        </p:blipFill>
        <p:spPr>
          <a:xfrm>
            <a:off x="-4411504" y="0"/>
            <a:ext cx="7249886" cy="6858000"/>
          </a:xfrm>
          <a:prstGeom prst="rect">
            <a:avLst/>
          </a:prstGeom>
        </p:spPr>
      </p:pic>
      <p:sp>
        <p:nvSpPr>
          <p:cNvPr id="7" name="Rectangle 6">
            <a:extLst>
              <a:ext uri="{FF2B5EF4-FFF2-40B4-BE49-F238E27FC236}">
                <a16:creationId xmlns:a16="http://schemas.microsoft.com/office/drawing/2014/main" id="{FA4DDFAA-C832-CB1B-618E-E0DDCAC18859}"/>
              </a:ext>
            </a:extLst>
          </p:cNvPr>
          <p:cNvSpPr/>
          <p:nvPr/>
        </p:nvSpPr>
        <p:spPr>
          <a:xfrm>
            <a:off x="2854477" y="3452424"/>
            <a:ext cx="9194185" cy="864096"/>
          </a:xfrm>
          <a:prstGeom prst="rect">
            <a:avLst/>
          </a:prstGeom>
          <a:solidFill>
            <a:srgbClr val="C5BEEA">
              <a:alpha val="78039"/>
            </a:srgbClr>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3216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2EE0A4D-E2B1-6434-9733-3DEFE9366BFA}"/>
              </a:ext>
            </a:extLst>
          </p:cNvPr>
          <p:cNvPicPr>
            <a:picLocks noChangeAspect="1"/>
          </p:cNvPicPr>
          <p:nvPr/>
        </p:nvPicPr>
        <p:blipFill>
          <a:blip r:embed="rId3"/>
          <a:stretch>
            <a:fillRect/>
          </a:stretch>
        </p:blipFill>
        <p:spPr>
          <a:xfrm>
            <a:off x="2733896" y="-16063"/>
            <a:ext cx="9530350" cy="6858000"/>
          </a:xfrm>
          <a:prstGeom prst="rect">
            <a:avLst/>
          </a:prstGeom>
        </p:spPr>
      </p:pic>
      <p:sp>
        <p:nvSpPr>
          <p:cNvPr id="30" name="Rectangle 29">
            <a:extLst>
              <a:ext uri="{FF2B5EF4-FFF2-40B4-BE49-F238E27FC236}">
                <a16:creationId xmlns:a16="http://schemas.microsoft.com/office/drawing/2014/main" id="{A54C7573-C2A2-4DEE-9849-12458BC6F6D2}"/>
              </a:ext>
            </a:extLst>
          </p:cNvPr>
          <p:cNvSpPr/>
          <p:nvPr/>
        </p:nvSpPr>
        <p:spPr>
          <a:xfrm>
            <a:off x="2854477"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2863621"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2863621"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07235" cy="1111625"/>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3113110" y="2425366"/>
            <a:ext cx="7391604"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kumimoji="0" lang="fr-FR" sz="240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Biosaccharide</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pic>
        <p:nvPicPr>
          <p:cNvPr id="23" name="Picture 2" descr="https://www.verre-et-plastique.fr/media/image/a0/f7/40/103501-30ml-braunglas-m-pipette-s-600px5c8fb24c6333e.jpg">
            <a:extLst>
              <a:ext uri="{FF2B5EF4-FFF2-40B4-BE49-F238E27FC236}">
                <a16:creationId xmlns:a16="http://schemas.microsoft.com/office/drawing/2014/main" id="{478FEDE8-2096-6689-D996-2B8DC40772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00" b="98500" l="33167" r="65667"/>
                    </a14:imgEffect>
                    <a14:imgEffect>
                      <a14:brightnessContrast bright="100000"/>
                    </a14:imgEffect>
                  </a14:imgLayer>
                </a14:imgProps>
              </a:ext>
              <a:ext uri="{28A0092B-C50C-407E-A947-70E740481C1C}">
                <a14:useLocalDpi xmlns:a14="http://schemas.microsoft.com/office/drawing/2010/main" val="0"/>
              </a:ext>
            </a:extLst>
          </a:blip>
          <a:srcRect l="31217" r="48127"/>
          <a:stretch/>
        </p:blipFill>
        <p:spPr bwMode="auto">
          <a:xfrm>
            <a:off x="906619" y="153947"/>
            <a:ext cx="1392166" cy="6739861"/>
          </a:xfrm>
          <a:prstGeom prst="rect">
            <a:avLst/>
          </a:prstGeom>
          <a:noFill/>
          <a:effectLst/>
        </p:spPr>
      </p:pic>
      <p:sp>
        <p:nvSpPr>
          <p:cNvPr id="13" name="ZoneTexte 12">
            <a:extLst>
              <a:ext uri="{FF2B5EF4-FFF2-40B4-BE49-F238E27FC236}">
                <a16:creationId xmlns:a16="http://schemas.microsoft.com/office/drawing/2014/main" id="{0B552C52-DF53-E004-7DD8-3EA3089B7EDC}"/>
              </a:ext>
            </a:extLst>
          </p:cNvPr>
          <p:cNvSpPr txBox="1"/>
          <p:nvPr/>
        </p:nvSpPr>
        <p:spPr>
          <a:xfrm>
            <a:off x="2736182" y="1270413"/>
            <a:ext cx="94558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What are the star ingredients ?</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3071828" y="3640887"/>
            <a:ext cx="4789872"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kumimoji="0" lang="fr-FR" sz="240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Vegetable</a:t>
            </a:r>
            <a:r>
              <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 </a:t>
            </a:r>
            <a:r>
              <a:rPr kumimoji="0" lang="fr-FR" sz="240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polyphenols</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3" name="Espace réservé du titre 1">
            <a:extLst>
              <a:ext uri="{FF2B5EF4-FFF2-40B4-BE49-F238E27FC236}">
                <a16:creationId xmlns:a16="http://schemas.microsoft.com/office/drawing/2014/main" id="{B788E6B2-D3C7-ABC4-25EA-26C9DE11589B}"/>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800" b="1" i="0" u="none" strike="noStrike" kern="1200" cap="small" spc="0" normalizeH="0" baseline="0" noProof="0" dirty="0">
                <a:ln>
                  <a:noFill/>
                </a:ln>
                <a:solidFill>
                  <a:srgbClr val="3E3E3E"/>
                </a:solidFill>
                <a:effectLst/>
                <a:uLnTx/>
                <a:uFillTx/>
                <a:latin typeface="KyivType Sans2" panose="00000500000000000000" pitchFamily="50" charset="0"/>
                <a:ea typeface="+mj-ea"/>
                <a:cs typeface="+mj-cs"/>
              </a:rPr>
              <a:t>Vital Defense</a:t>
            </a:r>
            <a:br>
              <a:rPr kumimoji="0" lang="fr-FR" sz="4800" b="1" i="0" u="none" strike="noStrike" kern="1200" cap="small" spc="0" normalizeH="0" baseline="0" noProof="0" dirty="0">
                <a:ln>
                  <a:noFill/>
                </a:ln>
                <a:solidFill>
                  <a:prstClr val="black"/>
                </a:solidFill>
                <a:effectLst/>
                <a:uLnTx/>
                <a:uFillTx/>
                <a:latin typeface="KyivType Sans2" panose="00000500000000000000" pitchFamily="50" charset="0"/>
                <a:ea typeface="+mj-ea"/>
                <a:cs typeface="+mj-cs"/>
              </a:rPr>
            </a:br>
            <a:r>
              <a:rPr kumimoji="0" lang="fr-FR" sz="2400" b="1" i="0" u="none" strike="noStrike" kern="1200" cap="small" spc="0" normalizeH="0" baseline="0" noProof="0" dirty="0">
                <a:ln>
                  <a:noFill/>
                </a:ln>
                <a:solidFill>
                  <a:srgbClr val="3E3E3E"/>
                </a:solidFill>
                <a:effectLst/>
                <a:uLnTx/>
                <a:uFillTx/>
                <a:latin typeface="KyivType Sans2" panose="00000500000000000000" pitchFamily="50" charset="0"/>
                <a:ea typeface="+mj-ea"/>
                <a:cs typeface="+mj-cs"/>
              </a:rPr>
              <a:t>Brume multi-protection</a:t>
            </a:r>
            <a:br>
              <a:rPr kumimoji="0" lang="fr-FR" sz="2400" b="1" i="0" u="none" strike="noStrike" kern="1200" cap="small" spc="0" normalizeH="0" baseline="0" noProof="0" dirty="0">
                <a:ln>
                  <a:noFill/>
                </a:ln>
                <a:solidFill>
                  <a:srgbClr val="B2A7F7"/>
                </a:solidFill>
                <a:effectLst/>
                <a:uLnTx/>
                <a:uFillTx/>
                <a:latin typeface="KyivType Sans2" panose="00000500000000000000" pitchFamily="50" charset="0"/>
                <a:ea typeface="+mj-ea"/>
                <a:cs typeface="+mj-cs"/>
              </a:rPr>
            </a:br>
            <a:endParaRPr kumimoji="0" lang="fr-FR" sz="2400" b="1" i="0" u="none" strike="noStrike" kern="1200" cap="small" spc="0" normalizeH="0" baseline="0" noProof="0" dirty="0">
              <a:ln>
                <a:noFill/>
              </a:ln>
              <a:solidFill>
                <a:srgbClr val="B2A7F7"/>
              </a:solidFill>
              <a:effectLst/>
              <a:uLnTx/>
              <a:uFillTx/>
              <a:latin typeface="KyivType Sans2" panose="00000500000000000000" pitchFamily="50" charset="0"/>
              <a:ea typeface="+mj-ea"/>
              <a:cs typeface="+mj-cs"/>
            </a:endParaRPr>
          </a:p>
        </p:txBody>
      </p:sp>
      <p:sp>
        <p:nvSpPr>
          <p:cNvPr id="5" name="Rectangle 4">
            <a:extLst>
              <a:ext uri="{FF2B5EF4-FFF2-40B4-BE49-F238E27FC236}">
                <a16:creationId xmlns:a16="http://schemas.microsoft.com/office/drawing/2014/main" id="{D886D1E3-D692-6EF3-0CCA-CB406E976D5A}"/>
              </a:ext>
            </a:extLst>
          </p:cNvPr>
          <p:cNvSpPr/>
          <p:nvPr/>
        </p:nvSpPr>
        <p:spPr>
          <a:xfrm>
            <a:off x="2874505"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ZoneTexte 15">
            <a:extLst>
              <a:ext uri="{FF2B5EF4-FFF2-40B4-BE49-F238E27FC236}">
                <a16:creationId xmlns:a16="http://schemas.microsoft.com/office/drawing/2014/main" id="{DCE73DBE-F2AB-B5AB-0228-4A060B4DE66B}"/>
              </a:ext>
            </a:extLst>
          </p:cNvPr>
          <p:cNvSpPr txBox="1"/>
          <p:nvPr/>
        </p:nvSpPr>
        <p:spPr>
          <a:xfrm>
            <a:off x="3079102" y="4863022"/>
            <a:ext cx="9205917"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3B8DA"/>
                </a:solidFill>
                <a:effectLst/>
                <a:uLnTx/>
                <a:uFillTx/>
                <a:latin typeface="Roboto Light"/>
                <a:ea typeface="Roboto" panose="02000000000000000000" pitchFamily="2" charset="0"/>
                <a:cs typeface="+mn-cs"/>
              </a:rPr>
              <a:t>C. </a:t>
            </a:r>
            <a:r>
              <a:rPr lang="en-US" sz="2400" dirty="0">
                <a:solidFill>
                  <a:prstClr val="black"/>
                </a:solidFill>
                <a:latin typeface="Roboto Light"/>
                <a:ea typeface="Roboto" panose="02000000000000000000" pitchFamily="2" charset="0"/>
              </a:rPr>
              <a:t>Essential oils of daisy, jasmine and lime</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endParaRPr>
          </a:p>
        </p:txBody>
      </p:sp>
      <p:sp>
        <p:nvSpPr>
          <p:cNvPr id="17" name="ZoneTexte 16">
            <a:extLst>
              <a:ext uri="{FF2B5EF4-FFF2-40B4-BE49-F238E27FC236}">
                <a16:creationId xmlns:a16="http://schemas.microsoft.com/office/drawing/2014/main" id="{E591FCE8-A109-362D-36B8-FBD1E7702283}"/>
              </a:ext>
            </a:extLst>
          </p:cNvPr>
          <p:cNvSpPr txBox="1"/>
          <p:nvPr/>
        </p:nvSpPr>
        <p:spPr>
          <a:xfrm>
            <a:off x="3049069" y="6012534"/>
            <a:ext cx="7150345" cy="461665"/>
          </a:xfrm>
          <a:prstGeom prst="rect">
            <a:avLst/>
          </a:prstGeom>
          <a:noFill/>
        </p:spPr>
        <p:txBody>
          <a:bodyPr wrap="square">
            <a:spAutoFit/>
          </a:bodyPr>
          <a:lstStyle/>
          <a:p>
            <a:pPr lvl="0" defTabSz="1219170"/>
            <a:r>
              <a:rPr lang="fr-FR" sz="2400" b="1" noProof="0" dirty="0">
                <a:solidFill>
                  <a:srgbClr val="C3B8DA"/>
                </a:solidFill>
                <a:latin typeface="Roboto Light"/>
                <a:ea typeface="Roboto" panose="02000000000000000000" pitchFamily="2" charset="0"/>
              </a:rPr>
              <a:t>D</a:t>
            </a:r>
            <a:r>
              <a:rPr kumimoji="0" lang="fr-FR" sz="2400" b="1" i="0" u="none" strike="noStrike" kern="1200" cap="none" spc="0" normalizeH="0" baseline="0" noProof="0" dirty="0">
                <a:ln>
                  <a:noFill/>
                </a:ln>
                <a:solidFill>
                  <a:srgbClr val="C3B8DA"/>
                </a:solidFill>
                <a:effectLst/>
                <a:uLnTx/>
                <a:uFillTx/>
                <a:latin typeface="Roboto Light"/>
                <a:ea typeface="Roboto" panose="02000000000000000000" pitchFamily="2" charset="0"/>
                <a:cs typeface="+mn-cs"/>
              </a:rPr>
              <a:t>. </a:t>
            </a:r>
            <a:r>
              <a:rPr lang="fr-FR" sz="2400" dirty="0" err="1">
                <a:solidFill>
                  <a:prstClr val="black"/>
                </a:solidFill>
                <a:latin typeface="Roboto Light"/>
                <a:ea typeface="Roboto" panose="02000000000000000000" pitchFamily="2" charset="0"/>
              </a:rPr>
              <a:t>Vitamin</a:t>
            </a:r>
            <a:r>
              <a:rPr lang="fr-FR" sz="2400" dirty="0">
                <a:solidFill>
                  <a:prstClr val="black"/>
                </a:solidFill>
                <a:latin typeface="Roboto Light"/>
                <a:ea typeface="Roboto" panose="02000000000000000000" pitchFamily="2" charset="0"/>
              </a:rPr>
              <a:t> B3</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endParaRPr>
          </a:p>
        </p:txBody>
      </p:sp>
      <p:pic>
        <p:nvPicPr>
          <p:cNvPr id="7" name="Image 6">
            <a:extLst>
              <a:ext uri="{FF2B5EF4-FFF2-40B4-BE49-F238E27FC236}">
                <a16:creationId xmlns:a16="http://schemas.microsoft.com/office/drawing/2014/main" id="{3289AC27-9BFA-7908-F5AC-62FA409BCEA2}"/>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14982" t="24019" r="18167" b="23696"/>
          <a:stretch/>
        </p:blipFill>
        <p:spPr>
          <a:xfrm>
            <a:off x="-4504697" y="-20200"/>
            <a:ext cx="7249886" cy="6858000"/>
          </a:xfrm>
          <a:prstGeom prst="rect">
            <a:avLst/>
          </a:prstGeom>
        </p:spPr>
      </p:pic>
      <p:sp>
        <p:nvSpPr>
          <p:cNvPr id="12" name="Rectangle 11">
            <a:extLst>
              <a:ext uri="{FF2B5EF4-FFF2-40B4-BE49-F238E27FC236}">
                <a16:creationId xmlns:a16="http://schemas.microsoft.com/office/drawing/2014/main" id="{D35E0BBA-EEAA-F2F4-D476-DF0C1B2CDE68}"/>
              </a:ext>
            </a:extLst>
          </p:cNvPr>
          <p:cNvSpPr/>
          <p:nvPr/>
        </p:nvSpPr>
        <p:spPr>
          <a:xfrm>
            <a:off x="2881429" y="4623403"/>
            <a:ext cx="9194185" cy="864096"/>
          </a:xfrm>
          <a:prstGeom prst="rect">
            <a:avLst/>
          </a:prstGeom>
          <a:solidFill>
            <a:srgbClr val="C5BEEA">
              <a:alpha val="78039"/>
            </a:srgbClr>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EF505929-0D4D-5AFE-6C5B-DE260857178D}"/>
              </a:ext>
            </a:extLst>
          </p:cNvPr>
          <p:cNvSpPr/>
          <p:nvPr/>
        </p:nvSpPr>
        <p:spPr>
          <a:xfrm>
            <a:off x="2881429" y="5826559"/>
            <a:ext cx="9194185" cy="864096"/>
          </a:xfrm>
          <a:prstGeom prst="rect">
            <a:avLst/>
          </a:prstGeom>
          <a:solidFill>
            <a:srgbClr val="C5BEEA">
              <a:alpha val="78039"/>
            </a:srgbClr>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680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2EE0A4D-E2B1-6434-9733-3DEFE9366BFA}"/>
              </a:ext>
            </a:extLst>
          </p:cNvPr>
          <p:cNvPicPr>
            <a:picLocks noChangeAspect="1"/>
          </p:cNvPicPr>
          <p:nvPr/>
        </p:nvPicPr>
        <p:blipFill>
          <a:blip r:embed="rId3"/>
          <a:stretch>
            <a:fillRect/>
          </a:stretch>
        </p:blipFill>
        <p:spPr>
          <a:xfrm>
            <a:off x="2733896" y="-16063"/>
            <a:ext cx="9530350" cy="6858000"/>
          </a:xfrm>
          <a:prstGeom prst="rect">
            <a:avLst/>
          </a:prstGeom>
        </p:spPr>
      </p:pic>
      <p:sp>
        <p:nvSpPr>
          <p:cNvPr id="30" name="Rectangle 29">
            <a:extLst>
              <a:ext uri="{FF2B5EF4-FFF2-40B4-BE49-F238E27FC236}">
                <a16:creationId xmlns:a16="http://schemas.microsoft.com/office/drawing/2014/main" id="{A54C7573-C2A2-4DEE-9849-12458BC6F6D2}"/>
              </a:ext>
            </a:extLst>
          </p:cNvPr>
          <p:cNvSpPr/>
          <p:nvPr/>
        </p:nvSpPr>
        <p:spPr>
          <a:xfrm>
            <a:off x="2854477"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2863621"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2863621"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07235" cy="1111625"/>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3113109" y="2425366"/>
            <a:ext cx="9269431" cy="815608"/>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en-US" sz="2400" dirty="0">
                <a:solidFill>
                  <a:prstClr val="black"/>
                </a:solidFill>
                <a:latin typeface="Roboto Light"/>
                <a:ea typeface="Roboto" panose="02000000000000000000" pitchFamily="2" charset="0"/>
              </a:rPr>
              <a:t>Vegan, Non-GMO, Clean</a:t>
            </a:r>
          </a:p>
          <a:p>
            <a:pPr lvl="0" defTabSz="1219170"/>
            <a:endParaRPr kumimoji="0" lang="fr-FR" sz="23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pic>
        <p:nvPicPr>
          <p:cNvPr id="23" name="Picture 2" descr="https://www.verre-et-plastique.fr/media/image/a0/f7/40/103501-30ml-braunglas-m-pipette-s-600px5c8fb24c6333e.jpg">
            <a:extLst>
              <a:ext uri="{FF2B5EF4-FFF2-40B4-BE49-F238E27FC236}">
                <a16:creationId xmlns:a16="http://schemas.microsoft.com/office/drawing/2014/main" id="{478FEDE8-2096-6689-D996-2B8DC40772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00" b="98500" l="33167" r="65667"/>
                    </a14:imgEffect>
                    <a14:imgEffect>
                      <a14:brightnessContrast bright="100000"/>
                    </a14:imgEffect>
                  </a14:imgLayer>
                </a14:imgProps>
              </a:ext>
              <a:ext uri="{28A0092B-C50C-407E-A947-70E740481C1C}">
                <a14:useLocalDpi xmlns:a14="http://schemas.microsoft.com/office/drawing/2010/main" val="0"/>
              </a:ext>
            </a:extLst>
          </a:blip>
          <a:srcRect l="31217" r="48127"/>
          <a:stretch/>
        </p:blipFill>
        <p:spPr bwMode="auto">
          <a:xfrm>
            <a:off x="906619" y="153947"/>
            <a:ext cx="1392166" cy="6739861"/>
          </a:xfrm>
          <a:prstGeom prst="rect">
            <a:avLst/>
          </a:prstGeom>
          <a:noFill/>
          <a:effectLst/>
        </p:spPr>
      </p:pic>
      <p:sp>
        <p:nvSpPr>
          <p:cNvPr id="13" name="ZoneTexte 12">
            <a:extLst>
              <a:ext uri="{FF2B5EF4-FFF2-40B4-BE49-F238E27FC236}">
                <a16:creationId xmlns:a16="http://schemas.microsoft.com/office/drawing/2014/main" id="{0B552C52-DF53-E004-7DD8-3EA3089B7EDC}"/>
              </a:ext>
            </a:extLst>
          </p:cNvPr>
          <p:cNvSpPr txBox="1"/>
          <p:nvPr/>
        </p:nvSpPr>
        <p:spPr>
          <a:xfrm>
            <a:off x="2736182" y="1270413"/>
            <a:ext cx="94558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noProof="0" dirty="0" err="1">
                <a:solidFill>
                  <a:prstClr val="black"/>
                </a:solidFill>
                <a:latin typeface="Roboto Light"/>
                <a:ea typeface="Roboto" panose="02000000000000000000" pitchFamily="2" charset="0"/>
              </a:rPr>
              <a:t>Which</a:t>
            </a:r>
            <a:r>
              <a:rPr lang="fr-FR" sz="2400" noProof="0" dirty="0">
                <a:solidFill>
                  <a:prstClr val="black"/>
                </a:solidFill>
                <a:latin typeface="Roboto Light"/>
                <a:ea typeface="Roboto" panose="02000000000000000000" pitchFamily="2" charset="0"/>
              </a:rPr>
              <a:t> </a:t>
            </a:r>
            <a:r>
              <a:rPr lang="fr-FR" sz="2400" noProof="0" dirty="0" err="1">
                <a:solidFill>
                  <a:prstClr val="black"/>
                </a:solidFill>
                <a:latin typeface="Roboto Light"/>
                <a:ea typeface="Roboto" panose="02000000000000000000" pitchFamily="2" charset="0"/>
              </a:rPr>
              <a:t>statements</a:t>
            </a:r>
            <a:r>
              <a:rPr lang="fr-FR" sz="2400" noProof="0" dirty="0">
                <a:solidFill>
                  <a:prstClr val="black"/>
                </a:solidFill>
                <a:latin typeface="Roboto Light"/>
                <a:ea typeface="Roboto" panose="02000000000000000000" pitchFamily="2" charset="0"/>
              </a:rPr>
              <a:t> are </a:t>
            </a:r>
            <a:r>
              <a:rPr lang="fr-FR" sz="2400" noProof="0" dirty="0" err="1">
                <a:solidFill>
                  <a:prstClr val="black"/>
                </a:solidFill>
                <a:latin typeface="Roboto Light"/>
                <a:ea typeface="Roboto" panose="02000000000000000000" pitchFamily="2" charset="0"/>
              </a:rPr>
              <a:t>true</a:t>
            </a:r>
            <a:r>
              <a:rPr lang="fr-FR" sz="2400" noProof="0" dirty="0">
                <a:solidFill>
                  <a:prstClr val="black"/>
                </a:solidFill>
                <a:latin typeface="Roboto Light"/>
                <a:ea typeface="Roboto" panose="02000000000000000000" pitchFamily="2" charset="0"/>
              </a:rPr>
              <a:t> ?</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3071827" y="4841021"/>
            <a:ext cx="7150345" cy="461665"/>
          </a:xfrm>
          <a:prstGeom prst="rect">
            <a:avLst/>
          </a:prstGeom>
          <a:noFill/>
        </p:spPr>
        <p:txBody>
          <a:bodyPr wrap="square">
            <a:spAutoFit/>
          </a:bodyPr>
          <a:lstStyle/>
          <a:p>
            <a:pPr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en-US" sz="2400" dirty="0">
                <a:solidFill>
                  <a:prstClr val="black"/>
                </a:solidFill>
                <a:latin typeface="Roboto Light"/>
                <a:ea typeface="Roboto" panose="02000000000000000000" pitchFamily="2" charset="0"/>
              </a:rPr>
              <a:t>Boosts the cutaneous self-defense systems</a:t>
            </a:r>
            <a:endParaRPr lang="fr-FR" sz="2400" dirty="0">
              <a:solidFill>
                <a:prstClr val="black"/>
              </a:solidFill>
              <a:latin typeface="Roboto Light"/>
              <a:ea typeface="Roboto" panose="02000000000000000000" pitchFamily="2" charset="0"/>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3071828" y="3640887"/>
            <a:ext cx="10766092" cy="461665"/>
          </a:xfrm>
          <a:prstGeom prst="rect">
            <a:avLst/>
          </a:prstGeom>
          <a:noFill/>
        </p:spPr>
        <p:txBody>
          <a:bodyPr wrap="square">
            <a:spAutoFit/>
          </a:bodyPr>
          <a:lstStyle/>
          <a:p>
            <a:pPr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en-US" sz="2400" dirty="0">
                <a:solidFill>
                  <a:prstClr val="black"/>
                </a:solidFill>
                <a:latin typeface="Roboto Light"/>
                <a:ea typeface="Roboto" panose="02000000000000000000" pitchFamily="2" charset="0"/>
              </a:rPr>
              <a:t>Forms a shield against aggression</a:t>
            </a:r>
            <a:endParaRPr lang="fr-FR" sz="2400" dirty="0">
              <a:solidFill>
                <a:prstClr val="black"/>
              </a:solidFill>
              <a:latin typeface="Roboto Light"/>
              <a:ea typeface="Roboto" panose="02000000000000000000" pitchFamily="2" charset="0"/>
            </a:endParaRPr>
          </a:p>
        </p:txBody>
      </p:sp>
      <p:pic>
        <p:nvPicPr>
          <p:cNvPr id="2" name="Image 1" descr="Une image contenant périphérique, ventilateur, graphiques vectoriels&#10;&#10;Description générée automatiquement">
            <a:extLst>
              <a:ext uri="{FF2B5EF4-FFF2-40B4-BE49-F238E27FC236}">
                <a16:creationId xmlns:a16="http://schemas.microsoft.com/office/drawing/2014/main" id="{64EF1498-4D9F-6844-459B-3954A8FD1E5B}"/>
              </a:ext>
            </a:extLst>
          </p:cNvPr>
          <p:cNvPicPr>
            <a:picLocks noChangeAspect="1"/>
          </p:cNvPicPr>
          <p:nvPr/>
        </p:nvPicPr>
        <p:blipFill rotWithShape="1">
          <a:blip r:embed="rId6">
            <a:extLst>
              <a:ext uri="{28A0092B-C50C-407E-A947-70E740481C1C}">
                <a14:useLocalDpi xmlns:a14="http://schemas.microsoft.com/office/drawing/2010/main" val="0"/>
              </a:ext>
            </a:extLst>
          </a:blip>
          <a:srcRect l="17407" t="20640" r="18749" b="22338"/>
          <a:stretch/>
        </p:blipFill>
        <p:spPr>
          <a:xfrm>
            <a:off x="-4293509" y="-16063"/>
            <a:ext cx="7029691" cy="6879284"/>
          </a:xfrm>
          <a:prstGeom prst="rect">
            <a:avLst/>
          </a:prstGeom>
        </p:spPr>
      </p:pic>
      <p:sp>
        <p:nvSpPr>
          <p:cNvPr id="3" name="Espace réservé du titre 1">
            <a:extLst>
              <a:ext uri="{FF2B5EF4-FFF2-40B4-BE49-F238E27FC236}">
                <a16:creationId xmlns:a16="http://schemas.microsoft.com/office/drawing/2014/main" id="{B788E6B2-D3C7-ABC4-25EA-26C9DE11589B}"/>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b="1" cap="small" dirty="0"/>
              <a:t>Vital Defense</a:t>
            </a:r>
            <a:br>
              <a:rPr lang="fr-FR" b="1" cap="small" dirty="0">
                <a:solidFill>
                  <a:schemeClr val="tx1"/>
                </a:solidFill>
              </a:rPr>
            </a:br>
            <a:r>
              <a:rPr lang="fr-FR" sz="2400" b="1" cap="small" dirty="0"/>
              <a:t>Brume multi-protection</a:t>
            </a:r>
            <a:br>
              <a:rPr lang="fr-FR" sz="2400" b="1" cap="small" dirty="0">
                <a:solidFill>
                  <a:srgbClr val="B2A7F7"/>
                </a:solidFill>
              </a:rPr>
            </a:br>
            <a:endParaRPr lang="fr-FR" sz="2400" b="1" cap="small" dirty="0">
              <a:solidFill>
                <a:srgbClr val="B2A7F7"/>
              </a:solidFill>
            </a:endParaRPr>
          </a:p>
        </p:txBody>
      </p:sp>
      <p:sp>
        <p:nvSpPr>
          <p:cNvPr id="5" name="Rectangle 4">
            <a:extLst>
              <a:ext uri="{FF2B5EF4-FFF2-40B4-BE49-F238E27FC236}">
                <a16:creationId xmlns:a16="http://schemas.microsoft.com/office/drawing/2014/main" id="{D886D1E3-D692-6EF3-0CCA-CB406E976D5A}"/>
              </a:ext>
            </a:extLst>
          </p:cNvPr>
          <p:cNvSpPr/>
          <p:nvPr/>
        </p:nvSpPr>
        <p:spPr>
          <a:xfrm>
            <a:off x="2874505"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ZoneTexte 15">
            <a:extLst>
              <a:ext uri="{FF2B5EF4-FFF2-40B4-BE49-F238E27FC236}">
                <a16:creationId xmlns:a16="http://schemas.microsoft.com/office/drawing/2014/main" id="{544FCAB3-0516-E528-5504-E6DE48971DAB}"/>
              </a:ext>
            </a:extLst>
          </p:cNvPr>
          <p:cNvSpPr txBox="1"/>
          <p:nvPr/>
        </p:nvSpPr>
        <p:spPr>
          <a:xfrm>
            <a:off x="3085155" y="5998432"/>
            <a:ext cx="8869803"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3B8DA"/>
                </a:solidFill>
                <a:effectLst/>
                <a:uLnTx/>
                <a:uFillTx/>
                <a:latin typeface="Roboto Light"/>
                <a:ea typeface="Roboto" panose="02000000000000000000" pitchFamily="2" charset="0"/>
                <a:cs typeface="+mn-cs"/>
              </a:rPr>
              <a:t>D. </a:t>
            </a:r>
            <a:r>
              <a:rPr lang="en-US" sz="2400" dirty="0">
                <a:solidFill>
                  <a:prstClr val="black"/>
                </a:solidFill>
                <a:latin typeface="Roboto Light"/>
                <a:ea typeface="Roboto" panose="02000000000000000000" pitchFamily="2" charset="0"/>
              </a:rPr>
              <a:t>95% ingredients of natural origin</a:t>
            </a:r>
            <a:endParaRPr lang="fr-FR" sz="2400" dirty="0">
              <a:solidFill>
                <a:prstClr val="black"/>
              </a:solidFill>
              <a:latin typeface="Roboto Light"/>
              <a:ea typeface="Roboto" panose="02000000000000000000" pitchFamily="2" charset="0"/>
            </a:endParaRPr>
          </a:p>
        </p:txBody>
      </p:sp>
      <p:pic>
        <p:nvPicPr>
          <p:cNvPr id="7" name="Image 6">
            <a:extLst>
              <a:ext uri="{FF2B5EF4-FFF2-40B4-BE49-F238E27FC236}">
                <a16:creationId xmlns:a16="http://schemas.microsoft.com/office/drawing/2014/main" id="{B91FD7E0-DC72-E694-26AC-E3B0C1DB7712}"/>
              </a:ext>
            </a:extLst>
          </p:cNvPr>
          <p:cNvPicPr>
            <a:picLocks noChangeAspect="1"/>
          </p:cNvPicPr>
          <p:nvPr/>
        </p:nvPicPr>
        <p:blipFill rotWithShape="1">
          <a:blip r:embed="rId7" cstate="print">
            <a:alphaModFix/>
            <a:extLst>
              <a:ext uri="{28A0092B-C50C-407E-A947-70E740481C1C}">
                <a14:useLocalDpi xmlns:a14="http://schemas.microsoft.com/office/drawing/2010/main" val="0"/>
              </a:ext>
            </a:extLst>
          </a:blip>
          <a:srcRect l="14982" t="24019" r="18167" b="23696"/>
          <a:stretch/>
        </p:blipFill>
        <p:spPr>
          <a:xfrm>
            <a:off x="-4411504" y="0"/>
            <a:ext cx="7249886" cy="6858000"/>
          </a:xfrm>
          <a:prstGeom prst="rect">
            <a:avLst/>
          </a:prstGeom>
        </p:spPr>
      </p:pic>
      <p:sp>
        <p:nvSpPr>
          <p:cNvPr id="4" name="Rectangle 3">
            <a:extLst>
              <a:ext uri="{FF2B5EF4-FFF2-40B4-BE49-F238E27FC236}">
                <a16:creationId xmlns:a16="http://schemas.microsoft.com/office/drawing/2014/main" id="{F938C3C6-24F4-0BF3-D0F0-41EBF369CF20}"/>
              </a:ext>
            </a:extLst>
          </p:cNvPr>
          <p:cNvSpPr/>
          <p:nvPr/>
        </p:nvSpPr>
        <p:spPr>
          <a:xfrm>
            <a:off x="2874504" y="5815688"/>
            <a:ext cx="9194185" cy="864096"/>
          </a:xfrm>
          <a:prstGeom prst="rect">
            <a:avLst/>
          </a:prstGeom>
          <a:solidFill>
            <a:srgbClr val="C5BEEA">
              <a:alpha val="78039"/>
            </a:srgbClr>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7951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2EE0A4D-E2B1-6434-9733-3DEFE9366BFA}"/>
              </a:ext>
            </a:extLst>
          </p:cNvPr>
          <p:cNvPicPr>
            <a:picLocks noChangeAspect="1"/>
          </p:cNvPicPr>
          <p:nvPr/>
        </p:nvPicPr>
        <p:blipFill>
          <a:blip r:embed="rId3"/>
          <a:stretch>
            <a:fillRect/>
          </a:stretch>
        </p:blipFill>
        <p:spPr>
          <a:xfrm>
            <a:off x="2733896" y="-16063"/>
            <a:ext cx="9530350" cy="6858000"/>
          </a:xfrm>
          <a:prstGeom prst="rect">
            <a:avLst/>
          </a:prstGeom>
        </p:spPr>
      </p:pic>
      <p:sp>
        <p:nvSpPr>
          <p:cNvPr id="30" name="Rectangle 29">
            <a:extLst>
              <a:ext uri="{FF2B5EF4-FFF2-40B4-BE49-F238E27FC236}">
                <a16:creationId xmlns:a16="http://schemas.microsoft.com/office/drawing/2014/main" id="{A54C7573-C2A2-4DEE-9849-12458BC6F6D2}"/>
              </a:ext>
            </a:extLst>
          </p:cNvPr>
          <p:cNvSpPr/>
          <p:nvPr/>
        </p:nvSpPr>
        <p:spPr>
          <a:xfrm>
            <a:off x="2854477"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2863621"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2863621"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07235" cy="1111625"/>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pic>
        <p:nvPicPr>
          <p:cNvPr id="23" name="Picture 2" descr="https://www.verre-et-plastique.fr/media/image/a0/f7/40/103501-30ml-braunglas-m-pipette-s-600px5c8fb24c6333e.jpg">
            <a:extLst>
              <a:ext uri="{FF2B5EF4-FFF2-40B4-BE49-F238E27FC236}">
                <a16:creationId xmlns:a16="http://schemas.microsoft.com/office/drawing/2014/main" id="{478FEDE8-2096-6689-D996-2B8DC40772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00" b="98500" l="33167" r="65667"/>
                    </a14:imgEffect>
                    <a14:imgEffect>
                      <a14:brightnessContrast bright="100000"/>
                    </a14:imgEffect>
                  </a14:imgLayer>
                </a14:imgProps>
              </a:ext>
              <a:ext uri="{28A0092B-C50C-407E-A947-70E740481C1C}">
                <a14:useLocalDpi xmlns:a14="http://schemas.microsoft.com/office/drawing/2010/main" val="0"/>
              </a:ext>
            </a:extLst>
          </a:blip>
          <a:srcRect l="31217" r="48127"/>
          <a:stretch/>
        </p:blipFill>
        <p:spPr bwMode="auto">
          <a:xfrm>
            <a:off x="906619" y="153947"/>
            <a:ext cx="1392166" cy="6739861"/>
          </a:xfrm>
          <a:prstGeom prst="rect">
            <a:avLst/>
          </a:prstGeom>
          <a:noFill/>
          <a:effectLst/>
        </p:spPr>
      </p:pic>
      <p:sp>
        <p:nvSpPr>
          <p:cNvPr id="13" name="ZoneTexte 12">
            <a:extLst>
              <a:ext uri="{FF2B5EF4-FFF2-40B4-BE49-F238E27FC236}">
                <a16:creationId xmlns:a16="http://schemas.microsoft.com/office/drawing/2014/main" id="{0B552C52-DF53-E004-7DD8-3EA3089B7EDC}"/>
              </a:ext>
            </a:extLst>
          </p:cNvPr>
          <p:cNvSpPr txBox="1"/>
          <p:nvPr/>
        </p:nvSpPr>
        <p:spPr>
          <a:xfrm>
            <a:off x="2736182" y="1270413"/>
            <a:ext cx="94558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noProof="0" dirty="0" err="1">
                <a:solidFill>
                  <a:prstClr val="black"/>
                </a:solidFill>
                <a:latin typeface="Roboto Light"/>
                <a:ea typeface="Roboto" panose="02000000000000000000" pitchFamily="2" charset="0"/>
              </a:rPr>
              <a:t>Which</a:t>
            </a:r>
            <a:r>
              <a:rPr lang="fr-FR" sz="2400" noProof="0" dirty="0">
                <a:solidFill>
                  <a:prstClr val="black"/>
                </a:solidFill>
                <a:latin typeface="Roboto Light"/>
                <a:ea typeface="Roboto" panose="02000000000000000000" pitchFamily="2" charset="0"/>
              </a:rPr>
              <a:t> </a:t>
            </a:r>
            <a:r>
              <a:rPr lang="fr-FR" sz="2400" noProof="0" dirty="0" err="1">
                <a:solidFill>
                  <a:prstClr val="black"/>
                </a:solidFill>
                <a:latin typeface="Roboto Light"/>
                <a:ea typeface="Roboto" panose="02000000000000000000" pitchFamily="2" charset="0"/>
              </a:rPr>
              <a:t>statements</a:t>
            </a:r>
            <a:r>
              <a:rPr lang="fr-FR" sz="2400" noProof="0" dirty="0">
                <a:solidFill>
                  <a:prstClr val="black"/>
                </a:solidFill>
                <a:latin typeface="Roboto Light"/>
                <a:ea typeface="Roboto" panose="02000000000000000000" pitchFamily="2" charset="0"/>
              </a:rPr>
              <a:t> are </a:t>
            </a:r>
            <a:r>
              <a:rPr lang="fr-FR" sz="2400" noProof="0" dirty="0" err="1">
                <a:solidFill>
                  <a:prstClr val="black"/>
                </a:solidFill>
                <a:latin typeface="Roboto Light"/>
                <a:ea typeface="Roboto" panose="02000000000000000000" pitchFamily="2" charset="0"/>
              </a:rPr>
              <a:t>true</a:t>
            </a:r>
            <a:r>
              <a:rPr lang="fr-FR" sz="2400" noProof="0" dirty="0">
                <a:solidFill>
                  <a:prstClr val="black"/>
                </a:solidFill>
                <a:latin typeface="Roboto Light"/>
                <a:ea typeface="Roboto" panose="02000000000000000000" pitchFamily="2" charset="0"/>
              </a:rPr>
              <a:t> ?</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2965147" y="4841021"/>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2400" dirty="0">
                <a:solidFill>
                  <a:prstClr val="black"/>
                </a:solidFill>
                <a:latin typeface="Roboto Light"/>
                <a:ea typeface="Roboto" panose="02000000000000000000" pitchFamily="2" charset="0"/>
              </a:rPr>
              <a:t>Non-</a:t>
            </a:r>
            <a:r>
              <a:rPr lang="fr-FR" sz="2400" dirty="0" err="1">
                <a:solidFill>
                  <a:prstClr val="black"/>
                </a:solidFill>
                <a:latin typeface="Roboto Light"/>
                <a:ea typeface="Roboto" panose="02000000000000000000" pitchFamily="2" charset="0"/>
              </a:rPr>
              <a:t>sticky</a:t>
            </a:r>
            <a:r>
              <a:rPr lang="fr-FR" sz="2400" dirty="0">
                <a:solidFill>
                  <a:prstClr val="black"/>
                </a:solidFill>
                <a:latin typeface="Roboto Light"/>
                <a:ea typeface="Roboto" panose="02000000000000000000" pitchFamily="2" charset="0"/>
              </a:rPr>
              <a:t>, non-</a:t>
            </a:r>
            <a:r>
              <a:rPr lang="fr-FR" sz="2400" dirty="0" err="1">
                <a:solidFill>
                  <a:prstClr val="black"/>
                </a:solidFill>
                <a:latin typeface="Roboto Light"/>
                <a:ea typeface="Roboto" panose="02000000000000000000" pitchFamily="2" charset="0"/>
              </a:rPr>
              <a:t>greasy</a:t>
            </a:r>
            <a:r>
              <a:rPr lang="fr-FR" sz="2400" dirty="0">
                <a:solidFill>
                  <a:prstClr val="black"/>
                </a:solidFill>
                <a:latin typeface="Roboto Light"/>
                <a:ea typeface="Roboto" panose="02000000000000000000" pitchFamily="2" charset="0"/>
              </a:rPr>
              <a:t>, invisible finish</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2965148" y="3640887"/>
            <a:ext cx="4789872"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fr-FR" sz="2400" dirty="0" err="1">
                <a:solidFill>
                  <a:prstClr val="black"/>
                </a:solidFill>
                <a:latin typeface="Roboto Light"/>
                <a:ea typeface="Roboto" panose="02000000000000000000" pitchFamily="2" charset="0"/>
              </a:rPr>
              <a:t>Makeup</a:t>
            </a:r>
            <a:r>
              <a:rPr lang="fr-FR" sz="2400" dirty="0">
                <a:solidFill>
                  <a:prstClr val="black"/>
                </a:solidFill>
                <a:latin typeface="Roboto Light"/>
                <a:ea typeface="Roboto" panose="02000000000000000000" pitchFamily="2" charset="0"/>
              </a:rPr>
              <a:t> Fixer</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endParaRPr>
          </a:p>
        </p:txBody>
      </p:sp>
      <p:pic>
        <p:nvPicPr>
          <p:cNvPr id="2" name="Image 1" descr="Une image contenant périphérique, ventilateur, graphiques vectoriels&#10;&#10;Description générée automatiquement">
            <a:extLst>
              <a:ext uri="{FF2B5EF4-FFF2-40B4-BE49-F238E27FC236}">
                <a16:creationId xmlns:a16="http://schemas.microsoft.com/office/drawing/2014/main" id="{64EF1498-4D9F-6844-459B-3954A8FD1E5B}"/>
              </a:ext>
            </a:extLst>
          </p:cNvPr>
          <p:cNvPicPr>
            <a:picLocks noChangeAspect="1"/>
          </p:cNvPicPr>
          <p:nvPr/>
        </p:nvPicPr>
        <p:blipFill rotWithShape="1">
          <a:blip r:embed="rId6">
            <a:extLst>
              <a:ext uri="{28A0092B-C50C-407E-A947-70E740481C1C}">
                <a14:useLocalDpi xmlns:a14="http://schemas.microsoft.com/office/drawing/2010/main" val="0"/>
              </a:ext>
            </a:extLst>
          </a:blip>
          <a:srcRect l="17407" t="20640" r="18749" b="22338"/>
          <a:stretch/>
        </p:blipFill>
        <p:spPr>
          <a:xfrm>
            <a:off x="-4293509" y="-16063"/>
            <a:ext cx="7029691" cy="6879284"/>
          </a:xfrm>
          <a:prstGeom prst="rect">
            <a:avLst/>
          </a:prstGeom>
        </p:spPr>
      </p:pic>
      <p:sp>
        <p:nvSpPr>
          <p:cNvPr id="3" name="Espace réservé du titre 1">
            <a:extLst>
              <a:ext uri="{FF2B5EF4-FFF2-40B4-BE49-F238E27FC236}">
                <a16:creationId xmlns:a16="http://schemas.microsoft.com/office/drawing/2014/main" id="{B788E6B2-D3C7-ABC4-25EA-26C9DE11589B}"/>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b="1" cap="small" dirty="0"/>
              <a:t>Vital Defense</a:t>
            </a:r>
            <a:br>
              <a:rPr lang="fr-FR" b="1" cap="small" dirty="0">
                <a:solidFill>
                  <a:schemeClr val="tx1"/>
                </a:solidFill>
              </a:rPr>
            </a:br>
            <a:r>
              <a:rPr lang="fr-FR" sz="2400" b="1" cap="small" dirty="0"/>
              <a:t>Brume multi-protection</a:t>
            </a:r>
            <a:br>
              <a:rPr lang="fr-FR" sz="2400" b="1" cap="small" dirty="0">
                <a:solidFill>
                  <a:srgbClr val="B2A7F7"/>
                </a:solidFill>
              </a:rPr>
            </a:br>
            <a:endParaRPr lang="fr-FR" sz="2400" b="1" cap="small" dirty="0">
              <a:solidFill>
                <a:srgbClr val="B2A7F7"/>
              </a:solidFill>
            </a:endParaRPr>
          </a:p>
        </p:txBody>
      </p:sp>
      <p:sp>
        <p:nvSpPr>
          <p:cNvPr id="5" name="Rectangle 4">
            <a:extLst>
              <a:ext uri="{FF2B5EF4-FFF2-40B4-BE49-F238E27FC236}">
                <a16:creationId xmlns:a16="http://schemas.microsoft.com/office/drawing/2014/main" id="{D886D1E3-D692-6EF3-0CCA-CB406E976D5A}"/>
              </a:ext>
            </a:extLst>
          </p:cNvPr>
          <p:cNvSpPr/>
          <p:nvPr/>
        </p:nvSpPr>
        <p:spPr>
          <a:xfrm>
            <a:off x="2874505"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ZoneTexte 21">
            <a:extLst>
              <a:ext uri="{FF2B5EF4-FFF2-40B4-BE49-F238E27FC236}">
                <a16:creationId xmlns:a16="http://schemas.microsoft.com/office/drawing/2014/main" id="{2D33383A-6788-E1F2-C8BE-627A95B079F1}"/>
              </a:ext>
            </a:extLst>
          </p:cNvPr>
          <p:cNvSpPr txBox="1"/>
          <p:nvPr/>
        </p:nvSpPr>
        <p:spPr>
          <a:xfrm>
            <a:off x="2956377" y="6016678"/>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3B8DA"/>
                </a:solidFill>
                <a:effectLst/>
                <a:uLnTx/>
                <a:uFillTx/>
                <a:latin typeface="Roboto Light"/>
                <a:ea typeface="Roboto" panose="02000000000000000000" pitchFamily="2" charset="0"/>
                <a:cs typeface="+mn-cs"/>
              </a:rPr>
              <a:t>D. </a:t>
            </a:r>
            <a:r>
              <a:rPr lang="en-US" sz="2400" dirty="0" err="1">
                <a:solidFill>
                  <a:prstClr val="black"/>
                </a:solidFill>
                <a:latin typeface="Roboto Light"/>
                <a:ea typeface="Roboto" panose="02000000000000000000" pitchFamily="2" charset="0"/>
              </a:rPr>
              <a:t>Matified</a:t>
            </a:r>
            <a:r>
              <a:rPr lang="en-US" sz="2400" dirty="0">
                <a:solidFill>
                  <a:prstClr val="black"/>
                </a:solidFill>
                <a:latin typeface="Roboto Light"/>
                <a:ea typeface="Roboto" panose="02000000000000000000" pitchFamily="2" charset="0"/>
              </a:rPr>
              <a:t> complexion and blurred effect</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endParaRPr>
          </a:p>
        </p:txBody>
      </p:sp>
      <p:sp>
        <p:nvSpPr>
          <p:cNvPr id="24" name="ZoneTexte 23">
            <a:extLst>
              <a:ext uri="{FF2B5EF4-FFF2-40B4-BE49-F238E27FC236}">
                <a16:creationId xmlns:a16="http://schemas.microsoft.com/office/drawing/2014/main" id="{3F41B870-1914-DED4-835B-643CF7520DC6}"/>
              </a:ext>
            </a:extLst>
          </p:cNvPr>
          <p:cNvSpPr txBox="1"/>
          <p:nvPr/>
        </p:nvSpPr>
        <p:spPr>
          <a:xfrm>
            <a:off x="2956377" y="2422527"/>
            <a:ext cx="10462162"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3B8DA"/>
                </a:solidFill>
                <a:effectLst/>
                <a:uLnTx/>
                <a:uFillTx/>
                <a:latin typeface="Roboto Light"/>
                <a:ea typeface="Roboto" panose="02000000000000000000" pitchFamily="2" charset="0"/>
                <a:cs typeface="+mn-cs"/>
              </a:rPr>
              <a:t>A. </a:t>
            </a:r>
            <a:r>
              <a:rPr lang="en-US" sz="2200" dirty="0">
                <a:solidFill>
                  <a:prstClr val="black"/>
                </a:solidFill>
                <a:latin typeface="Roboto Light"/>
                <a:ea typeface="Roboto" panose="02000000000000000000" pitchFamily="2" charset="0"/>
              </a:rPr>
              <a:t>Use only in addition to the cream</a:t>
            </a:r>
            <a:r>
              <a:rPr lang="fr-FR" sz="2200" dirty="0">
                <a:solidFill>
                  <a:prstClr val="black"/>
                </a:solidFill>
                <a:latin typeface="Roboto Light"/>
                <a:ea typeface="Roboto" panose="02000000000000000000" pitchFamily="2" charset="0"/>
              </a:rPr>
              <a:t> </a:t>
            </a:r>
            <a:r>
              <a:rPr lang="fr-FR" sz="2400" cap="small" dirty="0">
                <a:solidFill>
                  <a:prstClr val="black"/>
                </a:solidFill>
                <a:latin typeface="KyivType Sans Medium2" panose="020B0604020202020204" charset="0"/>
              </a:rPr>
              <a:t>Vital Defense</a:t>
            </a:r>
            <a:r>
              <a:rPr lang="fr-FR" sz="2400" dirty="0">
                <a:solidFill>
                  <a:prstClr val="black"/>
                </a:solidFill>
                <a:latin typeface="Roboto Light"/>
                <a:ea typeface="Roboto" panose="02000000000000000000" pitchFamily="2" charset="0"/>
              </a:rPr>
              <a:t> </a:t>
            </a:r>
            <a:endParaRPr kumimoji="0" lang="fr-FR" sz="2200" i="0" u="none" strike="noStrike" kern="1200" cap="none" spc="0" normalizeH="0" baseline="0" noProof="0" dirty="0">
              <a:ln>
                <a:noFill/>
              </a:ln>
              <a:solidFill>
                <a:prstClr val="black"/>
              </a:solidFill>
              <a:effectLst/>
              <a:uLnTx/>
              <a:uFillTx/>
              <a:latin typeface="Roboto Light"/>
              <a:ea typeface="Roboto" panose="02000000000000000000" pitchFamily="2" charset="0"/>
            </a:endParaRPr>
          </a:p>
        </p:txBody>
      </p:sp>
      <p:pic>
        <p:nvPicPr>
          <p:cNvPr id="4" name="Image 3">
            <a:extLst>
              <a:ext uri="{FF2B5EF4-FFF2-40B4-BE49-F238E27FC236}">
                <a16:creationId xmlns:a16="http://schemas.microsoft.com/office/drawing/2014/main" id="{45CEB3A8-D35C-E8CA-6B5C-45DE0D86DDA6}"/>
              </a:ext>
            </a:extLst>
          </p:cNvPr>
          <p:cNvPicPr>
            <a:picLocks noChangeAspect="1"/>
          </p:cNvPicPr>
          <p:nvPr/>
        </p:nvPicPr>
        <p:blipFill rotWithShape="1">
          <a:blip r:embed="rId7" cstate="print">
            <a:alphaModFix/>
            <a:extLst>
              <a:ext uri="{28A0092B-C50C-407E-A947-70E740481C1C}">
                <a14:useLocalDpi xmlns:a14="http://schemas.microsoft.com/office/drawing/2010/main" val="0"/>
              </a:ext>
            </a:extLst>
          </a:blip>
          <a:srcRect l="14982" t="24019" r="18167" b="23696"/>
          <a:stretch/>
        </p:blipFill>
        <p:spPr>
          <a:xfrm>
            <a:off x="-4411504" y="0"/>
            <a:ext cx="7249886" cy="6858000"/>
          </a:xfrm>
          <a:prstGeom prst="rect">
            <a:avLst/>
          </a:prstGeom>
        </p:spPr>
      </p:pic>
      <p:sp>
        <p:nvSpPr>
          <p:cNvPr id="10" name="Rectangle 9">
            <a:extLst>
              <a:ext uri="{FF2B5EF4-FFF2-40B4-BE49-F238E27FC236}">
                <a16:creationId xmlns:a16="http://schemas.microsoft.com/office/drawing/2014/main" id="{7DBD4834-F430-CD56-1BC4-A187544C360A}"/>
              </a:ext>
            </a:extLst>
          </p:cNvPr>
          <p:cNvSpPr/>
          <p:nvPr/>
        </p:nvSpPr>
        <p:spPr>
          <a:xfrm>
            <a:off x="2854177" y="5799523"/>
            <a:ext cx="9194185" cy="864096"/>
          </a:xfrm>
          <a:prstGeom prst="rect">
            <a:avLst/>
          </a:prstGeom>
          <a:solidFill>
            <a:srgbClr val="C5BEEA">
              <a:alpha val="78039"/>
            </a:srgbClr>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E5DF15A6-688E-16B7-D887-B127110C6B75}"/>
              </a:ext>
            </a:extLst>
          </p:cNvPr>
          <p:cNvSpPr/>
          <p:nvPr/>
        </p:nvSpPr>
        <p:spPr>
          <a:xfrm>
            <a:off x="2838082" y="2241509"/>
            <a:ext cx="9194185" cy="864096"/>
          </a:xfrm>
          <a:prstGeom prst="rect">
            <a:avLst/>
          </a:prstGeom>
          <a:solidFill>
            <a:srgbClr val="C5BEEA">
              <a:alpha val="78039"/>
            </a:srgbClr>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06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2EE0A4D-E2B1-6434-9733-3DEFE9366BFA}"/>
              </a:ext>
            </a:extLst>
          </p:cNvPr>
          <p:cNvPicPr>
            <a:picLocks noChangeAspect="1"/>
          </p:cNvPicPr>
          <p:nvPr/>
        </p:nvPicPr>
        <p:blipFill>
          <a:blip r:embed="rId3"/>
          <a:stretch>
            <a:fillRect/>
          </a:stretch>
        </p:blipFill>
        <p:spPr>
          <a:xfrm>
            <a:off x="2733896" y="-16063"/>
            <a:ext cx="9530350" cy="6858000"/>
          </a:xfrm>
          <a:prstGeom prst="rect">
            <a:avLst/>
          </a:prstGeom>
        </p:spPr>
      </p:pic>
      <p:sp>
        <p:nvSpPr>
          <p:cNvPr id="30" name="Rectangle 29">
            <a:extLst>
              <a:ext uri="{FF2B5EF4-FFF2-40B4-BE49-F238E27FC236}">
                <a16:creationId xmlns:a16="http://schemas.microsoft.com/office/drawing/2014/main" id="{A54C7573-C2A2-4DEE-9849-12458BC6F6D2}"/>
              </a:ext>
            </a:extLst>
          </p:cNvPr>
          <p:cNvSpPr/>
          <p:nvPr/>
        </p:nvSpPr>
        <p:spPr>
          <a:xfrm>
            <a:off x="2854477"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2863621"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2863621"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07235" cy="1111625"/>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2914989" y="2425366"/>
            <a:ext cx="9269431" cy="430887"/>
          </a:xfrm>
          <a:prstGeom prst="rect">
            <a:avLst/>
          </a:prstGeom>
          <a:noFill/>
        </p:spPr>
        <p:txBody>
          <a:bodyPr wrap="square">
            <a:spAutoFit/>
          </a:bodyPr>
          <a:lstStyle/>
          <a:p>
            <a:pPr lvl="0" defTabSz="1219170"/>
            <a:r>
              <a:rPr kumimoji="0" lang="fr-FR" sz="22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kumimoji="0" lang="fr-FR" sz="22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Just </a:t>
            </a:r>
            <a:r>
              <a:rPr kumimoji="0" lang="fr-FR" sz="220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after</a:t>
            </a:r>
            <a:r>
              <a:rPr kumimoji="0" lang="fr-FR" sz="22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 </a:t>
            </a:r>
            <a:r>
              <a:rPr kumimoji="0" lang="fr-FR" sz="220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cleaning</a:t>
            </a:r>
            <a:endParaRPr kumimoji="0" lang="fr-FR" sz="2200" i="0" u="none" strike="noStrike" kern="1200" cap="none" spc="0" normalizeH="0" baseline="0" noProof="0" dirty="0">
              <a:ln>
                <a:noFill/>
              </a:ln>
              <a:solidFill>
                <a:prstClr val="black"/>
              </a:solidFill>
              <a:effectLst/>
              <a:uLnTx/>
              <a:uFillTx/>
              <a:latin typeface="Roboto Light"/>
              <a:ea typeface="Roboto" panose="02000000000000000000" pitchFamily="2" charset="0"/>
            </a:endParaRPr>
          </a:p>
        </p:txBody>
      </p:sp>
      <p:pic>
        <p:nvPicPr>
          <p:cNvPr id="23" name="Picture 2" descr="https://www.verre-et-plastique.fr/media/image/a0/f7/40/103501-30ml-braunglas-m-pipette-s-600px5c8fb24c6333e.jpg">
            <a:extLst>
              <a:ext uri="{FF2B5EF4-FFF2-40B4-BE49-F238E27FC236}">
                <a16:creationId xmlns:a16="http://schemas.microsoft.com/office/drawing/2014/main" id="{478FEDE8-2096-6689-D996-2B8DC40772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00" b="98500" l="33167" r="65667"/>
                    </a14:imgEffect>
                    <a14:imgEffect>
                      <a14:brightnessContrast bright="100000"/>
                    </a14:imgEffect>
                  </a14:imgLayer>
                </a14:imgProps>
              </a:ext>
              <a:ext uri="{28A0092B-C50C-407E-A947-70E740481C1C}">
                <a14:useLocalDpi xmlns:a14="http://schemas.microsoft.com/office/drawing/2010/main" val="0"/>
              </a:ext>
            </a:extLst>
          </a:blip>
          <a:srcRect l="31217" r="48127"/>
          <a:stretch/>
        </p:blipFill>
        <p:spPr bwMode="auto">
          <a:xfrm>
            <a:off x="906619" y="153947"/>
            <a:ext cx="1392166" cy="6739861"/>
          </a:xfrm>
          <a:prstGeom prst="rect">
            <a:avLst/>
          </a:prstGeom>
          <a:noFill/>
          <a:effectLst/>
        </p:spPr>
      </p:pic>
      <p:sp>
        <p:nvSpPr>
          <p:cNvPr id="13" name="ZoneTexte 12">
            <a:extLst>
              <a:ext uri="{FF2B5EF4-FFF2-40B4-BE49-F238E27FC236}">
                <a16:creationId xmlns:a16="http://schemas.microsoft.com/office/drawing/2014/main" id="{0B552C52-DF53-E004-7DD8-3EA3089B7EDC}"/>
              </a:ext>
            </a:extLst>
          </p:cNvPr>
          <p:cNvSpPr txBox="1"/>
          <p:nvPr/>
        </p:nvSpPr>
        <p:spPr>
          <a:xfrm>
            <a:off x="2736182" y="1270413"/>
            <a:ext cx="94558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prstClr val="black"/>
                </a:solidFill>
                <a:latin typeface="Roboto Light"/>
                <a:ea typeface="Roboto" panose="02000000000000000000" pitchFamily="2" charset="0"/>
              </a:rPr>
              <a:t>When to use the Mist </a:t>
            </a:r>
            <a:r>
              <a:rPr lang="fr-FR" sz="2400" cap="small" dirty="0">
                <a:solidFill>
                  <a:prstClr val="black"/>
                </a:solidFill>
                <a:latin typeface="KyivType Sans Medium2" panose="020B0604020202020204" charset="0"/>
              </a:rPr>
              <a:t>Vital Defense </a:t>
            </a:r>
            <a:r>
              <a:rPr kumimoji="0" lang="fr-FR" sz="2400" b="0" i="0" u="none" strike="noStrike" kern="1200" cap="none" spc="0" normalizeH="0" noProof="0" dirty="0">
                <a:ln>
                  <a:noFill/>
                </a:ln>
                <a:solidFill>
                  <a:prstClr val="black"/>
                </a:solidFill>
                <a:effectLst/>
                <a:uLnTx/>
                <a:uFillTx/>
                <a:latin typeface="Roboto Light"/>
                <a:ea typeface="Roboto" panose="02000000000000000000" pitchFamily="2" charset="0"/>
                <a:cs typeface="+mn-cs"/>
              </a:rPr>
              <a:t>?</a:t>
            </a:r>
            <a:r>
              <a:rPr kumimoji="0" lang="fr-FR" sz="24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 </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2919427" y="4841021"/>
            <a:ext cx="912923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a:t>
            </a:r>
            <a:r>
              <a:rPr kumimoji="0" lang="fr-FR" sz="2400" b="1" i="0" u="none" strike="noStrike" kern="1200" cap="none" spc="0" normalizeH="0" noProof="0" dirty="0">
                <a:ln>
                  <a:noFill/>
                </a:ln>
                <a:solidFill>
                  <a:srgbClr val="C5BEEA"/>
                </a:solidFill>
                <a:effectLst/>
                <a:uLnTx/>
                <a:uFillTx/>
                <a:latin typeface="Roboto Light"/>
                <a:ea typeface="Roboto" panose="02000000000000000000" pitchFamily="2" charset="0"/>
                <a:cs typeface="+mn-cs"/>
              </a:rPr>
              <a:t> </a:t>
            </a:r>
            <a:r>
              <a:rPr lang="fr-FR" sz="2300" dirty="0" err="1">
                <a:solidFill>
                  <a:prstClr val="black"/>
                </a:solidFill>
                <a:latin typeface="Roboto Light"/>
                <a:ea typeface="Roboto" panose="02000000000000000000" pitchFamily="2" charset="0"/>
              </a:rPr>
              <a:t>Before</a:t>
            </a:r>
            <a:r>
              <a:rPr lang="fr-FR" sz="2300" dirty="0">
                <a:solidFill>
                  <a:prstClr val="black"/>
                </a:solidFill>
                <a:latin typeface="Roboto Light"/>
                <a:ea typeface="Roboto" panose="02000000000000000000" pitchFamily="2" charset="0"/>
              </a:rPr>
              <a:t> </a:t>
            </a:r>
            <a:r>
              <a:rPr lang="fr-FR" sz="2300" dirty="0" err="1">
                <a:solidFill>
                  <a:prstClr val="black"/>
                </a:solidFill>
                <a:latin typeface="Roboto Light"/>
                <a:ea typeface="Roboto" panose="02000000000000000000" pitchFamily="2" charset="0"/>
              </a:rPr>
              <a:t>sunscreen</a:t>
            </a:r>
            <a:endParaRPr lang="fr-FR" sz="2300" dirty="0">
              <a:solidFill>
                <a:prstClr val="black"/>
              </a:solidFill>
              <a:latin typeface="Roboto Light"/>
              <a:ea typeface="Roboto" panose="02000000000000000000" pitchFamily="2" charset="0"/>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2904188" y="3640887"/>
            <a:ext cx="9310712"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kumimoji="0" lang="fr-FR" sz="230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After</a:t>
            </a:r>
            <a:r>
              <a:rPr kumimoji="0" lang="fr-FR" sz="23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 the </a:t>
            </a:r>
            <a:r>
              <a:rPr kumimoji="0" lang="fr-FR" sz="2300" i="0" u="none" strike="noStrike" kern="1200" cap="none" spc="0" normalizeH="0" baseline="0" noProof="0" dirty="0" err="1">
                <a:ln>
                  <a:noFill/>
                </a:ln>
                <a:solidFill>
                  <a:prstClr val="black"/>
                </a:solidFill>
                <a:effectLst/>
                <a:uLnTx/>
                <a:uFillTx/>
                <a:latin typeface="Roboto Light"/>
                <a:ea typeface="Roboto" panose="02000000000000000000" pitchFamily="2" charset="0"/>
                <a:cs typeface="+mn-cs"/>
              </a:rPr>
              <a:t>makeup</a:t>
            </a:r>
            <a:endParaRPr kumimoji="0" lang="fr-FR" sz="2300" i="0" u="none" strike="noStrike" kern="1200" cap="none" spc="0" normalizeH="0" baseline="0" noProof="0" dirty="0">
              <a:ln>
                <a:noFill/>
              </a:ln>
              <a:solidFill>
                <a:prstClr val="black"/>
              </a:solidFill>
              <a:effectLst/>
              <a:uLnTx/>
              <a:uFillTx/>
              <a:latin typeface="Roboto Light"/>
              <a:ea typeface="Roboto" panose="02000000000000000000" pitchFamily="2" charset="0"/>
            </a:endParaRPr>
          </a:p>
        </p:txBody>
      </p:sp>
      <p:pic>
        <p:nvPicPr>
          <p:cNvPr id="2" name="Image 1" descr="Une image contenant périphérique, ventilateur, graphiques vectoriels&#10;&#10;Description générée automatiquement">
            <a:extLst>
              <a:ext uri="{FF2B5EF4-FFF2-40B4-BE49-F238E27FC236}">
                <a16:creationId xmlns:a16="http://schemas.microsoft.com/office/drawing/2014/main" id="{64EF1498-4D9F-6844-459B-3954A8FD1E5B}"/>
              </a:ext>
            </a:extLst>
          </p:cNvPr>
          <p:cNvPicPr>
            <a:picLocks noChangeAspect="1"/>
          </p:cNvPicPr>
          <p:nvPr/>
        </p:nvPicPr>
        <p:blipFill rotWithShape="1">
          <a:blip r:embed="rId6">
            <a:extLst>
              <a:ext uri="{28A0092B-C50C-407E-A947-70E740481C1C}">
                <a14:useLocalDpi xmlns:a14="http://schemas.microsoft.com/office/drawing/2010/main" val="0"/>
              </a:ext>
            </a:extLst>
          </a:blip>
          <a:srcRect l="17407" t="20640" r="18749" b="22338"/>
          <a:stretch/>
        </p:blipFill>
        <p:spPr>
          <a:xfrm>
            <a:off x="-4293509" y="-16063"/>
            <a:ext cx="7029691" cy="6879284"/>
          </a:xfrm>
          <a:prstGeom prst="rect">
            <a:avLst/>
          </a:prstGeom>
        </p:spPr>
      </p:pic>
      <p:sp>
        <p:nvSpPr>
          <p:cNvPr id="3" name="Espace réservé du titre 1">
            <a:extLst>
              <a:ext uri="{FF2B5EF4-FFF2-40B4-BE49-F238E27FC236}">
                <a16:creationId xmlns:a16="http://schemas.microsoft.com/office/drawing/2014/main" id="{B788E6B2-D3C7-ABC4-25EA-26C9DE11589B}"/>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b="1" cap="small" dirty="0"/>
              <a:t>Vital Defense</a:t>
            </a:r>
            <a:br>
              <a:rPr lang="fr-FR" b="1" cap="small" dirty="0">
                <a:solidFill>
                  <a:schemeClr val="tx1"/>
                </a:solidFill>
              </a:rPr>
            </a:br>
            <a:r>
              <a:rPr lang="fr-FR" sz="2400" b="1" cap="small" dirty="0"/>
              <a:t>Brume multi-protection</a:t>
            </a:r>
            <a:br>
              <a:rPr lang="fr-FR" sz="2400" b="1" cap="small" dirty="0">
                <a:solidFill>
                  <a:srgbClr val="B2A7F7"/>
                </a:solidFill>
              </a:rPr>
            </a:br>
            <a:endParaRPr lang="fr-FR" sz="2400" b="1" cap="small" dirty="0">
              <a:solidFill>
                <a:srgbClr val="B2A7F7"/>
              </a:solidFill>
            </a:endParaRPr>
          </a:p>
        </p:txBody>
      </p:sp>
      <p:sp>
        <p:nvSpPr>
          <p:cNvPr id="5" name="Rectangle 4">
            <a:extLst>
              <a:ext uri="{FF2B5EF4-FFF2-40B4-BE49-F238E27FC236}">
                <a16:creationId xmlns:a16="http://schemas.microsoft.com/office/drawing/2014/main" id="{D886D1E3-D692-6EF3-0CCA-CB406E976D5A}"/>
              </a:ext>
            </a:extLst>
          </p:cNvPr>
          <p:cNvSpPr/>
          <p:nvPr/>
        </p:nvSpPr>
        <p:spPr>
          <a:xfrm>
            <a:off x="2874505"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2960791" y="6016678"/>
            <a:ext cx="8869803"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en-US" sz="2300" dirty="0">
                <a:solidFill>
                  <a:prstClr val="black"/>
                </a:solidFill>
                <a:latin typeface="Roboto Light"/>
                <a:ea typeface="Roboto" panose="02000000000000000000" pitchFamily="2" charset="0"/>
              </a:rPr>
              <a:t>At any time of the day</a:t>
            </a:r>
            <a:endParaRPr kumimoji="0" lang="fr-FR" sz="2300" i="0" u="none" strike="noStrike" kern="1200" cap="none" spc="0" normalizeH="0" baseline="0" noProof="0" dirty="0">
              <a:ln>
                <a:noFill/>
              </a:ln>
              <a:solidFill>
                <a:prstClr val="black"/>
              </a:solidFill>
              <a:effectLst/>
              <a:uLnTx/>
              <a:uFillTx/>
              <a:latin typeface="Roboto Light"/>
              <a:ea typeface="Roboto" panose="02000000000000000000" pitchFamily="2" charset="0"/>
            </a:endParaRPr>
          </a:p>
        </p:txBody>
      </p:sp>
      <p:pic>
        <p:nvPicPr>
          <p:cNvPr id="4" name="Image 3">
            <a:extLst>
              <a:ext uri="{FF2B5EF4-FFF2-40B4-BE49-F238E27FC236}">
                <a16:creationId xmlns:a16="http://schemas.microsoft.com/office/drawing/2014/main" id="{BFDA1E84-7FCD-32D6-0A89-C3D1B1918587}"/>
              </a:ext>
            </a:extLst>
          </p:cNvPr>
          <p:cNvPicPr>
            <a:picLocks noChangeAspect="1"/>
          </p:cNvPicPr>
          <p:nvPr/>
        </p:nvPicPr>
        <p:blipFill rotWithShape="1">
          <a:blip r:embed="rId7" cstate="print">
            <a:alphaModFix/>
            <a:extLst>
              <a:ext uri="{28A0092B-C50C-407E-A947-70E740481C1C}">
                <a14:useLocalDpi xmlns:a14="http://schemas.microsoft.com/office/drawing/2010/main" val="0"/>
              </a:ext>
            </a:extLst>
          </a:blip>
          <a:srcRect l="14982" t="24019" r="18167" b="23696"/>
          <a:stretch/>
        </p:blipFill>
        <p:spPr>
          <a:xfrm>
            <a:off x="-4411504" y="0"/>
            <a:ext cx="7249886" cy="6858000"/>
          </a:xfrm>
          <a:prstGeom prst="rect">
            <a:avLst/>
          </a:prstGeom>
        </p:spPr>
      </p:pic>
      <p:sp>
        <p:nvSpPr>
          <p:cNvPr id="18" name="Rectangle 17">
            <a:extLst>
              <a:ext uri="{FF2B5EF4-FFF2-40B4-BE49-F238E27FC236}">
                <a16:creationId xmlns:a16="http://schemas.microsoft.com/office/drawing/2014/main" id="{8F76F490-9BA7-49B8-82A8-DE89E5D3804A}"/>
              </a:ext>
            </a:extLst>
          </p:cNvPr>
          <p:cNvSpPr/>
          <p:nvPr/>
        </p:nvSpPr>
        <p:spPr>
          <a:xfrm>
            <a:off x="2886951" y="4657286"/>
            <a:ext cx="9194185" cy="864096"/>
          </a:xfrm>
          <a:prstGeom prst="rect">
            <a:avLst/>
          </a:prstGeom>
          <a:solidFill>
            <a:srgbClr val="C5BEEA">
              <a:alpha val="78039"/>
            </a:srgbClr>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D16368F3-7FA2-4D5B-8CA9-9A00C35E301A}"/>
              </a:ext>
            </a:extLst>
          </p:cNvPr>
          <p:cNvSpPr/>
          <p:nvPr/>
        </p:nvSpPr>
        <p:spPr>
          <a:xfrm>
            <a:off x="2838082" y="2241509"/>
            <a:ext cx="9194185" cy="864096"/>
          </a:xfrm>
          <a:prstGeom prst="rect">
            <a:avLst/>
          </a:prstGeom>
          <a:solidFill>
            <a:srgbClr val="C5BEEA">
              <a:alpha val="78039"/>
            </a:srgbClr>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627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A70983-34F3-DE87-69B9-0515C135B476}"/>
              </a:ext>
            </a:extLst>
          </p:cNvPr>
          <p:cNvSpPr/>
          <p:nvPr/>
        </p:nvSpPr>
        <p:spPr>
          <a:xfrm>
            <a:off x="2732557" y="0"/>
            <a:ext cx="9459443" cy="6858000"/>
          </a:xfrm>
          <a:prstGeom prst="rect">
            <a:avLst/>
          </a:prstGeom>
          <a:gradFill>
            <a:gsLst>
              <a:gs pos="93659">
                <a:srgbClr val="F2EFFE"/>
              </a:gs>
              <a:gs pos="0">
                <a:srgbClr val="F2EFFE"/>
              </a:gs>
              <a:gs pos="55604">
                <a:srgbClr val="C5BEEA"/>
              </a:gs>
              <a:gs pos="47000">
                <a:srgbClr val="C5BEE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37808" cy="1183108"/>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8" name="Espace réservé du titre 1">
            <a:extLst>
              <a:ext uri="{FF2B5EF4-FFF2-40B4-BE49-F238E27FC236}">
                <a16:creationId xmlns:a16="http://schemas.microsoft.com/office/drawing/2014/main" id="{ABFC4A43-0B89-2412-0C06-8E779FFBFC4E}"/>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b="1" cap="small" dirty="0"/>
              <a:t>Vital Defense</a:t>
            </a:r>
            <a:br>
              <a:rPr lang="fr-FR" b="1" cap="small" dirty="0">
                <a:solidFill>
                  <a:schemeClr val="tx1"/>
                </a:solidFill>
              </a:rPr>
            </a:br>
            <a:r>
              <a:rPr lang="fr-FR" sz="2400" b="1" cap="small" dirty="0"/>
              <a:t>Brume multi-protection</a:t>
            </a:r>
            <a:br>
              <a:rPr lang="fr-FR" sz="2400" b="1" cap="small" dirty="0">
                <a:solidFill>
                  <a:srgbClr val="B2A7F7"/>
                </a:solidFill>
              </a:rPr>
            </a:br>
            <a:endParaRPr lang="fr-FR" sz="2400" b="1" cap="small" dirty="0">
              <a:solidFill>
                <a:srgbClr val="B2A7F7"/>
              </a:solidFill>
            </a:endParaRPr>
          </a:p>
        </p:txBody>
      </p:sp>
      <p:sp>
        <p:nvSpPr>
          <p:cNvPr id="22" name="ZoneTexte 21">
            <a:extLst>
              <a:ext uri="{FF2B5EF4-FFF2-40B4-BE49-F238E27FC236}">
                <a16:creationId xmlns:a16="http://schemas.microsoft.com/office/drawing/2014/main" id="{F5A2FD5B-3CAF-CBCD-E98C-D7C18E1DC121}"/>
              </a:ext>
            </a:extLst>
          </p:cNvPr>
          <p:cNvSpPr txBox="1"/>
          <p:nvPr/>
        </p:nvSpPr>
        <p:spPr>
          <a:xfrm>
            <a:off x="3127864" y="1227519"/>
            <a:ext cx="8503920" cy="461665"/>
          </a:xfrm>
          <a:prstGeom prst="rect">
            <a:avLst/>
          </a:prstGeom>
          <a:noFill/>
        </p:spPr>
        <p:txBody>
          <a:bodyPr wrap="square">
            <a:spAutoFit/>
          </a:bodyPr>
          <a:lstStyle/>
          <a:p>
            <a:pPr lvl="0" algn="ctr"/>
            <a:r>
              <a:rPr lang="fr-FR" sz="2400" dirty="0">
                <a:solidFill>
                  <a:prstClr val="black"/>
                </a:solidFill>
                <a:latin typeface="Roboto Light"/>
                <a:ea typeface="Roboto" panose="02000000000000000000" pitchFamily="2" charset="0"/>
              </a:rPr>
              <a:t>The </a:t>
            </a:r>
            <a:r>
              <a:rPr lang="fr-FR" sz="2400" dirty="0" err="1">
                <a:solidFill>
                  <a:prstClr val="black"/>
                </a:solidFill>
                <a:latin typeface="Roboto Light"/>
                <a:ea typeface="Roboto" panose="02000000000000000000" pitchFamily="2" charset="0"/>
              </a:rPr>
              <a:t>mist</a:t>
            </a:r>
            <a:r>
              <a:rPr lang="fr-FR" sz="2400" dirty="0">
                <a:solidFill>
                  <a:prstClr val="black"/>
                </a:solidFill>
                <a:latin typeface="Roboto Light"/>
                <a:ea typeface="Roboto" panose="02000000000000000000" pitchFamily="2" charset="0"/>
              </a:rPr>
              <a:t> </a:t>
            </a:r>
            <a:r>
              <a:rPr lang="fr-FR" sz="2400" cap="small" dirty="0">
                <a:solidFill>
                  <a:prstClr val="black"/>
                </a:solidFill>
                <a:latin typeface="KyivType Sans Medium2" panose="020B0604020202020204" charset="0"/>
              </a:rPr>
              <a:t>Vital Defense </a:t>
            </a:r>
            <a:r>
              <a:rPr lang="fr-FR" sz="2400" dirty="0" err="1">
                <a:solidFill>
                  <a:prstClr val="black"/>
                </a:solidFill>
                <a:latin typeface="Roboto Light"/>
                <a:ea typeface="Roboto" panose="02000000000000000000" pitchFamily="2" charset="0"/>
              </a:rPr>
              <a:t>protects</a:t>
            </a:r>
            <a:r>
              <a:rPr lang="fr-FR" sz="2400" dirty="0">
                <a:solidFill>
                  <a:prstClr val="black"/>
                </a:solidFill>
                <a:latin typeface="Roboto Light"/>
                <a:ea typeface="Roboto" panose="02000000000000000000" pitchFamily="2" charset="0"/>
              </a:rPr>
              <a:t> </a:t>
            </a:r>
            <a:r>
              <a:rPr lang="fr-FR" sz="2400" dirty="0" err="1">
                <a:solidFill>
                  <a:prstClr val="black"/>
                </a:solidFill>
                <a:latin typeface="Roboto Light"/>
                <a:ea typeface="Roboto" panose="02000000000000000000" pitchFamily="2" charset="0"/>
              </a:rPr>
              <a:t>my</a:t>
            </a:r>
            <a:r>
              <a:rPr lang="fr-FR" sz="2400" dirty="0">
                <a:solidFill>
                  <a:prstClr val="black"/>
                </a:solidFill>
                <a:latin typeface="Roboto Light"/>
                <a:ea typeface="Roboto" panose="02000000000000000000" pitchFamily="2" charset="0"/>
              </a:rPr>
              <a:t> face </a:t>
            </a:r>
            <a:r>
              <a:rPr lang="fr-FR" sz="2400" dirty="0" err="1">
                <a:solidFill>
                  <a:prstClr val="black"/>
                </a:solidFill>
                <a:latin typeface="Roboto Light"/>
                <a:ea typeface="Roboto" panose="02000000000000000000" pitchFamily="2" charset="0"/>
              </a:rPr>
              <a:t>against</a:t>
            </a:r>
            <a:r>
              <a:rPr lang="fr-FR" sz="2400" dirty="0">
                <a:solidFill>
                  <a:prstClr val="black"/>
                </a:solidFill>
                <a:latin typeface="Roboto Light"/>
                <a:ea typeface="Roboto" panose="02000000000000000000" pitchFamily="2" charset="0"/>
              </a:rPr>
              <a:t> :</a:t>
            </a:r>
          </a:p>
        </p:txBody>
      </p:sp>
      <p:sp>
        <p:nvSpPr>
          <p:cNvPr id="37" name="Rectangle 36">
            <a:extLst>
              <a:ext uri="{FF2B5EF4-FFF2-40B4-BE49-F238E27FC236}">
                <a16:creationId xmlns:a16="http://schemas.microsoft.com/office/drawing/2014/main" id="{A0244268-85DA-DE0E-DEA6-A25E4F6E4984}"/>
              </a:ext>
            </a:extLst>
          </p:cNvPr>
          <p:cNvSpPr/>
          <p:nvPr/>
        </p:nvSpPr>
        <p:spPr>
          <a:xfrm>
            <a:off x="2863621" y="2281921"/>
            <a:ext cx="9194185" cy="864096"/>
          </a:xfrm>
          <a:prstGeom prst="rect">
            <a:avLst/>
          </a:prstGeom>
          <a:solidFill>
            <a:srgbClr val="FCFBFF"/>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ECC66A40-7AB6-0F23-2FE6-216C6B16EA9F}"/>
              </a:ext>
            </a:extLst>
          </p:cNvPr>
          <p:cNvSpPr/>
          <p:nvPr/>
        </p:nvSpPr>
        <p:spPr>
          <a:xfrm>
            <a:off x="2863621"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898DB5DA-4ABC-F3A4-6F65-48E6998E3410}"/>
              </a:ext>
            </a:extLst>
          </p:cNvPr>
          <p:cNvSpPr/>
          <p:nvPr/>
        </p:nvSpPr>
        <p:spPr>
          <a:xfrm>
            <a:off x="2863621"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ZoneTexte 25">
            <a:extLst>
              <a:ext uri="{FF2B5EF4-FFF2-40B4-BE49-F238E27FC236}">
                <a16:creationId xmlns:a16="http://schemas.microsoft.com/office/drawing/2014/main" id="{4C043F01-764F-D01E-CDD8-CB582146CBD7}"/>
              </a:ext>
            </a:extLst>
          </p:cNvPr>
          <p:cNvSpPr txBox="1"/>
          <p:nvPr/>
        </p:nvSpPr>
        <p:spPr>
          <a:xfrm>
            <a:off x="3113109" y="2425366"/>
            <a:ext cx="9269431"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300" dirty="0" err="1">
                <a:solidFill>
                  <a:prstClr val="black"/>
                </a:solidFill>
                <a:latin typeface="Roboto Light"/>
                <a:ea typeface="Roboto" panose="02000000000000000000" pitchFamily="2" charset="0"/>
              </a:rPr>
              <a:t>extreme</a:t>
            </a:r>
            <a:r>
              <a:rPr lang="fr-FR" sz="2300" dirty="0">
                <a:solidFill>
                  <a:prstClr val="black"/>
                </a:solidFill>
                <a:latin typeface="Roboto Light"/>
                <a:ea typeface="Roboto" panose="02000000000000000000" pitchFamily="2" charset="0"/>
              </a:rPr>
              <a:t> </a:t>
            </a:r>
            <a:r>
              <a:rPr lang="fr-FR" sz="2300" dirty="0" err="1">
                <a:solidFill>
                  <a:prstClr val="black"/>
                </a:solidFill>
                <a:latin typeface="Roboto Light"/>
                <a:ea typeface="Roboto" panose="02000000000000000000" pitchFamily="2" charset="0"/>
              </a:rPr>
              <a:t>temperature</a:t>
            </a:r>
            <a:r>
              <a:rPr lang="fr-FR" sz="2300" dirty="0">
                <a:solidFill>
                  <a:prstClr val="black"/>
                </a:solidFill>
                <a:latin typeface="Roboto Light"/>
                <a:ea typeface="Roboto" panose="02000000000000000000" pitchFamily="2" charset="0"/>
              </a:rPr>
              <a:t> changes (hot, cold)</a:t>
            </a:r>
          </a:p>
        </p:txBody>
      </p:sp>
      <p:sp>
        <p:nvSpPr>
          <p:cNvPr id="27" name="ZoneTexte 26">
            <a:extLst>
              <a:ext uri="{FF2B5EF4-FFF2-40B4-BE49-F238E27FC236}">
                <a16:creationId xmlns:a16="http://schemas.microsoft.com/office/drawing/2014/main" id="{41789BD1-BC0F-A429-FE29-8CB406C57DBA}"/>
              </a:ext>
            </a:extLst>
          </p:cNvPr>
          <p:cNvSpPr txBox="1"/>
          <p:nvPr/>
        </p:nvSpPr>
        <p:spPr>
          <a:xfrm>
            <a:off x="3071827" y="4841021"/>
            <a:ext cx="7150345" cy="830997"/>
          </a:xfrm>
          <a:prstGeom prst="rect">
            <a:avLst/>
          </a:prstGeom>
          <a:noFill/>
        </p:spPr>
        <p:txBody>
          <a:bodyPr wrap="square">
            <a:spAutoFit/>
          </a:bodyPr>
          <a:lstStyle/>
          <a:p>
            <a:pPr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en-US" sz="2300" dirty="0">
                <a:solidFill>
                  <a:prstClr val="black"/>
                </a:solidFill>
                <a:latin typeface="Roboto Light"/>
                <a:ea typeface="Roboto" panose="02000000000000000000" pitchFamily="2" charset="0"/>
              </a:rPr>
              <a:t>aggressions of the UV rays</a:t>
            </a:r>
            <a:endParaRPr lang="fr-FR" sz="2300" dirty="0">
              <a:solidFill>
                <a:prstClr val="black"/>
              </a:solidFill>
              <a:latin typeface="Roboto Light"/>
              <a:ea typeface="Roboto" panose="02000000000000000000" pitchFamily="2" charset="0"/>
            </a:endParaRPr>
          </a:p>
          <a:p>
            <a:pPr lvl="0" defTabSz="1219170"/>
            <a:endParaRPr kumimoji="0" lang="fr-FR" sz="24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28" name="ZoneTexte 27">
            <a:extLst>
              <a:ext uri="{FF2B5EF4-FFF2-40B4-BE49-F238E27FC236}">
                <a16:creationId xmlns:a16="http://schemas.microsoft.com/office/drawing/2014/main" id="{04EDDE14-47CB-74E2-5508-F014D4C8048B}"/>
              </a:ext>
            </a:extLst>
          </p:cNvPr>
          <p:cNvSpPr txBox="1"/>
          <p:nvPr/>
        </p:nvSpPr>
        <p:spPr>
          <a:xfrm>
            <a:off x="3163268" y="3625647"/>
            <a:ext cx="10766092" cy="830997"/>
          </a:xfrm>
          <a:prstGeom prst="rect">
            <a:avLst/>
          </a:prstGeom>
          <a:noFill/>
        </p:spPr>
        <p:txBody>
          <a:bodyPr wrap="square">
            <a:spAutoFit/>
          </a:bodyPr>
          <a:lstStyle/>
          <a:p>
            <a:pPr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en-US" sz="2300" dirty="0">
                <a:solidFill>
                  <a:prstClr val="black"/>
                </a:solidFill>
                <a:latin typeface="Roboto Light"/>
                <a:ea typeface="Roboto" panose="02000000000000000000" pitchFamily="2" charset="0"/>
              </a:rPr>
              <a:t>pollution and particles</a:t>
            </a:r>
            <a:endParaRPr lang="fr-FR" sz="2300" dirty="0">
              <a:solidFill>
                <a:prstClr val="black"/>
              </a:solidFill>
              <a:latin typeface="Roboto Light"/>
              <a:ea typeface="Roboto" panose="020000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31" name="Rectangle 30">
            <a:extLst>
              <a:ext uri="{FF2B5EF4-FFF2-40B4-BE49-F238E27FC236}">
                <a16:creationId xmlns:a16="http://schemas.microsoft.com/office/drawing/2014/main" id="{7F6595D3-70AD-17A8-87DC-8E1B1B93EA75}"/>
              </a:ext>
            </a:extLst>
          </p:cNvPr>
          <p:cNvSpPr/>
          <p:nvPr/>
        </p:nvSpPr>
        <p:spPr>
          <a:xfrm>
            <a:off x="2874505"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ZoneTexte 31">
            <a:extLst>
              <a:ext uri="{FF2B5EF4-FFF2-40B4-BE49-F238E27FC236}">
                <a16:creationId xmlns:a16="http://schemas.microsoft.com/office/drawing/2014/main" id="{E7AD4001-1743-3C4F-6713-968BA6E5F829}"/>
              </a:ext>
            </a:extLst>
          </p:cNvPr>
          <p:cNvSpPr txBox="1"/>
          <p:nvPr/>
        </p:nvSpPr>
        <p:spPr>
          <a:xfrm>
            <a:off x="3082711" y="6016678"/>
            <a:ext cx="8869803" cy="830997"/>
          </a:xfrm>
          <a:prstGeom prst="rect">
            <a:avLst/>
          </a:prstGeom>
          <a:noFill/>
        </p:spPr>
        <p:txBody>
          <a:bodyPr wrap="square">
            <a:spAutoFit/>
          </a:bodyPr>
          <a:lstStyle/>
          <a:p>
            <a:pPr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a:t>
            </a:r>
            <a:r>
              <a:rPr lang="fr-FR" sz="2400" b="1" dirty="0">
                <a:solidFill>
                  <a:srgbClr val="3E3E3E"/>
                </a:solidFill>
                <a:latin typeface="Roboto Light" panose="02000000000000000000" pitchFamily="2" charset="0"/>
                <a:ea typeface="Roboto Light" panose="02000000000000000000" pitchFamily="2" charset="0"/>
              </a:rPr>
              <a:t> </a:t>
            </a:r>
            <a:r>
              <a:rPr lang="fr-FR" sz="2300" dirty="0" err="1">
                <a:solidFill>
                  <a:prstClr val="black"/>
                </a:solidFill>
                <a:latin typeface="Roboto Light"/>
                <a:ea typeface="Roboto" panose="02000000000000000000" pitchFamily="2" charset="0"/>
              </a:rPr>
              <a:t>blue</a:t>
            </a:r>
            <a:r>
              <a:rPr lang="fr-FR" sz="2300" dirty="0">
                <a:solidFill>
                  <a:prstClr val="black"/>
                </a:solidFill>
                <a:latin typeface="Roboto Light"/>
                <a:ea typeface="Roboto" panose="02000000000000000000" pitchFamily="2" charset="0"/>
              </a:rPr>
              <a:t> light </a:t>
            </a:r>
            <a:r>
              <a:rPr lang="fr-FR" sz="2300" dirty="0" err="1">
                <a:solidFill>
                  <a:prstClr val="black"/>
                </a:solidFill>
                <a:latin typeface="Roboto Light"/>
                <a:ea typeface="Roboto" panose="02000000000000000000" pitchFamily="2" charset="0"/>
              </a:rPr>
              <a:t>aggression</a:t>
            </a:r>
            <a:endParaRPr lang="fr-FR" sz="2300" dirty="0">
              <a:solidFill>
                <a:prstClr val="black"/>
              </a:solidFill>
              <a:latin typeface="Roboto Light"/>
              <a:ea typeface="Roboto" panose="020000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pic>
        <p:nvPicPr>
          <p:cNvPr id="33" name="Image 32" descr="Une image contenant périphérique, ventilateur, graphiques vectoriels&#10;&#10;Description générée automatiquement">
            <a:extLst>
              <a:ext uri="{FF2B5EF4-FFF2-40B4-BE49-F238E27FC236}">
                <a16:creationId xmlns:a16="http://schemas.microsoft.com/office/drawing/2014/main" id="{BC8F4032-4421-2823-97C2-AAE68D727051}"/>
              </a:ext>
            </a:extLst>
          </p:cNvPr>
          <p:cNvPicPr>
            <a:picLocks noChangeAspect="1"/>
          </p:cNvPicPr>
          <p:nvPr/>
        </p:nvPicPr>
        <p:blipFill rotWithShape="1">
          <a:blip r:embed="rId3">
            <a:extLst>
              <a:ext uri="{28A0092B-C50C-407E-A947-70E740481C1C}">
                <a14:useLocalDpi xmlns:a14="http://schemas.microsoft.com/office/drawing/2010/main" val="0"/>
              </a:ext>
            </a:extLst>
          </a:blip>
          <a:srcRect l="17407" t="20640" r="18749" b="22338"/>
          <a:stretch/>
        </p:blipFill>
        <p:spPr>
          <a:xfrm>
            <a:off x="-4293509" y="-16063"/>
            <a:ext cx="7029691" cy="6879284"/>
          </a:xfrm>
          <a:prstGeom prst="rect">
            <a:avLst/>
          </a:prstGeom>
        </p:spPr>
      </p:pic>
      <p:pic>
        <p:nvPicPr>
          <p:cNvPr id="2" name="Image 1">
            <a:extLst>
              <a:ext uri="{FF2B5EF4-FFF2-40B4-BE49-F238E27FC236}">
                <a16:creationId xmlns:a16="http://schemas.microsoft.com/office/drawing/2014/main" id="{2C1EE4E0-18E1-2566-89DC-5E4CCBD83FC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4982" t="24019" r="18167" b="23696"/>
          <a:stretch/>
        </p:blipFill>
        <p:spPr>
          <a:xfrm>
            <a:off x="-4411504" y="0"/>
            <a:ext cx="7249886" cy="6858000"/>
          </a:xfrm>
          <a:prstGeom prst="rect">
            <a:avLst/>
          </a:prstGeom>
        </p:spPr>
      </p:pic>
      <p:sp>
        <p:nvSpPr>
          <p:cNvPr id="18" name="Rectangle 17">
            <a:extLst>
              <a:ext uri="{FF2B5EF4-FFF2-40B4-BE49-F238E27FC236}">
                <a16:creationId xmlns:a16="http://schemas.microsoft.com/office/drawing/2014/main" id="{35289C8E-CB0F-46EC-B9B5-7F95E2DB7A04}"/>
              </a:ext>
            </a:extLst>
          </p:cNvPr>
          <p:cNvSpPr/>
          <p:nvPr/>
        </p:nvSpPr>
        <p:spPr>
          <a:xfrm>
            <a:off x="2874505" y="2277396"/>
            <a:ext cx="9194185" cy="864096"/>
          </a:xfrm>
          <a:prstGeom prst="rect">
            <a:avLst/>
          </a:prstGeom>
          <a:solidFill>
            <a:srgbClr val="C5BEEA">
              <a:alpha val="78039"/>
            </a:srgbClr>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8547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1" y="736498"/>
            <a:ext cx="12191999"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2400" b="1" dirty="0">
                <a:solidFill>
                  <a:srgbClr val="A69DCD"/>
                </a:solidFill>
                <a:latin typeface="Roboto Light" panose="02000000000000000000" pitchFamily="2" charset="0"/>
                <a:ea typeface="Roboto Light" panose="02000000000000000000" pitchFamily="2" charset="0"/>
              </a:rPr>
              <a:t>Skin continuously exposed to many types of aggressions</a:t>
            </a:r>
            <a:endParaRPr lang="fr-FR" sz="2400" b="1" dirty="0">
              <a:solidFill>
                <a:srgbClr val="A69DCD"/>
              </a:solidFill>
              <a:latin typeface="Roboto Light" panose="02000000000000000000" pitchFamily="2" charset="0"/>
              <a:ea typeface="Roboto Light" panose="02000000000000000000" pitchFamily="2" charset="0"/>
            </a:endParaRPr>
          </a:p>
        </p:txBody>
      </p:sp>
      <p:sp>
        <p:nvSpPr>
          <p:cNvPr id="16" name="Titre 2"/>
          <p:cNvSpPr txBox="1">
            <a:spLocks/>
          </p:cNvSpPr>
          <p:nvPr/>
        </p:nvSpPr>
        <p:spPr>
          <a:xfrm>
            <a:off x="838200" y="217194"/>
            <a:ext cx="10515600" cy="792036"/>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Pollution, UV, Blue light</a:t>
            </a:r>
          </a:p>
        </p:txBody>
      </p:sp>
      <p:grpSp>
        <p:nvGrpSpPr>
          <p:cNvPr id="5" name="Groupe 4">
            <a:extLst>
              <a:ext uri="{FF2B5EF4-FFF2-40B4-BE49-F238E27FC236}">
                <a16:creationId xmlns:a16="http://schemas.microsoft.com/office/drawing/2014/main" id="{E8BFBF5C-5963-E3A0-9DB4-A71F7EB976C3}"/>
              </a:ext>
            </a:extLst>
          </p:cNvPr>
          <p:cNvGrpSpPr/>
          <p:nvPr/>
        </p:nvGrpSpPr>
        <p:grpSpPr>
          <a:xfrm>
            <a:off x="838200" y="1735279"/>
            <a:ext cx="10602439" cy="4017519"/>
            <a:chOff x="1418325" y="2116833"/>
            <a:chExt cx="10602439" cy="4017519"/>
          </a:xfrm>
        </p:grpSpPr>
        <p:grpSp>
          <p:nvGrpSpPr>
            <p:cNvPr id="38" name="Groupe 37">
              <a:extLst>
                <a:ext uri="{FF2B5EF4-FFF2-40B4-BE49-F238E27FC236}">
                  <a16:creationId xmlns:a16="http://schemas.microsoft.com/office/drawing/2014/main" id="{F1B3B362-D8CC-EF3F-663E-7604197F479E}"/>
                </a:ext>
              </a:extLst>
            </p:cNvPr>
            <p:cNvGrpSpPr/>
            <p:nvPr/>
          </p:nvGrpSpPr>
          <p:grpSpPr>
            <a:xfrm>
              <a:off x="1418325" y="2116833"/>
              <a:ext cx="3713061" cy="4017519"/>
              <a:chOff x="1418325" y="2116833"/>
              <a:chExt cx="3713061" cy="4017519"/>
            </a:xfrm>
          </p:grpSpPr>
          <p:sp>
            <p:nvSpPr>
              <p:cNvPr id="14" name="ZoneTexte 13"/>
              <p:cNvSpPr txBox="1"/>
              <p:nvPr/>
            </p:nvSpPr>
            <p:spPr>
              <a:xfrm>
                <a:off x="2521397" y="3828066"/>
                <a:ext cx="2609989" cy="461665"/>
              </a:xfrm>
              <a:prstGeom prst="rect">
                <a:avLst/>
              </a:prstGeom>
              <a:noFill/>
            </p:spPr>
            <p:txBody>
              <a:bodyPr wrap="square" rtlCol="0">
                <a:spAutoFit/>
              </a:bodyPr>
              <a:lstStyle/>
              <a:p>
                <a:r>
                  <a:rPr lang="fr-FR" sz="2400" b="1" dirty="0">
                    <a:solidFill>
                      <a:srgbClr val="A69DCD"/>
                    </a:solidFill>
                    <a:latin typeface="Roboto Black" panose="02000000000000000000" pitchFamily="2" charset="0"/>
                    <a:ea typeface="Roboto Black" panose="02000000000000000000" pitchFamily="2" charset="0"/>
                  </a:rPr>
                  <a:t>Pollution</a:t>
                </a:r>
              </a:p>
            </p:txBody>
          </p:sp>
          <p:pic>
            <p:nvPicPr>
              <p:cNvPr id="28" name="Image 27">
                <a:extLst>
                  <a:ext uri="{FF2B5EF4-FFF2-40B4-BE49-F238E27FC236}">
                    <a16:creationId xmlns:a16="http://schemas.microsoft.com/office/drawing/2014/main" id="{50769617-6002-B67E-6B47-8FAAF78081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31" b="43878" l="1323" r="98942">
                            <a14:foregroundMark x1="35185" y1="4847" x2="19577" y2="10969"/>
                            <a14:foregroundMark x1="19577" y1="10969" x2="12169" y2="23980"/>
                            <a14:foregroundMark x1="12169" y1="23980" x2="2116" y2="33673"/>
                            <a14:foregroundMark x1="2116" y1="33673" x2="12169" y2="42092"/>
                            <a14:foregroundMark x1="12169" y1="42092" x2="23810" y2="36480"/>
                            <a14:foregroundMark x1="23810" y1="36480" x2="29894" y2="22194"/>
                            <a14:foregroundMark x1="29894" y1="22194" x2="39947" y2="14031"/>
                            <a14:foregroundMark x1="39947" y1="14031" x2="32011" y2="4592"/>
                            <a14:foregroundMark x1="16402" y1="22704" x2="6878" y2="32908"/>
                            <a14:foregroundMark x1="17989" y1="25765" x2="10053" y2="35204"/>
                            <a14:foregroundMark x1="20899" y1="30102" x2="16138" y2="34184"/>
                            <a14:foregroundMark x1="2646" y1="33418" x2="2910" y2="39286"/>
                            <a14:foregroundMark x1="1323" y1="36224" x2="2910" y2="38776"/>
                            <a14:foregroundMark x1="5026" y1="42602" x2="13492" y2="41837"/>
                            <a14:foregroundMark x1="23810" y1="8673" x2="38095" y2="6888"/>
                            <a14:foregroundMark x1="38095" y1="6888" x2="38360" y2="13520"/>
                            <a14:foregroundMark x1="27249" y1="6378" x2="33333" y2="4082"/>
                            <a14:foregroundMark x1="68254" y1="5612" x2="51323" y2="21173"/>
                            <a14:foregroundMark x1="70106" y1="12500" x2="57143" y2="25765"/>
                            <a14:foregroundMark x1="78836" y1="16071" x2="68783" y2="27806"/>
                            <a14:foregroundMark x1="82804" y1="23214" x2="76984" y2="30102"/>
                            <a14:foregroundMark x1="87566" y1="22959" x2="83069" y2="32398"/>
                            <a14:foregroundMark x1="94444" y1="29082" x2="92063" y2="35969"/>
                            <a14:foregroundMark x1="87831" y1="39541" x2="98942" y2="40051"/>
                            <a14:foregroundMark x1="79101" y1="38010" x2="87566" y2="38010"/>
                            <a14:foregroundMark x1="28836" y1="38776" x2="41534" y2="28316"/>
                            <a14:foregroundMark x1="41534" y1="28316" x2="42593" y2="29082"/>
                            <a14:foregroundMark x1="38095" y1="37500" x2="65608" y2="32398"/>
                            <a14:foregroundMark x1="65608" y1="32398" x2="66667" y2="32398"/>
                            <a14:foregroundMark x1="32011" y1="42347" x2="76984" y2="37245"/>
                            <a14:foregroundMark x1="76984" y1="37245" x2="78042" y2="36735"/>
                            <a14:foregroundMark x1="26190" y1="39541" x2="35714" y2="43878"/>
                            <a14:foregroundMark x1="76720" y1="41582" x2="97884" y2="41837"/>
                            <a14:foregroundMark x1="97884" y1="38010" x2="90212" y2="26020"/>
                            <a14:foregroundMark x1="90212" y1="26020" x2="83333" y2="20408"/>
                            <a14:foregroundMark x1="89947" y1="21684" x2="77513" y2="17602"/>
                            <a14:foregroundMark x1="95238" y1="27296" x2="82804" y2="20408"/>
                            <a14:foregroundMark x1="85185" y1="17347" x2="76190" y2="8418"/>
                            <a14:foregroundMark x1="76190" y1="8418" x2="68783" y2="6122"/>
                            <a14:foregroundMark x1="66667" y1="4337" x2="60847" y2="10714"/>
                            <a14:foregroundMark x1="43122" y1="5357" x2="57937" y2="5102"/>
                            <a14:foregroundMark x1="57937" y1="5102" x2="59524" y2="6122"/>
                            <a14:foregroundMark x1="42857" y1="5612" x2="55291" y2="1531"/>
                            <a14:foregroundMark x1="55291" y1="1531" x2="84127" y2="12245"/>
                            <a14:foregroundMark x1="84127" y1="12245" x2="82011" y2="20663"/>
                            <a14:foregroundMark x1="46825" y1="10714" x2="47354" y2="19898"/>
                            <a14:foregroundMark x1="27249" y1="5612" x2="22487" y2="9439"/>
                            <a14:foregroundMark x1="3439" y1="42857" x2="20370" y2="42602"/>
                            <a14:backgroundMark x1="1852" y1="1531" x2="14815" y2="3827"/>
                            <a14:backgroundMark x1="14815" y1="3827" x2="1587" y2="20918"/>
                            <a14:backgroundMark x1="20490" y1="5464" x2="14286" y2="7653"/>
                          </a14:backgroundRemoval>
                        </a14:imgEffect>
                      </a14:imgLayer>
                    </a14:imgProps>
                  </a:ext>
                </a:extLst>
              </a:blip>
              <a:srcRect b="56585"/>
              <a:stretch/>
            </p:blipFill>
            <p:spPr>
              <a:xfrm>
                <a:off x="1418326" y="2116833"/>
                <a:ext cx="3676353" cy="1655217"/>
              </a:xfrm>
              <a:prstGeom prst="rect">
                <a:avLst/>
              </a:prstGeom>
            </p:spPr>
          </p:pic>
          <p:pic>
            <p:nvPicPr>
              <p:cNvPr id="29" name="Image 28">
                <a:extLst>
                  <a:ext uri="{FF2B5EF4-FFF2-40B4-BE49-F238E27FC236}">
                    <a16:creationId xmlns:a16="http://schemas.microsoft.com/office/drawing/2014/main" id="{C7B707A4-7FDE-29D0-4045-BFBEAAF687E5}"/>
                  </a:ext>
                </a:extLst>
              </p:cNvPr>
              <p:cNvPicPr>
                <a:picLocks noChangeAspect="1"/>
              </p:cNvPicPr>
              <p:nvPr/>
            </p:nvPicPr>
            <p:blipFill rotWithShape="1">
              <a:blip r:embed="rId5"/>
              <a:srcRect t="53692"/>
              <a:stretch/>
            </p:blipFill>
            <p:spPr>
              <a:xfrm>
                <a:off x="1418325" y="4368864"/>
                <a:ext cx="3676354" cy="1765488"/>
              </a:xfrm>
              <a:prstGeom prst="rect">
                <a:avLst/>
              </a:prstGeom>
            </p:spPr>
          </p:pic>
        </p:grpSp>
        <p:sp>
          <p:nvSpPr>
            <p:cNvPr id="4" name="ZoneTexte 3">
              <a:extLst>
                <a:ext uri="{FF2B5EF4-FFF2-40B4-BE49-F238E27FC236}">
                  <a16:creationId xmlns:a16="http://schemas.microsoft.com/office/drawing/2014/main" id="{8EC1DE06-34E7-37BF-0CEE-397480B2B087}"/>
                </a:ext>
              </a:extLst>
            </p:cNvPr>
            <p:cNvSpPr txBox="1"/>
            <p:nvPr/>
          </p:nvSpPr>
          <p:spPr>
            <a:xfrm>
              <a:off x="6096000" y="3345127"/>
              <a:ext cx="5924764" cy="1200329"/>
            </a:xfrm>
            <a:prstGeom prst="rect">
              <a:avLst/>
            </a:prstGeom>
            <a:noFill/>
          </p:spPr>
          <p:txBody>
            <a:bodyPr wrap="square" rtlCol="0">
              <a:spAutoFit/>
            </a:bodyPr>
            <a:lstStyle/>
            <a:p>
              <a:r>
                <a:rPr lang="fr-FR" sz="2400" dirty="0">
                  <a:solidFill>
                    <a:srgbClr val="3E3E3E"/>
                  </a:solidFill>
                </a:rPr>
                <a:t>Pollution</a:t>
              </a:r>
              <a:r>
                <a:rPr lang="fr-FR" sz="2400" baseline="48000" dirty="0">
                  <a:solidFill>
                    <a:srgbClr val="3E3E3E"/>
                  </a:solidFill>
                </a:rPr>
                <a:t> *</a:t>
              </a:r>
              <a:r>
                <a:rPr lang="fr-FR" sz="2400" dirty="0">
                  <a:solidFill>
                    <a:srgbClr val="3E3E3E"/>
                  </a:solidFill>
                </a:rPr>
                <a:t>                                                </a:t>
              </a:r>
              <a:r>
                <a:rPr lang="fr-FR" sz="2400" b="1" dirty="0">
                  <a:solidFill>
                    <a:srgbClr val="A69DCD"/>
                  </a:solidFill>
                  <a:latin typeface="Roboto Black" panose="02000000000000000000" pitchFamily="2" charset="0"/>
                  <a:ea typeface="Roboto Black" panose="02000000000000000000" pitchFamily="2" charset="0"/>
                </a:rPr>
                <a:t>+ 8%</a:t>
              </a:r>
            </a:p>
            <a:p>
              <a:r>
                <a:rPr lang="fr-FR" sz="2400" dirty="0" err="1">
                  <a:solidFill>
                    <a:srgbClr val="3E3E3E"/>
                  </a:solidFill>
                </a:rPr>
                <a:t>Exposure</a:t>
              </a:r>
              <a:r>
                <a:rPr lang="fr-FR" sz="2400" dirty="0">
                  <a:solidFill>
                    <a:srgbClr val="3E3E3E"/>
                  </a:solidFill>
                </a:rPr>
                <a:t> to </a:t>
              </a:r>
              <a:r>
                <a:rPr lang="fr-FR" sz="2400" dirty="0" err="1">
                  <a:solidFill>
                    <a:srgbClr val="3E3E3E"/>
                  </a:solidFill>
                </a:rPr>
                <a:t>polluted</a:t>
              </a:r>
              <a:r>
                <a:rPr lang="fr-FR" sz="2400" dirty="0">
                  <a:solidFill>
                    <a:srgbClr val="3E3E3E"/>
                  </a:solidFill>
                </a:rPr>
                <a:t> air</a:t>
              </a:r>
              <a:r>
                <a:rPr lang="fr-FR" sz="2400" baseline="48000" dirty="0">
                  <a:solidFill>
                    <a:srgbClr val="3E3E3E"/>
                  </a:solidFill>
                </a:rPr>
                <a:t> **</a:t>
              </a:r>
              <a:r>
                <a:rPr lang="fr-FR" sz="2400" dirty="0">
                  <a:solidFill>
                    <a:srgbClr val="3E3E3E"/>
                  </a:solidFill>
                </a:rPr>
                <a:t>                      </a:t>
              </a:r>
              <a:r>
                <a:rPr lang="fr-FR" sz="2400" b="1" dirty="0">
                  <a:solidFill>
                    <a:srgbClr val="A69DCD"/>
                  </a:solidFill>
                  <a:latin typeface="Roboto Black" panose="02000000000000000000" pitchFamily="2" charset="0"/>
                  <a:ea typeface="Roboto Black" panose="02000000000000000000" pitchFamily="2" charset="0"/>
                </a:rPr>
                <a:t>99%</a:t>
              </a:r>
            </a:p>
            <a:p>
              <a:r>
                <a:rPr lang="fr-FR" sz="2400" dirty="0" err="1">
                  <a:solidFill>
                    <a:srgbClr val="3E3E3E"/>
                  </a:solidFill>
                </a:rPr>
                <a:t>Exposure</a:t>
              </a:r>
              <a:r>
                <a:rPr lang="fr-FR" sz="2400" dirty="0">
                  <a:solidFill>
                    <a:srgbClr val="3E3E3E"/>
                  </a:solidFill>
                </a:rPr>
                <a:t> to fine </a:t>
              </a:r>
              <a:r>
                <a:rPr lang="fr-FR" sz="2400" dirty="0" err="1">
                  <a:solidFill>
                    <a:srgbClr val="3E3E3E"/>
                  </a:solidFill>
                </a:rPr>
                <a:t>particles</a:t>
              </a:r>
              <a:r>
                <a:rPr lang="fr-FR" sz="2400" baseline="48000" dirty="0">
                  <a:solidFill>
                    <a:srgbClr val="3E3E3E"/>
                  </a:solidFill>
                </a:rPr>
                <a:t> ***</a:t>
              </a:r>
              <a:r>
                <a:rPr lang="fr-FR" sz="2400" dirty="0">
                  <a:solidFill>
                    <a:srgbClr val="3E3E3E"/>
                  </a:solidFill>
                </a:rPr>
                <a:t>                  </a:t>
              </a:r>
              <a:r>
                <a:rPr lang="fr-FR" sz="2400" b="1" dirty="0">
                  <a:solidFill>
                    <a:srgbClr val="A69DCD"/>
                  </a:solidFill>
                  <a:latin typeface="Roboto Black" panose="02000000000000000000" pitchFamily="2" charset="0"/>
                  <a:ea typeface="Roboto Black" panose="02000000000000000000" pitchFamily="2" charset="0"/>
                </a:rPr>
                <a:t>80% </a:t>
              </a:r>
            </a:p>
          </p:txBody>
        </p:sp>
      </p:grpSp>
      <p:sp>
        <p:nvSpPr>
          <p:cNvPr id="3" name="ZoneTexte 2">
            <a:extLst>
              <a:ext uri="{FF2B5EF4-FFF2-40B4-BE49-F238E27FC236}">
                <a16:creationId xmlns:a16="http://schemas.microsoft.com/office/drawing/2014/main" id="{6DFACD8A-B513-8026-9CE3-9C78BD2A9997}"/>
              </a:ext>
            </a:extLst>
          </p:cNvPr>
          <p:cNvSpPr txBox="1"/>
          <p:nvPr/>
        </p:nvSpPr>
        <p:spPr>
          <a:xfrm>
            <a:off x="642937" y="5934608"/>
            <a:ext cx="9758363" cy="230832"/>
          </a:xfrm>
          <a:prstGeom prst="rect">
            <a:avLst/>
          </a:prstGeom>
          <a:noFill/>
        </p:spPr>
        <p:txBody>
          <a:bodyPr wrap="square" rtlCol="0">
            <a:spAutoFit/>
          </a:bodyPr>
          <a:lstStyle/>
          <a:p>
            <a:r>
              <a:rPr lang="en-US" sz="900" b="0" i="0" u="none" strike="noStrike" baseline="0" dirty="0">
                <a:latin typeface="Roboto-Light"/>
              </a:rPr>
              <a:t>*Future Market Insights report "Anti-pollution skin care market 2017/2021" **Source OMS "Health topics air pollution" ***Partner study</a:t>
            </a:r>
            <a:endParaRPr lang="fr-FR" sz="900" dirty="0"/>
          </a:p>
        </p:txBody>
      </p:sp>
    </p:spTree>
    <p:extLst>
      <p:ext uri="{BB962C8B-B14F-4D97-AF65-F5344CB8AC3E}">
        <p14:creationId xmlns:p14="http://schemas.microsoft.com/office/powerpoint/2010/main" val="367335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A70983-34F3-DE87-69B9-0515C135B476}"/>
              </a:ext>
            </a:extLst>
          </p:cNvPr>
          <p:cNvSpPr/>
          <p:nvPr/>
        </p:nvSpPr>
        <p:spPr>
          <a:xfrm>
            <a:off x="2854477" y="0"/>
            <a:ext cx="9337523" cy="6858000"/>
          </a:xfrm>
          <a:prstGeom prst="rect">
            <a:avLst/>
          </a:prstGeom>
          <a:gradFill>
            <a:gsLst>
              <a:gs pos="93659">
                <a:srgbClr val="F2EFFE"/>
              </a:gs>
              <a:gs pos="0">
                <a:srgbClr val="F2EFFE"/>
              </a:gs>
              <a:gs pos="55604">
                <a:srgbClr val="C5BEEA"/>
              </a:gs>
              <a:gs pos="47000">
                <a:srgbClr val="C5BEE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07235" cy="1111625"/>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44" name="ZoneTexte 43">
            <a:extLst>
              <a:ext uri="{FF2B5EF4-FFF2-40B4-BE49-F238E27FC236}">
                <a16:creationId xmlns:a16="http://schemas.microsoft.com/office/drawing/2014/main" id="{C480FA2B-08EF-5D4D-C2C3-570520738726}"/>
              </a:ext>
            </a:extLst>
          </p:cNvPr>
          <p:cNvSpPr txBox="1"/>
          <p:nvPr/>
        </p:nvSpPr>
        <p:spPr>
          <a:xfrm>
            <a:off x="3884810" y="2562276"/>
            <a:ext cx="7664450" cy="1077218"/>
          </a:xfrm>
          <a:prstGeom prst="rect">
            <a:avLst/>
          </a:prstGeom>
          <a:noFill/>
        </p:spPr>
        <p:txBody>
          <a:bodyPr wrap="square">
            <a:spAutoFit/>
          </a:bodyPr>
          <a:lstStyle/>
          <a:p>
            <a:pPr lvl="0" algn="ctr"/>
            <a:r>
              <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r>
              <a:rPr kumimoji="0" lang="en-US"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I can replace my day cream with the </a:t>
            </a:r>
            <a:r>
              <a:rPr lang="fr-FR" sz="3200" cap="small" dirty="0">
                <a:solidFill>
                  <a:prstClr val="black"/>
                </a:solidFill>
                <a:latin typeface="KyivType Sans Medium2" panose="020B0604020202020204" charset="0"/>
              </a:rPr>
              <a:t>Vital Defense </a:t>
            </a:r>
            <a:r>
              <a:rPr lang="fr-FR" sz="3200" dirty="0" err="1">
                <a:solidFill>
                  <a:prstClr val="black"/>
                </a:solidFill>
                <a:latin typeface="Roboto" panose="02000000000000000000" pitchFamily="2" charset="0"/>
                <a:ea typeface="Roboto" panose="02000000000000000000" pitchFamily="2" charset="0"/>
              </a:rPr>
              <a:t>mist</a:t>
            </a:r>
            <a:r>
              <a:rPr lang="fr-FR" sz="3200" cap="small" dirty="0">
                <a:solidFill>
                  <a:prstClr val="black"/>
                </a:solidFill>
                <a:latin typeface="KyivType Sans Medium2" panose="020B0604020202020204" charset="0"/>
              </a:rPr>
              <a:t> </a:t>
            </a:r>
            <a:r>
              <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p>
        </p:txBody>
      </p:sp>
      <p:sp>
        <p:nvSpPr>
          <p:cNvPr id="45" name="Rectangle 44">
            <a:extLst>
              <a:ext uri="{FF2B5EF4-FFF2-40B4-BE49-F238E27FC236}">
                <a16:creationId xmlns:a16="http://schemas.microsoft.com/office/drawing/2014/main" id="{B0433B92-07C4-AE19-6531-8A750A87DA34}"/>
              </a:ext>
            </a:extLst>
          </p:cNvPr>
          <p:cNvSpPr/>
          <p:nvPr/>
        </p:nvSpPr>
        <p:spPr>
          <a:xfrm>
            <a:off x="7393870" y="4582038"/>
            <a:ext cx="58862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OR</a:t>
            </a:r>
          </a:p>
        </p:txBody>
      </p:sp>
      <p:sp>
        <p:nvSpPr>
          <p:cNvPr id="46" name="ZoneTexte 45">
            <a:extLst>
              <a:ext uri="{FF2B5EF4-FFF2-40B4-BE49-F238E27FC236}">
                <a16:creationId xmlns:a16="http://schemas.microsoft.com/office/drawing/2014/main" id="{33E31115-1D95-7587-6683-2B4317EDD51D}"/>
              </a:ext>
            </a:extLst>
          </p:cNvPr>
          <p:cNvSpPr txBox="1"/>
          <p:nvPr/>
        </p:nvSpPr>
        <p:spPr>
          <a:xfrm>
            <a:off x="5171876" y="4531958"/>
            <a:ext cx="1680237" cy="584775"/>
          </a:xfrm>
          <a:prstGeom prst="rect">
            <a:avLst/>
          </a:prstGeom>
          <a:noFill/>
        </p:spPr>
        <p:txBody>
          <a:bodyPr wrap="square">
            <a:spAutoFit/>
          </a:bodyPr>
          <a:lstStyle/>
          <a:p>
            <a:pPr lvl="0" algn="ctr">
              <a:defRPr/>
            </a:pPr>
            <a:r>
              <a:rPr lang="fr-FR" sz="3200" dirty="0">
                <a:solidFill>
                  <a:prstClr val="black"/>
                </a:solidFill>
                <a:latin typeface="Roboto" panose="02000000000000000000" pitchFamily="2" charset="0"/>
                <a:ea typeface="Roboto" panose="02000000000000000000" pitchFamily="2" charset="0"/>
              </a:rPr>
              <a:t>TRUE</a:t>
            </a:r>
            <a:endPar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47" name="ZoneTexte 46">
            <a:extLst>
              <a:ext uri="{FF2B5EF4-FFF2-40B4-BE49-F238E27FC236}">
                <a16:creationId xmlns:a16="http://schemas.microsoft.com/office/drawing/2014/main" id="{0263D7EC-9705-750D-D33C-4E829CDB92F2}"/>
              </a:ext>
            </a:extLst>
          </p:cNvPr>
          <p:cNvSpPr txBox="1"/>
          <p:nvPr/>
        </p:nvSpPr>
        <p:spPr>
          <a:xfrm>
            <a:off x="8581958" y="4531958"/>
            <a:ext cx="14076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FALSE</a:t>
            </a:r>
          </a:p>
        </p:txBody>
      </p:sp>
      <p:sp>
        <p:nvSpPr>
          <p:cNvPr id="8" name="Espace réservé du titre 1">
            <a:extLst>
              <a:ext uri="{FF2B5EF4-FFF2-40B4-BE49-F238E27FC236}">
                <a16:creationId xmlns:a16="http://schemas.microsoft.com/office/drawing/2014/main" id="{ABFC4A43-0B89-2412-0C06-8E779FFBFC4E}"/>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b="1" cap="small" dirty="0"/>
              <a:t>Vital Defense</a:t>
            </a:r>
            <a:br>
              <a:rPr lang="fr-FR" b="1" cap="small" dirty="0">
                <a:solidFill>
                  <a:schemeClr val="tx1"/>
                </a:solidFill>
              </a:rPr>
            </a:br>
            <a:r>
              <a:rPr lang="fr-FR" sz="2400" b="1" cap="small" dirty="0"/>
              <a:t>Brume multi-protection</a:t>
            </a:r>
            <a:br>
              <a:rPr lang="fr-FR" sz="2400" b="1" cap="small" dirty="0">
                <a:solidFill>
                  <a:srgbClr val="B2A7F7"/>
                </a:solidFill>
              </a:rPr>
            </a:br>
            <a:endParaRPr lang="fr-FR" sz="2400" b="1" cap="small" dirty="0">
              <a:solidFill>
                <a:srgbClr val="B2A7F7"/>
              </a:solidFill>
            </a:endParaRPr>
          </a:p>
        </p:txBody>
      </p:sp>
      <p:pic>
        <p:nvPicPr>
          <p:cNvPr id="9" name="Image 8">
            <a:extLst>
              <a:ext uri="{FF2B5EF4-FFF2-40B4-BE49-F238E27FC236}">
                <a16:creationId xmlns:a16="http://schemas.microsoft.com/office/drawing/2014/main" id="{E6613DB6-CC49-1F7B-1AD7-EC8CD074BA30}"/>
              </a:ext>
            </a:extLst>
          </p:cNvPr>
          <p:cNvPicPr>
            <a:picLocks noChangeAspect="1"/>
          </p:cNvPicPr>
          <p:nvPr/>
        </p:nvPicPr>
        <p:blipFill rotWithShape="1">
          <a:blip r:embed="rId3"/>
          <a:srcRect l="392" t="-56" r="60991" b="6207"/>
          <a:stretch/>
        </p:blipFill>
        <p:spPr>
          <a:xfrm>
            <a:off x="-4656" y="-364"/>
            <a:ext cx="2859693" cy="6858363"/>
          </a:xfrm>
          <a:prstGeom prst="rect">
            <a:avLst/>
          </a:prstGeom>
        </p:spPr>
      </p:pic>
    </p:spTree>
    <p:extLst>
      <p:ext uri="{BB962C8B-B14F-4D97-AF65-F5344CB8AC3E}">
        <p14:creationId xmlns:p14="http://schemas.microsoft.com/office/powerpoint/2010/main" val="32383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6" presetClass="emph" presetSubtype="0" fill="hold" grpId="0" nodeType="withEffect">
                                  <p:stCondLst>
                                    <p:cond delay="0"/>
                                  </p:stCondLst>
                                  <p:childTnLst>
                                    <p:animScale>
                                      <p:cBhvr>
                                        <p:cTn id="8" dur="2000" fill="hold"/>
                                        <p:tgtEl>
                                          <p:spTgt spid="47"/>
                                        </p:tgtEl>
                                      </p:cBhvr>
                                      <p:by x="150000" y="150000"/>
                                    </p:animScale>
                                  </p:childTnLst>
                                </p:cTn>
                              </p:par>
                              <p:par>
                                <p:cTn id="9" presetID="1" presetClass="exit"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A70983-34F3-DE87-69B9-0515C135B476}"/>
              </a:ext>
            </a:extLst>
          </p:cNvPr>
          <p:cNvSpPr/>
          <p:nvPr/>
        </p:nvSpPr>
        <p:spPr>
          <a:xfrm>
            <a:off x="2854477" y="0"/>
            <a:ext cx="9337523" cy="6858000"/>
          </a:xfrm>
          <a:prstGeom prst="rect">
            <a:avLst/>
          </a:prstGeom>
          <a:gradFill>
            <a:gsLst>
              <a:gs pos="93659">
                <a:srgbClr val="F2EFFE"/>
              </a:gs>
              <a:gs pos="0">
                <a:srgbClr val="F2EFFE"/>
              </a:gs>
              <a:gs pos="55604">
                <a:srgbClr val="C5BEEA"/>
              </a:gs>
              <a:gs pos="47000">
                <a:srgbClr val="C5BEE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07235" cy="1111625"/>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44" name="ZoneTexte 43">
            <a:extLst>
              <a:ext uri="{FF2B5EF4-FFF2-40B4-BE49-F238E27FC236}">
                <a16:creationId xmlns:a16="http://schemas.microsoft.com/office/drawing/2014/main" id="{C480FA2B-08EF-5D4D-C2C3-570520738726}"/>
              </a:ext>
            </a:extLst>
          </p:cNvPr>
          <p:cNvSpPr txBox="1"/>
          <p:nvPr/>
        </p:nvSpPr>
        <p:spPr>
          <a:xfrm>
            <a:off x="3884810" y="2562276"/>
            <a:ext cx="7664450" cy="1569660"/>
          </a:xfrm>
          <a:prstGeom prst="rect">
            <a:avLst/>
          </a:prstGeom>
          <a:noFill/>
        </p:spPr>
        <p:txBody>
          <a:bodyPr wrap="square">
            <a:spAutoFit/>
          </a:bodyPr>
          <a:lstStyle/>
          <a:p>
            <a:pPr lvl="0" algn="ctr"/>
            <a:r>
              <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The </a:t>
            </a:r>
            <a:r>
              <a:rPr kumimoji="0" lang="fr-FR" sz="32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mist</a:t>
            </a:r>
            <a:r>
              <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r>
              <a:rPr lang="fr-FR" sz="3200" cap="small" dirty="0">
                <a:solidFill>
                  <a:prstClr val="black"/>
                </a:solidFill>
                <a:latin typeface="KyivType Sans Medium2" panose="020B0604020202020204" charset="0"/>
              </a:rPr>
              <a:t>Vital Defense </a:t>
            </a:r>
            <a:r>
              <a:rPr lang="en-US" sz="3200" dirty="0">
                <a:solidFill>
                  <a:prstClr val="black"/>
                </a:solidFill>
                <a:latin typeface="Roboto" panose="02000000000000000000" pitchFamily="2" charset="0"/>
                <a:ea typeface="Roboto" panose="02000000000000000000" pitchFamily="2" charset="0"/>
              </a:rPr>
              <a:t>does not contain sunscreens but protects against the deleterious effects of UV </a:t>
            </a:r>
            <a:r>
              <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p>
        </p:txBody>
      </p:sp>
      <p:sp>
        <p:nvSpPr>
          <p:cNvPr id="45" name="Rectangle 44">
            <a:extLst>
              <a:ext uri="{FF2B5EF4-FFF2-40B4-BE49-F238E27FC236}">
                <a16:creationId xmlns:a16="http://schemas.microsoft.com/office/drawing/2014/main" id="{B0433B92-07C4-AE19-6531-8A750A87DA34}"/>
              </a:ext>
            </a:extLst>
          </p:cNvPr>
          <p:cNvSpPr/>
          <p:nvPr/>
        </p:nvSpPr>
        <p:spPr>
          <a:xfrm>
            <a:off x="7393870" y="4582038"/>
            <a:ext cx="58862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OR</a:t>
            </a:r>
          </a:p>
        </p:txBody>
      </p:sp>
      <p:sp>
        <p:nvSpPr>
          <p:cNvPr id="46" name="ZoneTexte 45">
            <a:extLst>
              <a:ext uri="{FF2B5EF4-FFF2-40B4-BE49-F238E27FC236}">
                <a16:creationId xmlns:a16="http://schemas.microsoft.com/office/drawing/2014/main" id="{33E31115-1D95-7587-6683-2B4317EDD51D}"/>
              </a:ext>
            </a:extLst>
          </p:cNvPr>
          <p:cNvSpPr txBox="1"/>
          <p:nvPr/>
        </p:nvSpPr>
        <p:spPr>
          <a:xfrm>
            <a:off x="5171876" y="4531958"/>
            <a:ext cx="1680237" cy="584775"/>
          </a:xfrm>
          <a:prstGeom prst="rect">
            <a:avLst/>
          </a:prstGeom>
          <a:noFill/>
        </p:spPr>
        <p:txBody>
          <a:bodyPr wrap="square">
            <a:spAutoFit/>
          </a:bodyPr>
          <a:lstStyle/>
          <a:p>
            <a:pPr lvl="0" algn="ctr">
              <a:defRPr/>
            </a:pPr>
            <a:r>
              <a:rPr lang="fr-FR" sz="3200" dirty="0">
                <a:solidFill>
                  <a:prstClr val="black"/>
                </a:solidFill>
                <a:latin typeface="Roboto" panose="02000000000000000000" pitchFamily="2" charset="0"/>
                <a:ea typeface="Roboto" panose="02000000000000000000" pitchFamily="2" charset="0"/>
              </a:rPr>
              <a:t>TRUE</a:t>
            </a:r>
          </a:p>
        </p:txBody>
      </p:sp>
      <p:sp>
        <p:nvSpPr>
          <p:cNvPr id="47" name="ZoneTexte 46">
            <a:extLst>
              <a:ext uri="{FF2B5EF4-FFF2-40B4-BE49-F238E27FC236}">
                <a16:creationId xmlns:a16="http://schemas.microsoft.com/office/drawing/2014/main" id="{0263D7EC-9705-750D-D33C-4E829CDB92F2}"/>
              </a:ext>
            </a:extLst>
          </p:cNvPr>
          <p:cNvSpPr txBox="1"/>
          <p:nvPr/>
        </p:nvSpPr>
        <p:spPr>
          <a:xfrm>
            <a:off x="8581958" y="4531958"/>
            <a:ext cx="1407643" cy="584775"/>
          </a:xfrm>
          <a:prstGeom prst="rect">
            <a:avLst/>
          </a:prstGeom>
          <a:noFill/>
        </p:spPr>
        <p:txBody>
          <a:bodyPr wrap="square">
            <a:spAutoFit/>
          </a:bodyPr>
          <a:lstStyle/>
          <a:p>
            <a:pPr lvl="0" algn="ctr">
              <a:defRPr/>
            </a:pPr>
            <a:r>
              <a:rPr lang="fr-FR" sz="3200" dirty="0">
                <a:solidFill>
                  <a:prstClr val="black"/>
                </a:solidFill>
                <a:latin typeface="Roboto" panose="02000000000000000000" pitchFamily="2" charset="0"/>
                <a:ea typeface="Roboto" panose="02000000000000000000" pitchFamily="2" charset="0"/>
              </a:rPr>
              <a:t>FALSE</a:t>
            </a:r>
          </a:p>
        </p:txBody>
      </p:sp>
      <p:sp>
        <p:nvSpPr>
          <p:cNvPr id="8" name="Espace réservé du titre 1">
            <a:extLst>
              <a:ext uri="{FF2B5EF4-FFF2-40B4-BE49-F238E27FC236}">
                <a16:creationId xmlns:a16="http://schemas.microsoft.com/office/drawing/2014/main" id="{ABFC4A43-0B89-2412-0C06-8E779FFBFC4E}"/>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b="1" cap="small" dirty="0"/>
              <a:t>Vital Defense</a:t>
            </a:r>
            <a:br>
              <a:rPr lang="fr-FR" b="1" cap="small" dirty="0">
                <a:solidFill>
                  <a:schemeClr val="tx1"/>
                </a:solidFill>
              </a:rPr>
            </a:br>
            <a:r>
              <a:rPr lang="fr-FR" sz="2400" b="1" cap="small" dirty="0"/>
              <a:t>Brume multi-protection</a:t>
            </a:r>
            <a:br>
              <a:rPr lang="fr-FR" sz="2400" b="1" cap="small" dirty="0">
                <a:solidFill>
                  <a:srgbClr val="B2A7F7"/>
                </a:solidFill>
              </a:rPr>
            </a:br>
            <a:endParaRPr lang="fr-FR" sz="2400" b="1" cap="small" dirty="0">
              <a:solidFill>
                <a:srgbClr val="B2A7F7"/>
              </a:solidFill>
            </a:endParaRPr>
          </a:p>
        </p:txBody>
      </p:sp>
      <p:pic>
        <p:nvPicPr>
          <p:cNvPr id="9" name="Image 8">
            <a:extLst>
              <a:ext uri="{FF2B5EF4-FFF2-40B4-BE49-F238E27FC236}">
                <a16:creationId xmlns:a16="http://schemas.microsoft.com/office/drawing/2014/main" id="{E6613DB6-CC49-1F7B-1AD7-EC8CD074BA30}"/>
              </a:ext>
            </a:extLst>
          </p:cNvPr>
          <p:cNvPicPr>
            <a:picLocks noChangeAspect="1"/>
          </p:cNvPicPr>
          <p:nvPr/>
        </p:nvPicPr>
        <p:blipFill rotWithShape="1">
          <a:blip r:embed="rId3"/>
          <a:srcRect l="392" t="-56" r="60991" b="6207"/>
          <a:stretch/>
        </p:blipFill>
        <p:spPr>
          <a:xfrm>
            <a:off x="-4656" y="-364"/>
            <a:ext cx="2859693" cy="6858363"/>
          </a:xfrm>
          <a:prstGeom prst="rect">
            <a:avLst/>
          </a:prstGeom>
        </p:spPr>
      </p:pic>
    </p:spTree>
    <p:extLst>
      <p:ext uri="{BB962C8B-B14F-4D97-AF65-F5344CB8AC3E}">
        <p14:creationId xmlns:p14="http://schemas.microsoft.com/office/powerpoint/2010/main" val="213291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6" presetClass="emph" presetSubtype="0" fill="hold" grpId="0" nodeType="withEffect">
                                  <p:stCondLst>
                                    <p:cond delay="0"/>
                                  </p:stCondLst>
                                  <p:childTnLst>
                                    <p:animScale>
                                      <p:cBhvr>
                                        <p:cTn id="10" dur="2000" fill="hold"/>
                                        <p:tgtEl>
                                          <p:spTgt spid="4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A70983-34F3-DE87-69B9-0515C135B476}"/>
              </a:ext>
            </a:extLst>
          </p:cNvPr>
          <p:cNvSpPr/>
          <p:nvPr/>
        </p:nvSpPr>
        <p:spPr>
          <a:xfrm>
            <a:off x="2854477" y="0"/>
            <a:ext cx="9337523" cy="6858000"/>
          </a:xfrm>
          <a:prstGeom prst="rect">
            <a:avLst/>
          </a:prstGeom>
          <a:gradFill>
            <a:gsLst>
              <a:gs pos="93659">
                <a:srgbClr val="F2EFFE"/>
              </a:gs>
              <a:gs pos="0">
                <a:srgbClr val="F2EFFE"/>
              </a:gs>
              <a:gs pos="55604">
                <a:srgbClr val="C5BEEA"/>
              </a:gs>
              <a:gs pos="47000">
                <a:srgbClr val="C5BEE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07235" cy="1111625"/>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44" name="ZoneTexte 43">
            <a:extLst>
              <a:ext uri="{FF2B5EF4-FFF2-40B4-BE49-F238E27FC236}">
                <a16:creationId xmlns:a16="http://schemas.microsoft.com/office/drawing/2014/main" id="{C480FA2B-08EF-5D4D-C2C3-570520738726}"/>
              </a:ext>
            </a:extLst>
          </p:cNvPr>
          <p:cNvSpPr txBox="1"/>
          <p:nvPr/>
        </p:nvSpPr>
        <p:spPr>
          <a:xfrm>
            <a:off x="3884810" y="2562276"/>
            <a:ext cx="7664450" cy="1569660"/>
          </a:xfrm>
          <a:prstGeom prst="rect">
            <a:avLst/>
          </a:prstGeom>
          <a:noFill/>
        </p:spPr>
        <p:txBody>
          <a:bodyPr wrap="square">
            <a:spAutoFit/>
          </a:bodyPr>
          <a:lstStyle/>
          <a:p>
            <a:pPr lvl="0" algn="ctr"/>
            <a:r>
              <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The </a:t>
            </a:r>
            <a:r>
              <a:rPr kumimoji="0" lang="fr-FR" sz="32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mist</a:t>
            </a:r>
            <a:r>
              <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r>
              <a:rPr lang="fr-FR" sz="3200" cap="small" dirty="0">
                <a:solidFill>
                  <a:prstClr val="black"/>
                </a:solidFill>
                <a:latin typeface="KyivType Sans Medium2" panose="020B0604020202020204" charset="0"/>
              </a:rPr>
              <a:t>Vital Defense </a:t>
            </a:r>
            <a:r>
              <a:rPr lang="en-US" sz="3200" dirty="0">
                <a:solidFill>
                  <a:prstClr val="black"/>
                </a:solidFill>
                <a:latin typeface="Roboto" panose="02000000000000000000" pitchFamily="2" charset="0"/>
                <a:ea typeface="Roboto" panose="02000000000000000000" pitchFamily="2" charset="0"/>
              </a:rPr>
              <a:t>reveals radiance and evens out the complexion after 7 days </a:t>
            </a:r>
            <a:r>
              <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p>
        </p:txBody>
      </p:sp>
      <p:sp>
        <p:nvSpPr>
          <p:cNvPr id="8" name="Espace réservé du titre 1">
            <a:extLst>
              <a:ext uri="{FF2B5EF4-FFF2-40B4-BE49-F238E27FC236}">
                <a16:creationId xmlns:a16="http://schemas.microsoft.com/office/drawing/2014/main" id="{ABFC4A43-0B89-2412-0C06-8E779FFBFC4E}"/>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b="1" cap="small" dirty="0"/>
              <a:t>Vital Defense</a:t>
            </a:r>
            <a:br>
              <a:rPr lang="fr-FR" b="1" cap="small" dirty="0">
                <a:solidFill>
                  <a:schemeClr val="tx1"/>
                </a:solidFill>
              </a:rPr>
            </a:br>
            <a:r>
              <a:rPr lang="fr-FR" sz="2400" b="1" cap="small" dirty="0"/>
              <a:t>Brume multi-protection</a:t>
            </a:r>
            <a:br>
              <a:rPr lang="fr-FR" sz="2400" b="1" cap="small" dirty="0">
                <a:solidFill>
                  <a:srgbClr val="B2A7F7"/>
                </a:solidFill>
              </a:rPr>
            </a:br>
            <a:endParaRPr lang="fr-FR" sz="2400" b="1" cap="small" dirty="0">
              <a:solidFill>
                <a:srgbClr val="B2A7F7"/>
              </a:solidFill>
            </a:endParaRPr>
          </a:p>
        </p:txBody>
      </p:sp>
      <p:pic>
        <p:nvPicPr>
          <p:cNvPr id="9" name="Image 8">
            <a:extLst>
              <a:ext uri="{FF2B5EF4-FFF2-40B4-BE49-F238E27FC236}">
                <a16:creationId xmlns:a16="http://schemas.microsoft.com/office/drawing/2014/main" id="{E6613DB6-CC49-1F7B-1AD7-EC8CD074BA30}"/>
              </a:ext>
            </a:extLst>
          </p:cNvPr>
          <p:cNvPicPr>
            <a:picLocks noChangeAspect="1"/>
          </p:cNvPicPr>
          <p:nvPr/>
        </p:nvPicPr>
        <p:blipFill rotWithShape="1">
          <a:blip r:embed="rId3"/>
          <a:srcRect l="392" t="-56" r="60991" b="6207"/>
          <a:stretch/>
        </p:blipFill>
        <p:spPr>
          <a:xfrm>
            <a:off x="-4656" y="-364"/>
            <a:ext cx="2859693" cy="6858363"/>
          </a:xfrm>
          <a:prstGeom prst="rect">
            <a:avLst/>
          </a:prstGeom>
        </p:spPr>
      </p:pic>
      <p:sp>
        <p:nvSpPr>
          <p:cNvPr id="2" name="Rectangle 1">
            <a:extLst>
              <a:ext uri="{FF2B5EF4-FFF2-40B4-BE49-F238E27FC236}">
                <a16:creationId xmlns:a16="http://schemas.microsoft.com/office/drawing/2014/main" id="{5F523984-36EC-56A6-4C5B-6C77676CDB93}"/>
              </a:ext>
            </a:extLst>
          </p:cNvPr>
          <p:cNvSpPr/>
          <p:nvPr/>
        </p:nvSpPr>
        <p:spPr>
          <a:xfrm>
            <a:off x="7393870" y="4582038"/>
            <a:ext cx="58862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OR</a:t>
            </a:r>
          </a:p>
        </p:txBody>
      </p:sp>
      <p:sp>
        <p:nvSpPr>
          <p:cNvPr id="3" name="ZoneTexte 2">
            <a:extLst>
              <a:ext uri="{FF2B5EF4-FFF2-40B4-BE49-F238E27FC236}">
                <a16:creationId xmlns:a16="http://schemas.microsoft.com/office/drawing/2014/main" id="{7C766E61-EC0B-4BDD-DD61-1E46313A6A89}"/>
              </a:ext>
            </a:extLst>
          </p:cNvPr>
          <p:cNvSpPr txBox="1"/>
          <p:nvPr/>
        </p:nvSpPr>
        <p:spPr>
          <a:xfrm>
            <a:off x="5171876" y="4531958"/>
            <a:ext cx="1680237" cy="584775"/>
          </a:xfrm>
          <a:prstGeom prst="rect">
            <a:avLst/>
          </a:prstGeom>
          <a:noFill/>
        </p:spPr>
        <p:txBody>
          <a:bodyPr wrap="square">
            <a:spAutoFit/>
          </a:bodyPr>
          <a:lstStyle/>
          <a:p>
            <a:pPr lvl="0" algn="ctr">
              <a:defRPr/>
            </a:pPr>
            <a:r>
              <a:rPr lang="fr-FR" sz="3200" dirty="0">
                <a:solidFill>
                  <a:prstClr val="black"/>
                </a:solidFill>
                <a:latin typeface="Roboto" panose="02000000000000000000" pitchFamily="2" charset="0"/>
                <a:ea typeface="Roboto" panose="02000000000000000000" pitchFamily="2" charset="0"/>
              </a:rPr>
              <a:t>TRUE</a:t>
            </a:r>
          </a:p>
        </p:txBody>
      </p:sp>
      <p:sp>
        <p:nvSpPr>
          <p:cNvPr id="4" name="ZoneTexte 3">
            <a:extLst>
              <a:ext uri="{FF2B5EF4-FFF2-40B4-BE49-F238E27FC236}">
                <a16:creationId xmlns:a16="http://schemas.microsoft.com/office/drawing/2014/main" id="{3DA5AC5D-E303-B8C5-835F-4117D572D291}"/>
              </a:ext>
            </a:extLst>
          </p:cNvPr>
          <p:cNvSpPr txBox="1"/>
          <p:nvPr/>
        </p:nvSpPr>
        <p:spPr>
          <a:xfrm>
            <a:off x="8581958" y="4531958"/>
            <a:ext cx="1407643" cy="584775"/>
          </a:xfrm>
          <a:prstGeom prst="rect">
            <a:avLst/>
          </a:prstGeom>
          <a:noFill/>
        </p:spPr>
        <p:txBody>
          <a:bodyPr wrap="square">
            <a:spAutoFit/>
          </a:bodyPr>
          <a:lstStyle/>
          <a:p>
            <a:pPr lvl="0" algn="ctr">
              <a:defRPr/>
            </a:pPr>
            <a:r>
              <a:rPr lang="fr-FR" sz="3200" dirty="0">
                <a:solidFill>
                  <a:prstClr val="black"/>
                </a:solidFill>
                <a:latin typeface="Roboto" panose="02000000000000000000" pitchFamily="2" charset="0"/>
                <a:ea typeface="Roboto" panose="02000000000000000000" pitchFamily="2" charset="0"/>
              </a:rPr>
              <a:t>FALSE</a:t>
            </a:r>
          </a:p>
        </p:txBody>
      </p:sp>
    </p:spTree>
    <p:extLst>
      <p:ext uri="{BB962C8B-B14F-4D97-AF65-F5344CB8AC3E}">
        <p14:creationId xmlns:p14="http://schemas.microsoft.com/office/powerpoint/2010/main" val="9496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6" presetClass="emph" presetSubtype="0" fill="hold" grpId="0" nodeType="withEffect">
                                  <p:stCondLst>
                                    <p:cond delay="0"/>
                                  </p:stCondLst>
                                  <p:childTnLst>
                                    <p:animScale>
                                      <p:cBhvr>
                                        <p:cTn id="10"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A70983-34F3-DE87-69B9-0515C135B476}"/>
              </a:ext>
            </a:extLst>
          </p:cNvPr>
          <p:cNvSpPr/>
          <p:nvPr/>
        </p:nvSpPr>
        <p:spPr>
          <a:xfrm>
            <a:off x="2854477" y="0"/>
            <a:ext cx="9337523" cy="6858000"/>
          </a:xfrm>
          <a:prstGeom prst="rect">
            <a:avLst/>
          </a:prstGeom>
          <a:gradFill>
            <a:gsLst>
              <a:gs pos="93659">
                <a:srgbClr val="F2EFFE"/>
              </a:gs>
              <a:gs pos="0">
                <a:srgbClr val="F2EFFE"/>
              </a:gs>
              <a:gs pos="55604">
                <a:srgbClr val="C5BEEA"/>
              </a:gs>
              <a:gs pos="47000">
                <a:srgbClr val="C5BEE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07235" cy="1111625"/>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44" name="ZoneTexte 43">
            <a:extLst>
              <a:ext uri="{FF2B5EF4-FFF2-40B4-BE49-F238E27FC236}">
                <a16:creationId xmlns:a16="http://schemas.microsoft.com/office/drawing/2014/main" id="{C480FA2B-08EF-5D4D-C2C3-570520738726}"/>
              </a:ext>
            </a:extLst>
          </p:cNvPr>
          <p:cNvSpPr txBox="1"/>
          <p:nvPr/>
        </p:nvSpPr>
        <p:spPr>
          <a:xfrm>
            <a:off x="3175752" y="1801398"/>
            <a:ext cx="8502145" cy="1077218"/>
          </a:xfrm>
          <a:prstGeom prst="rect">
            <a:avLst/>
          </a:prstGeom>
          <a:noFill/>
        </p:spPr>
        <p:txBody>
          <a:bodyPr wrap="square">
            <a:spAutoFit/>
          </a:bodyPr>
          <a:lstStyle/>
          <a:p>
            <a:pPr lvl="0" algn="ctr"/>
            <a:r>
              <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r>
              <a:rPr lang="en-US" sz="3200" dirty="0">
                <a:solidFill>
                  <a:prstClr val="black"/>
                </a:solidFill>
                <a:latin typeface="Roboto" panose="02000000000000000000" pitchFamily="2" charset="0"/>
                <a:ea typeface="Roboto" panose="02000000000000000000" pitchFamily="2" charset="0"/>
              </a:rPr>
              <a:t> The percentage of ingredients of natural origin in </a:t>
            </a:r>
            <a:r>
              <a:rPr lang="fr-FR" sz="3200" dirty="0">
                <a:solidFill>
                  <a:prstClr val="black"/>
                </a:solidFill>
                <a:latin typeface="Roboto" panose="02000000000000000000" pitchFamily="2" charset="0"/>
                <a:ea typeface="Roboto" panose="02000000000000000000" pitchFamily="2" charset="0"/>
              </a:rPr>
              <a:t>the </a:t>
            </a:r>
            <a:r>
              <a:rPr lang="fr-FR" sz="3200" dirty="0" err="1">
                <a:solidFill>
                  <a:prstClr val="black"/>
                </a:solidFill>
                <a:latin typeface="Roboto" panose="02000000000000000000" pitchFamily="2" charset="0"/>
                <a:ea typeface="Roboto" panose="02000000000000000000" pitchFamily="2" charset="0"/>
              </a:rPr>
              <a:t>mist</a:t>
            </a:r>
            <a:r>
              <a:rPr lang="fr-FR" sz="3200" dirty="0">
                <a:solidFill>
                  <a:prstClr val="black"/>
                </a:solidFill>
                <a:latin typeface="Roboto" panose="02000000000000000000" pitchFamily="2" charset="0"/>
                <a:ea typeface="Roboto" panose="02000000000000000000" pitchFamily="2" charset="0"/>
              </a:rPr>
              <a:t> </a:t>
            </a:r>
            <a:r>
              <a:rPr lang="fr-FR" sz="3200" cap="small" dirty="0">
                <a:solidFill>
                  <a:prstClr val="black"/>
                </a:solidFill>
                <a:latin typeface="KyivType Sans Medium2" panose="020B0604020202020204" charset="0"/>
              </a:rPr>
              <a:t>Vital Defense </a:t>
            </a:r>
            <a:r>
              <a:rPr lang="fr-FR" sz="3200" dirty="0" err="1">
                <a:solidFill>
                  <a:prstClr val="black"/>
                </a:solidFill>
                <a:latin typeface="Roboto" panose="02000000000000000000" pitchFamily="2" charset="0"/>
                <a:ea typeface="Roboto" panose="02000000000000000000" pitchFamily="2" charset="0"/>
              </a:rPr>
              <a:t>is</a:t>
            </a:r>
            <a:r>
              <a:rPr lang="fr-FR" sz="3200" dirty="0">
                <a:solidFill>
                  <a:prstClr val="black"/>
                </a:solidFill>
                <a:latin typeface="Roboto" panose="02000000000000000000" pitchFamily="2" charset="0"/>
                <a:ea typeface="Roboto" panose="02000000000000000000" pitchFamily="2" charset="0"/>
              </a:rPr>
              <a:t> 96</a:t>
            </a:r>
            <a:r>
              <a:rPr kumimoji="0" lang="fr-FR"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p>
        </p:txBody>
      </p:sp>
      <p:sp>
        <p:nvSpPr>
          <p:cNvPr id="45" name="Rectangle 44">
            <a:extLst>
              <a:ext uri="{FF2B5EF4-FFF2-40B4-BE49-F238E27FC236}">
                <a16:creationId xmlns:a16="http://schemas.microsoft.com/office/drawing/2014/main" id="{B0433B92-07C4-AE19-6531-8A750A87DA34}"/>
              </a:ext>
            </a:extLst>
          </p:cNvPr>
          <p:cNvSpPr/>
          <p:nvPr/>
        </p:nvSpPr>
        <p:spPr>
          <a:xfrm>
            <a:off x="7393870" y="4582038"/>
            <a:ext cx="58862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rPr>
              <a:t>OR</a:t>
            </a:r>
          </a:p>
        </p:txBody>
      </p:sp>
      <p:sp>
        <p:nvSpPr>
          <p:cNvPr id="46" name="ZoneTexte 45">
            <a:extLst>
              <a:ext uri="{FF2B5EF4-FFF2-40B4-BE49-F238E27FC236}">
                <a16:creationId xmlns:a16="http://schemas.microsoft.com/office/drawing/2014/main" id="{33E31115-1D95-7587-6683-2B4317EDD51D}"/>
              </a:ext>
            </a:extLst>
          </p:cNvPr>
          <p:cNvSpPr txBox="1"/>
          <p:nvPr/>
        </p:nvSpPr>
        <p:spPr>
          <a:xfrm>
            <a:off x="5171876" y="4531958"/>
            <a:ext cx="1680237" cy="584775"/>
          </a:xfrm>
          <a:prstGeom prst="rect">
            <a:avLst/>
          </a:prstGeom>
          <a:noFill/>
        </p:spPr>
        <p:txBody>
          <a:bodyPr wrap="square">
            <a:spAutoFit/>
          </a:bodyPr>
          <a:lstStyle/>
          <a:p>
            <a:pPr lvl="0" algn="ctr">
              <a:defRPr/>
            </a:pPr>
            <a:r>
              <a:rPr lang="fr-FR" sz="3200" dirty="0">
                <a:solidFill>
                  <a:prstClr val="black"/>
                </a:solidFill>
                <a:latin typeface="Roboto" panose="02000000000000000000" pitchFamily="2" charset="0"/>
                <a:ea typeface="Roboto" panose="02000000000000000000" pitchFamily="2" charset="0"/>
              </a:rPr>
              <a:t>TRUE</a:t>
            </a:r>
          </a:p>
        </p:txBody>
      </p:sp>
      <p:sp>
        <p:nvSpPr>
          <p:cNvPr id="47" name="ZoneTexte 46">
            <a:extLst>
              <a:ext uri="{FF2B5EF4-FFF2-40B4-BE49-F238E27FC236}">
                <a16:creationId xmlns:a16="http://schemas.microsoft.com/office/drawing/2014/main" id="{0263D7EC-9705-750D-D33C-4E829CDB92F2}"/>
              </a:ext>
            </a:extLst>
          </p:cNvPr>
          <p:cNvSpPr txBox="1"/>
          <p:nvPr/>
        </p:nvSpPr>
        <p:spPr>
          <a:xfrm>
            <a:off x="8581958" y="4531958"/>
            <a:ext cx="1407643" cy="584775"/>
          </a:xfrm>
          <a:prstGeom prst="rect">
            <a:avLst/>
          </a:prstGeom>
          <a:noFill/>
        </p:spPr>
        <p:txBody>
          <a:bodyPr wrap="square">
            <a:spAutoFit/>
          </a:bodyPr>
          <a:lstStyle/>
          <a:p>
            <a:pPr lvl="0" algn="ctr">
              <a:defRPr/>
            </a:pPr>
            <a:r>
              <a:rPr lang="fr-FR" sz="3200" dirty="0">
                <a:solidFill>
                  <a:prstClr val="black"/>
                </a:solidFill>
                <a:latin typeface="Roboto" panose="02000000000000000000" pitchFamily="2" charset="0"/>
                <a:ea typeface="Roboto" panose="02000000000000000000" pitchFamily="2" charset="0"/>
              </a:rPr>
              <a:t>FALSE</a:t>
            </a:r>
          </a:p>
        </p:txBody>
      </p:sp>
      <p:sp>
        <p:nvSpPr>
          <p:cNvPr id="8" name="Espace réservé du titre 1">
            <a:extLst>
              <a:ext uri="{FF2B5EF4-FFF2-40B4-BE49-F238E27FC236}">
                <a16:creationId xmlns:a16="http://schemas.microsoft.com/office/drawing/2014/main" id="{ABFC4A43-0B89-2412-0C06-8E779FFBFC4E}"/>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b="1" cap="small" dirty="0"/>
              <a:t>Vital Defense</a:t>
            </a:r>
            <a:br>
              <a:rPr lang="fr-FR" b="1" cap="small" dirty="0">
                <a:solidFill>
                  <a:schemeClr val="tx1"/>
                </a:solidFill>
              </a:rPr>
            </a:br>
            <a:r>
              <a:rPr lang="fr-FR" sz="2400" b="1" cap="small" dirty="0"/>
              <a:t>Brume multi-protection</a:t>
            </a:r>
            <a:br>
              <a:rPr lang="fr-FR" sz="2400" b="1" cap="small" dirty="0">
                <a:solidFill>
                  <a:srgbClr val="B2A7F7"/>
                </a:solidFill>
              </a:rPr>
            </a:br>
            <a:endParaRPr lang="fr-FR" sz="2400" b="1" cap="small" dirty="0">
              <a:solidFill>
                <a:srgbClr val="B2A7F7"/>
              </a:solidFill>
            </a:endParaRPr>
          </a:p>
        </p:txBody>
      </p:sp>
      <p:pic>
        <p:nvPicPr>
          <p:cNvPr id="9" name="Image 8">
            <a:extLst>
              <a:ext uri="{FF2B5EF4-FFF2-40B4-BE49-F238E27FC236}">
                <a16:creationId xmlns:a16="http://schemas.microsoft.com/office/drawing/2014/main" id="{E6613DB6-CC49-1F7B-1AD7-EC8CD074BA30}"/>
              </a:ext>
            </a:extLst>
          </p:cNvPr>
          <p:cNvPicPr>
            <a:picLocks noChangeAspect="1"/>
          </p:cNvPicPr>
          <p:nvPr/>
        </p:nvPicPr>
        <p:blipFill rotWithShape="1">
          <a:blip r:embed="rId3"/>
          <a:srcRect l="392" t="-56" r="60991" b="6207"/>
          <a:stretch/>
        </p:blipFill>
        <p:spPr>
          <a:xfrm>
            <a:off x="-4656" y="-364"/>
            <a:ext cx="2859693" cy="6858363"/>
          </a:xfrm>
          <a:prstGeom prst="rect">
            <a:avLst/>
          </a:prstGeom>
        </p:spPr>
      </p:pic>
      <p:sp>
        <p:nvSpPr>
          <p:cNvPr id="2" name="ZoneTexte 1">
            <a:extLst>
              <a:ext uri="{FF2B5EF4-FFF2-40B4-BE49-F238E27FC236}">
                <a16:creationId xmlns:a16="http://schemas.microsoft.com/office/drawing/2014/main" id="{4BEED651-F452-7573-27F7-49020ED6229A}"/>
              </a:ext>
            </a:extLst>
          </p:cNvPr>
          <p:cNvSpPr txBox="1"/>
          <p:nvPr/>
        </p:nvSpPr>
        <p:spPr>
          <a:xfrm>
            <a:off x="8633701" y="5001502"/>
            <a:ext cx="14076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i="1" dirty="0">
                <a:solidFill>
                  <a:schemeClr val="accent4">
                    <a:lumMod val="50000"/>
                  </a:schemeClr>
                </a:solidFill>
                <a:latin typeface="Roboto" panose="02000000000000000000" pitchFamily="2" charset="0"/>
                <a:ea typeface="Roboto" panose="02000000000000000000" pitchFamily="2" charset="0"/>
              </a:rPr>
              <a:t>99%</a:t>
            </a:r>
            <a:endParaRPr kumimoji="0" lang="fr-FR" sz="4000" b="0" i="1" u="none" strike="noStrike" kern="1200" cap="none" spc="0" normalizeH="0" baseline="0" noProof="0" dirty="0">
              <a:ln>
                <a:noFill/>
              </a:ln>
              <a:solidFill>
                <a:schemeClr val="accent4">
                  <a:lumMod val="50000"/>
                </a:schemeClr>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1947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6" presetClass="emph" presetSubtype="0" fill="hold" grpId="0" nodeType="withEffect">
                                  <p:stCondLst>
                                    <p:cond delay="0"/>
                                  </p:stCondLst>
                                  <p:childTnLst>
                                    <p:animScale>
                                      <p:cBhvr>
                                        <p:cTn id="8" dur="2000" fill="hold"/>
                                        <p:tgtEl>
                                          <p:spTgt spid="47"/>
                                        </p:tgtEl>
                                      </p:cBhvr>
                                      <p:by x="150000" y="150000"/>
                                    </p:animScale>
                                  </p:childTnLst>
                                </p:cTn>
                              </p:par>
                              <p:par>
                                <p:cTn id="9" presetID="1" presetClass="exit"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A70983-34F3-DE87-69B9-0515C135B476}"/>
              </a:ext>
            </a:extLst>
          </p:cNvPr>
          <p:cNvSpPr/>
          <p:nvPr/>
        </p:nvSpPr>
        <p:spPr>
          <a:xfrm>
            <a:off x="2732557" y="0"/>
            <a:ext cx="9459443" cy="6858000"/>
          </a:xfrm>
          <a:prstGeom prst="rect">
            <a:avLst/>
          </a:prstGeom>
          <a:solidFill>
            <a:srgbClr val="E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37808" cy="1183108"/>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8" name="Espace réservé du titre 1">
            <a:extLst>
              <a:ext uri="{FF2B5EF4-FFF2-40B4-BE49-F238E27FC236}">
                <a16:creationId xmlns:a16="http://schemas.microsoft.com/office/drawing/2014/main" id="{ABFC4A43-0B89-2412-0C06-8E779FFBFC4E}"/>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2400" b="1" cap="small" dirty="0"/>
              <a:t>Which anti-oxidant ally(s) to recommend?</a:t>
            </a:r>
            <a:endParaRPr lang="fr-FR" sz="2400" b="1" cap="small" dirty="0">
              <a:solidFill>
                <a:srgbClr val="B2A7F7"/>
              </a:solidFill>
            </a:endParaRPr>
          </a:p>
        </p:txBody>
      </p:sp>
      <p:pic>
        <p:nvPicPr>
          <p:cNvPr id="33" name="Image 32">
            <a:extLst>
              <a:ext uri="{FF2B5EF4-FFF2-40B4-BE49-F238E27FC236}">
                <a16:creationId xmlns:a16="http://schemas.microsoft.com/office/drawing/2014/main" id="{BC8F4032-4421-2823-97C2-AAE68D727051}"/>
              </a:ext>
            </a:extLst>
          </p:cNvPr>
          <p:cNvPicPr>
            <a:picLocks noChangeAspect="1"/>
          </p:cNvPicPr>
          <p:nvPr/>
        </p:nvPicPr>
        <p:blipFill rotWithShape="1">
          <a:blip r:embed="rId3">
            <a:extLst>
              <a:ext uri="{28A0092B-C50C-407E-A947-70E740481C1C}">
                <a14:useLocalDpi xmlns:a14="http://schemas.microsoft.com/office/drawing/2010/main" val="0"/>
              </a:ext>
            </a:extLst>
          </a:blip>
          <a:srcRect l="60709" r="1661"/>
          <a:stretch/>
        </p:blipFill>
        <p:spPr>
          <a:xfrm>
            <a:off x="0" y="-10642"/>
            <a:ext cx="2736182" cy="6879284"/>
          </a:xfrm>
          <a:prstGeom prst="rect">
            <a:avLst/>
          </a:prstGeom>
        </p:spPr>
      </p:pic>
      <p:grpSp>
        <p:nvGrpSpPr>
          <p:cNvPr id="11" name="Groupe 10">
            <a:extLst>
              <a:ext uri="{FF2B5EF4-FFF2-40B4-BE49-F238E27FC236}">
                <a16:creationId xmlns:a16="http://schemas.microsoft.com/office/drawing/2014/main" id="{3C8469A2-62A6-417C-B29B-507359D720B0}"/>
              </a:ext>
            </a:extLst>
          </p:cNvPr>
          <p:cNvGrpSpPr/>
          <p:nvPr/>
        </p:nvGrpSpPr>
        <p:grpSpPr>
          <a:xfrm>
            <a:off x="9652726" y="1419958"/>
            <a:ext cx="2164130" cy="5334159"/>
            <a:chOff x="9652726" y="1419958"/>
            <a:chExt cx="2164130" cy="5334159"/>
          </a:xfrm>
        </p:grpSpPr>
        <p:grpSp>
          <p:nvGrpSpPr>
            <p:cNvPr id="5" name="Groupe 4">
              <a:extLst>
                <a:ext uri="{FF2B5EF4-FFF2-40B4-BE49-F238E27FC236}">
                  <a16:creationId xmlns:a16="http://schemas.microsoft.com/office/drawing/2014/main" id="{7B37EE6B-6188-46CE-8EDD-9EFB068EFD07}"/>
                </a:ext>
              </a:extLst>
            </p:cNvPr>
            <p:cNvGrpSpPr/>
            <p:nvPr/>
          </p:nvGrpSpPr>
          <p:grpSpPr>
            <a:xfrm>
              <a:off x="9697137" y="5890021"/>
              <a:ext cx="2090640" cy="864096"/>
              <a:chOff x="2870535" y="5815463"/>
              <a:chExt cx="3067587" cy="864096"/>
            </a:xfrm>
          </p:grpSpPr>
          <p:sp>
            <p:nvSpPr>
              <p:cNvPr id="31" name="Rectangle 30">
                <a:extLst>
                  <a:ext uri="{FF2B5EF4-FFF2-40B4-BE49-F238E27FC236}">
                    <a16:creationId xmlns:a16="http://schemas.microsoft.com/office/drawing/2014/main" id="{7F6595D3-70AD-17A8-87DC-8E1B1B93EA75}"/>
                  </a:ext>
                </a:extLst>
              </p:cNvPr>
              <p:cNvSpPr/>
              <p:nvPr/>
            </p:nvSpPr>
            <p:spPr>
              <a:xfrm>
                <a:off x="2874505" y="5815463"/>
                <a:ext cx="3063617"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ZoneTexte 31">
                <a:extLst>
                  <a:ext uri="{FF2B5EF4-FFF2-40B4-BE49-F238E27FC236}">
                    <a16:creationId xmlns:a16="http://schemas.microsoft.com/office/drawing/2014/main" id="{E7AD4001-1743-3C4F-6713-968BA6E5F829}"/>
                  </a:ext>
                </a:extLst>
              </p:cNvPr>
              <p:cNvSpPr txBox="1"/>
              <p:nvPr/>
            </p:nvSpPr>
            <p:spPr>
              <a:xfrm>
                <a:off x="2870535" y="5955708"/>
                <a:ext cx="3056703" cy="523220"/>
              </a:xfrm>
              <a:prstGeom prst="rect">
                <a:avLst/>
              </a:prstGeom>
              <a:noFill/>
            </p:spPr>
            <p:txBody>
              <a:bodyPr wrap="square">
                <a:spAutoFit/>
              </a:bodyPr>
              <a:lstStyle/>
              <a:p>
                <a:pPr algn="ctr" defTabSz="1219170">
                  <a:defRPr/>
                </a:pPr>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a:t>
                </a:r>
                <a:r>
                  <a:rPr lang="fr-FR" sz="1400" b="1" dirty="0">
                    <a:solidFill>
                      <a:srgbClr val="3E3E3E"/>
                    </a:solidFill>
                    <a:latin typeface="Roboto Light" panose="02000000000000000000" pitchFamily="2" charset="0"/>
                    <a:ea typeface="Roboto Light" panose="02000000000000000000" pitchFamily="2" charset="0"/>
                  </a:rPr>
                  <a:t> </a:t>
                </a:r>
                <a:r>
                  <a:rPr lang="fr-FR" sz="1400" dirty="0">
                    <a:solidFill>
                      <a:srgbClr val="3E3E3E"/>
                    </a:solidFill>
                    <a:latin typeface="Roboto Light" panose="02000000000000000000" pitchFamily="2" charset="0"/>
                    <a:ea typeface="Roboto Light" panose="02000000000000000000" pitchFamily="2" charset="0"/>
                  </a:rPr>
                  <a:t>VITAL DEFENSE Brume multi-protection</a:t>
                </a:r>
              </a:p>
            </p:txBody>
          </p:sp>
        </p:grpSp>
        <p:pic>
          <p:nvPicPr>
            <p:cNvPr id="17" name="Image 16" descr="Une image contenant texte, articles de toilette&#10;&#10;Description générée automatiquement">
              <a:extLst>
                <a:ext uri="{FF2B5EF4-FFF2-40B4-BE49-F238E27FC236}">
                  <a16:creationId xmlns:a16="http://schemas.microsoft.com/office/drawing/2014/main" id="{1FD9DB63-A8B4-4C62-AAC2-5A6A0C502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2726" y="1419958"/>
              <a:ext cx="2164130" cy="4869293"/>
            </a:xfrm>
            <a:prstGeom prst="rect">
              <a:avLst/>
            </a:prstGeom>
          </p:spPr>
        </p:pic>
      </p:grpSp>
      <p:grpSp>
        <p:nvGrpSpPr>
          <p:cNvPr id="6" name="Groupe 5">
            <a:extLst>
              <a:ext uri="{FF2B5EF4-FFF2-40B4-BE49-F238E27FC236}">
                <a16:creationId xmlns:a16="http://schemas.microsoft.com/office/drawing/2014/main" id="{1EB4C8A2-6979-4DAE-8E5B-1CB910B4F42C}"/>
              </a:ext>
            </a:extLst>
          </p:cNvPr>
          <p:cNvGrpSpPr/>
          <p:nvPr/>
        </p:nvGrpSpPr>
        <p:grpSpPr>
          <a:xfrm>
            <a:off x="3140404" y="2503983"/>
            <a:ext cx="2092646" cy="4250134"/>
            <a:chOff x="3140404" y="2503983"/>
            <a:chExt cx="2092646" cy="4250134"/>
          </a:xfrm>
        </p:grpSpPr>
        <p:grpSp>
          <p:nvGrpSpPr>
            <p:cNvPr id="2" name="Groupe 1">
              <a:extLst>
                <a:ext uri="{FF2B5EF4-FFF2-40B4-BE49-F238E27FC236}">
                  <a16:creationId xmlns:a16="http://schemas.microsoft.com/office/drawing/2014/main" id="{CD781723-9897-47C3-A0E2-6A150FB6D9CF}"/>
                </a:ext>
              </a:extLst>
            </p:cNvPr>
            <p:cNvGrpSpPr/>
            <p:nvPr/>
          </p:nvGrpSpPr>
          <p:grpSpPr>
            <a:xfrm>
              <a:off x="3140404" y="5890021"/>
              <a:ext cx="2092646" cy="864096"/>
              <a:chOff x="2863621" y="2281921"/>
              <a:chExt cx="3070531" cy="864096"/>
            </a:xfrm>
          </p:grpSpPr>
          <p:sp>
            <p:nvSpPr>
              <p:cNvPr id="37" name="Rectangle 36">
                <a:extLst>
                  <a:ext uri="{FF2B5EF4-FFF2-40B4-BE49-F238E27FC236}">
                    <a16:creationId xmlns:a16="http://schemas.microsoft.com/office/drawing/2014/main" id="{A0244268-85DA-DE0E-DEA6-A25E4F6E4984}"/>
                  </a:ext>
                </a:extLst>
              </p:cNvPr>
              <p:cNvSpPr/>
              <p:nvPr/>
            </p:nvSpPr>
            <p:spPr>
              <a:xfrm>
                <a:off x="2863621" y="2281921"/>
                <a:ext cx="3063617" cy="864096"/>
              </a:xfrm>
              <a:prstGeom prst="rect">
                <a:avLst/>
              </a:prstGeom>
              <a:solidFill>
                <a:srgbClr val="FCFBFF"/>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ZoneTexte 25">
                <a:extLst>
                  <a:ext uri="{FF2B5EF4-FFF2-40B4-BE49-F238E27FC236}">
                    <a16:creationId xmlns:a16="http://schemas.microsoft.com/office/drawing/2014/main" id="{4C043F01-764F-D01E-CDD8-CB582146CBD7}"/>
                  </a:ext>
                </a:extLst>
              </p:cNvPr>
              <p:cNvSpPr txBox="1"/>
              <p:nvPr/>
            </p:nvSpPr>
            <p:spPr>
              <a:xfrm>
                <a:off x="2870535" y="2502020"/>
                <a:ext cx="3063617" cy="307777"/>
              </a:xfrm>
              <a:prstGeom prst="rect">
                <a:avLst/>
              </a:prstGeom>
              <a:noFill/>
            </p:spPr>
            <p:txBody>
              <a:bodyPr wrap="square">
                <a:spAutoFit/>
              </a:bodyPr>
              <a:lstStyle/>
              <a:p>
                <a:pPr lvl="0" algn="ctr" defTabSz="1219170"/>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en-US" sz="1400" dirty="0">
                    <a:solidFill>
                      <a:prstClr val="black"/>
                    </a:solidFill>
                    <a:latin typeface="Roboto Light"/>
                    <a:ea typeface="Roboto" panose="02000000000000000000" pitchFamily="2" charset="0"/>
                  </a:rPr>
                  <a:t>NUDE PERFECT </a:t>
                </a:r>
                <a:r>
                  <a:rPr lang="en-US" sz="1400" dirty="0" err="1">
                    <a:solidFill>
                      <a:prstClr val="black"/>
                    </a:solidFill>
                    <a:latin typeface="Roboto Light"/>
                    <a:ea typeface="Roboto" panose="02000000000000000000" pitchFamily="2" charset="0"/>
                  </a:rPr>
                  <a:t>Fluide</a:t>
                </a:r>
                <a:endParaRPr lang="en-US" sz="1400" dirty="0">
                  <a:solidFill>
                    <a:prstClr val="black"/>
                  </a:solidFill>
                  <a:latin typeface="Roboto Light"/>
                  <a:ea typeface="Roboto" panose="02000000000000000000" pitchFamily="2" charset="0"/>
                </a:endParaRPr>
              </a:p>
            </p:txBody>
          </p:sp>
        </p:grpSp>
        <p:pic>
          <p:nvPicPr>
            <p:cNvPr id="18" name="Picture 2">
              <a:extLst>
                <a:ext uri="{FF2B5EF4-FFF2-40B4-BE49-F238E27FC236}">
                  <a16:creationId xmlns:a16="http://schemas.microsoft.com/office/drawing/2014/main" id="{C285E139-1B79-4FBF-B70B-B77A98507F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267" t="10576" r="35334" b="5467"/>
            <a:stretch/>
          </p:blipFill>
          <p:spPr bwMode="auto">
            <a:xfrm>
              <a:off x="3877013" y="2503983"/>
              <a:ext cx="795080" cy="32936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e 6">
            <a:extLst>
              <a:ext uri="{FF2B5EF4-FFF2-40B4-BE49-F238E27FC236}">
                <a16:creationId xmlns:a16="http://schemas.microsoft.com/office/drawing/2014/main" id="{86F836BF-24FF-44C9-9F36-6F1CB28B6C54}"/>
              </a:ext>
            </a:extLst>
          </p:cNvPr>
          <p:cNvGrpSpPr/>
          <p:nvPr/>
        </p:nvGrpSpPr>
        <p:grpSpPr>
          <a:xfrm>
            <a:off x="5336252" y="2742618"/>
            <a:ext cx="2087934" cy="4011499"/>
            <a:chOff x="5336252" y="2742618"/>
            <a:chExt cx="2087934" cy="4011499"/>
          </a:xfrm>
        </p:grpSpPr>
        <p:grpSp>
          <p:nvGrpSpPr>
            <p:cNvPr id="3" name="Groupe 2">
              <a:extLst>
                <a:ext uri="{FF2B5EF4-FFF2-40B4-BE49-F238E27FC236}">
                  <a16:creationId xmlns:a16="http://schemas.microsoft.com/office/drawing/2014/main" id="{9D3AA277-5D1E-4BD0-B918-053D21A893AF}"/>
                </a:ext>
              </a:extLst>
            </p:cNvPr>
            <p:cNvGrpSpPr/>
            <p:nvPr/>
          </p:nvGrpSpPr>
          <p:grpSpPr>
            <a:xfrm>
              <a:off x="5336252" y="5890021"/>
              <a:ext cx="2087934" cy="864096"/>
              <a:chOff x="2863621" y="3453053"/>
              <a:chExt cx="3063617" cy="864096"/>
            </a:xfrm>
          </p:grpSpPr>
          <p:sp>
            <p:nvSpPr>
              <p:cNvPr id="24" name="Rectangle 23">
                <a:extLst>
                  <a:ext uri="{FF2B5EF4-FFF2-40B4-BE49-F238E27FC236}">
                    <a16:creationId xmlns:a16="http://schemas.microsoft.com/office/drawing/2014/main" id="{ECC66A40-7AB6-0F23-2FE6-216C6B16EA9F}"/>
                  </a:ext>
                </a:extLst>
              </p:cNvPr>
              <p:cNvSpPr/>
              <p:nvPr/>
            </p:nvSpPr>
            <p:spPr>
              <a:xfrm>
                <a:off x="2863621" y="3453053"/>
                <a:ext cx="3063617"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ZoneTexte 27">
                <a:extLst>
                  <a:ext uri="{FF2B5EF4-FFF2-40B4-BE49-F238E27FC236}">
                    <a16:creationId xmlns:a16="http://schemas.microsoft.com/office/drawing/2014/main" id="{04EDDE14-47CB-74E2-5508-F014D4C8048B}"/>
                  </a:ext>
                </a:extLst>
              </p:cNvPr>
              <p:cNvSpPr txBox="1"/>
              <p:nvPr/>
            </p:nvSpPr>
            <p:spPr>
              <a:xfrm>
                <a:off x="2863621" y="3590673"/>
                <a:ext cx="3063617" cy="523220"/>
              </a:xfrm>
              <a:prstGeom prst="rect">
                <a:avLst/>
              </a:prstGeom>
              <a:noFill/>
            </p:spPr>
            <p:txBody>
              <a:bodyPr wrap="square">
                <a:spAutoFit/>
              </a:bodyPr>
              <a:lstStyle/>
              <a:p>
                <a:pPr algn="ctr" defTabSz="1219170">
                  <a:defRPr/>
                </a:pPr>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en-US" sz="1400" dirty="0">
                    <a:solidFill>
                      <a:prstClr val="black"/>
                    </a:solidFill>
                    <a:latin typeface="Roboto Light"/>
                    <a:ea typeface="Roboto" panose="02000000000000000000" pitchFamily="2" charset="0"/>
                  </a:rPr>
                  <a:t>VITAL DEFENSE </a:t>
                </a:r>
              </a:p>
              <a:p>
                <a:pPr algn="ctr" defTabSz="1219170">
                  <a:defRPr/>
                </a:pPr>
                <a:r>
                  <a:rPr lang="en-US" sz="1400" dirty="0">
                    <a:solidFill>
                      <a:prstClr val="black"/>
                    </a:solidFill>
                    <a:latin typeface="Roboto Light"/>
                    <a:ea typeface="Roboto" panose="02000000000000000000" pitchFamily="2" charset="0"/>
                  </a:rPr>
                  <a:t>Crème</a:t>
                </a:r>
                <a:endParaRPr lang="fr-FR" sz="1400" dirty="0">
                  <a:solidFill>
                    <a:srgbClr val="3E3E3E"/>
                  </a:solidFill>
                  <a:latin typeface="Roboto Light" panose="02000000000000000000" pitchFamily="2" charset="0"/>
                  <a:ea typeface="Roboto Light" panose="02000000000000000000" pitchFamily="2" charset="0"/>
                </a:endParaRPr>
              </a:p>
            </p:txBody>
          </p:sp>
        </p:grpSp>
        <p:pic>
          <p:nvPicPr>
            <p:cNvPr id="19" name="Picture 4">
              <a:extLst>
                <a:ext uri="{FF2B5EF4-FFF2-40B4-BE49-F238E27FC236}">
                  <a16:creationId xmlns:a16="http://schemas.microsoft.com/office/drawing/2014/main" id="{79366F7F-C0D0-4C98-8280-75F51B0B20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627" t="20338" r="26701" b="4933"/>
            <a:stretch/>
          </p:blipFill>
          <p:spPr bwMode="auto">
            <a:xfrm>
              <a:off x="5811639" y="2742618"/>
              <a:ext cx="1333553" cy="31357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e 8">
            <a:extLst>
              <a:ext uri="{FF2B5EF4-FFF2-40B4-BE49-F238E27FC236}">
                <a16:creationId xmlns:a16="http://schemas.microsoft.com/office/drawing/2014/main" id="{6FE1DE1D-A285-495C-8BCA-02252109CB64}"/>
              </a:ext>
            </a:extLst>
          </p:cNvPr>
          <p:cNvGrpSpPr/>
          <p:nvPr/>
        </p:nvGrpSpPr>
        <p:grpSpPr>
          <a:xfrm>
            <a:off x="7527388" y="3187052"/>
            <a:ext cx="2087934" cy="3567065"/>
            <a:chOff x="7527388" y="3187052"/>
            <a:chExt cx="2087934" cy="3567065"/>
          </a:xfrm>
        </p:grpSpPr>
        <p:grpSp>
          <p:nvGrpSpPr>
            <p:cNvPr id="4" name="Groupe 3">
              <a:extLst>
                <a:ext uri="{FF2B5EF4-FFF2-40B4-BE49-F238E27FC236}">
                  <a16:creationId xmlns:a16="http://schemas.microsoft.com/office/drawing/2014/main" id="{07FCAD2D-4667-47AC-8D35-414B928AE675}"/>
                </a:ext>
              </a:extLst>
            </p:cNvPr>
            <p:cNvGrpSpPr/>
            <p:nvPr/>
          </p:nvGrpSpPr>
          <p:grpSpPr>
            <a:xfrm>
              <a:off x="7527388" y="5890021"/>
              <a:ext cx="2087934" cy="864096"/>
              <a:chOff x="2863621" y="4639806"/>
              <a:chExt cx="3063617" cy="864096"/>
            </a:xfrm>
          </p:grpSpPr>
          <p:sp>
            <p:nvSpPr>
              <p:cNvPr id="25" name="Rectangle 24">
                <a:extLst>
                  <a:ext uri="{FF2B5EF4-FFF2-40B4-BE49-F238E27FC236}">
                    <a16:creationId xmlns:a16="http://schemas.microsoft.com/office/drawing/2014/main" id="{898DB5DA-4ABC-F3A4-6F65-48E6998E3410}"/>
                  </a:ext>
                </a:extLst>
              </p:cNvPr>
              <p:cNvSpPr/>
              <p:nvPr/>
            </p:nvSpPr>
            <p:spPr>
              <a:xfrm>
                <a:off x="2863621" y="4639806"/>
                <a:ext cx="3063617"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ZoneTexte 26">
                <a:extLst>
                  <a:ext uri="{FF2B5EF4-FFF2-40B4-BE49-F238E27FC236}">
                    <a16:creationId xmlns:a16="http://schemas.microsoft.com/office/drawing/2014/main" id="{41789BD1-BC0F-A429-FE29-8CB406C57DBA}"/>
                  </a:ext>
                </a:extLst>
              </p:cNvPr>
              <p:cNvSpPr txBox="1"/>
              <p:nvPr/>
            </p:nvSpPr>
            <p:spPr>
              <a:xfrm>
                <a:off x="2874505" y="4860181"/>
                <a:ext cx="3052733" cy="307777"/>
              </a:xfrm>
              <a:prstGeom prst="rect">
                <a:avLst/>
              </a:prstGeom>
              <a:noFill/>
            </p:spPr>
            <p:txBody>
              <a:bodyPr wrap="square">
                <a:spAutoFit/>
              </a:bodyPr>
              <a:lstStyle/>
              <a:p>
                <a:pPr algn="ctr" defTabSz="1219170"/>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1400" dirty="0">
                    <a:solidFill>
                      <a:srgbClr val="3E3E3E"/>
                    </a:solidFill>
                    <a:latin typeface="Roboto Light" panose="02000000000000000000" pitchFamily="2" charset="0"/>
                    <a:ea typeface="Roboto Light" panose="02000000000000000000" pitchFamily="2" charset="0"/>
                  </a:rPr>
                  <a:t>DEFENSE +</a:t>
                </a:r>
              </a:p>
            </p:txBody>
          </p:sp>
        </p:grpSp>
        <p:pic>
          <p:nvPicPr>
            <p:cNvPr id="20" name="Picture 4">
              <a:extLst>
                <a:ext uri="{FF2B5EF4-FFF2-40B4-BE49-F238E27FC236}">
                  <a16:creationId xmlns:a16="http://schemas.microsoft.com/office/drawing/2014/main" id="{9EB09D5B-F38F-48F6-9D0B-52C13A4187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080" t="32358" r="34560" b="6025"/>
            <a:stretch/>
          </p:blipFill>
          <p:spPr bwMode="auto">
            <a:xfrm>
              <a:off x="8102910" y="3187052"/>
              <a:ext cx="936890" cy="2595718"/>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itre 2">
            <a:extLst>
              <a:ext uri="{FF2B5EF4-FFF2-40B4-BE49-F238E27FC236}">
                <a16:creationId xmlns:a16="http://schemas.microsoft.com/office/drawing/2014/main" id="{75DB414D-17A5-445C-AAB5-C65BAF734F0B}"/>
              </a:ext>
            </a:extLst>
          </p:cNvPr>
          <p:cNvSpPr>
            <a:spLocks noGrp="1"/>
          </p:cNvSpPr>
          <p:nvPr>
            <p:ph type="title"/>
          </p:nvPr>
        </p:nvSpPr>
        <p:spPr>
          <a:xfrm>
            <a:off x="2732557" y="951050"/>
            <a:ext cx="9459444" cy="792036"/>
          </a:xfrm>
        </p:spPr>
        <p:txBody>
          <a:bodyPr>
            <a:noAutofit/>
          </a:bodyPr>
          <a:lstStyle/>
          <a:p>
            <a:r>
              <a:rPr lang="fr-FR" sz="2000" dirty="0">
                <a:latin typeface="Roboto Light" panose="02000000000000000000" pitchFamily="2" charset="0"/>
                <a:ea typeface="Roboto Light" panose="02000000000000000000" pitchFamily="2" charset="0"/>
                <a:cs typeface="Roboto Light" panose="02000000000000000000" pitchFamily="2" charset="0"/>
              </a:rPr>
              <a:t>«</a:t>
            </a:r>
            <a:r>
              <a:rPr lang="en-US" sz="2000" dirty="0">
                <a:latin typeface="Roboto Light" panose="02000000000000000000" pitchFamily="2" charset="0"/>
                <a:ea typeface="Roboto Light" panose="02000000000000000000" pitchFamily="2" charset="0"/>
                <a:cs typeface="Roboto Light" panose="02000000000000000000" pitchFamily="2" charset="0"/>
              </a:rPr>
              <a:t> I have a combination skin with small imperfections </a:t>
            </a:r>
            <a:r>
              <a:rPr lang="fr-FR" sz="20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30" name="object 27">
            <a:extLst>
              <a:ext uri="{FF2B5EF4-FFF2-40B4-BE49-F238E27FC236}">
                <a16:creationId xmlns:a16="http://schemas.microsoft.com/office/drawing/2014/main" id="{3CA2F0F6-BF9C-4106-8D92-28E065573073}"/>
              </a:ext>
            </a:extLst>
          </p:cNvPr>
          <p:cNvSpPr/>
          <p:nvPr/>
        </p:nvSpPr>
        <p:spPr>
          <a:xfrm rot="5400000">
            <a:off x="8632854" y="3012462"/>
            <a:ext cx="410215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Tree>
    <p:extLst>
      <p:ext uri="{BB962C8B-B14F-4D97-AF65-F5344CB8AC3E}">
        <p14:creationId xmlns:p14="http://schemas.microsoft.com/office/powerpoint/2010/main" val="43870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5"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2000"/>
                                        <p:tgtEl>
                                          <p:spTgt spid="30"/>
                                        </p:tgtEl>
                                      </p:cBhvr>
                                    </p:animEffect>
                                    <p:anim calcmode="lin" valueType="num">
                                      <p:cBhvr>
                                        <p:cTn id="18" dur="2000" fill="hold"/>
                                        <p:tgtEl>
                                          <p:spTgt spid="30"/>
                                        </p:tgtEl>
                                        <p:attrNameLst>
                                          <p:attrName>ppt_w</p:attrName>
                                        </p:attrNameLst>
                                      </p:cBhvr>
                                      <p:tavLst>
                                        <p:tav tm="0" fmla="#ppt_w*sin(2.5*pi*$)">
                                          <p:val>
                                            <p:fltVal val="0"/>
                                          </p:val>
                                        </p:tav>
                                        <p:tav tm="100000">
                                          <p:val>
                                            <p:fltVal val="1"/>
                                          </p:val>
                                        </p:tav>
                                      </p:tavLst>
                                    </p:anim>
                                    <p:anim calcmode="lin" valueType="num">
                                      <p:cBhvr>
                                        <p:cTn id="19"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A70983-34F3-DE87-69B9-0515C135B476}"/>
              </a:ext>
            </a:extLst>
          </p:cNvPr>
          <p:cNvSpPr/>
          <p:nvPr/>
        </p:nvSpPr>
        <p:spPr>
          <a:xfrm>
            <a:off x="2732557" y="0"/>
            <a:ext cx="9459443" cy="6858000"/>
          </a:xfrm>
          <a:prstGeom prst="rect">
            <a:avLst/>
          </a:prstGeom>
          <a:solidFill>
            <a:srgbClr val="E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37808" cy="1183108"/>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8" name="Espace réservé du titre 1">
            <a:extLst>
              <a:ext uri="{FF2B5EF4-FFF2-40B4-BE49-F238E27FC236}">
                <a16:creationId xmlns:a16="http://schemas.microsoft.com/office/drawing/2014/main" id="{ABFC4A43-0B89-2412-0C06-8E779FFBFC4E}"/>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2400" b="1" cap="small" dirty="0"/>
              <a:t>Which anti-oxidant ally(s) to recommend?</a:t>
            </a:r>
            <a:endParaRPr lang="fr-FR" sz="2400" b="1" cap="small" dirty="0">
              <a:solidFill>
                <a:srgbClr val="B2A7F7"/>
              </a:solidFill>
            </a:endParaRPr>
          </a:p>
        </p:txBody>
      </p:sp>
      <p:pic>
        <p:nvPicPr>
          <p:cNvPr id="33" name="Image 32">
            <a:extLst>
              <a:ext uri="{FF2B5EF4-FFF2-40B4-BE49-F238E27FC236}">
                <a16:creationId xmlns:a16="http://schemas.microsoft.com/office/drawing/2014/main" id="{BC8F4032-4421-2823-97C2-AAE68D727051}"/>
              </a:ext>
            </a:extLst>
          </p:cNvPr>
          <p:cNvPicPr>
            <a:picLocks noChangeAspect="1"/>
          </p:cNvPicPr>
          <p:nvPr/>
        </p:nvPicPr>
        <p:blipFill rotWithShape="1">
          <a:blip r:embed="rId3">
            <a:extLst>
              <a:ext uri="{28A0092B-C50C-407E-A947-70E740481C1C}">
                <a14:useLocalDpi xmlns:a14="http://schemas.microsoft.com/office/drawing/2010/main" val="0"/>
              </a:ext>
            </a:extLst>
          </a:blip>
          <a:srcRect l="60709" r="1661"/>
          <a:stretch/>
        </p:blipFill>
        <p:spPr>
          <a:xfrm>
            <a:off x="0" y="-10642"/>
            <a:ext cx="2736182" cy="6879284"/>
          </a:xfrm>
          <a:prstGeom prst="rect">
            <a:avLst/>
          </a:prstGeom>
        </p:spPr>
      </p:pic>
      <p:grpSp>
        <p:nvGrpSpPr>
          <p:cNvPr id="11" name="Groupe 10">
            <a:extLst>
              <a:ext uri="{FF2B5EF4-FFF2-40B4-BE49-F238E27FC236}">
                <a16:creationId xmlns:a16="http://schemas.microsoft.com/office/drawing/2014/main" id="{3C8469A2-62A6-417C-B29B-507359D720B0}"/>
              </a:ext>
            </a:extLst>
          </p:cNvPr>
          <p:cNvGrpSpPr/>
          <p:nvPr/>
        </p:nvGrpSpPr>
        <p:grpSpPr>
          <a:xfrm>
            <a:off x="9652726" y="1419958"/>
            <a:ext cx="2164130" cy="5334159"/>
            <a:chOff x="9652726" y="1419958"/>
            <a:chExt cx="2164130" cy="5334159"/>
          </a:xfrm>
        </p:grpSpPr>
        <p:sp>
          <p:nvSpPr>
            <p:cNvPr id="31" name="Rectangle 30">
              <a:extLst>
                <a:ext uri="{FF2B5EF4-FFF2-40B4-BE49-F238E27FC236}">
                  <a16:creationId xmlns:a16="http://schemas.microsoft.com/office/drawing/2014/main" id="{7F6595D3-70AD-17A8-87DC-8E1B1B93EA75}"/>
                </a:ext>
              </a:extLst>
            </p:cNvPr>
            <p:cNvSpPr/>
            <p:nvPr/>
          </p:nvSpPr>
          <p:spPr>
            <a:xfrm>
              <a:off x="9699843" y="5890021"/>
              <a:ext cx="2087934"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Image 16" descr="Une image contenant texte, articles de toilette&#10;&#10;Description générée automatiquement">
              <a:extLst>
                <a:ext uri="{FF2B5EF4-FFF2-40B4-BE49-F238E27FC236}">
                  <a16:creationId xmlns:a16="http://schemas.microsoft.com/office/drawing/2014/main" id="{1FD9DB63-A8B4-4C62-AAC2-5A6A0C502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2726" y="1419958"/>
              <a:ext cx="2164130" cy="4869293"/>
            </a:xfrm>
            <a:prstGeom prst="rect">
              <a:avLst/>
            </a:prstGeom>
          </p:spPr>
        </p:pic>
      </p:grpSp>
      <p:grpSp>
        <p:nvGrpSpPr>
          <p:cNvPr id="6" name="Groupe 5">
            <a:extLst>
              <a:ext uri="{FF2B5EF4-FFF2-40B4-BE49-F238E27FC236}">
                <a16:creationId xmlns:a16="http://schemas.microsoft.com/office/drawing/2014/main" id="{1EB4C8A2-6979-4DAE-8E5B-1CB910B4F42C}"/>
              </a:ext>
            </a:extLst>
          </p:cNvPr>
          <p:cNvGrpSpPr/>
          <p:nvPr/>
        </p:nvGrpSpPr>
        <p:grpSpPr>
          <a:xfrm>
            <a:off x="3140404" y="2503983"/>
            <a:ext cx="2092646" cy="4250134"/>
            <a:chOff x="3140404" y="2503983"/>
            <a:chExt cx="2092646" cy="4250134"/>
          </a:xfrm>
        </p:grpSpPr>
        <p:grpSp>
          <p:nvGrpSpPr>
            <p:cNvPr id="2" name="Groupe 1">
              <a:extLst>
                <a:ext uri="{FF2B5EF4-FFF2-40B4-BE49-F238E27FC236}">
                  <a16:creationId xmlns:a16="http://schemas.microsoft.com/office/drawing/2014/main" id="{CD781723-9897-47C3-A0E2-6A150FB6D9CF}"/>
                </a:ext>
              </a:extLst>
            </p:cNvPr>
            <p:cNvGrpSpPr/>
            <p:nvPr/>
          </p:nvGrpSpPr>
          <p:grpSpPr>
            <a:xfrm>
              <a:off x="3140404" y="5890021"/>
              <a:ext cx="2092646" cy="864096"/>
              <a:chOff x="2863621" y="2281921"/>
              <a:chExt cx="3070531" cy="864096"/>
            </a:xfrm>
          </p:grpSpPr>
          <p:sp>
            <p:nvSpPr>
              <p:cNvPr id="37" name="Rectangle 36">
                <a:extLst>
                  <a:ext uri="{FF2B5EF4-FFF2-40B4-BE49-F238E27FC236}">
                    <a16:creationId xmlns:a16="http://schemas.microsoft.com/office/drawing/2014/main" id="{A0244268-85DA-DE0E-DEA6-A25E4F6E4984}"/>
                  </a:ext>
                </a:extLst>
              </p:cNvPr>
              <p:cNvSpPr/>
              <p:nvPr/>
            </p:nvSpPr>
            <p:spPr>
              <a:xfrm>
                <a:off x="2863621" y="2281921"/>
                <a:ext cx="3063617" cy="864096"/>
              </a:xfrm>
              <a:prstGeom prst="rect">
                <a:avLst/>
              </a:prstGeom>
              <a:solidFill>
                <a:srgbClr val="FCFBFF"/>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ZoneTexte 25">
                <a:extLst>
                  <a:ext uri="{FF2B5EF4-FFF2-40B4-BE49-F238E27FC236}">
                    <a16:creationId xmlns:a16="http://schemas.microsoft.com/office/drawing/2014/main" id="{4C043F01-764F-D01E-CDD8-CB582146CBD7}"/>
                  </a:ext>
                </a:extLst>
              </p:cNvPr>
              <p:cNvSpPr txBox="1"/>
              <p:nvPr/>
            </p:nvSpPr>
            <p:spPr>
              <a:xfrm>
                <a:off x="2870535" y="2502020"/>
                <a:ext cx="3063617" cy="307777"/>
              </a:xfrm>
              <a:prstGeom prst="rect">
                <a:avLst/>
              </a:prstGeom>
              <a:noFill/>
            </p:spPr>
            <p:txBody>
              <a:bodyPr wrap="square">
                <a:spAutoFit/>
              </a:bodyPr>
              <a:lstStyle/>
              <a:p>
                <a:pPr lvl="0" algn="ctr" defTabSz="1219170"/>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en-US" sz="1400" dirty="0">
                    <a:solidFill>
                      <a:prstClr val="black"/>
                    </a:solidFill>
                    <a:latin typeface="Roboto Light"/>
                    <a:ea typeface="Roboto" panose="02000000000000000000" pitchFamily="2" charset="0"/>
                  </a:rPr>
                  <a:t>NUDE PERFECT </a:t>
                </a:r>
                <a:r>
                  <a:rPr lang="en-US" sz="1400" dirty="0" err="1">
                    <a:solidFill>
                      <a:prstClr val="black"/>
                    </a:solidFill>
                    <a:latin typeface="Roboto Light"/>
                    <a:ea typeface="Roboto" panose="02000000000000000000" pitchFamily="2" charset="0"/>
                  </a:rPr>
                  <a:t>Fluide</a:t>
                </a:r>
                <a:endParaRPr lang="en-US" sz="1400" dirty="0">
                  <a:solidFill>
                    <a:prstClr val="black"/>
                  </a:solidFill>
                  <a:latin typeface="Roboto Light"/>
                  <a:ea typeface="Roboto" panose="02000000000000000000" pitchFamily="2" charset="0"/>
                </a:endParaRPr>
              </a:p>
            </p:txBody>
          </p:sp>
        </p:grpSp>
        <p:pic>
          <p:nvPicPr>
            <p:cNvPr id="18" name="Picture 2">
              <a:extLst>
                <a:ext uri="{FF2B5EF4-FFF2-40B4-BE49-F238E27FC236}">
                  <a16:creationId xmlns:a16="http://schemas.microsoft.com/office/drawing/2014/main" id="{C285E139-1B79-4FBF-B70B-B77A98507F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267" t="10576" r="35334" b="5467"/>
            <a:stretch/>
          </p:blipFill>
          <p:spPr bwMode="auto">
            <a:xfrm>
              <a:off x="3877013" y="2503983"/>
              <a:ext cx="795080" cy="32936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e 6">
            <a:extLst>
              <a:ext uri="{FF2B5EF4-FFF2-40B4-BE49-F238E27FC236}">
                <a16:creationId xmlns:a16="http://schemas.microsoft.com/office/drawing/2014/main" id="{86F836BF-24FF-44C9-9F36-6F1CB28B6C54}"/>
              </a:ext>
            </a:extLst>
          </p:cNvPr>
          <p:cNvGrpSpPr/>
          <p:nvPr/>
        </p:nvGrpSpPr>
        <p:grpSpPr>
          <a:xfrm>
            <a:off x="5336252" y="2742618"/>
            <a:ext cx="2087934" cy="4011499"/>
            <a:chOff x="5336252" y="2742618"/>
            <a:chExt cx="2087934" cy="4011499"/>
          </a:xfrm>
        </p:grpSpPr>
        <p:grpSp>
          <p:nvGrpSpPr>
            <p:cNvPr id="3" name="Groupe 2">
              <a:extLst>
                <a:ext uri="{FF2B5EF4-FFF2-40B4-BE49-F238E27FC236}">
                  <a16:creationId xmlns:a16="http://schemas.microsoft.com/office/drawing/2014/main" id="{9D3AA277-5D1E-4BD0-B918-053D21A893AF}"/>
                </a:ext>
              </a:extLst>
            </p:cNvPr>
            <p:cNvGrpSpPr/>
            <p:nvPr/>
          </p:nvGrpSpPr>
          <p:grpSpPr>
            <a:xfrm>
              <a:off x="5336252" y="5890021"/>
              <a:ext cx="2087934" cy="864096"/>
              <a:chOff x="2863621" y="3453053"/>
              <a:chExt cx="3063617" cy="864096"/>
            </a:xfrm>
          </p:grpSpPr>
          <p:sp>
            <p:nvSpPr>
              <p:cNvPr id="24" name="Rectangle 23">
                <a:extLst>
                  <a:ext uri="{FF2B5EF4-FFF2-40B4-BE49-F238E27FC236}">
                    <a16:creationId xmlns:a16="http://schemas.microsoft.com/office/drawing/2014/main" id="{ECC66A40-7AB6-0F23-2FE6-216C6B16EA9F}"/>
                  </a:ext>
                </a:extLst>
              </p:cNvPr>
              <p:cNvSpPr/>
              <p:nvPr/>
            </p:nvSpPr>
            <p:spPr>
              <a:xfrm>
                <a:off x="2863621" y="3453053"/>
                <a:ext cx="3063617"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ZoneTexte 27">
                <a:extLst>
                  <a:ext uri="{FF2B5EF4-FFF2-40B4-BE49-F238E27FC236}">
                    <a16:creationId xmlns:a16="http://schemas.microsoft.com/office/drawing/2014/main" id="{04EDDE14-47CB-74E2-5508-F014D4C8048B}"/>
                  </a:ext>
                </a:extLst>
              </p:cNvPr>
              <p:cNvSpPr txBox="1"/>
              <p:nvPr/>
            </p:nvSpPr>
            <p:spPr>
              <a:xfrm>
                <a:off x="2863621" y="3590673"/>
                <a:ext cx="3063617" cy="523220"/>
              </a:xfrm>
              <a:prstGeom prst="rect">
                <a:avLst/>
              </a:prstGeom>
              <a:noFill/>
            </p:spPr>
            <p:txBody>
              <a:bodyPr wrap="square">
                <a:spAutoFit/>
              </a:bodyPr>
              <a:lstStyle/>
              <a:p>
                <a:pPr algn="ctr" defTabSz="1219170">
                  <a:defRPr/>
                </a:pPr>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en-US" sz="1400" dirty="0">
                    <a:solidFill>
                      <a:prstClr val="black"/>
                    </a:solidFill>
                    <a:latin typeface="Roboto Light"/>
                    <a:ea typeface="Roboto" panose="02000000000000000000" pitchFamily="2" charset="0"/>
                  </a:rPr>
                  <a:t>VITAL DEFENSE </a:t>
                </a:r>
              </a:p>
              <a:p>
                <a:pPr algn="ctr" defTabSz="1219170">
                  <a:defRPr/>
                </a:pPr>
                <a:r>
                  <a:rPr lang="en-US" sz="1400" dirty="0">
                    <a:solidFill>
                      <a:prstClr val="black"/>
                    </a:solidFill>
                    <a:latin typeface="Roboto Light"/>
                    <a:ea typeface="Roboto" panose="02000000000000000000" pitchFamily="2" charset="0"/>
                  </a:rPr>
                  <a:t>Crème</a:t>
                </a:r>
                <a:endParaRPr lang="fr-FR" sz="1400" dirty="0">
                  <a:solidFill>
                    <a:srgbClr val="3E3E3E"/>
                  </a:solidFill>
                  <a:latin typeface="Roboto Light" panose="02000000000000000000" pitchFamily="2" charset="0"/>
                  <a:ea typeface="Roboto Light" panose="02000000000000000000" pitchFamily="2" charset="0"/>
                </a:endParaRPr>
              </a:p>
            </p:txBody>
          </p:sp>
        </p:grpSp>
        <p:pic>
          <p:nvPicPr>
            <p:cNvPr id="19" name="Picture 4">
              <a:extLst>
                <a:ext uri="{FF2B5EF4-FFF2-40B4-BE49-F238E27FC236}">
                  <a16:creationId xmlns:a16="http://schemas.microsoft.com/office/drawing/2014/main" id="{79366F7F-C0D0-4C98-8280-75F51B0B20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627" t="20338" r="26701" b="4933"/>
            <a:stretch/>
          </p:blipFill>
          <p:spPr bwMode="auto">
            <a:xfrm>
              <a:off x="5811639" y="2742618"/>
              <a:ext cx="1333553" cy="31357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e 8">
            <a:extLst>
              <a:ext uri="{FF2B5EF4-FFF2-40B4-BE49-F238E27FC236}">
                <a16:creationId xmlns:a16="http://schemas.microsoft.com/office/drawing/2014/main" id="{6FE1DE1D-A285-495C-8BCA-02252109CB64}"/>
              </a:ext>
            </a:extLst>
          </p:cNvPr>
          <p:cNvGrpSpPr/>
          <p:nvPr/>
        </p:nvGrpSpPr>
        <p:grpSpPr>
          <a:xfrm>
            <a:off x="7527388" y="3187052"/>
            <a:ext cx="2087934" cy="3567065"/>
            <a:chOff x="7527388" y="3187052"/>
            <a:chExt cx="2087934" cy="3567065"/>
          </a:xfrm>
        </p:grpSpPr>
        <p:grpSp>
          <p:nvGrpSpPr>
            <p:cNvPr id="4" name="Groupe 3">
              <a:extLst>
                <a:ext uri="{FF2B5EF4-FFF2-40B4-BE49-F238E27FC236}">
                  <a16:creationId xmlns:a16="http://schemas.microsoft.com/office/drawing/2014/main" id="{07FCAD2D-4667-47AC-8D35-414B928AE675}"/>
                </a:ext>
              </a:extLst>
            </p:cNvPr>
            <p:cNvGrpSpPr/>
            <p:nvPr/>
          </p:nvGrpSpPr>
          <p:grpSpPr>
            <a:xfrm>
              <a:off x="7527388" y="5890021"/>
              <a:ext cx="2087934" cy="864096"/>
              <a:chOff x="2863621" y="4639806"/>
              <a:chExt cx="3063617" cy="864096"/>
            </a:xfrm>
          </p:grpSpPr>
          <p:sp>
            <p:nvSpPr>
              <p:cNvPr id="25" name="Rectangle 24">
                <a:extLst>
                  <a:ext uri="{FF2B5EF4-FFF2-40B4-BE49-F238E27FC236}">
                    <a16:creationId xmlns:a16="http://schemas.microsoft.com/office/drawing/2014/main" id="{898DB5DA-4ABC-F3A4-6F65-48E6998E3410}"/>
                  </a:ext>
                </a:extLst>
              </p:cNvPr>
              <p:cNvSpPr/>
              <p:nvPr/>
            </p:nvSpPr>
            <p:spPr>
              <a:xfrm>
                <a:off x="2863621" y="4639806"/>
                <a:ext cx="3063617"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ZoneTexte 26">
                <a:extLst>
                  <a:ext uri="{FF2B5EF4-FFF2-40B4-BE49-F238E27FC236}">
                    <a16:creationId xmlns:a16="http://schemas.microsoft.com/office/drawing/2014/main" id="{41789BD1-BC0F-A429-FE29-8CB406C57DBA}"/>
                  </a:ext>
                </a:extLst>
              </p:cNvPr>
              <p:cNvSpPr txBox="1"/>
              <p:nvPr/>
            </p:nvSpPr>
            <p:spPr>
              <a:xfrm>
                <a:off x="2874505" y="4860181"/>
                <a:ext cx="3052733" cy="307777"/>
              </a:xfrm>
              <a:prstGeom prst="rect">
                <a:avLst/>
              </a:prstGeom>
              <a:noFill/>
            </p:spPr>
            <p:txBody>
              <a:bodyPr wrap="square">
                <a:spAutoFit/>
              </a:bodyPr>
              <a:lstStyle/>
              <a:p>
                <a:pPr algn="ctr" defTabSz="1219170"/>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1400" dirty="0">
                    <a:solidFill>
                      <a:srgbClr val="3E3E3E"/>
                    </a:solidFill>
                    <a:latin typeface="Roboto Light" panose="02000000000000000000" pitchFamily="2" charset="0"/>
                    <a:ea typeface="Roboto Light" panose="02000000000000000000" pitchFamily="2" charset="0"/>
                  </a:rPr>
                  <a:t>DEFENSE +</a:t>
                </a:r>
              </a:p>
            </p:txBody>
          </p:sp>
        </p:grpSp>
        <p:pic>
          <p:nvPicPr>
            <p:cNvPr id="20" name="Picture 4">
              <a:extLst>
                <a:ext uri="{FF2B5EF4-FFF2-40B4-BE49-F238E27FC236}">
                  <a16:creationId xmlns:a16="http://schemas.microsoft.com/office/drawing/2014/main" id="{9EB09D5B-F38F-48F6-9D0B-52C13A4187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080" t="32358" r="34560" b="6025"/>
            <a:stretch/>
          </p:blipFill>
          <p:spPr bwMode="auto">
            <a:xfrm>
              <a:off x="8102910" y="3187052"/>
              <a:ext cx="936890" cy="2595718"/>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itre 2">
            <a:extLst>
              <a:ext uri="{FF2B5EF4-FFF2-40B4-BE49-F238E27FC236}">
                <a16:creationId xmlns:a16="http://schemas.microsoft.com/office/drawing/2014/main" id="{75DB414D-17A5-445C-AAB5-C65BAF734F0B}"/>
              </a:ext>
            </a:extLst>
          </p:cNvPr>
          <p:cNvSpPr>
            <a:spLocks noGrp="1"/>
          </p:cNvSpPr>
          <p:nvPr>
            <p:ph type="title"/>
          </p:nvPr>
        </p:nvSpPr>
        <p:spPr>
          <a:xfrm>
            <a:off x="2732557" y="951050"/>
            <a:ext cx="9459444" cy="792036"/>
          </a:xfrm>
        </p:spPr>
        <p:txBody>
          <a:bodyPr>
            <a:noAutofit/>
          </a:bodyPr>
          <a:lstStyle/>
          <a:p>
            <a:r>
              <a:rPr lang="fr-FR" sz="2000" dirty="0">
                <a:latin typeface="Roboto Light" panose="02000000000000000000" pitchFamily="2" charset="0"/>
                <a:ea typeface="Roboto Light" panose="02000000000000000000" pitchFamily="2" charset="0"/>
                <a:cs typeface="Roboto Light" panose="02000000000000000000" pitchFamily="2" charset="0"/>
              </a:rPr>
              <a:t>« </a:t>
            </a:r>
            <a:r>
              <a:rPr lang="en-US" sz="2000" dirty="0">
                <a:latin typeface="Roboto Light" panose="02000000000000000000" pitchFamily="2" charset="0"/>
                <a:ea typeface="Roboto Light" panose="02000000000000000000" pitchFamily="2" charset="0"/>
                <a:cs typeface="Roboto Light" panose="02000000000000000000" pitchFamily="2" charset="0"/>
              </a:rPr>
              <a:t>I want to enrich my beauty routine </a:t>
            </a:r>
            <a:r>
              <a:rPr lang="fr-FR" sz="20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30" name="object 27">
            <a:extLst>
              <a:ext uri="{FF2B5EF4-FFF2-40B4-BE49-F238E27FC236}">
                <a16:creationId xmlns:a16="http://schemas.microsoft.com/office/drawing/2014/main" id="{BE7E459B-6A14-4507-9493-3A1959C08E13}"/>
              </a:ext>
            </a:extLst>
          </p:cNvPr>
          <p:cNvSpPr/>
          <p:nvPr/>
        </p:nvSpPr>
        <p:spPr>
          <a:xfrm rot="5400000">
            <a:off x="8632854" y="3012462"/>
            <a:ext cx="410215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23" name="Signe Plus 22">
            <a:extLst>
              <a:ext uri="{FF2B5EF4-FFF2-40B4-BE49-F238E27FC236}">
                <a16:creationId xmlns:a16="http://schemas.microsoft.com/office/drawing/2014/main" id="{9FF8256A-CE05-4673-81A4-C3A0ECC51476}"/>
              </a:ext>
            </a:extLst>
          </p:cNvPr>
          <p:cNvSpPr/>
          <p:nvPr/>
        </p:nvSpPr>
        <p:spPr>
          <a:xfrm>
            <a:off x="7596351" y="4484911"/>
            <a:ext cx="302398" cy="347746"/>
          </a:xfrm>
          <a:prstGeom prst="mathPlus">
            <a:avLst/>
          </a:prstGeom>
          <a:solidFill>
            <a:srgbClr val="C7B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9" name="Groupe 38">
            <a:extLst>
              <a:ext uri="{FF2B5EF4-FFF2-40B4-BE49-F238E27FC236}">
                <a16:creationId xmlns:a16="http://schemas.microsoft.com/office/drawing/2014/main" id="{0F0033E0-B288-48BB-80C5-F936773CDD3C}"/>
              </a:ext>
            </a:extLst>
          </p:cNvPr>
          <p:cNvGrpSpPr/>
          <p:nvPr/>
        </p:nvGrpSpPr>
        <p:grpSpPr>
          <a:xfrm>
            <a:off x="6208435" y="2772894"/>
            <a:ext cx="1281416" cy="3064953"/>
            <a:chOff x="6208435" y="2772894"/>
            <a:chExt cx="1281416" cy="3064953"/>
          </a:xfrm>
        </p:grpSpPr>
        <p:grpSp>
          <p:nvGrpSpPr>
            <p:cNvPr id="22" name="Groupe 21">
              <a:extLst>
                <a:ext uri="{FF2B5EF4-FFF2-40B4-BE49-F238E27FC236}">
                  <a16:creationId xmlns:a16="http://schemas.microsoft.com/office/drawing/2014/main" id="{75AB3841-BDF0-4477-B273-48FC9597A275}"/>
                </a:ext>
              </a:extLst>
            </p:cNvPr>
            <p:cNvGrpSpPr/>
            <p:nvPr/>
          </p:nvGrpSpPr>
          <p:grpSpPr>
            <a:xfrm>
              <a:off x="6208435" y="2772894"/>
              <a:ext cx="1281416" cy="3064953"/>
              <a:chOff x="-3442078" y="1657349"/>
              <a:chExt cx="1260319" cy="3067051"/>
            </a:xfrm>
          </p:grpSpPr>
          <p:sp>
            <p:nvSpPr>
              <p:cNvPr id="16" name="Organigramme : Opération manuelle 15">
                <a:extLst>
                  <a:ext uri="{FF2B5EF4-FFF2-40B4-BE49-F238E27FC236}">
                    <a16:creationId xmlns:a16="http://schemas.microsoft.com/office/drawing/2014/main" id="{28F5E773-DE83-4914-9E21-C060AC5F5291}"/>
                  </a:ext>
                </a:extLst>
              </p:cNvPr>
              <p:cNvSpPr/>
              <p:nvPr/>
            </p:nvSpPr>
            <p:spPr>
              <a:xfrm>
                <a:off x="-3442078" y="1657349"/>
                <a:ext cx="1260319" cy="2827561"/>
              </a:xfrm>
              <a:prstGeom prst="flowChartManualOperati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Organigramme : Délai 20">
                <a:extLst>
                  <a:ext uri="{FF2B5EF4-FFF2-40B4-BE49-F238E27FC236}">
                    <a16:creationId xmlns:a16="http://schemas.microsoft.com/office/drawing/2014/main" id="{DE3E9A5A-1E09-40CD-A4B2-62C7DD77F363}"/>
                  </a:ext>
                </a:extLst>
              </p:cNvPr>
              <p:cNvSpPr/>
              <p:nvPr/>
            </p:nvSpPr>
            <p:spPr>
              <a:xfrm rot="5400000">
                <a:off x="-2932987" y="4218051"/>
                <a:ext cx="250352" cy="762345"/>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8" name="Image 37">
              <a:extLst>
                <a:ext uri="{FF2B5EF4-FFF2-40B4-BE49-F238E27FC236}">
                  <a16:creationId xmlns:a16="http://schemas.microsoft.com/office/drawing/2014/main" id="{07BA595C-1F6D-4448-B3D6-755C245E5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9154" y="4053099"/>
              <a:ext cx="519977" cy="448523"/>
            </a:xfrm>
            <a:prstGeom prst="rect">
              <a:avLst/>
            </a:prstGeom>
          </p:spPr>
        </p:pic>
      </p:grpSp>
      <p:sp>
        <p:nvSpPr>
          <p:cNvPr id="12" name="ZoneTexte 11">
            <a:extLst>
              <a:ext uri="{FF2B5EF4-FFF2-40B4-BE49-F238E27FC236}">
                <a16:creationId xmlns:a16="http://schemas.microsoft.com/office/drawing/2014/main" id="{7AF9A001-E603-76BA-DA16-CEAAD7C3424C}"/>
              </a:ext>
            </a:extLst>
          </p:cNvPr>
          <p:cNvSpPr txBox="1"/>
          <p:nvPr/>
        </p:nvSpPr>
        <p:spPr>
          <a:xfrm>
            <a:off x="9697137" y="6030266"/>
            <a:ext cx="2083222" cy="523220"/>
          </a:xfrm>
          <a:prstGeom prst="rect">
            <a:avLst/>
          </a:prstGeom>
          <a:noFill/>
        </p:spPr>
        <p:txBody>
          <a:bodyPr wrap="square">
            <a:spAutoFit/>
          </a:bodyPr>
          <a:lstStyle/>
          <a:p>
            <a:pPr algn="ctr" defTabSz="1219170">
              <a:defRPr/>
            </a:pPr>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a:t>
            </a:r>
            <a:r>
              <a:rPr lang="fr-FR" sz="1400" b="1" dirty="0">
                <a:solidFill>
                  <a:srgbClr val="3E3E3E"/>
                </a:solidFill>
                <a:latin typeface="Roboto Light" panose="02000000000000000000" pitchFamily="2" charset="0"/>
                <a:ea typeface="Roboto Light" panose="02000000000000000000" pitchFamily="2" charset="0"/>
              </a:rPr>
              <a:t> </a:t>
            </a:r>
            <a:r>
              <a:rPr lang="fr-FR" sz="1400" dirty="0">
                <a:solidFill>
                  <a:srgbClr val="3E3E3E"/>
                </a:solidFill>
                <a:latin typeface="Roboto Light" panose="02000000000000000000" pitchFamily="2" charset="0"/>
                <a:ea typeface="Roboto Light" panose="02000000000000000000" pitchFamily="2" charset="0"/>
              </a:rPr>
              <a:t>VITAL DEFENSE Brume multi-protection</a:t>
            </a:r>
          </a:p>
        </p:txBody>
      </p:sp>
    </p:spTree>
    <p:extLst>
      <p:ext uri="{BB962C8B-B14F-4D97-AF65-F5344CB8AC3E}">
        <p14:creationId xmlns:p14="http://schemas.microsoft.com/office/powerpoint/2010/main" val="360880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7"/>
                                        </p:tgtEl>
                                      </p:cBhvr>
                                    </p:animEffect>
                                    <p:anim calcmode="lin" valueType="num">
                                      <p:cBhvr>
                                        <p:cTn id="12" dur="1000"/>
                                        <p:tgtEl>
                                          <p:spTgt spid="7"/>
                                        </p:tgtEl>
                                        <p:attrNameLst>
                                          <p:attrName>ppt_x</p:attrName>
                                        </p:attrNameLst>
                                      </p:cBhvr>
                                      <p:tavLst>
                                        <p:tav tm="0">
                                          <p:val>
                                            <p:strVal val="ppt_x"/>
                                          </p:val>
                                        </p:tav>
                                        <p:tav tm="100000">
                                          <p:val>
                                            <p:strVal val="ppt_x"/>
                                          </p:val>
                                        </p:tav>
                                      </p:tavLst>
                                    </p:anim>
                                    <p:anim calcmode="lin" valueType="num">
                                      <p:cBhvr>
                                        <p:cTn id="13" dur="1000"/>
                                        <p:tgtEl>
                                          <p:spTgt spid="7"/>
                                        </p:tgtEl>
                                        <p:attrNameLst>
                                          <p:attrName>ppt_y</p:attrName>
                                        </p:attrNameLst>
                                      </p:cBhvr>
                                      <p:tavLst>
                                        <p:tav tm="0">
                                          <p:val>
                                            <p:strVal val="ppt_y"/>
                                          </p:val>
                                        </p:tav>
                                        <p:tav tm="100000">
                                          <p:val>
                                            <p:strVal val="ppt_y+.1"/>
                                          </p:val>
                                        </p:tav>
                                      </p:tavLst>
                                    </p:anim>
                                    <p:set>
                                      <p:cBhvr>
                                        <p:cTn id="14" dur="1" fill="hold">
                                          <p:stCondLst>
                                            <p:cond delay="999"/>
                                          </p:stCondLst>
                                        </p:cTn>
                                        <p:tgtEl>
                                          <p:spTgt spid="7"/>
                                        </p:tgtEl>
                                        <p:attrNameLst>
                                          <p:attrName>style.visibility</p:attrName>
                                        </p:attrNameLst>
                                      </p:cBhvr>
                                      <p:to>
                                        <p:strVal val="hidden"/>
                                      </p:to>
                                    </p:set>
                                  </p:childTnLst>
                                </p:cTn>
                              </p:par>
                              <p:par>
                                <p:cTn id="15" presetID="45"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2000"/>
                                        <p:tgtEl>
                                          <p:spTgt spid="30"/>
                                        </p:tgtEl>
                                      </p:cBhvr>
                                    </p:animEffect>
                                    <p:anim calcmode="lin" valueType="num">
                                      <p:cBhvr>
                                        <p:cTn id="18" dur="2000" fill="hold"/>
                                        <p:tgtEl>
                                          <p:spTgt spid="30"/>
                                        </p:tgtEl>
                                        <p:attrNameLst>
                                          <p:attrName>ppt_w</p:attrName>
                                        </p:attrNameLst>
                                      </p:cBhvr>
                                      <p:tavLst>
                                        <p:tav tm="0" fmla="#ppt_w*sin(2.5*pi*$)">
                                          <p:val>
                                            <p:fltVal val="0"/>
                                          </p:val>
                                        </p:tav>
                                        <p:tav tm="100000">
                                          <p:val>
                                            <p:fltVal val="1"/>
                                          </p:val>
                                        </p:tav>
                                      </p:tavLst>
                                    </p:anim>
                                    <p:anim calcmode="lin" valueType="num">
                                      <p:cBhvr>
                                        <p:cTn id="19" dur="2000" fill="hold"/>
                                        <p:tgtEl>
                                          <p:spTgt spid="30"/>
                                        </p:tgtEl>
                                        <p:attrNameLst>
                                          <p:attrName>ppt_h</p:attrName>
                                        </p:attrNameLst>
                                      </p:cBhvr>
                                      <p:tavLst>
                                        <p:tav tm="0">
                                          <p:val>
                                            <p:strVal val="#ppt_h"/>
                                          </p:val>
                                        </p:tav>
                                        <p:tav tm="100000">
                                          <p:val>
                                            <p:strVal val="#ppt_h"/>
                                          </p:val>
                                        </p:tav>
                                      </p:tavLst>
                                    </p:anim>
                                  </p:childTnLst>
                                </p:cTn>
                              </p:par>
                              <p:par>
                                <p:cTn id="20" presetID="1"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A70983-34F3-DE87-69B9-0515C135B476}"/>
              </a:ext>
            </a:extLst>
          </p:cNvPr>
          <p:cNvSpPr/>
          <p:nvPr/>
        </p:nvSpPr>
        <p:spPr>
          <a:xfrm>
            <a:off x="2732557" y="0"/>
            <a:ext cx="9459443" cy="6858000"/>
          </a:xfrm>
          <a:prstGeom prst="rect">
            <a:avLst/>
          </a:prstGeom>
          <a:solidFill>
            <a:srgbClr val="E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Espace réservé du contenu 2">
            <a:extLst>
              <a:ext uri="{FF2B5EF4-FFF2-40B4-BE49-F238E27FC236}">
                <a16:creationId xmlns:a16="http://schemas.microsoft.com/office/drawing/2014/main" id="{6FED2B02-4C33-4EA1-A10D-DBC7DFC1351A}"/>
              </a:ext>
            </a:extLst>
          </p:cNvPr>
          <p:cNvSpPr>
            <a:spLocks noGrp="1"/>
          </p:cNvSpPr>
          <p:nvPr>
            <p:ph idx="1"/>
          </p:nvPr>
        </p:nvSpPr>
        <p:spPr>
          <a:xfrm>
            <a:off x="109512" y="1148612"/>
            <a:ext cx="12737808" cy="1183108"/>
          </a:xfrm>
          <a:ln>
            <a:noFill/>
          </a:ln>
        </p:spPr>
        <p:txBody>
          <a:bodyPr>
            <a:normAutofit/>
          </a:bodyPr>
          <a:lstStyle/>
          <a:p>
            <a:pPr marL="0" indent="0">
              <a:buNone/>
            </a:pPr>
            <a:r>
              <a:rPr lang="en-US" sz="5333" b="1" spc="-200" dirty="0">
                <a:solidFill>
                  <a:srgbClr val="B16F6F"/>
                </a:solidFill>
                <a:latin typeface="Sofia Pro"/>
              </a:rPr>
              <a:t> </a:t>
            </a:r>
            <a:r>
              <a:rPr lang="en-US" sz="5333" b="1" spc="-200" dirty="0">
                <a:solidFill>
                  <a:srgbClr val="B16F6F"/>
                </a:solidFill>
                <a:highlight>
                  <a:srgbClr val="F4C6BE"/>
                </a:highlight>
                <a:latin typeface="Sofia Pro"/>
              </a:rPr>
              <a:t>  </a:t>
            </a:r>
          </a:p>
          <a:p>
            <a:pPr marL="0" indent="0">
              <a:buNone/>
            </a:pPr>
            <a:endParaRPr lang="fr-FR" sz="3733" spc="-200" dirty="0">
              <a:latin typeface="Sofia Pro"/>
            </a:endParaRPr>
          </a:p>
        </p:txBody>
      </p:sp>
      <p:sp>
        <p:nvSpPr>
          <p:cNvPr id="8" name="Espace réservé du titre 1">
            <a:extLst>
              <a:ext uri="{FF2B5EF4-FFF2-40B4-BE49-F238E27FC236}">
                <a16:creationId xmlns:a16="http://schemas.microsoft.com/office/drawing/2014/main" id="{ABFC4A43-0B89-2412-0C06-8E779FFBFC4E}"/>
              </a:ext>
            </a:extLst>
          </p:cNvPr>
          <p:cNvSpPr txBox="1">
            <a:spLocks/>
          </p:cNvSpPr>
          <p:nvPr/>
        </p:nvSpPr>
        <p:spPr>
          <a:xfrm>
            <a:off x="2661650" y="12594"/>
            <a:ext cx="953035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2400" b="1" cap="small" dirty="0"/>
              <a:t>Which anti-oxidant ally(s) to recommend?</a:t>
            </a:r>
            <a:endParaRPr lang="fr-FR" sz="2400" b="1" cap="small" dirty="0">
              <a:solidFill>
                <a:srgbClr val="B2A7F7"/>
              </a:solidFill>
            </a:endParaRPr>
          </a:p>
        </p:txBody>
      </p:sp>
      <p:pic>
        <p:nvPicPr>
          <p:cNvPr id="33" name="Image 32">
            <a:extLst>
              <a:ext uri="{FF2B5EF4-FFF2-40B4-BE49-F238E27FC236}">
                <a16:creationId xmlns:a16="http://schemas.microsoft.com/office/drawing/2014/main" id="{BC8F4032-4421-2823-97C2-AAE68D727051}"/>
              </a:ext>
            </a:extLst>
          </p:cNvPr>
          <p:cNvPicPr>
            <a:picLocks noChangeAspect="1"/>
          </p:cNvPicPr>
          <p:nvPr/>
        </p:nvPicPr>
        <p:blipFill rotWithShape="1">
          <a:blip r:embed="rId3">
            <a:extLst>
              <a:ext uri="{28A0092B-C50C-407E-A947-70E740481C1C}">
                <a14:useLocalDpi xmlns:a14="http://schemas.microsoft.com/office/drawing/2010/main" val="0"/>
              </a:ext>
            </a:extLst>
          </a:blip>
          <a:srcRect l="60709" r="1661"/>
          <a:stretch/>
        </p:blipFill>
        <p:spPr>
          <a:xfrm>
            <a:off x="0" y="-10642"/>
            <a:ext cx="2736182" cy="6879284"/>
          </a:xfrm>
          <a:prstGeom prst="rect">
            <a:avLst/>
          </a:prstGeom>
        </p:spPr>
      </p:pic>
      <p:grpSp>
        <p:nvGrpSpPr>
          <p:cNvPr id="11" name="Groupe 10">
            <a:extLst>
              <a:ext uri="{FF2B5EF4-FFF2-40B4-BE49-F238E27FC236}">
                <a16:creationId xmlns:a16="http://schemas.microsoft.com/office/drawing/2014/main" id="{3C8469A2-62A6-417C-B29B-507359D720B0}"/>
              </a:ext>
            </a:extLst>
          </p:cNvPr>
          <p:cNvGrpSpPr/>
          <p:nvPr/>
        </p:nvGrpSpPr>
        <p:grpSpPr>
          <a:xfrm>
            <a:off x="9652726" y="1419958"/>
            <a:ext cx="2164130" cy="5334159"/>
            <a:chOff x="9652726" y="1419958"/>
            <a:chExt cx="2164130" cy="5334159"/>
          </a:xfrm>
        </p:grpSpPr>
        <p:sp>
          <p:nvSpPr>
            <p:cNvPr id="31" name="Rectangle 30">
              <a:extLst>
                <a:ext uri="{FF2B5EF4-FFF2-40B4-BE49-F238E27FC236}">
                  <a16:creationId xmlns:a16="http://schemas.microsoft.com/office/drawing/2014/main" id="{7F6595D3-70AD-17A8-87DC-8E1B1B93EA75}"/>
                </a:ext>
              </a:extLst>
            </p:cNvPr>
            <p:cNvSpPr/>
            <p:nvPr/>
          </p:nvSpPr>
          <p:spPr>
            <a:xfrm>
              <a:off x="9699843" y="5890021"/>
              <a:ext cx="2087934"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Image 16" descr="Une image contenant texte, articles de toilette&#10;&#10;Description générée automatiquement">
              <a:extLst>
                <a:ext uri="{FF2B5EF4-FFF2-40B4-BE49-F238E27FC236}">
                  <a16:creationId xmlns:a16="http://schemas.microsoft.com/office/drawing/2014/main" id="{1FD9DB63-A8B4-4C62-AAC2-5A6A0C502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2726" y="1419958"/>
              <a:ext cx="2164130" cy="4869293"/>
            </a:xfrm>
            <a:prstGeom prst="rect">
              <a:avLst/>
            </a:prstGeom>
          </p:spPr>
        </p:pic>
      </p:grpSp>
      <p:grpSp>
        <p:nvGrpSpPr>
          <p:cNvPr id="6" name="Groupe 5">
            <a:extLst>
              <a:ext uri="{FF2B5EF4-FFF2-40B4-BE49-F238E27FC236}">
                <a16:creationId xmlns:a16="http://schemas.microsoft.com/office/drawing/2014/main" id="{1EB4C8A2-6979-4DAE-8E5B-1CB910B4F42C}"/>
              </a:ext>
            </a:extLst>
          </p:cNvPr>
          <p:cNvGrpSpPr/>
          <p:nvPr/>
        </p:nvGrpSpPr>
        <p:grpSpPr>
          <a:xfrm>
            <a:off x="3140404" y="2503983"/>
            <a:ext cx="2092646" cy="4250134"/>
            <a:chOff x="3140404" y="2503983"/>
            <a:chExt cx="2092646" cy="4250134"/>
          </a:xfrm>
        </p:grpSpPr>
        <p:grpSp>
          <p:nvGrpSpPr>
            <p:cNvPr id="2" name="Groupe 1">
              <a:extLst>
                <a:ext uri="{FF2B5EF4-FFF2-40B4-BE49-F238E27FC236}">
                  <a16:creationId xmlns:a16="http://schemas.microsoft.com/office/drawing/2014/main" id="{CD781723-9897-47C3-A0E2-6A150FB6D9CF}"/>
                </a:ext>
              </a:extLst>
            </p:cNvPr>
            <p:cNvGrpSpPr/>
            <p:nvPr/>
          </p:nvGrpSpPr>
          <p:grpSpPr>
            <a:xfrm>
              <a:off x="3140404" y="5890021"/>
              <a:ext cx="2092646" cy="864096"/>
              <a:chOff x="2863621" y="2281921"/>
              <a:chExt cx="3070531" cy="864096"/>
            </a:xfrm>
          </p:grpSpPr>
          <p:sp>
            <p:nvSpPr>
              <p:cNvPr id="37" name="Rectangle 36">
                <a:extLst>
                  <a:ext uri="{FF2B5EF4-FFF2-40B4-BE49-F238E27FC236}">
                    <a16:creationId xmlns:a16="http://schemas.microsoft.com/office/drawing/2014/main" id="{A0244268-85DA-DE0E-DEA6-A25E4F6E4984}"/>
                  </a:ext>
                </a:extLst>
              </p:cNvPr>
              <p:cNvSpPr/>
              <p:nvPr/>
            </p:nvSpPr>
            <p:spPr>
              <a:xfrm>
                <a:off x="2863621" y="2281921"/>
                <a:ext cx="3063617" cy="864096"/>
              </a:xfrm>
              <a:prstGeom prst="rect">
                <a:avLst/>
              </a:prstGeom>
              <a:solidFill>
                <a:srgbClr val="FCFBFF"/>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ZoneTexte 25">
                <a:extLst>
                  <a:ext uri="{FF2B5EF4-FFF2-40B4-BE49-F238E27FC236}">
                    <a16:creationId xmlns:a16="http://schemas.microsoft.com/office/drawing/2014/main" id="{4C043F01-764F-D01E-CDD8-CB582146CBD7}"/>
                  </a:ext>
                </a:extLst>
              </p:cNvPr>
              <p:cNvSpPr txBox="1"/>
              <p:nvPr/>
            </p:nvSpPr>
            <p:spPr>
              <a:xfrm>
                <a:off x="2870535" y="2502020"/>
                <a:ext cx="3063617" cy="307777"/>
              </a:xfrm>
              <a:prstGeom prst="rect">
                <a:avLst/>
              </a:prstGeom>
              <a:noFill/>
            </p:spPr>
            <p:txBody>
              <a:bodyPr wrap="square">
                <a:spAutoFit/>
              </a:bodyPr>
              <a:lstStyle/>
              <a:p>
                <a:pPr lvl="0" algn="ctr" defTabSz="1219170"/>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en-US" sz="1400" dirty="0">
                    <a:solidFill>
                      <a:prstClr val="black"/>
                    </a:solidFill>
                    <a:latin typeface="Roboto Light"/>
                    <a:ea typeface="Roboto" panose="02000000000000000000" pitchFamily="2" charset="0"/>
                  </a:rPr>
                  <a:t>NUDE PERFECT </a:t>
                </a:r>
                <a:r>
                  <a:rPr lang="en-US" sz="1400" dirty="0" err="1">
                    <a:solidFill>
                      <a:prstClr val="black"/>
                    </a:solidFill>
                    <a:latin typeface="Roboto Light"/>
                    <a:ea typeface="Roboto" panose="02000000000000000000" pitchFamily="2" charset="0"/>
                  </a:rPr>
                  <a:t>Fluide</a:t>
                </a:r>
                <a:endParaRPr lang="en-US" sz="1400" dirty="0">
                  <a:solidFill>
                    <a:prstClr val="black"/>
                  </a:solidFill>
                  <a:latin typeface="Roboto Light"/>
                  <a:ea typeface="Roboto" panose="02000000000000000000" pitchFamily="2" charset="0"/>
                </a:endParaRPr>
              </a:p>
            </p:txBody>
          </p:sp>
        </p:grpSp>
        <p:pic>
          <p:nvPicPr>
            <p:cNvPr id="18" name="Picture 2">
              <a:extLst>
                <a:ext uri="{FF2B5EF4-FFF2-40B4-BE49-F238E27FC236}">
                  <a16:creationId xmlns:a16="http://schemas.microsoft.com/office/drawing/2014/main" id="{C285E139-1B79-4FBF-B70B-B77A98507F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267" t="10576" r="35334" b="5467"/>
            <a:stretch/>
          </p:blipFill>
          <p:spPr bwMode="auto">
            <a:xfrm>
              <a:off x="3877013" y="2503983"/>
              <a:ext cx="795080" cy="32936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e 6">
            <a:extLst>
              <a:ext uri="{FF2B5EF4-FFF2-40B4-BE49-F238E27FC236}">
                <a16:creationId xmlns:a16="http://schemas.microsoft.com/office/drawing/2014/main" id="{86F836BF-24FF-44C9-9F36-6F1CB28B6C54}"/>
              </a:ext>
            </a:extLst>
          </p:cNvPr>
          <p:cNvGrpSpPr/>
          <p:nvPr/>
        </p:nvGrpSpPr>
        <p:grpSpPr>
          <a:xfrm>
            <a:off x="5336252" y="2742618"/>
            <a:ext cx="2087934" cy="4011499"/>
            <a:chOff x="5336252" y="2742618"/>
            <a:chExt cx="2087934" cy="4011499"/>
          </a:xfrm>
        </p:grpSpPr>
        <p:grpSp>
          <p:nvGrpSpPr>
            <p:cNvPr id="3" name="Groupe 2">
              <a:extLst>
                <a:ext uri="{FF2B5EF4-FFF2-40B4-BE49-F238E27FC236}">
                  <a16:creationId xmlns:a16="http://schemas.microsoft.com/office/drawing/2014/main" id="{9D3AA277-5D1E-4BD0-B918-053D21A893AF}"/>
                </a:ext>
              </a:extLst>
            </p:cNvPr>
            <p:cNvGrpSpPr/>
            <p:nvPr/>
          </p:nvGrpSpPr>
          <p:grpSpPr>
            <a:xfrm>
              <a:off x="5336252" y="5890021"/>
              <a:ext cx="2087934" cy="864096"/>
              <a:chOff x="2863621" y="3453053"/>
              <a:chExt cx="3063617" cy="864096"/>
            </a:xfrm>
          </p:grpSpPr>
          <p:sp>
            <p:nvSpPr>
              <p:cNvPr id="24" name="Rectangle 23">
                <a:extLst>
                  <a:ext uri="{FF2B5EF4-FFF2-40B4-BE49-F238E27FC236}">
                    <a16:creationId xmlns:a16="http://schemas.microsoft.com/office/drawing/2014/main" id="{ECC66A40-7AB6-0F23-2FE6-216C6B16EA9F}"/>
                  </a:ext>
                </a:extLst>
              </p:cNvPr>
              <p:cNvSpPr/>
              <p:nvPr/>
            </p:nvSpPr>
            <p:spPr>
              <a:xfrm>
                <a:off x="2863621" y="3453053"/>
                <a:ext cx="3063617"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ZoneTexte 27">
                <a:extLst>
                  <a:ext uri="{FF2B5EF4-FFF2-40B4-BE49-F238E27FC236}">
                    <a16:creationId xmlns:a16="http://schemas.microsoft.com/office/drawing/2014/main" id="{04EDDE14-47CB-74E2-5508-F014D4C8048B}"/>
                  </a:ext>
                </a:extLst>
              </p:cNvPr>
              <p:cNvSpPr txBox="1"/>
              <p:nvPr/>
            </p:nvSpPr>
            <p:spPr>
              <a:xfrm>
                <a:off x="2863621" y="3590673"/>
                <a:ext cx="3063617" cy="523220"/>
              </a:xfrm>
              <a:prstGeom prst="rect">
                <a:avLst/>
              </a:prstGeom>
              <a:noFill/>
            </p:spPr>
            <p:txBody>
              <a:bodyPr wrap="square">
                <a:spAutoFit/>
              </a:bodyPr>
              <a:lstStyle/>
              <a:p>
                <a:pPr algn="ctr" defTabSz="1219170">
                  <a:defRPr/>
                </a:pPr>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en-US" sz="1400" dirty="0">
                    <a:solidFill>
                      <a:prstClr val="black"/>
                    </a:solidFill>
                    <a:latin typeface="Roboto Light"/>
                    <a:ea typeface="Roboto" panose="02000000000000000000" pitchFamily="2" charset="0"/>
                  </a:rPr>
                  <a:t>VITAL DEFENSE </a:t>
                </a:r>
              </a:p>
              <a:p>
                <a:pPr algn="ctr" defTabSz="1219170">
                  <a:defRPr/>
                </a:pPr>
                <a:r>
                  <a:rPr lang="en-US" sz="1400" dirty="0">
                    <a:solidFill>
                      <a:prstClr val="black"/>
                    </a:solidFill>
                    <a:latin typeface="Roboto Light"/>
                    <a:ea typeface="Roboto" panose="02000000000000000000" pitchFamily="2" charset="0"/>
                  </a:rPr>
                  <a:t>Crème</a:t>
                </a:r>
                <a:endParaRPr lang="fr-FR" sz="1400" dirty="0">
                  <a:solidFill>
                    <a:srgbClr val="3E3E3E"/>
                  </a:solidFill>
                  <a:latin typeface="Roboto Light" panose="02000000000000000000" pitchFamily="2" charset="0"/>
                  <a:ea typeface="Roboto Light" panose="02000000000000000000" pitchFamily="2" charset="0"/>
                </a:endParaRPr>
              </a:p>
            </p:txBody>
          </p:sp>
        </p:grpSp>
        <p:pic>
          <p:nvPicPr>
            <p:cNvPr id="19" name="Picture 4">
              <a:extLst>
                <a:ext uri="{FF2B5EF4-FFF2-40B4-BE49-F238E27FC236}">
                  <a16:creationId xmlns:a16="http://schemas.microsoft.com/office/drawing/2014/main" id="{79366F7F-C0D0-4C98-8280-75F51B0B20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627" t="20338" r="26701" b="4933"/>
            <a:stretch/>
          </p:blipFill>
          <p:spPr bwMode="auto">
            <a:xfrm>
              <a:off x="5811639" y="2742618"/>
              <a:ext cx="1333553" cy="31357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e 8">
            <a:extLst>
              <a:ext uri="{FF2B5EF4-FFF2-40B4-BE49-F238E27FC236}">
                <a16:creationId xmlns:a16="http://schemas.microsoft.com/office/drawing/2014/main" id="{6FE1DE1D-A285-495C-8BCA-02252109CB64}"/>
              </a:ext>
            </a:extLst>
          </p:cNvPr>
          <p:cNvGrpSpPr/>
          <p:nvPr/>
        </p:nvGrpSpPr>
        <p:grpSpPr>
          <a:xfrm>
            <a:off x="7527388" y="3187052"/>
            <a:ext cx="2087934" cy="3567065"/>
            <a:chOff x="7527388" y="3187052"/>
            <a:chExt cx="2087934" cy="3567065"/>
          </a:xfrm>
        </p:grpSpPr>
        <p:grpSp>
          <p:nvGrpSpPr>
            <p:cNvPr id="4" name="Groupe 3">
              <a:extLst>
                <a:ext uri="{FF2B5EF4-FFF2-40B4-BE49-F238E27FC236}">
                  <a16:creationId xmlns:a16="http://schemas.microsoft.com/office/drawing/2014/main" id="{07FCAD2D-4667-47AC-8D35-414B928AE675}"/>
                </a:ext>
              </a:extLst>
            </p:cNvPr>
            <p:cNvGrpSpPr/>
            <p:nvPr/>
          </p:nvGrpSpPr>
          <p:grpSpPr>
            <a:xfrm>
              <a:off x="7527388" y="5890021"/>
              <a:ext cx="2087934" cy="864096"/>
              <a:chOff x="2863621" y="4639806"/>
              <a:chExt cx="3063617" cy="864096"/>
            </a:xfrm>
          </p:grpSpPr>
          <p:sp>
            <p:nvSpPr>
              <p:cNvPr id="25" name="Rectangle 24">
                <a:extLst>
                  <a:ext uri="{FF2B5EF4-FFF2-40B4-BE49-F238E27FC236}">
                    <a16:creationId xmlns:a16="http://schemas.microsoft.com/office/drawing/2014/main" id="{898DB5DA-4ABC-F3A4-6F65-48E6998E3410}"/>
                  </a:ext>
                </a:extLst>
              </p:cNvPr>
              <p:cNvSpPr/>
              <p:nvPr/>
            </p:nvSpPr>
            <p:spPr>
              <a:xfrm>
                <a:off x="2863621" y="4639806"/>
                <a:ext cx="3063617"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ZoneTexte 26">
                <a:extLst>
                  <a:ext uri="{FF2B5EF4-FFF2-40B4-BE49-F238E27FC236}">
                    <a16:creationId xmlns:a16="http://schemas.microsoft.com/office/drawing/2014/main" id="{41789BD1-BC0F-A429-FE29-8CB406C57DBA}"/>
                  </a:ext>
                </a:extLst>
              </p:cNvPr>
              <p:cNvSpPr txBox="1"/>
              <p:nvPr/>
            </p:nvSpPr>
            <p:spPr>
              <a:xfrm>
                <a:off x="2874505" y="4860181"/>
                <a:ext cx="3052733" cy="307777"/>
              </a:xfrm>
              <a:prstGeom prst="rect">
                <a:avLst/>
              </a:prstGeom>
              <a:noFill/>
            </p:spPr>
            <p:txBody>
              <a:bodyPr wrap="square">
                <a:spAutoFit/>
              </a:bodyPr>
              <a:lstStyle/>
              <a:p>
                <a:pPr algn="ctr" defTabSz="1219170"/>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1400" dirty="0">
                    <a:solidFill>
                      <a:srgbClr val="3E3E3E"/>
                    </a:solidFill>
                    <a:latin typeface="Roboto Light" panose="02000000000000000000" pitchFamily="2" charset="0"/>
                    <a:ea typeface="Roboto Light" panose="02000000000000000000" pitchFamily="2" charset="0"/>
                  </a:rPr>
                  <a:t>DEFENSE +</a:t>
                </a:r>
              </a:p>
            </p:txBody>
          </p:sp>
        </p:grpSp>
        <p:pic>
          <p:nvPicPr>
            <p:cNvPr id="20" name="Picture 4">
              <a:extLst>
                <a:ext uri="{FF2B5EF4-FFF2-40B4-BE49-F238E27FC236}">
                  <a16:creationId xmlns:a16="http://schemas.microsoft.com/office/drawing/2014/main" id="{9EB09D5B-F38F-48F6-9D0B-52C13A4187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080" t="32358" r="34560" b="6025"/>
            <a:stretch/>
          </p:blipFill>
          <p:spPr bwMode="auto">
            <a:xfrm>
              <a:off x="8102910" y="3187052"/>
              <a:ext cx="936890" cy="2595718"/>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itre 2">
            <a:extLst>
              <a:ext uri="{FF2B5EF4-FFF2-40B4-BE49-F238E27FC236}">
                <a16:creationId xmlns:a16="http://schemas.microsoft.com/office/drawing/2014/main" id="{75DB414D-17A5-445C-AAB5-C65BAF734F0B}"/>
              </a:ext>
            </a:extLst>
          </p:cNvPr>
          <p:cNvSpPr>
            <a:spLocks noGrp="1"/>
          </p:cNvSpPr>
          <p:nvPr>
            <p:ph type="title"/>
          </p:nvPr>
        </p:nvSpPr>
        <p:spPr>
          <a:xfrm>
            <a:off x="2732557" y="951050"/>
            <a:ext cx="9459444" cy="792036"/>
          </a:xfrm>
        </p:spPr>
        <p:txBody>
          <a:bodyPr>
            <a:noAutofit/>
          </a:bodyPr>
          <a:lstStyle/>
          <a:p>
            <a:r>
              <a:rPr lang="fr-FR" sz="2000" dirty="0">
                <a:latin typeface="Roboto Light" panose="02000000000000000000" pitchFamily="2" charset="0"/>
                <a:ea typeface="Roboto Light" panose="02000000000000000000" pitchFamily="2" charset="0"/>
                <a:cs typeface="Roboto Light" panose="02000000000000000000" pitchFamily="2" charset="0"/>
              </a:rPr>
              <a:t>« </a:t>
            </a:r>
            <a:r>
              <a:rPr lang="en-US" sz="2000" dirty="0">
                <a:latin typeface="Roboto Light" panose="02000000000000000000" pitchFamily="2" charset="0"/>
                <a:ea typeface="Roboto Light" panose="02000000000000000000" pitchFamily="2" charset="0"/>
                <a:cs typeface="Roboto Light" panose="02000000000000000000" pitchFamily="2" charset="0"/>
              </a:rPr>
              <a:t>I am looking for a hydrating routine that protects me </a:t>
            </a:r>
            <a:br>
              <a:rPr lang="en-US" sz="2000" dirty="0">
                <a:latin typeface="Roboto Light" panose="02000000000000000000" pitchFamily="2" charset="0"/>
                <a:ea typeface="Roboto Light" panose="02000000000000000000" pitchFamily="2" charset="0"/>
                <a:cs typeface="Roboto Light" panose="02000000000000000000" pitchFamily="2" charset="0"/>
              </a:rPr>
            </a:br>
            <a:r>
              <a:rPr lang="en-US" sz="2000" dirty="0">
                <a:latin typeface="Roboto Light" panose="02000000000000000000" pitchFamily="2" charset="0"/>
                <a:ea typeface="Roboto Light" panose="02000000000000000000" pitchFamily="2" charset="0"/>
                <a:cs typeface="Roboto Light" panose="02000000000000000000" pitchFamily="2" charset="0"/>
              </a:rPr>
              <a:t>from environmental aggressions </a:t>
            </a:r>
            <a:r>
              <a:rPr lang="fr-FR" sz="20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30" name="object 27">
            <a:extLst>
              <a:ext uri="{FF2B5EF4-FFF2-40B4-BE49-F238E27FC236}">
                <a16:creationId xmlns:a16="http://schemas.microsoft.com/office/drawing/2014/main" id="{5B10BD6E-890C-4F8A-B807-739CB86743B6}"/>
              </a:ext>
            </a:extLst>
          </p:cNvPr>
          <p:cNvSpPr/>
          <p:nvPr/>
        </p:nvSpPr>
        <p:spPr>
          <a:xfrm rot="5400000">
            <a:off x="8632854" y="3012462"/>
            <a:ext cx="410215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12" name="ZoneTexte 11">
            <a:extLst>
              <a:ext uri="{FF2B5EF4-FFF2-40B4-BE49-F238E27FC236}">
                <a16:creationId xmlns:a16="http://schemas.microsoft.com/office/drawing/2014/main" id="{B52879B1-E68F-02BD-2CF5-9B00B7523D8A}"/>
              </a:ext>
            </a:extLst>
          </p:cNvPr>
          <p:cNvSpPr txBox="1"/>
          <p:nvPr/>
        </p:nvSpPr>
        <p:spPr>
          <a:xfrm>
            <a:off x="9697137" y="6030266"/>
            <a:ext cx="2083222" cy="523220"/>
          </a:xfrm>
          <a:prstGeom prst="rect">
            <a:avLst/>
          </a:prstGeom>
          <a:noFill/>
        </p:spPr>
        <p:txBody>
          <a:bodyPr wrap="square">
            <a:spAutoFit/>
          </a:bodyPr>
          <a:lstStyle/>
          <a:p>
            <a:pPr algn="ctr" defTabSz="1219170">
              <a:defRPr/>
            </a:pPr>
            <a:r>
              <a:rPr kumimoji="0" lang="fr-FR" sz="1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a:t>
            </a:r>
            <a:r>
              <a:rPr lang="fr-FR" sz="1400" b="1" dirty="0">
                <a:solidFill>
                  <a:srgbClr val="3E3E3E"/>
                </a:solidFill>
                <a:latin typeface="Roboto Light" panose="02000000000000000000" pitchFamily="2" charset="0"/>
                <a:ea typeface="Roboto Light" panose="02000000000000000000" pitchFamily="2" charset="0"/>
              </a:rPr>
              <a:t> </a:t>
            </a:r>
            <a:r>
              <a:rPr lang="fr-FR" sz="1400" dirty="0">
                <a:solidFill>
                  <a:srgbClr val="3E3E3E"/>
                </a:solidFill>
                <a:latin typeface="Roboto Light" panose="02000000000000000000" pitchFamily="2" charset="0"/>
                <a:ea typeface="Roboto Light" panose="02000000000000000000" pitchFamily="2" charset="0"/>
              </a:rPr>
              <a:t>VITAL DEFENSE Brume multi- protection</a:t>
            </a:r>
          </a:p>
        </p:txBody>
      </p:sp>
    </p:spTree>
    <p:extLst>
      <p:ext uri="{BB962C8B-B14F-4D97-AF65-F5344CB8AC3E}">
        <p14:creationId xmlns:p14="http://schemas.microsoft.com/office/powerpoint/2010/main" val="27683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87D342-6815-4FBD-A986-914AF1FA3CC9}"/>
              </a:ext>
            </a:extLst>
          </p:cNvPr>
          <p:cNvSpPr/>
          <p:nvPr/>
        </p:nvSpPr>
        <p:spPr>
          <a:xfrm>
            <a:off x="1" y="0"/>
            <a:ext cx="12192000" cy="6858000"/>
          </a:xfrm>
          <a:prstGeom prst="rect">
            <a:avLst/>
          </a:prstGeom>
          <a:solidFill>
            <a:srgbClr val="E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F7DF202-790E-4EC8-A5E8-6982BDF4C08B}"/>
              </a:ext>
            </a:extLst>
          </p:cNvPr>
          <p:cNvSpPr/>
          <p:nvPr/>
        </p:nvSpPr>
        <p:spPr>
          <a:xfrm>
            <a:off x="576775" y="703942"/>
            <a:ext cx="11000935"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cap="small" dirty="0">
                <a:solidFill>
                  <a:srgbClr val="3E3E3E"/>
                </a:solidFill>
                <a:latin typeface="KyivType Sans2" panose="00000500000000000000" pitchFamily="50" charset="0"/>
                <a:ea typeface="+mj-ea"/>
                <a:cs typeface="+mj-cs"/>
              </a:rPr>
              <a:t>My anti-oxidant allies to PROTECT my skin</a:t>
            </a:r>
            <a:endParaRPr lang="fr-FR" sz="2400" b="1" cap="small" dirty="0">
              <a:solidFill>
                <a:srgbClr val="3E3E3E"/>
              </a:solidFill>
              <a:latin typeface="KyivType Sans2" panose="00000500000000000000" pitchFamily="50" charset="0"/>
              <a:ea typeface="+mj-ea"/>
              <a:cs typeface="+mj-cs"/>
            </a:endParaRPr>
          </a:p>
        </p:txBody>
      </p:sp>
      <p:pic>
        <p:nvPicPr>
          <p:cNvPr id="9" name="Image 8">
            <a:extLst>
              <a:ext uri="{FF2B5EF4-FFF2-40B4-BE49-F238E27FC236}">
                <a16:creationId xmlns:a16="http://schemas.microsoft.com/office/drawing/2014/main" id="{0BA037CD-364D-4423-8D1E-CF8AF4623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11" name="ZoneTexte 10">
            <a:extLst>
              <a:ext uri="{FF2B5EF4-FFF2-40B4-BE49-F238E27FC236}">
                <a16:creationId xmlns:a16="http://schemas.microsoft.com/office/drawing/2014/main" id="{9636D3D1-8EDC-47DA-A362-54F83CE0D4CB}"/>
              </a:ext>
            </a:extLst>
          </p:cNvPr>
          <p:cNvSpPr txBox="1"/>
          <p:nvPr/>
        </p:nvSpPr>
        <p:spPr>
          <a:xfrm>
            <a:off x="1149531" y="1822598"/>
            <a:ext cx="2551612" cy="523220"/>
          </a:xfrm>
          <a:prstGeom prst="rect">
            <a:avLst/>
          </a:prstGeom>
          <a:noFill/>
        </p:spPr>
        <p:txBody>
          <a:bodyPr wrap="square">
            <a:spAutoFit/>
          </a:bodyPr>
          <a:lstStyle/>
          <a:p>
            <a:pPr lvl="0" algn="ctr" defTabSz="1219170"/>
            <a:r>
              <a:rPr lang="en-US" sz="1400" dirty="0">
                <a:solidFill>
                  <a:prstClr val="black"/>
                </a:solidFill>
                <a:latin typeface="Roboto Light"/>
                <a:ea typeface="Roboto" panose="02000000000000000000" pitchFamily="2" charset="0"/>
              </a:rPr>
              <a:t>NUDE PERFECT </a:t>
            </a:r>
          </a:p>
          <a:p>
            <a:pPr lvl="0" algn="ctr" defTabSz="1219170"/>
            <a:r>
              <a:rPr lang="en-US" sz="1400" dirty="0" err="1">
                <a:solidFill>
                  <a:prstClr val="black"/>
                </a:solidFill>
                <a:latin typeface="Roboto Light"/>
                <a:ea typeface="Roboto" panose="02000000000000000000" pitchFamily="2" charset="0"/>
              </a:rPr>
              <a:t>Fluide</a:t>
            </a:r>
            <a:endParaRPr lang="en-US" sz="1400" dirty="0">
              <a:solidFill>
                <a:prstClr val="black"/>
              </a:solidFill>
              <a:latin typeface="Roboto Light"/>
              <a:ea typeface="Roboto" panose="02000000000000000000" pitchFamily="2" charset="0"/>
            </a:endParaRPr>
          </a:p>
        </p:txBody>
      </p:sp>
      <p:sp>
        <p:nvSpPr>
          <p:cNvPr id="12" name="ZoneTexte 11">
            <a:extLst>
              <a:ext uri="{FF2B5EF4-FFF2-40B4-BE49-F238E27FC236}">
                <a16:creationId xmlns:a16="http://schemas.microsoft.com/office/drawing/2014/main" id="{CE6A1A8F-81E2-49EF-9A40-A242C54FD815}"/>
              </a:ext>
            </a:extLst>
          </p:cNvPr>
          <p:cNvSpPr txBox="1"/>
          <p:nvPr/>
        </p:nvSpPr>
        <p:spPr>
          <a:xfrm>
            <a:off x="3901440" y="1822598"/>
            <a:ext cx="2621280" cy="523220"/>
          </a:xfrm>
          <a:prstGeom prst="rect">
            <a:avLst/>
          </a:prstGeom>
          <a:noFill/>
        </p:spPr>
        <p:txBody>
          <a:bodyPr wrap="square">
            <a:spAutoFit/>
          </a:bodyPr>
          <a:lstStyle/>
          <a:p>
            <a:pPr algn="ctr" defTabSz="1219170">
              <a:defRPr/>
            </a:pPr>
            <a:r>
              <a:rPr lang="en-US" sz="1400" dirty="0">
                <a:solidFill>
                  <a:prstClr val="black"/>
                </a:solidFill>
                <a:latin typeface="Roboto Light"/>
                <a:ea typeface="Roboto" panose="02000000000000000000" pitchFamily="2" charset="0"/>
              </a:rPr>
              <a:t>VITAL DEFENSE </a:t>
            </a:r>
          </a:p>
          <a:p>
            <a:pPr algn="ctr" defTabSz="1219170">
              <a:defRPr/>
            </a:pPr>
            <a:r>
              <a:rPr lang="en-US" sz="1400" dirty="0">
                <a:solidFill>
                  <a:prstClr val="black"/>
                </a:solidFill>
                <a:latin typeface="Roboto Light"/>
                <a:ea typeface="Roboto" panose="02000000000000000000" pitchFamily="2" charset="0"/>
              </a:rPr>
              <a:t>Crème</a:t>
            </a:r>
            <a:endParaRPr lang="fr-FR" sz="1400" dirty="0">
              <a:solidFill>
                <a:srgbClr val="3E3E3E"/>
              </a:solidFill>
              <a:latin typeface="Roboto Light" panose="02000000000000000000" pitchFamily="2" charset="0"/>
              <a:ea typeface="Roboto Light" panose="02000000000000000000" pitchFamily="2" charset="0"/>
            </a:endParaRPr>
          </a:p>
        </p:txBody>
      </p:sp>
      <p:sp>
        <p:nvSpPr>
          <p:cNvPr id="13" name="ZoneTexte 12">
            <a:extLst>
              <a:ext uri="{FF2B5EF4-FFF2-40B4-BE49-F238E27FC236}">
                <a16:creationId xmlns:a16="http://schemas.microsoft.com/office/drawing/2014/main" id="{CEAC047E-AF9E-492D-8775-D007140488BE}"/>
              </a:ext>
            </a:extLst>
          </p:cNvPr>
          <p:cNvSpPr txBox="1"/>
          <p:nvPr/>
        </p:nvSpPr>
        <p:spPr>
          <a:xfrm>
            <a:off x="6942623" y="1930319"/>
            <a:ext cx="2080516" cy="307777"/>
          </a:xfrm>
          <a:prstGeom prst="rect">
            <a:avLst/>
          </a:prstGeom>
          <a:noFill/>
        </p:spPr>
        <p:txBody>
          <a:bodyPr wrap="square">
            <a:spAutoFit/>
          </a:bodyPr>
          <a:lstStyle/>
          <a:p>
            <a:pPr algn="ctr" defTabSz="1219170"/>
            <a:r>
              <a:rPr lang="fr-FR" sz="1400" dirty="0">
                <a:solidFill>
                  <a:srgbClr val="3E3E3E"/>
                </a:solidFill>
                <a:latin typeface="Roboto Light" panose="02000000000000000000" pitchFamily="2" charset="0"/>
                <a:ea typeface="Roboto Light" panose="02000000000000000000" pitchFamily="2" charset="0"/>
              </a:rPr>
              <a:t>DEFENSE +</a:t>
            </a:r>
          </a:p>
        </p:txBody>
      </p:sp>
      <p:sp>
        <p:nvSpPr>
          <p:cNvPr id="14" name="ZoneTexte 13">
            <a:extLst>
              <a:ext uri="{FF2B5EF4-FFF2-40B4-BE49-F238E27FC236}">
                <a16:creationId xmlns:a16="http://schemas.microsoft.com/office/drawing/2014/main" id="{2474C16B-60FC-4029-9E05-5AF3E1581CB2}"/>
              </a:ext>
            </a:extLst>
          </p:cNvPr>
          <p:cNvSpPr txBox="1"/>
          <p:nvPr/>
        </p:nvSpPr>
        <p:spPr>
          <a:xfrm>
            <a:off x="9801640" y="1825111"/>
            <a:ext cx="2083222" cy="523220"/>
          </a:xfrm>
          <a:prstGeom prst="rect">
            <a:avLst/>
          </a:prstGeom>
          <a:noFill/>
        </p:spPr>
        <p:txBody>
          <a:bodyPr wrap="square">
            <a:spAutoFit/>
          </a:bodyPr>
          <a:lstStyle/>
          <a:p>
            <a:pPr algn="ctr" defTabSz="1219170">
              <a:defRPr/>
            </a:pPr>
            <a:r>
              <a:rPr lang="fr-FR" sz="1400" dirty="0">
                <a:solidFill>
                  <a:srgbClr val="3E3E3E"/>
                </a:solidFill>
                <a:latin typeface="Roboto Light" panose="02000000000000000000" pitchFamily="2" charset="0"/>
                <a:ea typeface="Roboto Light" panose="02000000000000000000" pitchFamily="2" charset="0"/>
              </a:rPr>
              <a:t>VITAL DEFENSE</a:t>
            </a:r>
          </a:p>
          <a:p>
            <a:pPr algn="ctr" defTabSz="1219170">
              <a:defRPr/>
            </a:pPr>
            <a:r>
              <a:rPr lang="fr-FR" sz="1400" dirty="0">
                <a:solidFill>
                  <a:srgbClr val="3E3E3E"/>
                </a:solidFill>
                <a:latin typeface="Roboto Light" panose="02000000000000000000" pitchFamily="2" charset="0"/>
                <a:ea typeface="Roboto Light" panose="02000000000000000000" pitchFamily="2" charset="0"/>
              </a:rPr>
              <a:t>Brume multi protection</a:t>
            </a:r>
          </a:p>
        </p:txBody>
      </p:sp>
      <p:pic>
        <p:nvPicPr>
          <p:cNvPr id="3" name="Image 2">
            <a:extLst>
              <a:ext uri="{FF2B5EF4-FFF2-40B4-BE49-F238E27FC236}">
                <a16:creationId xmlns:a16="http://schemas.microsoft.com/office/drawing/2014/main" id="{63DE078C-33D0-4EF4-9F65-94FC9C00B534}"/>
              </a:ext>
            </a:extLst>
          </p:cNvPr>
          <p:cNvPicPr>
            <a:picLocks noChangeAspect="1"/>
          </p:cNvPicPr>
          <p:nvPr/>
        </p:nvPicPr>
        <p:blipFill rotWithShape="1">
          <a:blip r:embed="rId4">
            <a:extLst>
              <a:ext uri="{28A0092B-C50C-407E-A947-70E740481C1C}">
                <a14:useLocalDpi xmlns:a14="http://schemas.microsoft.com/office/drawing/2010/main" val="0"/>
              </a:ext>
            </a:extLst>
          </a:blip>
          <a:srcRect l="2519" t="24242" r="4058" b="24502"/>
          <a:stretch/>
        </p:blipFill>
        <p:spPr>
          <a:xfrm>
            <a:off x="0" y="2413380"/>
            <a:ext cx="12191999" cy="3762586"/>
          </a:xfrm>
          <a:prstGeom prst="rect">
            <a:avLst/>
          </a:prstGeom>
        </p:spPr>
      </p:pic>
    </p:spTree>
    <p:extLst>
      <p:ext uri="{BB962C8B-B14F-4D97-AF65-F5344CB8AC3E}">
        <p14:creationId xmlns:p14="http://schemas.microsoft.com/office/powerpoint/2010/main" val="1566167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63415" y="340629"/>
            <a:ext cx="11488616" cy="792036"/>
          </a:xfrm>
        </p:spPr>
        <p:txBody>
          <a:bodyPr>
            <a:normAutofit fontScale="90000"/>
          </a:bodyPr>
          <a:lstStyle/>
          <a:p>
            <a:r>
              <a:rPr lang="fr-FR" sz="5900" dirty="0">
                <a:solidFill>
                  <a:srgbClr val="A69DCD"/>
                </a:solidFill>
                <a:latin typeface="Roboto" panose="02000000000000000000" pitchFamily="2" charset="0"/>
                <a:ea typeface="Roboto" panose="02000000000000000000" pitchFamily="2" charset="0"/>
              </a:rPr>
              <a:t>An</a:t>
            </a:r>
            <a:r>
              <a:rPr lang="fr-FR" dirty="0">
                <a:latin typeface="Roboto" panose="02000000000000000000" pitchFamily="2" charset="0"/>
                <a:ea typeface="Roboto" panose="02000000000000000000" pitchFamily="2" charset="0"/>
                <a:cs typeface="Roboto" panose="02000000000000000000" pitchFamily="2" charset="0"/>
              </a:rPr>
              <a:t> </a:t>
            </a:r>
            <a:r>
              <a:rPr lang="fr-FR" dirty="0">
                <a:solidFill>
                  <a:srgbClr val="A69DCD"/>
                </a:solidFill>
                <a:latin typeface="Roboto" panose="02000000000000000000" pitchFamily="2" charset="0"/>
                <a:ea typeface="Roboto" panose="02000000000000000000" pitchFamily="2" charset="0"/>
                <a:cs typeface="Roboto" panose="02000000000000000000" pitchFamily="2" charset="0"/>
              </a:rPr>
              <a:t>anti-</a:t>
            </a:r>
            <a:r>
              <a:rPr lang="fr-FR" dirty="0" err="1">
                <a:solidFill>
                  <a:srgbClr val="A69DCD"/>
                </a:solidFill>
                <a:latin typeface="Roboto" panose="02000000000000000000" pitchFamily="2" charset="0"/>
                <a:ea typeface="Roboto" panose="02000000000000000000" pitchFamily="2" charset="0"/>
                <a:cs typeface="Roboto" panose="02000000000000000000" pitchFamily="2" charset="0"/>
              </a:rPr>
              <a:t>aggressions</a:t>
            </a:r>
            <a:r>
              <a:rPr lang="fr-FR" dirty="0">
                <a:solidFill>
                  <a:srgbClr val="A69DCD"/>
                </a:solidFill>
                <a:latin typeface="Roboto" panose="02000000000000000000" pitchFamily="2" charset="0"/>
                <a:ea typeface="Roboto" panose="02000000000000000000" pitchFamily="2" charset="0"/>
                <a:cs typeface="Roboto" panose="02000000000000000000" pitchFamily="2" charset="0"/>
              </a:rPr>
              <a:t> </a:t>
            </a:r>
            <a:r>
              <a:rPr lang="fr-FR" sz="5900" dirty="0">
                <a:latin typeface="Roboto" panose="02000000000000000000" pitchFamily="2" charset="0"/>
                <a:ea typeface="Roboto" panose="02000000000000000000" pitchFamily="2" charset="0"/>
              </a:rPr>
              <a:t>beauty routine</a:t>
            </a:r>
            <a:br>
              <a:rPr lang="fr-FR" dirty="0"/>
            </a:br>
            <a:r>
              <a:rPr lang="fr-FR" sz="3200" dirty="0">
                <a:latin typeface="Roboto Light" panose="02000000000000000000" pitchFamily="2" charset="0"/>
                <a:ea typeface="Roboto Light" panose="02000000000000000000" pitchFamily="2" charset="0"/>
                <a:cs typeface="Roboto Light" panose="02000000000000000000" pitchFamily="2" charset="0"/>
              </a:rPr>
              <a:t>«</a:t>
            </a:r>
            <a:r>
              <a:rPr lang="en-US" sz="3200" dirty="0">
                <a:latin typeface="Roboto Light" panose="02000000000000000000" pitchFamily="2" charset="0"/>
                <a:ea typeface="Roboto Light" panose="02000000000000000000" pitchFamily="2" charset="0"/>
                <a:cs typeface="Roboto Light" panose="02000000000000000000" pitchFamily="2" charset="0"/>
              </a:rPr>
              <a:t>I wear a lot of makeup and want to protect my skin from pollution</a:t>
            </a:r>
            <a:r>
              <a:rPr lang="fr-FR" sz="3200" dirty="0">
                <a:latin typeface="Roboto Light" panose="02000000000000000000" pitchFamily="2" charset="0"/>
                <a:ea typeface="Roboto Light" panose="02000000000000000000" pitchFamily="2" charset="0"/>
                <a:cs typeface="Roboto Light" panose="02000000000000000000" pitchFamily="2" charset="0"/>
              </a:rPr>
              <a:t>»</a:t>
            </a: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6822050"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7" name="ZoneTexte 26"/>
          <p:cNvSpPr txBox="1"/>
          <p:nvPr/>
        </p:nvSpPr>
        <p:spPr>
          <a:xfrm>
            <a:off x="4641099" y="5555524"/>
            <a:ext cx="472965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hydrate</a:t>
            </a:r>
          </a:p>
        </p:txBody>
      </p:sp>
      <p:grpSp>
        <p:nvGrpSpPr>
          <p:cNvPr id="20" name="Groupe 19"/>
          <p:cNvGrpSpPr/>
          <p:nvPr/>
        </p:nvGrpSpPr>
        <p:grpSpPr>
          <a:xfrm>
            <a:off x="1232458" y="5036068"/>
            <a:ext cx="1335718" cy="923330"/>
            <a:chOff x="-170445" y="5036068"/>
            <a:chExt cx="1335718" cy="923330"/>
          </a:xfrm>
        </p:grpSpPr>
        <p:sp>
          <p:nvSpPr>
            <p:cNvPr id="22" name="ZoneTexte 21"/>
            <p:cNvSpPr txBox="1"/>
            <p:nvPr/>
          </p:nvSpPr>
          <p:spPr>
            <a:xfrm>
              <a:off x="2709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170445" y="5559288"/>
              <a:ext cx="133571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clean</a:t>
              </a:r>
            </a:p>
          </p:txBody>
        </p:sp>
      </p:grpSp>
      <p:grpSp>
        <p:nvGrpSpPr>
          <p:cNvPr id="28" name="Groupe 27"/>
          <p:cNvGrpSpPr/>
          <p:nvPr/>
        </p:nvGrpSpPr>
        <p:grpSpPr>
          <a:xfrm>
            <a:off x="3466199" y="1795153"/>
            <a:ext cx="1596734" cy="4164245"/>
            <a:chOff x="2028452" y="1795153"/>
            <a:chExt cx="1596734" cy="4164245"/>
          </a:xfrm>
        </p:grpSpPr>
        <p:grpSp>
          <p:nvGrpSpPr>
            <p:cNvPr id="42" name="Groupe 41"/>
            <p:cNvGrpSpPr/>
            <p:nvPr/>
          </p:nvGrpSpPr>
          <p:grpSpPr>
            <a:xfrm>
              <a:off x="2028452" y="5037050"/>
              <a:ext cx="1596734" cy="922348"/>
              <a:chOff x="1981612" y="5026335"/>
              <a:chExt cx="1596734" cy="922348"/>
            </a:xfrm>
          </p:grpSpPr>
          <p:sp>
            <p:nvSpPr>
              <p:cNvPr id="23" name="ZoneTexte 22"/>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981612" y="5548573"/>
                <a:ext cx="159673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prepare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pic>
          <p:nvPicPr>
            <p:cNvPr id="46" name="Image 45"/>
            <p:cNvPicPr>
              <a:picLocks noChangeAspect="1"/>
            </p:cNvPicPr>
            <p:nvPr/>
          </p:nvPicPr>
          <p:blipFill rotWithShape="1">
            <a:blip r:embed="rId3" cstate="print">
              <a:extLst>
                <a:ext uri="{28A0092B-C50C-407E-A947-70E740481C1C}">
                  <a14:useLocalDpi xmlns:a14="http://schemas.microsoft.com/office/drawing/2010/main" val="0"/>
                </a:ext>
              </a:extLst>
            </a:blip>
            <a:srcRect l="16772" t="5001" r="15863" b="13461"/>
            <a:stretch/>
          </p:blipFill>
          <p:spPr>
            <a:xfrm>
              <a:off x="2317604" y="1795153"/>
              <a:ext cx="818199" cy="3255245"/>
            </a:xfrm>
            <a:prstGeom prst="rect">
              <a:avLst/>
            </a:prstGeom>
          </p:spPr>
        </p:pic>
      </p:grpSp>
      <p:sp>
        <p:nvSpPr>
          <p:cNvPr id="29" name="ZoneTexte 28"/>
          <p:cNvSpPr txBox="1"/>
          <p:nvPr/>
        </p:nvSpPr>
        <p:spPr>
          <a:xfrm>
            <a:off x="9282032" y="5045531"/>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7437473" y="5559288"/>
            <a:ext cx="410816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protect</a:t>
            </a:r>
            <a:endParaRPr lang="fr-FR" sz="2000" dirty="0">
              <a:latin typeface="Roboto" panose="02000000000000000000" pitchFamily="2" charset="0"/>
              <a:ea typeface="Roboto" panose="02000000000000000000" pitchFamily="2" charset="0"/>
              <a:cs typeface="Roboto" panose="02000000000000000000" pitchFamily="2" charset="0"/>
            </a:endParaRPr>
          </a:p>
        </p:txBody>
      </p:sp>
      <p:pic>
        <p:nvPicPr>
          <p:cNvPr id="8" name="Picture 4">
            <a:extLst>
              <a:ext uri="{FF2B5EF4-FFF2-40B4-BE49-F238E27FC236}">
                <a16:creationId xmlns:a16="http://schemas.microsoft.com/office/drawing/2014/main" id="{8B8A8972-8791-BE05-D712-C57B41D38D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27" t="20338" r="26701" b="4933"/>
          <a:stretch/>
        </p:blipFill>
        <p:spPr bwMode="auto">
          <a:xfrm>
            <a:off x="6929582" y="2771348"/>
            <a:ext cx="1003529" cy="2359712"/>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42914DD4-2BA4-4487-D3EC-FAF6D18B6A68}"/>
              </a:ext>
            </a:extLst>
          </p:cNvPr>
          <p:cNvSpPr txBox="1"/>
          <p:nvPr/>
        </p:nvSpPr>
        <p:spPr>
          <a:xfrm>
            <a:off x="8823261" y="1875680"/>
            <a:ext cx="1475510" cy="215444"/>
          </a:xfrm>
          <a:prstGeom prst="rect">
            <a:avLst/>
          </a:prstGeom>
          <a:noFill/>
        </p:spPr>
        <p:txBody>
          <a:bodyPr wrap="square" rtlCol="0">
            <a:spAutoFit/>
          </a:bodyPr>
          <a:lstStyle/>
          <a:p>
            <a:pPr algn="ctr"/>
            <a:r>
              <a:rPr lang="fr-FR" sz="800" dirty="0">
                <a:ea typeface="Roboto" panose="02000000000000000000" pitchFamily="2" charset="0"/>
              </a:rPr>
              <a:t>BRUME MULTI-PROTECTION</a:t>
            </a:r>
          </a:p>
        </p:txBody>
      </p:sp>
      <p:pic>
        <p:nvPicPr>
          <p:cNvPr id="11" name="Image 10" descr="Une image contenant texte, articles de toilette&#10;&#10;Description générée automatiquement">
            <a:extLst>
              <a:ext uri="{FF2B5EF4-FFF2-40B4-BE49-F238E27FC236}">
                <a16:creationId xmlns:a16="http://schemas.microsoft.com/office/drawing/2014/main" id="{A7493E92-88A0-8DD3-E5E7-A4EF23B11D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1990" y="1736201"/>
            <a:ext cx="1628557" cy="3664254"/>
          </a:xfrm>
          <a:prstGeom prst="rect">
            <a:avLst/>
          </a:prstGeom>
        </p:spPr>
      </p:pic>
      <p:sp>
        <p:nvSpPr>
          <p:cNvPr id="13" name="object 27">
            <a:extLst>
              <a:ext uri="{FF2B5EF4-FFF2-40B4-BE49-F238E27FC236}">
                <a16:creationId xmlns:a16="http://schemas.microsoft.com/office/drawing/2014/main" id="{87B258B7-932A-24B2-BDA4-B5103C8D9AB0}"/>
              </a:ext>
            </a:extLst>
          </p:cNvPr>
          <p:cNvSpPr/>
          <p:nvPr/>
        </p:nvSpPr>
        <p:spPr>
          <a:xfrm rot="5400000">
            <a:off x="7947091" y="2658912"/>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pic>
        <p:nvPicPr>
          <p:cNvPr id="14" name="Image 13">
            <a:extLst>
              <a:ext uri="{FF2B5EF4-FFF2-40B4-BE49-F238E27FC236}">
                <a16:creationId xmlns:a16="http://schemas.microsoft.com/office/drawing/2014/main" id="{0B7A2766-76DF-214C-F21D-0E87152F4A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73" b="16548"/>
          <a:stretch/>
        </p:blipFill>
        <p:spPr>
          <a:xfrm>
            <a:off x="1232458" y="2578943"/>
            <a:ext cx="1304326" cy="2395764"/>
          </a:xfrm>
          <a:prstGeom prst="rect">
            <a:avLst/>
          </a:prstGeom>
        </p:spPr>
      </p:pic>
      <p:pic>
        <p:nvPicPr>
          <p:cNvPr id="2" name="Picture 4">
            <a:extLst>
              <a:ext uri="{FF2B5EF4-FFF2-40B4-BE49-F238E27FC236}">
                <a16:creationId xmlns:a16="http://schemas.microsoft.com/office/drawing/2014/main" id="{9621B851-736E-3535-F0B0-90A1DEABF5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815" t="31744" r="32030" b="7537"/>
          <a:stretch/>
        </p:blipFill>
        <p:spPr bwMode="auto">
          <a:xfrm>
            <a:off x="6039011" y="3092500"/>
            <a:ext cx="818199" cy="195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351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63415" y="482969"/>
            <a:ext cx="11488616" cy="792036"/>
          </a:xfrm>
        </p:spPr>
        <p:txBody>
          <a:bodyPr>
            <a:normAutofit fontScale="90000"/>
          </a:bodyPr>
          <a:lstStyle/>
          <a:p>
            <a:r>
              <a:rPr lang="fr-FR" sz="5900" dirty="0">
                <a:solidFill>
                  <a:srgbClr val="A69DCD"/>
                </a:solidFill>
                <a:latin typeface="Roboto" panose="02000000000000000000" pitchFamily="2" charset="0"/>
                <a:ea typeface="Roboto" panose="02000000000000000000" pitchFamily="2" charset="0"/>
              </a:rPr>
              <a:t>An</a:t>
            </a:r>
            <a:r>
              <a:rPr lang="fr-FR" dirty="0">
                <a:latin typeface="Roboto" panose="02000000000000000000" pitchFamily="2" charset="0"/>
                <a:ea typeface="Roboto" panose="02000000000000000000" pitchFamily="2" charset="0"/>
                <a:cs typeface="Roboto" panose="02000000000000000000" pitchFamily="2" charset="0"/>
              </a:rPr>
              <a:t> </a:t>
            </a:r>
            <a:r>
              <a:rPr lang="fr-FR" dirty="0">
                <a:solidFill>
                  <a:srgbClr val="A69DCD"/>
                </a:solidFill>
                <a:latin typeface="Roboto" panose="02000000000000000000" pitchFamily="2" charset="0"/>
                <a:ea typeface="Roboto" panose="02000000000000000000" pitchFamily="2" charset="0"/>
                <a:cs typeface="Roboto" panose="02000000000000000000" pitchFamily="2" charset="0"/>
              </a:rPr>
              <a:t>anti-</a:t>
            </a:r>
            <a:r>
              <a:rPr lang="fr-FR" dirty="0" err="1">
                <a:solidFill>
                  <a:srgbClr val="A69DCD"/>
                </a:solidFill>
                <a:latin typeface="Roboto" panose="02000000000000000000" pitchFamily="2" charset="0"/>
                <a:ea typeface="Roboto" panose="02000000000000000000" pitchFamily="2" charset="0"/>
                <a:cs typeface="Roboto" panose="02000000000000000000" pitchFamily="2" charset="0"/>
              </a:rPr>
              <a:t>aggressions</a:t>
            </a:r>
            <a:r>
              <a:rPr lang="fr-FR" dirty="0">
                <a:solidFill>
                  <a:srgbClr val="A69DCD"/>
                </a:solidFill>
                <a:latin typeface="Roboto" panose="02000000000000000000" pitchFamily="2" charset="0"/>
                <a:ea typeface="Roboto" panose="02000000000000000000" pitchFamily="2" charset="0"/>
                <a:cs typeface="Roboto" panose="02000000000000000000" pitchFamily="2" charset="0"/>
              </a:rPr>
              <a:t> </a:t>
            </a:r>
            <a:r>
              <a:rPr lang="fr-FR" sz="5900" dirty="0">
                <a:latin typeface="Roboto" panose="02000000000000000000" pitchFamily="2" charset="0"/>
                <a:ea typeface="Roboto" panose="02000000000000000000" pitchFamily="2" charset="0"/>
              </a:rPr>
              <a:t>beauty routine</a:t>
            </a:r>
            <a:br>
              <a:rPr lang="fr-FR" dirty="0"/>
            </a:br>
            <a:r>
              <a:rPr lang="fr-FR" sz="3200" dirty="0">
                <a:latin typeface="Roboto Light" panose="02000000000000000000" pitchFamily="2" charset="0"/>
                <a:ea typeface="Roboto Light" panose="02000000000000000000" pitchFamily="2" charset="0"/>
                <a:cs typeface="Roboto Light" panose="02000000000000000000" pitchFamily="2" charset="0"/>
              </a:rPr>
              <a:t>«</a:t>
            </a:r>
            <a:r>
              <a:rPr lang="en-US" sz="3200" dirty="0">
                <a:latin typeface="Roboto Light" panose="02000000000000000000" pitchFamily="2" charset="0"/>
                <a:ea typeface="Roboto Light" panose="02000000000000000000" pitchFamily="2" charset="0"/>
                <a:cs typeface="Roboto Light" panose="02000000000000000000" pitchFamily="2" charset="0"/>
              </a:rPr>
              <a:t>I want to protect my skin from blue light while making it look more beautiful</a:t>
            </a:r>
            <a:r>
              <a:rPr lang="fr-FR" sz="3200" dirty="0">
                <a:latin typeface="Roboto Light" panose="02000000000000000000" pitchFamily="2" charset="0"/>
                <a:ea typeface="Roboto Light" panose="02000000000000000000" pitchFamily="2" charset="0"/>
                <a:cs typeface="Roboto Light" panose="02000000000000000000" pitchFamily="2" charset="0"/>
              </a:rPr>
              <a:t>»</a:t>
            </a: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6822050"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7" name="ZoneTexte 26"/>
          <p:cNvSpPr txBox="1"/>
          <p:nvPr/>
        </p:nvSpPr>
        <p:spPr>
          <a:xfrm>
            <a:off x="4641099" y="5555524"/>
            <a:ext cx="472965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hydrate</a:t>
            </a:r>
          </a:p>
        </p:txBody>
      </p:sp>
      <p:grpSp>
        <p:nvGrpSpPr>
          <p:cNvPr id="20" name="Groupe 19"/>
          <p:cNvGrpSpPr/>
          <p:nvPr/>
        </p:nvGrpSpPr>
        <p:grpSpPr>
          <a:xfrm>
            <a:off x="1232458" y="5036068"/>
            <a:ext cx="1335718" cy="923330"/>
            <a:chOff x="-170445" y="5036068"/>
            <a:chExt cx="1335718" cy="923330"/>
          </a:xfrm>
        </p:grpSpPr>
        <p:sp>
          <p:nvSpPr>
            <p:cNvPr id="22" name="ZoneTexte 21"/>
            <p:cNvSpPr txBox="1"/>
            <p:nvPr/>
          </p:nvSpPr>
          <p:spPr>
            <a:xfrm>
              <a:off x="2709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170445" y="5559288"/>
              <a:ext cx="133571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clean</a:t>
              </a:r>
            </a:p>
          </p:txBody>
        </p:sp>
      </p:grpSp>
      <p:grpSp>
        <p:nvGrpSpPr>
          <p:cNvPr id="42" name="Groupe 41"/>
          <p:cNvGrpSpPr/>
          <p:nvPr/>
        </p:nvGrpSpPr>
        <p:grpSpPr>
          <a:xfrm>
            <a:off x="3466199" y="5037050"/>
            <a:ext cx="1596734" cy="922348"/>
            <a:chOff x="1981612" y="5026335"/>
            <a:chExt cx="1596734" cy="922348"/>
          </a:xfrm>
        </p:grpSpPr>
        <p:sp>
          <p:nvSpPr>
            <p:cNvPr id="23" name="ZoneTexte 22"/>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981612" y="5548573"/>
              <a:ext cx="159673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prepare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sp>
        <p:nvSpPr>
          <p:cNvPr id="16" name="ZoneTexte 15"/>
          <p:cNvSpPr txBox="1"/>
          <p:nvPr/>
        </p:nvSpPr>
        <p:spPr>
          <a:xfrm>
            <a:off x="8823261" y="1875680"/>
            <a:ext cx="1475510" cy="215444"/>
          </a:xfrm>
          <a:prstGeom prst="rect">
            <a:avLst/>
          </a:prstGeom>
          <a:noFill/>
        </p:spPr>
        <p:txBody>
          <a:bodyPr wrap="square" rtlCol="0">
            <a:spAutoFit/>
          </a:bodyPr>
          <a:lstStyle/>
          <a:p>
            <a:pPr algn="ctr"/>
            <a:r>
              <a:rPr lang="fr-FR" sz="800" dirty="0">
                <a:ea typeface="Roboto" panose="02000000000000000000" pitchFamily="2" charset="0"/>
              </a:rPr>
              <a:t>BRUME MULTI-PROTECTION</a:t>
            </a:r>
          </a:p>
        </p:txBody>
      </p:sp>
      <p:sp>
        <p:nvSpPr>
          <p:cNvPr id="29" name="ZoneTexte 28"/>
          <p:cNvSpPr txBox="1"/>
          <p:nvPr/>
        </p:nvSpPr>
        <p:spPr>
          <a:xfrm>
            <a:off x="9282032" y="5045531"/>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7437473" y="5559288"/>
            <a:ext cx="410816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protect</a:t>
            </a:r>
            <a:endParaRPr lang="fr-FR" sz="2000" dirty="0">
              <a:latin typeface="Roboto" panose="02000000000000000000" pitchFamily="2" charset="0"/>
              <a:ea typeface="Roboto" panose="02000000000000000000" pitchFamily="2" charset="0"/>
              <a:cs typeface="Roboto" panose="02000000000000000000" pitchFamily="2" charset="0"/>
            </a:endParaRPr>
          </a:p>
        </p:txBody>
      </p:sp>
      <p:sp>
        <p:nvSpPr>
          <p:cNvPr id="2" name="object 27">
            <a:extLst>
              <a:ext uri="{FF2B5EF4-FFF2-40B4-BE49-F238E27FC236}">
                <a16:creationId xmlns:a16="http://schemas.microsoft.com/office/drawing/2014/main" id="{8EA0D68B-C3EE-4681-D160-755BE96562D5}"/>
              </a:ext>
            </a:extLst>
          </p:cNvPr>
          <p:cNvSpPr/>
          <p:nvPr/>
        </p:nvSpPr>
        <p:spPr>
          <a:xfrm rot="5400000">
            <a:off x="7947091" y="2658912"/>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pic>
        <p:nvPicPr>
          <p:cNvPr id="4" name="Image 3" descr="Une image contenant texte, articles de toilette&#10;&#10;Description générée automatiquement">
            <a:extLst>
              <a:ext uri="{FF2B5EF4-FFF2-40B4-BE49-F238E27FC236}">
                <a16:creationId xmlns:a16="http://schemas.microsoft.com/office/drawing/2014/main" id="{3DC7AFD7-62D5-E7D6-3E01-BA0111AAB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990" y="1765425"/>
            <a:ext cx="1628557" cy="3664254"/>
          </a:xfrm>
          <a:prstGeom prst="rect">
            <a:avLst/>
          </a:prstGeom>
        </p:spPr>
      </p:pic>
      <p:pic>
        <p:nvPicPr>
          <p:cNvPr id="5" name="Picture 4" descr="Yon-Ka Essentials gel démaquillant et nettoyant visage et yeux">
            <a:extLst>
              <a:ext uri="{FF2B5EF4-FFF2-40B4-BE49-F238E27FC236}">
                <a16:creationId xmlns:a16="http://schemas.microsoft.com/office/drawing/2014/main" id="{3608E6E6-8D25-35FC-7379-BA37C63094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673" b="7680"/>
          <a:stretch/>
        </p:blipFill>
        <p:spPr bwMode="auto">
          <a:xfrm>
            <a:off x="1552758" y="2400270"/>
            <a:ext cx="808064" cy="264526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CCAABDD6-46C2-0478-D17B-47AC5984063C}"/>
              </a:ext>
            </a:extLst>
          </p:cNvPr>
          <p:cNvPicPr>
            <a:picLocks noChangeAspect="1"/>
          </p:cNvPicPr>
          <p:nvPr/>
        </p:nvPicPr>
        <p:blipFill>
          <a:blip r:embed="rId5"/>
          <a:stretch>
            <a:fillRect/>
          </a:stretch>
        </p:blipFill>
        <p:spPr>
          <a:xfrm>
            <a:off x="3831530" y="2091125"/>
            <a:ext cx="862848" cy="3012854"/>
          </a:xfrm>
          <a:prstGeom prst="rect">
            <a:avLst/>
          </a:prstGeom>
        </p:spPr>
      </p:pic>
      <p:pic>
        <p:nvPicPr>
          <p:cNvPr id="7" name="Picture 2">
            <a:extLst>
              <a:ext uri="{FF2B5EF4-FFF2-40B4-BE49-F238E27FC236}">
                <a16:creationId xmlns:a16="http://schemas.microsoft.com/office/drawing/2014/main" id="{7A01C78B-B520-DB41-752E-EF3EAC6D68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267" t="10576" r="35334" b="5467"/>
          <a:stretch/>
        </p:blipFill>
        <p:spPr bwMode="auto">
          <a:xfrm>
            <a:off x="7084425" y="2610161"/>
            <a:ext cx="598316" cy="24785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82CC1FA-6DEB-C512-B2DD-174CCFB8A9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538" t="31238" r="29991" b="7324"/>
          <a:stretch/>
        </p:blipFill>
        <p:spPr bwMode="auto">
          <a:xfrm>
            <a:off x="6288217" y="3248526"/>
            <a:ext cx="814832" cy="185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343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1" y="736498"/>
            <a:ext cx="12191999"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2400" b="1" dirty="0">
                <a:solidFill>
                  <a:srgbClr val="A69DCD"/>
                </a:solidFill>
                <a:latin typeface="Roboto Light" panose="02000000000000000000" pitchFamily="2" charset="0"/>
                <a:ea typeface="Roboto Light" panose="02000000000000000000" pitchFamily="2" charset="0"/>
              </a:rPr>
              <a:t>Skin continuously exposed to many types of aggressions</a:t>
            </a:r>
            <a:endParaRPr lang="fr-FR" sz="2400" b="1" dirty="0">
              <a:solidFill>
                <a:srgbClr val="A69DCD"/>
              </a:solidFill>
              <a:latin typeface="Roboto Light" panose="02000000000000000000" pitchFamily="2" charset="0"/>
              <a:ea typeface="Roboto Light" panose="02000000000000000000" pitchFamily="2" charset="0"/>
            </a:endParaRPr>
          </a:p>
        </p:txBody>
      </p:sp>
      <p:sp>
        <p:nvSpPr>
          <p:cNvPr id="16" name="Titre 2"/>
          <p:cNvSpPr txBox="1">
            <a:spLocks/>
          </p:cNvSpPr>
          <p:nvPr/>
        </p:nvSpPr>
        <p:spPr>
          <a:xfrm>
            <a:off x="838200" y="217194"/>
            <a:ext cx="10515600" cy="792036"/>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Pollution, UV, Blue light </a:t>
            </a:r>
          </a:p>
        </p:txBody>
      </p:sp>
      <p:grpSp>
        <p:nvGrpSpPr>
          <p:cNvPr id="40" name="Groupe 39">
            <a:extLst>
              <a:ext uri="{FF2B5EF4-FFF2-40B4-BE49-F238E27FC236}">
                <a16:creationId xmlns:a16="http://schemas.microsoft.com/office/drawing/2014/main" id="{FAF60641-82DE-EA23-7183-09D9B38B7FBA}"/>
              </a:ext>
            </a:extLst>
          </p:cNvPr>
          <p:cNvGrpSpPr/>
          <p:nvPr/>
        </p:nvGrpSpPr>
        <p:grpSpPr>
          <a:xfrm>
            <a:off x="6624403" y="2072773"/>
            <a:ext cx="4606753" cy="3918567"/>
            <a:chOff x="6117438" y="2120938"/>
            <a:chExt cx="4363821" cy="3711926"/>
          </a:xfrm>
        </p:grpSpPr>
        <p:sp>
          <p:nvSpPr>
            <p:cNvPr id="33" name="Ellipse 32">
              <a:extLst>
                <a:ext uri="{FF2B5EF4-FFF2-40B4-BE49-F238E27FC236}">
                  <a16:creationId xmlns:a16="http://schemas.microsoft.com/office/drawing/2014/main" id="{D0A9705E-2A9A-8563-CAFF-9226BB4702AB}"/>
                </a:ext>
              </a:extLst>
            </p:cNvPr>
            <p:cNvSpPr/>
            <p:nvPr/>
          </p:nvSpPr>
          <p:spPr>
            <a:xfrm rot="10800000">
              <a:off x="6501522" y="2120938"/>
              <a:ext cx="3575435" cy="3473570"/>
            </a:xfrm>
            <a:prstGeom prst="ellipse">
              <a:avLst/>
            </a:prstGeom>
            <a:blipFill dpi="0" rotWithShape="1">
              <a:blip r:embed="rId3">
                <a:extLst>
                  <a:ext uri="{28A0092B-C50C-407E-A947-70E740481C1C}">
                    <a14:useLocalDpi xmlns:a14="http://schemas.microsoft.com/office/drawing/2010/main" val="0"/>
                  </a:ext>
                </a:extLst>
              </a:blip>
              <a:srcRect/>
              <a:stretch>
                <a:fillRect l="-26541" t="24256" r="-21377" b="-10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6" name="Image 35">
              <a:extLst>
                <a:ext uri="{FF2B5EF4-FFF2-40B4-BE49-F238E27FC236}">
                  <a16:creationId xmlns:a16="http://schemas.microsoft.com/office/drawing/2014/main" id="{3C8442ED-2E9F-DA10-6822-FAB15D3BC037}"/>
                </a:ext>
              </a:extLst>
            </p:cNvPr>
            <p:cNvPicPr>
              <a:picLocks noChangeAspect="1"/>
            </p:cNvPicPr>
            <p:nvPr/>
          </p:nvPicPr>
          <p:blipFill>
            <a:blip r:embed="rId4"/>
            <a:stretch>
              <a:fillRect/>
            </a:stretch>
          </p:blipFill>
          <p:spPr>
            <a:xfrm>
              <a:off x="6316880" y="4108682"/>
              <a:ext cx="3944720" cy="1724182"/>
            </a:xfrm>
            <a:prstGeom prst="rect">
              <a:avLst/>
            </a:prstGeom>
          </p:spPr>
        </p:pic>
        <p:sp>
          <p:nvSpPr>
            <p:cNvPr id="26" name="ZoneTexte 25">
              <a:extLst>
                <a:ext uri="{FF2B5EF4-FFF2-40B4-BE49-F238E27FC236}">
                  <a16:creationId xmlns:a16="http://schemas.microsoft.com/office/drawing/2014/main" id="{D5521454-5C5D-18EE-4B8C-3147F9588F24}"/>
                </a:ext>
              </a:extLst>
            </p:cNvPr>
            <p:cNvSpPr txBox="1"/>
            <p:nvPr/>
          </p:nvSpPr>
          <p:spPr>
            <a:xfrm>
              <a:off x="7894845" y="2367694"/>
              <a:ext cx="1700456" cy="320701"/>
            </a:xfrm>
            <a:prstGeom prst="rect">
              <a:avLst/>
            </a:prstGeom>
            <a:noFill/>
          </p:spPr>
          <p:txBody>
            <a:bodyPr wrap="square" rtlCol="0">
              <a:spAutoFit/>
            </a:bodyPr>
            <a:lstStyle/>
            <a:p>
              <a:r>
                <a:rPr lang="fr-FR" sz="1600" dirty="0">
                  <a:solidFill>
                    <a:srgbClr val="3E3E3E"/>
                  </a:solidFill>
                  <a:latin typeface="Roboto Black" panose="02000000000000000000" pitchFamily="2" charset="0"/>
                  <a:ea typeface="Roboto Black" panose="02000000000000000000" pitchFamily="2" charset="0"/>
                </a:rPr>
                <a:t>UV, IR</a:t>
              </a:r>
              <a:endParaRPr lang="fr-FR" baseline="30000" dirty="0">
                <a:latin typeface="Roboto Light" panose="02000000000000000000" pitchFamily="2" charset="0"/>
                <a:ea typeface="Roboto Light" panose="02000000000000000000" pitchFamily="2" charset="0"/>
              </a:endParaRPr>
            </a:p>
          </p:txBody>
        </p:sp>
        <p:sp>
          <p:nvSpPr>
            <p:cNvPr id="37" name="ZoneTexte 36">
              <a:extLst>
                <a:ext uri="{FF2B5EF4-FFF2-40B4-BE49-F238E27FC236}">
                  <a16:creationId xmlns:a16="http://schemas.microsoft.com/office/drawing/2014/main" id="{2DB485C2-E312-D41D-B0D7-54E623F4129E}"/>
                </a:ext>
              </a:extLst>
            </p:cNvPr>
            <p:cNvSpPr txBox="1"/>
            <p:nvPr/>
          </p:nvSpPr>
          <p:spPr>
            <a:xfrm>
              <a:off x="7820746" y="5228718"/>
              <a:ext cx="1700456" cy="515066"/>
            </a:xfrm>
            <a:prstGeom prst="rect">
              <a:avLst/>
            </a:prstGeom>
            <a:noFill/>
          </p:spPr>
          <p:txBody>
            <a:bodyPr wrap="square" rtlCol="0">
              <a:spAutoFit/>
            </a:bodyPr>
            <a:lstStyle/>
            <a:p>
              <a:r>
                <a:rPr lang="fr-FR" sz="1600" dirty="0">
                  <a:solidFill>
                    <a:schemeClr val="bg1"/>
                  </a:solidFill>
                  <a:latin typeface="Roboto Black" panose="02000000000000000000" pitchFamily="2" charset="0"/>
                  <a:ea typeface="Roboto Black" panose="02000000000000000000" pitchFamily="2" charset="0"/>
                </a:rPr>
                <a:t>Blue light</a:t>
              </a:r>
            </a:p>
            <a:p>
              <a:endParaRPr lang="fr-FR" sz="2000" baseline="30000" dirty="0">
                <a:solidFill>
                  <a:schemeClr val="bg1"/>
                </a:solidFill>
                <a:latin typeface="Roboto Black" panose="02000000000000000000" pitchFamily="2" charset="0"/>
                <a:ea typeface="Roboto Black" panose="02000000000000000000" pitchFamily="2" charset="0"/>
              </a:endParaRPr>
            </a:p>
          </p:txBody>
        </p:sp>
        <p:sp>
          <p:nvSpPr>
            <p:cNvPr id="34" name="Rectangle 33">
              <a:extLst>
                <a:ext uri="{FF2B5EF4-FFF2-40B4-BE49-F238E27FC236}">
                  <a16:creationId xmlns:a16="http://schemas.microsoft.com/office/drawing/2014/main" id="{FA02AC0E-2300-0360-88EE-FE424B7E9262}"/>
                </a:ext>
              </a:extLst>
            </p:cNvPr>
            <p:cNvSpPr/>
            <p:nvPr/>
          </p:nvSpPr>
          <p:spPr>
            <a:xfrm>
              <a:off x="6117438" y="3469896"/>
              <a:ext cx="4363821" cy="816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6684582" y="3623582"/>
              <a:ext cx="3392375" cy="437320"/>
            </a:xfrm>
            <a:prstGeom prst="rect">
              <a:avLst/>
            </a:prstGeom>
            <a:noFill/>
          </p:spPr>
          <p:txBody>
            <a:bodyPr wrap="square" rtlCol="0">
              <a:spAutoFit/>
            </a:bodyPr>
            <a:lstStyle/>
            <a:p>
              <a:pPr algn="ctr"/>
              <a:r>
                <a:rPr lang="fr-FR" sz="2400" b="1" dirty="0">
                  <a:solidFill>
                    <a:srgbClr val="A69DCD"/>
                  </a:solidFill>
                  <a:latin typeface="Roboto Black" panose="02000000000000000000" pitchFamily="2" charset="0"/>
                  <a:ea typeface="Roboto Black" panose="02000000000000000000" pitchFamily="2" charset="0"/>
                </a:rPr>
                <a:t>RADIATION</a:t>
              </a:r>
            </a:p>
          </p:txBody>
        </p:sp>
      </p:grpSp>
      <p:sp>
        <p:nvSpPr>
          <p:cNvPr id="18" name="ZoneTexte 17">
            <a:extLst>
              <a:ext uri="{FF2B5EF4-FFF2-40B4-BE49-F238E27FC236}">
                <a16:creationId xmlns:a16="http://schemas.microsoft.com/office/drawing/2014/main" id="{AA176BCD-7FD3-87BA-26F4-2447C513FBE0}"/>
              </a:ext>
            </a:extLst>
          </p:cNvPr>
          <p:cNvSpPr txBox="1"/>
          <p:nvPr/>
        </p:nvSpPr>
        <p:spPr>
          <a:xfrm>
            <a:off x="960844" y="2551072"/>
            <a:ext cx="5067264" cy="2677656"/>
          </a:xfrm>
          <a:prstGeom prst="rect">
            <a:avLst/>
          </a:prstGeom>
          <a:noFill/>
        </p:spPr>
        <p:txBody>
          <a:bodyPr wrap="square">
            <a:spAutoFit/>
          </a:bodyPr>
          <a:lstStyle/>
          <a:p>
            <a:pPr algn="ctr"/>
            <a:r>
              <a:rPr lang="fr-FR" sz="2400" b="1" dirty="0">
                <a:solidFill>
                  <a:srgbClr val="A69DCD"/>
                </a:solidFill>
                <a:latin typeface="Roboto Black" panose="02000000000000000000" pitchFamily="2" charset="0"/>
                <a:ea typeface="Roboto Black" panose="02000000000000000000" pitchFamily="2" charset="0"/>
              </a:rPr>
              <a:t>Solar radiation</a:t>
            </a:r>
          </a:p>
          <a:p>
            <a:pPr algn="ctr"/>
            <a:r>
              <a:rPr lang="fr-FR" sz="2400" dirty="0">
                <a:solidFill>
                  <a:srgbClr val="3E3E3E"/>
                </a:solidFill>
                <a:ea typeface="Roboto Black" panose="02000000000000000000" pitchFamily="2" charset="0"/>
              </a:rPr>
              <a:t>UV / IR / Blue light </a:t>
            </a:r>
          </a:p>
          <a:p>
            <a:pPr algn="ctr"/>
            <a:r>
              <a:rPr lang="fr-FR" sz="2400" b="1" dirty="0">
                <a:solidFill>
                  <a:srgbClr val="A69DCD"/>
                </a:solidFill>
                <a:latin typeface="Roboto Black" panose="02000000000000000000" pitchFamily="2" charset="0"/>
                <a:ea typeface="Roboto Black" panose="02000000000000000000" pitchFamily="2" charset="0"/>
              </a:rPr>
              <a:t>+</a:t>
            </a:r>
          </a:p>
          <a:p>
            <a:pPr algn="ctr"/>
            <a:r>
              <a:rPr lang="fr-FR" sz="2400" b="1" dirty="0">
                <a:solidFill>
                  <a:srgbClr val="A69DCD"/>
                </a:solidFill>
                <a:latin typeface="Roboto Black" panose="02000000000000000000" pitchFamily="2" charset="0"/>
                <a:ea typeface="Roboto Black" panose="02000000000000000000" pitchFamily="2" charset="0"/>
              </a:rPr>
              <a:t>Artificial light rays</a:t>
            </a:r>
          </a:p>
          <a:p>
            <a:pPr algn="ctr"/>
            <a:r>
              <a:rPr lang="fr-FR" sz="2400" dirty="0">
                <a:solidFill>
                  <a:srgbClr val="3E3E3E"/>
                </a:solidFill>
                <a:ea typeface="Roboto Black" panose="02000000000000000000" pitchFamily="2" charset="0"/>
              </a:rPr>
              <a:t>6h per </a:t>
            </a:r>
            <a:r>
              <a:rPr lang="fr-FR" sz="2400" dirty="0" err="1">
                <a:solidFill>
                  <a:srgbClr val="3E3E3E"/>
                </a:solidFill>
                <a:ea typeface="Roboto Black" panose="02000000000000000000" pitchFamily="2" charset="0"/>
              </a:rPr>
              <a:t>day</a:t>
            </a:r>
            <a:r>
              <a:rPr lang="fr-FR" sz="2400" dirty="0">
                <a:solidFill>
                  <a:srgbClr val="3E3E3E"/>
                </a:solidFill>
                <a:ea typeface="Roboto Black" panose="02000000000000000000" pitchFamily="2" charset="0"/>
              </a:rPr>
              <a:t> </a:t>
            </a:r>
            <a:r>
              <a:rPr lang="fr-FR" sz="2400" dirty="0" err="1">
                <a:solidFill>
                  <a:srgbClr val="3E3E3E"/>
                </a:solidFill>
                <a:ea typeface="Roboto Black" panose="02000000000000000000" pitchFamily="2" charset="0"/>
              </a:rPr>
              <a:t>exposure</a:t>
            </a:r>
            <a:r>
              <a:rPr lang="fr-FR" sz="2400" dirty="0">
                <a:solidFill>
                  <a:srgbClr val="3E3E3E"/>
                </a:solidFill>
                <a:ea typeface="Roboto Black" panose="02000000000000000000" pitchFamily="2" charset="0"/>
              </a:rPr>
              <a:t> to</a:t>
            </a:r>
          </a:p>
          <a:p>
            <a:pPr algn="ctr"/>
            <a:r>
              <a:rPr lang="fr-FR" sz="2400" dirty="0">
                <a:solidFill>
                  <a:srgbClr val="3E3E3E"/>
                </a:solidFill>
                <a:ea typeface="Roboto Black" panose="02000000000000000000" pitchFamily="2" charset="0"/>
              </a:rPr>
              <a:t> </a:t>
            </a:r>
            <a:r>
              <a:rPr lang="fr-FR" sz="2400" dirty="0" err="1">
                <a:solidFill>
                  <a:srgbClr val="3E3E3E"/>
                </a:solidFill>
                <a:ea typeface="Roboto Black" panose="02000000000000000000" pitchFamily="2" charset="0"/>
              </a:rPr>
              <a:t>artificial</a:t>
            </a:r>
            <a:r>
              <a:rPr lang="fr-FR" sz="2400" dirty="0">
                <a:solidFill>
                  <a:srgbClr val="3E3E3E"/>
                </a:solidFill>
                <a:ea typeface="Roboto Black" panose="02000000000000000000" pitchFamily="2" charset="0"/>
              </a:rPr>
              <a:t> </a:t>
            </a:r>
            <a:r>
              <a:rPr lang="fr-FR" sz="2400" dirty="0" err="1">
                <a:solidFill>
                  <a:srgbClr val="3E3E3E"/>
                </a:solidFill>
                <a:ea typeface="Roboto Black" panose="02000000000000000000" pitchFamily="2" charset="0"/>
              </a:rPr>
              <a:t>blue</a:t>
            </a:r>
            <a:r>
              <a:rPr lang="fr-FR" sz="2400" dirty="0">
                <a:solidFill>
                  <a:srgbClr val="3E3E3E"/>
                </a:solidFill>
                <a:ea typeface="Roboto Black" panose="02000000000000000000" pitchFamily="2" charset="0"/>
              </a:rPr>
              <a:t> light</a:t>
            </a:r>
            <a:r>
              <a:rPr lang="fr-FR" sz="2400" baseline="48000" dirty="0">
                <a:solidFill>
                  <a:srgbClr val="3E3E3E"/>
                </a:solidFill>
              </a:rPr>
              <a:t>*</a:t>
            </a:r>
            <a:r>
              <a:rPr lang="fr-FR" sz="2400" dirty="0">
                <a:solidFill>
                  <a:srgbClr val="3E3E3E"/>
                </a:solidFill>
                <a:ea typeface="Roboto Black" panose="02000000000000000000" pitchFamily="2" charset="0"/>
              </a:rPr>
              <a:t>  </a:t>
            </a:r>
          </a:p>
          <a:p>
            <a:pPr algn="ctr"/>
            <a:endParaRPr lang="fr-FR" sz="2400" b="1" dirty="0">
              <a:solidFill>
                <a:srgbClr val="A69DCD"/>
              </a:solidFill>
              <a:latin typeface="Roboto Black" panose="02000000000000000000" pitchFamily="2" charset="0"/>
              <a:ea typeface="Roboto Black" panose="02000000000000000000" pitchFamily="2" charset="0"/>
            </a:endParaRPr>
          </a:p>
        </p:txBody>
      </p:sp>
      <p:sp>
        <p:nvSpPr>
          <p:cNvPr id="4" name="ZoneTexte 3">
            <a:extLst>
              <a:ext uri="{FF2B5EF4-FFF2-40B4-BE49-F238E27FC236}">
                <a16:creationId xmlns:a16="http://schemas.microsoft.com/office/drawing/2014/main" id="{D468325E-F7AE-6A1E-7248-8592BA3C2E62}"/>
              </a:ext>
            </a:extLst>
          </p:cNvPr>
          <p:cNvSpPr txBox="1"/>
          <p:nvPr/>
        </p:nvSpPr>
        <p:spPr>
          <a:xfrm>
            <a:off x="298455" y="5897301"/>
            <a:ext cx="6731414" cy="507831"/>
          </a:xfrm>
          <a:prstGeom prst="rect">
            <a:avLst/>
          </a:prstGeom>
          <a:noFill/>
        </p:spPr>
        <p:txBody>
          <a:bodyPr wrap="square" rtlCol="0">
            <a:spAutoFit/>
          </a:bodyPr>
          <a:lstStyle/>
          <a:p>
            <a:r>
              <a:rPr lang="fr-FR" sz="900" dirty="0"/>
              <a:t>*</a:t>
            </a:r>
            <a:r>
              <a:rPr lang="fr-FR" sz="900" dirty="0">
                <a:ea typeface="Roboto" panose="02000000000000000000" pitchFamily="2" charset="0"/>
                <a:hlinkClick r:id="rId5">
                  <a:extLst>
                    <a:ext uri="{A12FA001-AC4F-418D-AE19-62706E023703}">
                      <ahyp:hlinkClr xmlns:ahyp="http://schemas.microsoft.com/office/drawing/2018/hyperlinkcolor" val="tx"/>
                    </a:ext>
                  </a:extLst>
                </a:hlinkClick>
              </a:rPr>
              <a:t>https://www.sciencesetavenir.fr/sante/dermato/lumiere-bleue-et-vieillissement-de-la-peau-du-marketing_128720</a:t>
            </a:r>
            <a:endParaRPr lang="fr-FR" sz="900" dirty="0">
              <a:ea typeface="Roboto" panose="02000000000000000000" pitchFamily="2" charset="0"/>
            </a:endParaRPr>
          </a:p>
          <a:p>
            <a:endParaRPr lang="fr-FR" dirty="0"/>
          </a:p>
        </p:txBody>
      </p:sp>
    </p:spTree>
    <p:extLst>
      <p:ext uri="{BB962C8B-B14F-4D97-AF65-F5344CB8AC3E}">
        <p14:creationId xmlns:p14="http://schemas.microsoft.com/office/powerpoint/2010/main" val="248446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63415" y="482969"/>
            <a:ext cx="11488616" cy="792036"/>
          </a:xfrm>
        </p:spPr>
        <p:txBody>
          <a:bodyPr>
            <a:normAutofit fontScale="90000"/>
          </a:bodyPr>
          <a:lstStyle/>
          <a:p>
            <a:r>
              <a:rPr lang="fr-FR" sz="5900" dirty="0">
                <a:solidFill>
                  <a:srgbClr val="A69DCD"/>
                </a:solidFill>
                <a:latin typeface="Roboto" panose="02000000000000000000" pitchFamily="2" charset="0"/>
                <a:ea typeface="Roboto" panose="02000000000000000000" pitchFamily="2" charset="0"/>
              </a:rPr>
              <a:t>An</a:t>
            </a:r>
            <a:r>
              <a:rPr lang="fr-FR" dirty="0">
                <a:latin typeface="Roboto" panose="02000000000000000000" pitchFamily="2" charset="0"/>
                <a:ea typeface="Roboto" panose="02000000000000000000" pitchFamily="2" charset="0"/>
                <a:cs typeface="Roboto" panose="02000000000000000000" pitchFamily="2" charset="0"/>
              </a:rPr>
              <a:t> </a:t>
            </a:r>
            <a:r>
              <a:rPr lang="fr-FR" dirty="0">
                <a:solidFill>
                  <a:srgbClr val="A69DCD"/>
                </a:solidFill>
                <a:latin typeface="Roboto" panose="02000000000000000000" pitchFamily="2" charset="0"/>
                <a:ea typeface="Roboto" panose="02000000000000000000" pitchFamily="2" charset="0"/>
                <a:cs typeface="Roboto" panose="02000000000000000000" pitchFamily="2" charset="0"/>
              </a:rPr>
              <a:t>anti-</a:t>
            </a:r>
            <a:r>
              <a:rPr lang="fr-FR" dirty="0" err="1">
                <a:solidFill>
                  <a:srgbClr val="A69DCD"/>
                </a:solidFill>
                <a:latin typeface="Roboto" panose="02000000000000000000" pitchFamily="2" charset="0"/>
                <a:ea typeface="Roboto" panose="02000000000000000000" pitchFamily="2" charset="0"/>
                <a:cs typeface="Roboto" panose="02000000000000000000" pitchFamily="2" charset="0"/>
              </a:rPr>
              <a:t>aggressions</a:t>
            </a:r>
            <a:r>
              <a:rPr lang="fr-FR" dirty="0">
                <a:solidFill>
                  <a:srgbClr val="A69DCD"/>
                </a:solidFill>
                <a:latin typeface="Roboto" panose="02000000000000000000" pitchFamily="2" charset="0"/>
                <a:ea typeface="Roboto" panose="02000000000000000000" pitchFamily="2" charset="0"/>
                <a:cs typeface="Roboto" panose="02000000000000000000" pitchFamily="2" charset="0"/>
              </a:rPr>
              <a:t> </a:t>
            </a:r>
            <a:r>
              <a:rPr lang="fr-FR" sz="5900" dirty="0">
                <a:latin typeface="Roboto" panose="02000000000000000000" pitchFamily="2" charset="0"/>
                <a:ea typeface="Roboto" panose="02000000000000000000" pitchFamily="2" charset="0"/>
              </a:rPr>
              <a:t>beauty routine</a:t>
            </a:r>
            <a:br>
              <a:rPr lang="fr-FR" dirty="0"/>
            </a:br>
            <a:r>
              <a:rPr lang="fr-FR" sz="3200" dirty="0">
                <a:latin typeface="Roboto Light" panose="02000000000000000000" pitchFamily="2" charset="0"/>
                <a:ea typeface="Roboto Light" panose="02000000000000000000" pitchFamily="2" charset="0"/>
                <a:cs typeface="Roboto Light" panose="02000000000000000000" pitchFamily="2" charset="0"/>
              </a:rPr>
              <a:t>«</a:t>
            </a:r>
            <a:r>
              <a:rPr lang="en-US" sz="3200" dirty="0">
                <a:latin typeface="Roboto Light" panose="02000000000000000000" pitchFamily="2" charset="0"/>
                <a:ea typeface="Roboto Light" panose="02000000000000000000" pitchFamily="2" charset="0"/>
                <a:cs typeface="Roboto Light" panose="02000000000000000000" pitchFamily="2" charset="0"/>
              </a:rPr>
              <a:t>I want to protect my skin from the harmful effects of UV rays and even out my complexion</a:t>
            </a:r>
            <a:r>
              <a:rPr lang="fr-FR" sz="3200" dirty="0">
                <a:latin typeface="Roboto Light" panose="02000000000000000000" pitchFamily="2" charset="0"/>
                <a:ea typeface="Roboto Light" panose="02000000000000000000" pitchFamily="2" charset="0"/>
                <a:cs typeface="Roboto Light" panose="02000000000000000000" pitchFamily="2" charset="0"/>
              </a:rPr>
              <a:t>»</a:t>
            </a: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5969413"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grpSp>
        <p:nvGrpSpPr>
          <p:cNvPr id="20" name="Groupe 19"/>
          <p:cNvGrpSpPr/>
          <p:nvPr/>
        </p:nvGrpSpPr>
        <p:grpSpPr>
          <a:xfrm>
            <a:off x="760018" y="5036068"/>
            <a:ext cx="1335718" cy="923330"/>
            <a:chOff x="-642885" y="5036068"/>
            <a:chExt cx="1335718" cy="923330"/>
          </a:xfrm>
        </p:grpSpPr>
        <p:sp>
          <p:nvSpPr>
            <p:cNvPr id="22" name="ZoneTexte 21"/>
            <p:cNvSpPr txBox="1"/>
            <p:nvPr/>
          </p:nvSpPr>
          <p:spPr>
            <a:xfrm>
              <a:off x="-201449"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642885" y="5559288"/>
              <a:ext cx="133571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clean</a:t>
              </a:r>
            </a:p>
          </p:txBody>
        </p:sp>
      </p:grpSp>
      <p:grpSp>
        <p:nvGrpSpPr>
          <p:cNvPr id="42" name="Groupe 41"/>
          <p:cNvGrpSpPr/>
          <p:nvPr/>
        </p:nvGrpSpPr>
        <p:grpSpPr>
          <a:xfrm>
            <a:off x="2978519" y="5037050"/>
            <a:ext cx="1596734" cy="922348"/>
            <a:chOff x="1341532" y="5026335"/>
            <a:chExt cx="1596734" cy="922348"/>
          </a:xfrm>
        </p:grpSpPr>
        <p:sp>
          <p:nvSpPr>
            <p:cNvPr id="23" name="ZoneTexte 22"/>
            <p:cNvSpPr txBox="1"/>
            <p:nvPr/>
          </p:nvSpPr>
          <p:spPr>
            <a:xfrm>
              <a:off x="187175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341532" y="5548573"/>
              <a:ext cx="159673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prepare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sp>
        <p:nvSpPr>
          <p:cNvPr id="29" name="ZoneTexte 28"/>
          <p:cNvSpPr txBox="1"/>
          <p:nvPr/>
        </p:nvSpPr>
        <p:spPr>
          <a:xfrm>
            <a:off x="8839265" y="5045531"/>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7131867" y="5559288"/>
            <a:ext cx="410816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protect</a:t>
            </a:r>
            <a:endParaRPr lang="fr-FR" sz="2000" dirty="0">
              <a:latin typeface="Roboto" panose="02000000000000000000" pitchFamily="2" charset="0"/>
              <a:ea typeface="Roboto" panose="02000000000000000000" pitchFamily="2" charset="0"/>
              <a:cs typeface="Roboto" panose="02000000000000000000" pitchFamily="2" charset="0"/>
            </a:endParaRPr>
          </a:p>
        </p:txBody>
      </p:sp>
      <p:sp>
        <p:nvSpPr>
          <p:cNvPr id="10" name="ZoneTexte 9">
            <a:extLst>
              <a:ext uri="{FF2B5EF4-FFF2-40B4-BE49-F238E27FC236}">
                <a16:creationId xmlns:a16="http://schemas.microsoft.com/office/drawing/2014/main" id="{42914DD4-2BA4-4487-D3EC-FAF6D18B6A68}"/>
              </a:ext>
            </a:extLst>
          </p:cNvPr>
          <p:cNvSpPr txBox="1"/>
          <p:nvPr/>
        </p:nvSpPr>
        <p:spPr>
          <a:xfrm>
            <a:off x="9402381" y="1875680"/>
            <a:ext cx="1475510" cy="215444"/>
          </a:xfrm>
          <a:prstGeom prst="rect">
            <a:avLst/>
          </a:prstGeom>
          <a:noFill/>
        </p:spPr>
        <p:txBody>
          <a:bodyPr wrap="square" rtlCol="0">
            <a:spAutoFit/>
          </a:bodyPr>
          <a:lstStyle/>
          <a:p>
            <a:pPr algn="ctr"/>
            <a:r>
              <a:rPr lang="fr-FR" sz="800" dirty="0">
                <a:ea typeface="Roboto" panose="02000000000000000000" pitchFamily="2" charset="0"/>
              </a:rPr>
              <a:t>BRUME MULTI-PROTECTION</a:t>
            </a:r>
          </a:p>
        </p:txBody>
      </p:sp>
      <p:pic>
        <p:nvPicPr>
          <p:cNvPr id="11" name="Image 10" descr="Une image contenant texte, articles de toilette&#10;&#10;Description générée automatiquement">
            <a:extLst>
              <a:ext uri="{FF2B5EF4-FFF2-40B4-BE49-F238E27FC236}">
                <a16:creationId xmlns:a16="http://schemas.microsoft.com/office/drawing/2014/main" id="{A7493E92-88A0-8DD3-E5E7-A4EF23B11D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3382" y="1767485"/>
            <a:ext cx="1628557" cy="3664254"/>
          </a:xfrm>
          <a:prstGeom prst="rect">
            <a:avLst/>
          </a:prstGeom>
        </p:spPr>
      </p:pic>
      <p:sp>
        <p:nvSpPr>
          <p:cNvPr id="13" name="object 27">
            <a:extLst>
              <a:ext uri="{FF2B5EF4-FFF2-40B4-BE49-F238E27FC236}">
                <a16:creationId xmlns:a16="http://schemas.microsoft.com/office/drawing/2014/main" id="{87B258B7-932A-24B2-BDA4-B5103C8D9AB0}"/>
              </a:ext>
            </a:extLst>
          </p:cNvPr>
          <p:cNvSpPr/>
          <p:nvPr/>
        </p:nvSpPr>
        <p:spPr>
          <a:xfrm rot="5400000">
            <a:off x="8526211" y="2658912"/>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5" name="ZoneTexte 4">
            <a:extLst>
              <a:ext uri="{FF2B5EF4-FFF2-40B4-BE49-F238E27FC236}">
                <a16:creationId xmlns:a16="http://schemas.microsoft.com/office/drawing/2014/main" id="{437E1779-F3FA-BA96-F066-1AEA63ADF267}"/>
              </a:ext>
            </a:extLst>
          </p:cNvPr>
          <p:cNvSpPr txBox="1"/>
          <p:nvPr/>
        </p:nvSpPr>
        <p:spPr>
          <a:xfrm>
            <a:off x="4893137" y="5559288"/>
            <a:ext cx="2687511"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treat</a:t>
            </a:r>
            <a:r>
              <a:rPr lang="fr-FR" sz="2000" dirty="0">
                <a:latin typeface="Roboto" panose="02000000000000000000" pitchFamily="2" charset="0"/>
                <a:ea typeface="Roboto" panose="02000000000000000000" pitchFamily="2" charset="0"/>
                <a:cs typeface="Roboto" panose="02000000000000000000" pitchFamily="2" charset="0"/>
              </a:rPr>
              <a:t> and hydrate</a:t>
            </a:r>
          </a:p>
        </p:txBody>
      </p:sp>
      <p:pic>
        <p:nvPicPr>
          <p:cNvPr id="6" name="Image 5">
            <a:extLst>
              <a:ext uri="{FF2B5EF4-FFF2-40B4-BE49-F238E27FC236}">
                <a16:creationId xmlns:a16="http://schemas.microsoft.com/office/drawing/2014/main" id="{584DD3B6-C44E-6190-CE66-D88EEA4E90D0}"/>
              </a:ext>
            </a:extLst>
          </p:cNvPr>
          <p:cNvPicPr>
            <a:picLocks noChangeAspect="1"/>
          </p:cNvPicPr>
          <p:nvPr/>
        </p:nvPicPr>
        <p:blipFill>
          <a:blip r:embed="rId4"/>
          <a:stretch>
            <a:fillRect/>
          </a:stretch>
        </p:blipFill>
        <p:spPr>
          <a:xfrm>
            <a:off x="3374329" y="1875681"/>
            <a:ext cx="924549" cy="3228298"/>
          </a:xfrm>
          <a:prstGeom prst="rect">
            <a:avLst/>
          </a:prstGeom>
        </p:spPr>
      </p:pic>
      <p:pic>
        <p:nvPicPr>
          <p:cNvPr id="7" name="Image 6">
            <a:extLst>
              <a:ext uri="{FF2B5EF4-FFF2-40B4-BE49-F238E27FC236}">
                <a16:creationId xmlns:a16="http://schemas.microsoft.com/office/drawing/2014/main" id="{B7BD97FD-3E74-D596-F428-8F83503CE9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694"/>
          <a:stretch/>
        </p:blipFill>
        <p:spPr>
          <a:xfrm>
            <a:off x="853408" y="2153694"/>
            <a:ext cx="1242327" cy="2891837"/>
          </a:xfrm>
          <a:prstGeom prst="rect">
            <a:avLst/>
          </a:prstGeom>
        </p:spPr>
      </p:pic>
      <p:pic>
        <p:nvPicPr>
          <p:cNvPr id="12" name="Image 11" descr="Une image contenant intérieur, fermer&#10;&#10;Description générée automatiquement">
            <a:extLst>
              <a:ext uri="{FF2B5EF4-FFF2-40B4-BE49-F238E27FC236}">
                <a16:creationId xmlns:a16="http://schemas.microsoft.com/office/drawing/2014/main" id="{A869F4AF-0255-A1C3-BF56-4690748B546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006" b="89984" l="9962" r="89984">
                        <a14:foregroundMark x1="38503" y1="60703" x2="38503" y2="60703"/>
                        <a14:foregroundMark x1="61335" y1="42286" x2="65051" y2="47294"/>
                        <a14:foregroundMark x1="64777" y1="54566" x2="64513" y2="61551"/>
                        <a14:foregroundMark x1="65051" y1="47294" x2="64881" y2="51787"/>
                        <a14:foregroundMark x1="65159" y1="55614" x2="64351" y2="76131"/>
                        <a14:foregroundMark x1="49435" y1="9006" x2="49435" y2="9006"/>
                        <a14:foregroundMark x1="65267" y1="78635" x2="64782" y2="82553"/>
                        <a14:foregroundMark x1="65734" y1="64152" x2="65582" y2="66194"/>
                        <a14:foregroundMark x1="64512" y1="54566" x2="64826" y2="67499"/>
                        <a14:foregroundMark x1="64297" y1="45718" x2="64444" y2="51787"/>
                        <a14:foregroundMark x1="65242" y1="54566" x2="64977" y2="65003"/>
                        <a14:foregroundMark x1="65431" y1="47136" x2="65313" y2="51787"/>
                        <a14:foregroundMark x1="65379" y1="54566" x2="65582" y2="64492"/>
                        <a14:foregroundMark x1="65280" y1="49745" x2="65322" y2="51787"/>
                        <a14:backgroundMark x1="49381" y1="8926" x2="49381" y2="8926"/>
                        <a14:backgroundMark x1="66263" y1="51787" x2="66263" y2="54566"/>
                      </a14:backgroundRemoval>
                    </a14:imgEffect>
                  </a14:imgLayer>
                </a14:imgProps>
              </a:ext>
              <a:ext uri="{28A0092B-C50C-407E-A947-70E740481C1C}">
                <a14:useLocalDpi xmlns:a14="http://schemas.microsoft.com/office/drawing/2010/main" val="0"/>
              </a:ext>
            </a:extLst>
          </a:blip>
          <a:srcRect l="30579" t="8425" r="32339" b="8345"/>
          <a:stretch/>
        </p:blipFill>
        <p:spPr>
          <a:xfrm>
            <a:off x="6168813" y="2792842"/>
            <a:ext cx="752717" cy="2252689"/>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F642EFF8-4496-C01C-6BB0-46092AF8AD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8188" y="1760159"/>
            <a:ext cx="2422000" cy="3633396"/>
          </a:xfrm>
          <a:prstGeom prst="rect">
            <a:avLst/>
          </a:prstGeom>
        </p:spPr>
      </p:pic>
      <p:pic>
        <p:nvPicPr>
          <p:cNvPr id="2" name="Picture 6">
            <a:extLst>
              <a:ext uri="{FF2B5EF4-FFF2-40B4-BE49-F238E27FC236}">
                <a16:creationId xmlns:a16="http://schemas.microsoft.com/office/drawing/2014/main" id="{515A0468-7152-4FF3-9B66-FB1CFC632E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0973" y="3260559"/>
            <a:ext cx="832611" cy="1843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315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63415" y="482969"/>
            <a:ext cx="11488616" cy="792036"/>
          </a:xfrm>
        </p:spPr>
        <p:txBody>
          <a:bodyPr>
            <a:normAutofit fontScale="90000"/>
          </a:bodyPr>
          <a:lstStyle/>
          <a:p>
            <a:r>
              <a:rPr lang="fr-FR" sz="5900" dirty="0">
                <a:solidFill>
                  <a:srgbClr val="A69DCD"/>
                </a:solidFill>
                <a:latin typeface="Roboto" panose="02000000000000000000" pitchFamily="2" charset="0"/>
                <a:ea typeface="Roboto" panose="02000000000000000000" pitchFamily="2" charset="0"/>
              </a:rPr>
              <a:t>An</a:t>
            </a:r>
            <a:r>
              <a:rPr lang="fr-FR" dirty="0">
                <a:latin typeface="Roboto" panose="02000000000000000000" pitchFamily="2" charset="0"/>
                <a:ea typeface="Roboto" panose="02000000000000000000" pitchFamily="2" charset="0"/>
                <a:cs typeface="Roboto" panose="02000000000000000000" pitchFamily="2" charset="0"/>
              </a:rPr>
              <a:t> </a:t>
            </a:r>
            <a:r>
              <a:rPr lang="fr-FR" dirty="0">
                <a:solidFill>
                  <a:srgbClr val="A69DCD"/>
                </a:solidFill>
                <a:latin typeface="Roboto" panose="02000000000000000000" pitchFamily="2" charset="0"/>
                <a:ea typeface="Roboto" panose="02000000000000000000" pitchFamily="2" charset="0"/>
                <a:cs typeface="Roboto" panose="02000000000000000000" pitchFamily="2" charset="0"/>
              </a:rPr>
              <a:t>anti-</a:t>
            </a:r>
            <a:r>
              <a:rPr lang="fr-FR" dirty="0" err="1">
                <a:solidFill>
                  <a:srgbClr val="A69DCD"/>
                </a:solidFill>
                <a:latin typeface="Roboto" panose="02000000000000000000" pitchFamily="2" charset="0"/>
                <a:ea typeface="Roboto" panose="02000000000000000000" pitchFamily="2" charset="0"/>
                <a:cs typeface="Roboto" panose="02000000000000000000" pitchFamily="2" charset="0"/>
              </a:rPr>
              <a:t>aggressions</a:t>
            </a:r>
            <a:r>
              <a:rPr lang="fr-FR" dirty="0">
                <a:solidFill>
                  <a:srgbClr val="A69DCD"/>
                </a:solidFill>
                <a:latin typeface="Roboto" panose="02000000000000000000" pitchFamily="2" charset="0"/>
                <a:ea typeface="Roboto" panose="02000000000000000000" pitchFamily="2" charset="0"/>
                <a:cs typeface="Roboto" panose="02000000000000000000" pitchFamily="2" charset="0"/>
              </a:rPr>
              <a:t> </a:t>
            </a:r>
            <a:r>
              <a:rPr lang="fr-FR" sz="5900" dirty="0">
                <a:latin typeface="Roboto" panose="02000000000000000000" pitchFamily="2" charset="0"/>
                <a:ea typeface="Roboto" panose="02000000000000000000" pitchFamily="2" charset="0"/>
              </a:rPr>
              <a:t>beauty routine</a:t>
            </a:r>
            <a:br>
              <a:rPr lang="fr-FR" dirty="0"/>
            </a:br>
            <a:r>
              <a:rPr lang="fr-FR" sz="3200" dirty="0">
                <a:latin typeface="Roboto Light" panose="02000000000000000000" pitchFamily="2" charset="0"/>
                <a:ea typeface="Roboto Light" panose="02000000000000000000" pitchFamily="2" charset="0"/>
                <a:cs typeface="Roboto Light" panose="02000000000000000000" pitchFamily="2" charset="0"/>
              </a:rPr>
              <a:t>«</a:t>
            </a:r>
            <a:r>
              <a:rPr lang="en-US" sz="3200" dirty="0">
                <a:latin typeface="Roboto Light" panose="02000000000000000000" pitchFamily="2" charset="0"/>
                <a:ea typeface="Roboto Light" panose="02000000000000000000" pitchFamily="2" charset="0"/>
                <a:cs typeface="Roboto Light" panose="02000000000000000000" pitchFamily="2" charset="0"/>
              </a:rPr>
              <a:t>I want to reinforce my anti-aging routine by fighting against oxidative stress</a:t>
            </a:r>
            <a:r>
              <a:rPr lang="fr-FR" sz="3200" dirty="0">
                <a:latin typeface="Roboto Light" panose="02000000000000000000" pitchFamily="2" charset="0"/>
                <a:ea typeface="Roboto Light" panose="02000000000000000000" pitchFamily="2" charset="0"/>
                <a:cs typeface="Roboto Light" panose="02000000000000000000" pitchFamily="2" charset="0"/>
              </a:rPr>
              <a:t>»</a:t>
            </a: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5969413"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grpSp>
        <p:nvGrpSpPr>
          <p:cNvPr id="20" name="Groupe 19"/>
          <p:cNvGrpSpPr/>
          <p:nvPr/>
        </p:nvGrpSpPr>
        <p:grpSpPr>
          <a:xfrm>
            <a:off x="760018" y="5036068"/>
            <a:ext cx="1335718" cy="923330"/>
            <a:chOff x="-642885" y="5036068"/>
            <a:chExt cx="1335718" cy="923330"/>
          </a:xfrm>
        </p:grpSpPr>
        <p:sp>
          <p:nvSpPr>
            <p:cNvPr id="22" name="ZoneTexte 21"/>
            <p:cNvSpPr txBox="1"/>
            <p:nvPr/>
          </p:nvSpPr>
          <p:spPr>
            <a:xfrm>
              <a:off x="-201449"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642885" y="5559288"/>
              <a:ext cx="133571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clean</a:t>
              </a:r>
            </a:p>
          </p:txBody>
        </p:sp>
      </p:grpSp>
      <p:sp>
        <p:nvSpPr>
          <p:cNvPr id="29" name="ZoneTexte 28"/>
          <p:cNvSpPr txBox="1"/>
          <p:nvPr/>
        </p:nvSpPr>
        <p:spPr>
          <a:xfrm>
            <a:off x="9849920" y="5045531"/>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8142522" y="5559288"/>
            <a:ext cx="410816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protect</a:t>
            </a:r>
            <a:endParaRPr lang="fr-FR" sz="2000" dirty="0">
              <a:latin typeface="Roboto" panose="02000000000000000000" pitchFamily="2" charset="0"/>
              <a:ea typeface="Roboto" panose="02000000000000000000" pitchFamily="2" charset="0"/>
              <a:cs typeface="Roboto" panose="02000000000000000000" pitchFamily="2" charset="0"/>
            </a:endParaRPr>
          </a:p>
        </p:txBody>
      </p:sp>
      <p:sp>
        <p:nvSpPr>
          <p:cNvPr id="10" name="ZoneTexte 9">
            <a:extLst>
              <a:ext uri="{FF2B5EF4-FFF2-40B4-BE49-F238E27FC236}">
                <a16:creationId xmlns:a16="http://schemas.microsoft.com/office/drawing/2014/main" id="{42914DD4-2BA4-4487-D3EC-FAF6D18B6A68}"/>
              </a:ext>
            </a:extLst>
          </p:cNvPr>
          <p:cNvSpPr txBox="1"/>
          <p:nvPr/>
        </p:nvSpPr>
        <p:spPr>
          <a:xfrm>
            <a:off x="9402381" y="1875680"/>
            <a:ext cx="1475510" cy="215444"/>
          </a:xfrm>
          <a:prstGeom prst="rect">
            <a:avLst/>
          </a:prstGeom>
          <a:noFill/>
        </p:spPr>
        <p:txBody>
          <a:bodyPr wrap="square" rtlCol="0">
            <a:spAutoFit/>
          </a:bodyPr>
          <a:lstStyle/>
          <a:p>
            <a:pPr algn="ctr"/>
            <a:r>
              <a:rPr lang="fr-FR" sz="800" dirty="0">
                <a:ea typeface="Roboto" panose="02000000000000000000" pitchFamily="2" charset="0"/>
              </a:rPr>
              <a:t>BRUME MULTI-PROTECTION</a:t>
            </a:r>
          </a:p>
        </p:txBody>
      </p:sp>
      <p:pic>
        <p:nvPicPr>
          <p:cNvPr id="11" name="Image 10" descr="Une image contenant texte, articles de toilette&#10;&#10;Description générée automatiquement">
            <a:extLst>
              <a:ext uri="{FF2B5EF4-FFF2-40B4-BE49-F238E27FC236}">
                <a16:creationId xmlns:a16="http://schemas.microsoft.com/office/drawing/2014/main" id="{A7493E92-88A0-8DD3-E5E7-A4EF23B11D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1989" y="1774205"/>
            <a:ext cx="1628557" cy="3664254"/>
          </a:xfrm>
          <a:prstGeom prst="rect">
            <a:avLst/>
          </a:prstGeom>
        </p:spPr>
      </p:pic>
      <p:sp>
        <p:nvSpPr>
          <p:cNvPr id="13" name="object 27">
            <a:extLst>
              <a:ext uri="{FF2B5EF4-FFF2-40B4-BE49-F238E27FC236}">
                <a16:creationId xmlns:a16="http://schemas.microsoft.com/office/drawing/2014/main" id="{87B258B7-932A-24B2-BDA4-B5103C8D9AB0}"/>
              </a:ext>
            </a:extLst>
          </p:cNvPr>
          <p:cNvSpPr/>
          <p:nvPr/>
        </p:nvSpPr>
        <p:spPr>
          <a:xfrm rot="5400000">
            <a:off x="8526211" y="2658912"/>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5" name="ZoneTexte 4">
            <a:extLst>
              <a:ext uri="{FF2B5EF4-FFF2-40B4-BE49-F238E27FC236}">
                <a16:creationId xmlns:a16="http://schemas.microsoft.com/office/drawing/2014/main" id="{437E1779-F3FA-BA96-F066-1AEA63ADF267}"/>
              </a:ext>
            </a:extLst>
          </p:cNvPr>
          <p:cNvSpPr txBox="1"/>
          <p:nvPr/>
        </p:nvSpPr>
        <p:spPr>
          <a:xfrm>
            <a:off x="4893137" y="5559288"/>
            <a:ext cx="2687511"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treat</a:t>
            </a:r>
            <a:r>
              <a:rPr lang="fr-FR" sz="2000" dirty="0">
                <a:latin typeface="Roboto" panose="02000000000000000000" pitchFamily="2" charset="0"/>
                <a:ea typeface="Roboto" panose="02000000000000000000" pitchFamily="2" charset="0"/>
                <a:cs typeface="Roboto" panose="02000000000000000000" pitchFamily="2" charset="0"/>
              </a:rPr>
              <a:t> and hydrate</a:t>
            </a:r>
          </a:p>
        </p:txBody>
      </p:sp>
      <p:pic>
        <p:nvPicPr>
          <p:cNvPr id="7" name="Image 6">
            <a:extLst>
              <a:ext uri="{FF2B5EF4-FFF2-40B4-BE49-F238E27FC236}">
                <a16:creationId xmlns:a16="http://schemas.microsoft.com/office/drawing/2014/main" id="{B7BD97FD-3E74-D596-F428-8F83503CE9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694"/>
          <a:stretch/>
        </p:blipFill>
        <p:spPr>
          <a:xfrm>
            <a:off x="853408" y="2167134"/>
            <a:ext cx="1236553" cy="2878397"/>
          </a:xfrm>
          <a:prstGeom prst="rect">
            <a:avLst/>
          </a:prstGeom>
        </p:spPr>
      </p:pic>
      <p:grpSp>
        <p:nvGrpSpPr>
          <p:cNvPr id="4" name="Groupe 3">
            <a:extLst>
              <a:ext uri="{FF2B5EF4-FFF2-40B4-BE49-F238E27FC236}">
                <a16:creationId xmlns:a16="http://schemas.microsoft.com/office/drawing/2014/main" id="{A8816966-39F1-666C-3CB4-88644397D67E}"/>
              </a:ext>
            </a:extLst>
          </p:cNvPr>
          <p:cNvGrpSpPr/>
          <p:nvPr/>
        </p:nvGrpSpPr>
        <p:grpSpPr>
          <a:xfrm>
            <a:off x="2374775" y="2004063"/>
            <a:ext cx="1596734" cy="3955335"/>
            <a:chOff x="2028452" y="2004063"/>
            <a:chExt cx="1596734" cy="3955335"/>
          </a:xfrm>
        </p:grpSpPr>
        <p:grpSp>
          <p:nvGrpSpPr>
            <p:cNvPr id="8" name="Groupe 7">
              <a:extLst>
                <a:ext uri="{FF2B5EF4-FFF2-40B4-BE49-F238E27FC236}">
                  <a16:creationId xmlns:a16="http://schemas.microsoft.com/office/drawing/2014/main" id="{CA36F09A-881B-41E2-55DC-B02EB143514D}"/>
                </a:ext>
              </a:extLst>
            </p:cNvPr>
            <p:cNvGrpSpPr/>
            <p:nvPr/>
          </p:nvGrpSpPr>
          <p:grpSpPr>
            <a:xfrm>
              <a:off x="2028452" y="5037050"/>
              <a:ext cx="1596734" cy="922348"/>
              <a:chOff x="1981612" y="5026335"/>
              <a:chExt cx="1596734" cy="922348"/>
            </a:xfrm>
          </p:grpSpPr>
          <p:sp>
            <p:nvSpPr>
              <p:cNvPr id="14" name="ZoneTexte 13">
                <a:extLst>
                  <a:ext uri="{FF2B5EF4-FFF2-40B4-BE49-F238E27FC236}">
                    <a16:creationId xmlns:a16="http://schemas.microsoft.com/office/drawing/2014/main" id="{CCC501FC-64EF-8CA1-25F0-EAE4F7F5433A}"/>
                  </a:ext>
                </a:extLst>
              </p:cNvPr>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16" name="ZoneTexte 15">
                <a:extLst>
                  <a:ext uri="{FF2B5EF4-FFF2-40B4-BE49-F238E27FC236}">
                    <a16:creationId xmlns:a16="http://schemas.microsoft.com/office/drawing/2014/main" id="{88170095-3826-0E9C-5F8D-FA0D654680D5}"/>
                  </a:ext>
                </a:extLst>
              </p:cNvPr>
              <p:cNvSpPr txBox="1"/>
              <p:nvPr/>
            </p:nvSpPr>
            <p:spPr>
              <a:xfrm>
                <a:off x="1981612" y="5548573"/>
                <a:ext cx="159673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prepare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pic>
          <p:nvPicPr>
            <p:cNvPr id="9" name="Image 8">
              <a:extLst>
                <a:ext uri="{FF2B5EF4-FFF2-40B4-BE49-F238E27FC236}">
                  <a16:creationId xmlns:a16="http://schemas.microsoft.com/office/drawing/2014/main" id="{A76165D7-74A5-C036-7639-DA7E211C73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72" t="5001" r="15863" b="13461"/>
            <a:stretch/>
          </p:blipFill>
          <p:spPr>
            <a:xfrm>
              <a:off x="2456702" y="2004063"/>
              <a:ext cx="765690" cy="3046336"/>
            </a:xfrm>
            <a:prstGeom prst="rect">
              <a:avLst/>
            </a:prstGeom>
          </p:spPr>
        </p:pic>
      </p:grpSp>
      <p:pic>
        <p:nvPicPr>
          <p:cNvPr id="17" name="Image 16">
            <a:extLst>
              <a:ext uri="{FF2B5EF4-FFF2-40B4-BE49-F238E27FC236}">
                <a16:creationId xmlns:a16="http://schemas.microsoft.com/office/drawing/2014/main" id="{FB127B42-60E7-C3B1-E1CB-868050F28F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26" b="94045" l="9843" r="89961">
                        <a14:foregroundMark x1="12598" y1="41191" x2="15945" y2="78412"/>
                        <a14:foregroundMark x1="15945" y1="78412" x2="37795" y2="94293"/>
                        <a14:foregroundMark x1="37795" y1="94293" x2="61024" y2="94045"/>
                        <a14:foregroundMark x1="61024" y1="94045" x2="68110" y2="69727"/>
                        <a14:foregroundMark x1="68110" y1="69727" x2="67126" y2="16625"/>
                        <a14:foregroundMark x1="13189" y1="62531" x2="12205" y2="84119"/>
                        <a14:foregroundMark x1="68110" y1="85112" x2="68701" y2="90074"/>
                        <a14:foregroundMark x1="63583" y1="11911" x2="17717" y2="12159"/>
                        <a14:foregroundMark x1="66535" y1="11911" x2="18307" y2="11911"/>
                        <a14:foregroundMark x1="14764" y1="11911" x2="30118" y2="11166"/>
                        <a14:foregroundMark x1="66535" y1="11414" x2="50591" y2="10670"/>
                        <a14:foregroundMark x1="68307" y1="11166" x2="64567" y2="11166"/>
                        <a14:foregroundMark x1="13583" y1="11911" x2="20276" y2="9926"/>
                      </a14:backgroundRemoval>
                    </a14:imgEffect>
                  </a14:imgLayer>
                </a14:imgProps>
              </a:ext>
            </a:extLst>
          </a:blip>
          <a:srcRect l="7789" t="7438" r="28836"/>
          <a:stretch/>
        </p:blipFill>
        <p:spPr>
          <a:xfrm>
            <a:off x="5863523" y="3549605"/>
            <a:ext cx="1292209" cy="1497241"/>
          </a:xfrm>
          <a:prstGeom prst="rect">
            <a:avLst/>
          </a:prstGeom>
        </p:spPr>
      </p:pic>
      <p:pic>
        <p:nvPicPr>
          <p:cNvPr id="21" name="Image 20" descr="Une image contenant texte, articles de toilette&#10;&#10;Description générée automatiquement">
            <a:extLst>
              <a:ext uri="{FF2B5EF4-FFF2-40B4-BE49-F238E27FC236}">
                <a16:creationId xmlns:a16="http://schemas.microsoft.com/office/drawing/2014/main" id="{45049B17-B0FB-7BBF-AE20-BBDC1DAFB153}"/>
              </a:ext>
            </a:extLst>
          </p:cNvPr>
          <p:cNvPicPr>
            <a:picLocks noChangeAspect="1"/>
          </p:cNvPicPr>
          <p:nvPr/>
        </p:nvPicPr>
        <p:blipFill rotWithShape="1">
          <a:blip r:embed="rId8" cstate="print">
            <a:alphaModFix/>
            <a:extLst>
              <a:ext uri="{28A0092B-C50C-407E-A947-70E740481C1C}">
                <a14:useLocalDpi xmlns:a14="http://schemas.microsoft.com/office/drawing/2010/main" val="0"/>
              </a:ext>
            </a:extLst>
          </a:blip>
          <a:srcRect l="35775" t="27347" r="37772" b="7024"/>
          <a:stretch/>
        </p:blipFill>
        <p:spPr>
          <a:xfrm>
            <a:off x="4711950" y="3074733"/>
            <a:ext cx="529507" cy="1970797"/>
          </a:xfrm>
          <a:prstGeom prst="rect">
            <a:avLst/>
          </a:prstGeom>
        </p:spPr>
      </p:pic>
      <p:pic>
        <p:nvPicPr>
          <p:cNvPr id="27" name="Picture 4">
            <a:extLst>
              <a:ext uri="{FF2B5EF4-FFF2-40B4-BE49-F238E27FC236}">
                <a16:creationId xmlns:a16="http://schemas.microsoft.com/office/drawing/2014/main" id="{0A403B62-9A40-195C-E6C4-3EC6E6049F3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2080" t="32358" r="34560" b="6025"/>
          <a:stretch/>
        </p:blipFill>
        <p:spPr bwMode="auto">
          <a:xfrm>
            <a:off x="7150476" y="3150641"/>
            <a:ext cx="705031" cy="1953337"/>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descr="Une image contenant texte&#10;&#10;Description générée automatiquement">
            <a:extLst>
              <a:ext uri="{FF2B5EF4-FFF2-40B4-BE49-F238E27FC236}">
                <a16:creationId xmlns:a16="http://schemas.microsoft.com/office/drawing/2014/main" id="{051E4189-412D-3226-0B5C-16F3649FE61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7079" t="24200" r="35033" b="5705"/>
          <a:stretch/>
        </p:blipFill>
        <p:spPr>
          <a:xfrm>
            <a:off x="5228076" y="2538662"/>
            <a:ext cx="680354" cy="2565315"/>
          </a:xfrm>
          <a:prstGeom prst="rect">
            <a:avLst/>
          </a:prstGeom>
        </p:spPr>
      </p:pic>
    </p:spTree>
    <p:extLst>
      <p:ext uri="{BB962C8B-B14F-4D97-AF65-F5344CB8AC3E}">
        <p14:creationId xmlns:p14="http://schemas.microsoft.com/office/powerpoint/2010/main" val="100723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63415" y="446163"/>
            <a:ext cx="11488616" cy="792036"/>
          </a:xfrm>
        </p:spPr>
        <p:txBody>
          <a:bodyPr>
            <a:normAutofit fontScale="90000"/>
          </a:bodyPr>
          <a:lstStyle/>
          <a:p>
            <a:r>
              <a:rPr lang="fr-FR" sz="5900" dirty="0">
                <a:solidFill>
                  <a:srgbClr val="A69DCD"/>
                </a:solidFill>
                <a:latin typeface="Roboto" panose="02000000000000000000" pitchFamily="2" charset="0"/>
                <a:ea typeface="Roboto" panose="02000000000000000000" pitchFamily="2" charset="0"/>
              </a:rPr>
              <a:t>An</a:t>
            </a:r>
            <a:r>
              <a:rPr lang="fr-FR" dirty="0">
                <a:latin typeface="Roboto" panose="02000000000000000000" pitchFamily="2" charset="0"/>
                <a:ea typeface="Roboto" panose="02000000000000000000" pitchFamily="2" charset="0"/>
                <a:cs typeface="Roboto" panose="02000000000000000000" pitchFamily="2" charset="0"/>
              </a:rPr>
              <a:t> </a:t>
            </a:r>
            <a:r>
              <a:rPr lang="fr-FR" dirty="0">
                <a:solidFill>
                  <a:srgbClr val="A69DCD"/>
                </a:solidFill>
                <a:latin typeface="Roboto" panose="02000000000000000000" pitchFamily="2" charset="0"/>
                <a:ea typeface="Roboto" panose="02000000000000000000" pitchFamily="2" charset="0"/>
                <a:cs typeface="Roboto" panose="02000000000000000000" pitchFamily="2" charset="0"/>
              </a:rPr>
              <a:t>anti-</a:t>
            </a:r>
            <a:r>
              <a:rPr lang="fr-FR" dirty="0" err="1">
                <a:solidFill>
                  <a:srgbClr val="A69DCD"/>
                </a:solidFill>
                <a:latin typeface="Roboto" panose="02000000000000000000" pitchFamily="2" charset="0"/>
                <a:ea typeface="Roboto" panose="02000000000000000000" pitchFamily="2" charset="0"/>
                <a:cs typeface="Roboto" panose="02000000000000000000" pitchFamily="2" charset="0"/>
              </a:rPr>
              <a:t>aggressions</a:t>
            </a:r>
            <a:r>
              <a:rPr lang="fr-FR" dirty="0">
                <a:solidFill>
                  <a:srgbClr val="A69DCD"/>
                </a:solidFill>
                <a:latin typeface="Roboto" panose="02000000000000000000" pitchFamily="2" charset="0"/>
                <a:ea typeface="Roboto" panose="02000000000000000000" pitchFamily="2" charset="0"/>
                <a:cs typeface="Roboto" panose="02000000000000000000" pitchFamily="2" charset="0"/>
              </a:rPr>
              <a:t> </a:t>
            </a:r>
            <a:r>
              <a:rPr lang="fr-FR" sz="5900" dirty="0">
                <a:latin typeface="Roboto" panose="02000000000000000000" pitchFamily="2" charset="0"/>
                <a:ea typeface="Roboto" panose="02000000000000000000" pitchFamily="2" charset="0"/>
              </a:rPr>
              <a:t>beauty routine</a:t>
            </a:r>
            <a:br>
              <a:rPr lang="fr-FR" dirty="0"/>
            </a:br>
            <a:r>
              <a:rPr lang="fr-FR" sz="3200" dirty="0">
                <a:latin typeface="Roboto Light" panose="02000000000000000000" pitchFamily="2" charset="0"/>
                <a:ea typeface="Roboto Light" panose="02000000000000000000" pitchFamily="2" charset="0"/>
                <a:cs typeface="Roboto Light" panose="02000000000000000000" pitchFamily="2" charset="0"/>
              </a:rPr>
              <a:t>«</a:t>
            </a:r>
            <a:r>
              <a:rPr lang="en-US" sz="3200" dirty="0">
                <a:latin typeface="Roboto Light" panose="02000000000000000000" pitchFamily="2" charset="0"/>
                <a:ea typeface="Roboto Light" panose="02000000000000000000" pitchFamily="2" charset="0"/>
                <a:cs typeface="Roboto Light" panose="02000000000000000000" pitchFamily="2" charset="0"/>
              </a:rPr>
              <a:t>I would like a special men's routine to protect my skin from premature aging and external aggressions</a:t>
            </a:r>
            <a:r>
              <a:rPr lang="fr-FR" sz="3200" dirty="0">
                <a:latin typeface="Roboto Light" panose="02000000000000000000" pitchFamily="2" charset="0"/>
                <a:ea typeface="Roboto Light" panose="02000000000000000000" pitchFamily="2" charset="0"/>
                <a:cs typeface="Roboto Light" panose="02000000000000000000" pitchFamily="2" charset="0"/>
              </a:rPr>
              <a:t>»</a:t>
            </a: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6822050"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7" name="ZoneTexte 26"/>
          <p:cNvSpPr txBox="1"/>
          <p:nvPr/>
        </p:nvSpPr>
        <p:spPr>
          <a:xfrm>
            <a:off x="4641099" y="5555524"/>
            <a:ext cx="472965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hydrate</a:t>
            </a:r>
          </a:p>
        </p:txBody>
      </p:sp>
      <p:grpSp>
        <p:nvGrpSpPr>
          <p:cNvPr id="20" name="Groupe 19"/>
          <p:cNvGrpSpPr/>
          <p:nvPr/>
        </p:nvGrpSpPr>
        <p:grpSpPr>
          <a:xfrm>
            <a:off x="1232458" y="5036068"/>
            <a:ext cx="1335718" cy="923330"/>
            <a:chOff x="-170445" y="5036068"/>
            <a:chExt cx="1335718" cy="923330"/>
          </a:xfrm>
        </p:grpSpPr>
        <p:sp>
          <p:nvSpPr>
            <p:cNvPr id="22" name="ZoneTexte 21"/>
            <p:cNvSpPr txBox="1"/>
            <p:nvPr/>
          </p:nvSpPr>
          <p:spPr>
            <a:xfrm>
              <a:off x="2709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170445" y="5559288"/>
              <a:ext cx="133571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clean</a:t>
              </a:r>
            </a:p>
          </p:txBody>
        </p:sp>
      </p:grpSp>
      <p:grpSp>
        <p:nvGrpSpPr>
          <p:cNvPr id="42" name="Groupe 41"/>
          <p:cNvGrpSpPr/>
          <p:nvPr/>
        </p:nvGrpSpPr>
        <p:grpSpPr>
          <a:xfrm>
            <a:off x="3466199" y="5037050"/>
            <a:ext cx="1596734" cy="922348"/>
            <a:chOff x="1981612" y="5026335"/>
            <a:chExt cx="1596734" cy="922348"/>
          </a:xfrm>
        </p:grpSpPr>
        <p:sp>
          <p:nvSpPr>
            <p:cNvPr id="23" name="ZoneTexte 22"/>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981612" y="5548573"/>
              <a:ext cx="159673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prepare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sp>
        <p:nvSpPr>
          <p:cNvPr id="16" name="ZoneTexte 15"/>
          <p:cNvSpPr txBox="1"/>
          <p:nvPr/>
        </p:nvSpPr>
        <p:spPr>
          <a:xfrm>
            <a:off x="8823261" y="1875680"/>
            <a:ext cx="1475510" cy="215444"/>
          </a:xfrm>
          <a:prstGeom prst="rect">
            <a:avLst/>
          </a:prstGeom>
          <a:noFill/>
        </p:spPr>
        <p:txBody>
          <a:bodyPr wrap="square" rtlCol="0">
            <a:spAutoFit/>
          </a:bodyPr>
          <a:lstStyle/>
          <a:p>
            <a:pPr algn="ctr"/>
            <a:r>
              <a:rPr lang="fr-FR" sz="800" dirty="0">
                <a:ea typeface="Roboto" panose="02000000000000000000" pitchFamily="2" charset="0"/>
              </a:rPr>
              <a:t>BRUME MULT- PROTECTION</a:t>
            </a:r>
          </a:p>
        </p:txBody>
      </p:sp>
      <p:sp>
        <p:nvSpPr>
          <p:cNvPr id="29" name="ZoneTexte 28"/>
          <p:cNvSpPr txBox="1"/>
          <p:nvPr/>
        </p:nvSpPr>
        <p:spPr>
          <a:xfrm>
            <a:off x="9282032" y="5045531"/>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7437473" y="5559288"/>
            <a:ext cx="410816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protect</a:t>
            </a:r>
            <a:endParaRPr lang="fr-FR" sz="2000" dirty="0">
              <a:latin typeface="Roboto" panose="02000000000000000000" pitchFamily="2" charset="0"/>
              <a:ea typeface="Roboto" panose="02000000000000000000" pitchFamily="2" charset="0"/>
              <a:cs typeface="Roboto" panose="02000000000000000000" pitchFamily="2" charset="0"/>
            </a:endParaRPr>
          </a:p>
        </p:txBody>
      </p:sp>
      <p:sp>
        <p:nvSpPr>
          <p:cNvPr id="2" name="object 27">
            <a:extLst>
              <a:ext uri="{FF2B5EF4-FFF2-40B4-BE49-F238E27FC236}">
                <a16:creationId xmlns:a16="http://schemas.microsoft.com/office/drawing/2014/main" id="{8EA0D68B-C3EE-4681-D160-755BE96562D5}"/>
              </a:ext>
            </a:extLst>
          </p:cNvPr>
          <p:cNvSpPr/>
          <p:nvPr/>
        </p:nvSpPr>
        <p:spPr>
          <a:xfrm rot="5400000">
            <a:off x="7947091" y="2658912"/>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pic>
        <p:nvPicPr>
          <p:cNvPr id="4" name="Image 3" descr="Une image contenant texte, articles de toilette&#10;&#10;Description générée automatiquement">
            <a:extLst>
              <a:ext uri="{FF2B5EF4-FFF2-40B4-BE49-F238E27FC236}">
                <a16:creationId xmlns:a16="http://schemas.microsoft.com/office/drawing/2014/main" id="{3DC7AFD7-62D5-E7D6-3E01-BA0111AAB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990" y="1791632"/>
            <a:ext cx="1628557" cy="3664254"/>
          </a:xfrm>
          <a:prstGeom prst="rect">
            <a:avLst/>
          </a:prstGeom>
        </p:spPr>
      </p:pic>
      <p:pic>
        <p:nvPicPr>
          <p:cNvPr id="10" name="Image 9">
            <a:extLst>
              <a:ext uri="{FF2B5EF4-FFF2-40B4-BE49-F238E27FC236}">
                <a16:creationId xmlns:a16="http://schemas.microsoft.com/office/drawing/2014/main" id="{85DB9899-D56C-3C44-ABC8-1E6282B2B6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313" t="3097" r="30819" b="5107"/>
          <a:stretch/>
        </p:blipFill>
        <p:spPr>
          <a:xfrm>
            <a:off x="3835088" y="2327470"/>
            <a:ext cx="790675" cy="2707698"/>
          </a:xfrm>
          <a:prstGeom prst="rect">
            <a:avLst/>
          </a:prstGeom>
        </p:spPr>
      </p:pic>
      <p:pic>
        <p:nvPicPr>
          <p:cNvPr id="5" name="Image 4" descr="Une image contenant texte, articles de toilette, crème pour la peau&#10;&#10;Description générée automatiquement">
            <a:extLst>
              <a:ext uri="{FF2B5EF4-FFF2-40B4-BE49-F238E27FC236}">
                <a16:creationId xmlns:a16="http://schemas.microsoft.com/office/drawing/2014/main" id="{9CA946AD-DB0A-DB34-A8C3-2DEF89B4FB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698" t="39198" r="32043" b="6754"/>
          <a:stretch/>
        </p:blipFill>
        <p:spPr>
          <a:xfrm>
            <a:off x="6086346" y="3336130"/>
            <a:ext cx="790675" cy="1767848"/>
          </a:xfrm>
          <a:prstGeom prst="rect">
            <a:avLst/>
          </a:prstGeom>
        </p:spPr>
      </p:pic>
      <p:pic>
        <p:nvPicPr>
          <p:cNvPr id="6" name="Image 5" descr="Une image contenant texte, articles de toilette, crème pour la peau&#10;&#10;Description générée automatiquement">
            <a:extLst>
              <a:ext uri="{FF2B5EF4-FFF2-40B4-BE49-F238E27FC236}">
                <a16:creationId xmlns:a16="http://schemas.microsoft.com/office/drawing/2014/main" id="{FCEA68C6-9227-EFB0-289C-A5DC6F7287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630" t="25199" r="24977" b="7795"/>
          <a:stretch/>
        </p:blipFill>
        <p:spPr>
          <a:xfrm>
            <a:off x="6883833" y="2923677"/>
            <a:ext cx="1033351" cy="2191460"/>
          </a:xfrm>
          <a:prstGeom prst="rect">
            <a:avLst/>
          </a:prstGeom>
        </p:spPr>
      </p:pic>
      <p:pic>
        <p:nvPicPr>
          <p:cNvPr id="7" name="Image 6" descr="Une image contenant texte, articles de toilette, crème pour la peau&#10;&#10;Description générée automatiquement">
            <a:extLst>
              <a:ext uri="{FF2B5EF4-FFF2-40B4-BE49-F238E27FC236}">
                <a16:creationId xmlns:a16="http://schemas.microsoft.com/office/drawing/2014/main" id="{992ECEF0-F2AF-6F22-D8E2-9E74D304FF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710" t="12651" r="22918" b="6712"/>
          <a:stretch/>
        </p:blipFill>
        <p:spPr>
          <a:xfrm>
            <a:off x="1382744" y="2428808"/>
            <a:ext cx="1125439" cy="2649559"/>
          </a:xfrm>
          <a:prstGeom prst="rect">
            <a:avLst/>
          </a:prstGeom>
        </p:spPr>
      </p:pic>
    </p:spTree>
    <p:extLst>
      <p:ext uri="{BB962C8B-B14F-4D97-AF65-F5344CB8AC3E}">
        <p14:creationId xmlns:p14="http://schemas.microsoft.com/office/powerpoint/2010/main" val="1855661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itre 1"/>
          <p:cNvSpPr txBox="1">
            <a:spLocks/>
          </p:cNvSpPr>
          <p:nvPr/>
        </p:nvSpPr>
        <p:spPr>
          <a:xfrm>
            <a:off x="7380008" y="5365344"/>
            <a:ext cx="307305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1800"/>
              </a:lnSpc>
            </a:pPr>
            <a:endParaRPr lang="fr-FR" dirty="0">
              <a:solidFill>
                <a:schemeClr val="tx1"/>
              </a:solidFill>
              <a:highlight>
                <a:srgbClr val="FF0000"/>
              </a:highlight>
              <a:latin typeface="Roboto Black" panose="02000000000000000000" pitchFamily="2" charset="0"/>
              <a:ea typeface="Roboto Black" panose="02000000000000000000" pitchFamily="2" charset="0"/>
            </a:endParaRPr>
          </a:p>
        </p:txBody>
      </p:sp>
      <p:sp>
        <p:nvSpPr>
          <p:cNvPr id="6" name="Espace réservé du titre 1"/>
          <p:cNvSpPr txBox="1">
            <a:spLocks/>
          </p:cNvSpPr>
          <p:nvPr/>
        </p:nvSpPr>
        <p:spPr>
          <a:xfrm>
            <a:off x="309550" y="1325160"/>
            <a:ext cx="4506289"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a:r>
              <a:rPr lang="fr-FR" b="1" cap="small" dirty="0"/>
              <a:t>Vital Defense</a:t>
            </a:r>
            <a:br>
              <a:rPr lang="fr-FR" b="1" cap="small" dirty="0">
                <a:solidFill>
                  <a:schemeClr val="tx1"/>
                </a:solidFill>
              </a:rPr>
            </a:br>
            <a:r>
              <a:rPr lang="fr-FR" sz="2400" b="1" cap="small" dirty="0"/>
              <a:t>multi-protection </a:t>
            </a:r>
            <a:r>
              <a:rPr lang="fr-FR" sz="2400" b="1" cap="small" dirty="0" err="1"/>
              <a:t>mist</a:t>
            </a:r>
            <a:endParaRPr lang="fr-FR" sz="2400" b="1" cap="small" dirty="0">
              <a:solidFill>
                <a:srgbClr val="B2A7F7"/>
              </a:solidFill>
            </a:endParaRPr>
          </a:p>
        </p:txBody>
      </p:sp>
      <p:sp>
        <p:nvSpPr>
          <p:cNvPr id="17" name="Rectangle 16">
            <a:extLst>
              <a:ext uri="{FF2B5EF4-FFF2-40B4-BE49-F238E27FC236}">
                <a16:creationId xmlns:a16="http://schemas.microsoft.com/office/drawing/2014/main" id="{B8498E06-126E-2083-E9F4-1FD4A7BA1347}"/>
              </a:ext>
            </a:extLst>
          </p:cNvPr>
          <p:cNvSpPr/>
          <p:nvPr/>
        </p:nvSpPr>
        <p:spPr>
          <a:xfrm>
            <a:off x="309550" y="3853528"/>
            <a:ext cx="5786449" cy="1897955"/>
          </a:xfrm>
          <a:prstGeom prst="rect">
            <a:avLst/>
          </a:prstGeom>
        </p:spPr>
        <p:txBody>
          <a:bodyPr wrap="square">
            <a:spAutoFit/>
          </a:bodyPr>
          <a:lstStyle/>
          <a:p>
            <a:pPr marL="285750" indent="-285750">
              <a:lnSpc>
                <a:spcPct val="15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Forms an anti-</a:t>
            </a:r>
            <a:r>
              <a:rPr lang="fr-FR" sz="1600" dirty="0" err="1">
                <a:solidFill>
                  <a:srgbClr val="3E3E3E"/>
                </a:solidFill>
                <a:latin typeface="Roboto Light" panose="02000000000000000000" pitchFamily="2" charset="0"/>
                <a:ea typeface="Roboto Light" panose="02000000000000000000" pitchFamily="2" charset="0"/>
              </a:rPr>
              <a:t>aggression</a:t>
            </a:r>
            <a:r>
              <a:rPr lang="fr-FR" sz="1600" dirty="0">
                <a:solidFill>
                  <a:srgbClr val="3E3E3E"/>
                </a:solidFill>
                <a:latin typeface="Roboto Light" panose="02000000000000000000" pitchFamily="2" charset="0"/>
                <a:ea typeface="Roboto Light" panose="02000000000000000000" pitchFamily="2" charset="0"/>
              </a:rPr>
              <a:t> </a:t>
            </a:r>
            <a:r>
              <a:rPr lang="fr-FR" sz="1600" dirty="0" err="1">
                <a:solidFill>
                  <a:srgbClr val="3E3E3E"/>
                </a:solidFill>
                <a:latin typeface="Roboto Light" panose="02000000000000000000" pitchFamily="2" charset="0"/>
                <a:ea typeface="Roboto Light" panose="02000000000000000000" pitchFamily="2" charset="0"/>
              </a:rPr>
              <a:t>shield</a:t>
            </a:r>
            <a:endParaRPr lang="fr-FR" sz="1600" dirty="0">
              <a:solidFill>
                <a:srgbClr val="3E3E3E"/>
              </a:solidFill>
              <a:latin typeface="Roboto Light" panose="02000000000000000000" pitchFamily="2" charset="0"/>
              <a:ea typeface="Roboto Light" panose="02000000000000000000" pitchFamily="2" charset="0"/>
            </a:endParaRPr>
          </a:p>
          <a:p>
            <a:pPr>
              <a:lnSpc>
                <a:spcPct val="150000"/>
              </a:lnSpc>
            </a:pPr>
            <a:r>
              <a:rPr lang="fr-FR" sz="1600" dirty="0">
                <a:solidFill>
                  <a:srgbClr val="3E3E3E"/>
                </a:solidFill>
                <a:latin typeface="Roboto Light" panose="02000000000000000000" pitchFamily="2" charset="0"/>
                <a:ea typeface="Roboto Light" panose="02000000000000000000" pitchFamily="2" charset="0"/>
              </a:rPr>
              <a:t>      Pollution – UV* – Blue light </a:t>
            </a:r>
          </a:p>
          <a:p>
            <a:pPr marL="285750" indent="-285750">
              <a:lnSpc>
                <a:spcPct val="150000"/>
              </a:lnSpc>
              <a:buFont typeface="Wingdings" panose="05000000000000000000" pitchFamily="2" charset="2"/>
              <a:buChar char="ü"/>
            </a:pPr>
            <a:r>
              <a:rPr lang="en-US" sz="1600" dirty="0">
                <a:solidFill>
                  <a:srgbClr val="3E3E3E"/>
                </a:solidFill>
                <a:latin typeface="Roboto Light" panose="02000000000000000000" pitchFamily="2" charset="0"/>
                <a:ea typeface="Roboto Light" panose="02000000000000000000" pitchFamily="2" charset="0"/>
              </a:rPr>
              <a:t>Boosts the skin's self-defense systems</a:t>
            </a:r>
          </a:p>
          <a:p>
            <a:pPr marL="285750" indent="-285750">
              <a:lnSpc>
                <a:spcPct val="150000"/>
              </a:lnSpc>
              <a:buFont typeface="Wingdings" panose="05000000000000000000" pitchFamily="2" charset="2"/>
              <a:buChar char="ü"/>
            </a:pPr>
            <a:r>
              <a:rPr lang="fr-FR" sz="1600" dirty="0" err="1">
                <a:solidFill>
                  <a:srgbClr val="3E3E3E"/>
                </a:solidFill>
                <a:latin typeface="Roboto Light" panose="02000000000000000000" pitchFamily="2" charset="0"/>
                <a:ea typeface="Roboto Light" panose="02000000000000000000" pitchFamily="2" charset="0"/>
              </a:rPr>
              <a:t>Soothes</a:t>
            </a:r>
            <a:r>
              <a:rPr lang="fr-FR" sz="1600" dirty="0">
                <a:solidFill>
                  <a:srgbClr val="3E3E3E"/>
                </a:solidFill>
                <a:latin typeface="Roboto Light" panose="02000000000000000000" pitchFamily="2" charset="0"/>
                <a:ea typeface="Roboto Light" panose="02000000000000000000" pitchFamily="2" charset="0"/>
              </a:rPr>
              <a:t> and </a:t>
            </a:r>
            <a:r>
              <a:rPr lang="fr-FR" sz="1600" dirty="0" err="1">
                <a:solidFill>
                  <a:srgbClr val="3E3E3E"/>
                </a:solidFill>
                <a:latin typeface="Roboto Light" panose="02000000000000000000" pitchFamily="2" charset="0"/>
                <a:ea typeface="Roboto Light" panose="02000000000000000000" pitchFamily="2" charset="0"/>
              </a:rPr>
              <a:t>moisturizes</a:t>
            </a:r>
            <a:endParaRPr lang="fr-FR" sz="1600" dirty="0">
              <a:solidFill>
                <a:srgbClr val="3E3E3E"/>
              </a:solidFill>
              <a:latin typeface="Roboto Light" panose="02000000000000000000" pitchFamily="2" charset="0"/>
              <a:ea typeface="Roboto Light" panose="02000000000000000000" pitchFamily="2" charset="0"/>
            </a:endParaRPr>
          </a:p>
          <a:p>
            <a:pPr marL="285750" indent="-285750">
              <a:lnSpc>
                <a:spcPct val="150000"/>
              </a:lnSpc>
              <a:buFont typeface="Wingdings" panose="05000000000000000000" pitchFamily="2" charset="2"/>
              <a:buChar char="ü"/>
            </a:pPr>
            <a:r>
              <a:rPr lang="en-US" sz="1600" dirty="0">
                <a:solidFill>
                  <a:srgbClr val="3E3E3E"/>
                </a:solidFill>
                <a:latin typeface="Roboto Light" panose="02000000000000000000" pitchFamily="2" charset="0"/>
                <a:ea typeface="Roboto Light" panose="02000000000000000000" pitchFamily="2" charset="0"/>
              </a:rPr>
              <a:t>Fixes make-up all day long</a:t>
            </a:r>
            <a:endParaRPr lang="fr-FR" sz="1600" dirty="0">
              <a:solidFill>
                <a:srgbClr val="3E3E3E"/>
              </a:solidFill>
              <a:latin typeface="Roboto Light" panose="02000000000000000000" pitchFamily="2" charset="0"/>
              <a:ea typeface="Roboto Light" panose="02000000000000000000" pitchFamily="2" charset="0"/>
            </a:endParaRPr>
          </a:p>
        </p:txBody>
      </p:sp>
      <p:sp>
        <p:nvSpPr>
          <p:cNvPr id="2" name="ZoneTexte 1">
            <a:extLst>
              <a:ext uri="{FF2B5EF4-FFF2-40B4-BE49-F238E27FC236}">
                <a16:creationId xmlns:a16="http://schemas.microsoft.com/office/drawing/2014/main" id="{44A013FF-7BF8-9D93-E9E1-7F3B28107AA4}"/>
              </a:ext>
            </a:extLst>
          </p:cNvPr>
          <p:cNvSpPr txBox="1"/>
          <p:nvPr/>
        </p:nvSpPr>
        <p:spPr>
          <a:xfrm>
            <a:off x="286448" y="6429297"/>
            <a:ext cx="4655666" cy="261610"/>
          </a:xfrm>
          <a:prstGeom prst="rect">
            <a:avLst/>
          </a:prstGeom>
          <a:noFill/>
        </p:spPr>
        <p:txBody>
          <a:bodyPr wrap="square" rtlCol="0">
            <a:spAutoFit/>
          </a:bodyPr>
          <a:lstStyle/>
          <a:p>
            <a:r>
              <a:rPr lang="fr-FR" sz="1050" dirty="0"/>
              <a:t>* </a:t>
            </a:r>
            <a:r>
              <a:rPr lang="fr-FR" sz="1050" dirty="0" err="1"/>
              <a:t>Does</a:t>
            </a:r>
            <a:r>
              <a:rPr lang="fr-FR" sz="1050" dirty="0"/>
              <a:t> not </a:t>
            </a:r>
            <a:r>
              <a:rPr lang="fr-FR" sz="1050" dirty="0" err="1"/>
              <a:t>contain</a:t>
            </a:r>
            <a:r>
              <a:rPr lang="fr-FR" sz="1050" dirty="0"/>
              <a:t> </a:t>
            </a:r>
            <a:r>
              <a:rPr lang="fr-FR" sz="1050" dirty="0" err="1"/>
              <a:t>sunscreen</a:t>
            </a:r>
            <a:endParaRPr lang="fr-FR" sz="1050" dirty="0"/>
          </a:p>
        </p:txBody>
      </p:sp>
      <p:sp>
        <p:nvSpPr>
          <p:cNvPr id="5" name="ZoneTexte 4">
            <a:extLst>
              <a:ext uri="{FF2B5EF4-FFF2-40B4-BE49-F238E27FC236}">
                <a16:creationId xmlns:a16="http://schemas.microsoft.com/office/drawing/2014/main" id="{D1244D96-4D45-2BB9-3D59-450FC03CD2EA}"/>
              </a:ext>
            </a:extLst>
          </p:cNvPr>
          <p:cNvSpPr txBox="1"/>
          <p:nvPr/>
        </p:nvSpPr>
        <p:spPr>
          <a:xfrm>
            <a:off x="309551" y="2989630"/>
            <a:ext cx="6093618" cy="646331"/>
          </a:xfrm>
          <a:prstGeom prst="rect">
            <a:avLst/>
          </a:prstGeom>
          <a:noFill/>
        </p:spPr>
        <p:txBody>
          <a:bodyPr wrap="square">
            <a:spAutoFit/>
          </a:bodyPr>
          <a:lstStyle/>
          <a:p>
            <a:r>
              <a:rPr lang="fr-FR" cap="small" dirty="0">
                <a:solidFill>
                  <a:srgbClr val="A69DCD"/>
                </a:solidFill>
              </a:rPr>
              <a:t>ANTI-AGRESSIONS RADIANCE CARE</a:t>
            </a:r>
            <a:br>
              <a:rPr lang="fr-FR" cap="small" dirty="0">
                <a:solidFill>
                  <a:srgbClr val="A69DCD"/>
                </a:solidFill>
              </a:rPr>
            </a:br>
            <a:r>
              <a:rPr lang="fr-FR" cap="small" dirty="0">
                <a:solidFill>
                  <a:srgbClr val="A69DCD"/>
                </a:solidFill>
              </a:rPr>
              <a:t>POLLUTION – LIGHTS [BLUE + SOLAR*]</a:t>
            </a:r>
            <a:endParaRPr lang="fr-FR" dirty="0"/>
          </a:p>
        </p:txBody>
      </p:sp>
      <p:pic>
        <p:nvPicPr>
          <p:cNvPr id="3" name="Image 2">
            <a:extLst>
              <a:ext uri="{FF2B5EF4-FFF2-40B4-BE49-F238E27FC236}">
                <a16:creationId xmlns:a16="http://schemas.microsoft.com/office/drawing/2014/main" id="{548B2973-984C-10A9-CF78-0A69587F2AA4}"/>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4982" t="24019" r="18167" b="23696"/>
          <a:stretch/>
        </p:blipFill>
        <p:spPr>
          <a:xfrm>
            <a:off x="4942114" y="0"/>
            <a:ext cx="7249886" cy="6858000"/>
          </a:xfrm>
          <a:prstGeom prst="rect">
            <a:avLst/>
          </a:prstGeom>
        </p:spPr>
      </p:pic>
    </p:spTree>
    <p:extLst>
      <p:ext uri="{BB962C8B-B14F-4D97-AF65-F5344CB8AC3E}">
        <p14:creationId xmlns:p14="http://schemas.microsoft.com/office/powerpoint/2010/main" val="24159999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49A9CF5-EAFE-D468-0B2F-C48F7FDE24B1}"/>
              </a:ext>
            </a:extLst>
          </p:cNvPr>
          <p:cNvSpPr txBox="1"/>
          <p:nvPr/>
        </p:nvSpPr>
        <p:spPr>
          <a:xfrm>
            <a:off x="495298" y="2032373"/>
            <a:ext cx="25241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err="1">
                <a:solidFill>
                  <a:prstClr val="black"/>
                </a:solidFill>
                <a:latin typeface="Roboto Light"/>
              </a:rPr>
              <a:t>Press</a:t>
            </a:r>
            <a:r>
              <a:rPr lang="fr-FR" b="1" dirty="0">
                <a:solidFill>
                  <a:prstClr val="black"/>
                </a:solidFill>
                <a:latin typeface="Roboto Light"/>
              </a:rPr>
              <a:t> file </a:t>
            </a:r>
            <a:r>
              <a:rPr kumimoji="0" lang="fr-FR" sz="1800" b="1" i="0" u="none" strike="noStrike" kern="1200" cap="none" spc="0" normalizeH="0" baseline="0" noProof="0" dirty="0">
                <a:ln>
                  <a:noFill/>
                </a:ln>
                <a:solidFill>
                  <a:prstClr val="black"/>
                </a:solidFill>
                <a:effectLst/>
                <a:uLnTx/>
                <a:uFillTx/>
                <a:latin typeface="Roboto Light"/>
                <a:ea typeface="+mn-ea"/>
                <a:cs typeface="+mn-cs"/>
              </a:rPr>
              <a:t>(</a:t>
            </a:r>
            <a:r>
              <a:rPr kumimoji="0" lang="fr-FR" sz="1800" b="1" i="0" u="none" strike="noStrike" kern="1200" cap="none" spc="0" normalizeH="0" baseline="0" noProof="0" dirty="0" err="1">
                <a:ln>
                  <a:noFill/>
                </a:ln>
                <a:solidFill>
                  <a:prstClr val="black"/>
                </a:solidFill>
                <a:effectLst/>
                <a:uLnTx/>
                <a:uFillTx/>
                <a:latin typeface="Roboto Light"/>
                <a:ea typeface="+mn-ea"/>
                <a:cs typeface="+mn-cs"/>
              </a:rPr>
              <a:t>pdf</a:t>
            </a:r>
            <a:r>
              <a:rPr kumimoji="0" lang="fr-FR" sz="1800" b="1" i="0" u="none" strike="noStrike" kern="1200" cap="none" spc="0" normalizeH="0" baseline="0" noProof="0" dirty="0">
                <a:ln>
                  <a:noFill/>
                </a:ln>
                <a:solidFill>
                  <a:prstClr val="black"/>
                </a:solidFill>
                <a:effectLst/>
                <a:uLnTx/>
                <a:uFillTx/>
                <a:latin typeface="Roboto 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highlight>
                <a:srgbClr val="FFFF00"/>
              </a:highlight>
              <a:uLnTx/>
              <a:uFillTx/>
              <a:latin typeface="Roboto Light"/>
              <a:ea typeface="+mn-ea"/>
              <a:cs typeface="+mn-cs"/>
            </a:endParaRPr>
          </a:p>
        </p:txBody>
      </p:sp>
      <p:pic>
        <p:nvPicPr>
          <p:cNvPr id="11" name="Image 10">
            <a:extLst>
              <a:ext uri="{FF2B5EF4-FFF2-40B4-BE49-F238E27FC236}">
                <a16:creationId xmlns:a16="http://schemas.microsoft.com/office/drawing/2014/main" id="{A4081731-1FF6-C562-4222-DE91485498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0890" y="2148740"/>
            <a:ext cx="2077246" cy="118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a:extLst>
              <a:ext uri="{FF2B5EF4-FFF2-40B4-BE49-F238E27FC236}">
                <a16:creationId xmlns:a16="http://schemas.microsoft.com/office/drawing/2014/main" id="{34261413-95B9-458A-6F08-285F556014F7}"/>
              </a:ext>
            </a:extLst>
          </p:cNvPr>
          <p:cNvSpPr txBox="1"/>
          <p:nvPr/>
        </p:nvSpPr>
        <p:spPr>
          <a:xfrm>
            <a:off x="494684" y="1407097"/>
            <a:ext cx="40767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err="1">
                <a:solidFill>
                  <a:srgbClr val="A69DCD"/>
                </a:solidFill>
                <a:latin typeface="Roboto Black" panose="02000000000000000000" pitchFamily="2" charset="0"/>
                <a:ea typeface="Roboto Black" panose="02000000000000000000" pitchFamily="2" charset="0"/>
              </a:rPr>
              <a:t>Press</a:t>
            </a:r>
            <a:r>
              <a:rPr lang="fr-FR" sz="2400" dirty="0">
                <a:solidFill>
                  <a:srgbClr val="A69DCD"/>
                </a:solidFill>
                <a:latin typeface="Roboto Black" panose="02000000000000000000" pitchFamily="2" charset="0"/>
                <a:ea typeface="Roboto Black" panose="02000000000000000000" pitchFamily="2" charset="0"/>
              </a:rPr>
              <a:t> release</a:t>
            </a:r>
            <a:endParaRPr kumimoji="0" lang="fr-FR" sz="2400" b="0"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endParaRPr>
          </a:p>
        </p:txBody>
      </p:sp>
      <p:sp>
        <p:nvSpPr>
          <p:cNvPr id="14" name="ZoneTexte 13">
            <a:extLst>
              <a:ext uri="{FF2B5EF4-FFF2-40B4-BE49-F238E27FC236}">
                <a16:creationId xmlns:a16="http://schemas.microsoft.com/office/drawing/2014/main" id="{F0637689-FFF7-8C7B-9A32-BE522F66E193}"/>
              </a:ext>
            </a:extLst>
          </p:cNvPr>
          <p:cNvSpPr txBox="1"/>
          <p:nvPr/>
        </p:nvSpPr>
        <p:spPr>
          <a:xfrm>
            <a:off x="9090890" y="3746695"/>
            <a:ext cx="37230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prstClr val="black"/>
                </a:solidFill>
                <a:latin typeface="Roboto Light"/>
              </a:rPr>
              <a:t>Available</a:t>
            </a:r>
            <a:r>
              <a:rPr lang="fr-FR" dirty="0">
                <a:solidFill>
                  <a:prstClr val="black"/>
                </a:solidFill>
                <a:latin typeface="Roboto Light"/>
              </a:rPr>
              <a:t> end of </a:t>
            </a:r>
            <a:r>
              <a:rPr lang="fr-FR" dirty="0" err="1">
                <a:solidFill>
                  <a:prstClr val="black"/>
                </a:solidFill>
                <a:latin typeface="Roboto Light"/>
              </a:rPr>
              <a:t>march</a:t>
            </a:r>
            <a:r>
              <a:rPr kumimoji="0" lang="fr-FR" sz="1800" b="0" i="0" u="none" strike="noStrike" kern="1200" cap="none" spc="0" normalizeH="0" baseline="0" noProof="0" dirty="0">
                <a:ln>
                  <a:noFill/>
                </a:ln>
                <a:solidFill>
                  <a:prstClr val="black"/>
                </a:solidFill>
                <a:effectLst/>
                <a:uLnTx/>
                <a:uFillTx/>
                <a:latin typeface="Roboto Light"/>
                <a:ea typeface="+mn-ea"/>
                <a:cs typeface="+mn-cs"/>
              </a:rPr>
              <a:t> </a:t>
            </a:r>
          </a:p>
        </p:txBody>
      </p:sp>
      <p:pic>
        <p:nvPicPr>
          <p:cNvPr id="15" name="Image 14" descr="Une image contenant texte&#10;&#10;Description générée automatiquement">
            <a:extLst>
              <a:ext uri="{FF2B5EF4-FFF2-40B4-BE49-F238E27FC236}">
                <a16:creationId xmlns:a16="http://schemas.microsoft.com/office/drawing/2014/main" id="{2F6AF5DE-E3D2-B10D-2444-8FA09BF6EA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7712" b="82119" l="20142" r="78736">
                        <a14:foregroundMark x1="66982" y1="26314" x2="66982" y2="26314"/>
                        <a14:foregroundMark x1="66982" y1="26314" x2="45186" y2="27839"/>
                        <a14:foregroundMark x1="33255" y1="25508" x2="36503" y2="20042"/>
                        <a14:foregroundMark x1="70762" y1="18093" x2="23981" y2="17712"/>
                        <a14:foregroundMark x1="40284" y1="30593" x2="40284" y2="30593"/>
                        <a14:foregroundMark x1="28884" y1="73941" x2="66450" y2="75508"/>
                        <a14:foregroundMark x1="68636" y1="78983" x2="20142" y2="79407"/>
                        <a14:foregroundMark x1="29415" y1="81356" x2="25044" y2="81356"/>
                        <a14:foregroundMark x1="74070" y1="64576" x2="73479" y2="24322"/>
                        <a14:foregroundMark x1="23449" y1="80169" x2="71884" y2="82119"/>
                        <a14:foregroundMark x1="76787" y1="54788" x2="76255" y2="19661"/>
                        <a14:foregroundMark x1="46840" y1="23178" x2="44123" y2="18856"/>
                        <a14:foregroundMark x1="54460" y1="25890" x2="43001" y2="18856"/>
                        <a14:foregroundMark x1="53396" y1="20847" x2="41937" y2="20847"/>
                      </a14:backgroundRemoval>
                    </a14:imgEffect>
                  </a14:imgLayer>
                </a14:imgProps>
              </a:ext>
              <a:ext uri="{28A0092B-C50C-407E-A947-70E740481C1C}">
                <a14:useLocalDpi xmlns:a14="http://schemas.microsoft.com/office/drawing/2010/main" val="0"/>
              </a:ext>
            </a:extLst>
          </a:blip>
          <a:srcRect l="14796" t="12722" r="27037" b="16554"/>
          <a:stretch/>
        </p:blipFill>
        <p:spPr>
          <a:xfrm>
            <a:off x="6581993" y="1710285"/>
            <a:ext cx="2077246" cy="3520748"/>
          </a:xfrm>
          <a:prstGeom prst="rect">
            <a:avLst/>
          </a:prstGeom>
        </p:spPr>
      </p:pic>
      <p:pic>
        <p:nvPicPr>
          <p:cNvPr id="7" name="Image 6" descr="Une image contenant texte, carte de visite&#10;&#10;Description générée automatiquement">
            <a:extLst>
              <a:ext uri="{FF2B5EF4-FFF2-40B4-BE49-F238E27FC236}">
                <a16:creationId xmlns:a16="http://schemas.microsoft.com/office/drawing/2014/main" id="{B868E9E4-406B-340B-B027-D06030CA27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6" t="14503" r="10017" b="14772"/>
          <a:stretch/>
        </p:blipFill>
        <p:spPr>
          <a:xfrm>
            <a:off x="344854" y="2512097"/>
            <a:ext cx="2812456" cy="1554923"/>
          </a:xfrm>
          <a:prstGeom prst="rect">
            <a:avLst/>
          </a:prstGeom>
        </p:spPr>
      </p:pic>
      <p:pic>
        <p:nvPicPr>
          <p:cNvPr id="2" name="Image 1">
            <a:extLst>
              <a:ext uri="{FF2B5EF4-FFF2-40B4-BE49-F238E27FC236}">
                <a16:creationId xmlns:a16="http://schemas.microsoft.com/office/drawing/2014/main" id="{930BFF6C-13E6-A7C1-11EE-A862FE7F5F45}"/>
              </a:ext>
            </a:extLst>
          </p:cNvPr>
          <p:cNvPicPr>
            <a:picLocks noChangeAspect="1"/>
          </p:cNvPicPr>
          <p:nvPr/>
        </p:nvPicPr>
        <p:blipFill>
          <a:blip r:embed="rId7"/>
          <a:stretch>
            <a:fillRect/>
          </a:stretch>
        </p:blipFill>
        <p:spPr>
          <a:xfrm>
            <a:off x="132494" y="4830499"/>
            <a:ext cx="1517246" cy="1071420"/>
          </a:xfrm>
          <a:prstGeom prst="rect">
            <a:avLst/>
          </a:prstGeom>
        </p:spPr>
      </p:pic>
      <p:pic>
        <p:nvPicPr>
          <p:cNvPr id="17" name="Image 16">
            <a:extLst>
              <a:ext uri="{FF2B5EF4-FFF2-40B4-BE49-F238E27FC236}">
                <a16:creationId xmlns:a16="http://schemas.microsoft.com/office/drawing/2014/main" id="{1D2054B7-1F7C-C78C-148B-09BE4CDE4E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082" y="4825627"/>
            <a:ext cx="1517246" cy="1069414"/>
          </a:xfrm>
          <a:prstGeom prst="rect">
            <a:avLst/>
          </a:prstGeom>
        </p:spPr>
      </p:pic>
      <p:pic>
        <p:nvPicPr>
          <p:cNvPr id="4" name="Image 3" descr="Une image contenant texte, carte de visite&#10;&#10;Description générée automatiquement">
            <a:extLst>
              <a:ext uri="{FF2B5EF4-FFF2-40B4-BE49-F238E27FC236}">
                <a16:creationId xmlns:a16="http://schemas.microsoft.com/office/drawing/2014/main" id="{E93FD059-BC2B-6ABE-A08C-201DCA83CE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73" t="14342" r="10824" b="10927"/>
          <a:stretch/>
        </p:blipFill>
        <p:spPr>
          <a:xfrm>
            <a:off x="3717908" y="4868056"/>
            <a:ext cx="3176432" cy="1893643"/>
          </a:xfrm>
          <a:prstGeom prst="rect">
            <a:avLst/>
          </a:prstGeom>
        </p:spPr>
      </p:pic>
      <p:sp>
        <p:nvSpPr>
          <p:cNvPr id="8" name="ZoneTexte 7">
            <a:extLst>
              <a:ext uri="{FF2B5EF4-FFF2-40B4-BE49-F238E27FC236}">
                <a16:creationId xmlns:a16="http://schemas.microsoft.com/office/drawing/2014/main" id="{B09BA283-AFC7-858F-5276-86DC386A852E}"/>
              </a:ext>
            </a:extLst>
          </p:cNvPr>
          <p:cNvSpPr txBox="1"/>
          <p:nvPr/>
        </p:nvSpPr>
        <p:spPr>
          <a:xfrm>
            <a:off x="4020492" y="1962456"/>
            <a:ext cx="2886075"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highlight>
                <a:srgbClr val="FFFFFF"/>
              </a:highligh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highlight>
                  <a:srgbClr val="FFFFFF"/>
                </a:highlight>
                <a:uLnTx/>
                <a:uFillTx/>
                <a:latin typeface="Roboto Light"/>
                <a:ea typeface="+mn-ea"/>
                <a:cs typeface="+mn-cs"/>
              </a:rPr>
              <a:t>Poster</a:t>
            </a:r>
            <a:r>
              <a:rPr kumimoji="0" lang="fr-FR" sz="1800" b="0" i="0" u="none" strike="noStrike" kern="1200" cap="none" spc="0" normalizeH="0" baseline="0" noProof="0" dirty="0">
                <a:ln>
                  <a:noFill/>
                </a:ln>
                <a:solidFill>
                  <a:prstClr val="black"/>
                </a:solidFill>
                <a:effectLst/>
                <a:highlight>
                  <a:srgbClr val="FFFFFF"/>
                </a:highlight>
                <a:uLnTx/>
                <a:uFillTx/>
                <a:latin typeface="Roboto Light"/>
                <a:ea typeface="+mn-ea"/>
                <a:cs typeface="+mn-cs"/>
              </a:rPr>
              <a:t> (60x100cm)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highlight>
                  <a:srgbClr val="FFFFFF"/>
                </a:highlight>
                <a:uLnTx/>
                <a:uFillTx/>
                <a:latin typeface="Roboto Light"/>
                <a:ea typeface="+mn-ea"/>
                <a:cs typeface="+mn-cs"/>
              </a:rPr>
              <a:t>FR ref :  7C1130A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highlight>
                  <a:srgbClr val="FFFFFF"/>
                </a:highlight>
                <a:uLnTx/>
                <a:uFillTx/>
                <a:latin typeface="Roboto Light"/>
                <a:ea typeface="+mn-ea"/>
                <a:cs typeface="+mn-cs"/>
              </a:rPr>
              <a:t>EN ref : 7C1130B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err="1">
                <a:solidFill>
                  <a:prstClr val="black"/>
                </a:solidFill>
                <a:highlight>
                  <a:srgbClr val="FFFFFF"/>
                </a:highlight>
                <a:latin typeface="Roboto Light"/>
              </a:rPr>
              <a:t>Posterette</a:t>
            </a:r>
            <a:r>
              <a:rPr lang="fr-FR" b="1" dirty="0">
                <a:solidFill>
                  <a:prstClr val="black"/>
                </a:solidFill>
                <a:highlight>
                  <a:srgbClr val="FFFFFF"/>
                </a:highlight>
                <a:latin typeface="Roboto Light"/>
              </a:rPr>
              <a:t> A4</a:t>
            </a:r>
            <a:r>
              <a:rPr kumimoji="0" lang="fr-FR" sz="1800" b="1" i="0" u="none" strike="noStrike" kern="1200" cap="none" spc="0" normalizeH="0" baseline="0" noProof="0" dirty="0">
                <a:ln>
                  <a:noFill/>
                </a:ln>
                <a:solidFill>
                  <a:prstClr val="black"/>
                </a:solidFill>
                <a:effectLst/>
                <a:highlight>
                  <a:srgbClr val="FFFFFF"/>
                </a:highlight>
                <a:uLnTx/>
                <a:uFillTx/>
                <a:latin typeface="Roboto Light"/>
                <a:ea typeface="+mn-ea"/>
                <a:cs typeface="+mn-cs"/>
              </a:rPr>
              <a:t> (pdf)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w="0"/>
                <a:solidFill>
                  <a:prstClr val="black"/>
                </a:solidFill>
                <a:effectLst/>
                <a:uLnTx/>
                <a:uFillTx/>
                <a:latin typeface="Roboto Light"/>
                <a:ea typeface="Roboto" panose="02000000000000000000" pitchFamily="2" charset="0"/>
                <a:cs typeface="+mn-cs"/>
              </a:rPr>
              <a:t>FR/EN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highlight>
                  <a:srgbClr val="FFFFFF"/>
                </a:highlight>
                <a:latin typeface="Roboto Light"/>
              </a:rPr>
              <a:t>Sales </a:t>
            </a:r>
            <a:r>
              <a:rPr lang="fr-FR" b="1" dirty="0" err="1">
                <a:solidFill>
                  <a:prstClr val="black"/>
                </a:solidFill>
                <a:highlight>
                  <a:srgbClr val="FFFFFF"/>
                </a:highlight>
                <a:latin typeface="Roboto Light"/>
              </a:rPr>
              <a:t>presentation</a:t>
            </a:r>
            <a:endParaRPr kumimoji="0" lang="fr-FR" sz="1800" b="1" i="0" u="none" strike="noStrike" kern="1200" cap="none" spc="0" normalizeH="0" baseline="0" noProof="0" dirty="0">
              <a:ln>
                <a:noFill/>
              </a:ln>
              <a:solidFill>
                <a:prstClr val="black"/>
              </a:solidFill>
              <a:effectLst/>
              <a:highlight>
                <a:srgbClr val="FFFFFF"/>
              </a:highligh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highlight>
                  <a:srgbClr val="FFFFFF"/>
                </a:highlight>
                <a:uLnTx/>
                <a:uFillTx/>
                <a:latin typeface="Roboto Light"/>
                <a:ea typeface="+mn-ea"/>
                <a:cs typeface="+mn-cs"/>
              </a:rPr>
              <a:t>FR </a:t>
            </a:r>
            <a:r>
              <a:rPr kumimoji="0" lang="fr-FR" sz="1800" b="0" i="0" u="none" strike="noStrike" kern="1200" cap="none" spc="0" normalizeH="0" baseline="0" noProof="0" dirty="0" err="1">
                <a:ln>
                  <a:noFill/>
                </a:ln>
                <a:solidFill>
                  <a:prstClr val="black"/>
                </a:solidFill>
                <a:effectLst/>
                <a:highlight>
                  <a:srgbClr val="FFFFFF"/>
                </a:highlight>
                <a:uLnTx/>
                <a:uFillTx/>
                <a:latin typeface="Roboto Light"/>
                <a:ea typeface="+mn-ea"/>
                <a:cs typeface="+mn-cs"/>
              </a:rPr>
              <a:t>ref</a:t>
            </a:r>
            <a:r>
              <a:rPr kumimoji="0" lang="fr-FR" sz="1800" b="0" i="0" u="none" strike="noStrike" kern="1200" cap="none" spc="0" normalizeH="0" baseline="0" noProof="0" dirty="0">
                <a:ln>
                  <a:noFill/>
                </a:ln>
                <a:solidFill>
                  <a:prstClr val="black"/>
                </a:solidFill>
                <a:effectLst/>
                <a:highlight>
                  <a:srgbClr val="FFFFFF"/>
                </a:highlight>
                <a:uLnTx/>
                <a:uFillTx/>
                <a:latin typeface="Roboto Light"/>
                <a:ea typeface="+mn-ea"/>
                <a:cs typeface="+mn-cs"/>
              </a:rPr>
              <a:t> : 7B0880A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highlight>
                  <a:srgbClr val="FFFFFF"/>
                </a:highlight>
                <a:uLnTx/>
                <a:uFillTx/>
                <a:latin typeface="Roboto Light"/>
                <a:ea typeface="+mn-ea"/>
                <a:cs typeface="+mn-cs"/>
              </a:rPr>
              <a:t>EN </a:t>
            </a:r>
            <a:r>
              <a:rPr kumimoji="0" lang="fr-FR" sz="1800" b="0" i="0" u="none" strike="noStrike" kern="1200" cap="none" spc="0" normalizeH="0" baseline="0" noProof="0" dirty="0" err="1">
                <a:ln>
                  <a:noFill/>
                </a:ln>
                <a:solidFill>
                  <a:prstClr val="black"/>
                </a:solidFill>
                <a:effectLst/>
                <a:highlight>
                  <a:srgbClr val="FFFFFF"/>
                </a:highlight>
                <a:uLnTx/>
                <a:uFillTx/>
                <a:latin typeface="Roboto Light"/>
                <a:ea typeface="+mn-ea"/>
                <a:cs typeface="+mn-cs"/>
              </a:rPr>
              <a:t>ref</a:t>
            </a:r>
            <a:r>
              <a:rPr kumimoji="0" lang="fr-FR" sz="1800" b="0" i="0" u="none" strike="noStrike" kern="1200" cap="none" spc="0" normalizeH="0" baseline="0" noProof="0" dirty="0">
                <a:ln>
                  <a:noFill/>
                </a:ln>
                <a:solidFill>
                  <a:prstClr val="black"/>
                </a:solidFill>
                <a:effectLst/>
                <a:highlight>
                  <a:srgbClr val="FFFFFF"/>
                </a:highlight>
                <a:uLnTx/>
                <a:uFillTx/>
                <a:latin typeface="Roboto Light"/>
                <a:ea typeface="+mn-ea"/>
                <a:cs typeface="+mn-cs"/>
              </a:rPr>
              <a:t> :  7B0880B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Roboto Light"/>
              <a:ea typeface="+mn-ea"/>
              <a:cs typeface="+mn-cs"/>
            </a:endParaRPr>
          </a:p>
        </p:txBody>
      </p:sp>
      <p:sp>
        <p:nvSpPr>
          <p:cNvPr id="9" name="ZoneTexte 8">
            <a:extLst>
              <a:ext uri="{FF2B5EF4-FFF2-40B4-BE49-F238E27FC236}">
                <a16:creationId xmlns:a16="http://schemas.microsoft.com/office/drawing/2014/main" id="{B631017E-0249-7C60-D5B7-3E6545493925}"/>
              </a:ext>
            </a:extLst>
          </p:cNvPr>
          <p:cNvSpPr txBox="1"/>
          <p:nvPr/>
        </p:nvSpPr>
        <p:spPr>
          <a:xfrm>
            <a:off x="494684" y="4177412"/>
            <a:ext cx="23582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latin typeface="Roboto Light"/>
              </a:rPr>
              <a:t>Memo-</a:t>
            </a:r>
            <a:r>
              <a:rPr lang="fr-FR" b="1" dirty="0" err="1">
                <a:solidFill>
                  <a:prstClr val="black"/>
                </a:solidFill>
                <a:latin typeface="Roboto Light"/>
              </a:rPr>
              <a:t>card</a:t>
            </a:r>
            <a:r>
              <a:rPr lang="fr-FR" b="1" dirty="0">
                <a:solidFill>
                  <a:prstClr val="black"/>
                </a:solidFill>
                <a:latin typeface="Roboto Light"/>
              </a:rPr>
              <a:t> A5 </a:t>
            </a:r>
            <a:r>
              <a:rPr kumimoji="0" lang="fr-FR" sz="1800" b="1" i="0" u="none" strike="noStrike" kern="1200" cap="none" spc="0" normalizeH="0" baseline="0" noProof="0" dirty="0">
                <a:ln>
                  <a:noFill/>
                </a:ln>
                <a:solidFill>
                  <a:prstClr val="black"/>
                </a:solidFill>
                <a:effectLst/>
                <a:uLnTx/>
                <a:uFillTx/>
                <a:latin typeface="Roboto Light"/>
                <a:ea typeface="+mn-ea"/>
                <a:cs typeface="+mn-cs"/>
              </a:rPr>
              <a:t> (</a:t>
            </a:r>
            <a:r>
              <a:rPr kumimoji="0" lang="fr-FR" sz="1800" b="1" i="0" u="none" strike="noStrike" kern="1200" cap="none" spc="0" normalizeH="0" baseline="0" noProof="0" dirty="0" err="1">
                <a:ln>
                  <a:noFill/>
                </a:ln>
                <a:solidFill>
                  <a:prstClr val="black"/>
                </a:solidFill>
                <a:effectLst/>
                <a:uLnTx/>
                <a:uFillTx/>
                <a:latin typeface="Roboto Light"/>
                <a:ea typeface="+mn-ea"/>
                <a:cs typeface="+mn-cs"/>
              </a:rPr>
              <a:t>pdf</a:t>
            </a:r>
            <a:r>
              <a:rPr kumimoji="0" lang="fr-FR" sz="1800" b="1" i="0" u="none" strike="noStrike" kern="1200" cap="none" spc="0" normalizeH="0" baseline="0" noProof="0" dirty="0">
                <a:ln>
                  <a:noFill/>
                </a:ln>
                <a:solidFill>
                  <a:prstClr val="black"/>
                </a:solidFill>
                <a:effectLst/>
                <a:uLnTx/>
                <a:uFillTx/>
                <a:latin typeface="Roboto Light"/>
                <a:ea typeface="+mn-ea"/>
                <a:cs typeface="+mn-cs"/>
              </a:rPr>
              <a:t>)</a:t>
            </a:r>
          </a:p>
        </p:txBody>
      </p:sp>
      <p:sp>
        <p:nvSpPr>
          <p:cNvPr id="18" name="Titre 2">
            <a:extLst>
              <a:ext uri="{FF2B5EF4-FFF2-40B4-BE49-F238E27FC236}">
                <a16:creationId xmlns:a16="http://schemas.microsoft.com/office/drawing/2014/main" id="{0E2689BC-6CD2-7C55-823D-94CD25214840}"/>
              </a:ext>
            </a:extLst>
          </p:cNvPr>
          <p:cNvSpPr>
            <a:spLocks noGrp="1"/>
          </p:cNvSpPr>
          <p:nvPr>
            <p:ph type="title"/>
          </p:nvPr>
        </p:nvSpPr>
        <p:spPr>
          <a:xfrm>
            <a:off x="838200" y="254369"/>
            <a:ext cx="10515600" cy="792036"/>
          </a:xfrm>
        </p:spPr>
        <p:txBody>
          <a:bodyPr/>
          <a:lstStyle/>
          <a:p>
            <a:r>
              <a:rPr lang="fr-FR" dirty="0"/>
              <a:t>Activation support</a:t>
            </a:r>
          </a:p>
        </p:txBody>
      </p:sp>
      <p:sp>
        <p:nvSpPr>
          <p:cNvPr id="19" name="ZoneTexte 18">
            <a:extLst>
              <a:ext uri="{FF2B5EF4-FFF2-40B4-BE49-F238E27FC236}">
                <a16:creationId xmlns:a16="http://schemas.microsoft.com/office/drawing/2014/main" id="{2B60698B-C202-B084-F103-4B7B7A575875}"/>
              </a:ext>
            </a:extLst>
          </p:cNvPr>
          <p:cNvSpPr txBox="1"/>
          <p:nvPr/>
        </p:nvSpPr>
        <p:spPr>
          <a:xfrm>
            <a:off x="3907117" y="1363903"/>
            <a:ext cx="3112823" cy="461665"/>
          </a:xfrm>
          <a:prstGeom prst="rect">
            <a:avLst/>
          </a:prstGeom>
          <a:noFill/>
        </p:spPr>
        <p:txBody>
          <a:bodyPr wrap="square" rtlCol="0">
            <a:spAutoFit/>
          </a:bodyPr>
          <a:lstStyle/>
          <a:p>
            <a:r>
              <a:rPr lang="fr-FR" sz="2400" dirty="0">
                <a:solidFill>
                  <a:srgbClr val="A69DCD"/>
                </a:solidFill>
                <a:latin typeface="Roboto Black" panose="02000000000000000000" pitchFamily="2" charset="0"/>
                <a:ea typeface="Roboto Black" panose="02000000000000000000" pitchFamily="2" charset="0"/>
              </a:rPr>
              <a:t>Commercial support</a:t>
            </a:r>
          </a:p>
        </p:txBody>
      </p:sp>
      <p:sp>
        <p:nvSpPr>
          <p:cNvPr id="20" name="ZoneTexte 19">
            <a:extLst>
              <a:ext uri="{FF2B5EF4-FFF2-40B4-BE49-F238E27FC236}">
                <a16:creationId xmlns:a16="http://schemas.microsoft.com/office/drawing/2014/main" id="{A990ABE7-6088-5937-DDC1-7F132073DD7F}"/>
              </a:ext>
            </a:extLst>
          </p:cNvPr>
          <p:cNvSpPr txBox="1"/>
          <p:nvPr/>
        </p:nvSpPr>
        <p:spPr>
          <a:xfrm>
            <a:off x="8934452" y="1485021"/>
            <a:ext cx="3257548" cy="461665"/>
          </a:xfrm>
          <a:prstGeom prst="rect">
            <a:avLst/>
          </a:prstGeom>
          <a:noFill/>
        </p:spPr>
        <p:txBody>
          <a:bodyPr wrap="square" rtlCol="0">
            <a:spAutoFit/>
          </a:bodyPr>
          <a:lstStyle/>
          <a:p>
            <a:r>
              <a:rPr lang="fr-FR" sz="2400" dirty="0">
                <a:solidFill>
                  <a:srgbClr val="A69DCD"/>
                </a:solidFill>
                <a:latin typeface="Roboto Black" panose="02000000000000000000" pitchFamily="2" charset="0"/>
                <a:ea typeface="Roboto Black" panose="02000000000000000000" pitchFamily="2" charset="0"/>
              </a:rPr>
              <a:t>Media Kit - </a:t>
            </a:r>
            <a:r>
              <a:rPr lang="fr-FR" sz="2400" dirty="0" err="1">
                <a:solidFill>
                  <a:srgbClr val="A69DCD"/>
                </a:solidFill>
                <a:latin typeface="Roboto Black" panose="02000000000000000000" pitchFamily="2" charset="0"/>
                <a:ea typeface="Roboto Black" panose="02000000000000000000" pitchFamily="2" charset="0"/>
              </a:rPr>
              <a:t>Video</a:t>
            </a:r>
            <a:endParaRPr lang="fr-FR" sz="2400" dirty="0">
              <a:solidFill>
                <a:srgbClr val="A69DCD"/>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258051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34261413-95B9-458A-6F08-285F556014F7}"/>
              </a:ext>
            </a:extLst>
          </p:cNvPr>
          <p:cNvSpPr txBox="1"/>
          <p:nvPr/>
        </p:nvSpPr>
        <p:spPr>
          <a:xfrm>
            <a:off x="240782" y="1856625"/>
            <a:ext cx="40767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A69DCD"/>
                </a:solidFill>
                <a:latin typeface="Roboto Black" panose="02000000000000000000" pitchFamily="2" charset="0"/>
                <a:ea typeface="Roboto Black" panose="02000000000000000000" pitchFamily="2" charset="0"/>
              </a:rPr>
              <a:t>Product </a:t>
            </a:r>
            <a:r>
              <a:rPr lang="fr-FR" sz="2400" dirty="0" err="1">
                <a:solidFill>
                  <a:srgbClr val="A69DCD"/>
                </a:solidFill>
                <a:latin typeface="Roboto Black" panose="02000000000000000000" pitchFamily="2" charset="0"/>
                <a:ea typeface="Roboto Black" panose="02000000000000000000" pitchFamily="2" charset="0"/>
              </a:rPr>
              <a:t>sheet</a:t>
            </a:r>
            <a:r>
              <a:rPr lang="fr-FR" sz="2400" dirty="0">
                <a:solidFill>
                  <a:srgbClr val="A69DCD"/>
                </a:solidFill>
                <a:latin typeface="Roboto Black" panose="02000000000000000000" pitchFamily="2" charset="0"/>
                <a:ea typeface="Roboto Black" panose="02000000000000000000" pitchFamily="2" charset="0"/>
              </a:rPr>
              <a:t> </a:t>
            </a:r>
            <a:r>
              <a:rPr lang="fr-FR" dirty="0">
                <a:solidFill>
                  <a:srgbClr val="3E3E3E"/>
                </a:solidFill>
                <a:latin typeface="Roboto" panose="02000000000000000000" pitchFamily="2" charset="0"/>
                <a:ea typeface="Roboto" panose="02000000000000000000" pitchFamily="2" charset="0"/>
              </a:rPr>
              <a:t>(</a:t>
            </a:r>
            <a:r>
              <a:rPr lang="fr-FR" dirty="0" err="1">
                <a:solidFill>
                  <a:srgbClr val="3E3E3E"/>
                </a:solidFill>
                <a:latin typeface="Roboto" panose="02000000000000000000" pitchFamily="2" charset="0"/>
                <a:ea typeface="Roboto" panose="02000000000000000000" pitchFamily="2" charset="0"/>
              </a:rPr>
              <a:t>pdf</a:t>
            </a:r>
            <a:r>
              <a:rPr lang="fr-FR" dirty="0">
                <a:solidFill>
                  <a:srgbClr val="3E3E3E"/>
                </a:solidFill>
                <a:latin typeface="Roboto" panose="02000000000000000000" pitchFamily="2" charset="0"/>
                <a:ea typeface="Roboto" panose="02000000000000000000" pitchFamily="2" charset="0"/>
              </a:rPr>
              <a:t>)</a:t>
            </a:r>
            <a:endParaRPr kumimoji="0" lang="fr-FR" sz="2400" b="0" i="0" u="none" strike="noStrike" kern="1200" cap="none" spc="0" normalizeH="0" baseline="0" noProof="0" dirty="0">
              <a:ln>
                <a:noFill/>
              </a:ln>
              <a:solidFill>
                <a:srgbClr val="3E3E3E"/>
              </a:solidFill>
              <a:effectLst/>
              <a:uLnTx/>
              <a:uFillTx/>
              <a:latin typeface="Roboto" panose="02000000000000000000" pitchFamily="2" charset="0"/>
              <a:ea typeface="Roboto" panose="02000000000000000000" pitchFamily="2" charset="0"/>
            </a:endParaRPr>
          </a:p>
        </p:txBody>
      </p:sp>
      <p:sp>
        <p:nvSpPr>
          <p:cNvPr id="8" name="ZoneTexte 7">
            <a:extLst>
              <a:ext uri="{FF2B5EF4-FFF2-40B4-BE49-F238E27FC236}">
                <a16:creationId xmlns:a16="http://schemas.microsoft.com/office/drawing/2014/main" id="{B09BA283-AFC7-858F-5276-86DC386A852E}"/>
              </a:ext>
            </a:extLst>
          </p:cNvPr>
          <p:cNvSpPr txBox="1"/>
          <p:nvPr/>
        </p:nvSpPr>
        <p:spPr>
          <a:xfrm>
            <a:off x="3459008" y="2175419"/>
            <a:ext cx="407670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highlight>
                <a:srgbClr val="FFFFFF"/>
              </a:highligh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highlight>
                  <a:srgbClr val="FFFFFF"/>
                </a:highlight>
                <a:latin typeface="Roboto Light"/>
              </a:rPr>
              <a:t>FR/EN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highlight>
                  <a:srgbClr val="FFFFFF"/>
                </a:highlight>
                <a:latin typeface="Roboto Light"/>
              </a:rPr>
              <a:t>A3 size : 7C0308X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highlight>
                  <a:srgbClr val="FFFFFF"/>
                </a:highlight>
                <a:latin typeface="Roboto Light"/>
              </a:rPr>
              <a:t>Poster for training </a:t>
            </a:r>
            <a:r>
              <a:rPr lang="fr-FR" dirty="0" err="1">
                <a:solidFill>
                  <a:prstClr val="black"/>
                </a:solidFill>
                <a:highlight>
                  <a:srgbClr val="FFFFFF"/>
                </a:highlight>
                <a:latin typeface="Roboto Light"/>
              </a:rPr>
              <a:t>rooms</a:t>
            </a:r>
            <a:r>
              <a:rPr lang="fr-FR" dirty="0">
                <a:solidFill>
                  <a:prstClr val="black"/>
                </a:solidFill>
                <a:highlight>
                  <a:srgbClr val="FFFFFF"/>
                </a:highlight>
                <a:latin typeface="Roboto Light"/>
              </a:rPr>
              <a:t> : 7L0246X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Roboto Light"/>
              <a:ea typeface="+mn-ea"/>
              <a:cs typeface="+mn-cs"/>
            </a:endParaRPr>
          </a:p>
        </p:txBody>
      </p:sp>
      <p:sp>
        <p:nvSpPr>
          <p:cNvPr id="18" name="Titre 2">
            <a:extLst>
              <a:ext uri="{FF2B5EF4-FFF2-40B4-BE49-F238E27FC236}">
                <a16:creationId xmlns:a16="http://schemas.microsoft.com/office/drawing/2014/main" id="{0E2689BC-6CD2-7C55-823D-94CD25214840}"/>
              </a:ext>
            </a:extLst>
          </p:cNvPr>
          <p:cNvSpPr>
            <a:spLocks noGrp="1"/>
          </p:cNvSpPr>
          <p:nvPr>
            <p:ph type="title"/>
          </p:nvPr>
        </p:nvSpPr>
        <p:spPr>
          <a:xfrm>
            <a:off x="838200" y="254369"/>
            <a:ext cx="10515600" cy="792036"/>
          </a:xfrm>
        </p:spPr>
        <p:txBody>
          <a:bodyPr/>
          <a:lstStyle/>
          <a:p>
            <a:r>
              <a:rPr lang="fr-FR" dirty="0" err="1"/>
              <a:t>Additional</a:t>
            </a:r>
            <a:r>
              <a:rPr lang="fr-FR" dirty="0"/>
              <a:t> Tools</a:t>
            </a:r>
          </a:p>
        </p:txBody>
      </p:sp>
      <p:sp>
        <p:nvSpPr>
          <p:cNvPr id="19" name="ZoneTexte 18">
            <a:extLst>
              <a:ext uri="{FF2B5EF4-FFF2-40B4-BE49-F238E27FC236}">
                <a16:creationId xmlns:a16="http://schemas.microsoft.com/office/drawing/2014/main" id="{2B60698B-C202-B084-F103-4B7B7A575875}"/>
              </a:ext>
            </a:extLst>
          </p:cNvPr>
          <p:cNvSpPr txBox="1"/>
          <p:nvPr/>
        </p:nvSpPr>
        <p:spPr>
          <a:xfrm>
            <a:off x="3382807" y="1867620"/>
            <a:ext cx="3112823" cy="461665"/>
          </a:xfrm>
          <a:prstGeom prst="rect">
            <a:avLst/>
          </a:prstGeom>
          <a:noFill/>
        </p:spPr>
        <p:txBody>
          <a:bodyPr wrap="square" rtlCol="0">
            <a:spAutoFit/>
          </a:bodyPr>
          <a:lstStyle/>
          <a:p>
            <a:r>
              <a:rPr lang="fr-FR" sz="2400" dirty="0">
                <a:solidFill>
                  <a:srgbClr val="A69DCD"/>
                </a:solidFill>
                <a:latin typeface="Roboto Black" panose="02000000000000000000" pitchFamily="2" charset="0"/>
                <a:ea typeface="Roboto Black" panose="02000000000000000000" pitchFamily="2" charset="0"/>
              </a:rPr>
              <a:t>Segmentation poster</a:t>
            </a:r>
          </a:p>
        </p:txBody>
      </p:sp>
      <p:pic>
        <p:nvPicPr>
          <p:cNvPr id="10" name="Image 9">
            <a:extLst>
              <a:ext uri="{FF2B5EF4-FFF2-40B4-BE49-F238E27FC236}">
                <a16:creationId xmlns:a16="http://schemas.microsoft.com/office/drawing/2014/main" id="{103608BE-CE8A-BFF6-9E35-D6A1C5408227}"/>
              </a:ext>
            </a:extLst>
          </p:cNvPr>
          <p:cNvPicPr>
            <a:picLocks noChangeAspect="1"/>
          </p:cNvPicPr>
          <p:nvPr/>
        </p:nvPicPr>
        <p:blipFill>
          <a:blip r:embed="rId3"/>
          <a:stretch>
            <a:fillRect/>
          </a:stretch>
        </p:blipFill>
        <p:spPr>
          <a:xfrm>
            <a:off x="347692" y="2584305"/>
            <a:ext cx="2368333" cy="3391023"/>
          </a:xfrm>
          <a:prstGeom prst="rect">
            <a:avLst/>
          </a:prstGeom>
          <a:ln>
            <a:solidFill>
              <a:schemeClr val="bg1">
                <a:lumMod val="85000"/>
              </a:schemeClr>
            </a:solidFill>
          </a:ln>
        </p:spPr>
      </p:pic>
      <p:pic>
        <p:nvPicPr>
          <p:cNvPr id="23" name="Image 22">
            <a:extLst>
              <a:ext uri="{FF2B5EF4-FFF2-40B4-BE49-F238E27FC236}">
                <a16:creationId xmlns:a16="http://schemas.microsoft.com/office/drawing/2014/main" id="{C488AE02-A9EA-E12F-5C9F-144639235D0B}"/>
              </a:ext>
            </a:extLst>
          </p:cNvPr>
          <p:cNvPicPr>
            <a:picLocks noChangeAspect="1"/>
          </p:cNvPicPr>
          <p:nvPr/>
        </p:nvPicPr>
        <p:blipFill>
          <a:blip r:embed="rId4"/>
          <a:stretch>
            <a:fillRect/>
          </a:stretch>
        </p:blipFill>
        <p:spPr>
          <a:xfrm>
            <a:off x="3382807" y="3244312"/>
            <a:ext cx="4457857" cy="3500620"/>
          </a:xfrm>
          <a:prstGeom prst="rect">
            <a:avLst/>
          </a:prstGeom>
          <a:ln>
            <a:solidFill>
              <a:schemeClr val="bg1">
                <a:lumMod val="85000"/>
              </a:schemeClr>
            </a:solidFill>
          </a:ln>
        </p:spPr>
      </p:pic>
      <p:pic>
        <p:nvPicPr>
          <p:cNvPr id="25" name="Image 24">
            <a:extLst>
              <a:ext uri="{FF2B5EF4-FFF2-40B4-BE49-F238E27FC236}">
                <a16:creationId xmlns:a16="http://schemas.microsoft.com/office/drawing/2014/main" id="{7B70328E-156C-E607-52A5-393517B519CA}"/>
              </a:ext>
            </a:extLst>
          </p:cNvPr>
          <p:cNvPicPr>
            <a:picLocks noChangeAspect="1"/>
          </p:cNvPicPr>
          <p:nvPr/>
        </p:nvPicPr>
        <p:blipFill>
          <a:blip r:embed="rId5"/>
          <a:stretch>
            <a:fillRect/>
          </a:stretch>
        </p:blipFill>
        <p:spPr>
          <a:xfrm>
            <a:off x="7874518" y="1319640"/>
            <a:ext cx="3063980" cy="945321"/>
          </a:xfrm>
          <a:prstGeom prst="rect">
            <a:avLst/>
          </a:prstGeom>
        </p:spPr>
      </p:pic>
      <p:cxnSp>
        <p:nvCxnSpPr>
          <p:cNvPr id="27" name="Connecteur droit 26">
            <a:extLst>
              <a:ext uri="{FF2B5EF4-FFF2-40B4-BE49-F238E27FC236}">
                <a16:creationId xmlns:a16="http://schemas.microsoft.com/office/drawing/2014/main" id="{1B97FCFA-94D8-A163-ADD5-3B068F76F3DC}"/>
              </a:ext>
            </a:extLst>
          </p:cNvPr>
          <p:cNvCxnSpPr>
            <a:cxnSpLocks/>
          </p:cNvCxnSpPr>
          <p:nvPr/>
        </p:nvCxnSpPr>
        <p:spPr>
          <a:xfrm flipV="1">
            <a:off x="5417777" y="2318290"/>
            <a:ext cx="2741809" cy="2545810"/>
          </a:xfrm>
          <a:prstGeom prst="line">
            <a:avLst/>
          </a:prstGeom>
          <a:ln>
            <a:solidFill>
              <a:srgbClr val="EEDDFF"/>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10B2843E-4147-B07E-87C2-CC8FAF9B9581}"/>
              </a:ext>
            </a:extLst>
          </p:cNvPr>
          <p:cNvSpPr txBox="1"/>
          <p:nvPr/>
        </p:nvSpPr>
        <p:spPr>
          <a:xfrm>
            <a:off x="8464540" y="3148124"/>
            <a:ext cx="3112823" cy="461665"/>
          </a:xfrm>
          <a:prstGeom prst="rect">
            <a:avLst/>
          </a:prstGeom>
          <a:noFill/>
        </p:spPr>
        <p:txBody>
          <a:bodyPr wrap="square" rtlCol="0">
            <a:spAutoFit/>
          </a:bodyPr>
          <a:lstStyle/>
          <a:p>
            <a:r>
              <a:rPr lang="fr-FR" sz="2400" dirty="0">
                <a:solidFill>
                  <a:srgbClr val="A69DCD"/>
                </a:solidFill>
                <a:latin typeface="Roboto Black" panose="02000000000000000000" pitchFamily="2" charset="0"/>
                <a:ea typeface="Roboto Black" panose="02000000000000000000" pitchFamily="2" charset="0"/>
              </a:rPr>
              <a:t>Beauty prescription</a:t>
            </a:r>
          </a:p>
        </p:txBody>
      </p:sp>
      <p:pic>
        <p:nvPicPr>
          <p:cNvPr id="29" name="Image 28">
            <a:extLst>
              <a:ext uri="{FF2B5EF4-FFF2-40B4-BE49-F238E27FC236}">
                <a16:creationId xmlns:a16="http://schemas.microsoft.com/office/drawing/2014/main" id="{4101ED5B-C702-DE90-9BE1-0ECCA3E9F02F}"/>
              </a:ext>
            </a:extLst>
          </p:cNvPr>
          <p:cNvPicPr>
            <a:picLocks noChangeAspect="1"/>
          </p:cNvPicPr>
          <p:nvPr/>
        </p:nvPicPr>
        <p:blipFill>
          <a:blip r:embed="rId6"/>
          <a:stretch>
            <a:fillRect/>
          </a:stretch>
        </p:blipFill>
        <p:spPr>
          <a:xfrm>
            <a:off x="8407952" y="3742912"/>
            <a:ext cx="2945848" cy="1570812"/>
          </a:xfrm>
          <a:prstGeom prst="rect">
            <a:avLst/>
          </a:prstGeom>
        </p:spPr>
      </p:pic>
      <p:pic>
        <p:nvPicPr>
          <p:cNvPr id="30" name="Image 29">
            <a:extLst>
              <a:ext uri="{FF2B5EF4-FFF2-40B4-BE49-F238E27FC236}">
                <a16:creationId xmlns:a16="http://schemas.microsoft.com/office/drawing/2014/main" id="{A7C68150-23C7-D84F-7BDD-0EEAFD6B8E2E}"/>
              </a:ext>
            </a:extLst>
          </p:cNvPr>
          <p:cNvPicPr>
            <a:picLocks noChangeAspect="1"/>
          </p:cNvPicPr>
          <p:nvPr/>
        </p:nvPicPr>
        <p:blipFill>
          <a:blip r:embed="rId7"/>
          <a:stretch>
            <a:fillRect/>
          </a:stretch>
        </p:blipFill>
        <p:spPr>
          <a:xfrm>
            <a:off x="9125740" y="5065699"/>
            <a:ext cx="2894842" cy="1543614"/>
          </a:xfrm>
          <a:prstGeom prst="rect">
            <a:avLst/>
          </a:prstGeom>
        </p:spPr>
      </p:pic>
      <p:sp>
        <p:nvSpPr>
          <p:cNvPr id="32" name="Rectangle 31">
            <a:extLst>
              <a:ext uri="{FF2B5EF4-FFF2-40B4-BE49-F238E27FC236}">
                <a16:creationId xmlns:a16="http://schemas.microsoft.com/office/drawing/2014/main" id="{EF571630-A1BC-6C62-7A0D-66C3C481C0FE}"/>
              </a:ext>
            </a:extLst>
          </p:cNvPr>
          <p:cNvSpPr/>
          <p:nvPr/>
        </p:nvSpPr>
        <p:spPr>
          <a:xfrm>
            <a:off x="4483100" y="4864100"/>
            <a:ext cx="990600" cy="249387"/>
          </a:xfrm>
          <a:prstGeom prst="rect">
            <a:avLst/>
          </a:prstGeom>
          <a:noFill/>
          <a:ln w="38100">
            <a:solidFill>
              <a:srgbClr val="EE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475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1137" y="6199894"/>
            <a:ext cx="525351" cy="453159"/>
          </a:xfrm>
          <a:prstGeom prst="rect">
            <a:avLst/>
          </a:prstGeom>
        </p:spPr>
      </p:pic>
      <p:sp>
        <p:nvSpPr>
          <p:cNvPr id="8" name="Titre 1"/>
          <p:cNvSpPr>
            <a:spLocks noGrp="1"/>
          </p:cNvSpPr>
          <p:nvPr/>
        </p:nvSpPr>
        <p:spPr>
          <a:xfrm>
            <a:off x="4125798" y="-897071"/>
            <a:ext cx="10515600" cy="29090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4800" dirty="0" err="1">
                <a:solidFill>
                  <a:prstClr val="black"/>
                </a:solidFill>
                <a:latin typeface="KyivType Sans2" panose="00000500000000000000" pitchFamily="50" charset="0"/>
              </a:rPr>
              <a:t>Window</a:t>
            </a:r>
            <a:r>
              <a:rPr lang="fr-FR" sz="4800" dirty="0">
                <a:solidFill>
                  <a:prstClr val="black"/>
                </a:solidFill>
                <a:latin typeface="KyivType Sans2" panose="00000500000000000000" pitchFamily="50" charset="0"/>
              </a:rPr>
              <a:t> </a:t>
            </a:r>
            <a:r>
              <a:rPr lang="fr-FR" sz="4800" dirty="0" err="1">
                <a:solidFill>
                  <a:prstClr val="black"/>
                </a:solidFill>
                <a:latin typeface="KyivType Sans2" panose="00000500000000000000" pitchFamily="50" charset="0"/>
              </a:rPr>
              <a:t>idea</a:t>
            </a:r>
            <a:r>
              <a:rPr lang="fr-FR" sz="4800" dirty="0">
                <a:solidFill>
                  <a:prstClr val="black"/>
                </a:solidFill>
                <a:latin typeface="KyivType Sans2" panose="00000500000000000000" pitchFamily="50" charset="0"/>
              </a:rPr>
              <a:t> </a:t>
            </a:r>
          </a:p>
        </p:txBody>
      </p:sp>
      <p:pic>
        <p:nvPicPr>
          <p:cNvPr id="5" name="Image 4">
            <a:extLst>
              <a:ext uri="{FF2B5EF4-FFF2-40B4-BE49-F238E27FC236}">
                <a16:creationId xmlns:a16="http://schemas.microsoft.com/office/drawing/2014/main" id="{09D1322B-63BF-F78B-2990-6D0AC4E3A58C}"/>
              </a:ext>
            </a:extLst>
          </p:cNvPr>
          <p:cNvPicPr>
            <a:picLocks noChangeAspect="1"/>
          </p:cNvPicPr>
          <p:nvPr/>
        </p:nvPicPr>
        <p:blipFill>
          <a:blip r:embed="rId4"/>
          <a:stretch>
            <a:fillRect/>
          </a:stretch>
        </p:blipFill>
        <p:spPr>
          <a:xfrm>
            <a:off x="3424878" y="1119431"/>
            <a:ext cx="5642089" cy="5080463"/>
          </a:xfrm>
          <a:prstGeom prst="rect">
            <a:avLst/>
          </a:prstGeom>
        </p:spPr>
      </p:pic>
    </p:spTree>
    <p:extLst>
      <p:ext uri="{BB962C8B-B14F-4D97-AF65-F5344CB8AC3E}">
        <p14:creationId xmlns:p14="http://schemas.microsoft.com/office/powerpoint/2010/main" val="2007194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087AF798-DB1D-5ECF-B60F-9710AC50C10F}"/>
              </a:ext>
            </a:extLst>
          </p:cNvPr>
          <p:cNvSpPr>
            <a:spLocks noGrp="1"/>
          </p:cNvSpPr>
          <p:nvPr/>
        </p:nvSpPr>
        <p:spPr>
          <a:xfrm>
            <a:off x="2383175" y="24852"/>
            <a:ext cx="742564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4800" dirty="0">
                <a:solidFill>
                  <a:prstClr val="black"/>
                </a:solidFill>
                <a:latin typeface="KyivType Sans2" panose="00000500000000000000" pitchFamily="50" charset="0"/>
              </a:rPr>
              <a:t>P</a:t>
            </a:r>
            <a:r>
              <a:rPr kumimoji="0" lang="fr-FR" sz="4800" b="0" i="0" u="none" strike="noStrike" kern="1200" cap="none" spc="0" normalizeH="0" baseline="0" noProof="0" dirty="0">
                <a:ln>
                  <a:noFill/>
                </a:ln>
                <a:solidFill>
                  <a:prstClr val="black"/>
                </a:solidFill>
                <a:effectLst/>
                <a:uLnTx/>
                <a:uFillTx/>
                <a:latin typeface="KyivType Sans2" panose="00000500000000000000" pitchFamily="50" charset="0"/>
                <a:ea typeface="+mj-ea"/>
                <a:cs typeface="+mj-cs"/>
              </a:rPr>
              <a:t>oint of sale animation</a:t>
            </a:r>
          </a:p>
        </p:txBody>
      </p:sp>
      <p:pic>
        <p:nvPicPr>
          <p:cNvPr id="12" name="Image 11">
            <a:extLst>
              <a:ext uri="{FF2B5EF4-FFF2-40B4-BE49-F238E27FC236}">
                <a16:creationId xmlns:a16="http://schemas.microsoft.com/office/drawing/2014/main" id="{1FC3AF9D-9FC4-5469-0FDE-E037132341F2}"/>
              </a:ext>
            </a:extLst>
          </p:cNvPr>
          <p:cNvPicPr>
            <a:picLocks noChangeAspect="1"/>
          </p:cNvPicPr>
          <p:nvPr/>
        </p:nvPicPr>
        <p:blipFill rotWithShape="1">
          <a:blip r:embed="rId3"/>
          <a:srcRect l="5823" t="10093" r="5810"/>
          <a:stretch/>
        </p:blipFill>
        <p:spPr>
          <a:xfrm>
            <a:off x="3474720" y="1350415"/>
            <a:ext cx="5242560" cy="4749588"/>
          </a:xfrm>
          <a:prstGeom prst="rect">
            <a:avLst/>
          </a:prstGeom>
        </p:spPr>
      </p:pic>
    </p:spTree>
    <p:extLst>
      <p:ext uri="{BB962C8B-B14F-4D97-AF65-F5344CB8AC3E}">
        <p14:creationId xmlns:p14="http://schemas.microsoft.com/office/powerpoint/2010/main" val="146496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10" name="Image 9">
            <a:extLst>
              <a:ext uri="{FF2B5EF4-FFF2-40B4-BE49-F238E27FC236}">
                <a16:creationId xmlns:a16="http://schemas.microsoft.com/office/drawing/2014/main" id="{0A60CBA5-DA59-3510-DB28-8D2F423617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97" r="32631" b="11797"/>
          <a:stretch/>
        </p:blipFill>
        <p:spPr>
          <a:xfrm>
            <a:off x="6900904" y="-37065"/>
            <a:ext cx="5348044" cy="6943569"/>
          </a:xfrm>
          <a:prstGeom prst="rect">
            <a:avLst/>
          </a:prstGeom>
          <a:ln>
            <a:noFill/>
          </a:ln>
          <a:effectLst>
            <a:softEdge rad="50800"/>
          </a:effectLst>
        </p:spPr>
      </p:pic>
      <p:sp>
        <p:nvSpPr>
          <p:cNvPr id="17" name="Rectangle 1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7256794-4F9A-463A-8DB9-91E48C37AE2B}"/>
              </a:ext>
            </a:extLst>
          </p:cNvPr>
          <p:cNvSpPr/>
          <p:nvPr/>
        </p:nvSpPr>
        <p:spPr>
          <a:xfrm>
            <a:off x="257577" y="502276"/>
            <a:ext cx="1223493" cy="507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16" name="Image 15">
            <a:extLst>
              <a:ext uri="{FF2B5EF4-FFF2-40B4-BE49-F238E27FC236}">
                <a16:creationId xmlns:a16="http://schemas.microsoft.com/office/drawing/2014/main" id="{DB42AD6B-1ED4-47C7-7057-7E2632FA288A}"/>
              </a:ext>
            </a:extLst>
          </p:cNvPr>
          <p:cNvPicPr>
            <a:picLocks noChangeAspect="1"/>
          </p:cNvPicPr>
          <p:nvPr/>
        </p:nvPicPr>
        <p:blipFill rotWithShape="1">
          <a:blip r:embed="rId4"/>
          <a:srcRect l="19914" t="4303"/>
          <a:stretch/>
        </p:blipFill>
        <p:spPr>
          <a:xfrm>
            <a:off x="-1" y="-16434"/>
            <a:ext cx="4458670" cy="6874434"/>
          </a:xfrm>
          <a:prstGeom prst="rect">
            <a:avLst/>
          </a:prstGeom>
        </p:spPr>
      </p:pic>
      <p:sp>
        <p:nvSpPr>
          <p:cNvPr id="77" name="ZoneTexte 76">
            <a:extLst>
              <a:ext uri="{FF2B5EF4-FFF2-40B4-BE49-F238E27FC236}">
                <a16:creationId xmlns:a16="http://schemas.microsoft.com/office/drawing/2014/main" id="{F8134627-8924-AB0A-26A0-D9EE7756B75D}"/>
              </a:ext>
            </a:extLst>
          </p:cNvPr>
          <p:cNvSpPr txBox="1"/>
          <p:nvPr/>
        </p:nvSpPr>
        <p:spPr>
          <a:xfrm>
            <a:off x="7023684" y="2120432"/>
            <a:ext cx="780913" cy="8051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Roboto Light"/>
              <a:ea typeface="+mn-ea"/>
              <a:cs typeface="+mn-cs"/>
            </a:endParaRPr>
          </a:p>
        </p:txBody>
      </p:sp>
      <p:sp>
        <p:nvSpPr>
          <p:cNvPr id="2" name="Espace réservé du titre 1">
            <a:extLst>
              <a:ext uri="{FF2B5EF4-FFF2-40B4-BE49-F238E27FC236}">
                <a16:creationId xmlns:a16="http://schemas.microsoft.com/office/drawing/2014/main" id="{8BA82DDA-F4CE-27D1-5E92-71D11BABAD89}"/>
              </a:ext>
            </a:extLst>
          </p:cNvPr>
          <p:cNvSpPr txBox="1">
            <a:spLocks/>
          </p:cNvSpPr>
          <p:nvPr/>
        </p:nvSpPr>
        <p:spPr>
          <a:xfrm>
            <a:off x="0" y="36053"/>
            <a:ext cx="702368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dirty="0"/>
              <a:t>Launch Schedule</a:t>
            </a: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grpSp>
        <p:nvGrpSpPr>
          <p:cNvPr id="5" name="Groupe 4">
            <a:extLst>
              <a:ext uri="{FF2B5EF4-FFF2-40B4-BE49-F238E27FC236}">
                <a16:creationId xmlns:a16="http://schemas.microsoft.com/office/drawing/2014/main" id="{6870F509-2362-DB6A-CAC7-B7528EAAE9E0}"/>
              </a:ext>
            </a:extLst>
          </p:cNvPr>
          <p:cNvGrpSpPr/>
          <p:nvPr/>
        </p:nvGrpSpPr>
        <p:grpSpPr>
          <a:xfrm>
            <a:off x="1041412" y="1961999"/>
            <a:ext cx="4997411" cy="1142023"/>
            <a:chOff x="-973857" y="8534876"/>
            <a:chExt cx="4997411" cy="1142023"/>
          </a:xfrm>
        </p:grpSpPr>
        <p:sp>
          <p:nvSpPr>
            <p:cNvPr id="6" name="Rectangle 5">
              <a:extLst>
                <a:ext uri="{FF2B5EF4-FFF2-40B4-BE49-F238E27FC236}">
                  <a16:creationId xmlns:a16="http://schemas.microsoft.com/office/drawing/2014/main" id="{A3BF66E1-2EC6-9AE1-75EA-65947CE48F7F}"/>
                </a:ext>
              </a:extLst>
            </p:cNvPr>
            <p:cNvSpPr/>
            <p:nvPr/>
          </p:nvSpPr>
          <p:spPr>
            <a:xfrm>
              <a:off x="-973857" y="8701354"/>
              <a:ext cx="151860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Ref = 35420</a:t>
              </a:r>
            </a:p>
          </p:txBody>
        </p:sp>
        <p:pic>
          <p:nvPicPr>
            <p:cNvPr id="7" name="Image 6">
              <a:extLst>
                <a:ext uri="{FF2B5EF4-FFF2-40B4-BE49-F238E27FC236}">
                  <a16:creationId xmlns:a16="http://schemas.microsoft.com/office/drawing/2014/main" id="{49CB15F3-36E1-1058-4996-4EF129E15B5C}"/>
                </a:ext>
              </a:extLst>
            </p:cNvPr>
            <p:cNvPicPr>
              <a:picLocks noChangeAspect="1"/>
            </p:cNvPicPr>
            <p:nvPr/>
          </p:nvPicPr>
          <p:blipFill>
            <a:blip r:embed="rId5"/>
            <a:stretch>
              <a:fillRect/>
            </a:stretch>
          </p:blipFill>
          <p:spPr>
            <a:xfrm>
              <a:off x="2686533" y="9082375"/>
              <a:ext cx="476317" cy="576344"/>
            </a:xfrm>
            <a:prstGeom prst="rect">
              <a:avLst/>
            </a:prstGeom>
          </p:spPr>
        </p:pic>
        <p:sp>
          <p:nvSpPr>
            <p:cNvPr id="8" name="ZoneTexte 7">
              <a:extLst>
                <a:ext uri="{FF2B5EF4-FFF2-40B4-BE49-F238E27FC236}">
                  <a16:creationId xmlns:a16="http://schemas.microsoft.com/office/drawing/2014/main" id="{121ECEAA-7C8B-6692-C14B-008E8CC3A9BE}"/>
                </a:ext>
              </a:extLst>
            </p:cNvPr>
            <p:cNvSpPr txBox="1"/>
            <p:nvPr/>
          </p:nvSpPr>
          <p:spPr>
            <a:xfrm>
              <a:off x="449031" y="9092124"/>
              <a:ext cx="20604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3E3E3E"/>
                  </a:solidFill>
                  <a:latin typeface="Roboto Light" panose="02000000000000000000" pitchFamily="2" charset="0"/>
                  <a:ea typeface="Roboto Light" panose="02000000000000000000" pitchFamily="2" charset="0"/>
                </a:rPr>
                <a:t>Best use by date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3E3E3E"/>
                  </a:solidFill>
                  <a:latin typeface="Roboto Light" panose="02000000000000000000" pitchFamily="2" charset="0"/>
                  <a:ea typeface="Roboto Light" panose="02000000000000000000" pitchFamily="2" charset="0"/>
                </a:rPr>
                <a:t> = 36 months</a:t>
              </a:r>
            </a:p>
          </p:txBody>
        </p:sp>
        <p:pic>
          <p:nvPicPr>
            <p:cNvPr id="9" name="Image 8">
              <a:extLst>
                <a:ext uri="{FF2B5EF4-FFF2-40B4-BE49-F238E27FC236}">
                  <a16:creationId xmlns:a16="http://schemas.microsoft.com/office/drawing/2014/main" id="{988F5F3C-804A-D591-615A-C98E8AC57234}"/>
                </a:ext>
              </a:extLst>
            </p:cNvPr>
            <p:cNvPicPr>
              <a:picLocks noChangeAspect="1"/>
            </p:cNvPicPr>
            <p:nvPr/>
          </p:nvPicPr>
          <p:blipFill>
            <a:blip r:embed="rId6"/>
            <a:stretch>
              <a:fillRect/>
            </a:stretch>
          </p:blipFill>
          <p:spPr>
            <a:xfrm>
              <a:off x="2153713" y="8534876"/>
              <a:ext cx="1869841" cy="576344"/>
            </a:xfrm>
            <a:prstGeom prst="rect">
              <a:avLst/>
            </a:prstGeom>
          </p:spPr>
        </p:pic>
        <p:sp>
          <p:nvSpPr>
            <p:cNvPr id="13" name="ZoneTexte 12">
              <a:extLst>
                <a:ext uri="{FF2B5EF4-FFF2-40B4-BE49-F238E27FC236}">
                  <a16:creationId xmlns:a16="http://schemas.microsoft.com/office/drawing/2014/main" id="{039D9FEA-7E45-E9D5-5C75-1CA66150881D}"/>
                </a:ext>
              </a:extLst>
            </p:cNvPr>
            <p:cNvSpPr txBox="1"/>
            <p:nvPr/>
          </p:nvSpPr>
          <p:spPr>
            <a:xfrm>
              <a:off x="512327" y="8684164"/>
              <a:ext cx="151860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3E3E3E"/>
                  </a:solidFill>
                  <a:latin typeface="Roboto Light" panose="02000000000000000000" pitchFamily="2" charset="0"/>
                  <a:ea typeface="Roboto Light" panose="02000000000000000000" pitchFamily="2" charset="0"/>
                </a:rPr>
                <a:t>Standard x</a:t>
              </a:r>
              <a:r>
                <a:rPr kumimoji="0" lang="fr-FR" sz="16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48</a:t>
              </a:r>
            </a:p>
          </p:txBody>
        </p:sp>
        <p:pic>
          <p:nvPicPr>
            <p:cNvPr id="14" name="Image 13">
              <a:extLst>
                <a:ext uri="{FF2B5EF4-FFF2-40B4-BE49-F238E27FC236}">
                  <a16:creationId xmlns:a16="http://schemas.microsoft.com/office/drawing/2014/main" id="{B3B5152D-5046-C53B-C8EC-E66CFA1A6CCA}"/>
                </a:ext>
              </a:extLst>
            </p:cNvPr>
            <p:cNvPicPr>
              <a:picLocks noChangeAspect="1"/>
            </p:cNvPicPr>
            <p:nvPr/>
          </p:nvPicPr>
          <p:blipFill>
            <a:blip r:embed="rId7"/>
            <a:stretch>
              <a:fillRect/>
            </a:stretch>
          </p:blipFill>
          <p:spPr>
            <a:xfrm>
              <a:off x="-959032" y="9147191"/>
              <a:ext cx="849665" cy="443304"/>
            </a:xfrm>
            <a:prstGeom prst="rect">
              <a:avLst/>
            </a:prstGeom>
          </p:spPr>
        </p:pic>
      </p:grpSp>
      <p:sp>
        <p:nvSpPr>
          <p:cNvPr id="18" name="ZoneTexte 17">
            <a:extLst>
              <a:ext uri="{FF2B5EF4-FFF2-40B4-BE49-F238E27FC236}">
                <a16:creationId xmlns:a16="http://schemas.microsoft.com/office/drawing/2014/main" id="{119C6296-5B3B-7A8E-A01C-C886603B7336}"/>
              </a:ext>
            </a:extLst>
          </p:cNvPr>
          <p:cNvSpPr txBox="1"/>
          <p:nvPr/>
        </p:nvSpPr>
        <p:spPr>
          <a:xfrm>
            <a:off x="991370" y="3528366"/>
            <a:ext cx="5402521" cy="738664"/>
          </a:xfrm>
          <a:prstGeom prst="rect">
            <a:avLst/>
          </a:prstGeom>
          <a:noFill/>
        </p:spPr>
        <p:txBody>
          <a:bodyPr wrap="square" rtlCol="0">
            <a:spAutoFit/>
          </a:bodyPr>
          <a:lstStyle/>
          <a:p>
            <a:r>
              <a:rPr lang="fr-FR" sz="2400" dirty="0" err="1">
                <a:solidFill>
                  <a:srgbClr val="A69DCD"/>
                </a:solidFill>
                <a:latin typeface="Roboto Black" panose="02000000000000000000" pitchFamily="2" charset="0"/>
                <a:ea typeface="Roboto Black" panose="02000000000000000000" pitchFamily="2" charset="0"/>
              </a:rPr>
              <a:t>Availability</a:t>
            </a:r>
            <a:r>
              <a:rPr lang="fr-FR" sz="2400" dirty="0">
                <a:solidFill>
                  <a:srgbClr val="A69DCD"/>
                </a:solidFill>
                <a:latin typeface="Roboto Black" panose="02000000000000000000" pitchFamily="2" charset="0"/>
                <a:ea typeface="Roboto Black" panose="02000000000000000000" pitchFamily="2" charset="0"/>
              </a:rPr>
              <a:t> of </a:t>
            </a:r>
            <a:r>
              <a:rPr lang="fr-FR" sz="2400" dirty="0" err="1">
                <a:solidFill>
                  <a:srgbClr val="A69DCD"/>
                </a:solidFill>
                <a:latin typeface="Roboto Black" panose="02000000000000000000" pitchFamily="2" charset="0"/>
                <a:ea typeface="Roboto Black" panose="02000000000000000000" pitchFamily="2" charset="0"/>
              </a:rPr>
              <a:t>products</a:t>
            </a:r>
            <a:r>
              <a:rPr lang="fr-FR" sz="2400" dirty="0">
                <a:solidFill>
                  <a:srgbClr val="A69DCD"/>
                </a:solidFill>
                <a:latin typeface="Roboto Black" panose="02000000000000000000" pitchFamily="2" charset="0"/>
                <a:ea typeface="Roboto Black" panose="02000000000000000000" pitchFamily="2" charset="0"/>
              </a:rPr>
              <a:t> and </a:t>
            </a:r>
            <a:r>
              <a:rPr lang="fr-FR" sz="2400" dirty="0" err="1">
                <a:solidFill>
                  <a:srgbClr val="A69DCD"/>
                </a:solidFill>
                <a:latin typeface="Roboto Black" panose="02000000000000000000" pitchFamily="2" charset="0"/>
                <a:ea typeface="Roboto Black" panose="02000000000000000000" pitchFamily="2" charset="0"/>
              </a:rPr>
              <a:t>tools</a:t>
            </a:r>
            <a:endParaRPr lang="fr-FR" sz="2400" dirty="0">
              <a:solidFill>
                <a:srgbClr val="A69DCD"/>
              </a:solidFill>
              <a:latin typeface="Roboto Black" panose="02000000000000000000" pitchFamily="2" charset="0"/>
              <a:ea typeface="Roboto Black" panose="02000000000000000000" pitchFamily="2" charset="0"/>
            </a:endParaRPr>
          </a:p>
          <a:p>
            <a:endParaRPr lang="fr-FR" dirty="0"/>
          </a:p>
        </p:txBody>
      </p:sp>
      <p:sp>
        <p:nvSpPr>
          <p:cNvPr id="20" name="ZoneTexte 19">
            <a:extLst>
              <a:ext uri="{FF2B5EF4-FFF2-40B4-BE49-F238E27FC236}">
                <a16:creationId xmlns:a16="http://schemas.microsoft.com/office/drawing/2014/main" id="{D9AEB521-076E-5D5D-18FE-8021A34485E6}"/>
              </a:ext>
            </a:extLst>
          </p:cNvPr>
          <p:cNvSpPr txBox="1"/>
          <p:nvPr/>
        </p:nvSpPr>
        <p:spPr>
          <a:xfrm>
            <a:off x="857536" y="5124150"/>
            <a:ext cx="5663869" cy="830997"/>
          </a:xfrm>
          <a:prstGeom prst="rect">
            <a:avLst/>
          </a:prstGeom>
          <a:noFill/>
        </p:spPr>
        <p:txBody>
          <a:bodyPr wrap="square" rtlCol="0">
            <a:spAutoFit/>
          </a:bodyPr>
          <a:lstStyle/>
          <a:p>
            <a:r>
              <a:rPr lang="fr-FR" sz="2400" dirty="0">
                <a:solidFill>
                  <a:srgbClr val="A69DCD"/>
                </a:solidFill>
                <a:latin typeface="Roboto Black" panose="02000000000000000000" pitchFamily="2" charset="0"/>
                <a:ea typeface="Roboto Black" panose="02000000000000000000" pitchFamily="2" charset="0"/>
              </a:rPr>
              <a:t>International launch in points of sales</a:t>
            </a:r>
          </a:p>
          <a:p>
            <a:pPr algn="ctr"/>
            <a:r>
              <a:rPr lang="fr-FR" dirty="0"/>
              <a:t> </a:t>
            </a:r>
            <a:r>
              <a:rPr lang="fr-FR" sz="2400" dirty="0">
                <a:solidFill>
                  <a:srgbClr val="A69DCD"/>
                </a:solidFill>
                <a:latin typeface="Roboto Black" panose="02000000000000000000" pitchFamily="2" charset="0"/>
                <a:ea typeface="Roboto Black" panose="02000000000000000000" pitchFamily="2" charset="0"/>
              </a:rPr>
              <a:t>1</a:t>
            </a:r>
            <a:r>
              <a:rPr lang="fr-FR" sz="2400" baseline="30000" dirty="0">
                <a:solidFill>
                  <a:srgbClr val="A69DCD"/>
                </a:solidFill>
                <a:latin typeface="Roboto Black" panose="02000000000000000000" pitchFamily="2" charset="0"/>
                <a:ea typeface="Roboto Black" panose="02000000000000000000" pitchFamily="2" charset="0"/>
              </a:rPr>
              <a:t>st</a:t>
            </a:r>
            <a:r>
              <a:rPr lang="fr-FR" sz="2400" dirty="0">
                <a:solidFill>
                  <a:srgbClr val="A69DCD"/>
                </a:solidFill>
                <a:latin typeface="Roboto Black" panose="02000000000000000000" pitchFamily="2" charset="0"/>
                <a:ea typeface="Roboto Black" panose="02000000000000000000" pitchFamily="2" charset="0"/>
              </a:rPr>
              <a:t> May,2023</a:t>
            </a:r>
          </a:p>
        </p:txBody>
      </p:sp>
      <p:sp>
        <p:nvSpPr>
          <p:cNvPr id="22" name="ZoneTexte 21">
            <a:extLst>
              <a:ext uri="{FF2B5EF4-FFF2-40B4-BE49-F238E27FC236}">
                <a16:creationId xmlns:a16="http://schemas.microsoft.com/office/drawing/2014/main" id="{DB7FBC56-8EF5-4369-A03A-56780F934A39}"/>
              </a:ext>
            </a:extLst>
          </p:cNvPr>
          <p:cNvSpPr txBox="1"/>
          <p:nvPr/>
        </p:nvSpPr>
        <p:spPr>
          <a:xfrm>
            <a:off x="991370" y="1477181"/>
            <a:ext cx="4591058" cy="461665"/>
          </a:xfrm>
          <a:prstGeom prst="rect">
            <a:avLst/>
          </a:prstGeom>
          <a:noFill/>
        </p:spPr>
        <p:txBody>
          <a:bodyPr wrap="square" rtlCol="0">
            <a:spAutoFit/>
          </a:bodyPr>
          <a:lstStyle/>
          <a:p>
            <a:r>
              <a:rPr lang="fr-FR" sz="2400" dirty="0" err="1">
                <a:solidFill>
                  <a:srgbClr val="A69DCD"/>
                </a:solidFill>
                <a:latin typeface="Roboto Black" panose="02000000000000000000" pitchFamily="2" charset="0"/>
                <a:ea typeface="Roboto Black" panose="02000000000000000000" pitchFamily="2" charset="0"/>
              </a:rPr>
              <a:t>Technical</a:t>
            </a:r>
            <a:r>
              <a:rPr lang="fr-FR" sz="2400" dirty="0">
                <a:solidFill>
                  <a:srgbClr val="A69DCD"/>
                </a:solidFill>
                <a:latin typeface="Roboto Black" panose="02000000000000000000" pitchFamily="2" charset="0"/>
                <a:ea typeface="Roboto Black" panose="02000000000000000000" pitchFamily="2" charset="0"/>
              </a:rPr>
              <a:t> </a:t>
            </a:r>
            <a:r>
              <a:rPr lang="fr-FR" sz="2400" dirty="0" err="1">
                <a:solidFill>
                  <a:srgbClr val="A69DCD"/>
                </a:solidFill>
                <a:latin typeface="Roboto Black" panose="02000000000000000000" pitchFamily="2" charset="0"/>
                <a:ea typeface="Roboto Black" panose="02000000000000000000" pitchFamily="2" charset="0"/>
              </a:rPr>
              <a:t>product</a:t>
            </a:r>
            <a:r>
              <a:rPr lang="fr-FR" sz="2400" dirty="0">
                <a:solidFill>
                  <a:srgbClr val="A69DCD"/>
                </a:solidFill>
                <a:latin typeface="Roboto Black" panose="02000000000000000000" pitchFamily="2" charset="0"/>
                <a:ea typeface="Roboto Black" panose="02000000000000000000" pitchFamily="2" charset="0"/>
              </a:rPr>
              <a:t> information</a:t>
            </a:r>
          </a:p>
        </p:txBody>
      </p:sp>
      <p:sp>
        <p:nvSpPr>
          <p:cNvPr id="3" name="ZoneTexte 2">
            <a:extLst>
              <a:ext uri="{FF2B5EF4-FFF2-40B4-BE49-F238E27FC236}">
                <a16:creationId xmlns:a16="http://schemas.microsoft.com/office/drawing/2014/main" id="{996601D6-3868-83D0-06AD-E0071356EB68}"/>
              </a:ext>
            </a:extLst>
          </p:cNvPr>
          <p:cNvSpPr txBox="1"/>
          <p:nvPr/>
        </p:nvSpPr>
        <p:spPr>
          <a:xfrm>
            <a:off x="1041412" y="4029239"/>
            <a:ext cx="4689602" cy="830997"/>
          </a:xfrm>
          <a:prstGeom prst="rect">
            <a:avLst/>
          </a:prstGeom>
          <a:noFill/>
        </p:spPr>
        <p:txBody>
          <a:bodyPr wrap="square">
            <a:spAutoFit/>
          </a:bodyPr>
          <a:lstStyle/>
          <a:p>
            <a:pPr>
              <a:defRPr/>
            </a:pPr>
            <a:r>
              <a:rPr kumimoji="0" lang="fr-FR" sz="1600" b="1"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Product: Now </a:t>
            </a:r>
          </a:p>
          <a:p>
            <a:pPr>
              <a:defRPr/>
            </a:pPr>
            <a:r>
              <a:rPr lang="fr-FR" sz="1600" dirty="0">
                <a:solidFill>
                  <a:srgbClr val="3E3E3E"/>
                </a:solidFill>
                <a:latin typeface="Roboto Light" panose="02000000000000000000" pitchFamily="2" charset="0"/>
                <a:ea typeface="Roboto Light" panose="02000000000000000000" pitchFamily="2" charset="0"/>
              </a:rPr>
              <a:t>Posters and sales argument : </a:t>
            </a:r>
            <a:r>
              <a:rPr lang="fr-FR" sz="1600" dirty="0" err="1">
                <a:solidFill>
                  <a:srgbClr val="3E3E3E"/>
                </a:solidFill>
                <a:latin typeface="Roboto Light" panose="02000000000000000000" pitchFamily="2" charset="0"/>
                <a:ea typeface="Roboto Light" panose="02000000000000000000" pitchFamily="2" charset="0"/>
              </a:rPr>
              <a:t>now</a:t>
            </a:r>
            <a:endParaRPr kumimoji="0" lang="fr-FR" sz="16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3E3E3E"/>
                </a:solidFill>
                <a:latin typeface="Roboto Light" panose="02000000000000000000" pitchFamily="2" charset="0"/>
                <a:ea typeface="Roboto Light" panose="02000000000000000000" pitchFamily="2" charset="0"/>
              </a:rPr>
              <a:t>Media kit and launch </a:t>
            </a:r>
            <a:r>
              <a:rPr lang="fr-FR" sz="1600" dirty="0" err="1">
                <a:solidFill>
                  <a:srgbClr val="3E3E3E"/>
                </a:solidFill>
                <a:latin typeface="Roboto Light" panose="02000000000000000000" pitchFamily="2" charset="0"/>
                <a:ea typeface="Roboto Light" panose="02000000000000000000" pitchFamily="2" charset="0"/>
              </a:rPr>
              <a:t>video</a:t>
            </a:r>
            <a:r>
              <a:rPr lang="fr-FR" sz="1600" dirty="0">
                <a:solidFill>
                  <a:srgbClr val="3E3E3E"/>
                </a:solidFill>
                <a:latin typeface="Roboto Light" panose="02000000000000000000" pitchFamily="2" charset="0"/>
                <a:ea typeface="Roboto Light" panose="02000000000000000000" pitchFamily="2" charset="0"/>
              </a:rPr>
              <a:t>: end of </a:t>
            </a:r>
            <a:r>
              <a:rPr lang="fr-FR" sz="1600" dirty="0" err="1">
                <a:solidFill>
                  <a:srgbClr val="3E3E3E"/>
                </a:solidFill>
                <a:latin typeface="Roboto Light" panose="02000000000000000000" pitchFamily="2" charset="0"/>
                <a:ea typeface="Roboto Light" panose="02000000000000000000" pitchFamily="2" charset="0"/>
              </a:rPr>
              <a:t>march</a:t>
            </a:r>
            <a:endParaRPr lang="fr-FR" sz="1600" dirty="0">
              <a:solidFill>
                <a:srgbClr val="3E3E3E"/>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27968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itre 1">
            <a:extLst>
              <a:ext uri="{FF2B5EF4-FFF2-40B4-BE49-F238E27FC236}">
                <a16:creationId xmlns:a16="http://schemas.microsoft.com/office/drawing/2014/main" id="{8A6A61CC-151E-E13F-A531-7076882F5151}"/>
              </a:ext>
            </a:extLst>
          </p:cNvPr>
          <p:cNvSpPr txBox="1">
            <a:spLocks/>
          </p:cNvSpPr>
          <p:nvPr/>
        </p:nvSpPr>
        <p:spPr>
          <a:xfrm>
            <a:off x="0" y="-228600"/>
            <a:ext cx="12191999" cy="836675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6600" dirty="0" err="1">
                <a:latin typeface="Midnight Signature" panose="02000500000000090000" pitchFamily="50" charset="0"/>
              </a:rPr>
              <a:t>Thanhs</a:t>
            </a:r>
            <a:r>
              <a:rPr lang="fr-FR" sz="16600" dirty="0">
                <a:latin typeface="Midnight Signature" panose="02000500000000090000" pitchFamily="50" charset="0"/>
              </a:rPr>
              <a:t> !</a:t>
            </a:r>
          </a:p>
        </p:txBody>
      </p:sp>
    </p:spTree>
    <p:extLst>
      <p:ext uri="{BB962C8B-B14F-4D97-AF65-F5344CB8AC3E}">
        <p14:creationId xmlns:p14="http://schemas.microsoft.com/office/powerpoint/2010/main" val="446724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68C83A3F-1B10-F3BA-D57A-CAE18FE5C775}"/>
              </a:ext>
            </a:extLst>
          </p:cNvPr>
          <p:cNvGraphicFramePr/>
          <p:nvPr/>
        </p:nvGraphicFramePr>
        <p:xfrm>
          <a:off x="213941" y="1803411"/>
          <a:ext cx="6658822" cy="398228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re 2">
            <a:extLst>
              <a:ext uri="{FF2B5EF4-FFF2-40B4-BE49-F238E27FC236}">
                <a16:creationId xmlns:a16="http://schemas.microsoft.com/office/drawing/2014/main" id="{7370D726-FCCF-30CE-1043-CB2DE7A3C67E}"/>
              </a:ext>
            </a:extLst>
          </p:cNvPr>
          <p:cNvSpPr txBox="1">
            <a:spLocks/>
          </p:cNvSpPr>
          <p:nvPr/>
        </p:nvSpPr>
        <p:spPr>
          <a:xfrm>
            <a:off x="0" y="217442"/>
            <a:ext cx="12192000" cy="792036"/>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t>The different types of solar radiations</a:t>
            </a:r>
            <a:endParaRPr lang="fr-FR" dirty="0"/>
          </a:p>
        </p:txBody>
      </p:sp>
      <p:sp>
        <p:nvSpPr>
          <p:cNvPr id="8" name="ZoneTexte 7">
            <a:extLst>
              <a:ext uri="{FF2B5EF4-FFF2-40B4-BE49-F238E27FC236}">
                <a16:creationId xmlns:a16="http://schemas.microsoft.com/office/drawing/2014/main" id="{373D258E-286D-B0E2-DBD2-65A4FB007C9D}"/>
              </a:ext>
            </a:extLst>
          </p:cNvPr>
          <p:cNvSpPr txBox="1"/>
          <p:nvPr/>
        </p:nvSpPr>
        <p:spPr>
          <a:xfrm>
            <a:off x="3662243" y="2596499"/>
            <a:ext cx="575036" cy="369332"/>
          </a:xfrm>
          <a:prstGeom prst="rect">
            <a:avLst/>
          </a:prstGeom>
          <a:noFill/>
        </p:spPr>
        <p:txBody>
          <a:bodyPr wrap="square" rtlCol="0">
            <a:spAutoFit/>
          </a:bodyPr>
          <a:lstStyle/>
          <a:p>
            <a:pPr algn="ctr"/>
            <a:r>
              <a:rPr lang="fr-FR" b="1" dirty="0"/>
              <a:t>UV</a:t>
            </a:r>
          </a:p>
        </p:txBody>
      </p:sp>
      <p:sp>
        <p:nvSpPr>
          <p:cNvPr id="9" name="ZoneTexte 8">
            <a:extLst>
              <a:ext uri="{FF2B5EF4-FFF2-40B4-BE49-F238E27FC236}">
                <a16:creationId xmlns:a16="http://schemas.microsoft.com/office/drawing/2014/main" id="{E178A428-D39B-ECDE-534E-385851210B0B}"/>
              </a:ext>
            </a:extLst>
          </p:cNvPr>
          <p:cNvSpPr txBox="1"/>
          <p:nvPr/>
        </p:nvSpPr>
        <p:spPr>
          <a:xfrm>
            <a:off x="2285784" y="3609889"/>
            <a:ext cx="702691" cy="646331"/>
          </a:xfrm>
          <a:prstGeom prst="rect">
            <a:avLst/>
          </a:prstGeom>
          <a:noFill/>
        </p:spPr>
        <p:txBody>
          <a:bodyPr wrap="square" rtlCol="0">
            <a:spAutoFit/>
          </a:bodyPr>
          <a:lstStyle/>
          <a:p>
            <a:pPr algn="ctr"/>
            <a:r>
              <a:rPr lang="fr-FR" b="1" dirty="0"/>
              <a:t>Blue light</a:t>
            </a:r>
          </a:p>
        </p:txBody>
      </p:sp>
      <p:sp>
        <p:nvSpPr>
          <p:cNvPr id="10" name="ZoneTexte 9">
            <a:extLst>
              <a:ext uri="{FF2B5EF4-FFF2-40B4-BE49-F238E27FC236}">
                <a16:creationId xmlns:a16="http://schemas.microsoft.com/office/drawing/2014/main" id="{F05713F5-D8BD-4E21-94BA-63E2FABE59DF}"/>
              </a:ext>
            </a:extLst>
          </p:cNvPr>
          <p:cNvSpPr txBox="1"/>
          <p:nvPr/>
        </p:nvSpPr>
        <p:spPr>
          <a:xfrm>
            <a:off x="3949761" y="4191099"/>
            <a:ext cx="575036" cy="369332"/>
          </a:xfrm>
          <a:prstGeom prst="rect">
            <a:avLst/>
          </a:prstGeom>
          <a:noFill/>
        </p:spPr>
        <p:txBody>
          <a:bodyPr wrap="square" rtlCol="0">
            <a:spAutoFit/>
          </a:bodyPr>
          <a:lstStyle/>
          <a:p>
            <a:pPr algn="ctr"/>
            <a:r>
              <a:rPr lang="fr-FR" b="1" dirty="0"/>
              <a:t>IR</a:t>
            </a:r>
          </a:p>
        </p:txBody>
      </p:sp>
      <p:sp>
        <p:nvSpPr>
          <p:cNvPr id="7" name="ZoneTexte 6">
            <a:extLst>
              <a:ext uri="{FF2B5EF4-FFF2-40B4-BE49-F238E27FC236}">
                <a16:creationId xmlns:a16="http://schemas.microsoft.com/office/drawing/2014/main" id="{2C9ECC25-03BF-4667-A3A9-F44340B94C6E}"/>
              </a:ext>
            </a:extLst>
          </p:cNvPr>
          <p:cNvSpPr txBox="1"/>
          <p:nvPr/>
        </p:nvSpPr>
        <p:spPr>
          <a:xfrm>
            <a:off x="6383285" y="1167989"/>
            <a:ext cx="5708232" cy="1600438"/>
          </a:xfrm>
          <a:prstGeom prst="rect">
            <a:avLst/>
          </a:prstGeom>
          <a:noFill/>
        </p:spPr>
        <p:txBody>
          <a:bodyPr wrap="square" rtlCol="0">
            <a:spAutoFit/>
          </a:bodyPr>
          <a:lstStyle/>
          <a:p>
            <a:pPr algn="just"/>
            <a:r>
              <a:rPr lang="fr-FR" sz="2400" b="1" dirty="0">
                <a:solidFill>
                  <a:srgbClr val="A69DCD"/>
                </a:solidFill>
                <a:latin typeface="Roboto Light" panose="02000000000000000000" pitchFamily="2" charset="0"/>
                <a:ea typeface="Roboto Light" panose="02000000000000000000" pitchFamily="2" charset="0"/>
                <a:cs typeface="+mj-cs"/>
              </a:rPr>
              <a:t>UV : 2 types</a:t>
            </a:r>
          </a:p>
          <a:p>
            <a:pPr algn="just"/>
            <a:endParaRPr lang="fr-FR" sz="1000" dirty="0">
              <a:effectLs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1600" u="sng" dirty="0">
                <a:effectLst/>
                <a:ea typeface="Calibri" panose="020F0502020204030204" pitchFamily="34" charset="0"/>
                <a:cs typeface="Times New Roman" panose="02020603050405020304" pitchFamily="18" charset="0"/>
              </a:rPr>
              <a:t>UVB: </a:t>
            </a:r>
            <a:r>
              <a:rPr lang="en-US" sz="1600" dirty="0">
                <a:effectLst/>
                <a:ea typeface="Calibri" panose="020F0502020204030204" pitchFamily="34" charset="0"/>
                <a:cs typeface="Times New Roman" panose="02020603050405020304" pitchFamily="18" charset="0"/>
              </a:rPr>
              <a:t>Responsible for sunburn and many skin cancers.</a:t>
            </a:r>
          </a:p>
          <a:p>
            <a:pPr marL="285750" indent="-285750" algn="just">
              <a:buFont typeface="Arial" panose="020B0604020202020204" pitchFamily="34" charset="0"/>
              <a:buChar char="•"/>
            </a:pPr>
            <a:r>
              <a:rPr lang="en-US" sz="1600" u="sng" dirty="0">
                <a:effectLst/>
                <a:ea typeface="Calibri" panose="020F0502020204030204" pitchFamily="34" charset="0"/>
                <a:cs typeface="Times New Roman" panose="02020603050405020304" pitchFamily="18" charset="0"/>
              </a:rPr>
              <a:t>UVA: </a:t>
            </a:r>
            <a:r>
              <a:rPr lang="en-US" sz="1600" dirty="0">
                <a:effectLst/>
                <a:ea typeface="Calibri" panose="020F0502020204030204" pitchFamily="34" charset="0"/>
                <a:cs typeface="Times New Roman" panose="02020603050405020304" pitchFamily="18" charset="0"/>
              </a:rPr>
              <a:t>Penetrate deeper into the dermis, responsible for skin aging (pigment spots, wrinkles), and in the long run skin cancers.</a:t>
            </a:r>
            <a:endParaRPr lang="fr-FR" sz="1600" b="1" dirty="0"/>
          </a:p>
        </p:txBody>
      </p:sp>
      <p:sp>
        <p:nvSpPr>
          <p:cNvPr id="11" name="ZoneTexte 10">
            <a:extLst>
              <a:ext uri="{FF2B5EF4-FFF2-40B4-BE49-F238E27FC236}">
                <a16:creationId xmlns:a16="http://schemas.microsoft.com/office/drawing/2014/main" id="{E301E57E-2BD3-4067-8EE7-361D0AD7DBFE}"/>
              </a:ext>
            </a:extLst>
          </p:cNvPr>
          <p:cNvSpPr txBox="1"/>
          <p:nvPr/>
        </p:nvSpPr>
        <p:spPr>
          <a:xfrm>
            <a:off x="6427206" y="3266187"/>
            <a:ext cx="5708232" cy="1354217"/>
          </a:xfrm>
          <a:prstGeom prst="rect">
            <a:avLst/>
          </a:prstGeom>
          <a:noFill/>
        </p:spPr>
        <p:txBody>
          <a:bodyPr wrap="square" rtlCol="0">
            <a:spAutoFit/>
          </a:bodyPr>
          <a:lstStyle/>
          <a:p>
            <a:pPr algn="just"/>
            <a:r>
              <a:rPr lang="fr-FR" sz="2400" b="1" dirty="0">
                <a:solidFill>
                  <a:srgbClr val="A69DCD"/>
                </a:solidFill>
                <a:latin typeface="Roboto Light" panose="02000000000000000000" pitchFamily="2" charset="0"/>
                <a:ea typeface="Roboto Light" panose="02000000000000000000" pitchFamily="2" charset="0"/>
                <a:cs typeface="+mj-cs"/>
              </a:rPr>
              <a:t>HEV/ Blue light:</a:t>
            </a:r>
          </a:p>
          <a:p>
            <a:pPr algn="just"/>
            <a:endParaRPr lang="fr-FR" sz="1000" b="1" dirty="0"/>
          </a:p>
          <a:p>
            <a:pPr algn="just"/>
            <a:r>
              <a:rPr lang="en-US" sz="1600" dirty="0">
                <a:solidFill>
                  <a:srgbClr val="000000"/>
                </a:solidFill>
                <a:ea typeface="Calibri" panose="020F0502020204030204" pitchFamily="34" charset="0"/>
                <a:cs typeface="Calibri" panose="020F0502020204030204" pitchFamily="34" charset="0"/>
              </a:rPr>
              <a:t>Responsible for half of the production of free radicals and 25% of cellular damage. Painless, it amplifies accelerated skin aging.</a:t>
            </a:r>
            <a:endParaRPr lang="fr-FR" sz="1600" b="1" dirty="0"/>
          </a:p>
        </p:txBody>
      </p:sp>
      <p:sp>
        <p:nvSpPr>
          <p:cNvPr id="12" name="ZoneTexte 11">
            <a:extLst>
              <a:ext uri="{FF2B5EF4-FFF2-40B4-BE49-F238E27FC236}">
                <a16:creationId xmlns:a16="http://schemas.microsoft.com/office/drawing/2014/main" id="{EDF6027E-FF4A-4283-A37B-0BCA41843064}"/>
              </a:ext>
            </a:extLst>
          </p:cNvPr>
          <p:cNvSpPr txBox="1"/>
          <p:nvPr/>
        </p:nvSpPr>
        <p:spPr>
          <a:xfrm>
            <a:off x="6427206" y="4985481"/>
            <a:ext cx="5708232" cy="1600438"/>
          </a:xfrm>
          <a:prstGeom prst="rect">
            <a:avLst/>
          </a:prstGeom>
          <a:noFill/>
        </p:spPr>
        <p:txBody>
          <a:bodyPr wrap="square" rtlCol="0">
            <a:spAutoFit/>
          </a:bodyPr>
          <a:lstStyle/>
          <a:p>
            <a:pPr algn="just"/>
            <a:r>
              <a:rPr lang="fr-FR" sz="2400" b="1" dirty="0">
                <a:solidFill>
                  <a:srgbClr val="A69DCD"/>
                </a:solidFill>
                <a:latin typeface="Roboto Light" panose="02000000000000000000" pitchFamily="2" charset="0"/>
                <a:ea typeface="Roboto Light" panose="02000000000000000000" pitchFamily="2" charset="0"/>
                <a:cs typeface="+mj-cs"/>
              </a:rPr>
              <a:t>IR :</a:t>
            </a:r>
          </a:p>
          <a:p>
            <a:pPr algn="just"/>
            <a:endParaRPr lang="fr-FR" sz="1000" b="1" dirty="0"/>
          </a:p>
          <a:p>
            <a:pPr algn="just"/>
            <a:r>
              <a:rPr lang="en-US" sz="1600" dirty="0">
                <a:effectLst/>
                <a:ea typeface="Calibri" panose="020F0502020204030204" pitchFamily="34" charset="0"/>
                <a:cs typeface="Times New Roman" panose="02020603050405020304" pitchFamily="18" charset="0"/>
              </a:rPr>
              <a:t>Create heat. They intensify the damaging effects of UV and HEV. Produce free radicals that alter the functioning of the mitochondria (the cells' energy centers) and fibroblasts (loss of firmness)</a:t>
            </a:r>
            <a:endParaRPr lang="fr-FR" sz="1400" b="1" dirty="0"/>
          </a:p>
        </p:txBody>
      </p:sp>
    </p:spTree>
    <p:extLst>
      <p:ext uri="{BB962C8B-B14F-4D97-AF65-F5344CB8AC3E}">
        <p14:creationId xmlns:p14="http://schemas.microsoft.com/office/powerpoint/2010/main" val="3458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892713B-C6AF-11A8-8192-8DA69374D6ED}"/>
              </a:ext>
            </a:extLst>
          </p:cNvPr>
          <p:cNvSpPr txBox="1"/>
          <p:nvPr/>
        </p:nvSpPr>
        <p:spPr>
          <a:xfrm>
            <a:off x="3060700" y="2558871"/>
            <a:ext cx="6261100" cy="1200329"/>
          </a:xfrm>
          <a:prstGeom prst="rect">
            <a:avLst/>
          </a:prstGeom>
          <a:noFill/>
        </p:spPr>
        <p:txBody>
          <a:bodyPr wrap="square" rtlCol="0">
            <a:spAutoFit/>
          </a:bodyPr>
          <a:lstStyle/>
          <a:p>
            <a:pPr algn="ctr"/>
            <a:r>
              <a:rPr lang="fr-FR" sz="7200" dirty="0">
                <a:solidFill>
                  <a:srgbClr val="3E3E3E"/>
                </a:solidFill>
                <a:latin typeface="KyivType Sans Light2" panose="00000400000000000000" pitchFamily="50" charset="0"/>
              </a:rPr>
              <a:t>Appendices</a:t>
            </a:r>
          </a:p>
        </p:txBody>
      </p:sp>
    </p:spTree>
    <p:extLst>
      <p:ext uri="{BB962C8B-B14F-4D97-AF65-F5344CB8AC3E}">
        <p14:creationId xmlns:p14="http://schemas.microsoft.com/office/powerpoint/2010/main" val="1323174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94443">
            <a:off x="2256471" y="3451664"/>
            <a:ext cx="1558988" cy="503969"/>
          </a:xfrm>
          <a:prstGeom prst="rect">
            <a:avLst/>
          </a:prstGeom>
        </p:spPr>
      </p:pic>
      <p:sp>
        <p:nvSpPr>
          <p:cNvPr id="9" name="ZoneTexte 8"/>
          <p:cNvSpPr txBox="1"/>
          <p:nvPr/>
        </p:nvSpPr>
        <p:spPr>
          <a:xfrm>
            <a:off x="107455" y="4815245"/>
            <a:ext cx="58570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US $1.4 Billions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A69DCD"/>
                </a:solidFill>
                <a:latin typeface="Roboto Black" panose="02000000000000000000" pitchFamily="2" charset="0"/>
                <a:ea typeface="Roboto Black" panose="02000000000000000000" pitchFamily="2" charset="0"/>
              </a:rPr>
              <a:t>by</a:t>
            </a:r>
            <a:r>
              <a:rPr kumimoji="0" lang="en-US" sz="20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 2031</a:t>
            </a:r>
          </a:p>
        </p:txBody>
      </p:sp>
      <p:sp>
        <p:nvSpPr>
          <p:cNvPr id="12" name="Titre 2"/>
          <p:cNvSpPr txBox="1">
            <a:spLocks/>
          </p:cNvSpPr>
          <p:nvPr/>
        </p:nvSpPr>
        <p:spPr>
          <a:xfrm>
            <a:off x="935736" y="170005"/>
            <a:ext cx="10515600" cy="792036"/>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800" b="0" i="0" u="none" strike="noStrike" kern="1200" cap="none" spc="0" normalizeH="0" baseline="0" noProof="0" dirty="0">
                <a:ln>
                  <a:noFill/>
                </a:ln>
                <a:solidFill>
                  <a:srgbClr val="3E3E3E"/>
                </a:solidFill>
                <a:effectLst/>
                <a:uLnTx/>
                <a:uFillTx/>
                <a:latin typeface="Roboto Light"/>
                <a:ea typeface="+mj-ea"/>
                <a:cs typeface="+mj-cs"/>
              </a:rPr>
              <a:t>A </a:t>
            </a:r>
            <a:r>
              <a:rPr kumimoji="0" lang="fr-FR" sz="4800" b="0" i="0" u="none" strike="noStrike" kern="1200" cap="none" spc="0" normalizeH="0" baseline="0" noProof="0" dirty="0" err="1">
                <a:ln>
                  <a:noFill/>
                </a:ln>
                <a:solidFill>
                  <a:srgbClr val="3E3E3E"/>
                </a:solidFill>
                <a:effectLst/>
                <a:uLnTx/>
                <a:uFillTx/>
                <a:latin typeface="Roboto Light"/>
                <a:ea typeface="+mj-ea"/>
                <a:cs typeface="+mj-cs"/>
              </a:rPr>
              <a:t>dynamic</a:t>
            </a:r>
            <a:r>
              <a:rPr kumimoji="0" lang="fr-FR" sz="4800" b="0" i="0" u="none" strike="noStrike" kern="1200" cap="none" spc="0" normalizeH="0" baseline="0" noProof="0" dirty="0">
                <a:ln>
                  <a:noFill/>
                </a:ln>
                <a:solidFill>
                  <a:srgbClr val="3E3E3E"/>
                </a:solidFill>
                <a:effectLst/>
                <a:uLnTx/>
                <a:uFillTx/>
                <a:latin typeface="Roboto Light"/>
                <a:ea typeface="+mj-ea"/>
                <a:cs typeface="+mj-cs"/>
              </a:rPr>
              <a:t> </a:t>
            </a:r>
            <a:r>
              <a:rPr kumimoji="0" lang="fr-FR" sz="4800" b="0" i="0" u="none" strike="noStrike" kern="1200" cap="none" spc="0" normalizeH="0" baseline="0" noProof="0" dirty="0" err="1">
                <a:ln>
                  <a:noFill/>
                </a:ln>
                <a:solidFill>
                  <a:srgbClr val="3E3E3E"/>
                </a:solidFill>
                <a:effectLst/>
                <a:uLnTx/>
                <a:uFillTx/>
                <a:latin typeface="Roboto Light"/>
                <a:ea typeface="+mj-ea"/>
                <a:cs typeface="+mj-cs"/>
              </a:rPr>
              <a:t>cosmetics</a:t>
            </a:r>
            <a:r>
              <a:rPr kumimoji="0" lang="fr-FR" sz="4800" b="0" i="0" u="none" strike="noStrike" kern="1200" cap="none" spc="0" normalizeH="0" baseline="0" noProof="0" dirty="0">
                <a:ln>
                  <a:noFill/>
                </a:ln>
                <a:solidFill>
                  <a:srgbClr val="3E3E3E"/>
                </a:solidFill>
                <a:effectLst/>
                <a:uLnTx/>
                <a:uFillTx/>
                <a:latin typeface="Roboto Light"/>
                <a:ea typeface="+mj-ea"/>
                <a:cs typeface="+mj-cs"/>
              </a:rPr>
              <a:t> segment</a:t>
            </a:r>
          </a:p>
        </p:txBody>
      </p:sp>
      <p:sp>
        <p:nvSpPr>
          <p:cNvPr id="13" name="ZoneTexte 12">
            <a:extLst>
              <a:ext uri="{FF2B5EF4-FFF2-40B4-BE49-F238E27FC236}">
                <a16:creationId xmlns:a16="http://schemas.microsoft.com/office/drawing/2014/main" id="{32A09044-7399-C41F-7831-946F96F03648}"/>
              </a:ext>
            </a:extLst>
          </p:cNvPr>
          <p:cNvSpPr txBox="1"/>
          <p:nvPr/>
        </p:nvSpPr>
        <p:spPr>
          <a:xfrm>
            <a:off x="107455" y="1875458"/>
            <a:ext cx="58570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US $870.4 millions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in 2022 (+5.4%)</a:t>
            </a:r>
          </a:p>
        </p:txBody>
      </p:sp>
      <p:sp>
        <p:nvSpPr>
          <p:cNvPr id="15" name="ZoneTexte 14">
            <a:extLst>
              <a:ext uri="{FF2B5EF4-FFF2-40B4-BE49-F238E27FC236}">
                <a16:creationId xmlns:a16="http://schemas.microsoft.com/office/drawing/2014/main" id="{663129E2-69DA-ECC2-EFFE-8D6EAFA74262}"/>
              </a:ext>
            </a:extLst>
          </p:cNvPr>
          <p:cNvSpPr txBox="1"/>
          <p:nvPr/>
        </p:nvSpPr>
        <p:spPr>
          <a:xfrm>
            <a:off x="1483749" y="843135"/>
            <a:ext cx="94195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69DCD"/>
                </a:solidFill>
                <a:effectLst/>
                <a:uLnTx/>
                <a:uFillTx/>
                <a:latin typeface="Roboto Light" panose="02000000000000000000" pitchFamily="2" charset="0"/>
                <a:ea typeface="Roboto Light" panose="02000000000000000000" pitchFamily="2" charset="0"/>
                <a:cs typeface="+mn-cs"/>
              </a:rPr>
              <a:t>Anti-pollution ingredients</a:t>
            </a:r>
          </a:p>
        </p:txBody>
      </p:sp>
      <p:pic>
        <p:nvPicPr>
          <p:cNvPr id="1026" name="Picture 2" descr="Evaluation toxicologique pour les ingrédients cosmétiques • Biorius">
            <a:extLst>
              <a:ext uri="{FF2B5EF4-FFF2-40B4-BE49-F238E27FC236}">
                <a16:creationId xmlns:a16="http://schemas.microsoft.com/office/drawing/2014/main" id="{216DD485-1F06-2113-AAC4-223358320A7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68" r="5496"/>
          <a:stretch/>
        </p:blipFill>
        <p:spPr bwMode="auto">
          <a:xfrm>
            <a:off x="5548840" y="1635171"/>
            <a:ext cx="6120068" cy="405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34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preferRelativeResize="0">
            <a:picLocks noChangeAspect="1"/>
          </p:cNvPicPr>
          <p:nvPr/>
        </p:nvPicPr>
        <p:blipFill rotWithShape="1">
          <a:blip r:embed="rId3">
            <a:extLst>
              <a:ext uri="{28A0092B-C50C-407E-A947-70E740481C1C}">
                <a14:useLocalDpi xmlns:a14="http://schemas.microsoft.com/office/drawing/2010/main" val="0"/>
              </a:ext>
            </a:extLst>
          </a:blip>
          <a:srcRect l="3830"/>
          <a:stretch/>
        </p:blipFill>
        <p:spPr>
          <a:xfrm>
            <a:off x="7603816" y="1850648"/>
            <a:ext cx="4588184" cy="2046110"/>
          </a:xfrm>
          <a:prstGeom prst="rect">
            <a:avLst/>
          </a:prstGeom>
        </p:spPr>
      </p:pic>
      <p:sp>
        <p:nvSpPr>
          <p:cNvPr id="2" name="Espace réservé du texte 1"/>
          <p:cNvSpPr>
            <a:spLocks noGrp="1"/>
          </p:cNvSpPr>
          <p:nvPr>
            <p:ph type="body" sz="quarter" idx="10"/>
          </p:nvPr>
        </p:nvSpPr>
        <p:spPr>
          <a:xfrm>
            <a:off x="838200" y="1938568"/>
            <a:ext cx="6765616" cy="1256752"/>
          </a:xfrm>
        </p:spPr>
        <p:txBody>
          <a:bodyPr/>
          <a:lstStyle/>
          <a:p>
            <a:pPr marL="0" indent="0">
              <a:buNone/>
            </a:pPr>
            <a:r>
              <a:rPr lang="fr-FR" sz="2800" b="1" dirty="0" err="1">
                <a:solidFill>
                  <a:srgbClr val="A69DCD"/>
                </a:solidFill>
                <a:latin typeface="Roboto Black" panose="02000000000000000000" pitchFamily="2" charset="0"/>
                <a:ea typeface="Roboto Black" panose="02000000000000000000" pitchFamily="2" charset="0"/>
              </a:rPr>
              <a:t>Biosaccharide</a:t>
            </a:r>
            <a:r>
              <a:rPr lang="fr-FR" sz="2800" b="1" dirty="0">
                <a:solidFill>
                  <a:srgbClr val="A69DCD"/>
                </a:solidFill>
                <a:latin typeface="KyivType Sans Medium2" panose="00000600000000000000" pitchFamily="50" charset="0"/>
              </a:rPr>
              <a:t> </a:t>
            </a:r>
          </a:p>
          <a:p>
            <a:pPr marL="0" indent="0">
              <a:buNone/>
            </a:pPr>
            <a:r>
              <a:rPr lang="en-US" dirty="0">
                <a:solidFill>
                  <a:srgbClr val="3E3E3E"/>
                </a:solidFill>
              </a:rPr>
              <a:t>Complex sugar obtained by </a:t>
            </a:r>
            <a:r>
              <a:rPr lang="en-US" dirty="0" err="1">
                <a:solidFill>
                  <a:srgbClr val="3E3E3E"/>
                </a:solidFill>
              </a:rPr>
              <a:t>GreenScience</a:t>
            </a:r>
            <a:r>
              <a:rPr lang="en-US" dirty="0">
                <a:solidFill>
                  <a:srgbClr val="3E3E3E"/>
                </a:solidFill>
              </a:rPr>
              <a:t> (biotechnology)</a:t>
            </a:r>
            <a:endParaRPr lang="fr-FR" dirty="0">
              <a:solidFill>
                <a:srgbClr val="3E3E3E"/>
              </a:solidFill>
            </a:endParaRPr>
          </a:p>
        </p:txBody>
      </p:sp>
      <p:sp>
        <p:nvSpPr>
          <p:cNvPr id="3" name="Titre 2"/>
          <p:cNvSpPr>
            <a:spLocks noGrp="1"/>
          </p:cNvSpPr>
          <p:nvPr>
            <p:ph type="title"/>
          </p:nvPr>
        </p:nvSpPr>
        <p:spPr>
          <a:xfrm>
            <a:off x="838200" y="268022"/>
            <a:ext cx="10515600" cy="792036"/>
          </a:xfrm>
        </p:spPr>
        <p:txBody>
          <a:bodyPr/>
          <a:lstStyle/>
          <a:p>
            <a:r>
              <a:rPr lang="fr-FR" dirty="0">
                <a:latin typeface="+mn-lt"/>
              </a:rPr>
              <a:t>Surface protection</a:t>
            </a:r>
            <a:br>
              <a:rPr lang="fr-FR" dirty="0">
                <a:latin typeface="+mn-lt"/>
              </a:rPr>
            </a:br>
            <a:r>
              <a:rPr lang="en-US" sz="2400" b="1" dirty="0">
                <a:solidFill>
                  <a:srgbClr val="A69DCD"/>
                </a:solidFill>
                <a:latin typeface="+mn-lt"/>
              </a:rPr>
              <a:t>Anti-pollution and anti-particle protective shield</a:t>
            </a:r>
            <a:endParaRPr lang="fr-FR" sz="3200" b="1" dirty="0">
              <a:solidFill>
                <a:srgbClr val="A69DCD"/>
              </a:solidFill>
              <a:latin typeface="+mn-lt"/>
            </a:endParaRPr>
          </a:p>
        </p:txBody>
      </p:sp>
      <p:sp>
        <p:nvSpPr>
          <p:cNvPr id="5" name="Espace réservé du texte 1"/>
          <p:cNvSpPr txBox="1">
            <a:spLocks/>
          </p:cNvSpPr>
          <p:nvPr/>
        </p:nvSpPr>
        <p:spPr>
          <a:xfrm>
            <a:off x="836364" y="3480780"/>
            <a:ext cx="7790278" cy="1091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On the surface, it reduces the number of encrusted pollution particles by instantly forming a "second skin"...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0" u="none" strike="noStrike" kern="1200" cap="none" spc="0" normalizeH="0" baseline="0" noProof="0" dirty="0" err="1">
                <a:ln>
                  <a:noFill/>
                </a:ln>
                <a:solidFill>
                  <a:srgbClr val="3E3E3E"/>
                </a:solidFill>
                <a:effectLst/>
                <a:uLnTx/>
                <a:uFillTx/>
                <a:latin typeface="Roboto Light"/>
                <a:ea typeface="+mn-ea"/>
                <a:cs typeface="+mn-cs"/>
              </a:rPr>
              <a:t>Resistant</a:t>
            </a:r>
            <a:r>
              <a:rPr kumimoji="0" lang="fr-FR" sz="2000" b="0" i="0" u="none" strike="noStrike" kern="1200" cap="none" spc="0" normalizeH="0" baseline="0" noProof="0" dirty="0">
                <a:ln>
                  <a:noFill/>
                </a:ln>
                <a:solidFill>
                  <a:srgbClr val="3E3E3E"/>
                </a:solidFill>
                <a:effectLst/>
                <a:uLnTx/>
                <a:uFillTx/>
                <a:latin typeface="Roboto Light"/>
                <a:ea typeface="+mn-ea"/>
                <a:cs typeface="+mn-cs"/>
              </a:rPr>
              <a:t> + Consistent + </a:t>
            </a:r>
            <a:r>
              <a:rPr kumimoji="0" lang="fr-FR" sz="2000" b="0" i="0" u="none" strike="noStrike" kern="1200" cap="none" spc="0" normalizeH="0" baseline="0" noProof="0" dirty="0" err="1">
                <a:ln>
                  <a:noFill/>
                </a:ln>
                <a:solidFill>
                  <a:srgbClr val="3E3E3E"/>
                </a:solidFill>
                <a:effectLst/>
                <a:uLnTx/>
                <a:uFillTx/>
                <a:latin typeface="Roboto Light"/>
                <a:ea typeface="+mn-ea"/>
                <a:cs typeface="+mn-cs"/>
              </a:rPr>
              <a:t>Breathable</a:t>
            </a:r>
            <a:r>
              <a:rPr kumimoji="0" lang="fr-FR" sz="2000" b="0" i="0" u="none" strike="noStrike" kern="1200" cap="none" spc="0" normalizeH="0" baseline="0" noProof="0" dirty="0">
                <a:ln>
                  <a:noFill/>
                </a:ln>
                <a:solidFill>
                  <a:srgbClr val="3E3E3E"/>
                </a:solidFill>
                <a:effectLst/>
                <a:uLnTx/>
                <a:uFillTx/>
                <a:latin typeface="Roboto Light"/>
                <a:ea typeface="+mn-ea"/>
                <a:cs typeface="+mn-cs"/>
              </a:rPr>
              <a:t> + Invisible</a:t>
            </a:r>
          </a:p>
        </p:txBody>
      </p:sp>
      <p:sp>
        <p:nvSpPr>
          <p:cNvPr id="6" name="ZoneTexte 5"/>
          <p:cNvSpPr txBox="1"/>
          <p:nvPr/>
        </p:nvSpPr>
        <p:spPr>
          <a:xfrm>
            <a:off x="836364" y="4693147"/>
            <a:ext cx="923074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This surface shield preserves the key metabolism of the cells at a deeper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a:t>
            </a:r>
            <a:r>
              <a:rPr kumimoji="0" lang="fr-FR" sz="32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54% </a:t>
            </a:r>
            <a:r>
              <a:rPr kumimoji="0" lang="fr-FR" sz="20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mitochondrial </a:t>
            </a:r>
            <a:r>
              <a:rPr kumimoji="0" lang="fr-FR" sz="2000" b="0" i="0" u="none" strike="noStrike" kern="1200" cap="none" spc="0" normalizeH="0" baseline="0" noProof="0" dirty="0" err="1">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toxicity</a:t>
            </a:r>
            <a:r>
              <a:rPr kumimoji="0" lang="fr-FR" sz="2000" b="0" i="0" u="none" strike="noStrike" kern="1200" cap="none" spc="0" normalizeH="0" baseline="30000" noProof="0" dirty="0">
                <a:ln>
                  <a:noFill/>
                </a:ln>
                <a:solidFill>
                  <a:srgbClr val="3E3E3E"/>
                </a:solidFill>
                <a:effectLst/>
                <a:uLnTx/>
                <a:uFillTx/>
                <a:latin typeface="Roboto Light" panose="02000000000000000000" pitchFamily="2" charset="0"/>
                <a:ea typeface="Roboto Light" panose="02000000000000000000" pitchFamily="2" charset="0"/>
                <a:cs typeface="+mn-cs"/>
              </a:rPr>
              <a:t>(1)</a:t>
            </a:r>
          </a:p>
        </p:txBody>
      </p:sp>
      <p:sp>
        <p:nvSpPr>
          <p:cNvPr id="4" name="Rectangle 3"/>
          <p:cNvSpPr/>
          <p:nvPr/>
        </p:nvSpPr>
        <p:spPr>
          <a:xfrm>
            <a:off x="-918" y="6476812"/>
            <a:ext cx="6096000" cy="276999"/>
          </a:xfrm>
          <a:prstGeom prst="rect">
            <a:avLst/>
          </a:prstGeom>
        </p:spPr>
        <p:txBody>
          <a:bodyPr>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Supplier study on treated and untreated reconstructed epidermis MDA level determination (oxidation marker) </a:t>
            </a:r>
          </a:p>
          <a:p>
            <a:pPr marR="0" lvl="0" algn="l" defTabSz="914400" rtl="0" eaLnBrk="1" fontAlgn="auto" latinLnBrk="0" hangingPunct="1">
              <a:lnSpc>
                <a:spcPct val="100000"/>
              </a:lnSpc>
              <a:spcBef>
                <a:spcPts val="0"/>
              </a:spcBef>
              <a:spcAft>
                <a:spcPts val="0"/>
              </a:spcAft>
              <a:buClrTx/>
              <a:buSzTx/>
              <a:tabLst/>
              <a:defRPr/>
            </a:pPr>
            <a:r>
              <a:rPr kumimoji="0" lang="en-US" sz="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 quantification of cell viability by spectrophotometric assay</a:t>
            </a:r>
            <a:endParaRPr kumimoji="0" lang="fr-FR" sz="1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p:txBody>
      </p:sp>
    </p:spTree>
    <p:extLst>
      <p:ext uri="{BB962C8B-B14F-4D97-AF65-F5344CB8AC3E}">
        <p14:creationId xmlns:p14="http://schemas.microsoft.com/office/powerpoint/2010/main" val="3719468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832021" y="1571634"/>
            <a:ext cx="6870405" cy="1256752"/>
          </a:xfrm>
        </p:spPr>
        <p:txBody>
          <a:bodyPr/>
          <a:lstStyle/>
          <a:p>
            <a:pPr marL="0" indent="0">
              <a:buNone/>
            </a:pPr>
            <a:r>
              <a:rPr lang="fr-FR" sz="2800" b="1" dirty="0">
                <a:solidFill>
                  <a:srgbClr val="A69DCD"/>
                </a:solidFill>
                <a:latin typeface="Roboto Black" panose="02000000000000000000" pitchFamily="2" charset="0"/>
                <a:ea typeface="Roboto Black" panose="02000000000000000000" pitchFamily="2" charset="0"/>
              </a:rPr>
              <a:t>Plant </a:t>
            </a:r>
            <a:r>
              <a:rPr lang="fr-FR" sz="2800" b="1" dirty="0" err="1">
                <a:solidFill>
                  <a:srgbClr val="A69DCD"/>
                </a:solidFill>
                <a:latin typeface="Roboto Black" panose="02000000000000000000" pitchFamily="2" charset="0"/>
                <a:ea typeface="Roboto Black" panose="02000000000000000000" pitchFamily="2" charset="0"/>
              </a:rPr>
              <a:t>Polyphenols</a:t>
            </a:r>
            <a:r>
              <a:rPr lang="fr-FR" sz="2800" b="1" dirty="0">
                <a:solidFill>
                  <a:srgbClr val="A69DCD"/>
                </a:solidFill>
                <a:latin typeface="KyivType Sans Medium2" panose="00000600000000000000" pitchFamily="50" charset="0"/>
              </a:rPr>
              <a:t> </a:t>
            </a:r>
          </a:p>
          <a:p>
            <a:pPr marL="0" indent="0">
              <a:buNone/>
            </a:pPr>
            <a:r>
              <a:rPr lang="en-US" dirty="0">
                <a:solidFill>
                  <a:srgbClr val="3E3E3E"/>
                </a:solidFill>
              </a:rPr>
              <a:t>Powerful antioxidant photo-protectors extracted from </a:t>
            </a:r>
            <a:r>
              <a:rPr lang="en-US" b="1" dirty="0">
                <a:solidFill>
                  <a:srgbClr val="3E3E3E"/>
                </a:solidFill>
              </a:rPr>
              <a:t>Sophora Japonica </a:t>
            </a:r>
            <a:r>
              <a:rPr lang="en-US" dirty="0">
                <a:solidFill>
                  <a:srgbClr val="3E3E3E"/>
                </a:solidFill>
              </a:rPr>
              <a:t>and </a:t>
            </a:r>
            <a:r>
              <a:rPr lang="en-US" b="1" dirty="0">
                <a:solidFill>
                  <a:srgbClr val="3E3E3E"/>
                </a:solidFill>
              </a:rPr>
              <a:t>Butterfly trees</a:t>
            </a:r>
            <a:br>
              <a:rPr lang="fr-FR" b="1" dirty="0">
                <a:solidFill>
                  <a:srgbClr val="3E3E3E"/>
                </a:solidFill>
              </a:rPr>
            </a:br>
            <a:endParaRPr lang="fr-FR" b="1" dirty="0">
              <a:solidFill>
                <a:srgbClr val="3E3E3E"/>
              </a:solidFill>
            </a:endParaRPr>
          </a:p>
        </p:txBody>
      </p:sp>
      <p:sp>
        <p:nvSpPr>
          <p:cNvPr id="3" name="Titre 2"/>
          <p:cNvSpPr>
            <a:spLocks noGrp="1"/>
          </p:cNvSpPr>
          <p:nvPr>
            <p:ph type="title"/>
          </p:nvPr>
        </p:nvSpPr>
        <p:spPr>
          <a:xfrm>
            <a:off x="838200" y="290006"/>
            <a:ext cx="10515600" cy="792036"/>
          </a:xfrm>
        </p:spPr>
        <p:txBody>
          <a:bodyPr/>
          <a:lstStyle/>
          <a:p>
            <a:r>
              <a:rPr lang="fr-FR" dirty="0">
                <a:latin typeface="Roboto Light" panose="02000000000000000000" pitchFamily="2" charset="0"/>
                <a:ea typeface="Roboto Light" panose="02000000000000000000" pitchFamily="2" charset="0"/>
              </a:rPr>
              <a:t>Deep protection</a:t>
            </a:r>
            <a:br>
              <a:rPr lang="fr-FR" dirty="0">
                <a:latin typeface="Roboto Light" panose="02000000000000000000" pitchFamily="2" charset="0"/>
                <a:ea typeface="Roboto Light" panose="02000000000000000000" pitchFamily="2" charset="0"/>
              </a:rPr>
            </a:br>
            <a:r>
              <a:rPr lang="fr-FR" sz="2400" b="1" dirty="0">
                <a:solidFill>
                  <a:srgbClr val="A69DCD"/>
                </a:solidFill>
                <a:latin typeface="Roboto Light" panose="02000000000000000000" pitchFamily="2" charset="0"/>
                <a:ea typeface="Roboto Light" panose="02000000000000000000" pitchFamily="2" charset="0"/>
              </a:rPr>
              <a:t>Multi-protective </a:t>
            </a:r>
            <a:r>
              <a:rPr lang="fr-FR" sz="2400" b="1" dirty="0" err="1">
                <a:solidFill>
                  <a:srgbClr val="A69DCD"/>
                </a:solidFill>
                <a:latin typeface="Roboto Light" panose="02000000000000000000" pitchFamily="2" charset="0"/>
                <a:ea typeface="Roboto Light" panose="02000000000000000000" pitchFamily="2" charset="0"/>
              </a:rPr>
              <a:t>antioxidants</a:t>
            </a:r>
            <a:endParaRPr lang="fr-FR" sz="3200" b="1" dirty="0">
              <a:solidFill>
                <a:srgbClr val="A69DCD"/>
              </a:solidFill>
              <a:latin typeface="Roboto Light" panose="02000000000000000000" pitchFamily="2" charset="0"/>
              <a:ea typeface="Roboto Light" panose="02000000000000000000" pitchFamily="2" charset="0"/>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06279" y="2335682"/>
            <a:ext cx="4957324" cy="3296620"/>
          </a:xfrm>
          <a:prstGeom prst="rect">
            <a:avLst/>
          </a:prstGeom>
        </p:spPr>
      </p:pic>
      <p:sp>
        <p:nvSpPr>
          <p:cNvPr id="6" name="ZoneTexte 5"/>
          <p:cNvSpPr txBox="1"/>
          <p:nvPr/>
        </p:nvSpPr>
        <p:spPr>
          <a:xfrm>
            <a:off x="832021" y="3231826"/>
            <a:ext cx="79203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+36% </a:t>
            </a:r>
            <a:r>
              <a:rPr lang="en-US" sz="2000" dirty="0">
                <a:solidFill>
                  <a:prstClr val="black">
                    <a:lumMod val="75000"/>
                    <a:lumOff val="25000"/>
                  </a:prstClr>
                </a:solidFill>
                <a:latin typeface="Roboto Light" panose="02000000000000000000" pitchFamily="2" charset="0"/>
                <a:ea typeface="Roboto Light" panose="02000000000000000000" pitchFamily="2" charset="0"/>
              </a:rPr>
              <a:t>of</a:t>
            </a:r>
            <a:r>
              <a:rPr kumimoji="0" lang="en-US" sz="20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SOD</a:t>
            </a:r>
            <a:r>
              <a:rPr kumimoji="0" lang="en-US" sz="20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 et </a:t>
            </a:r>
            <a:r>
              <a:rPr kumimoji="0" lang="en-US" sz="32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+29% </a:t>
            </a:r>
            <a:r>
              <a:rPr lang="en-US" sz="2000" dirty="0">
                <a:solidFill>
                  <a:prstClr val="black">
                    <a:lumMod val="75000"/>
                    <a:lumOff val="25000"/>
                  </a:prstClr>
                </a:solidFill>
                <a:latin typeface="Roboto Light" panose="02000000000000000000" pitchFamily="2" charset="0"/>
                <a:ea typeface="Roboto Light" panose="02000000000000000000" pitchFamily="2" charset="0"/>
              </a:rPr>
              <a:t>of</a:t>
            </a:r>
            <a:r>
              <a:rPr kumimoji="0" lang="en-US" sz="20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 Catalase </a:t>
            </a:r>
            <a:r>
              <a:rPr kumimoji="0" lang="en-US" sz="2000" b="0" i="0" u="none" strike="noStrike" kern="1200" cap="none" spc="0" normalizeH="0" baseline="30000" noProof="0" dirty="0">
                <a:ln>
                  <a:noFill/>
                </a:ln>
                <a:solidFill>
                  <a:prstClr val="black"/>
                </a:solidFill>
                <a:effectLst/>
                <a:uLnTx/>
                <a:uFillTx/>
                <a:latin typeface="Roboto Light" panose="02000000000000000000" pitchFamily="2" charset="0"/>
                <a:ea typeface="Roboto Light" panose="02000000000000000000" pitchFamily="2" charset="0"/>
                <a:cs typeface="+mn-cs"/>
              </a:rPr>
              <a:t>(1)</a:t>
            </a:r>
            <a:endParaRPr kumimoji="0" lang="fr-FR" sz="20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p:txBody>
      </p:sp>
      <p:sp>
        <p:nvSpPr>
          <p:cNvPr id="7" name="ZoneTexte 6"/>
          <p:cNvSpPr txBox="1"/>
          <p:nvPr/>
        </p:nvSpPr>
        <p:spPr>
          <a:xfrm>
            <a:off x="845877" y="2940497"/>
            <a:ext cx="11343982"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Boosts the enzymatic self-defense systems of the skin</a:t>
            </a:r>
            <a:endParaRPr kumimoji="0" lang="fr-FR" sz="20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endParaRPr>
          </a:p>
        </p:txBody>
      </p:sp>
      <p:sp>
        <p:nvSpPr>
          <p:cNvPr id="9" name="ZoneTexte 8"/>
          <p:cNvSpPr txBox="1"/>
          <p:nvPr/>
        </p:nvSpPr>
        <p:spPr>
          <a:xfrm>
            <a:off x="845877" y="4698740"/>
            <a:ext cx="777627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a:t>
            </a:r>
            <a:r>
              <a:rPr kumimoji="0" lang="en-US" sz="32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57% </a:t>
            </a:r>
            <a:r>
              <a:rPr kumimoji="0" lang="en-US" sz="20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protection from UV-induced cell death</a:t>
            </a:r>
            <a:r>
              <a:rPr kumimoji="0" lang="en-US" sz="2000" b="0" i="0" u="none" strike="noStrike" kern="1200" cap="none" spc="0" normalizeH="0" baseline="30000" noProof="0" dirty="0">
                <a:ln>
                  <a:noFill/>
                </a:ln>
                <a:solidFill>
                  <a:prstClr val="black"/>
                </a:solidFill>
                <a:effectLst/>
                <a:uLnTx/>
                <a:uFillTx/>
                <a:latin typeface="Roboto Light" panose="02000000000000000000" pitchFamily="2" charset="0"/>
                <a:ea typeface="Roboto Light" panose="02000000000000000000" pitchFamily="2" charset="0"/>
                <a:cs typeface="+mn-cs"/>
              </a:rPr>
              <a:t>(2)</a:t>
            </a:r>
            <a:endParaRPr kumimoji="0" lang="fr-FR" sz="20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a:t>
            </a:r>
            <a:r>
              <a:rPr kumimoji="0" lang="en-US" sz="32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35% </a:t>
            </a:r>
            <a:r>
              <a:rPr kumimoji="0" lang="fr-FR" sz="20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production </a:t>
            </a:r>
            <a:r>
              <a:rPr kumimoji="0" lang="fr-FR" sz="2000" b="0" i="0" u="none" strike="noStrike" kern="1200" cap="none" spc="0" normalizeH="0" baseline="0" noProof="0" dirty="0" err="1">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mediator</a:t>
            </a:r>
            <a:r>
              <a:rPr kumimoji="0" lang="fr-FR" sz="20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 of inflammation</a:t>
            </a:r>
            <a:r>
              <a:rPr kumimoji="0" lang="en-US" sz="2000" b="0" i="0" u="none" strike="noStrike" kern="1200" cap="none" spc="0" normalizeH="0" baseline="30000" noProof="0" dirty="0">
                <a:ln>
                  <a:noFill/>
                </a:ln>
                <a:solidFill>
                  <a:prstClr val="black"/>
                </a:solidFill>
                <a:effectLst/>
                <a:uLnTx/>
                <a:uFillTx/>
                <a:latin typeface="Roboto Light" panose="02000000000000000000" pitchFamily="2" charset="0"/>
                <a:ea typeface="Roboto Light" panose="02000000000000000000" pitchFamily="2" charset="0"/>
                <a:cs typeface="+mn-cs"/>
              </a:rPr>
              <a:t>(3)</a:t>
            </a:r>
          </a:p>
        </p:txBody>
      </p:sp>
      <p:sp>
        <p:nvSpPr>
          <p:cNvPr id="10" name="ZoneTexte 9"/>
          <p:cNvSpPr txBox="1"/>
          <p:nvPr/>
        </p:nvSpPr>
        <p:spPr>
          <a:xfrm>
            <a:off x="832021" y="3870385"/>
            <a:ext cx="11958161" cy="77457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Protection* from light radiation</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rPr>
              <a:t>UV light - Blue light - Infrared light</a:t>
            </a:r>
            <a:endParaRPr kumimoji="0" lang="fr-FR" sz="2000" b="1" i="0" u="none" strike="noStrike" kern="1200" cap="none" spc="0" normalizeH="0" baseline="0" noProof="0" dirty="0">
              <a:ln>
                <a:noFill/>
              </a:ln>
              <a:solidFill>
                <a:srgbClr val="A69DCD"/>
              </a:solidFill>
              <a:effectLst/>
              <a:uLnTx/>
              <a:uFillTx/>
              <a:latin typeface="Roboto Black" panose="02000000000000000000" pitchFamily="2" charset="0"/>
              <a:ea typeface="Roboto Black" panose="02000000000000000000" pitchFamily="2" charset="0"/>
              <a:cs typeface="+mn-cs"/>
            </a:endParaRPr>
          </a:p>
        </p:txBody>
      </p:sp>
      <p:sp>
        <p:nvSpPr>
          <p:cNvPr id="11" name="ZoneTexte 10"/>
          <p:cNvSpPr txBox="1"/>
          <p:nvPr/>
        </p:nvSpPr>
        <p:spPr>
          <a:xfrm>
            <a:off x="0" y="6261646"/>
            <a:ext cx="6870405" cy="55399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Protection from negative effects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Supplier studies</a:t>
            </a:r>
          </a:p>
          <a:p>
            <a:pPr marR="0" lvl="0" algn="l" defTabSz="914400" rtl="0" eaLnBrk="1" fontAlgn="auto" latinLnBrk="0" hangingPunct="1">
              <a:lnSpc>
                <a:spcPct val="100000"/>
              </a:lnSpc>
              <a:spcBef>
                <a:spcPts val="0"/>
              </a:spcBef>
              <a:spcAft>
                <a:spcPts val="0"/>
              </a:spcAft>
              <a:buClrTx/>
              <a:buSzTx/>
              <a:tabLst/>
              <a:defRPr/>
            </a:pPr>
            <a:r>
              <a:rPr kumimoji="0" lang="en-US" sz="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          vs placebo studies. Explants treated with 0.5% of the active ingredient vs placebo. At D8, immunostaining and quantification of the 2 enzymes * (p&lt;0.01) and ** (p&lt;0.05).</a:t>
            </a:r>
          </a:p>
          <a:p>
            <a:pPr marR="0" lvl="0" algn="l" defTabSz="914400" rtl="0" eaLnBrk="1" fontAlgn="auto" latinLnBrk="0" hangingPunct="1">
              <a:lnSpc>
                <a:spcPct val="100000"/>
              </a:lnSpc>
              <a:spcBef>
                <a:spcPts val="0"/>
              </a:spcBef>
              <a:spcAft>
                <a:spcPts val="0"/>
              </a:spcAft>
              <a:buClrTx/>
              <a:buSzTx/>
              <a:tabLst/>
              <a:defRPr/>
            </a:pPr>
            <a:r>
              <a:rPr kumimoji="0" lang="en-US" sz="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(1) Up to. Reconstructed 3D model, UVB irradiation, quantification of apoptotic cells and sunburn / release of MMP-1 and Elastin / TNFα and melanin after 24h. </a:t>
            </a:r>
          </a:p>
          <a:p>
            <a:pPr marR="0" lvl="0" algn="l" defTabSz="914400" rtl="0" eaLnBrk="1" fontAlgn="auto" latinLnBrk="0" hangingPunct="1">
              <a:lnSpc>
                <a:spcPct val="100000"/>
              </a:lnSpc>
              <a:spcBef>
                <a:spcPts val="0"/>
              </a:spcBef>
              <a:spcAft>
                <a:spcPts val="0"/>
              </a:spcAft>
              <a:buClrTx/>
              <a:buSzTx/>
              <a:tabLst/>
              <a:defRPr/>
            </a:pPr>
            <a:r>
              <a:rPr lang="en-US" sz="600" dirty="0">
                <a:solidFill>
                  <a:prstClr val="black">
                    <a:lumMod val="75000"/>
                    <a:lumOff val="25000"/>
                  </a:prstClr>
                </a:solidFill>
                <a:latin typeface="Roboto Light" panose="02000000000000000000" pitchFamily="2" charset="0"/>
                <a:ea typeface="Roboto Light" panose="02000000000000000000" pitchFamily="2" charset="0"/>
              </a:rPr>
              <a:t>(2)</a:t>
            </a:r>
            <a:r>
              <a:rPr kumimoji="0" lang="en-US" sz="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Fibroblasts exposed to IR, 24h pre-treatment with active. Production of TGF-β1</a:t>
            </a:r>
            <a:endParaRPr kumimoji="0" lang="fr-FR" sz="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p:txBody>
      </p:sp>
    </p:spTree>
    <p:extLst>
      <p:ext uri="{BB962C8B-B14F-4D97-AF65-F5344CB8AC3E}">
        <p14:creationId xmlns:p14="http://schemas.microsoft.com/office/powerpoint/2010/main" val="4204706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9BC12FE-16E4-4DE2-BA1F-F8A9DD7EEC4F}"/>
              </a:ext>
            </a:extLst>
          </p:cNvPr>
          <p:cNvSpPr>
            <a:spLocks noGrp="1"/>
          </p:cNvSpPr>
          <p:nvPr>
            <p:ph type="body" sz="quarter" idx="10"/>
          </p:nvPr>
        </p:nvSpPr>
        <p:spPr>
          <a:xfrm>
            <a:off x="838200" y="1905872"/>
            <a:ext cx="10900144" cy="4928048"/>
          </a:xfrm>
        </p:spPr>
        <p:txBody>
          <a:bodyPr/>
          <a:lstStyle/>
          <a:p>
            <a:pPr eaLnBrk="0" fontAlgn="base" hangingPunct="0">
              <a:lnSpc>
                <a:spcPct val="100000"/>
              </a:lnSpc>
              <a:spcBef>
                <a:spcPct val="0"/>
              </a:spcBef>
              <a:spcAft>
                <a:spcPct val="0"/>
              </a:spcAft>
            </a:pPr>
            <a:r>
              <a:rPr kumimoji="0" lang="en-US" altLang="fr-FR" sz="2000" b="0" i="0" u="none" strike="noStrike" cap="none" normalizeH="0" baseline="0" dirty="0">
                <a:ln>
                  <a:noFill/>
                </a:ln>
                <a:solidFill>
                  <a:srgbClr val="000000"/>
                </a:solidFill>
                <a:effectLst/>
                <a:ea typeface="Calibri" panose="020F0502020204030204" pitchFamily="34" charset="0"/>
              </a:rPr>
              <a:t>The Yon-Ka formulation charter is strict = 95% minimum of natural ingredients, which excludes the use of chemical filters.</a:t>
            </a:r>
          </a:p>
          <a:p>
            <a:pPr eaLnBrk="0" fontAlgn="base" hangingPunct="0">
              <a:lnSpc>
                <a:spcPct val="100000"/>
              </a:lnSpc>
              <a:spcBef>
                <a:spcPct val="0"/>
              </a:spcBef>
              <a:spcAft>
                <a:spcPct val="0"/>
              </a:spcAft>
            </a:pPr>
            <a:endParaRPr lang="en-US" altLang="fr-FR" sz="2000" dirty="0">
              <a:solidFill>
                <a:srgbClr val="000000"/>
              </a:solidFill>
              <a:ea typeface="Calibri" panose="020F0502020204030204" pitchFamily="34" charset="0"/>
            </a:endParaRPr>
          </a:p>
          <a:p>
            <a:pPr eaLnBrk="0" fontAlgn="base" hangingPunct="0">
              <a:lnSpc>
                <a:spcPct val="100000"/>
              </a:lnSpc>
              <a:spcBef>
                <a:spcPct val="0"/>
              </a:spcBef>
              <a:spcAft>
                <a:spcPct val="0"/>
              </a:spcAft>
            </a:pPr>
            <a:r>
              <a:rPr kumimoji="0" lang="en-US" altLang="fr-FR" sz="2000" b="0" i="0" u="none" strike="noStrike" cap="none" normalizeH="0" baseline="0" dirty="0">
                <a:ln>
                  <a:noFill/>
                </a:ln>
                <a:solidFill>
                  <a:srgbClr val="000000"/>
                </a:solidFill>
                <a:effectLst/>
                <a:ea typeface="Calibri" panose="020F0502020204030204" pitchFamily="34" charset="0"/>
              </a:rPr>
              <a:t>It is forbidden by regulation to spray products containing mineral screens directly on the face (obligation to carry the mention: "Do not inhale, spray in the palm of the hand before application on the face")</a:t>
            </a:r>
          </a:p>
          <a:p>
            <a:pPr eaLnBrk="0" fontAlgn="base" hangingPunct="0">
              <a:lnSpc>
                <a:spcPct val="100000"/>
              </a:lnSpc>
              <a:spcBef>
                <a:spcPct val="0"/>
              </a:spcBef>
              <a:spcAft>
                <a:spcPct val="0"/>
              </a:spcAft>
            </a:pPr>
            <a:endParaRPr lang="en-US" altLang="fr-FR" sz="2000" dirty="0">
              <a:solidFill>
                <a:srgbClr val="000000"/>
              </a:solidFill>
              <a:ea typeface="Calibri" panose="020F0502020204030204" pitchFamily="34" charset="0"/>
            </a:endParaRPr>
          </a:p>
          <a:p>
            <a:pPr eaLnBrk="0" fontAlgn="base" hangingPunct="0">
              <a:lnSpc>
                <a:spcPct val="100000"/>
              </a:lnSpc>
              <a:spcBef>
                <a:spcPct val="0"/>
              </a:spcBef>
              <a:spcAft>
                <a:spcPct val="0"/>
              </a:spcAft>
            </a:pPr>
            <a:r>
              <a:rPr kumimoji="0" lang="en-US" altLang="fr-FR" sz="2000" b="0" i="0" u="none" strike="noStrike" cap="none" normalizeH="0" baseline="0" dirty="0" err="1">
                <a:ln>
                  <a:noFill/>
                </a:ln>
                <a:solidFill>
                  <a:srgbClr val="000000"/>
                </a:solidFill>
                <a:effectLst/>
                <a:ea typeface="Calibri" panose="020F0502020204030204" pitchFamily="34" charset="0"/>
              </a:rPr>
              <a:t>Sensoriality</a:t>
            </a:r>
            <a:r>
              <a:rPr kumimoji="0" lang="en-US" altLang="fr-FR" sz="2000" b="0" i="0" u="none" strike="noStrike" cap="none" normalizeH="0" baseline="0" dirty="0">
                <a:ln>
                  <a:noFill/>
                </a:ln>
                <a:solidFill>
                  <a:srgbClr val="000000"/>
                </a:solidFill>
                <a:effectLst/>
                <a:ea typeface="Calibri" panose="020F0502020204030204" pitchFamily="34" charset="0"/>
              </a:rPr>
              <a:t> would not have been satisfactory: whitening effect + need to massage the product afterwards, which would have been incompatible with make-up. </a:t>
            </a:r>
          </a:p>
          <a:p>
            <a:pPr eaLnBrk="0" fontAlgn="base" hangingPunct="0">
              <a:lnSpc>
                <a:spcPct val="100000"/>
              </a:lnSpc>
              <a:spcBef>
                <a:spcPct val="0"/>
              </a:spcBef>
              <a:spcAft>
                <a:spcPct val="0"/>
              </a:spcAft>
            </a:pPr>
            <a:endParaRPr lang="en-US" altLang="fr-FR" sz="2000" dirty="0">
              <a:solidFill>
                <a:srgbClr val="000000"/>
              </a:solidFill>
              <a:ea typeface="Calibri" panose="020F0502020204030204" pitchFamily="34" charset="0"/>
            </a:endParaRPr>
          </a:p>
          <a:p>
            <a:pPr eaLnBrk="0" fontAlgn="base" hangingPunct="0">
              <a:lnSpc>
                <a:spcPct val="100000"/>
              </a:lnSpc>
              <a:spcBef>
                <a:spcPct val="0"/>
              </a:spcBef>
              <a:spcAft>
                <a:spcPct val="0"/>
              </a:spcAft>
            </a:pPr>
            <a:r>
              <a:rPr kumimoji="0" lang="en-US" altLang="fr-FR" sz="2000" b="0" i="0" u="none" strike="noStrike" cap="none" normalizeH="0" baseline="0" dirty="0">
                <a:ln>
                  <a:noFill/>
                </a:ln>
                <a:solidFill>
                  <a:srgbClr val="000000"/>
                </a:solidFill>
                <a:effectLst/>
                <a:ea typeface="Calibri" panose="020F0502020204030204" pitchFamily="34" charset="0"/>
              </a:rPr>
              <a:t>It is technically impossible to spray mineral screens (possible with a "spray" pump but not a "mist" can which would clog up very quickly).</a:t>
            </a:r>
            <a:endParaRPr lang="fr-FR" sz="2000" dirty="0"/>
          </a:p>
        </p:txBody>
      </p:sp>
      <p:sp>
        <p:nvSpPr>
          <p:cNvPr id="3" name="Titre 2">
            <a:extLst>
              <a:ext uri="{FF2B5EF4-FFF2-40B4-BE49-F238E27FC236}">
                <a16:creationId xmlns:a16="http://schemas.microsoft.com/office/drawing/2014/main" id="{85CD08FA-2626-4B5C-B6F9-DB89895DA2B6}"/>
              </a:ext>
            </a:extLst>
          </p:cNvPr>
          <p:cNvSpPr>
            <a:spLocks noGrp="1"/>
          </p:cNvSpPr>
          <p:nvPr>
            <p:ph type="title"/>
          </p:nvPr>
        </p:nvSpPr>
        <p:spPr/>
        <p:txBody>
          <a:bodyPr/>
          <a:lstStyle/>
          <a:p>
            <a:r>
              <a:rPr lang="en-US" dirty="0"/>
              <a:t>Why no UV filters in the </a:t>
            </a:r>
            <a:br>
              <a:rPr lang="en-US" dirty="0"/>
            </a:br>
            <a:r>
              <a:rPr lang="en-US" dirty="0"/>
              <a:t>Vital Defense Mist?</a:t>
            </a:r>
            <a:endParaRPr lang="fr-FR" dirty="0"/>
          </a:p>
        </p:txBody>
      </p:sp>
    </p:spTree>
    <p:extLst>
      <p:ext uri="{BB962C8B-B14F-4D97-AF65-F5344CB8AC3E}">
        <p14:creationId xmlns:p14="http://schemas.microsoft.com/office/powerpoint/2010/main" val="143150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453D8C7C-4160-DC26-51D6-A1B7E55EB2D2}"/>
              </a:ext>
            </a:extLst>
          </p:cNvPr>
          <p:cNvGrpSpPr/>
          <p:nvPr/>
        </p:nvGrpSpPr>
        <p:grpSpPr>
          <a:xfrm>
            <a:off x="1219148" y="906965"/>
            <a:ext cx="9237107" cy="5839379"/>
            <a:chOff x="438943" y="361682"/>
            <a:chExt cx="8650972" cy="5379408"/>
          </a:xfrm>
        </p:grpSpPr>
        <p:pic>
          <p:nvPicPr>
            <p:cNvPr id="3" name="Picture 2" descr="Épiderme : définition et explications – AquaPortail">
              <a:extLst>
                <a:ext uri="{FF2B5EF4-FFF2-40B4-BE49-F238E27FC236}">
                  <a16:creationId xmlns:a16="http://schemas.microsoft.com/office/drawing/2014/main" id="{906CB87D-8F58-E4EC-7CE6-B9E9963FC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7" t="40665" r="33073" b="14315"/>
            <a:stretch/>
          </p:blipFill>
          <p:spPr bwMode="auto">
            <a:xfrm>
              <a:off x="2248779" y="3575921"/>
              <a:ext cx="6218071" cy="21651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rotection Beyond UV">
              <a:extLst>
                <a:ext uri="{FF2B5EF4-FFF2-40B4-BE49-F238E27FC236}">
                  <a16:creationId xmlns:a16="http://schemas.microsoft.com/office/drawing/2014/main" id="{8D1A8AED-0F51-1456-1C3D-8A1E1749B46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6" b="33333" l="9595" r="91454">
                          <a14:foregroundMark x1="74813" y1="2727" x2="20840" y2="28030"/>
                          <a14:foregroundMark x1="20840" y1="28030" x2="49175" y2="30909"/>
                          <a14:foregroundMark x1="49175" y1="30909" x2="82159" y2="29394"/>
                          <a14:foregroundMark x1="82159" y1="29394" x2="83058" y2="29394"/>
                          <a14:foregroundMark x1="76462" y1="1364" x2="83358" y2="7424"/>
                          <a14:foregroundMark x1="83358" y1="7424" x2="89655" y2="18485"/>
                          <a14:foregroundMark x1="89655" y1="18485" x2="91604" y2="33182"/>
                          <a14:foregroundMark x1="73613" y1="23333" x2="45577" y2="23636"/>
                          <a14:foregroundMark x1="90255" y1="33182" x2="76762" y2="29545"/>
                          <a14:foregroundMark x1="76762" y1="29545" x2="49475" y2="30152"/>
                          <a14:foregroundMark x1="17091" y1="33333" x2="43178" y2="28939"/>
                        </a14:backgroundRemoval>
                      </a14:imgEffect>
                    </a14:imgLayer>
                  </a14:imgProps>
                </a:ext>
                <a:ext uri="{28A0092B-C50C-407E-A947-70E740481C1C}">
                  <a14:useLocalDpi xmlns:a14="http://schemas.microsoft.com/office/drawing/2010/main" val="0"/>
                </a:ext>
              </a:extLst>
            </a:blip>
            <a:srcRect b="65405"/>
            <a:stretch/>
          </p:blipFill>
          <p:spPr bwMode="auto">
            <a:xfrm>
              <a:off x="1079639" y="361682"/>
              <a:ext cx="8010276" cy="1719164"/>
            </a:xfrm>
            <a:prstGeom prst="rect">
              <a:avLst/>
            </a:prstGeom>
            <a:noFill/>
          </p:spPr>
        </p:pic>
        <p:sp>
          <p:nvSpPr>
            <p:cNvPr id="13" name="ZoneTexte 12">
              <a:extLst>
                <a:ext uri="{FF2B5EF4-FFF2-40B4-BE49-F238E27FC236}">
                  <a16:creationId xmlns:a16="http://schemas.microsoft.com/office/drawing/2014/main" id="{2ECF3EFE-354C-4E63-E3FE-9E406492E419}"/>
                </a:ext>
              </a:extLst>
            </p:cNvPr>
            <p:cNvSpPr txBox="1"/>
            <p:nvPr/>
          </p:nvSpPr>
          <p:spPr>
            <a:xfrm>
              <a:off x="3340699" y="1881980"/>
              <a:ext cx="500244" cy="314835"/>
            </a:xfrm>
            <a:prstGeom prst="rect">
              <a:avLst/>
            </a:prstGeom>
            <a:noFill/>
          </p:spPr>
          <p:txBody>
            <a:bodyPr wrap="square" rtlCol="0">
              <a:spAutoFit/>
            </a:bodyPr>
            <a:lstStyle/>
            <a:p>
              <a:pPr algn="ctr"/>
              <a:r>
                <a:rPr lang="fr-FR" b="1" dirty="0"/>
                <a:t>UV</a:t>
              </a:r>
            </a:p>
          </p:txBody>
        </p:sp>
        <p:sp>
          <p:nvSpPr>
            <p:cNvPr id="14" name="ZoneTexte 13">
              <a:extLst>
                <a:ext uri="{FF2B5EF4-FFF2-40B4-BE49-F238E27FC236}">
                  <a16:creationId xmlns:a16="http://schemas.microsoft.com/office/drawing/2014/main" id="{C704089F-7817-B322-57DC-262A0529986B}"/>
                </a:ext>
              </a:extLst>
            </p:cNvPr>
            <p:cNvSpPr txBox="1"/>
            <p:nvPr/>
          </p:nvSpPr>
          <p:spPr>
            <a:xfrm>
              <a:off x="4658766" y="1885629"/>
              <a:ext cx="1888187" cy="314835"/>
            </a:xfrm>
            <a:prstGeom prst="rect">
              <a:avLst/>
            </a:prstGeom>
            <a:noFill/>
          </p:spPr>
          <p:txBody>
            <a:bodyPr wrap="square" rtlCol="0">
              <a:spAutoFit/>
            </a:bodyPr>
            <a:lstStyle/>
            <a:p>
              <a:pPr algn="ctr"/>
              <a:r>
                <a:rPr lang="fr-FR" b="1" dirty="0"/>
                <a:t>HEV</a:t>
              </a:r>
            </a:p>
          </p:txBody>
        </p:sp>
        <p:sp>
          <p:nvSpPr>
            <p:cNvPr id="15" name="ZoneTexte 14">
              <a:extLst>
                <a:ext uri="{FF2B5EF4-FFF2-40B4-BE49-F238E27FC236}">
                  <a16:creationId xmlns:a16="http://schemas.microsoft.com/office/drawing/2014/main" id="{827E5FD3-DF6A-B281-18B2-85A78FE522A4}"/>
                </a:ext>
              </a:extLst>
            </p:cNvPr>
            <p:cNvSpPr txBox="1"/>
            <p:nvPr/>
          </p:nvSpPr>
          <p:spPr>
            <a:xfrm>
              <a:off x="7228409" y="1883350"/>
              <a:ext cx="500244" cy="340240"/>
            </a:xfrm>
            <a:prstGeom prst="rect">
              <a:avLst/>
            </a:prstGeom>
            <a:noFill/>
          </p:spPr>
          <p:txBody>
            <a:bodyPr wrap="square" rtlCol="0">
              <a:spAutoFit/>
            </a:bodyPr>
            <a:lstStyle/>
            <a:p>
              <a:pPr algn="ctr"/>
              <a:r>
                <a:rPr lang="fr-FR" b="1" dirty="0"/>
                <a:t>IR</a:t>
              </a:r>
            </a:p>
          </p:txBody>
        </p:sp>
        <p:sp>
          <p:nvSpPr>
            <p:cNvPr id="19" name="Accolade ouvrante 18">
              <a:extLst>
                <a:ext uri="{FF2B5EF4-FFF2-40B4-BE49-F238E27FC236}">
                  <a16:creationId xmlns:a16="http://schemas.microsoft.com/office/drawing/2014/main" id="{3EA4516B-2AFE-2F68-EC45-4977AF0885B0}"/>
                </a:ext>
              </a:extLst>
            </p:cNvPr>
            <p:cNvSpPr/>
            <p:nvPr/>
          </p:nvSpPr>
          <p:spPr>
            <a:xfrm rot="5400000">
              <a:off x="3458409" y="1743276"/>
              <a:ext cx="264824" cy="1023506"/>
            </a:xfrm>
            <a:prstGeom prst="leftBrace">
              <a:avLst/>
            </a:prstGeom>
            <a:solidFill>
              <a:schemeClr val="bg1"/>
            </a:solidFill>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DE3B6B01-8AB0-D121-AF5F-0BC149617203}"/>
                </a:ext>
              </a:extLst>
            </p:cNvPr>
            <p:cNvSpPr/>
            <p:nvPr/>
          </p:nvSpPr>
          <p:spPr>
            <a:xfrm>
              <a:off x="2474558" y="2439503"/>
              <a:ext cx="1023506" cy="419802"/>
            </a:xfrm>
            <a:prstGeom prst="roundRect">
              <a:avLst/>
            </a:prstGeom>
            <a:solidFill>
              <a:srgbClr val="28C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Arial" panose="020B0604020202020204" pitchFamily="34" charset="0"/>
                  <a:cs typeface="Arial" panose="020B0604020202020204" pitchFamily="34" charset="0"/>
                </a:rPr>
                <a:t>UVB</a:t>
              </a:r>
            </a:p>
          </p:txBody>
        </p:sp>
        <p:sp>
          <p:nvSpPr>
            <p:cNvPr id="21" name="Rectangle : coins arrondis 20">
              <a:extLst>
                <a:ext uri="{FF2B5EF4-FFF2-40B4-BE49-F238E27FC236}">
                  <a16:creationId xmlns:a16="http://schemas.microsoft.com/office/drawing/2014/main" id="{5565B917-7624-EE5C-5054-9C607B1B123E}"/>
                </a:ext>
              </a:extLst>
            </p:cNvPr>
            <p:cNvSpPr/>
            <p:nvPr/>
          </p:nvSpPr>
          <p:spPr>
            <a:xfrm>
              <a:off x="3705121" y="2423809"/>
              <a:ext cx="1023506" cy="419802"/>
            </a:xfrm>
            <a:prstGeom prst="roundRect">
              <a:avLst/>
            </a:prstGeom>
            <a:solidFill>
              <a:srgbClr val="912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Arial" panose="020B0604020202020204" pitchFamily="34" charset="0"/>
                  <a:cs typeface="Arial" panose="020B0604020202020204" pitchFamily="34" charset="0"/>
                </a:rPr>
                <a:t>UVA</a:t>
              </a:r>
            </a:p>
          </p:txBody>
        </p:sp>
        <p:sp>
          <p:nvSpPr>
            <p:cNvPr id="22" name="Rectangle : coins arrondis 21">
              <a:extLst>
                <a:ext uri="{FF2B5EF4-FFF2-40B4-BE49-F238E27FC236}">
                  <a16:creationId xmlns:a16="http://schemas.microsoft.com/office/drawing/2014/main" id="{D5E8EDC8-9C51-A9DF-469D-7DD590203E4B}"/>
                </a:ext>
              </a:extLst>
            </p:cNvPr>
            <p:cNvSpPr/>
            <p:nvPr/>
          </p:nvSpPr>
          <p:spPr>
            <a:xfrm>
              <a:off x="5225331" y="2423809"/>
              <a:ext cx="1023506" cy="41980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Arial" panose="020B0604020202020204" pitchFamily="34" charset="0"/>
                  <a:cs typeface="Arial" panose="020B0604020202020204" pitchFamily="34" charset="0"/>
                </a:rPr>
                <a:t> VISIBLE</a:t>
              </a:r>
            </a:p>
            <a:p>
              <a:pPr algn="ctr"/>
              <a:r>
                <a:rPr lang="fr-FR" sz="1000" b="1" dirty="0">
                  <a:latin typeface="Arial" panose="020B0604020202020204" pitchFamily="34" charset="0"/>
                  <a:cs typeface="Arial" panose="020B0604020202020204" pitchFamily="34" charset="0"/>
                </a:rPr>
                <a:t>LIGHT</a:t>
              </a:r>
            </a:p>
          </p:txBody>
        </p:sp>
        <p:sp>
          <p:nvSpPr>
            <p:cNvPr id="23" name="Rectangle : coins arrondis 22">
              <a:extLst>
                <a:ext uri="{FF2B5EF4-FFF2-40B4-BE49-F238E27FC236}">
                  <a16:creationId xmlns:a16="http://schemas.microsoft.com/office/drawing/2014/main" id="{CCA93777-A605-A7DD-C441-CA53404820D3}"/>
                </a:ext>
              </a:extLst>
            </p:cNvPr>
            <p:cNvSpPr/>
            <p:nvPr/>
          </p:nvSpPr>
          <p:spPr>
            <a:xfrm>
              <a:off x="6866727" y="2417617"/>
              <a:ext cx="1223608" cy="41980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Arial" panose="020B0604020202020204" pitchFamily="34" charset="0"/>
                  <a:cs typeface="Arial" panose="020B0604020202020204" pitchFamily="34" charset="0"/>
                </a:rPr>
                <a:t>INFRAREDS</a:t>
              </a:r>
            </a:p>
          </p:txBody>
        </p:sp>
        <p:sp>
          <p:nvSpPr>
            <p:cNvPr id="24" name="Rectangle 23">
              <a:extLst>
                <a:ext uri="{FF2B5EF4-FFF2-40B4-BE49-F238E27FC236}">
                  <a16:creationId xmlns:a16="http://schemas.microsoft.com/office/drawing/2014/main" id="{ACDCE303-70A4-B06D-2D2B-FEF85DD8A265}"/>
                </a:ext>
              </a:extLst>
            </p:cNvPr>
            <p:cNvSpPr/>
            <p:nvPr/>
          </p:nvSpPr>
          <p:spPr>
            <a:xfrm>
              <a:off x="2247335" y="2892213"/>
              <a:ext cx="6219516" cy="683708"/>
            </a:xfrm>
            <a:prstGeom prst="rect">
              <a:avLst/>
            </a:prstGeom>
            <a:solidFill>
              <a:srgbClr val="F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EC4342AD-48A9-5672-FF51-3983C5C9576E}"/>
                </a:ext>
              </a:extLst>
            </p:cNvPr>
            <p:cNvSpPr txBox="1"/>
            <p:nvPr/>
          </p:nvSpPr>
          <p:spPr>
            <a:xfrm>
              <a:off x="1446333" y="2569046"/>
              <a:ext cx="695714" cy="283533"/>
            </a:xfrm>
            <a:prstGeom prst="rect">
              <a:avLst/>
            </a:prstGeom>
            <a:noFill/>
          </p:spPr>
          <p:txBody>
            <a:bodyPr wrap="square" rtlCol="0">
              <a:spAutoFit/>
            </a:bodyPr>
            <a:lstStyle/>
            <a:p>
              <a:pPr algn="r"/>
              <a:r>
                <a:rPr lang="fr-FR" sz="1400" dirty="0"/>
                <a:t>RAYS</a:t>
              </a:r>
            </a:p>
          </p:txBody>
        </p:sp>
        <p:sp>
          <p:nvSpPr>
            <p:cNvPr id="26" name="ZoneTexte 25">
              <a:extLst>
                <a:ext uri="{FF2B5EF4-FFF2-40B4-BE49-F238E27FC236}">
                  <a16:creationId xmlns:a16="http://schemas.microsoft.com/office/drawing/2014/main" id="{23CE2ACC-EE8F-ADDF-2753-C1600C8A50C4}"/>
                </a:ext>
              </a:extLst>
            </p:cNvPr>
            <p:cNvSpPr txBox="1"/>
            <p:nvPr/>
          </p:nvSpPr>
          <p:spPr>
            <a:xfrm>
              <a:off x="438943" y="3207474"/>
              <a:ext cx="1703099" cy="283533"/>
            </a:xfrm>
            <a:prstGeom prst="rect">
              <a:avLst/>
            </a:prstGeom>
            <a:noFill/>
          </p:spPr>
          <p:txBody>
            <a:bodyPr wrap="square" rtlCol="0">
              <a:spAutoFit/>
            </a:bodyPr>
            <a:lstStyle/>
            <a:p>
              <a:pPr algn="r"/>
              <a:r>
                <a:rPr lang="fr-FR" sz="1400" dirty="0"/>
                <a:t>NEGATIVE EFFECTS</a:t>
              </a:r>
            </a:p>
          </p:txBody>
        </p:sp>
        <p:sp>
          <p:nvSpPr>
            <p:cNvPr id="27" name="ZoneTexte 26">
              <a:extLst>
                <a:ext uri="{FF2B5EF4-FFF2-40B4-BE49-F238E27FC236}">
                  <a16:creationId xmlns:a16="http://schemas.microsoft.com/office/drawing/2014/main" id="{969E1D96-8756-460C-31C4-309EF8831E0B}"/>
                </a:ext>
              </a:extLst>
            </p:cNvPr>
            <p:cNvSpPr txBox="1"/>
            <p:nvPr/>
          </p:nvSpPr>
          <p:spPr>
            <a:xfrm>
              <a:off x="1013331" y="4569703"/>
              <a:ext cx="1128713" cy="283533"/>
            </a:xfrm>
            <a:prstGeom prst="rect">
              <a:avLst/>
            </a:prstGeom>
            <a:noFill/>
          </p:spPr>
          <p:txBody>
            <a:bodyPr wrap="square" rtlCol="0">
              <a:spAutoFit/>
            </a:bodyPr>
            <a:lstStyle/>
            <a:p>
              <a:pPr algn="r"/>
              <a:r>
                <a:rPr lang="fr-FR" sz="1400" dirty="0"/>
                <a:t>DERMIS</a:t>
              </a:r>
            </a:p>
          </p:txBody>
        </p:sp>
        <p:sp>
          <p:nvSpPr>
            <p:cNvPr id="28" name="ZoneTexte 27">
              <a:extLst>
                <a:ext uri="{FF2B5EF4-FFF2-40B4-BE49-F238E27FC236}">
                  <a16:creationId xmlns:a16="http://schemas.microsoft.com/office/drawing/2014/main" id="{603922B0-9932-10E4-B81B-3CD5DFBD2687}"/>
                </a:ext>
              </a:extLst>
            </p:cNvPr>
            <p:cNvSpPr txBox="1"/>
            <p:nvPr/>
          </p:nvSpPr>
          <p:spPr>
            <a:xfrm>
              <a:off x="903920" y="5320400"/>
              <a:ext cx="1238129" cy="283533"/>
            </a:xfrm>
            <a:prstGeom prst="rect">
              <a:avLst/>
            </a:prstGeom>
            <a:noFill/>
          </p:spPr>
          <p:txBody>
            <a:bodyPr wrap="square" rtlCol="0">
              <a:spAutoFit/>
            </a:bodyPr>
            <a:lstStyle/>
            <a:p>
              <a:pPr algn="r"/>
              <a:r>
                <a:rPr lang="fr-FR" sz="1400" dirty="0"/>
                <a:t>HYPODERMIS</a:t>
              </a:r>
            </a:p>
          </p:txBody>
        </p:sp>
        <p:sp>
          <p:nvSpPr>
            <p:cNvPr id="29" name="ZoneTexte 28">
              <a:extLst>
                <a:ext uri="{FF2B5EF4-FFF2-40B4-BE49-F238E27FC236}">
                  <a16:creationId xmlns:a16="http://schemas.microsoft.com/office/drawing/2014/main" id="{F6BDEF1F-17E3-4731-FAA2-4AA97A62D6C5}"/>
                </a:ext>
              </a:extLst>
            </p:cNvPr>
            <p:cNvSpPr txBox="1"/>
            <p:nvPr/>
          </p:nvSpPr>
          <p:spPr>
            <a:xfrm>
              <a:off x="1013331" y="3837253"/>
              <a:ext cx="1128713" cy="283533"/>
            </a:xfrm>
            <a:prstGeom prst="rect">
              <a:avLst/>
            </a:prstGeom>
            <a:noFill/>
          </p:spPr>
          <p:txBody>
            <a:bodyPr wrap="square" rtlCol="0">
              <a:spAutoFit/>
            </a:bodyPr>
            <a:lstStyle/>
            <a:p>
              <a:pPr algn="r"/>
              <a:r>
                <a:rPr lang="fr-FR" sz="1400" dirty="0"/>
                <a:t>EPIDERMIS</a:t>
              </a:r>
            </a:p>
          </p:txBody>
        </p:sp>
        <p:sp>
          <p:nvSpPr>
            <p:cNvPr id="30" name="Flèche : bas 29">
              <a:extLst>
                <a:ext uri="{FF2B5EF4-FFF2-40B4-BE49-F238E27FC236}">
                  <a16:creationId xmlns:a16="http://schemas.microsoft.com/office/drawing/2014/main" id="{7C58D7E4-802C-BD3F-677B-60C1DEEDF406}"/>
                </a:ext>
              </a:extLst>
            </p:cNvPr>
            <p:cNvSpPr/>
            <p:nvPr/>
          </p:nvSpPr>
          <p:spPr>
            <a:xfrm>
              <a:off x="2666348" y="3577978"/>
              <a:ext cx="566617" cy="1097164"/>
            </a:xfrm>
            <a:prstGeom prst="downArrow">
              <a:avLst/>
            </a:prstGeom>
            <a:solidFill>
              <a:srgbClr val="28C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EE1ED833-DDCD-2DCA-389B-53E93F3D8C37}"/>
                </a:ext>
              </a:extLst>
            </p:cNvPr>
            <p:cNvSpPr txBox="1"/>
            <p:nvPr/>
          </p:nvSpPr>
          <p:spPr>
            <a:xfrm>
              <a:off x="3631086" y="3000335"/>
              <a:ext cx="1289306" cy="396946"/>
            </a:xfrm>
            <a:prstGeom prst="rect">
              <a:avLst/>
            </a:prstGeom>
            <a:solidFill>
              <a:srgbClr val="E1C4E0"/>
            </a:solidFill>
          </p:spPr>
          <p:txBody>
            <a:bodyPr wrap="square" rtlCol="0">
              <a:spAutoFit/>
            </a:bodyPr>
            <a:lstStyle/>
            <a:p>
              <a:pPr algn="ctr"/>
              <a:r>
                <a:rPr lang="fr-FR" sz="1100" dirty="0">
                  <a:solidFill>
                    <a:srgbClr val="000000"/>
                  </a:solidFill>
                  <a:latin typeface="Calibri" panose="020F0502020204030204" pitchFamily="34" charset="0"/>
                  <a:ea typeface="Calibri" panose="020F0502020204030204" pitchFamily="34" charset="0"/>
                  <a:cs typeface="Calibri" panose="020F0502020204030204" pitchFamily="34" charset="0"/>
                </a:rPr>
                <a:t>Skin </a:t>
              </a:r>
              <a:r>
                <a:rPr lang="fr-FR"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aging</a:t>
              </a:r>
              <a:r>
                <a:rPr lang="fr-FR" sz="1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wrinkles</a:t>
              </a:r>
              <a:endParaRPr lang="fr-F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fr-FR" sz="1100" dirty="0">
                  <a:solidFill>
                    <a:srgbClr val="000000"/>
                  </a:solidFill>
                  <a:latin typeface="Calibri" panose="020F0502020204030204" pitchFamily="34" charset="0"/>
                  <a:ea typeface="Calibri" panose="020F0502020204030204" pitchFamily="34" charset="0"/>
                  <a:cs typeface="Calibri" panose="020F0502020204030204" pitchFamily="34" charset="0"/>
                </a:rPr>
                <a:t>Skin cancers</a:t>
              </a:r>
              <a:endParaRPr lang="fr-FR" sz="1100" dirty="0"/>
            </a:p>
          </p:txBody>
        </p:sp>
        <p:sp>
          <p:nvSpPr>
            <p:cNvPr id="32" name="Flèche : bas 31">
              <a:extLst>
                <a:ext uri="{FF2B5EF4-FFF2-40B4-BE49-F238E27FC236}">
                  <a16:creationId xmlns:a16="http://schemas.microsoft.com/office/drawing/2014/main" id="{B7CE8909-1091-990D-E954-BD3A51AF2BB6}"/>
                </a:ext>
              </a:extLst>
            </p:cNvPr>
            <p:cNvSpPr/>
            <p:nvPr/>
          </p:nvSpPr>
          <p:spPr>
            <a:xfrm>
              <a:off x="3864967" y="3576199"/>
              <a:ext cx="566617" cy="1340994"/>
            </a:xfrm>
            <a:prstGeom prst="downArrow">
              <a:avLst/>
            </a:prstGeom>
            <a:solidFill>
              <a:srgbClr val="912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895D2135-801E-86C1-D169-BF5995F6D0DC}"/>
                </a:ext>
              </a:extLst>
            </p:cNvPr>
            <p:cNvSpPr txBox="1"/>
            <p:nvPr/>
          </p:nvSpPr>
          <p:spPr>
            <a:xfrm>
              <a:off x="2365616" y="3007078"/>
              <a:ext cx="1171576" cy="396946"/>
            </a:xfrm>
            <a:prstGeom prst="rect">
              <a:avLst/>
            </a:prstGeom>
            <a:solidFill>
              <a:srgbClr val="C4E3F0"/>
            </a:solidFill>
          </p:spPr>
          <p:txBody>
            <a:bodyPr wrap="square" rtlCol="0">
              <a:spAutoFit/>
            </a:bodyPr>
            <a:lstStyle/>
            <a:p>
              <a:pPr algn="ctr"/>
              <a:r>
                <a:rPr lang="fr-FR"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Sunburn</a:t>
              </a:r>
              <a:r>
                <a:rPr lang="fr-FR" sz="1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burns</a:t>
              </a:r>
              <a:endParaRPr lang="fr-F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fr-FR" sz="1100" dirty="0">
                  <a:solidFill>
                    <a:srgbClr val="000000"/>
                  </a:solidFill>
                  <a:latin typeface="Calibri" panose="020F0502020204030204" pitchFamily="34" charset="0"/>
                  <a:ea typeface="Calibri" panose="020F0502020204030204" pitchFamily="34" charset="0"/>
                  <a:cs typeface="Calibri" panose="020F0502020204030204" pitchFamily="34" charset="0"/>
                </a:rPr>
                <a:t>Skin cancers</a:t>
              </a:r>
              <a:endParaRPr lang="fr-FR" sz="1100" dirty="0"/>
            </a:p>
          </p:txBody>
        </p:sp>
        <p:sp>
          <p:nvSpPr>
            <p:cNvPr id="34" name="ZoneTexte 33">
              <a:extLst>
                <a:ext uri="{FF2B5EF4-FFF2-40B4-BE49-F238E27FC236}">
                  <a16:creationId xmlns:a16="http://schemas.microsoft.com/office/drawing/2014/main" id="{5CEBB6B8-B81D-30ED-617D-8506B9B846BA}"/>
                </a:ext>
              </a:extLst>
            </p:cNvPr>
            <p:cNvSpPr txBox="1"/>
            <p:nvPr/>
          </p:nvSpPr>
          <p:spPr>
            <a:xfrm>
              <a:off x="5014285" y="3000334"/>
              <a:ext cx="1659022" cy="396946"/>
            </a:xfrm>
            <a:prstGeom prst="rect">
              <a:avLst/>
            </a:prstGeom>
            <a:solidFill>
              <a:srgbClr val="D0DAE3"/>
            </a:solidFill>
          </p:spPr>
          <p:txBody>
            <a:bodyPr wrap="square" rtlCol="0">
              <a:spAutoFit/>
            </a:bodyPr>
            <a:lstStyle/>
            <a:p>
              <a:pPr algn="ct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Production of free radicals, </a:t>
              </a:r>
            </a:p>
            <a:p>
              <a:pPr algn="ct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cellular damage</a:t>
              </a:r>
              <a:endParaRPr lang="fr-F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Flèche : bas 34">
              <a:extLst>
                <a:ext uri="{FF2B5EF4-FFF2-40B4-BE49-F238E27FC236}">
                  <a16:creationId xmlns:a16="http://schemas.microsoft.com/office/drawing/2014/main" id="{92D0940D-8C5A-F3DC-1B2A-5E5D969DCB50}"/>
                </a:ext>
              </a:extLst>
            </p:cNvPr>
            <p:cNvSpPr/>
            <p:nvPr/>
          </p:nvSpPr>
          <p:spPr>
            <a:xfrm>
              <a:off x="5440591" y="3566930"/>
              <a:ext cx="566617" cy="1769926"/>
            </a:xfrm>
            <a:prstGeom prst="downArrow">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 bas 35">
              <a:extLst>
                <a:ext uri="{FF2B5EF4-FFF2-40B4-BE49-F238E27FC236}">
                  <a16:creationId xmlns:a16="http://schemas.microsoft.com/office/drawing/2014/main" id="{12256465-335E-DB1A-71FE-9D074DA8DF42}"/>
                </a:ext>
              </a:extLst>
            </p:cNvPr>
            <p:cNvSpPr/>
            <p:nvPr/>
          </p:nvSpPr>
          <p:spPr>
            <a:xfrm>
              <a:off x="7085545" y="3584911"/>
              <a:ext cx="566617" cy="187291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170E55E2-B46A-DEEF-5F4B-48A45A19CE28}"/>
                </a:ext>
              </a:extLst>
            </p:cNvPr>
            <p:cNvSpPr txBox="1"/>
            <p:nvPr/>
          </p:nvSpPr>
          <p:spPr>
            <a:xfrm>
              <a:off x="6767200" y="2922362"/>
              <a:ext cx="1581765" cy="552889"/>
            </a:xfrm>
            <a:prstGeom prst="rect">
              <a:avLst/>
            </a:prstGeom>
            <a:solidFill>
              <a:srgbClr val="FECBCB"/>
            </a:solidFill>
          </p:spPr>
          <p:txBody>
            <a:bodyPr wrap="square" rtlCol="0">
              <a:spAutoFit/>
            </a:bodyPr>
            <a:lstStyle/>
            <a:p>
              <a:pPr algn="ct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Heat stroke</a:t>
              </a:r>
            </a:p>
            <a:p>
              <a:pPr algn="ct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Increase in the deleterious effects of UV</a:t>
              </a:r>
              <a:endParaRPr lang="fr-F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1" name="Titre 2">
            <a:extLst>
              <a:ext uri="{FF2B5EF4-FFF2-40B4-BE49-F238E27FC236}">
                <a16:creationId xmlns:a16="http://schemas.microsoft.com/office/drawing/2014/main" id="{2D2AFFD2-42C3-8E7C-3DB0-8F6FE50E9458}"/>
              </a:ext>
            </a:extLst>
          </p:cNvPr>
          <p:cNvSpPr txBox="1">
            <a:spLocks/>
          </p:cNvSpPr>
          <p:nvPr/>
        </p:nvSpPr>
        <p:spPr>
          <a:xfrm>
            <a:off x="0" y="217442"/>
            <a:ext cx="12192000" cy="792036"/>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t>The different types of solar radiations</a:t>
            </a:r>
            <a:endParaRPr lang="fr-FR" dirty="0"/>
          </a:p>
        </p:txBody>
      </p:sp>
      <p:sp>
        <p:nvSpPr>
          <p:cNvPr id="38" name="Rectangle 37">
            <a:extLst>
              <a:ext uri="{FF2B5EF4-FFF2-40B4-BE49-F238E27FC236}">
                <a16:creationId xmlns:a16="http://schemas.microsoft.com/office/drawing/2014/main" id="{E262CA8A-2C61-FEC4-C635-3404C8B7B276}"/>
              </a:ext>
            </a:extLst>
          </p:cNvPr>
          <p:cNvSpPr/>
          <p:nvPr/>
        </p:nvSpPr>
        <p:spPr>
          <a:xfrm>
            <a:off x="5695271" y="1953232"/>
            <a:ext cx="2620814" cy="341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SOLAR RADIATION</a:t>
            </a:r>
          </a:p>
        </p:txBody>
      </p:sp>
    </p:spTree>
    <p:extLst>
      <p:ext uri="{BB962C8B-B14F-4D97-AF65-F5344CB8AC3E}">
        <p14:creationId xmlns:p14="http://schemas.microsoft.com/office/powerpoint/2010/main" val="224436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19260" b="12159"/>
          <a:stretch/>
        </p:blipFill>
        <p:spPr>
          <a:xfrm>
            <a:off x="3398222" y="1643102"/>
            <a:ext cx="5591099" cy="4108342"/>
          </a:xfrm>
          <a:prstGeom prst="rect">
            <a:avLst/>
          </a:prstGeom>
        </p:spPr>
      </p:pic>
      <p:sp>
        <p:nvSpPr>
          <p:cNvPr id="3" name="ZoneTexte 2"/>
          <p:cNvSpPr txBox="1"/>
          <p:nvPr/>
        </p:nvSpPr>
        <p:spPr>
          <a:xfrm>
            <a:off x="386697" y="5576708"/>
            <a:ext cx="3237449" cy="584775"/>
          </a:xfrm>
          <a:prstGeom prst="rect">
            <a:avLst/>
          </a:prstGeom>
          <a:noFill/>
        </p:spPr>
        <p:txBody>
          <a:bodyPr wrap="square" rtlCol="0">
            <a:spAutoFit/>
          </a:bodyPr>
          <a:lstStyle/>
          <a:p>
            <a:pPr algn="r"/>
            <a:r>
              <a:rPr lang="en-US" sz="1600" b="1" dirty="0">
                <a:solidFill>
                  <a:srgbClr val="3E3E3E"/>
                </a:solidFill>
                <a:latin typeface="Roboto Light" panose="02000000000000000000" pitchFamily="2" charset="0"/>
                <a:ea typeface="Roboto Light" panose="02000000000000000000" pitchFamily="2" charset="0"/>
              </a:rPr>
              <a:t>Premature aging : Wrinkles,</a:t>
            </a:r>
          </a:p>
          <a:p>
            <a:pPr algn="r"/>
            <a:r>
              <a:rPr lang="en-US" sz="1600" b="1" dirty="0">
                <a:solidFill>
                  <a:srgbClr val="3E3E3E"/>
                </a:solidFill>
                <a:latin typeface="Roboto Light" panose="02000000000000000000" pitchFamily="2" charset="0"/>
                <a:ea typeface="Roboto Light" panose="02000000000000000000" pitchFamily="2" charset="0"/>
              </a:rPr>
              <a:t>loss of elasticity,...</a:t>
            </a:r>
            <a:endParaRPr lang="fr-FR" sz="1400" baseline="30000" dirty="0">
              <a:solidFill>
                <a:srgbClr val="3E3E3E"/>
              </a:solidFill>
              <a:latin typeface="Roboto Light" panose="02000000000000000000" pitchFamily="2" charset="0"/>
              <a:ea typeface="Roboto Light" panose="02000000000000000000" pitchFamily="2" charset="0"/>
            </a:endParaRPr>
          </a:p>
        </p:txBody>
      </p:sp>
      <p:sp>
        <p:nvSpPr>
          <p:cNvPr id="4" name="ZoneTexte 3"/>
          <p:cNvSpPr txBox="1"/>
          <p:nvPr/>
        </p:nvSpPr>
        <p:spPr>
          <a:xfrm>
            <a:off x="9075272" y="3375005"/>
            <a:ext cx="2925573" cy="830997"/>
          </a:xfrm>
          <a:prstGeom prst="rect">
            <a:avLst/>
          </a:prstGeom>
          <a:noFill/>
        </p:spPr>
        <p:txBody>
          <a:bodyPr wrap="square" rtlCol="0">
            <a:spAutoFit/>
          </a:bodyPr>
          <a:lstStyle/>
          <a:p>
            <a:r>
              <a:rPr lang="en-US" sz="1600" b="1" dirty="0">
                <a:solidFill>
                  <a:srgbClr val="3E3E3E"/>
                </a:solidFill>
                <a:latin typeface="Roboto Light" panose="02000000000000000000" pitchFamily="2" charset="0"/>
                <a:ea typeface="Roboto Light" panose="02000000000000000000" pitchFamily="2" charset="0"/>
              </a:rPr>
              <a:t>Lack of cellular oxygenation, dull complexion without radiance</a:t>
            </a:r>
            <a:endParaRPr lang="fr-FR" baseline="30000" dirty="0">
              <a:solidFill>
                <a:srgbClr val="3E3E3E"/>
              </a:solidFill>
              <a:latin typeface="Roboto Light" panose="02000000000000000000" pitchFamily="2" charset="0"/>
              <a:ea typeface="Roboto Light" panose="02000000000000000000" pitchFamily="2" charset="0"/>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19231" flipV="1">
            <a:off x="8254329" y="2613038"/>
            <a:ext cx="1475166" cy="47687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686592">
            <a:off x="2340803" y="4408817"/>
            <a:ext cx="1558988" cy="50396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19231" flipV="1">
            <a:off x="8268248" y="4134481"/>
            <a:ext cx="1475166" cy="476872"/>
          </a:xfrm>
          <a:prstGeom prst="rect">
            <a:avLst/>
          </a:prstGeom>
        </p:spPr>
      </p:pic>
      <p:sp>
        <p:nvSpPr>
          <p:cNvPr id="8" name="ZoneTexte 7"/>
          <p:cNvSpPr txBox="1"/>
          <p:nvPr/>
        </p:nvSpPr>
        <p:spPr>
          <a:xfrm>
            <a:off x="7648609" y="5015225"/>
            <a:ext cx="3237449" cy="584775"/>
          </a:xfrm>
          <a:prstGeom prst="rect">
            <a:avLst/>
          </a:prstGeom>
          <a:noFill/>
        </p:spPr>
        <p:txBody>
          <a:bodyPr wrap="square" rtlCol="0">
            <a:spAutoFit/>
          </a:bodyPr>
          <a:lstStyle/>
          <a:p>
            <a:pPr algn="r"/>
            <a:r>
              <a:rPr lang="fr-FR" sz="1600" b="1" dirty="0" err="1">
                <a:solidFill>
                  <a:srgbClr val="3E3E3E"/>
                </a:solidFill>
                <a:latin typeface="Roboto Light" panose="02000000000000000000" pitchFamily="2" charset="0"/>
                <a:ea typeface="Roboto Light" panose="02000000000000000000" pitchFamily="2" charset="0"/>
              </a:rPr>
              <a:t>Uneven</a:t>
            </a:r>
            <a:r>
              <a:rPr lang="fr-FR" sz="1600" b="1" dirty="0">
                <a:solidFill>
                  <a:srgbClr val="3E3E3E"/>
                </a:solidFill>
                <a:latin typeface="Roboto Light" panose="02000000000000000000" pitchFamily="2" charset="0"/>
                <a:ea typeface="Roboto Light" panose="02000000000000000000" pitchFamily="2" charset="0"/>
              </a:rPr>
              <a:t> complexion and hyperpigmentation</a:t>
            </a:r>
            <a:endParaRPr lang="fr-FR" sz="1400" baseline="30000" dirty="0">
              <a:solidFill>
                <a:srgbClr val="3E3E3E"/>
              </a:solidFill>
              <a:latin typeface="Roboto Light" panose="02000000000000000000" pitchFamily="2" charset="0"/>
              <a:ea typeface="Roboto Light" panose="02000000000000000000" pitchFamily="2" charset="0"/>
            </a:endParaRPr>
          </a:p>
        </p:txBody>
      </p:sp>
      <p:sp>
        <p:nvSpPr>
          <p:cNvPr id="9" name="ZoneTexte 8"/>
          <p:cNvSpPr txBox="1"/>
          <p:nvPr/>
        </p:nvSpPr>
        <p:spPr>
          <a:xfrm>
            <a:off x="144264" y="3308687"/>
            <a:ext cx="3237449" cy="584775"/>
          </a:xfrm>
          <a:prstGeom prst="rect">
            <a:avLst/>
          </a:prstGeom>
          <a:noFill/>
        </p:spPr>
        <p:txBody>
          <a:bodyPr wrap="square" rtlCol="0">
            <a:spAutoFit/>
          </a:bodyPr>
          <a:lstStyle/>
          <a:p>
            <a:pPr algn="r"/>
            <a:r>
              <a:rPr lang="fr-FR" sz="1600" b="1" dirty="0" err="1">
                <a:solidFill>
                  <a:srgbClr val="3E3E3E"/>
                </a:solidFill>
                <a:latin typeface="Roboto Light" panose="02000000000000000000" pitchFamily="2" charset="0"/>
                <a:ea typeface="Roboto Light" panose="02000000000000000000" pitchFamily="2" charset="0"/>
              </a:rPr>
              <a:t>Weakened</a:t>
            </a:r>
            <a:r>
              <a:rPr lang="fr-FR" sz="1600" b="1" dirty="0">
                <a:solidFill>
                  <a:srgbClr val="3E3E3E"/>
                </a:solidFill>
                <a:latin typeface="Roboto Light" panose="02000000000000000000" pitchFamily="2" charset="0"/>
                <a:ea typeface="Roboto Light" panose="02000000000000000000" pitchFamily="2" charset="0"/>
              </a:rPr>
              <a:t> </a:t>
            </a:r>
            <a:r>
              <a:rPr lang="fr-FR" sz="1600" b="1" dirty="0" err="1">
                <a:solidFill>
                  <a:srgbClr val="3E3E3E"/>
                </a:solidFill>
                <a:latin typeface="Roboto Light" panose="02000000000000000000" pitchFamily="2" charset="0"/>
                <a:ea typeface="Roboto Light" panose="02000000000000000000" pitchFamily="2" charset="0"/>
              </a:rPr>
              <a:t>cutaneous</a:t>
            </a:r>
            <a:r>
              <a:rPr lang="fr-FR" sz="1600" b="1" dirty="0">
                <a:solidFill>
                  <a:srgbClr val="3E3E3E"/>
                </a:solidFill>
                <a:latin typeface="Roboto Light" panose="02000000000000000000" pitchFamily="2" charset="0"/>
                <a:ea typeface="Roboto Light" panose="02000000000000000000" pitchFamily="2" charset="0"/>
              </a:rPr>
              <a:t> </a:t>
            </a:r>
            <a:r>
              <a:rPr lang="fr-FR" sz="1600" b="1" dirty="0" err="1">
                <a:solidFill>
                  <a:srgbClr val="3E3E3E"/>
                </a:solidFill>
                <a:latin typeface="Roboto Light" panose="02000000000000000000" pitchFamily="2" charset="0"/>
                <a:ea typeface="Roboto Light" panose="02000000000000000000" pitchFamily="2" charset="0"/>
              </a:rPr>
              <a:t>barrier</a:t>
            </a:r>
            <a:r>
              <a:rPr lang="fr-FR" sz="1600" b="1" dirty="0">
                <a:solidFill>
                  <a:srgbClr val="3E3E3E"/>
                </a:solidFill>
                <a:latin typeface="Roboto Light" panose="02000000000000000000" pitchFamily="2" charset="0"/>
                <a:ea typeface="Roboto Light" panose="02000000000000000000" pitchFamily="2" charset="0"/>
              </a:rPr>
              <a:t>, </a:t>
            </a:r>
            <a:r>
              <a:rPr lang="fr-FR" sz="1600" b="1" dirty="0" err="1">
                <a:solidFill>
                  <a:srgbClr val="3E3E3E"/>
                </a:solidFill>
                <a:latin typeface="Roboto Light" panose="02000000000000000000" pitchFamily="2" charset="0"/>
                <a:ea typeface="Roboto Light" panose="02000000000000000000" pitchFamily="2" charset="0"/>
              </a:rPr>
              <a:t>dehydration</a:t>
            </a:r>
            <a:endParaRPr lang="fr-FR" sz="1400" baseline="30000" dirty="0">
              <a:solidFill>
                <a:srgbClr val="3E3E3E"/>
              </a:solidFill>
              <a:latin typeface="Roboto Light" panose="02000000000000000000" pitchFamily="2" charset="0"/>
              <a:ea typeface="Roboto Light" panose="02000000000000000000" pitchFamily="2" charset="0"/>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356666">
            <a:off x="1998703" y="2432086"/>
            <a:ext cx="1558988" cy="503969"/>
          </a:xfrm>
          <a:prstGeom prst="rect">
            <a:avLst/>
          </a:prstGeom>
        </p:spPr>
      </p:pic>
      <p:sp>
        <p:nvSpPr>
          <p:cNvPr id="11" name="Espace réservé du titre 1"/>
          <p:cNvSpPr txBox="1">
            <a:spLocks/>
          </p:cNvSpPr>
          <p:nvPr/>
        </p:nvSpPr>
        <p:spPr>
          <a:xfrm>
            <a:off x="1" y="736498"/>
            <a:ext cx="12191999"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b="1" dirty="0" err="1">
                <a:solidFill>
                  <a:srgbClr val="A69DCD"/>
                </a:solidFill>
                <a:latin typeface="+mn-lt"/>
              </a:rPr>
              <a:t>Many</a:t>
            </a:r>
            <a:r>
              <a:rPr lang="fr-FR" sz="2400" b="1" dirty="0">
                <a:solidFill>
                  <a:srgbClr val="A69DCD"/>
                </a:solidFill>
                <a:latin typeface="+mn-lt"/>
              </a:rPr>
              <a:t> skin </a:t>
            </a:r>
            <a:r>
              <a:rPr lang="fr-FR" sz="2400" b="1" dirty="0" err="1">
                <a:solidFill>
                  <a:srgbClr val="A69DCD"/>
                </a:solidFill>
                <a:latin typeface="+mn-lt"/>
              </a:rPr>
              <a:t>consequences</a:t>
            </a:r>
            <a:endParaRPr lang="fr-FR" sz="2400" b="1" dirty="0">
              <a:solidFill>
                <a:srgbClr val="A69DCD"/>
              </a:solidFill>
              <a:latin typeface="+mn-lt"/>
            </a:endParaRPr>
          </a:p>
        </p:txBody>
      </p:sp>
      <p:sp>
        <p:nvSpPr>
          <p:cNvPr id="12" name="Titre 2"/>
          <p:cNvSpPr txBox="1">
            <a:spLocks/>
          </p:cNvSpPr>
          <p:nvPr/>
        </p:nvSpPr>
        <p:spPr>
          <a:xfrm>
            <a:off x="838200" y="217194"/>
            <a:ext cx="10515600" cy="792036"/>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Pollution, UV, Blue Light</a:t>
            </a:r>
          </a:p>
        </p:txBody>
      </p:sp>
      <p:sp>
        <p:nvSpPr>
          <p:cNvPr id="14" name="Rectangle 13"/>
          <p:cNvSpPr/>
          <p:nvPr/>
        </p:nvSpPr>
        <p:spPr>
          <a:xfrm>
            <a:off x="3950208" y="5527184"/>
            <a:ext cx="4486656" cy="731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009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76894" y="320068"/>
            <a:ext cx="7315200" cy="792036"/>
          </a:xfrm>
        </p:spPr>
        <p:txBody>
          <a:bodyPr/>
          <a:lstStyle/>
          <a:p>
            <a:pPr algn="l"/>
            <a:r>
              <a:rPr lang="fr-FR" dirty="0"/>
              <a:t>Yon-</a:t>
            </a:r>
            <a:r>
              <a:rPr lang="fr-FR" dirty="0" err="1"/>
              <a:t>Ka’s</a:t>
            </a:r>
            <a:r>
              <a:rPr lang="fr-FR" dirty="0"/>
              <a:t> </a:t>
            </a:r>
            <a:r>
              <a:rPr lang="fr-FR" dirty="0" err="1"/>
              <a:t>answer</a:t>
            </a:r>
            <a:endParaRPr lang="fr-FR" dirty="0"/>
          </a:p>
        </p:txBody>
      </p:sp>
      <p:sp>
        <p:nvSpPr>
          <p:cNvPr id="4" name="Espace réservé du titre 1">
            <a:extLst>
              <a:ext uri="{FF2B5EF4-FFF2-40B4-BE49-F238E27FC236}">
                <a16:creationId xmlns:a16="http://schemas.microsoft.com/office/drawing/2014/main" id="{CF423BC0-A8A7-2B6E-D7EB-19C2D90BF72A}"/>
              </a:ext>
            </a:extLst>
          </p:cNvPr>
          <p:cNvSpPr txBox="1">
            <a:spLocks/>
          </p:cNvSpPr>
          <p:nvPr/>
        </p:nvSpPr>
        <p:spPr>
          <a:xfrm>
            <a:off x="676894" y="2319659"/>
            <a:ext cx="7858010" cy="264362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a:lnSpc>
                <a:spcPct val="100000"/>
              </a:lnSpc>
              <a:spcAft>
                <a:spcPts val="1200"/>
              </a:spcAft>
            </a:pPr>
            <a:r>
              <a:rPr lang="fr-FR" b="1" cap="small" dirty="0"/>
              <a:t>Vital Defense</a:t>
            </a:r>
            <a:br>
              <a:rPr lang="fr-FR" b="1" cap="small" dirty="0">
                <a:solidFill>
                  <a:schemeClr val="tx1"/>
                </a:solidFill>
              </a:rPr>
            </a:br>
            <a:r>
              <a:rPr lang="fr-FR" sz="2400" b="1" cap="small" dirty="0"/>
              <a:t>multi-protection </a:t>
            </a:r>
            <a:r>
              <a:rPr lang="fr-FR" sz="2400" b="1" cap="small" dirty="0" err="1"/>
              <a:t>mist</a:t>
            </a:r>
            <a:endParaRPr lang="fr-FR" sz="2400" b="1" cap="small" dirty="0"/>
          </a:p>
          <a:p>
            <a:pPr algn="l">
              <a:lnSpc>
                <a:spcPct val="100000"/>
              </a:lnSpc>
              <a:spcAft>
                <a:spcPts val="1200"/>
              </a:spcAft>
            </a:pPr>
            <a:r>
              <a:rPr lang="fr-FR" sz="1800" cap="small" dirty="0">
                <a:solidFill>
                  <a:srgbClr val="A69DCD"/>
                </a:solidFill>
              </a:rPr>
              <a:t>ANTI-AGRESSIONS RADIANCE CARE</a:t>
            </a:r>
            <a:br>
              <a:rPr lang="fr-FR" sz="1800" cap="small" dirty="0">
                <a:solidFill>
                  <a:srgbClr val="A69DCD"/>
                </a:solidFill>
              </a:rPr>
            </a:br>
            <a:r>
              <a:rPr lang="fr-FR" sz="1800" cap="small" dirty="0">
                <a:solidFill>
                  <a:srgbClr val="A69DCD"/>
                </a:solidFill>
              </a:rPr>
              <a:t>POLLUTION – LIGHTS [BLUE + SOLAR*]</a:t>
            </a:r>
            <a:endParaRPr lang="fr-FR" sz="1800" dirty="0"/>
          </a:p>
          <a:p>
            <a:pPr algn="l">
              <a:lnSpc>
                <a:spcPct val="100000"/>
              </a:lnSpc>
              <a:spcAft>
                <a:spcPts val="1200"/>
              </a:spcAft>
            </a:pPr>
            <a:endParaRPr lang="fr-FR" sz="2400" b="1" cap="small" dirty="0">
              <a:solidFill>
                <a:srgbClr val="B2A7F7"/>
              </a:solidFill>
            </a:endParaRPr>
          </a:p>
        </p:txBody>
      </p:sp>
      <p:pic>
        <p:nvPicPr>
          <p:cNvPr id="9" name="Image 8" descr="Une image contenant texte, articles de toilette, lotion&#10;&#10;Description générée automatiquement">
            <a:extLst>
              <a:ext uri="{FF2B5EF4-FFF2-40B4-BE49-F238E27FC236}">
                <a16:creationId xmlns:a16="http://schemas.microsoft.com/office/drawing/2014/main" id="{FB1847EB-E809-ABB5-BD4E-58662A173B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07" t="16128" r="22242" b="6415"/>
          <a:stretch/>
        </p:blipFill>
        <p:spPr>
          <a:xfrm>
            <a:off x="7315200" y="-1"/>
            <a:ext cx="4876800" cy="6858001"/>
          </a:xfrm>
          <a:prstGeom prst="rect">
            <a:avLst/>
          </a:prstGeom>
        </p:spPr>
      </p:pic>
      <p:sp>
        <p:nvSpPr>
          <p:cNvPr id="2" name="ZoneTexte 1">
            <a:extLst>
              <a:ext uri="{FF2B5EF4-FFF2-40B4-BE49-F238E27FC236}">
                <a16:creationId xmlns:a16="http://schemas.microsoft.com/office/drawing/2014/main" id="{03B2151D-F27E-6FEA-FEA7-C86E27781352}"/>
              </a:ext>
            </a:extLst>
          </p:cNvPr>
          <p:cNvSpPr txBox="1"/>
          <p:nvPr/>
        </p:nvSpPr>
        <p:spPr>
          <a:xfrm>
            <a:off x="676894" y="6427708"/>
            <a:ext cx="4382786" cy="253916"/>
          </a:xfrm>
          <a:prstGeom prst="rect">
            <a:avLst/>
          </a:prstGeom>
          <a:noFill/>
        </p:spPr>
        <p:txBody>
          <a:bodyPr wrap="square" rtlCol="0">
            <a:spAutoFit/>
          </a:bodyPr>
          <a:lstStyle/>
          <a:p>
            <a:r>
              <a:rPr lang="fr-FR" sz="1050" dirty="0"/>
              <a:t>*</a:t>
            </a:r>
            <a:r>
              <a:rPr lang="fr-FR" sz="1050" dirty="0" err="1"/>
              <a:t>Does</a:t>
            </a:r>
            <a:r>
              <a:rPr lang="fr-FR" sz="1050" dirty="0"/>
              <a:t> not </a:t>
            </a:r>
            <a:r>
              <a:rPr lang="fr-FR" sz="1050" dirty="0" err="1"/>
              <a:t>contain</a:t>
            </a:r>
            <a:r>
              <a:rPr lang="fr-FR" sz="1050" dirty="0"/>
              <a:t> </a:t>
            </a:r>
            <a:r>
              <a:rPr lang="fr-FR" sz="1050" dirty="0" err="1"/>
              <a:t>sunscreen</a:t>
            </a:r>
            <a:endParaRPr lang="fr-FR" sz="1050" dirty="0"/>
          </a:p>
        </p:txBody>
      </p:sp>
    </p:spTree>
    <p:extLst>
      <p:ext uri="{BB962C8B-B14F-4D97-AF65-F5344CB8AC3E}">
        <p14:creationId xmlns:p14="http://schemas.microsoft.com/office/powerpoint/2010/main" val="3383974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894286" y="677108"/>
            <a:ext cx="5297714" cy="1560777"/>
          </a:xfrm>
        </p:spPr>
        <p:txBody>
          <a:bodyPr/>
          <a:lstStyle/>
          <a:p>
            <a:r>
              <a:rPr lang="fr-FR" sz="3200" dirty="0"/>
              <a:t>Double protection </a:t>
            </a:r>
            <a:br>
              <a:rPr lang="fr-FR" sz="3200" dirty="0"/>
            </a:br>
            <a:r>
              <a:rPr lang="fr-FR" sz="3200" dirty="0"/>
              <a:t>for </a:t>
            </a:r>
            <a:br>
              <a:rPr lang="fr-FR" sz="3200" dirty="0"/>
            </a:br>
            <a:r>
              <a:rPr lang="fr-FR" sz="3200" dirty="0"/>
              <a:t>360° effectiveness</a:t>
            </a:r>
            <a:endParaRPr lang="fr-FR" sz="3200" dirty="0">
              <a:solidFill>
                <a:srgbClr val="FF0000"/>
              </a:solidFill>
            </a:endParaRPr>
          </a:p>
        </p:txBody>
      </p:sp>
      <p:sp>
        <p:nvSpPr>
          <p:cNvPr id="5" name="Espace réservé du texte 1"/>
          <p:cNvSpPr txBox="1">
            <a:spLocks/>
          </p:cNvSpPr>
          <p:nvPr/>
        </p:nvSpPr>
        <p:spPr>
          <a:xfrm>
            <a:off x="7542006" y="4701040"/>
            <a:ext cx="4357874" cy="2664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3600" dirty="0">
                <a:solidFill>
                  <a:srgbClr val="A69DCD"/>
                </a:solidFill>
                <a:latin typeface="Roboto Black" panose="02000000000000000000" pitchFamily="2" charset="0"/>
                <a:ea typeface="Roboto Black" panose="02000000000000000000" pitchFamily="2" charset="0"/>
              </a:rPr>
              <a:t>Deep protection</a:t>
            </a:r>
          </a:p>
          <a:p>
            <a:pPr marL="0" indent="0">
              <a:buFont typeface="Arial" panose="020B0604020202020204" pitchFamily="34" charset="0"/>
              <a:buNone/>
            </a:pPr>
            <a:r>
              <a:rPr lang="fr-FR" dirty="0">
                <a:solidFill>
                  <a:srgbClr val="3E3E3E"/>
                </a:solidFill>
              </a:rPr>
              <a:t>Defense and repair action</a:t>
            </a:r>
          </a:p>
        </p:txBody>
      </p:sp>
      <p:sp>
        <p:nvSpPr>
          <p:cNvPr id="23" name="Espace réservé du texte 1">
            <a:extLst>
              <a:ext uri="{FF2B5EF4-FFF2-40B4-BE49-F238E27FC236}">
                <a16:creationId xmlns:a16="http://schemas.microsoft.com/office/drawing/2014/main" id="{EC7276C1-E123-32FE-C6FF-A3551541FC81}"/>
              </a:ext>
            </a:extLst>
          </p:cNvPr>
          <p:cNvSpPr txBox="1">
            <a:spLocks/>
          </p:cNvSpPr>
          <p:nvPr/>
        </p:nvSpPr>
        <p:spPr>
          <a:xfrm>
            <a:off x="7542006" y="2857766"/>
            <a:ext cx="4164962" cy="16421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600" dirty="0">
                <a:solidFill>
                  <a:srgbClr val="A69DCD"/>
                </a:solidFill>
                <a:latin typeface="Roboto Black" panose="02000000000000000000" pitchFamily="2" charset="0"/>
                <a:ea typeface="Roboto Black" panose="02000000000000000000" pitchFamily="2" charset="0"/>
              </a:rPr>
              <a:t>Surface protection</a:t>
            </a:r>
          </a:p>
          <a:p>
            <a:pPr marL="0" indent="0">
              <a:buFont typeface="Arial" panose="020B0604020202020204" pitchFamily="34" charset="0"/>
              <a:buNone/>
            </a:pPr>
            <a:r>
              <a:rPr lang="fr-FR" dirty="0">
                <a:solidFill>
                  <a:srgbClr val="3E3E3E"/>
                </a:solidFill>
              </a:rPr>
              <a:t>Shield action</a:t>
            </a:r>
          </a:p>
        </p:txBody>
      </p:sp>
      <p:pic>
        <p:nvPicPr>
          <p:cNvPr id="4" name="Image 3">
            <a:extLst>
              <a:ext uri="{FF2B5EF4-FFF2-40B4-BE49-F238E27FC236}">
                <a16:creationId xmlns:a16="http://schemas.microsoft.com/office/drawing/2014/main" id="{2198315D-799A-F2A6-043A-0AF657A0C21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4982" t="24019" r="18167" b="23696"/>
          <a:stretch/>
        </p:blipFill>
        <p:spPr>
          <a:xfrm>
            <a:off x="0" y="0"/>
            <a:ext cx="7249886" cy="6858000"/>
          </a:xfrm>
          <a:prstGeom prst="rect">
            <a:avLst/>
          </a:prstGeom>
        </p:spPr>
      </p:pic>
    </p:spTree>
    <p:extLst>
      <p:ext uri="{BB962C8B-B14F-4D97-AF65-F5344CB8AC3E}">
        <p14:creationId xmlns:p14="http://schemas.microsoft.com/office/powerpoint/2010/main" val="1050080346"/>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KyivType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30546</TotalTime>
  <Words>5865</Words>
  <Application>Microsoft Office PowerPoint</Application>
  <PresentationFormat>Grand écran</PresentationFormat>
  <Paragraphs>737</Paragraphs>
  <Slides>54</Slides>
  <Notes>54</Notes>
  <HiddenSlides>0</HiddenSlides>
  <MMClips>0</MMClips>
  <ScaleCrop>false</ScaleCrop>
  <HeadingPairs>
    <vt:vector size="6" baseType="variant">
      <vt:variant>
        <vt:lpstr>Polices utilisées</vt:lpstr>
      </vt:variant>
      <vt:variant>
        <vt:i4>19</vt:i4>
      </vt:variant>
      <vt:variant>
        <vt:lpstr>Thème</vt:lpstr>
      </vt:variant>
      <vt:variant>
        <vt:i4>7</vt:i4>
      </vt:variant>
      <vt:variant>
        <vt:lpstr>Titres des diapositives</vt:lpstr>
      </vt:variant>
      <vt:variant>
        <vt:i4>54</vt:i4>
      </vt:variant>
    </vt:vector>
  </HeadingPairs>
  <TitlesOfParts>
    <vt:vector size="80" baseType="lpstr">
      <vt:lpstr>Calibri Light</vt:lpstr>
      <vt:lpstr>Roboto Black</vt:lpstr>
      <vt:lpstr>Roboto Mono Light</vt:lpstr>
      <vt:lpstr>KyivType Sans2</vt:lpstr>
      <vt:lpstr>Wingdings</vt:lpstr>
      <vt:lpstr>KyivType Sans Medium2</vt:lpstr>
      <vt:lpstr>Butler</vt:lpstr>
      <vt:lpstr>Arial</vt:lpstr>
      <vt:lpstr>Sofia Pro</vt:lpstr>
      <vt:lpstr>Calibri</vt:lpstr>
      <vt:lpstr>KyivType Sans Light2</vt:lpstr>
      <vt:lpstr>Sofia Pro Regular</vt:lpstr>
      <vt:lpstr>Roboto-Light</vt:lpstr>
      <vt:lpstr>KyivType Sans</vt:lpstr>
      <vt:lpstr>gilroy-regular</vt:lpstr>
      <vt:lpstr>Roboto Medium</vt:lpstr>
      <vt:lpstr>Roboto</vt:lpstr>
      <vt:lpstr>Roboto Light</vt:lpstr>
      <vt:lpstr>Midnight Signature</vt:lpstr>
      <vt:lpstr>1_Thème Office</vt:lpstr>
      <vt:lpstr>3_Thème Office</vt:lpstr>
      <vt:lpstr>2_Thème Office</vt:lpstr>
      <vt:lpstr>3_Office Theme</vt:lpstr>
      <vt:lpstr>2_Office Theme</vt:lpstr>
      <vt:lpstr>1_Conception personnalisée</vt:lpstr>
      <vt:lpstr>3_Conception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Yon-Ka’s answer</vt:lpstr>
      <vt:lpstr>Double protection  for  360° effectiveness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Ready to play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I have a combination skin with small imperfections »</vt:lpstr>
      <vt:lpstr>« I want to enrich my beauty routine »</vt:lpstr>
      <vt:lpstr>« I am looking for a hydrating routine that protects me  from environmental aggressions »</vt:lpstr>
      <vt:lpstr>Présentation PowerPoint</vt:lpstr>
      <vt:lpstr>An anti-aggressions beauty routine «I wear a lot of makeup and want to protect my skin from pollution»</vt:lpstr>
      <vt:lpstr>An anti-aggressions beauty routine «I want to protect my skin from blue light while making it look more beautiful»</vt:lpstr>
      <vt:lpstr>An anti-aggressions beauty routine «I want to protect my skin from the harmful effects of UV rays and even out my complexion»</vt:lpstr>
      <vt:lpstr>An anti-aggressions beauty routine «I want to reinforce my anti-aging routine by fighting against oxidative stress»</vt:lpstr>
      <vt:lpstr>An anti-aggressions beauty routine «I would like a special men's routine to protect my skin from premature aging and external aggressions»</vt:lpstr>
      <vt:lpstr>Présentation PowerPoint</vt:lpstr>
      <vt:lpstr>Activation support</vt:lpstr>
      <vt:lpstr>Additional Tools</vt:lpstr>
      <vt:lpstr>Présentation PowerPoint</vt:lpstr>
      <vt:lpstr>Présentation PowerPoint</vt:lpstr>
      <vt:lpstr>Présentation PowerPoint</vt:lpstr>
      <vt:lpstr>Présentation PowerPoint</vt:lpstr>
      <vt:lpstr>Présentation PowerPoint</vt:lpstr>
      <vt:lpstr>Présentation PowerPoint</vt:lpstr>
      <vt:lpstr>Surface protection Anti-pollution and anti-particle protective shield</vt:lpstr>
      <vt:lpstr>Deep protection Multi-protective antioxidants</vt:lpstr>
      <vt:lpstr>Why no UV filters in the  Vital Defense Mist?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BASSON Sophie</cp:lastModifiedBy>
  <cp:revision>734</cp:revision>
  <cp:lastPrinted>2023-03-13T14:00:00Z</cp:lastPrinted>
  <dcterms:created xsi:type="dcterms:W3CDTF">2021-06-09T15:59:40Z</dcterms:created>
  <dcterms:modified xsi:type="dcterms:W3CDTF">2023-03-16T13:09:16Z</dcterms:modified>
</cp:coreProperties>
</file>