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478" r:id="rId3"/>
    <p:sldId id="1893" r:id="rId4"/>
    <p:sldId id="1894" r:id="rId5"/>
    <p:sldId id="1892" r:id="rId6"/>
    <p:sldId id="1896" r:id="rId7"/>
    <p:sldId id="1897" r:id="rId8"/>
    <p:sldId id="2098" r:id="rId9"/>
    <p:sldId id="2094" r:id="rId10"/>
    <p:sldId id="1898" r:id="rId11"/>
    <p:sldId id="2095" r:id="rId12"/>
    <p:sldId id="1899" r:id="rId13"/>
    <p:sldId id="1900" r:id="rId14"/>
    <p:sldId id="2097" r:id="rId15"/>
    <p:sldId id="2096" r:id="rId16"/>
    <p:sldId id="2099" r:id="rId17"/>
    <p:sldId id="2102" r:id="rId18"/>
    <p:sldId id="2104" r:id="rId19"/>
    <p:sldId id="2105" r:id="rId20"/>
    <p:sldId id="2101" r:id="rId21"/>
    <p:sldId id="2093"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CC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1569" autoAdjust="0"/>
  </p:normalViewPr>
  <p:slideViewPr>
    <p:cSldViewPr snapToGrid="0">
      <p:cViewPr varScale="1">
        <p:scale>
          <a:sx n="47" d="100"/>
          <a:sy n="47" d="100"/>
        </p:scale>
        <p:origin x="198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875DD-77E7-43FB-89CE-7152FBC71482}" type="datetimeFigureOut">
              <a:rPr lang="fr-FR" smtClean="0"/>
              <a:t>18/04/2023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92FA8B-D091-49E0-9E35-32B2453914C6}" type="slidenum">
              <a:rPr lang="fr-FR" smtClean="0"/>
              <a:t>‹N°›</a:t>
            </a:fld>
            <a:endParaRPr lang="fr-FR"/>
          </a:p>
        </p:txBody>
      </p:sp>
    </p:spTree>
    <p:extLst>
      <p:ext uri="{BB962C8B-B14F-4D97-AF65-F5344CB8AC3E}">
        <p14:creationId xmlns:p14="http://schemas.microsoft.com/office/powerpoint/2010/main" val="118630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a:t>
            </a:fld>
            <a:endParaRPr lang="fr-FR"/>
          </a:p>
        </p:txBody>
      </p:sp>
    </p:spTree>
    <p:extLst>
      <p:ext uri="{BB962C8B-B14F-4D97-AF65-F5344CB8AC3E}">
        <p14:creationId xmlns:p14="http://schemas.microsoft.com/office/powerpoint/2010/main" val="106945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provide the games with suggested questions. Of course, you can </a:t>
            </a:r>
            <a:r>
              <a:rPr lang="en-US" dirty="0" err="1"/>
              <a:t>customise</a:t>
            </a:r>
            <a:r>
              <a:rPr lang="en-US" dirty="0"/>
              <a:t> your questions according to your respective markets</a:t>
            </a:r>
            <a:endParaRPr lang="fr-FR" dirty="0"/>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12</a:t>
            </a:fld>
            <a:endParaRPr lang="fr-FR"/>
          </a:p>
        </p:txBody>
      </p:sp>
    </p:spTree>
    <p:extLst>
      <p:ext uri="{BB962C8B-B14F-4D97-AF65-F5344CB8AC3E}">
        <p14:creationId xmlns:p14="http://schemas.microsoft.com/office/powerpoint/2010/main" val="2783191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afternoon is dedicated to practice. depending on the information gathered at the beginning of the day from the crazy scientist, we can adapt the steps according to the needs. The objective is to control the good realization of the steps and to review them if necessary.</a:t>
            </a:r>
            <a:endParaRPr lang="fr-FR" dirty="0"/>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13</a:t>
            </a:fld>
            <a:endParaRPr lang="fr-FR"/>
          </a:p>
        </p:txBody>
      </p:sp>
    </p:spTree>
    <p:extLst>
      <p:ext uri="{BB962C8B-B14F-4D97-AF65-F5344CB8AC3E}">
        <p14:creationId xmlns:p14="http://schemas.microsoft.com/office/powerpoint/2010/main" val="141572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of course, the teams' points are counted and the gifts are distributed</a:t>
            </a:r>
          </a:p>
          <a:p>
            <a:endParaRPr lang="en-US" dirty="0"/>
          </a:p>
          <a:p>
            <a:r>
              <a:rPr lang="en-US" dirty="0"/>
              <a:t>once again, you can </a:t>
            </a:r>
            <a:r>
              <a:rPr lang="en-US" dirty="0" err="1"/>
              <a:t>customise</a:t>
            </a:r>
            <a:r>
              <a:rPr lang="en-US" dirty="0"/>
              <a:t> the gifts to suit your stock. this training day is </a:t>
            </a:r>
            <a:r>
              <a:rPr lang="en-US" dirty="0" err="1"/>
              <a:t>customisable</a:t>
            </a:r>
            <a:r>
              <a:rPr lang="en-US" dirty="0"/>
              <a:t> from start to finish. The main idea is to meet the needs of the participants in a game-like way.</a:t>
            </a:r>
          </a:p>
          <a:p>
            <a:endParaRPr lang="en-US" dirty="0"/>
          </a:p>
          <a:p>
            <a:r>
              <a:rPr lang="en-US" dirty="0"/>
              <a:t>the day also allows a follow-up of your customers</a:t>
            </a:r>
            <a:endParaRPr lang="fr-FR" dirty="0"/>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14</a:t>
            </a:fld>
            <a:endParaRPr lang="fr-FR"/>
          </a:p>
        </p:txBody>
      </p:sp>
    </p:spTree>
    <p:extLst>
      <p:ext uri="{BB962C8B-B14F-4D97-AF65-F5344CB8AC3E}">
        <p14:creationId xmlns:p14="http://schemas.microsoft.com/office/powerpoint/2010/main" val="15842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At the end of the day we give the participants a leaflet with the essential information of the day (many summary tables, answers to the quiz questions, mocktail recipes).</a:t>
            </a:r>
            <a:endParaRPr lang="fr-FR" dirty="0"/>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15</a:t>
            </a:fld>
            <a:endParaRPr lang="fr-FR"/>
          </a:p>
        </p:txBody>
      </p:sp>
    </p:spTree>
    <p:extLst>
      <p:ext uri="{BB962C8B-B14F-4D97-AF65-F5344CB8AC3E}">
        <p14:creationId xmlns:p14="http://schemas.microsoft.com/office/powerpoint/2010/main" val="2918931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everything you need to get through the day is ready to </a:t>
            </a:r>
            <a:r>
              <a:rPr lang="en-US" dirty="0" err="1"/>
              <a:t>use.If</a:t>
            </a:r>
            <a:r>
              <a:rPr lang="en-US" dirty="0"/>
              <a:t> you need help I would be happy to help you and if possible to assist and animate at your side your validation training day.</a:t>
            </a:r>
            <a:endParaRPr lang="fr-FR" dirty="0"/>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16</a:t>
            </a:fld>
            <a:endParaRPr lang="fr-FR"/>
          </a:p>
        </p:txBody>
      </p:sp>
    </p:spTree>
    <p:extLst>
      <p:ext uri="{BB962C8B-B14F-4D97-AF65-F5344CB8AC3E}">
        <p14:creationId xmlns:p14="http://schemas.microsoft.com/office/powerpoint/2010/main" val="1748355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21</a:t>
            </a:fld>
            <a:endParaRPr lang="fr-FR"/>
          </a:p>
        </p:txBody>
      </p:sp>
    </p:spTree>
    <p:extLst>
      <p:ext uri="{BB962C8B-B14F-4D97-AF65-F5344CB8AC3E}">
        <p14:creationId xmlns:p14="http://schemas.microsoft.com/office/powerpoint/2010/main" val="174635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Yon-Ka training course is divided into 2 parts: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5-day immersion training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one-day validation training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During the previous "</a:t>
            </a:r>
            <a:r>
              <a:rPr lang="en-US" dirty="0" err="1"/>
              <a:t>rendez-vous</a:t>
            </a:r>
            <a:r>
              <a:rPr lang="en-US" dirty="0"/>
              <a:t> YON-KA" we discovered the 5 days "IMMERSION" training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Today we are going to discover the validation day, which takes place between 6 months and one year after the level 1 training</a:t>
            </a:r>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2</a:t>
            </a:fld>
            <a:endParaRPr lang="fr-FR"/>
          </a:p>
        </p:txBody>
      </p:sp>
    </p:spTree>
    <p:extLst>
      <p:ext uri="{BB962C8B-B14F-4D97-AF65-F5344CB8AC3E}">
        <p14:creationId xmlns:p14="http://schemas.microsoft.com/office/powerpoint/2010/main" val="3541234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quickly </a:t>
            </a:r>
            <a:r>
              <a:rPr lang="en-US" dirty="0" err="1"/>
              <a:t>realised</a:t>
            </a:r>
            <a:r>
              <a:rPr lang="en-US" dirty="0"/>
              <a:t> that after the level 1 "immersion" training we did not see the beauticians again for several years. And when we saw them again, we noticed that the fundamental steps were not or no longer known, and that the knowledge was not sufficient to advise and sell YON-KA products and treatments.</a:t>
            </a:r>
          </a:p>
          <a:p>
            <a:endParaRPr lang="en-US" dirty="0"/>
          </a:p>
          <a:p>
            <a:r>
              <a:rPr lang="en-US" dirty="0"/>
              <a:t>we have therefore created a level 2 module to check the level of the beauticians and deepen their knowledge :</a:t>
            </a:r>
          </a:p>
          <a:p>
            <a:endParaRPr lang="en-US" dirty="0"/>
          </a:p>
          <a:p>
            <a:pPr marL="285750" indent="-285750" algn="just">
              <a:buFont typeface="Wingdings" panose="05000000000000000000" pitchFamily="2" charset="2"/>
              <a:buChar char="Ø"/>
            </a:pPr>
            <a:r>
              <a:rPr lang="en-US" sz="1200" dirty="0">
                <a:solidFill>
                  <a:srgbClr val="3E3E3E"/>
                </a:solidFill>
                <a:latin typeface="Roboto Light" panose="02000000000000000000" pitchFamily="2" charset="0"/>
                <a:ea typeface="Roboto Light" panose="02000000000000000000" pitchFamily="2" charset="0"/>
              </a:rPr>
              <a:t>A customizable training for all those who have already followed a Yon-Ka IMMERSION training. </a:t>
            </a:r>
          </a:p>
          <a:p>
            <a:pPr marL="285750" indent="-285750" algn="just">
              <a:buFont typeface="Wingdings" panose="05000000000000000000" pitchFamily="2" charset="2"/>
              <a:buChar char="Ø"/>
            </a:pPr>
            <a:endParaRPr lang="en-US" sz="1200" dirty="0">
              <a:solidFill>
                <a:srgbClr val="3E3E3E"/>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en-US" sz="1200" dirty="0">
                <a:solidFill>
                  <a:srgbClr val="3E3E3E"/>
                </a:solidFill>
                <a:latin typeface="Roboto Light" panose="02000000000000000000" pitchFamily="2" charset="0"/>
                <a:ea typeface="Roboto Light" panose="02000000000000000000" pitchFamily="2" charset="0"/>
              </a:rPr>
              <a:t>Ideally between 6 months and 1 year after level 1 training.</a:t>
            </a:r>
          </a:p>
          <a:p>
            <a:pPr algn="just"/>
            <a:endParaRPr lang="en-US" sz="1200" dirty="0">
              <a:solidFill>
                <a:srgbClr val="3E3E3E"/>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en-US" sz="1200" dirty="0">
                <a:solidFill>
                  <a:srgbClr val="3E3E3E"/>
                </a:solidFill>
                <a:latin typeface="Roboto Light" panose="02000000000000000000" pitchFamily="2" charset="0"/>
                <a:ea typeface="Roboto Light" panose="02000000000000000000" pitchFamily="2" charset="0"/>
              </a:rPr>
              <a:t>To confirm, review and deepen your knowledge.  </a:t>
            </a:r>
          </a:p>
          <a:p>
            <a:pPr algn="just"/>
            <a:endParaRPr lang="en-US" sz="1200" dirty="0">
              <a:solidFill>
                <a:srgbClr val="3E3E3E"/>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en-US" sz="1200" dirty="0">
                <a:solidFill>
                  <a:srgbClr val="3E3E3E"/>
                </a:solidFill>
                <a:latin typeface="Roboto Light" panose="02000000000000000000" pitchFamily="2" charset="0"/>
                <a:ea typeface="Roboto Light" panose="02000000000000000000" pitchFamily="2" charset="0"/>
              </a:rPr>
              <a:t>Which reinforces the new Yon-Ka training course and the follow-up of the training.</a:t>
            </a:r>
            <a:endParaRPr lang="fr-FR" sz="1800" dirty="0"/>
          </a:p>
          <a:p>
            <a:endParaRPr lang="fr-FR" dirty="0"/>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3</a:t>
            </a:fld>
            <a:endParaRPr lang="fr-FR"/>
          </a:p>
        </p:txBody>
      </p:sp>
    </p:spTree>
    <p:extLst>
      <p:ext uri="{BB962C8B-B14F-4D97-AF65-F5344CB8AC3E}">
        <p14:creationId xmlns:p14="http://schemas.microsoft.com/office/powerpoint/2010/main" val="366253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Table plan in advance in relation to the personality: Easel and colored bracelet for the teams: 3 teams </a:t>
            </a:r>
          </a:p>
          <a:p>
            <a:endParaRPr lang="en-US" dirty="0"/>
          </a:p>
          <a:p>
            <a:r>
              <a:rPr lang="en-US" dirty="0"/>
              <a:t>The crazy scientist: We start with the crazy scientist who wants to know everything about their expectations!</a:t>
            </a:r>
          </a:p>
          <a:p>
            <a:endParaRPr lang="en-US" dirty="0"/>
          </a:p>
          <a:p>
            <a:r>
              <a:rPr lang="en-US" dirty="0"/>
              <a:t>VIP appointments: We will then invite 3 celebrities who will ask them for their beauty routine.</a:t>
            </a:r>
          </a:p>
          <a:p>
            <a:endParaRPr lang="en-US" dirty="0"/>
          </a:p>
          <a:p>
            <a:r>
              <a:rPr lang="en-US" dirty="0"/>
              <a:t>Game of the great battle: 2 or 3 teams.</a:t>
            </a:r>
            <a:endParaRPr lang="fr-FR" dirty="0"/>
          </a:p>
        </p:txBody>
      </p:sp>
      <p:sp>
        <p:nvSpPr>
          <p:cNvPr id="4" name="Espace réservé du numéro de diapositive 3"/>
          <p:cNvSpPr>
            <a:spLocks noGrp="1"/>
          </p:cNvSpPr>
          <p:nvPr>
            <p:ph type="sldNum" sz="quarter" idx="5"/>
          </p:nvPr>
        </p:nvSpPr>
        <p:spPr/>
        <p:txBody>
          <a:bodyPr/>
          <a:lstStyle/>
          <a:p>
            <a:fld id="{D9B26655-F74F-47DB-904B-C500E7F8354F}" type="slidenum">
              <a:rPr lang="fr-FR" smtClean="0"/>
              <a:t>5</a:t>
            </a:fld>
            <a:endParaRPr lang="fr-FR"/>
          </a:p>
        </p:txBody>
      </p:sp>
    </p:spTree>
    <p:extLst>
      <p:ext uri="{BB962C8B-B14F-4D97-AF65-F5344CB8AC3E}">
        <p14:creationId xmlns:p14="http://schemas.microsoft.com/office/powerpoint/2010/main" val="2423111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crazy scientist: </a:t>
            </a:r>
          </a:p>
          <a:p>
            <a:endParaRPr lang="en-US" dirty="0"/>
          </a:p>
          <a:p>
            <a:r>
              <a:rPr lang="en-US" dirty="0"/>
              <a:t>to introduce the day, we look for the expectations and needs of each participant</a:t>
            </a:r>
          </a:p>
          <a:p>
            <a:r>
              <a:rPr lang="en-US" dirty="0"/>
              <a:t>We start with the mad scientist who wants to know everything about their expectations! </a:t>
            </a:r>
          </a:p>
          <a:p>
            <a:endParaRPr lang="en-US" dirty="0"/>
          </a:p>
          <a:p>
            <a:r>
              <a:rPr lang="en-US" dirty="0"/>
              <a:t>Draw a crazy scientist's head and complete it during the round table with the expectations of each team : each expectation represents a section of hair</a:t>
            </a:r>
          </a:p>
          <a:p>
            <a:endParaRPr lang="en-US" dirty="0"/>
          </a:p>
          <a:p>
            <a:r>
              <a:rPr lang="en-US" dirty="0"/>
              <a:t>you can decide to fill it in yourself or to involve each participant</a:t>
            </a:r>
          </a:p>
          <a:p>
            <a:endParaRPr lang="en-US" dirty="0"/>
          </a:p>
          <a:p>
            <a:r>
              <a:rPr lang="en-US" dirty="0"/>
              <a:t>Allows to adapt the “tailor made” training. Even if we have a predefined </a:t>
            </a:r>
            <a:r>
              <a:rPr lang="en-US" dirty="0" err="1"/>
              <a:t>programme</a:t>
            </a:r>
            <a:r>
              <a:rPr lang="en-US" dirty="0"/>
              <a:t>, we will be able to adapt it to meet the needs of the participants</a:t>
            </a:r>
          </a:p>
          <a:p>
            <a:endParaRPr lang="fr-FR" dirty="0"/>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6</a:t>
            </a:fld>
            <a:endParaRPr lang="fr-FR"/>
          </a:p>
        </p:txBody>
      </p:sp>
    </p:spTree>
    <p:extLst>
      <p:ext uri="{BB962C8B-B14F-4D97-AF65-F5344CB8AC3E}">
        <p14:creationId xmlns:p14="http://schemas.microsoft.com/office/powerpoint/2010/main" val="299418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1st collective </a:t>
            </a:r>
            <a:r>
              <a:rPr lang="fr-FR" dirty="0" err="1"/>
              <a:t>game</a:t>
            </a:r>
            <a:r>
              <a:rPr lang="fr-FR" dirty="0"/>
              <a:t> : VIP APPOINTMENT</a:t>
            </a:r>
          </a:p>
          <a:p>
            <a:endParaRPr lang="fr-FR" dirty="0"/>
          </a:p>
          <a:p>
            <a:r>
              <a:rPr lang="en-US" dirty="0"/>
              <a:t>when possible, we ask internal people to play the role of VIPs</a:t>
            </a:r>
            <a:endParaRPr lang="fr-FR" dirty="0"/>
          </a:p>
          <a:p>
            <a:endParaRPr lang="fr-FR" dirty="0"/>
          </a:p>
          <a:p>
            <a:r>
              <a:rPr lang="en-US" dirty="0"/>
              <a:t>You all know the importance of skin diagnosis. It is therefore crucial to make it essential and effective</a:t>
            </a:r>
            <a:endParaRPr lang="fr-FR" dirty="0"/>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7</a:t>
            </a:fld>
            <a:endParaRPr lang="fr-FR"/>
          </a:p>
        </p:txBody>
      </p:sp>
    </p:spTree>
    <p:extLst>
      <p:ext uri="{BB962C8B-B14F-4D97-AF65-F5344CB8AC3E}">
        <p14:creationId xmlns:p14="http://schemas.microsoft.com/office/powerpoint/2010/main" val="375477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Each celebrity allows us to deepen our knowledge of a range or products and the associated professional treatments </a:t>
            </a:r>
            <a:endParaRPr lang="fr-FR" dirty="0"/>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8</a:t>
            </a:fld>
            <a:endParaRPr lang="fr-FR"/>
          </a:p>
        </p:txBody>
      </p:sp>
    </p:spTree>
    <p:extLst>
      <p:ext uri="{BB962C8B-B14F-4D97-AF65-F5344CB8AC3E}">
        <p14:creationId xmlns:p14="http://schemas.microsoft.com/office/powerpoint/2010/main" val="615584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After the advice on products and cabin treatments, depending on the needs of each personality, the most suitable peel must be found by showing how to use it and with the right equipment if necessary</a:t>
            </a:r>
            <a:endParaRPr lang="fr-FR" dirty="0"/>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10</a:t>
            </a:fld>
            <a:endParaRPr lang="fr-FR"/>
          </a:p>
        </p:txBody>
      </p:sp>
    </p:spTree>
    <p:extLst>
      <p:ext uri="{BB962C8B-B14F-4D97-AF65-F5344CB8AC3E}">
        <p14:creationId xmlns:p14="http://schemas.microsoft.com/office/powerpoint/2010/main" val="798176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find here again a game to summarize the use of the peelings thanks to a table to complete</a:t>
            </a:r>
          </a:p>
          <a:p>
            <a:endParaRPr lang="en-US" dirty="0"/>
          </a:p>
          <a:p>
            <a:r>
              <a:rPr lang="en-US" dirty="0"/>
              <a:t>you need to find out</a:t>
            </a:r>
          </a:p>
          <a:p>
            <a:pPr marL="171450" indent="-171450">
              <a:buFont typeface="Arial" panose="020B0604020202020204" pitchFamily="34" charset="0"/>
              <a:buChar char="•"/>
            </a:pPr>
            <a:r>
              <a:rPr lang="en-US" dirty="0"/>
              <a:t>the different acids in each peel, </a:t>
            </a:r>
          </a:p>
          <a:p>
            <a:pPr marL="171450" indent="-171450">
              <a:buFont typeface="Arial" panose="020B0604020202020204" pitchFamily="34" charset="0"/>
              <a:buChar char="•"/>
            </a:pPr>
            <a:r>
              <a:rPr lang="en-US" dirty="0"/>
              <a:t>in which treatments they are used </a:t>
            </a:r>
          </a:p>
          <a:p>
            <a:pPr marL="171450" indent="-171450">
              <a:buFont typeface="Arial" panose="020B0604020202020204" pitchFamily="34" charset="0"/>
              <a:buChar char="•"/>
            </a:pPr>
            <a:r>
              <a:rPr lang="en-US" dirty="0"/>
              <a:t>and the benefits</a:t>
            </a:r>
            <a:endParaRPr lang="fr-FR" dirty="0"/>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11</a:t>
            </a:fld>
            <a:endParaRPr lang="fr-FR"/>
          </a:p>
        </p:txBody>
      </p:sp>
    </p:spTree>
    <p:extLst>
      <p:ext uri="{BB962C8B-B14F-4D97-AF65-F5344CB8AC3E}">
        <p14:creationId xmlns:p14="http://schemas.microsoft.com/office/powerpoint/2010/main" val="32265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9D48BF-A2DA-4C16-BB79-C824E2EDD9C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58152C6-F16B-4E94-9495-3C297A6AB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CF8DEC6-5A1C-499F-83B3-9A92D01B10EF}"/>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7B47940B-5CBD-4A85-8911-12F14A209E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4804FA4-6F03-47AC-BD6F-CBF6D0217BF7}"/>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2126817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21D613-0D69-482D-B68A-B331356184E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58A2AFF-9329-44FD-952A-7B218D1D513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478F63-3430-433C-8A0C-BF92D9D529D8}"/>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8F6E5FED-B252-4E05-878E-4C412C1C74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D26BC7-725F-4858-A92E-4ADE7315E3B4}"/>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2494693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B92C7CF-4CED-4648-8970-A2839864F58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AFD65CB-A097-499F-AB36-A873E5BCA51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31507F-0290-4AA3-8D35-1487422DF3D3}"/>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3A94074B-292E-42E6-B088-1A30F96011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2C0D3C-09B5-4730-A328-BBA63D07AF6D}"/>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3326622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pic>
        <p:nvPicPr>
          <p:cNvPr id="6" name="Image 5">
            <a:extLst>
              <a:ext uri="{FF2B5EF4-FFF2-40B4-BE49-F238E27FC236}">
                <a16:creationId xmlns:a16="http://schemas.microsoft.com/office/drawing/2014/main" id="{BDEABD9B-35F0-4C4E-A75B-4781CBD69ED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3454" y="0"/>
            <a:ext cx="12215321" cy="6858000"/>
          </a:xfrm>
          <a:prstGeom prst="rect">
            <a:avLst/>
          </a:prstGeom>
        </p:spPr>
      </p:pic>
    </p:spTree>
    <p:extLst>
      <p:ext uri="{BB962C8B-B14F-4D97-AF65-F5344CB8AC3E}">
        <p14:creationId xmlns:p14="http://schemas.microsoft.com/office/powerpoint/2010/main" val="1216347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B02D78-9C20-46EB-AB50-BCBE55E86B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E9B8698-AE7B-4BE6-968E-2CD964F7DE1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88CA2A-648D-4727-99A3-C95B4F25C750}"/>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E559314B-D11A-4B06-8F7E-A1238AE116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6C0884-DAC4-424D-BA08-68CC9F493A86}"/>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132606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AAF48-A4DC-489A-A41A-42C3C7F7607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1F6148B-9C6B-44C1-B891-FCCDDE2F4E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D0989BA-2F19-4F03-BFAC-4B298E66D364}"/>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9E30A52F-1B9C-4A06-9226-886C551E5F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A41E0D-B5CE-4F88-BC09-DE2E574BE2CF}"/>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425727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E03CBB-ABFF-408B-8352-22A670DF217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DD3A010-2199-4113-96C2-23ACBB8833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93A3B15-E7FD-4C2B-B3FC-B2A99512EFB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A19D60D-6EA9-4045-9AC3-6189693C726F}"/>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6" name="Espace réservé du pied de page 5">
            <a:extLst>
              <a:ext uri="{FF2B5EF4-FFF2-40B4-BE49-F238E27FC236}">
                <a16:creationId xmlns:a16="http://schemas.microsoft.com/office/drawing/2014/main" id="{033374E4-C44C-4287-98E1-A6911931C48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6D0A670-7659-4F54-BE42-C6207A0B95B7}"/>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368743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6D8AD8-B01B-4928-B835-FF4F0D8752F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EA22F33-AE57-47FF-89B9-FCE24037D3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A55A247-EC32-4810-BCB3-25E280CFB36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0216730-81A7-4503-8887-679B62D289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C1CEB29-6DA3-40C9-A75B-8BE89745F39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980416C-E358-428B-A75C-5861DC0E3850}"/>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8" name="Espace réservé du pied de page 7">
            <a:extLst>
              <a:ext uri="{FF2B5EF4-FFF2-40B4-BE49-F238E27FC236}">
                <a16:creationId xmlns:a16="http://schemas.microsoft.com/office/drawing/2014/main" id="{38327742-3059-4BD4-8C24-98E8E0483C1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8E77AB9-1E29-4054-8AD1-94C6F8126A95}"/>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4187204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6CEFD2-5CE2-41E0-99C3-A121F4D0B0F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AC7A506-635E-4D11-8F71-AA1269E4711F}"/>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4" name="Espace réservé du pied de page 3">
            <a:extLst>
              <a:ext uri="{FF2B5EF4-FFF2-40B4-BE49-F238E27FC236}">
                <a16:creationId xmlns:a16="http://schemas.microsoft.com/office/drawing/2014/main" id="{7A1529B2-A65D-49A7-B1AF-E9987DACB8D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37C0293-5DC3-4A36-9B06-17C3BB6F0F86}"/>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5306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4A5B519-8C18-4B7C-83D3-15C2BEED9FFE}"/>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3" name="Espace réservé du pied de page 2">
            <a:extLst>
              <a:ext uri="{FF2B5EF4-FFF2-40B4-BE49-F238E27FC236}">
                <a16:creationId xmlns:a16="http://schemas.microsoft.com/office/drawing/2014/main" id="{B8072B8C-BB89-4DDB-93DB-5D21217C85C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DD51001-808D-40B3-AEA4-6C0D170D8FAA}"/>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1016029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0FD1D9-FC1E-4A6A-AD65-F7E73E36A67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C2A6EAE-5A14-4E5A-8F9F-10E907FA96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A49410C-78F9-4944-9FF3-54071EB85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6E0C53C-D62A-46C8-BCF8-DC5BE6B93CF9}"/>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6" name="Espace réservé du pied de page 5">
            <a:extLst>
              <a:ext uri="{FF2B5EF4-FFF2-40B4-BE49-F238E27FC236}">
                <a16:creationId xmlns:a16="http://schemas.microsoft.com/office/drawing/2014/main" id="{6B4072DC-66C1-4E7B-8461-08B97B11F0D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A80362F-BB5F-48C6-9255-355D175B3E34}"/>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4054585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9FED0B-E22E-4756-9C24-5310AB5527E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4347461-3BD2-4001-BB96-116E808C49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F2BC99F-F913-46AF-A50B-732C747CF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C26D328-C828-4994-8008-00C9E43648B1}"/>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6" name="Espace réservé du pied de page 5">
            <a:extLst>
              <a:ext uri="{FF2B5EF4-FFF2-40B4-BE49-F238E27FC236}">
                <a16:creationId xmlns:a16="http://schemas.microsoft.com/office/drawing/2014/main" id="{2AD23969-F650-4789-988D-F6006C29197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453DB83-7153-4C91-A286-10F14D231C0B}"/>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2029641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8282035-76A0-478D-B5C9-50A2A48419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331069F-03BC-45C6-B7FD-E42F0BAD32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47F68E-B327-4197-81A5-03E3481F7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B83B65E9-8C91-4428-88A2-BA5CF80DE8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DFEB8E4-3F00-4851-AD3B-EFF930A4AC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72413-6802-4036-B3D9-E7A8017C2A53}" type="slidenum">
              <a:rPr lang="fr-FR" smtClean="0"/>
              <a:t>‹N°›</a:t>
            </a:fld>
            <a:endParaRPr lang="fr-FR"/>
          </a:p>
        </p:txBody>
      </p:sp>
    </p:spTree>
    <p:extLst>
      <p:ext uri="{BB962C8B-B14F-4D97-AF65-F5344CB8AC3E}">
        <p14:creationId xmlns:p14="http://schemas.microsoft.com/office/powerpoint/2010/main" val="3591616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39.wmf"/><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44.wmf"/><Relationship Id="rId18" Type="http://schemas.openxmlformats.org/officeDocument/2006/relationships/oleObject" Target="../embeddings/oleObject12.bin"/><Relationship Id="rId3" Type="http://schemas.openxmlformats.org/officeDocument/2006/relationships/notesSlide" Target="../notesSlides/notesSlide14.xml"/><Relationship Id="rId7" Type="http://schemas.openxmlformats.org/officeDocument/2006/relationships/image" Target="../media/image41.wmf"/><Relationship Id="rId12" Type="http://schemas.openxmlformats.org/officeDocument/2006/relationships/oleObject" Target="../embeddings/oleObject9.bin"/><Relationship Id="rId17" Type="http://schemas.openxmlformats.org/officeDocument/2006/relationships/image" Target="../media/image46.wmf"/><Relationship Id="rId2" Type="http://schemas.openxmlformats.org/officeDocument/2006/relationships/slideLayout" Target="../slideLayouts/slideLayout12.xml"/><Relationship Id="rId16" Type="http://schemas.openxmlformats.org/officeDocument/2006/relationships/oleObject" Target="../embeddings/oleObject11.bin"/><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43.wmf"/><Relationship Id="rId5" Type="http://schemas.openxmlformats.org/officeDocument/2006/relationships/image" Target="../media/image40.wmf"/><Relationship Id="rId15" Type="http://schemas.openxmlformats.org/officeDocument/2006/relationships/image" Target="../media/image45.wmf"/><Relationship Id="rId10" Type="http://schemas.openxmlformats.org/officeDocument/2006/relationships/oleObject" Target="../embeddings/oleObject8.bin"/><Relationship Id="rId19" Type="http://schemas.openxmlformats.org/officeDocument/2006/relationships/image" Target="../media/image47.wmf"/><Relationship Id="rId4" Type="http://schemas.openxmlformats.org/officeDocument/2006/relationships/oleObject" Target="../embeddings/oleObject5.bin"/><Relationship Id="rId9" Type="http://schemas.openxmlformats.org/officeDocument/2006/relationships/image" Target="../media/image42.wmf"/><Relationship Id="rId1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2.xml"/><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2.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5.sv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D39EEEB-3772-4B47-81C4-5E34B31B4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250" y="350520"/>
            <a:ext cx="5391912" cy="53919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13AD396-45D4-445E-9EB4-292FF31FBC90}"/>
              </a:ext>
            </a:extLst>
          </p:cNvPr>
          <p:cNvSpPr/>
          <p:nvPr/>
        </p:nvSpPr>
        <p:spPr>
          <a:xfrm>
            <a:off x="5797296" y="5885688"/>
            <a:ext cx="822960" cy="765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2130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E6D95A20-BD0E-4ECD-AE48-44E9FDE31A50}"/>
              </a:ext>
            </a:extLst>
          </p:cNvPr>
          <p:cNvSpPr txBox="1">
            <a:spLocks/>
          </p:cNvSpPr>
          <p:nvPr/>
        </p:nvSpPr>
        <p:spPr>
          <a:xfrm>
            <a:off x="838200" y="254369"/>
            <a:ext cx="10515600" cy="7920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dirty="0">
                <a:solidFill>
                  <a:srgbClr val="3E3E3E"/>
                </a:solidFill>
                <a:latin typeface="KyivType Sans2" panose="00000500000000000000" pitchFamily="50" charset="0"/>
              </a:rPr>
              <a:t>VIP </a:t>
            </a:r>
            <a:r>
              <a:rPr lang="fr-FR" sz="4800" dirty="0" err="1">
                <a:solidFill>
                  <a:srgbClr val="3E3E3E"/>
                </a:solidFill>
                <a:latin typeface="KyivType Sans2" panose="00000500000000000000" pitchFamily="50" charset="0"/>
              </a:rPr>
              <a:t>appointment</a:t>
            </a:r>
            <a:r>
              <a:rPr lang="fr-FR" sz="4800" dirty="0">
                <a:solidFill>
                  <a:srgbClr val="3E3E3E"/>
                </a:solidFill>
                <a:latin typeface="KyivType Sans2" panose="00000500000000000000" pitchFamily="50" charset="0"/>
              </a:rPr>
              <a:t> </a:t>
            </a:r>
          </a:p>
        </p:txBody>
      </p:sp>
      <p:sp>
        <p:nvSpPr>
          <p:cNvPr id="7" name="Titre 1">
            <a:extLst>
              <a:ext uri="{FF2B5EF4-FFF2-40B4-BE49-F238E27FC236}">
                <a16:creationId xmlns:a16="http://schemas.microsoft.com/office/drawing/2014/main" id="{1233A133-F1A3-4808-8E89-DFCD6CD3B8A4}"/>
              </a:ext>
            </a:extLst>
          </p:cNvPr>
          <p:cNvSpPr txBox="1">
            <a:spLocks/>
          </p:cNvSpPr>
          <p:nvPr/>
        </p:nvSpPr>
        <p:spPr>
          <a:xfrm>
            <a:off x="1256627" y="4115127"/>
            <a:ext cx="3871909" cy="1601767"/>
          </a:xfrm>
          <a:prstGeom prst="rect">
            <a:avLst/>
          </a:prstGeom>
          <a:noFill/>
          <a:ln>
            <a:solidFill>
              <a:schemeClr val="accent2">
                <a:lumMod val="40000"/>
                <a:lumOff val="60000"/>
              </a:schemeClr>
            </a:solidFill>
          </a:ln>
        </p:spPr>
        <p:txBody>
          <a:bodyPr vert="horz" lIns="51435" tIns="25718" rIns="51435" bIns="25718" rtlCol="0" anchor="b">
            <a:normAutofit fontScale="5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r>
              <a:rPr lang="fr-FR" sz="1350"/>
            </a:br>
            <a:br>
              <a:rPr lang="fr-FR" sz="1350"/>
            </a:br>
            <a:br>
              <a:rPr lang="fr-FR" sz="2531"/>
            </a:br>
            <a:br>
              <a:rPr lang="fr-FR" sz="2531"/>
            </a:br>
            <a:br>
              <a:rPr lang="fr-FR" sz="2531"/>
            </a:br>
            <a:br>
              <a:rPr lang="fr-FR" sz="2531"/>
            </a:br>
            <a:br>
              <a:rPr lang="fr-FR" sz="2531"/>
            </a:br>
            <a:br>
              <a:rPr lang="fr-FR" sz="2531"/>
            </a:br>
            <a:r>
              <a:rPr lang="fr-FR" sz="2531"/>
              <a:t> </a:t>
            </a:r>
            <a:br>
              <a:rPr lang="fr-FR" sz="2531"/>
            </a:br>
            <a:br>
              <a:rPr lang="fr-FR" sz="2531"/>
            </a:br>
            <a:r>
              <a:rPr lang="fr-FR" sz="2531"/>
              <a:t> </a:t>
            </a:r>
            <a:endParaRPr lang="fr-FR" sz="2531" dirty="0"/>
          </a:p>
        </p:txBody>
      </p:sp>
      <p:sp>
        <p:nvSpPr>
          <p:cNvPr id="8" name="ZoneTexte 7">
            <a:extLst>
              <a:ext uri="{FF2B5EF4-FFF2-40B4-BE49-F238E27FC236}">
                <a16:creationId xmlns:a16="http://schemas.microsoft.com/office/drawing/2014/main" id="{86CFAC59-0726-4734-A3AF-20297A398268}"/>
              </a:ext>
            </a:extLst>
          </p:cNvPr>
          <p:cNvSpPr txBox="1"/>
          <p:nvPr/>
        </p:nvSpPr>
        <p:spPr>
          <a:xfrm>
            <a:off x="1277151" y="4253767"/>
            <a:ext cx="3838212" cy="1446550"/>
          </a:xfrm>
          <a:prstGeom prst="rect">
            <a:avLst/>
          </a:prstGeom>
          <a:noFill/>
        </p:spPr>
        <p:txBody>
          <a:bodyPr wrap="square" rtlCol="0">
            <a:spAutoFit/>
          </a:bodyPr>
          <a:lstStyle/>
          <a:p>
            <a:pPr lvl="0" algn="ctr"/>
            <a:r>
              <a:rPr lang="en-US" sz="1600" b="1" dirty="0">
                <a:solidFill>
                  <a:srgbClr val="F16861"/>
                </a:solidFill>
                <a:latin typeface="Roboto Light" panose="02000000000000000000" pitchFamily="2" charset="0"/>
                <a:ea typeface="Roboto Light" panose="02000000000000000000" pitchFamily="2" charset="0"/>
              </a:rPr>
              <a:t>3 PEELS – 3 TECHNICS</a:t>
            </a:r>
          </a:p>
          <a:p>
            <a:pPr lvl="0" algn="ctr"/>
            <a:endParaRPr lang="en-US" sz="1200" dirty="0">
              <a:latin typeface="Roboto Light" panose="02000000000000000000" pitchFamily="2" charset="0"/>
              <a:ea typeface="Roboto Light" panose="02000000000000000000" pitchFamily="2" charset="0"/>
            </a:endParaRPr>
          </a:p>
          <a:p>
            <a:pPr lvl="0" algn="just"/>
            <a:r>
              <a:rPr lang="en-US" sz="1200" dirty="0">
                <a:latin typeface="Roboto Light" panose="02000000000000000000" pitchFamily="2" charset="0"/>
                <a:ea typeface="Roboto Light" panose="02000000000000000000" pitchFamily="2" charset="0"/>
              </a:rPr>
              <a:t>Each team has at its disposal a tray with: </a:t>
            </a:r>
          </a:p>
          <a:p>
            <a:pPr lvl="0" algn="just"/>
            <a:r>
              <a:rPr lang="en-US" sz="1200" dirty="0">
                <a:latin typeface="Roboto Light" panose="02000000000000000000" pitchFamily="2" charset="0"/>
                <a:ea typeface="Roboto Light" panose="02000000000000000000" pitchFamily="2" charset="0"/>
              </a:rPr>
              <a:t>the 3 peelings, all the associated accessories and techniques, the quantity of product needed, the removal method.</a:t>
            </a:r>
          </a:p>
          <a:p>
            <a:pPr lvl="0" algn="just"/>
            <a:r>
              <a:rPr lang="en-US" sz="1200" dirty="0">
                <a:latin typeface="Roboto Light" panose="02000000000000000000" pitchFamily="2" charset="0"/>
                <a:ea typeface="Roboto Light" panose="02000000000000000000" pitchFamily="2" charset="0"/>
              </a:rPr>
              <a:t> </a:t>
            </a:r>
          </a:p>
        </p:txBody>
      </p:sp>
      <p:sp>
        <p:nvSpPr>
          <p:cNvPr id="9" name="Titre 1">
            <a:extLst>
              <a:ext uri="{FF2B5EF4-FFF2-40B4-BE49-F238E27FC236}">
                <a16:creationId xmlns:a16="http://schemas.microsoft.com/office/drawing/2014/main" id="{9ACE46A6-950E-465C-9DC3-7CD84D327687}"/>
              </a:ext>
            </a:extLst>
          </p:cNvPr>
          <p:cNvSpPr txBox="1">
            <a:spLocks/>
          </p:cNvSpPr>
          <p:nvPr/>
        </p:nvSpPr>
        <p:spPr>
          <a:xfrm>
            <a:off x="8871265" y="3583503"/>
            <a:ext cx="2276282" cy="1579393"/>
          </a:xfrm>
          <a:prstGeom prst="rect">
            <a:avLst/>
          </a:prstGeom>
          <a:solidFill>
            <a:srgbClr val="FFE6E4">
              <a:alpha val="61176"/>
            </a:srgbClr>
          </a:solidFill>
        </p:spPr>
        <p:txBody>
          <a:bodyPr vert="horz" lIns="51435" tIns="25718" rIns="51435" bIns="25718" rtlCol="0" anchor="b">
            <a:normAutofit/>
          </a:bodyPr>
          <a:lstStyle>
            <a:defPPr>
              <a:defRPr lang="fr-FR"/>
            </a:defPPr>
            <a:lvl1pPr defTabSz="685800">
              <a:lnSpc>
                <a:spcPct val="90000"/>
              </a:lnSpc>
              <a:spcBef>
                <a:spcPct val="0"/>
              </a:spcBef>
              <a:buNone/>
              <a:defRPr sz="400">
                <a:latin typeface="+mj-lt"/>
                <a:ea typeface="+mj-ea"/>
                <a:cs typeface="+mj-cs"/>
              </a:defRPr>
            </a:lvl1pPr>
          </a:lstStyle>
          <a:p>
            <a:br>
              <a:rPr lang="fr-FR"/>
            </a:br>
            <a:br>
              <a:rPr lang="fr-FR"/>
            </a:br>
            <a:br>
              <a:rPr lang="fr-FR"/>
            </a:br>
            <a:br>
              <a:rPr lang="fr-FR"/>
            </a:br>
            <a:br>
              <a:rPr lang="fr-FR"/>
            </a:br>
            <a:br>
              <a:rPr lang="fr-FR"/>
            </a:br>
            <a:br>
              <a:rPr lang="fr-FR"/>
            </a:br>
            <a:br>
              <a:rPr lang="fr-FR"/>
            </a:br>
            <a:r>
              <a:rPr lang="fr-FR"/>
              <a:t> </a:t>
            </a:r>
            <a:br>
              <a:rPr lang="fr-FR"/>
            </a:br>
            <a:br>
              <a:rPr lang="fr-FR"/>
            </a:br>
            <a:r>
              <a:rPr lang="fr-FR"/>
              <a:t> </a:t>
            </a:r>
            <a:endParaRPr lang="fr-FR" dirty="0"/>
          </a:p>
        </p:txBody>
      </p:sp>
      <p:sp>
        <p:nvSpPr>
          <p:cNvPr id="10" name="ZoneTexte 9">
            <a:extLst>
              <a:ext uri="{FF2B5EF4-FFF2-40B4-BE49-F238E27FC236}">
                <a16:creationId xmlns:a16="http://schemas.microsoft.com/office/drawing/2014/main" id="{97D12B08-98D8-4E6E-972A-D19303B41D2D}"/>
              </a:ext>
            </a:extLst>
          </p:cNvPr>
          <p:cNvSpPr txBox="1"/>
          <p:nvPr/>
        </p:nvSpPr>
        <p:spPr>
          <a:xfrm>
            <a:off x="8860841" y="3734746"/>
            <a:ext cx="2326995" cy="1384995"/>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rPr>
              <a:t>The points </a:t>
            </a:r>
          </a:p>
          <a:p>
            <a:pPr algn="ctr"/>
            <a:br>
              <a:rPr lang="fr-FR" sz="1200" dirty="0">
                <a:latin typeface="Roboto Light" panose="02000000000000000000" pitchFamily="2" charset="0"/>
                <a:ea typeface="Roboto Light" panose="02000000000000000000" pitchFamily="2" charset="0"/>
              </a:rPr>
            </a:br>
            <a:r>
              <a:rPr lang="en-US" sz="1200" dirty="0">
                <a:latin typeface="Roboto Light" panose="02000000000000000000" pitchFamily="2" charset="0"/>
                <a:ea typeface="Roboto Light" panose="02000000000000000000" pitchFamily="2" charset="0"/>
              </a:rPr>
              <a:t>1 point for each good element. </a:t>
            </a:r>
          </a:p>
          <a:p>
            <a:pPr algn="ctr"/>
            <a:endParaRPr lang="en-US" sz="1200"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+1 bonus point for the peel demo. </a:t>
            </a:r>
          </a:p>
          <a:p>
            <a:pPr algn="ctr"/>
            <a:endParaRPr lang="en-US" sz="1200" dirty="0">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47816CE7-62A6-4751-A105-16A9F5BC9E33}"/>
              </a:ext>
            </a:extLst>
          </p:cNvPr>
          <p:cNvSpPr/>
          <p:nvPr/>
        </p:nvSpPr>
        <p:spPr>
          <a:xfrm>
            <a:off x="6458102" y="3593236"/>
            <a:ext cx="2326995" cy="1569660"/>
          </a:xfrm>
          <a:prstGeom prst="rect">
            <a:avLst/>
          </a:prstGeom>
          <a:solidFill>
            <a:srgbClr val="FDD6C2"/>
          </a:solidFill>
        </p:spPr>
        <p:txBody>
          <a:bodyPr wrap="square">
            <a:spAutoFit/>
          </a:bodyPr>
          <a:lstStyle/>
          <a:p>
            <a:endParaRPr lang="fr-FR" sz="1200" dirty="0">
              <a:latin typeface="Roboto Light" panose="02000000000000000000" pitchFamily="2" charset="0"/>
              <a:ea typeface="Roboto Light" panose="02000000000000000000" pitchFamily="2" charset="0"/>
            </a:endParaRPr>
          </a:p>
          <a:p>
            <a:r>
              <a:rPr lang="fr-FR" sz="1200" dirty="0">
                <a:latin typeface="Roboto Light" panose="02000000000000000000" pitchFamily="2" charset="0"/>
                <a:ea typeface="Roboto Light" panose="02000000000000000000" pitchFamily="2" charset="0"/>
              </a:rPr>
              <a:t>1</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en-US" sz="1200" dirty="0">
                <a:latin typeface="Roboto Light" panose="02000000000000000000" pitchFamily="2" charset="0"/>
                <a:ea typeface="Roboto Light" panose="02000000000000000000" pitchFamily="2" charset="0"/>
              </a:rPr>
              <a:t>Depending on your celebrity and the diagnosis made just before, select the recommended peel and all the associated. </a:t>
            </a:r>
            <a:r>
              <a:rPr lang="en-US" sz="1200" dirty="0">
                <a:latin typeface="Roboto Light" panose="02000000000000000000" pitchFamily="2" charset="0"/>
                <a:ea typeface="Roboto Light" panose="02000000000000000000" pitchFamily="2" charset="0"/>
                <a:sym typeface="Wingdings" panose="05000000000000000000" pitchFamily="2" charset="2"/>
              </a:rPr>
              <a:t>Keep only the right elements on the tray </a:t>
            </a:r>
            <a:endParaRPr lang="en-US" sz="1200" dirty="0">
              <a:latin typeface="Roboto Light" panose="02000000000000000000" pitchFamily="2" charset="0"/>
              <a:ea typeface="Roboto Light" panose="02000000000000000000" pitchFamily="2" charset="0"/>
            </a:endParaRPr>
          </a:p>
          <a:p>
            <a:endParaRPr lang="en-US" sz="1200" dirty="0">
              <a:latin typeface="Roboto Light" panose="02000000000000000000" pitchFamily="2" charset="0"/>
              <a:ea typeface="Roboto Light" panose="02000000000000000000" pitchFamily="2" charset="0"/>
            </a:endParaRPr>
          </a:p>
        </p:txBody>
      </p:sp>
      <p:sp>
        <p:nvSpPr>
          <p:cNvPr id="12" name="Titre 3">
            <a:extLst>
              <a:ext uri="{FF2B5EF4-FFF2-40B4-BE49-F238E27FC236}">
                <a16:creationId xmlns:a16="http://schemas.microsoft.com/office/drawing/2014/main" id="{33DA0383-3284-4BD5-955C-22274FDB9097}"/>
              </a:ext>
            </a:extLst>
          </p:cNvPr>
          <p:cNvSpPr txBox="1">
            <a:spLocks/>
          </p:cNvSpPr>
          <p:nvPr/>
        </p:nvSpPr>
        <p:spPr>
          <a:xfrm>
            <a:off x="6458102" y="2284187"/>
            <a:ext cx="4689442" cy="294618"/>
          </a:xfrm>
          <a:prstGeom prst="rect">
            <a:avLst/>
          </a:prstGeom>
        </p:spPr>
        <p:txBody>
          <a:bodyPr vert="horz" lIns="51435" tIns="25718" rIns="51435" bIns="25718" rtlCol="0" anchor="b">
            <a:noAutofit/>
          </a:bodyPr>
          <a:lstStyle>
            <a:defPPr>
              <a:defRPr lang="fr-FR"/>
            </a:defPPr>
            <a:lvl1pPr algn="ctr" defTabSz="685800">
              <a:lnSpc>
                <a:spcPct val="100000"/>
              </a:lnSpc>
              <a:spcBef>
                <a:spcPct val="0"/>
              </a:spcBef>
              <a:buNone/>
              <a:defRPr sz="1600">
                <a:solidFill>
                  <a:srgbClr val="F16861"/>
                </a:solidFill>
                <a:latin typeface="KyivType Sans2" panose="00000500000000000000" charset="0"/>
                <a:ea typeface="+mj-ea"/>
                <a:cs typeface="+mj-cs"/>
              </a:defRPr>
            </a:lvl1pPr>
          </a:lstStyle>
          <a:p>
            <a:r>
              <a:rPr lang="fr-FR" dirty="0"/>
              <a:t>OBJECTIVES </a:t>
            </a:r>
          </a:p>
        </p:txBody>
      </p:sp>
      <p:sp>
        <p:nvSpPr>
          <p:cNvPr id="13" name="ZoneTexte 12">
            <a:extLst>
              <a:ext uri="{FF2B5EF4-FFF2-40B4-BE49-F238E27FC236}">
                <a16:creationId xmlns:a16="http://schemas.microsoft.com/office/drawing/2014/main" id="{5F732750-DE96-4C24-B129-C6D3E26250CE}"/>
              </a:ext>
            </a:extLst>
          </p:cNvPr>
          <p:cNvSpPr txBox="1"/>
          <p:nvPr/>
        </p:nvSpPr>
        <p:spPr>
          <a:xfrm>
            <a:off x="6458102" y="2733387"/>
            <a:ext cx="4689442" cy="646331"/>
          </a:xfrm>
          <a:prstGeom prst="rect">
            <a:avLst/>
          </a:prstGeom>
          <a:noFill/>
          <a:ln>
            <a:solidFill>
              <a:schemeClr val="accent2">
                <a:lumMod val="40000"/>
                <a:lumOff val="60000"/>
              </a:schemeClr>
            </a:solidFill>
          </a:ln>
        </p:spPr>
        <p:txBody>
          <a:bodyPr wrap="square" rtlCol="0">
            <a:spAutoFit/>
          </a:bodyPr>
          <a:lstStyle/>
          <a:p>
            <a:pPr marL="160734" indent="-160734" algn="just">
              <a:buFont typeface="Wingdings" panose="05000000000000000000" pitchFamily="2" charset="2"/>
              <a:buChar char="ü"/>
            </a:pPr>
            <a:r>
              <a:rPr lang="en-US" sz="1200" dirty="0">
                <a:latin typeface="Roboto Light" panose="02000000000000000000" pitchFamily="2" charset="0"/>
                <a:ea typeface="Roboto Light" panose="02000000000000000000" pitchFamily="2" charset="0"/>
              </a:rPr>
              <a:t>Deepen the knowledge of beauticians on peels </a:t>
            </a:r>
          </a:p>
          <a:p>
            <a:pPr marL="160734" indent="-160734" algn="just">
              <a:buFont typeface="Wingdings" panose="05000000000000000000" pitchFamily="2" charset="2"/>
              <a:buChar char="ü"/>
            </a:pPr>
            <a:r>
              <a:rPr lang="en-US" sz="1200" dirty="0">
                <a:latin typeface="Roboto Light" panose="02000000000000000000" pitchFamily="2" charset="0"/>
                <a:ea typeface="Roboto Light" panose="02000000000000000000" pitchFamily="2" charset="0"/>
              </a:rPr>
              <a:t>Confirm the methods of use</a:t>
            </a:r>
          </a:p>
          <a:p>
            <a:pPr marL="160734" indent="-160734" algn="just">
              <a:buFont typeface="Wingdings" panose="05000000000000000000" pitchFamily="2" charset="2"/>
              <a:buChar char="ü"/>
            </a:pPr>
            <a:r>
              <a:rPr lang="en-US" sz="1200" dirty="0">
                <a:latin typeface="Roboto Light" panose="02000000000000000000" pitchFamily="2" charset="0"/>
                <a:ea typeface="Roboto Light" panose="02000000000000000000" pitchFamily="2" charset="0"/>
              </a:rPr>
              <a:t> Feel more comfortable to recommend and use each peel</a:t>
            </a:r>
            <a:endParaRPr lang="fr-FR" sz="1200" dirty="0">
              <a:latin typeface="Roboto Light" panose="02000000000000000000" pitchFamily="2" charset="0"/>
              <a:ea typeface="Roboto Light" panose="02000000000000000000" pitchFamily="2" charset="0"/>
            </a:endParaRPr>
          </a:p>
        </p:txBody>
      </p:sp>
      <p:grpSp>
        <p:nvGrpSpPr>
          <p:cNvPr id="14" name="Groupe 13">
            <a:extLst>
              <a:ext uri="{FF2B5EF4-FFF2-40B4-BE49-F238E27FC236}">
                <a16:creationId xmlns:a16="http://schemas.microsoft.com/office/drawing/2014/main" id="{D2918423-201B-4A44-B1AE-DD2B57C466F3}"/>
              </a:ext>
            </a:extLst>
          </p:cNvPr>
          <p:cNvGrpSpPr/>
          <p:nvPr/>
        </p:nvGrpSpPr>
        <p:grpSpPr>
          <a:xfrm>
            <a:off x="1256627" y="233084"/>
            <a:ext cx="3871910" cy="3497368"/>
            <a:chOff x="415123" y="660233"/>
            <a:chExt cx="6104157" cy="5629263"/>
          </a:xfrm>
        </p:grpSpPr>
        <p:pic>
          <p:nvPicPr>
            <p:cNvPr id="15" name="Picture 5">
              <a:extLst>
                <a:ext uri="{FF2B5EF4-FFF2-40B4-BE49-F238E27FC236}">
                  <a16:creationId xmlns:a16="http://schemas.microsoft.com/office/drawing/2014/main" id="{815AFA72-AE36-4D3D-9E2E-AA9CD07619B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7759310">
              <a:off x="5324332" y="5523309"/>
              <a:ext cx="1233134" cy="29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Image 15">
              <a:extLst>
                <a:ext uri="{FF2B5EF4-FFF2-40B4-BE49-F238E27FC236}">
                  <a16:creationId xmlns:a16="http://schemas.microsoft.com/office/drawing/2014/main" id="{EAE73356-4CC2-48EE-95F6-2F905638C23F}"/>
                </a:ext>
              </a:extLst>
            </p:cNvPr>
            <p:cNvPicPr>
              <a:picLocks noChangeAspect="1"/>
            </p:cNvPicPr>
            <p:nvPr/>
          </p:nvPicPr>
          <p:blipFill>
            <a:blip r:embed="rId4"/>
            <a:stretch>
              <a:fillRect/>
            </a:stretch>
          </p:blipFill>
          <p:spPr>
            <a:xfrm>
              <a:off x="415123" y="3174188"/>
              <a:ext cx="552114" cy="787441"/>
            </a:xfrm>
            <a:prstGeom prst="rect">
              <a:avLst/>
            </a:prstGeom>
          </p:spPr>
        </p:pic>
        <p:pic>
          <p:nvPicPr>
            <p:cNvPr id="17" name="Picture 9">
              <a:extLst>
                <a:ext uri="{FF2B5EF4-FFF2-40B4-BE49-F238E27FC236}">
                  <a16:creationId xmlns:a16="http://schemas.microsoft.com/office/drawing/2014/main" id="{D086B4C9-CFC7-4B84-9F64-C2B9814E95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6286" y="5757731"/>
              <a:ext cx="628243" cy="37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a:extLst>
                <a:ext uri="{FF2B5EF4-FFF2-40B4-BE49-F238E27FC236}">
                  <a16:creationId xmlns:a16="http://schemas.microsoft.com/office/drawing/2014/main" id="{0075AAED-1316-4EC0-A256-D884D1FEDB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4529" y="5766733"/>
              <a:ext cx="604600" cy="36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a:extLst>
                <a:ext uri="{FF2B5EF4-FFF2-40B4-BE49-F238E27FC236}">
                  <a16:creationId xmlns:a16="http://schemas.microsoft.com/office/drawing/2014/main" id="{7291C059-4F69-4D01-8BA3-68F0355E2C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6555" y="5764906"/>
              <a:ext cx="516711" cy="36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ingredient-sucre-de-cannes-bio-et-sucre-blanc">
              <a:extLst>
                <a:ext uri="{FF2B5EF4-FFF2-40B4-BE49-F238E27FC236}">
                  <a16:creationId xmlns:a16="http://schemas.microsoft.com/office/drawing/2014/main" id="{A48233B8-7DEF-4866-8089-4C1397A1BD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81869" y="3222107"/>
              <a:ext cx="837411" cy="425864"/>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0DA57BE6-67EA-40A0-9002-A3CFBE411504}"/>
                </a:ext>
              </a:extLst>
            </p:cNvPr>
            <p:cNvPicPr>
              <a:picLocks noChangeAspect="1"/>
            </p:cNvPicPr>
            <p:nvPr/>
          </p:nvPicPr>
          <p:blipFill rotWithShape="1">
            <a:blip r:embed="rId9"/>
            <a:srcRect l="18243" r="21278"/>
            <a:stretch/>
          </p:blipFill>
          <p:spPr>
            <a:xfrm rot="1741334">
              <a:off x="464097" y="4172949"/>
              <a:ext cx="437991" cy="724205"/>
            </a:xfrm>
            <a:prstGeom prst="rect">
              <a:avLst/>
            </a:prstGeom>
          </p:spPr>
        </p:pic>
        <p:pic>
          <p:nvPicPr>
            <p:cNvPr id="22" name="Image 21">
              <a:extLst>
                <a:ext uri="{FF2B5EF4-FFF2-40B4-BE49-F238E27FC236}">
                  <a16:creationId xmlns:a16="http://schemas.microsoft.com/office/drawing/2014/main" id="{806C2455-1119-43AB-A6E6-3C18C2D059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063" r="35195"/>
            <a:stretch/>
          </p:blipFill>
          <p:spPr>
            <a:xfrm>
              <a:off x="4161962" y="758339"/>
              <a:ext cx="1279387" cy="4884934"/>
            </a:xfrm>
            <a:prstGeom prst="rect">
              <a:avLst/>
            </a:prstGeom>
          </p:spPr>
        </p:pic>
        <p:pic>
          <p:nvPicPr>
            <p:cNvPr id="23" name="Image 22">
              <a:extLst>
                <a:ext uri="{FF2B5EF4-FFF2-40B4-BE49-F238E27FC236}">
                  <a16:creationId xmlns:a16="http://schemas.microsoft.com/office/drawing/2014/main" id="{C1F36010-73F3-489C-8DA3-766442A1682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176" r="34784"/>
            <a:stretch/>
          </p:blipFill>
          <p:spPr>
            <a:xfrm>
              <a:off x="1406450" y="749435"/>
              <a:ext cx="1291088" cy="4885200"/>
            </a:xfrm>
            <a:prstGeom prst="rect">
              <a:avLst/>
            </a:prstGeom>
          </p:spPr>
        </p:pic>
        <p:cxnSp>
          <p:nvCxnSpPr>
            <p:cNvPr id="24" name="Connecteur droit 23">
              <a:extLst>
                <a:ext uri="{FF2B5EF4-FFF2-40B4-BE49-F238E27FC236}">
                  <a16:creationId xmlns:a16="http://schemas.microsoft.com/office/drawing/2014/main" id="{788CB103-FFB5-4537-964A-F68BA76CB0DF}"/>
                </a:ext>
              </a:extLst>
            </p:cNvPr>
            <p:cNvCxnSpPr/>
            <p:nvPr/>
          </p:nvCxnSpPr>
          <p:spPr>
            <a:xfrm flipH="1">
              <a:off x="5307836" y="3662236"/>
              <a:ext cx="649618" cy="551192"/>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E94859FD-E2C6-4F01-AA7C-38AF16FA0472}"/>
                </a:ext>
              </a:extLst>
            </p:cNvPr>
            <p:cNvCxnSpPr/>
            <p:nvPr/>
          </p:nvCxnSpPr>
          <p:spPr>
            <a:xfrm flipH="1">
              <a:off x="5314371" y="4543425"/>
              <a:ext cx="657804" cy="112388"/>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013B1AFE-9B3C-48EB-9B1E-833957D1931B}"/>
                </a:ext>
              </a:extLst>
            </p:cNvPr>
            <p:cNvCxnSpPr/>
            <p:nvPr/>
          </p:nvCxnSpPr>
          <p:spPr>
            <a:xfrm flipH="1" flipV="1">
              <a:off x="5262546" y="5097194"/>
              <a:ext cx="598128" cy="643094"/>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61FE482A-E1C4-4BE3-9E46-202E1544FCF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1600" r="35956"/>
            <a:stretch/>
          </p:blipFill>
          <p:spPr>
            <a:xfrm>
              <a:off x="2787159" y="660233"/>
              <a:ext cx="1278000" cy="4981605"/>
            </a:xfrm>
            <a:prstGeom prst="rect">
              <a:avLst/>
            </a:prstGeom>
          </p:spPr>
        </p:pic>
        <p:sp>
          <p:nvSpPr>
            <p:cNvPr id="28" name="Bouton d'action : Aide 27">
              <a:hlinkClick r:id="" action="ppaction://noaction" highlightClick="1"/>
              <a:extLst>
                <a:ext uri="{FF2B5EF4-FFF2-40B4-BE49-F238E27FC236}">
                  <a16:creationId xmlns:a16="http://schemas.microsoft.com/office/drawing/2014/main" id="{CC98D8A7-3E7D-44F7-889C-4C2DBD378B31}"/>
                </a:ext>
              </a:extLst>
            </p:cNvPr>
            <p:cNvSpPr/>
            <p:nvPr/>
          </p:nvSpPr>
          <p:spPr>
            <a:xfrm>
              <a:off x="5766959" y="4276533"/>
              <a:ext cx="664447" cy="592447"/>
            </a:xfrm>
            <a:prstGeom prst="actionButtonHelp">
              <a:avLst/>
            </a:prstGeom>
            <a:solidFill>
              <a:srgbClr val="F2EFFE"/>
            </a:solidFill>
            <a:ln>
              <a:solidFill>
                <a:srgbClr val="CCC1F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013"/>
            </a:p>
          </p:txBody>
        </p:sp>
        <p:cxnSp>
          <p:nvCxnSpPr>
            <p:cNvPr id="29" name="Connecteur droit 28">
              <a:extLst>
                <a:ext uri="{FF2B5EF4-FFF2-40B4-BE49-F238E27FC236}">
                  <a16:creationId xmlns:a16="http://schemas.microsoft.com/office/drawing/2014/main" id="{D08289D7-3E59-4FCC-9653-1B08FE760328}"/>
                </a:ext>
              </a:extLst>
            </p:cNvPr>
            <p:cNvCxnSpPr/>
            <p:nvPr/>
          </p:nvCxnSpPr>
          <p:spPr>
            <a:xfrm flipH="1" flipV="1">
              <a:off x="931228" y="3687242"/>
              <a:ext cx="748708" cy="498553"/>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079DC729-978D-4E9A-BCF0-83E0A8CF8FD6}"/>
                </a:ext>
              </a:extLst>
            </p:cNvPr>
            <p:cNvCxnSpPr/>
            <p:nvPr/>
          </p:nvCxnSpPr>
          <p:spPr>
            <a:xfrm flipV="1">
              <a:off x="1012941" y="4918528"/>
              <a:ext cx="689224" cy="708681"/>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BE9F5760-8446-473D-A0D1-F820260A5518}"/>
                </a:ext>
              </a:extLst>
            </p:cNvPr>
            <p:cNvCxnSpPr/>
            <p:nvPr/>
          </p:nvCxnSpPr>
          <p:spPr>
            <a:xfrm flipH="1">
              <a:off x="1102418" y="4663117"/>
              <a:ext cx="542801" cy="1954"/>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sp>
          <p:nvSpPr>
            <p:cNvPr id="32" name="Bouton d'action : Aide 31">
              <a:hlinkClick r:id="" action="ppaction://noaction" highlightClick="1"/>
              <a:extLst>
                <a:ext uri="{FF2B5EF4-FFF2-40B4-BE49-F238E27FC236}">
                  <a16:creationId xmlns:a16="http://schemas.microsoft.com/office/drawing/2014/main" id="{835B1258-5B20-4714-871F-67F858506485}"/>
                </a:ext>
              </a:extLst>
            </p:cNvPr>
            <p:cNvSpPr/>
            <p:nvPr/>
          </p:nvSpPr>
          <p:spPr>
            <a:xfrm>
              <a:off x="437971" y="5265194"/>
              <a:ext cx="664447" cy="592447"/>
            </a:xfrm>
            <a:prstGeom prst="actionButtonHelp">
              <a:avLst/>
            </a:prstGeom>
            <a:solidFill>
              <a:srgbClr val="F2EFFE"/>
            </a:solidFill>
            <a:ln>
              <a:solidFill>
                <a:srgbClr val="CCC1F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013"/>
            </a:p>
          </p:txBody>
        </p:sp>
      </p:grpSp>
      <p:cxnSp>
        <p:nvCxnSpPr>
          <p:cNvPr id="33" name="Connecteur droit 32">
            <a:extLst>
              <a:ext uri="{FF2B5EF4-FFF2-40B4-BE49-F238E27FC236}">
                <a16:creationId xmlns:a16="http://schemas.microsoft.com/office/drawing/2014/main" id="{79CE3203-5081-4BC1-B1C6-CE8599153F5D}"/>
              </a:ext>
            </a:extLst>
          </p:cNvPr>
          <p:cNvCxnSpPr/>
          <p:nvPr/>
        </p:nvCxnSpPr>
        <p:spPr>
          <a:xfrm flipV="1">
            <a:off x="7010810" y="3251885"/>
            <a:ext cx="0" cy="170276"/>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sp>
        <p:nvSpPr>
          <p:cNvPr id="34" name="Titre 3">
            <a:extLst>
              <a:ext uri="{FF2B5EF4-FFF2-40B4-BE49-F238E27FC236}">
                <a16:creationId xmlns:a16="http://schemas.microsoft.com/office/drawing/2014/main" id="{EA3CC477-E004-4B5B-9A2E-794C7E1C101F}"/>
              </a:ext>
            </a:extLst>
          </p:cNvPr>
          <p:cNvSpPr txBox="1">
            <a:spLocks/>
          </p:cNvSpPr>
          <p:nvPr/>
        </p:nvSpPr>
        <p:spPr>
          <a:xfrm>
            <a:off x="4319886" y="1049374"/>
            <a:ext cx="3552230" cy="298687"/>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800" dirty="0">
                <a:latin typeface="KyivType Sans2" panose="00000500000000000000" charset="0"/>
              </a:rPr>
              <a:t>THE PEELS WORKSHOP</a:t>
            </a:r>
          </a:p>
        </p:txBody>
      </p:sp>
    </p:spTree>
    <p:extLst>
      <p:ext uri="{BB962C8B-B14F-4D97-AF65-F5344CB8AC3E}">
        <p14:creationId xmlns:p14="http://schemas.microsoft.com/office/powerpoint/2010/main" val="403043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3675E7BB-9599-438A-9773-32A07A7E6ED5}"/>
              </a:ext>
            </a:extLst>
          </p:cNvPr>
          <p:cNvGraphicFramePr>
            <a:graphicFrameLocks noChangeAspect="1"/>
          </p:cNvGraphicFramePr>
          <p:nvPr>
            <p:extLst>
              <p:ext uri="{D42A27DB-BD31-4B8C-83A1-F6EECF244321}">
                <p14:modId xmlns:p14="http://schemas.microsoft.com/office/powerpoint/2010/main" val="3248513740"/>
              </p:ext>
            </p:extLst>
          </p:nvPr>
        </p:nvGraphicFramePr>
        <p:xfrm>
          <a:off x="672352" y="1346662"/>
          <a:ext cx="7684291" cy="4568831"/>
        </p:xfrm>
        <a:graphic>
          <a:graphicData uri="http://schemas.openxmlformats.org/presentationml/2006/ole">
            <mc:AlternateContent xmlns:mc="http://schemas.openxmlformats.org/markup-compatibility/2006">
              <mc:Choice xmlns:v="urn:schemas-microsoft-com:vml" Requires="v">
                <p:oleObj spid="_x0000_s3082" name="Bitmap Image" r:id="rId4" imgW="9586080" imgH="5699880" progId="PBrush">
                  <p:embed/>
                </p:oleObj>
              </mc:Choice>
              <mc:Fallback>
                <p:oleObj name="Bitmap Image" r:id="rId4" imgW="9586080" imgH="5699880" progId="PBrush">
                  <p:embed/>
                  <p:pic>
                    <p:nvPicPr>
                      <p:cNvPr id="0" name=""/>
                      <p:cNvPicPr/>
                      <p:nvPr/>
                    </p:nvPicPr>
                    <p:blipFill>
                      <a:blip r:embed="rId5"/>
                      <a:stretch>
                        <a:fillRect/>
                      </a:stretch>
                    </p:blipFill>
                    <p:spPr>
                      <a:xfrm>
                        <a:off x="672352" y="1346662"/>
                        <a:ext cx="7684291" cy="4568831"/>
                      </a:xfrm>
                      <a:prstGeom prst="rect">
                        <a:avLst/>
                      </a:prstGeom>
                    </p:spPr>
                  </p:pic>
                </p:oleObj>
              </mc:Fallback>
            </mc:AlternateContent>
          </a:graphicData>
        </a:graphic>
      </p:graphicFrame>
      <p:sp>
        <p:nvSpPr>
          <p:cNvPr id="6" name="Titre 2">
            <a:extLst>
              <a:ext uri="{FF2B5EF4-FFF2-40B4-BE49-F238E27FC236}">
                <a16:creationId xmlns:a16="http://schemas.microsoft.com/office/drawing/2014/main" id="{58AC3756-E076-4E84-B1B6-9614455AB61B}"/>
              </a:ext>
            </a:extLst>
          </p:cNvPr>
          <p:cNvSpPr txBox="1">
            <a:spLocks/>
          </p:cNvSpPr>
          <p:nvPr/>
        </p:nvSpPr>
        <p:spPr>
          <a:xfrm>
            <a:off x="838200" y="254369"/>
            <a:ext cx="10515600" cy="7920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dirty="0">
                <a:solidFill>
                  <a:srgbClr val="3E3E3E"/>
                </a:solidFill>
                <a:latin typeface="KyivType Sans2" panose="00000500000000000000" pitchFamily="50" charset="0"/>
              </a:rPr>
              <a:t>VIP </a:t>
            </a:r>
            <a:r>
              <a:rPr lang="fr-FR" sz="4800" dirty="0" err="1">
                <a:solidFill>
                  <a:srgbClr val="3E3E3E"/>
                </a:solidFill>
                <a:latin typeface="KyivType Sans2" panose="00000500000000000000" pitchFamily="50" charset="0"/>
              </a:rPr>
              <a:t>appointment</a:t>
            </a:r>
            <a:r>
              <a:rPr lang="fr-FR" sz="4800" dirty="0">
                <a:solidFill>
                  <a:srgbClr val="3E3E3E"/>
                </a:solidFill>
                <a:latin typeface="KyivType Sans2" panose="00000500000000000000" pitchFamily="50" charset="0"/>
              </a:rPr>
              <a:t> </a:t>
            </a:r>
          </a:p>
        </p:txBody>
      </p:sp>
      <p:pic>
        <p:nvPicPr>
          <p:cNvPr id="7" name="Image 6">
            <a:extLst>
              <a:ext uri="{FF2B5EF4-FFF2-40B4-BE49-F238E27FC236}">
                <a16:creationId xmlns:a16="http://schemas.microsoft.com/office/drawing/2014/main" id="{B97C42E0-66B9-4DD3-A6A4-DF96EFF2AE08}"/>
              </a:ext>
            </a:extLst>
          </p:cNvPr>
          <p:cNvPicPr>
            <a:picLocks noChangeAspect="1"/>
          </p:cNvPicPr>
          <p:nvPr/>
        </p:nvPicPr>
        <p:blipFill>
          <a:blip r:embed="rId6"/>
          <a:stretch>
            <a:fillRect/>
          </a:stretch>
        </p:blipFill>
        <p:spPr>
          <a:xfrm>
            <a:off x="10798969" y="5593719"/>
            <a:ext cx="1109662" cy="1109662"/>
          </a:xfrm>
          <a:prstGeom prst="rect">
            <a:avLst/>
          </a:prstGeom>
        </p:spPr>
      </p:pic>
      <p:pic>
        <p:nvPicPr>
          <p:cNvPr id="8" name="Graphique 7" descr="Ligne fléchée : incurvée dans le sens des aiguilles d’une montre contour">
            <a:extLst>
              <a:ext uri="{FF2B5EF4-FFF2-40B4-BE49-F238E27FC236}">
                <a16:creationId xmlns:a16="http://schemas.microsoft.com/office/drawing/2014/main" id="{CC07D4BF-ABF9-4447-8865-A548FB322D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762043" flipH="1">
            <a:off x="9088791" y="4005614"/>
            <a:ext cx="832743" cy="1491780"/>
          </a:xfrm>
          <a:prstGeom prst="rect">
            <a:avLst/>
          </a:prstGeom>
        </p:spPr>
      </p:pic>
      <p:sp>
        <p:nvSpPr>
          <p:cNvPr id="9" name="ZoneTexte 8">
            <a:extLst>
              <a:ext uri="{FF2B5EF4-FFF2-40B4-BE49-F238E27FC236}">
                <a16:creationId xmlns:a16="http://schemas.microsoft.com/office/drawing/2014/main" id="{5F37301C-3E4A-435D-8BBD-E37F0F35BAC5}"/>
              </a:ext>
            </a:extLst>
          </p:cNvPr>
          <p:cNvSpPr txBox="1"/>
          <p:nvPr/>
        </p:nvSpPr>
        <p:spPr>
          <a:xfrm>
            <a:off x="8667962" y="3795902"/>
            <a:ext cx="3100635" cy="307777"/>
          </a:xfrm>
          <a:prstGeom prst="rect">
            <a:avLst/>
          </a:prstGeom>
          <a:noFill/>
          <a:ln w="19050">
            <a:solidFill>
              <a:srgbClr val="D9CCE1"/>
            </a:solidFill>
          </a:ln>
        </p:spPr>
        <p:txBody>
          <a:bodyPr wrap="square" rtlCol="0">
            <a:spAutoFit/>
          </a:bodyPr>
          <a:lstStyle/>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have the summary table completed</a:t>
            </a:r>
            <a:endParaRPr lang="fr-FR" sz="1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77665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1BAD623A-96C4-4687-84BD-03E21F90C4F5}"/>
              </a:ext>
            </a:extLst>
          </p:cNvPr>
          <p:cNvSpPr>
            <a:spLocks noGrp="1"/>
          </p:cNvSpPr>
          <p:nvPr>
            <p:ph type="title"/>
          </p:nvPr>
        </p:nvSpPr>
        <p:spPr>
          <a:xfrm>
            <a:off x="838200" y="272299"/>
            <a:ext cx="10515600" cy="792036"/>
          </a:xfrm>
        </p:spPr>
        <p:txBody>
          <a:bodyPr vert="horz" lIns="91440" tIns="45720" rIns="91440" bIns="45720" rtlCol="0" anchor="ctr">
            <a:normAutofit/>
          </a:bodyPr>
          <a:lstStyle/>
          <a:p>
            <a:pPr algn="ctr"/>
            <a:r>
              <a:rPr lang="en-US" sz="4800" dirty="0">
                <a:solidFill>
                  <a:srgbClr val="3E3E3E"/>
                </a:solidFill>
                <a:latin typeface="KyivType Sans2" panose="00000500000000000000" pitchFamily="50" charset="0"/>
              </a:rPr>
              <a:t>The big battle &amp; the true/false</a:t>
            </a:r>
          </a:p>
        </p:txBody>
      </p:sp>
      <p:pic>
        <p:nvPicPr>
          <p:cNvPr id="3" name="Image 2">
            <a:extLst>
              <a:ext uri="{FF2B5EF4-FFF2-40B4-BE49-F238E27FC236}">
                <a16:creationId xmlns:a16="http://schemas.microsoft.com/office/drawing/2014/main" id="{01D2FB46-E2A7-4CAB-9A05-B985873267E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11404"/>
          <a:stretch/>
        </p:blipFill>
        <p:spPr>
          <a:xfrm>
            <a:off x="1063823" y="1430385"/>
            <a:ext cx="4144673" cy="2187944"/>
          </a:xfrm>
          <a:prstGeom prst="rect">
            <a:avLst/>
          </a:prstGeom>
          <a:ln>
            <a:solidFill>
              <a:srgbClr val="3E3E3E"/>
            </a:solidFill>
          </a:ln>
        </p:spPr>
      </p:pic>
      <p:sp>
        <p:nvSpPr>
          <p:cNvPr id="4" name="Titre 1">
            <a:extLst>
              <a:ext uri="{FF2B5EF4-FFF2-40B4-BE49-F238E27FC236}">
                <a16:creationId xmlns:a16="http://schemas.microsoft.com/office/drawing/2014/main" id="{ED02B3D9-4DFA-4785-9928-9C80B13CEA04}"/>
              </a:ext>
            </a:extLst>
          </p:cNvPr>
          <p:cNvSpPr txBox="1">
            <a:spLocks/>
          </p:cNvSpPr>
          <p:nvPr/>
        </p:nvSpPr>
        <p:spPr>
          <a:xfrm>
            <a:off x="1063823" y="3781022"/>
            <a:ext cx="4154131" cy="2483275"/>
          </a:xfrm>
          <a:prstGeom prst="rect">
            <a:avLst/>
          </a:prstGeom>
          <a:noFill/>
          <a:ln>
            <a:solidFill>
              <a:srgbClr val="FDD6C2"/>
            </a:solidFill>
          </a:ln>
        </p:spPr>
        <p:txBody>
          <a:bodyPr vert="horz" lIns="51435" tIns="25718" rIns="51435" bIns="25718" rtlCol="0" anchor="b">
            <a:normAutofit fontScale="8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r>
              <a:rPr lang="fr-FR" sz="1350"/>
            </a:br>
            <a:br>
              <a:rPr lang="fr-FR" sz="1350"/>
            </a:br>
            <a:br>
              <a:rPr lang="fr-FR" sz="2531"/>
            </a:br>
            <a:br>
              <a:rPr lang="fr-FR" sz="2531"/>
            </a:br>
            <a:br>
              <a:rPr lang="fr-FR" sz="2531"/>
            </a:br>
            <a:br>
              <a:rPr lang="fr-FR" sz="2531"/>
            </a:br>
            <a:br>
              <a:rPr lang="fr-FR" sz="2531"/>
            </a:br>
            <a:br>
              <a:rPr lang="fr-FR" sz="2531"/>
            </a:br>
            <a:r>
              <a:rPr lang="fr-FR" sz="2531"/>
              <a:t> </a:t>
            </a:r>
            <a:br>
              <a:rPr lang="fr-FR" sz="2531"/>
            </a:br>
            <a:br>
              <a:rPr lang="fr-FR" sz="2531"/>
            </a:br>
            <a:r>
              <a:rPr lang="fr-FR" sz="2531"/>
              <a:t> </a:t>
            </a:r>
            <a:endParaRPr lang="fr-FR" sz="2531" dirty="0"/>
          </a:p>
        </p:txBody>
      </p:sp>
      <p:sp>
        <p:nvSpPr>
          <p:cNvPr id="6" name="ZoneTexte 5">
            <a:extLst>
              <a:ext uri="{FF2B5EF4-FFF2-40B4-BE49-F238E27FC236}">
                <a16:creationId xmlns:a16="http://schemas.microsoft.com/office/drawing/2014/main" id="{33333F70-2F46-4C4E-9BEF-A0D2D81B8824}"/>
              </a:ext>
            </a:extLst>
          </p:cNvPr>
          <p:cNvSpPr txBox="1"/>
          <p:nvPr/>
        </p:nvSpPr>
        <p:spPr>
          <a:xfrm>
            <a:off x="1063824" y="3868723"/>
            <a:ext cx="4144673" cy="2185214"/>
          </a:xfrm>
          <a:prstGeom prst="rect">
            <a:avLst/>
          </a:prstGeom>
          <a:noFill/>
        </p:spPr>
        <p:txBody>
          <a:bodyPr wrap="square" rtlCol="0">
            <a:spAutoFit/>
          </a:bodyPr>
          <a:lstStyle/>
          <a:p>
            <a:pPr lvl="0" algn="ctr"/>
            <a:r>
              <a:rPr lang="en-US" sz="1600" b="1" dirty="0">
                <a:solidFill>
                  <a:srgbClr val="F16861"/>
                </a:solidFill>
                <a:latin typeface="Roboto Light" panose="02000000000000000000" pitchFamily="2" charset="0"/>
                <a:ea typeface="Roboto Light" panose="02000000000000000000" pitchFamily="2" charset="0"/>
              </a:rPr>
              <a:t>TEAMS COMPETING AGAINST EACH OTHER</a:t>
            </a:r>
          </a:p>
          <a:p>
            <a:pPr lvl="0" algn="ctr"/>
            <a:endParaRPr lang="en-US" sz="1200" dirty="0">
              <a:solidFill>
                <a:srgbClr val="3E3E3E"/>
              </a:solidFill>
              <a:latin typeface="Roboto Light" panose="02000000000000000000" pitchFamily="2" charset="0"/>
              <a:ea typeface="Roboto Light" panose="02000000000000000000" pitchFamily="2" charset="0"/>
            </a:endParaRPr>
          </a:p>
          <a:p>
            <a:pPr algn="just"/>
            <a:r>
              <a:rPr lang="en-US" sz="1200" dirty="0">
                <a:solidFill>
                  <a:srgbClr val="3E3E3E"/>
                </a:solidFill>
                <a:latin typeface="Roboto Light" panose="02000000000000000000" pitchFamily="2" charset="0"/>
                <a:ea typeface="Roboto Light" panose="02000000000000000000" pitchFamily="2" charset="0"/>
              </a:rPr>
              <a:t>Regarding THE BIG BATTLE, the trainer has questions with different levels of difficulty associated with points from 1 to 3. </a:t>
            </a:r>
          </a:p>
          <a:p>
            <a:pPr algn="just"/>
            <a:r>
              <a:rPr lang="en-US" sz="1200" dirty="0">
                <a:solidFill>
                  <a:srgbClr val="3E3E3E"/>
                </a:solidFill>
                <a:latin typeface="Roboto Light" panose="02000000000000000000" pitchFamily="2" charset="0"/>
                <a:ea typeface="Roboto Light" panose="02000000000000000000" pitchFamily="2" charset="0"/>
              </a:rPr>
              <a:t>The first one to have the answer must press the buzzer and give the answer. </a:t>
            </a:r>
          </a:p>
          <a:p>
            <a:pPr algn="just"/>
            <a:endParaRPr lang="en-US" sz="1200" dirty="0">
              <a:solidFill>
                <a:srgbClr val="3E3E3E"/>
              </a:solidFill>
              <a:latin typeface="Roboto Light" panose="02000000000000000000" pitchFamily="2" charset="0"/>
              <a:ea typeface="Roboto Light" panose="02000000000000000000" pitchFamily="2" charset="0"/>
            </a:endParaRPr>
          </a:p>
          <a:p>
            <a:pPr algn="just"/>
            <a:r>
              <a:rPr lang="en-US" sz="1200" dirty="0">
                <a:solidFill>
                  <a:srgbClr val="3E3E3E"/>
                </a:solidFill>
                <a:latin typeface="Roboto Light" panose="02000000000000000000" pitchFamily="2" charset="0"/>
                <a:ea typeface="Roboto Light" panose="02000000000000000000" pitchFamily="2" charset="0"/>
              </a:rPr>
              <a:t>For the TRUE/FALSE : different information scrolls on the board, each one must use her slate to give the answer: true or false</a:t>
            </a:r>
            <a:endParaRPr lang="en-US" sz="1200" dirty="0">
              <a:solidFill>
                <a:schemeClr val="accent6">
                  <a:lumMod val="50000"/>
                </a:schemeClr>
              </a:solidFill>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517BE790-8577-43EB-BC3D-09FBC6B0A695}"/>
              </a:ext>
            </a:extLst>
          </p:cNvPr>
          <p:cNvSpPr txBox="1"/>
          <p:nvPr/>
        </p:nvSpPr>
        <p:spPr>
          <a:xfrm>
            <a:off x="9525817" y="3435285"/>
            <a:ext cx="1420091" cy="830997"/>
          </a:xfrm>
          <a:prstGeom prst="rect">
            <a:avLst/>
          </a:prstGeom>
          <a:solidFill>
            <a:srgbClr val="FFF2EA"/>
          </a:solidFill>
        </p:spPr>
        <p:txBody>
          <a:bodyPr wrap="square" rtlCol="0">
            <a:spAutoFit/>
          </a:bodyPr>
          <a:lstStyle/>
          <a:p>
            <a:pPr algn="ctr"/>
            <a:r>
              <a:rPr lang="fr-FR" sz="1200" dirty="0">
                <a:latin typeface="Roboto Light" panose="02000000000000000000" pitchFamily="2" charset="0"/>
                <a:ea typeface="Roboto Light" panose="02000000000000000000" pitchFamily="2" charset="0"/>
              </a:rPr>
              <a:t>The points </a:t>
            </a:r>
            <a:br>
              <a:rPr lang="fr-FR" sz="1200" dirty="0">
                <a:latin typeface="Roboto Light" panose="02000000000000000000" pitchFamily="2" charset="0"/>
                <a:ea typeface="Roboto Light" panose="02000000000000000000" pitchFamily="2" charset="0"/>
              </a:rPr>
            </a:br>
            <a:r>
              <a:rPr lang="fr-FR" sz="1200" dirty="0">
                <a:latin typeface="Roboto Light" panose="02000000000000000000" pitchFamily="2" charset="0"/>
                <a:ea typeface="Roboto Light" panose="02000000000000000000" pitchFamily="2" charset="0"/>
              </a:rPr>
              <a:t> </a:t>
            </a:r>
          </a:p>
          <a:p>
            <a:pPr algn="ctr"/>
            <a:r>
              <a:rPr lang="en-US" sz="1200" dirty="0">
                <a:latin typeface="Roboto Light" panose="02000000000000000000" pitchFamily="2" charset="0"/>
                <a:ea typeface="Roboto Light" panose="02000000000000000000" pitchFamily="2" charset="0"/>
              </a:rPr>
              <a:t>1 to 3 points for each good answer</a:t>
            </a:r>
          </a:p>
        </p:txBody>
      </p:sp>
      <p:sp>
        <p:nvSpPr>
          <p:cNvPr id="9" name="Rectangle 8">
            <a:extLst>
              <a:ext uri="{FF2B5EF4-FFF2-40B4-BE49-F238E27FC236}">
                <a16:creationId xmlns:a16="http://schemas.microsoft.com/office/drawing/2014/main" id="{902BC35E-5DF6-4C88-89C1-45EDD8193E51}"/>
              </a:ext>
            </a:extLst>
          </p:cNvPr>
          <p:cNvSpPr/>
          <p:nvPr/>
        </p:nvSpPr>
        <p:spPr>
          <a:xfrm>
            <a:off x="6939716" y="3429000"/>
            <a:ext cx="2177391" cy="952248"/>
          </a:xfrm>
          <a:prstGeom prst="rect">
            <a:avLst/>
          </a:prstGeom>
          <a:solidFill>
            <a:srgbClr val="FFECDB"/>
          </a:solidFill>
        </p:spPr>
        <p:txBody>
          <a:bodyPr wrap="square">
            <a:spAutoFit/>
          </a:bodyPr>
          <a:lstStyle/>
          <a:p>
            <a:pPr lvl="0"/>
            <a:r>
              <a:rPr lang="fr-FR" sz="1200" dirty="0">
                <a:latin typeface="Roboto Light" panose="02000000000000000000" pitchFamily="2" charset="0"/>
                <a:ea typeface="Roboto Light" panose="02000000000000000000" pitchFamily="2" charset="0"/>
              </a:rPr>
              <a:t>1</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en-US" sz="1200" dirty="0">
                <a:latin typeface="Roboto Light" panose="02000000000000000000" pitchFamily="2" charset="0"/>
                <a:ea typeface="Roboto Light" panose="02000000000000000000" pitchFamily="2" charset="0"/>
              </a:rPr>
              <a:t>Be the fastest to answer the question </a:t>
            </a:r>
          </a:p>
          <a:p>
            <a:pPr lvl="0"/>
            <a:endParaRPr lang="en-US" sz="1200" dirty="0">
              <a:latin typeface="Roboto Light" panose="02000000000000000000" pitchFamily="2" charset="0"/>
              <a:ea typeface="Roboto Light" panose="02000000000000000000" pitchFamily="2" charset="0"/>
            </a:endParaRPr>
          </a:p>
          <a:p>
            <a:pPr lvl="0"/>
            <a:r>
              <a:rPr lang="fr-FR" sz="1200" dirty="0">
                <a:latin typeface="Roboto Light" panose="02000000000000000000" pitchFamily="2" charset="0"/>
                <a:ea typeface="Roboto Light" panose="02000000000000000000" pitchFamily="2" charset="0"/>
                <a:sym typeface="Wingdings" panose="05000000000000000000" pitchFamily="2" charset="2"/>
              </a:rPr>
              <a:t>2 Be </a:t>
            </a:r>
            <a:r>
              <a:rPr lang="fr-FR" sz="1200" dirty="0" err="1">
                <a:latin typeface="Roboto Light" panose="02000000000000000000" pitchFamily="2" charset="0"/>
                <a:ea typeface="Roboto Light" panose="02000000000000000000" pitchFamily="2" charset="0"/>
                <a:sym typeface="Wingdings" panose="05000000000000000000" pitchFamily="2" charset="2"/>
              </a:rPr>
              <a:t>precise</a:t>
            </a:r>
            <a:r>
              <a:rPr lang="fr-FR" sz="1200" dirty="0">
                <a:latin typeface="Roboto Light" panose="02000000000000000000" pitchFamily="2" charset="0"/>
                <a:ea typeface="Roboto Light" panose="02000000000000000000" pitchFamily="2" charset="0"/>
                <a:sym typeface="Wingdings" panose="05000000000000000000" pitchFamily="2" charset="2"/>
              </a:rPr>
              <a:t> in </a:t>
            </a:r>
            <a:r>
              <a:rPr lang="fr-FR" sz="1200" dirty="0" err="1">
                <a:latin typeface="Roboto Light" panose="02000000000000000000" pitchFamily="2" charset="0"/>
                <a:ea typeface="Roboto Light" panose="02000000000000000000" pitchFamily="2" charset="0"/>
                <a:sym typeface="Wingdings" panose="05000000000000000000" pitchFamily="2" charset="2"/>
              </a:rPr>
              <a:t>your</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fr-FR" sz="1200" dirty="0" err="1">
                <a:latin typeface="Roboto Light" panose="02000000000000000000" pitchFamily="2" charset="0"/>
                <a:ea typeface="Roboto Light" panose="02000000000000000000" pitchFamily="2" charset="0"/>
                <a:sym typeface="Wingdings" panose="05000000000000000000" pitchFamily="2" charset="2"/>
              </a:rPr>
              <a:t>answer</a:t>
            </a:r>
            <a:endParaRPr lang="fr-FR" sz="1200" dirty="0">
              <a:latin typeface="Roboto Light" panose="02000000000000000000" pitchFamily="2" charset="0"/>
              <a:ea typeface="Roboto Light" panose="02000000000000000000" pitchFamily="2" charset="0"/>
              <a:sym typeface="Wingdings" panose="05000000000000000000" pitchFamily="2" charset="2"/>
            </a:endParaRPr>
          </a:p>
          <a:p>
            <a:pPr lvl="0"/>
            <a:endParaRPr lang="en-US" sz="788" dirty="0">
              <a:latin typeface="Roboto Light" panose="02000000000000000000" pitchFamily="2" charset="0"/>
              <a:ea typeface="Roboto Light" panose="02000000000000000000" pitchFamily="2" charset="0"/>
            </a:endParaRPr>
          </a:p>
        </p:txBody>
      </p:sp>
      <p:sp>
        <p:nvSpPr>
          <p:cNvPr id="10" name="Titre 3">
            <a:extLst>
              <a:ext uri="{FF2B5EF4-FFF2-40B4-BE49-F238E27FC236}">
                <a16:creationId xmlns:a16="http://schemas.microsoft.com/office/drawing/2014/main" id="{F49DAD99-38F4-45AA-ACC3-43F717D6C2A5}"/>
              </a:ext>
            </a:extLst>
          </p:cNvPr>
          <p:cNvSpPr txBox="1">
            <a:spLocks/>
          </p:cNvSpPr>
          <p:nvPr/>
        </p:nvSpPr>
        <p:spPr>
          <a:xfrm>
            <a:off x="6939716" y="2268791"/>
            <a:ext cx="4006192" cy="294618"/>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600" dirty="0">
                <a:solidFill>
                  <a:srgbClr val="F16861"/>
                </a:solidFill>
                <a:latin typeface="KyivType Sans2" panose="00000500000000000000" charset="0"/>
              </a:rPr>
              <a:t>OBJECTIVES </a:t>
            </a:r>
          </a:p>
        </p:txBody>
      </p:sp>
      <p:sp>
        <p:nvSpPr>
          <p:cNvPr id="11" name="ZoneTexte 10">
            <a:extLst>
              <a:ext uri="{FF2B5EF4-FFF2-40B4-BE49-F238E27FC236}">
                <a16:creationId xmlns:a16="http://schemas.microsoft.com/office/drawing/2014/main" id="{415C9FCF-2233-4903-8080-98F2423F01AB}"/>
              </a:ext>
            </a:extLst>
          </p:cNvPr>
          <p:cNvSpPr txBox="1"/>
          <p:nvPr/>
        </p:nvSpPr>
        <p:spPr>
          <a:xfrm>
            <a:off x="6940618" y="2608744"/>
            <a:ext cx="4005290" cy="646331"/>
          </a:xfrm>
          <a:prstGeom prst="rect">
            <a:avLst/>
          </a:prstGeom>
          <a:noFill/>
          <a:ln>
            <a:solidFill>
              <a:schemeClr val="accent2">
                <a:lumMod val="40000"/>
                <a:lumOff val="60000"/>
              </a:schemeClr>
            </a:solidFill>
          </a:ln>
        </p:spPr>
        <p:txBody>
          <a:bodyPr wrap="square" rtlCol="0">
            <a:spAutoFit/>
          </a:bodyPr>
          <a:lstStyle>
            <a:defPPr>
              <a:defRPr lang="fr-FR"/>
            </a:defPPr>
            <a:lvl1pPr marL="160734" indent="-160734" algn="just">
              <a:buFont typeface="Wingdings" panose="05000000000000000000" pitchFamily="2" charset="2"/>
              <a:buChar char="ü"/>
              <a:defRPr sz="1200">
                <a:latin typeface="Roboto Light" panose="02000000000000000000" pitchFamily="2" charset="0"/>
                <a:ea typeface="Roboto Light" panose="02000000000000000000" pitchFamily="2" charset="0"/>
              </a:defRPr>
            </a:lvl1pPr>
          </a:lstStyle>
          <a:p>
            <a:r>
              <a:rPr lang="en-US" dirty="0"/>
              <a:t>Validate knowledge </a:t>
            </a:r>
          </a:p>
          <a:p>
            <a:r>
              <a:rPr lang="en-US" dirty="0"/>
              <a:t>Review everything that has been seen during the day </a:t>
            </a:r>
          </a:p>
          <a:p>
            <a:r>
              <a:rPr lang="en-US" dirty="0"/>
              <a:t>Identify strengths and weaknesses</a:t>
            </a:r>
            <a:endParaRPr lang="fr-FR" dirty="0"/>
          </a:p>
        </p:txBody>
      </p:sp>
    </p:spTree>
    <p:extLst>
      <p:ext uri="{BB962C8B-B14F-4D97-AF65-F5344CB8AC3E}">
        <p14:creationId xmlns:p14="http://schemas.microsoft.com/office/powerpoint/2010/main" val="95093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9" grpId="0" animBg="1"/>
      <p:bldP spid="1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1BAD623A-96C4-4687-84BD-03E21F90C4F5}"/>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Practice</a:t>
            </a:r>
          </a:p>
        </p:txBody>
      </p:sp>
      <p:sp>
        <p:nvSpPr>
          <p:cNvPr id="3" name="Titre 1">
            <a:extLst>
              <a:ext uri="{FF2B5EF4-FFF2-40B4-BE49-F238E27FC236}">
                <a16:creationId xmlns:a16="http://schemas.microsoft.com/office/drawing/2014/main" id="{E1260666-1553-4F39-A2C2-9E849EBBE640}"/>
              </a:ext>
            </a:extLst>
          </p:cNvPr>
          <p:cNvSpPr txBox="1">
            <a:spLocks/>
          </p:cNvSpPr>
          <p:nvPr/>
        </p:nvSpPr>
        <p:spPr>
          <a:xfrm>
            <a:off x="735599" y="3721413"/>
            <a:ext cx="4311530" cy="1856306"/>
          </a:xfrm>
          <a:prstGeom prst="rect">
            <a:avLst/>
          </a:prstGeom>
          <a:noFill/>
          <a:ln>
            <a:solidFill>
              <a:srgbClr val="FDD6C2"/>
            </a:solidFill>
          </a:ln>
        </p:spPr>
        <p:txBody>
          <a:bodyPr vert="horz" lIns="51435" tIns="25718" rIns="51435" bIns="25718" rtlCol="0" anchor="b">
            <a:normAutofit fontScale="62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r>
              <a:rPr lang="fr-FR" sz="1350"/>
            </a:br>
            <a:br>
              <a:rPr lang="fr-FR" sz="1350"/>
            </a:br>
            <a:br>
              <a:rPr lang="fr-FR" sz="2531"/>
            </a:br>
            <a:br>
              <a:rPr lang="fr-FR" sz="2531"/>
            </a:br>
            <a:br>
              <a:rPr lang="fr-FR" sz="2531"/>
            </a:br>
            <a:br>
              <a:rPr lang="fr-FR" sz="2531"/>
            </a:br>
            <a:br>
              <a:rPr lang="fr-FR" sz="2531"/>
            </a:br>
            <a:br>
              <a:rPr lang="fr-FR" sz="2531"/>
            </a:br>
            <a:r>
              <a:rPr lang="fr-FR" sz="2531"/>
              <a:t> </a:t>
            </a:r>
            <a:br>
              <a:rPr lang="fr-FR" sz="2531"/>
            </a:br>
            <a:br>
              <a:rPr lang="fr-FR" sz="2531"/>
            </a:br>
            <a:r>
              <a:rPr lang="fr-FR" sz="2531"/>
              <a:t> </a:t>
            </a:r>
            <a:endParaRPr lang="fr-FR" sz="2531" dirty="0"/>
          </a:p>
        </p:txBody>
      </p:sp>
      <p:sp>
        <p:nvSpPr>
          <p:cNvPr id="4" name="ZoneTexte 3">
            <a:extLst>
              <a:ext uri="{FF2B5EF4-FFF2-40B4-BE49-F238E27FC236}">
                <a16:creationId xmlns:a16="http://schemas.microsoft.com/office/drawing/2014/main" id="{3B750FDC-5ECB-45F2-9ABF-FA1D73A94A6C}"/>
              </a:ext>
            </a:extLst>
          </p:cNvPr>
          <p:cNvSpPr txBox="1"/>
          <p:nvPr/>
        </p:nvSpPr>
        <p:spPr>
          <a:xfrm>
            <a:off x="817464" y="3763904"/>
            <a:ext cx="4229665" cy="1631216"/>
          </a:xfrm>
          <a:prstGeom prst="rect">
            <a:avLst/>
          </a:prstGeom>
          <a:noFill/>
        </p:spPr>
        <p:txBody>
          <a:bodyPr wrap="square" rtlCol="0">
            <a:spAutoFit/>
          </a:bodyPr>
          <a:lstStyle/>
          <a:p>
            <a:pPr lvl="0" algn="ctr"/>
            <a:r>
              <a:rPr lang="en-US" sz="1600" b="1" dirty="0">
                <a:solidFill>
                  <a:srgbClr val="F16861"/>
                </a:solidFill>
                <a:latin typeface="Roboto Light" panose="02000000000000000000" pitchFamily="2" charset="0"/>
                <a:ea typeface="Roboto Light" panose="02000000000000000000" pitchFamily="2" charset="0"/>
              </a:rPr>
              <a:t>A CUSTOMIZED TRAINING </a:t>
            </a:r>
          </a:p>
          <a:p>
            <a:pPr lvl="0"/>
            <a:endParaRPr lang="en-US" sz="1200" b="1" dirty="0">
              <a:solidFill>
                <a:srgbClr val="3E3E3E"/>
              </a:solidFill>
              <a:latin typeface="Roboto Light" panose="02000000000000000000" pitchFamily="2" charset="0"/>
              <a:ea typeface="Roboto Light" panose="02000000000000000000" pitchFamily="2" charset="0"/>
            </a:endParaRPr>
          </a:p>
          <a:p>
            <a:pPr lvl="0"/>
            <a:r>
              <a:rPr lang="en-US" sz="1200" dirty="0">
                <a:solidFill>
                  <a:srgbClr val="3E3E3E"/>
                </a:solidFill>
                <a:latin typeface="Roboto Light" panose="02000000000000000000" pitchFamily="2" charset="0"/>
                <a:ea typeface="Roboto Light" panose="02000000000000000000" pitchFamily="2" charset="0"/>
              </a:rPr>
              <a:t>One of the main interests of this training is the personalization. Thanks to the “Crazy Scientist" and the round table discussion in the morning, we can adapt the steps practiced to each group. </a:t>
            </a:r>
          </a:p>
          <a:p>
            <a:pPr lvl="0"/>
            <a:r>
              <a:rPr lang="en-US" sz="1200" dirty="0">
                <a:solidFill>
                  <a:srgbClr val="3E3E3E"/>
                </a:solidFill>
                <a:latin typeface="Roboto Light" panose="02000000000000000000" pitchFamily="2" charset="0"/>
                <a:ea typeface="Roboto Light" panose="02000000000000000000" pitchFamily="2" charset="0"/>
              </a:rPr>
              <a:t>In this way we have selected the 6 key steps but they can be modified according to the needs </a:t>
            </a:r>
          </a:p>
        </p:txBody>
      </p:sp>
      <p:sp>
        <p:nvSpPr>
          <p:cNvPr id="6" name="Rectangle 5">
            <a:extLst>
              <a:ext uri="{FF2B5EF4-FFF2-40B4-BE49-F238E27FC236}">
                <a16:creationId xmlns:a16="http://schemas.microsoft.com/office/drawing/2014/main" id="{E1C67693-0F2A-4070-925E-CF1DD11E561D}"/>
              </a:ext>
            </a:extLst>
          </p:cNvPr>
          <p:cNvSpPr/>
          <p:nvPr/>
        </p:nvSpPr>
        <p:spPr>
          <a:xfrm>
            <a:off x="6266869" y="3803344"/>
            <a:ext cx="2935395" cy="646331"/>
          </a:xfrm>
          <a:prstGeom prst="rect">
            <a:avLst/>
          </a:prstGeom>
          <a:solidFill>
            <a:srgbClr val="FFE6E4"/>
          </a:solidFill>
        </p:spPr>
        <p:txBody>
          <a:bodyPr wrap="square">
            <a:spAutoFit/>
          </a:bodyPr>
          <a:lstStyle/>
          <a:p>
            <a:pPr lvl="0"/>
            <a:r>
              <a:rPr lang="fr-FR" sz="1200" dirty="0">
                <a:latin typeface="Roboto Light" panose="02000000000000000000" pitchFamily="2" charset="0"/>
                <a:ea typeface="Roboto Light" panose="02000000000000000000" pitchFamily="2" charset="0"/>
              </a:rPr>
              <a:t>1</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en-US" sz="1200" dirty="0">
                <a:latin typeface="Roboto Light" panose="02000000000000000000" pitchFamily="2" charset="0"/>
                <a:ea typeface="Roboto Light" panose="02000000000000000000" pitchFamily="2" charset="0"/>
              </a:rPr>
              <a:t>Identify and share your needs  </a:t>
            </a:r>
          </a:p>
          <a:p>
            <a:pPr lvl="0"/>
            <a:endParaRPr lang="en-US" sz="1200" dirty="0">
              <a:latin typeface="Roboto Light" panose="02000000000000000000" pitchFamily="2" charset="0"/>
              <a:ea typeface="Roboto Light" panose="02000000000000000000" pitchFamily="2" charset="0"/>
            </a:endParaRPr>
          </a:p>
          <a:p>
            <a:pPr lvl="0"/>
            <a:r>
              <a:rPr lang="fr-FR" sz="1200" b="1" dirty="0">
                <a:latin typeface="Roboto Light" panose="02000000000000000000" pitchFamily="2" charset="0"/>
                <a:ea typeface="Roboto Light" panose="02000000000000000000" pitchFamily="2" charset="0"/>
                <a:sym typeface="Wingdings" panose="05000000000000000000" pitchFamily="2" charset="2"/>
              </a:rPr>
              <a:t>2</a:t>
            </a:r>
            <a:r>
              <a:rPr lang="fr-FR" sz="1200" dirty="0">
                <a:latin typeface="Roboto Light" panose="02000000000000000000" pitchFamily="2" charset="0"/>
                <a:ea typeface="Roboto Light" panose="02000000000000000000" pitchFamily="2" charset="0"/>
                <a:sym typeface="Wingdings" panose="05000000000000000000" pitchFamily="2" charset="2"/>
              </a:rPr>
              <a:t> Update </a:t>
            </a:r>
            <a:r>
              <a:rPr lang="fr-FR" sz="1200" dirty="0" err="1">
                <a:latin typeface="Roboto Light" panose="02000000000000000000" pitchFamily="2" charset="0"/>
                <a:ea typeface="Roboto Light" panose="02000000000000000000" pitchFamily="2" charset="0"/>
                <a:sym typeface="Wingdings" panose="05000000000000000000" pitchFamily="2" charset="2"/>
              </a:rPr>
              <a:t>some</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fr-FR" sz="1200" dirty="0" err="1">
                <a:latin typeface="Roboto Light" panose="02000000000000000000" pitchFamily="2" charset="0"/>
                <a:ea typeface="Roboto Light" panose="02000000000000000000" pitchFamily="2" charset="0"/>
                <a:sym typeface="Wingdings" panose="05000000000000000000" pitchFamily="2" charset="2"/>
              </a:rPr>
              <a:t>knowledges</a:t>
            </a:r>
            <a:r>
              <a:rPr lang="fr-FR" sz="1200" dirty="0">
                <a:latin typeface="Roboto Light" panose="02000000000000000000" pitchFamily="2" charset="0"/>
                <a:ea typeface="Roboto Light" panose="02000000000000000000" pitchFamily="2" charset="0"/>
                <a:sym typeface="Wingdings" panose="05000000000000000000" pitchFamily="2" charset="2"/>
              </a:rPr>
              <a:t> </a:t>
            </a:r>
            <a:endParaRPr lang="en-US" sz="1200" dirty="0">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828705A6-2DE3-4D29-9263-6E941549673C}"/>
              </a:ext>
            </a:extLst>
          </p:cNvPr>
          <p:cNvSpPr txBox="1"/>
          <p:nvPr/>
        </p:nvSpPr>
        <p:spPr>
          <a:xfrm>
            <a:off x="6266869" y="2923855"/>
            <a:ext cx="5189532" cy="646331"/>
          </a:xfrm>
          <a:prstGeom prst="rect">
            <a:avLst/>
          </a:prstGeom>
          <a:noFill/>
          <a:ln>
            <a:solidFill>
              <a:srgbClr val="FDD6C2"/>
            </a:solidFill>
          </a:ln>
        </p:spPr>
        <p:txBody>
          <a:bodyPr wrap="square" rtlCol="0">
            <a:spAutoFit/>
          </a:bodyPr>
          <a:lstStyle/>
          <a:p>
            <a:pPr marL="160734" indent="-160734" algn="just">
              <a:buFont typeface="Wingdings" panose="05000000000000000000" pitchFamily="2" charset="2"/>
              <a:buChar char="ü"/>
            </a:pPr>
            <a:r>
              <a:rPr lang="en-US" sz="1200" dirty="0">
                <a:latin typeface="Roboto Light" panose="02000000000000000000" pitchFamily="2" charset="0"/>
                <a:ea typeface="Roboto Light" panose="02000000000000000000" pitchFamily="2" charset="0"/>
              </a:rPr>
              <a:t>Ensure that the fundamentals techniques are well respected</a:t>
            </a:r>
          </a:p>
          <a:p>
            <a:pPr marL="160734" indent="-160734" algn="just">
              <a:buFont typeface="Wingdings" panose="05000000000000000000" pitchFamily="2" charset="2"/>
              <a:buChar char="ü"/>
            </a:pPr>
            <a:r>
              <a:rPr lang="en-US" sz="1200" dirty="0">
                <a:latin typeface="Roboto Light" panose="02000000000000000000" pitchFamily="2" charset="0"/>
                <a:ea typeface="Roboto Light" panose="02000000000000000000" pitchFamily="2" charset="0"/>
              </a:rPr>
              <a:t>Measure the knowledge of the team</a:t>
            </a:r>
          </a:p>
          <a:p>
            <a:pPr marL="160734" indent="-160734" algn="just">
              <a:buFont typeface="Wingdings" panose="05000000000000000000" pitchFamily="2" charset="2"/>
              <a:buChar char="ü"/>
            </a:pPr>
            <a:r>
              <a:rPr lang="en-US" sz="1200" dirty="0">
                <a:latin typeface="Roboto Light" panose="02000000000000000000" pitchFamily="2" charset="0"/>
                <a:ea typeface="Roboto Light" panose="02000000000000000000" pitchFamily="2" charset="0"/>
              </a:rPr>
              <a:t>Review new or more difficult techniques according to individual needs</a:t>
            </a:r>
          </a:p>
        </p:txBody>
      </p:sp>
      <p:pic>
        <p:nvPicPr>
          <p:cNvPr id="9" name="Image 8">
            <a:extLst>
              <a:ext uri="{FF2B5EF4-FFF2-40B4-BE49-F238E27FC236}">
                <a16:creationId xmlns:a16="http://schemas.microsoft.com/office/drawing/2014/main" id="{DF0E23E0-2604-4234-B868-2B639551A8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63"/>
          <a:stretch/>
        </p:blipFill>
        <p:spPr>
          <a:xfrm>
            <a:off x="735599" y="1169086"/>
            <a:ext cx="4212919" cy="2407730"/>
          </a:xfrm>
          <a:prstGeom prst="rect">
            <a:avLst/>
          </a:prstGeom>
        </p:spPr>
      </p:pic>
      <p:sp>
        <p:nvSpPr>
          <p:cNvPr id="10" name="Titre 3">
            <a:extLst>
              <a:ext uri="{FF2B5EF4-FFF2-40B4-BE49-F238E27FC236}">
                <a16:creationId xmlns:a16="http://schemas.microsoft.com/office/drawing/2014/main" id="{F9AB471F-2AB6-400F-8145-76463B0FB89D}"/>
              </a:ext>
            </a:extLst>
          </p:cNvPr>
          <p:cNvSpPr txBox="1">
            <a:spLocks/>
          </p:cNvSpPr>
          <p:nvPr/>
        </p:nvSpPr>
        <p:spPr>
          <a:xfrm>
            <a:off x="6266869" y="2372951"/>
            <a:ext cx="5189532" cy="294618"/>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600" dirty="0">
                <a:solidFill>
                  <a:srgbClr val="F16861"/>
                </a:solidFill>
                <a:latin typeface="KyivType Sans2" panose="00000500000000000000" charset="0"/>
              </a:rPr>
              <a:t>OBJECTIVES </a:t>
            </a:r>
          </a:p>
        </p:txBody>
      </p:sp>
    </p:spTree>
    <p:extLst>
      <p:ext uri="{BB962C8B-B14F-4D97-AF65-F5344CB8AC3E}">
        <p14:creationId xmlns:p14="http://schemas.microsoft.com/office/powerpoint/2010/main" val="56750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que 11" descr="Réussite du groupe contour">
            <a:extLst>
              <a:ext uri="{FF2B5EF4-FFF2-40B4-BE49-F238E27FC236}">
                <a16:creationId xmlns:a16="http://schemas.microsoft.com/office/drawing/2014/main" id="{1CB673A4-2230-490B-ACCD-05ED9C6809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8763" y="2261763"/>
            <a:ext cx="2334474" cy="2334474"/>
          </a:xfrm>
          <a:prstGeom prst="rect">
            <a:avLst/>
          </a:prstGeom>
        </p:spPr>
      </p:pic>
      <p:pic>
        <p:nvPicPr>
          <p:cNvPr id="14" name="Graphique 13" descr="Médaille avec un remplissage uni">
            <a:extLst>
              <a:ext uri="{FF2B5EF4-FFF2-40B4-BE49-F238E27FC236}">
                <a16:creationId xmlns:a16="http://schemas.microsoft.com/office/drawing/2014/main" id="{E0E58976-336B-4C86-BDC1-3B61E37C16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2154505"/>
            <a:ext cx="2548989" cy="2548989"/>
          </a:xfrm>
          <a:prstGeom prst="rect">
            <a:avLst/>
          </a:prstGeom>
        </p:spPr>
      </p:pic>
      <p:pic>
        <p:nvPicPr>
          <p:cNvPr id="16" name="Graphique 15" descr="Couronne avec un remplissage uni">
            <a:extLst>
              <a:ext uri="{FF2B5EF4-FFF2-40B4-BE49-F238E27FC236}">
                <a16:creationId xmlns:a16="http://schemas.microsoft.com/office/drawing/2014/main" id="{537C774F-AD0F-4483-95F9-45FC1742E8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3626" y="2444003"/>
            <a:ext cx="1969994" cy="1969994"/>
          </a:xfrm>
          <a:prstGeom prst="rect">
            <a:avLst/>
          </a:prstGeom>
        </p:spPr>
      </p:pic>
      <p:sp>
        <p:nvSpPr>
          <p:cNvPr id="17" name="Titre 1">
            <a:extLst>
              <a:ext uri="{FF2B5EF4-FFF2-40B4-BE49-F238E27FC236}">
                <a16:creationId xmlns:a16="http://schemas.microsoft.com/office/drawing/2014/main" id="{F4580CEE-824E-421A-BAF0-9591B25B7502}"/>
              </a:ext>
            </a:extLst>
          </p:cNvPr>
          <p:cNvSpPr>
            <a:spLocks noGrp="1"/>
          </p:cNvSpPr>
          <p:nvPr>
            <p:ph type="title"/>
          </p:nvPr>
        </p:nvSpPr>
        <p:spPr>
          <a:xfrm>
            <a:off x="838200" y="520627"/>
            <a:ext cx="10515600" cy="792036"/>
          </a:xfrm>
        </p:spPr>
        <p:txBody>
          <a:bodyPr>
            <a:normAutofit/>
          </a:bodyPr>
          <a:lstStyle/>
          <a:p>
            <a:pPr algn="ctr"/>
            <a:r>
              <a:rPr lang="fr-FR" sz="4800" dirty="0">
                <a:solidFill>
                  <a:srgbClr val="3E3E3E"/>
                </a:solidFill>
                <a:latin typeface="KyivType Sans2" panose="00000500000000000000" pitchFamily="50" charset="0"/>
              </a:rPr>
              <a:t>End of training</a:t>
            </a:r>
            <a:endParaRPr lang="fr-FR" sz="3100" i="1"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27705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ppt_w</p:attrName>
                                        </p:attrNameLst>
                                      </p:cBhvr>
                                      <p:tavLst>
                                        <p:tav tm="0" fmla="#ppt_w*sin(2.5*pi*$)">
                                          <p:val>
                                            <p:fltVal val="0"/>
                                          </p:val>
                                        </p:tav>
                                        <p:tav tm="100000">
                                          <p:val>
                                            <p:fltVal val="1"/>
                                          </p:val>
                                        </p:tav>
                                      </p:tavLst>
                                    </p:anim>
                                    <p:anim calcmode="lin" valueType="num">
                                      <p:cBhvr>
                                        <p:cTn id="14" dur="2000" fill="hold"/>
                                        <p:tgtEl>
                                          <p:spTgt spid="1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anim calcmode="lin" valueType="num">
                                      <p:cBhvr>
                                        <p:cTn id="18" dur="2000" fill="hold"/>
                                        <p:tgtEl>
                                          <p:spTgt spid="16"/>
                                        </p:tgtEl>
                                        <p:attrNameLst>
                                          <p:attrName>ppt_w</p:attrName>
                                        </p:attrNameLst>
                                      </p:cBhvr>
                                      <p:tavLst>
                                        <p:tav tm="0" fmla="#ppt_w*sin(2.5*pi*$)">
                                          <p:val>
                                            <p:fltVal val="0"/>
                                          </p:val>
                                        </p:tav>
                                        <p:tav tm="100000">
                                          <p:val>
                                            <p:fltVal val="1"/>
                                          </p:val>
                                        </p:tav>
                                      </p:tavLst>
                                    </p:anim>
                                    <p:anim calcmode="lin" valueType="num">
                                      <p:cBhvr>
                                        <p:cTn id="1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38881CC8-9D28-47C7-981B-473C0C91EA19}"/>
              </a:ext>
            </a:extLst>
          </p:cNvPr>
          <p:cNvGraphicFramePr>
            <a:graphicFrameLocks noChangeAspect="1"/>
          </p:cNvGraphicFramePr>
          <p:nvPr>
            <p:extLst>
              <p:ext uri="{D42A27DB-BD31-4B8C-83A1-F6EECF244321}">
                <p14:modId xmlns:p14="http://schemas.microsoft.com/office/powerpoint/2010/main" val="1003569492"/>
              </p:ext>
            </p:extLst>
          </p:nvPr>
        </p:nvGraphicFramePr>
        <p:xfrm>
          <a:off x="214877" y="1529542"/>
          <a:ext cx="11762246" cy="4595062"/>
        </p:xfrm>
        <a:graphic>
          <a:graphicData uri="http://schemas.openxmlformats.org/presentationml/2006/ole">
            <mc:AlternateContent xmlns:mc="http://schemas.openxmlformats.org/markup-compatibility/2006">
              <mc:Choice xmlns:v="urn:schemas-microsoft-com:vml" Requires="v">
                <p:oleObj spid="_x0000_s4106" name="Bitmap Image" r:id="rId4" imgW="12854880" imgH="5029200" progId="PBrush">
                  <p:embed/>
                </p:oleObj>
              </mc:Choice>
              <mc:Fallback>
                <p:oleObj name="Bitmap Image" r:id="rId4" imgW="12854880" imgH="5029200" progId="PBrush">
                  <p:embed/>
                  <p:pic>
                    <p:nvPicPr>
                      <p:cNvPr id="0" name=""/>
                      <p:cNvPicPr/>
                      <p:nvPr/>
                    </p:nvPicPr>
                    <p:blipFill>
                      <a:blip r:embed="rId5"/>
                      <a:stretch>
                        <a:fillRect/>
                      </a:stretch>
                    </p:blipFill>
                    <p:spPr>
                      <a:xfrm>
                        <a:off x="214877" y="1529542"/>
                        <a:ext cx="11762246" cy="4595062"/>
                      </a:xfrm>
                      <a:prstGeom prst="rect">
                        <a:avLst/>
                      </a:prstGeom>
                    </p:spPr>
                  </p:pic>
                </p:oleObj>
              </mc:Fallback>
            </mc:AlternateContent>
          </a:graphicData>
        </a:graphic>
      </p:graphicFrame>
      <p:sp>
        <p:nvSpPr>
          <p:cNvPr id="6" name="Titre 1">
            <a:extLst>
              <a:ext uri="{FF2B5EF4-FFF2-40B4-BE49-F238E27FC236}">
                <a16:creationId xmlns:a16="http://schemas.microsoft.com/office/drawing/2014/main" id="{A968298C-DC34-4C1A-B99B-E5E08913BDC2}"/>
              </a:ext>
            </a:extLst>
          </p:cNvPr>
          <p:cNvSpPr>
            <a:spLocks noGrp="1"/>
          </p:cNvSpPr>
          <p:nvPr>
            <p:ph type="title"/>
          </p:nvPr>
        </p:nvSpPr>
        <p:spPr>
          <a:xfrm>
            <a:off x="838200" y="520627"/>
            <a:ext cx="10515600" cy="792036"/>
          </a:xfrm>
        </p:spPr>
        <p:txBody>
          <a:bodyPr>
            <a:normAutofit/>
          </a:bodyPr>
          <a:lstStyle/>
          <a:p>
            <a:pPr algn="ctr"/>
            <a:r>
              <a:rPr lang="fr-FR" sz="4800" dirty="0">
                <a:solidFill>
                  <a:srgbClr val="3E3E3E"/>
                </a:solidFill>
                <a:latin typeface="KyivType Sans2" panose="00000500000000000000" pitchFamily="50" charset="0"/>
              </a:rPr>
              <a:t>End of training</a:t>
            </a:r>
            <a:endParaRPr lang="fr-FR" sz="3100" i="1"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20357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1B27570-AB8B-4AF8-A046-2EB9C08C155D}"/>
              </a:ext>
            </a:extLst>
          </p:cNvPr>
          <p:cNvSpPr>
            <a:spLocks noGrp="1"/>
          </p:cNvSpPr>
          <p:nvPr>
            <p:ph type="title"/>
          </p:nvPr>
        </p:nvSpPr>
        <p:spPr>
          <a:xfrm>
            <a:off x="838200" y="520627"/>
            <a:ext cx="10515600" cy="792036"/>
          </a:xfrm>
        </p:spPr>
        <p:txBody>
          <a:bodyPr>
            <a:normAutofit/>
          </a:bodyPr>
          <a:lstStyle/>
          <a:p>
            <a:pPr algn="ctr"/>
            <a:r>
              <a:rPr lang="fr-FR" sz="4800" dirty="0" err="1">
                <a:solidFill>
                  <a:srgbClr val="3E3E3E"/>
                </a:solidFill>
                <a:latin typeface="KyivType Sans2" panose="00000500000000000000" pitchFamily="50" charset="0"/>
              </a:rPr>
              <a:t>Implementation</a:t>
            </a:r>
            <a:endParaRPr lang="fr-FR" sz="3100" i="1" dirty="0">
              <a:solidFill>
                <a:srgbClr val="3E3E3E"/>
              </a:solidFill>
              <a:latin typeface="KyivType Sans2" panose="00000500000000000000" pitchFamily="50" charset="0"/>
            </a:endParaRPr>
          </a:p>
        </p:txBody>
      </p:sp>
      <p:graphicFrame>
        <p:nvGraphicFramePr>
          <p:cNvPr id="6" name="Objet 5">
            <a:extLst>
              <a:ext uri="{FF2B5EF4-FFF2-40B4-BE49-F238E27FC236}">
                <a16:creationId xmlns:a16="http://schemas.microsoft.com/office/drawing/2014/main" id="{31ED3257-6D8B-4A4C-8F96-FF29105312DA}"/>
              </a:ext>
            </a:extLst>
          </p:cNvPr>
          <p:cNvGraphicFramePr>
            <a:graphicFrameLocks noChangeAspect="1"/>
          </p:cNvGraphicFramePr>
          <p:nvPr>
            <p:extLst>
              <p:ext uri="{D42A27DB-BD31-4B8C-83A1-F6EECF244321}">
                <p14:modId xmlns:p14="http://schemas.microsoft.com/office/powerpoint/2010/main" val="752472072"/>
              </p:ext>
            </p:extLst>
          </p:nvPr>
        </p:nvGraphicFramePr>
        <p:xfrm>
          <a:off x="9148877" y="3838518"/>
          <a:ext cx="2732229" cy="2110384"/>
        </p:xfrm>
        <a:graphic>
          <a:graphicData uri="http://schemas.openxmlformats.org/presentationml/2006/ole">
            <mc:AlternateContent xmlns:mc="http://schemas.openxmlformats.org/markup-compatibility/2006">
              <mc:Choice xmlns:v="urn:schemas-microsoft-com:vml" Requires="v">
                <p:oleObj spid="_x0000_s6186" name="Bitmap Image" r:id="rId4" imgW="2255400" imgH="1843920" progId="PBrush">
                  <p:embed/>
                </p:oleObj>
              </mc:Choice>
              <mc:Fallback>
                <p:oleObj name="Bitmap Image" r:id="rId4" imgW="2255400" imgH="1843920" progId="PBrush">
                  <p:embed/>
                  <p:pic>
                    <p:nvPicPr>
                      <p:cNvPr id="0" name=""/>
                      <p:cNvPicPr/>
                      <p:nvPr/>
                    </p:nvPicPr>
                    <p:blipFill>
                      <a:blip r:embed="rId5"/>
                      <a:stretch>
                        <a:fillRect/>
                      </a:stretch>
                    </p:blipFill>
                    <p:spPr>
                      <a:xfrm>
                        <a:off x="9148877" y="3838518"/>
                        <a:ext cx="2732229" cy="2110384"/>
                      </a:xfrm>
                      <a:prstGeom prst="rect">
                        <a:avLst/>
                      </a:prstGeom>
                      <a:ln w="38100">
                        <a:solidFill>
                          <a:srgbClr val="D9CCE0"/>
                        </a:solidFill>
                      </a:ln>
                    </p:spPr>
                  </p:pic>
                </p:oleObj>
              </mc:Fallback>
            </mc:AlternateContent>
          </a:graphicData>
        </a:graphic>
      </p:graphicFrame>
      <p:graphicFrame>
        <p:nvGraphicFramePr>
          <p:cNvPr id="7" name="Objet 6">
            <a:extLst>
              <a:ext uri="{FF2B5EF4-FFF2-40B4-BE49-F238E27FC236}">
                <a16:creationId xmlns:a16="http://schemas.microsoft.com/office/drawing/2014/main" id="{E672D195-CD75-4539-9BA4-6E016E16E2FA}"/>
              </a:ext>
            </a:extLst>
          </p:cNvPr>
          <p:cNvGraphicFramePr>
            <a:graphicFrameLocks noChangeAspect="1"/>
          </p:cNvGraphicFramePr>
          <p:nvPr>
            <p:extLst>
              <p:ext uri="{D42A27DB-BD31-4B8C-83A1-F6EECF244321}">
                <p14:modId xmlns:p14="http://schemas.microsoft.com/office/powerpoint/2010/main" val="3951069994"/>
              </p:ext>
            </p:extLst>
          </p:nvPr>
        </p:nvGraphicFramePr>
        <p:xfrm>
          <a:off x="9148880" y="1559993"/>
          <a:ext cx="2732229" cy="1924759"/>
        </p:xfrm>
        <a:graphic>
          <a:graphicData uri="http://schemas.openxmlformats.org/presentationml/2006/ole">
            <mc:AlternateContent xmlns:mc="http://schemas.openxmlformats.org/markup-compatibility/2006">
              <mc:Choice xmlns:v="urn:schemas-microsoft-com:vml" Requires="v">
                <p:oleObj spid="_x0000_s6187" name="Bitmap Image" r:id="rId6" imgW="2240280" imgH="1577520" progId="PBrush">
                  <p:embed/>
                </p:oleObj>
              </mc:Choice>
              <mc:Fallback>
                <p:oleObj name="Bitmap Image" r:id="rId6" imgW="2240280" imgH="1577520" progId="PBrush">
                  <p:embed/>
                  <p:pic>
                    <p:nvPicPr>
                      <p:cNvPr id="0" name=""/>
                      <p:cNvPicPr/>
                      <p:nvPr/>
                    </p:nvPicPr>
                    <p:blipFill>
                      <a:blip r:embed="rId7"/>
                      <a:stretch>
                        <a:fillRect/>
                      </a:stretch>
                    </p:blipFill>
                    <p:spPr>
                      <a:xfrm>
                        <a:off x="9148880" y="1559993"/>
                        <a:ext cx="2732229" cy="1924759"/>
                      </a:xfrm>
                      <a:prstGeom prst="rect">
                        <a:avLst/>
                      </a:prstGeom>
                      <a:ln w="38100">
                        <a:solidFill>
                          <a:srgbClr val="D9CCE0"/>
                        </a:solidFill>
                      </a:ln>
                    </p:spPr>
                  </p:pic>
                </p:oleObj>
              </mc:Fallback>
            </mc:AlternateContent>
          </a:graphicData>
        </a:graphic>
      </p:graphicFrame>
      <p:graphicFrame>
        <p:nvGraphicFramePr>
          <p:cNvPr id="8" name="Objet 7">
            <a:extLst>
              <a:ext uri="{FF2B5EF4-FFF2-40B4-BE49-F238E27FC236}">
                <a16:creationId xmlns:a16="http://schemas.microsoft.com/office/drawing/2014/main" id="{97087862-095E-4447-A4A4-7ED78AF48E74}"/>
              </a:ext>
            </a:extLst>
          </p:cNvPr>
          <p:cNvGraphicFramePr>
            <a:graphicFrameLocks noChangeAspect="1"/>
          </p:cNvGraphicFramePr>
          <p:nvPr>
            <p:extLst>
              <p:ext uri="{D42A27DB-BD31-4B8C-83A1-F6EECF244321}">
                <p14:modId xmlns:p14="http://schemas.microsoft.com/office/powerpoint/2010/main" val="2822459170"/>
              </p:ext>
            </p:extLst>
          </p:nvPr>
        </p:nvGraphicFramePr>
        <p:xfrm>
          <a:off x="6374571" y="3838518"/>
          <a:ext cx="2500874" cy="2115139"/>
        </p:xfrm>
        <a:graphic>
          <a:graphicData uri="http://schemas.openxmlformats.org/presentationml/2006/ole">
            <mc:AlternateContent xmlns:mc="http://schemas.openxmlformats.org/markup-compatibility/2006">
              <mc:Choice xmlns:v="urn:schemas-microsoft-com:vml" Requires="v">
                <p:oleObj spid="_x0000_s6188" name="Bitmap Image" r:id="rId8" imgW="2171880" imgH="1836360" progId="PBrush">
                  <p:embed/>
                </p:oleObj>
              </mc:Choice>
              <mc:Fallback>
                <p:oleObj name="Bitmap Image" r:id="rId8" imgW="2171880" imgH="1836360" progId="PBrush">
                  <p:embed/>
                  <p:pic>
                    <p:nvPicPr>
                      <p:cNvPr id="0" name=""/>
                      <p:cNvPicPr/>
                      <p:nvPr/>
                    </p:nvPicPr>
                    <p:blipFill>
                      <a:blip r:embed="rId9"/>
                      <a:stretch>
                        <a:fillRect/>
                      </a:stretch>
                    </p:blipFill>
                    <p:spPr>
                      <a:xfrm>
                        <a:off x="6374571" y="3838518"/>
                        <a:ext cx="2500874" cy="2115139"/>
                      </a:xfrm>
                      <a:prstGeom prst="rect">
                        <a:avLst/>
                      </a:prstGeom>
                      <a:ln w="38100">
                        <a:solidFill>
                          <a:srgbClr val="D9CCE0"/>
                        </a:solidFill>
                      </a:ln>
                    </p:spPr>
                  </p:pic>
                </p:oleObj>
              </mc:Fallback>
            </mc:AlternateContent>
          </a:graphicData>
        </a:graphic>
      </p:graphicFrame>
      <p:graphicFrame>
        <p:nvGraphicFramePr>
          <p:cNvPr id="9" name="Objet 8">
            <a:extLst>
              <a:ext uri="{FF2B5EF4-FFF2-40B4-BE49-F238E27FC236}">
                <a16:creationId xmlns:a16="http://schemas.microsoft.com/office/drawing/2014/main" id="{DD1825EA-4B5A-4862-B645-CBA1462105A5}"/>
              </a:ext>
            </a:extLst>
          </p:cNvPr>
          <p:cNvGraphicFramePr>
            <a:graphicFrameLocks noChangeAspect="1"/>
          </p:cNvGraphicFramePr>
          <p:nvPr>
            <p:extLst>
              <p:ext uri="{D42A27DB-BD31-4B8C-83A1-F6EECF244321}">
                <p14:modId xmlns:p14="http://schemas.microsoft.com/office/powerpoint/2010/main" val="623024514"/>
              </p:ext>
            </p:extLst>
          </p:nvPr>
        </p:nvGraphicFramePr>
        <p:xfrm>
          <a:off x="6343334" y="1562537"/>
          <a:ext cx="2500874" cy="1937584"/>
        </p:xfrm>
        <a:graphic>
          <a:graphicData uri="http://schemas.openxmlformats.org/presentationml/2006/ole">
            <mc:AlternateContent xmlns:mc="http://schemas.openxmlformats.org/markup-compatibility/2006">
              <mc:Choice xmlns:v="urn:schemas-microsoft-com:vml" Requires="v">
                <p:oleObj spid="_x0000_s6189" name="Bitmap Image" r:id="rId10" imgW="2339280" imgH="1813680" progId="PBrush">
                  <p:embed/>
                </p:oleObj>
              </mc:Choice>
              <mc:Fallback>
                <p:oleObj name="Bitmap Image" r:id="rId10" imgW="2339280" imgH="1813680" progId="PBrush">
                  <p:embed/>
                  <p:pic>
                    <p:nvPicPr>
                      <p:cNvPr id="0" name=""/>
                      <p:cNvPicPr/>
                      <p:nvPr/>
                    </p:nvPicPr>
                    <p:blipFill>
                      <a:blip r:embed="rId11"/>
                      <a:stretch>
                        <a:fillRect/>
                      </a:stretch>
                    </p:blipFill>
                    <p:spPr>
                      <a:xfrm>
                        <a:off x="6343334" y="1562537"/>
                        <a:ext cx="2500874" cy="1937584"/>
                      </a:xfrm>
                      <a:prstGeom prst="rect">
                        <a:avLst/>
                      </a:prstGeom>
                      <a:ln w="38100">
                        <a:solidFill>
                          <a:srgbClr val="D9CCE0"/>
                        </a:solidFill>
                      </a:ln>
                    </p:spPr>
                  </p:pic>
                </p:oleObj>
              </mc:Fallback>
            </mc:AlternateContent>
          </a:graphicData>
        </a:graphic>
      </p:graphicFrame>
      <p:graphicFrame>
        <p:nvGraphicFramePr>
          <p:cNvPr id="10" name="Objet 9">
            <a:extLst>
              <a:ext uri="{FF2B5EF4-FFF2-40B4-BE49-F238E27FC236}">
                <a16:creationId xmlns:a16="http://schemas.microsoft.com/office/drawing/2014/main" id="{9A1F0BF1-6791-4534-9401-CBF746CCE156}"/>
              </a:ext>
            </a:extLst>
          </p:cNvPr>
          <p:cNvGraphicFramePr>
            <a:graphicFrameLocks noChangeAspect="1"/>
          </p:cNvGraphicFramePr>
          <p:nvPr>
            <p:extLst>
              <p:ext uri="{D42A27DB-BD31-4B8C-83A1-F6EECF244321}">
                <p14:modId xmlns:p14="http://schemas.microsoft.com/office/powerpoint/2010/main" val="3894932220"/>
              </p:ext>
            </p:extLst>
          </p:nvPr>
        </p:nvGraphicFramePr>
        <p:xfrm>
          <a:off x="276071" y="1690093"/>
          <a:ext cx="3638477" cy="4407417"/>
        </p:xfrm>
        <a:graphic>
          <a:graphicData uri="http://schemas.openxmlformats.org/presentationml/2006/ole">
            <mc:AlternateContent xmlns:mc="http://schemas.openxmlformats.org/markup-compatibility/2006">
              <mc:Choice xmlns:v="urn:schemas-microsoft-com:vml" Requires="v">
                <p:oleObj spid="_x0000_s6190" name="Bitmap Image" r:id="rId12" imgW="5265360" imgH="6378120" progId="PBrush">
                  <p:embed/>
                </p:oleObj>
              </mc:Choice>
              <mc:Fallback>
                <p:oleObj name="Bitmap Image" r:id="rId12" imgW="5265360" imgH="6378120" progId="PBrush">
                  <p:embed/>
                  <p:pic>
                    <p:nvPicPr>
                      <p:cNvPr id="0" name=""/>
                      <p:cNvPicPr/>
                      <p:nvPr/>
                    </p:nvPicPr>
                    <p:blipFill>
                      <a:blip r:embed="rId13"/>
                      <a:stretch>
                        <a:fillRect/>
                      </a:stretch>
                    </p:blipFill>
                    <p:spPr>
                      <a:xfrm>
                        <a:off x="276071" y="1690093"/>
                        <a:ext cx="3638477" cy="4407417"/>
                      </a:xfrm>
                      <a:prstGeom prst="rect">
                        <a:avLst/>
                      </a:prstGeom>
                    </p:spPr>
                  </p:pic>
                </p:oleObj>
              </mc:Fallback>
            </mc:AlternateContent>
          </a:graphicData>
        </a:graphic>
      </p:graphicFrame>
      <p:grpSp>
        <p:nvGrpSpPr>
          <p:cNvPr id="16" name="Groupe 15">
            <a:extLst>
              <a:ext uri="{FF2B5EF4-FFF2-40B4-BE49-F238E27FC236}">
                <a16:creationId xmlns:a16="http://schemas.microsoft.com/office/drawing/2014/main" id="{114375D7-B982-4299-A8CC-31CA0B6968F4}"/>
              </a:ext>
            </a:extLst>
          </p:cNvPr>
          <p:cNvGrpSpPr/>
          <p:nvPr/>
        </p:nvGrpSpPr>
        <p:grpSpPr>
          <a:xfrm>
            <a:off x="3856306" y="1312663"/>
            <a:ext cx="1961124" cy="5358327"/>
            <a:chOff x="3887213" y="1351515"/>
            <a:chExt cx="1961124" cy="5358327"/>
          </a:xfrm>
        </p:grpSpPr>
        <p:graphicFrame>
          <p:nvGraphicFramePr>
            <p:cNvPr id="12" name="Objet 11">
              <a:extLst>
                <a:ext uri="{FF2B5EF4-FFF2-40B4-BE49-F238E27FC236}">
                  <a16:creationId xmlns:a16="http://schemas.microsoft.com/office/drawing/2014/main" id="{878F2DE4-657D-4E5B-88F4-5EE7AE83592A}"/>
                </a:ext>
              </a:extLst>
            </p:cNvPr>
            <p:cNvGraphicFramePr>
              <a:graphicFrameLocks noChangeAspect="1"/>
            </p:cNvGraphicFramePr>
            <p:nvPr>
              <p:extLst>
                <p:ext uri="{D42A27DB-BD31-4B8C-83A1-F6EECF244321}">
                  <p14:modId xmlns:p14="http://schemas.microsoft.com/office/powerpoint/2010/main" val="208270514"/>
                </p:ext>
              </p:extLst>
            </p:nvPr>
          </p:nvGraphicFramePr>
          <p:xfrm>
            <a:off x="4375652" y="1351515"/>
            <a:ext cx="1431883" cy="2014619"/>
          </p:xfrm>
          <a:graphic>
            <a:graphicData uri="http://schemas.openxmlformats.org/presentationml/2006/ole">
              <mc:AlternateContent xmlns:mc="http://schemas.openxmlformats.org/markup-compatibility/2006">
                <mc:Choice xmlns:v="urn:schemas-microsoft-com:vml" Requires="v">
                  <p:oleObj spid="_x0000_s6191" name="Bitmap Image" r:id="rId14" imgW="3779640" imgH="5318640" progId="PBrush">
                    <p:embed/>
                  </p:oleObj>
                </mc:Choice>
                <mc:Fallback>
                  <p:oleObj name="Bitmap Image" r:id="rId14" imgW="3779640" imgH="5318640" progId="PBrush">
                    <p:embed/>
                    <p:pic>
                      <p:nvPicPr>
                        <p:cNvPr id="0" name=""/>
                        <p:cNvPicPr/>
                        <p:nvPr/>
                      </p:nvPicPr>
                      <p:blipFill>
                        <a:blip r:embed="rId15"/>
                        <a:stretch>
                          <a:fillRect/>
                        </a:stretch>
                      </p:blipFill>
                      <p:spPr>
                        <a:xfrm>
                          <a:off x="4375652" y="1351515"/>
                          <a:ext cx="1431883" cy="2014619"/>
                        </a:xfrm>
                        <a:prstGeom prst="rect">
                          <a:avLst/>
                        </a:prstGeom>
                      </p:spPr>
                    </p:pic>
                  </p:oleObj>
                </mc:Fallback>
              </mc:AlternateContent>
            </a:graphicData>
          </a:graphic>
        </p:graphicFrame>
        <p:graphicFrame>
          <p:nvGraphicFramePr>
            <p:cNvPr id="13" name="Objet 12">
              <a:extLst>
                <a:ext uri="{FF2B5EF4-FFF2-40B4-BE49-F238E27FC236}">
                  <a16:creationId xmlns:a16="http://schemas.microsoft.com/office/drawing/2014/main" id="{25312C62-094D-4119-9852-9ED830AFB5AC}"/>
                </a:ext>
              </a:extLst>
            </p:cNvPr>
            <p:cNvGraphicFramePr>
              <a:graphicFrameLocks noChangeAspect="1"/>
            </p:cNvGraphicFramePr>
            <p:nvPr>
              <p:extLst>
                <p:ext uri="{D42A27DB-BD31-4B8C-83A1-F6EECF244321}">
                  <p14:modId xmlns:p14="http://schemas.microsoft.com/office/powerpoint/2010/main" val="2781120556"/>
                </p:ext>
              </p:extLst>
            </p:nvPr>
          </p:nvGraphicFramePr>
          <p:xfrm>
            <a:off x="3887213" y="2922338"/>
            <a:ext cx="1434890" cy="2020633"/>
          </p:xfrm>
          <a:graphic>
            <a:graphicData uri="http://schemas.openxmlformats.org/presentationml/2006/ole">
              <mc:AlternateContent xmlns:mc="http://schemas.openxmlformats.org/markup-compatibility/2006">
                <mc:Choice xmlns:v="urn:schemas-microsoft-com:vml" Requires="v">
                  <p:oleObj spid="_x0000_s6192" name="Bitmap Image" r:id="rId16" imgW="3787200" imgH="5334120" progId="PBrush">
                    <p:embed/>
                  </p:oleObj>
                </mc:Choice>
                <mc:Fallback>
                  <p:oleObj name="Bitmap Image" r:id="rId16" imgW="3787200" imgH="5334120" progId="PBrush">
                    <p:embed/>
                    <p:pic>
                      <p:nvPicPr>
                        <p:cNvPr id="0" name=""/>
                        <p:cNvPicPr/>
                        <p:nvPr/>
                      </p:nvPicPr>
                      <p:blipFill>
                        <a:blip r:embed="rId17"/>
                        <a:stretch>
                          <a:fillRect/>
                        </a:stretch>
                      </p:blipFill>
                      <p:spPr>
                        <a:xfrm>
                          <a:off x="3887213" y="2922338"/>
                          <a:ext cx="1434890" cy="2020633"/>
                        </a:xfrm>
                        <a:prstGeom prst="rect">
                          <a:avLst/>
                        </a:prstGeom>
                      </p:spPr>
                    </p:pic>
                  </p:oleObj>
                </mc:Fallback>
              </mc:AlternateContent>
            </a:graphicData>
          </a:graphic>
        </p:graphicFrame>
        <p:graphicFrame>
          <p:nvGraphicFramePr>
            <p:cNvPr id="14" name="Objet 13">
              <a:extLst>
                <a:ext uri="{FF2B5EF4-FFF2-40B4-BE49-F238E27FC236}">
                  <a16:creationId xmlns:a16="http://schemas.microsoft.com/office/drawing/2014/main" id="{5E2495BF-6387-4C4A-AF07-C5DDFE547254}"/>
                </a:ext>
              </a:extLst>
            </p:cNvPr>
            <p:cNvGraphicFramePr>
              <a:graphicFrameLocks noChangeAspect="1"/>
            </p:cNvGraphicFramePr>
            <p:nvPr>
              <p:extLst>
                <p:ext uri="{D42A27DB-BD31-4B8C-83A1-F6EECF244321}">
                  <p14:modId xmlns:p14="http://schemas.microsoft.com/office/powerpoint/2010/main" val="1601846162"/>
                </p:ext>
              </p:extLst>
            </p:nvPr>
          </p:nvGraphicFramePr>
          <p:xfrm>
            <a:off x="4430887" y="4692215"/>
            <a:ext cx="1417450" cy="2017627"/>
          </p:xfrm>
          <a:graphic>
            <a:graphicData uri="http://schemas.openxmlformats.org/presentationml/2006/ole">
              <mc:AlternateContent xmlns:mc="http://schemas.openxmlformats.org/markup-compatibility/2006">
                <mc:Choice xmlns:v="urn:schemas-microsoft-com:vml" Requires="v">
                  <p:oleObj spid="_x0000_s6193" name="Bitmap Image" r:id="rId18" imgW="3741480" imgH="5326560" progId="PBrush">
                    <p:embed/>
                  </p:oleObj>
                </mc:Choice>
                <mc:Fallback>
                  <p:oleObj name="Bitmap Image" r:id="rId18" imgW="3741480" imgH="5326560" progId="PBrush">
                    <p:embed/>
                    <p:pic>
                      <p:nvPicPr>
                        <p:cNvPr id="0" name=""/>
                        <p:cNvPicPr/>
                        <p:nvPr/>
                      </p:nvPicPr>
                      <p:blipFill>
                        <a:blip r:embed="rId19"/>
                        <a:stretch>
                          <a:fillRect/>
                        </a:stretch>
                      </p:blipFill>
                      <p:spPr>
                        <a:xfrm>
                          <a:off x="4430887" y="4692215"/>
                          <a:ext cx="1417450" cy="2017627"/>
                        </a:xfrm>
                        <a:prstGeom prst="rect">
                          <a:avLst/>
                        </a:prstGeom>
                      </p:spPr>
                    </p:pic>
                  </p:oleObj>
                </mc:Fallback>
              </mc:AlternateContent>
            </a:graphicData>
          </a:graphic>
        </p:graphicFrame>
      </p:grpSp>
    </p:spTree>
    <p:extLst>
      <p:ext uri="{BB962C8B-B14F-4D97-AF65-F5344CB8AC3E}">
        <p14:creationId xmlns:p14="http://schemas.microsoft.com/office/powerpoint/2010/main" val="264266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5D23BA8-ADDE-4F03-BD05-C16BF6464B76}"/>
              </a:ext>
            </a:extLst>
          </p:cNvPr>
          <p:cNvSpPr>
            <a:spLocks noGrp="1"/>
          </p:cNvSpPr>
          <p:nvPr>
            <p:ph type="title"/>
          </p:nvPr>
        </p:nvSpPr>
        <p:spPr>
          <a:xfrm>
            <a:off x="838200" y="208065"/>
            <a:ext cx="10515600" cy="792036"/>
          </a:xfrm>
        </p:spPr>
        <p:txBody>
          <a:bodyPr>
            <a:normAutofit/>
          </a:bodyPr>
          <a:lstStyle/>
          <a:p>
            <a:pPr algn="ctr"/>
            <a:r>
              <a:rPr lang="fr-FR" sz="4800" dirty="0">
                <a:solidFill>
                  <a:srgbClr val="3E3E3E"/>
                </a:solidFill>
                <a:latin typeface="KyivType Sans2" panose="00000500000000000000" pitchFamily="50" charset="0"/>
              </a:rPr>
              <a:t>Photo report</a:t>
            </a:r>
            <a:endParaRPr lang="fr-FR" sz="3100" i="1" dirty="0">
              <a:solidFill>
                <a:srgbClr val="3E3E3E"/>
              </a:solidFill>
              <a:latin typeface="KyivType Sans2" panose="00000500000000000000" pitchFamily="50" charset="0"/>
            </a:endParaRPr>
          </a:p>
        </p:txBody>
      </p:sp>
      <p:pic>
        <p:nvPicPr>
          <p:cNvPr id="11" name="Image 10" descr="Une image contenant texte, intérieur, sol, mur&#10;&#10;Description générée automatiquement">
            <a:extLst>
              <a:ext uri="{FF2B5EF4-FFF2-40B4-BE49-F238E27FC236}">
                <a16:creationId xmlns:a16="http://schemas.microsoft.com/office/drawing/2014/main" id="{B81D5C2E-8E8D-4749-AF27-43EB1ADA247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7430" t="10821" r="10889"/>
          <a:stretch/>
        </p:blipFill>
        <p:spPr>
          <a:xfrm>
            <a:off x="6096000" y="1249888"/>
            <a:ext cx="5322434" cy="4358223"/>
          </a:xfrm>
          <a:prstGeom prst="rect">
            <a:avLst/>
          </a:prstGeom>
        </p:spPr>
      </p:pic>
      <p:pic>
        <p:nvPicPr>
          <p:cNvPr id="13" name="Image 12" descr="Une image contenant texte, table, intérieur, bureau&#10;&#10;Description générée automatiquement">
            <a:extLst>
              <a:ext uri="{FF2B5EF4-FFF2-40B4-BE49-F238E27FC236}">
                <a16:creationId xmlns:a16="http://schemas.microsoft.com/office/drawing/2014/main" id="{08DF8A74-5E77-4156-90A7-4441829F69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773566" y="1249888"/>
            <a:ext cx="3822971" cy="5097294"/>
          </a:xfrm>
          <a:prstGeom prst="rect">
            <a:avLst/>
          </a:prstGeom>
        </p:spPr>
      </p:pic>
      <p:sp>
        <p:nvSpPr>
          <p:cNvPr id="15" name="ZoneTexte 14">
            <a:extLst>
              <a:ext uri="{FF2B5EF4-FFF2-40B4-BE49-F238E27FC236}">
                <a16:creationId xmlns:a16="http://schemas.microsoft.com/office/drawing/2014/main" id="{FFCAEE7D-F8B0-412A-B3EA-E1A6FC8ED04A}"/>
              </a:ext>
            </a:extLst>
          </p:cNvPr>
          <p:cNvSpPr txBox="1"/>
          <p:nvPr/>
        </p:nvSpPr>
        <p:spPr>
          <a:xfrm>
            <a:off x="773566" y="846212"/>
            <a:ext cx="3100635" cy="307777"/>
          </a:xfrm>
          <a:prstGeom prst="rect">
            <a:avLst/>
          </a:prstGeom>
          <a:noFill/>
          <a:ln w="19050">
            <a:solidFill>
              <a:srgbClr val="D9CCE1"/>
            </a:solidFill>
          </a:ln>
        </p:spPr>
        <p:txBody>
          <a:bodyPr wrap="square" rtlCol="0">
            <a:spAutoFit/>
          </a:bodyPr>
          <a:lstStyle/>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CANADA</a:t>
            </a:r>
            <a:endParaRPr lang="fr-FR" sz="1400" dirty="0">
              <a:latin typeface="Roboto Light" panose="02000000000000000000" pitchFamily="2" charset="0"/>
              <a:ea typeface="Roboto Light" panose="02000000000000000000" pitchFamily="2" charset="0"/>
            </a:endParaRPr>
          </a:p>
        </p:txBody>
      </p:sp>
      <p:sp>
        <p:nvSpPr>
          <p:cNvPr id="16" name="ZoneTexte 15">
            <a:extLst>
              <a:ext uri="{FF2B5EF4-FFF2-40B4-BE49-F238E27FC236}">
                <a16:creationId xmlns:a16="http://schemas.microsoft.com/office/drawing/2014/main" id="{621FD4A1-C0AF-49BF-B88F-03F86AA9A4B4}"/>
              </a:ext>
            </a:extLst>
          </p:cNvPr>
          <p:cNvSpPr txBox="1"/>
          <p:nvPr/>
        </p:nvSpPr>
        <p:spPr>
          <a:xfrm>
            <a:off x="8317799" y="5704009"/>
            <a:ext cx="3100635" cy="307777"/>
          </a:xfrm>
          <a:prstGeom prst="rect">
            <a:avLst/>
          </a:prstGeom>
          <a:noFill/>
          <a:ln w="19050">
            <a:solidFill>
              <a:srgbClr val="D9CCE1"/>
            </a:solidFill>
          </a:ln>
        </p:spPr>
        <p:txBody>
          <a:bodyPr wrap="square" rtlCol="0">
            <a:spAutoFit/>
          </a:bodyPr>
          <a:lstStyle/>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FRANCE</a:t>
            </a:r>
            <a:endParaRPr lang="fr-FR" sz="1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7434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intérieur, table, fenêtre&#10;&#10;Description générée automatiquement">
            <a:extLst>
              <a:ext uri="{FF2B5EF4-FFF2-40B4-BE49-F238E27FC236}">
                <a16:creationId xmlns:a16="http://schemas.microsoft.com/office/drawing/2014/main" id="{75289EB9-8A89-4209-944C-179AF9BCEBC8}"/>
              </a:ext>
            </a:extLst>
          </p:cNvPr>
          <p:cNvPicPr>
            <a:picLocks noChangeAspect="1"/>
          </p:cNvPicPr>
          <p:nvPr/>
        </p:nvPicPr>
        <p:blipFill rotWithShape="1">
          <a:blip r:embed="rId2">
            <a:extLst>
              <a:ext uri="{28A0092B-C50C-407E-A947-70E740481C1C}">
                <a14:useLocalDpi xmlns:a14="http://schemas.microsoft.com/office/drawing/2010/main" val="0"/>
              </a:ext>
            </a:extLst>
          </a:blip>
          <a:srcRect l="8425" r="14952" b="-2"/>
          <a:stretch/>
        </p:blipFill>
        <p:spPr>
          <a:xfrm>
            <a:off x="193849" y="1862386"/>
            <a:ext cx="3797398" cy="3717071"/>
          </a:xfrm>
          <a:prstGeom prst="rect">
            <a:avLst/>
          </a:prstGeom>
        </p:spPr>
      </p:pic>
      <p:pic>
        <p:nvPicPr>
          <p:cNvPr id="6" name="Image 5" descr="Une image contenant texte, fenêtre, table, restaurant&#10;&#10;Description générée automatiquement">
            <a:extLst>
              <a:ext uri="{FF2B5EF4-FFF2-40B4-BE49-F238E27FC236}">
                <a16:creationId xmlns:a16="http://schemas.microsoft.com/office/drawing/2014/main" id="{E964610B-C4EB-44B1-BCDF-A6A8567D876B}"/>
              </a:ext>
            </a:extLst>
          </p:cNvPr>
          <p:cNvPicPr>
            <a:picLocks noChangeAspect="1"/>
          </p:cNvPicPr>
          <p:nvPr/>
        </p:nvPicPr>
        <p:blipFill rotWithShape="1">
          <a:blip r:embed="rId3">
            <a:extLst>
              <a:ext uri="{28A0092B-C50C-407E-A947-70E740481C1C}">
                <a14:useLocalDpi xmlns:a14="http://schemas.microsoft.com/office/drawing/2010/main" val="0"/>
              </a:ext>
            </a:extLst>
          </a:blip>
          <a:srcRect l="7824" r="15198" b="-2"/>
          <a:stretch/>
        </p:blipFill>
        <p:spPr>
          <a:xfrm>
            <a:off x="4183334" y="1862386"/>
            <a:ext cx="3815005" cy="3717071"/>
          </a:xfrm>
          <a:prstGeom prst="rect">
            <a:avLst/>
          </a:prstGeom>
        </p:spPr>
      </p:pic>
      <p:pic>
        <p:nvPicPr>
          <p:cNvPr id="7" name="Image 6" descr="Une image contenant texte, s’asseoir, femme, personne&#10;&#10;Description générée automatiquement">
            <a:extLst>
              <a:ext uri="{FF2B5EF4-FFF2-40B4-BE49-F238E27FC236}">
                <a16:creationId xmlns:a16="http://schemas.microsoft.com/office/drawing/2014/main" id="{48F74185-5E89-4354-99B7-D43AE6989EB6}"/>
              </a:ext>
            </a:extLst>
          </p:cNvPr>
          <p:cNvPicPr>
            <a:picLocks noChangeAspect="1"/>
          </p:cNvPicPr>
          <p:nvPr/>
        </p:nvPicPr>
        <p:blipFill rotWithShape="1">
          <a:blip r:embed="rId4">
            <a:extLst>
              <a:ext uri="{28A0092B-C50C-407E-A947-70E740481C1C}">
                <a14:useLocalDpi xmlns:a14="http://schemas.microsoft.com/office/drawing/2010/main" val="0"/>
              </a:ext>
            </a:extLst>
          </a:blip>
          <a:srcRect l="6395" r="16945" b="-2"/>
          <a:stretch/>
        </p:blipFill>
        <p:spPr>
          <a:xfrm>
            <a:off x="8181087" y="1862386"/>
            <a:ext cx="3799289" cy="3717071"/>
          </a:xfrm>
          <a:prstGeom prst="rect">
            <a:avLst/>
          </a:prstGeom>
        </p:spPr>
      </p:pic>
      <p:sp>
        <p:nvSpPr>
          <p:cNvPr id="8" name="Titre 1">
            <a:extLst>
              <a:ext uri="{FF2B5EF4-FFF2-40B4-BE49-F238E27FC236}">
                <a16:creationId xmlns:a16="http://schemas.microsoft.com/office/drawing/2014/main" id="{E504E105-32FE-457A-96B7-386DE2D2B808}"/>
              </a:ext>
            </a:extLst>
          </p:cNvPr>
          <p:cNvSpPr>
            <a:spLocks noGrp="1"/>
          </p:cNvSpPr>
          <p:nvPr>
            <p:ph type="title"/>
          </p:nvPr>
        </p:nvSpPr>
        <p:spPr>
          <a:xfrm>
            <a:off x="838200" y="208065"/>
            <a:ext cx="10515600" cy="792036"/>
          </a:xfrm>
        </p:spPr>
        <p:txBody>
          <a:bodyPr>
            <a:normAutofit/>
          </a:bodyPr>
          <a:lstStyle/>
          <a:p>
            <a:pPr algn="ctr"/>
            <a:r>
              <a:rPr lang="fr-FR" sz="4800" dirty="0">
                <a:solidFill>
                  <a:srgbClr val="3E3E3E"/>
                </a:solidFill>
                <a:latin typeface="KyivType Sans2" panose="00000500000000000000" pitchFamily="50" charset="0"/>
              </a:rPr>
              <a:t>Photo report</a:t>
            </a:r>
            <a:endParaRPr lang="fr-FR" sz="3100" i="1"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3313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texte, lettre&#10;&#10;Description générée automatiquement">
            <a:extLst>
              <a:ext uri="{FF2B5EF4-FFF2-40B4-BE49-F238E27FC236}">
                <a16:creationId xmlns:a16="http://schemas.microsoft.com/office/drawing/2014/main" id="{BF701A05-CE3C-4CFB-8D44-BA2085CBC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24272" y="1667367"/>
            <a:ext cx="2637839" cy="3517119"/>
          </a:xfrm>
          <a:prstGeom prst="rect">
            <a:avLst/>
          </a:prstGeom>
        </p:spPr>
      </p:pic>
      <p:cxnSp>
        <p:nvCxnSpPr>
          <p:cNvPr id="15" name="Straight Connector 14">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Image 9" descr="Une image contenant texte, intérieur&#10;&#10;Description générée automatiquement">
            <a:extLst>
              <a:ext uri="{FF2B5EF4-FFF2-40B4-BE49-F238E27FC236}">
                <a16:creationId xmlns:a16="http://schemas.microsoft.com/office/drawing/2014/main" id="{F847CD11-B919-4AF5-846F-74465BE34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676" y="2099423"/>
            <a:ext cx="3537345" cy="2653008"/>
          </a:xfrm>
          <a:prstGeom prst="rect">
            <a:avLst/>
          </a:prstGeom>
        </p:spPr>
      </p:pic>
      <p:cxnSp>
        <p:nvCxnSpPr>
          <p:cNvPr id="17" name="Straight Connector 16">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Image 7" descr="Une image contenant intérieur, blanc, plusieurs&#10;&#10;Description générée automatiquement">
            <a:extLst>
              <a:ext uri="{FF2B5EF4-FFF2-40B4-BE49-F238E27FC236}">
                <a16:creationId xmlns:a16="http://schemas.microsoft.com/office/drawing/2014/main" id="{08FBD875-A9E8-4E86-AF28-211E4D18E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336" y="2107008"/>
            <a:ext cx="3517120" cy="2637840"/>
          </a:xfrm>
          <a:prstGeom prst="rect">
            <a:avLst/>
          </a:prstGeom>
        </p:spPr>
      </p:pic>
      <p:sp>
        <p:nvSpPr>
          <p:cNvPr id="13" name="Titre 1">
            <a:extLst>
              <a:ext uri="{FF2B5EF4-FFF2-40B4-BE49-F238E27FC236}">
                <a16:creationId xmlns:a16="http://schemas.microsoft.com/office/drawing/2014/main" id="{CA123875-FF9D-435E-B175-CEA4202AA5EC}"/>
              </a:ext>
            </a:extLst>
          </p:cNvPr>
          <p:cNvSpPr>
            <a:spLocks noGrp="1"/>
          </p:cNvSpPr>
          <p:nvPr>
            <p:ph type="title"/>
          </p:nvPr>
        </p:nvSpPr>
        <p:spPr>
          <a:xfrm>
            <a:off x="838200" y="208065"/>
            <a:ext cx="10515600" cy="792036"/>
          </a:xfrm>
        </p:spPr>
        <p:txBody>
          <a:bodyPr>
            <a:normAutofit/>
          </a:bodyPr>
          <a:lstStyle/>
          <a:p>
            <a:pPr algn="ctr"/>
            <a:r>
              <a:rPr lang="fr-FR" sz="4800" dirty="0">
                <a:solidFill>
                  <a:srgbClr val="3E3E3E"/>
                </a:solidFill>
                <a:latin typeface="KyivType Sans2" panose="00000500000000000000" pitchFamily="50" charset="0"/>
              </a:rPr>
              <a:t>Photo report</a:t>
            </a:r>
            <a:endParaRPr lang="fr-FR" sz="3100" i="1"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050323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5308B3A2-4C90-48F5-B1B2-8D8B4380380D}"/>
              </a:ext>
            </a:extLst>
          </p:cNvPr>
          <p:cNvGrpSpPr/>
          <p:nvPr/>
        </p:nvGrpSpPr>
        <p:grpSpPr>
          <a:xfrm>
            <a:off x="645994" y="1490425"/>
            <a:ext cx="10402220" cy="4620948"/>
            <a:chOff x="645994" y="1490425"/>
            <a:chExt cx="10402220" cy="4620948"/>
          </a:xfrm>
        </p:grpSpPr>
        <p:pic>
          <p:nvPicPr>
            <p:cNvPr id="6" name="Picture 2" descr="Un PARCOURS c&amp;#39;est quo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94" y="1490425"/>
              <a:ext cx="10402220" cy="46209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AD3BD0-1FF9-4D9C-8C20-4923398C0CC3}"/>
                </a:ext>
              </a:extLst>
            </p:cNvPr>
            <p:cNvSpPr/>
            <p:nvPr/>
          </p:nvSpPr>
          <p:spPr>
            <a:xfrm>
              <a:off x="6723531" y="2528047"/>
              <a:ext cx="340658" cy="2879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titre 1"/>
          <p:cNvSpPr txBox="1">
            <a:spLocks/>
          </p:cNvSpPr>
          <p:nvPr/>
        </p:nvSpPr>
        <p:spPr>
          <a:xfrm>
            <a:off x="974665" y="178801"/>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err="1"/>
              <a:t>My</a:t>
            </a:r>
            <a:r>
              <a:rPr lang="fr-FR" dirty="0"/>
              <a:t> training </a:t>
            </a:r>
            <a:r>
              <a:rPr lang="fr-FR" dirty="0" err="1"/>
              <a:t>path</a:t>
            </a:r>
            <a:endParaRPr lang="fr-FR" dirty="0"/>
          </a:p>
        </p:txBody>
      </p:sp>
      <p:sp>
        <p:nvSpPr>
          <p:cNvPr id="13" name="Rectangle 12"/>
          <p:cNvSpPr/>
          <p:nvPr/>
        </p:nvSpPr>
        <p:spPr>
          <a:xfrm>
            <a:off x="645994" y="2124277"/>
            <a:ext cx="3277976" cy="646331"/>
          </a:xfrm>
          <a:prstGeom prst="rect">
            <a:avLst/>
          </a:prstGeom>
          <a:solidFill>
            <a:srgbClr val="FFE6E4"/>
          </a:solidFill>
        </p:spPr>
        <p:txBody>
          <a:bodyPr wrap="square">
            <a:spAutoFit/>
          </a:bodyPr>
          <a:lstStyle/>
          <a:p>
            <a:pPr algn="ctr"/>
            <a:r>
              <a:rPr lang="fr-FR" dirty="0">
                <a:solidFill>
                  <a:srgbClr val="3E3E3E"/>
                </a:solidFill>
                <a:latin typeface="KyivType Sans Medium2" panose="00000600000000000000" pitchFamily="50" charset="0"/>
                <a:ea typeface="Roboto Light" panose="02000000000000000000" pitchFamily="2" charset="0"/>
              </a:rPr>
              <a:t>IMMERSION TRAINING LEVEL 1</a:t>
            </a:r>
          </a:p>
        </p:txBody>
      </p:sp>
      <p:sp>
        <p:nvSpPr>
          <p:cNvPr id="14" name="Rectangle 13"/>
          <p:cNvSpPr/>
          <p:nvPr/>
        </p:nvSpPr>
        <p:spPr>
          <a:xfrm>
            <a:off x="7478302" y="5226789"/>
            <a:ext cx="3277976" cy="646331"/>
          </a:xfrm>
          <a:prstGeom prst="rect">
            <a:avLst/>
          </a:prstGeom>
          <a:solidFill>
            <a:srgbClr val="FFE6E4"/>
          </a:solidFill>
        </p:spPr>
        <p:txBody>
          <a:bodyPr wrap="square">
            <a:spAutoFit/>
          </a:bodyPr>
          <a:lstStyle/>
          <a:p>
            <a:pPr algn="ctr"/>
            <a:r>
              <a:rPr lang="fr-FR" dirty="0">
                <a:solidFill>
                  <a:srgbClr val="3E3E3E"/>
                </a:solidFill>
                <a:latin typeface="KyivType Sans Medium2" panose="00000600000000000000" pitchFamily="50" charset="0"/>
                <a:ea typeface="Roboto Light" panose="02000000000000000000" pitchFamily="2" charset="0"/>
              </a:rPr>
              <a:t>VALIDATION TRAINING</a:t>
            </a:r>
          </a:p>
          <a:p>
            <a:pPr algn="ctr"/>
            <a:r>
              <a:rPr lang="fr-FR" dirty="0">
                <a:solidFill>
                  <a:srgbClr val="3E3E3E"/>
                </a:solidFill>
                <a:latin typeface="KyivType Sans Medium2" panose="00000600000000000000" pitchFamily="50" charset="0"/>
                <a:ea typeface="Roboto Light" panose="02000000000000000000" pitchFamily="2" charset="0"/>
              </a:rPr>
              <a:t>LEVEL 2</a:t>
            </a:r>
            <a:endParaRPr lang="fr-FR" i="1" dirty="0">
              <a:solidFill>
                <a:srgbClr val="3E3E3E"/>
              </a:solidFill>
              <a:latin typeface="KyivType Sans Medium2" panose="00000600000000000000" pitchFamily="50" charset="0"/>
              <a:ea typeface="Roboto Light" panose="02000000000000000000" pitchFamily="2" charset="0"/>
            </a:endParaRPr>
          </a:p>
        </p:txBody>
      </p:sp>
      <p:sp>
        <p:nvSpPr>
          <p:cNvPr id="3" name="Ellipse 2">
            <a:extLst>
              <a:ext uri="{FF2B5EF4-FFF2-40B4-BE49-F238E27FC236}">
                <a16:creationId xmlns:a16="http://schemas.microsoft.com/office/drawing/2014/main" id="{46E6772A-0B57-42CE-A4C3-A001DF0C5E26}"/>
              </a:ext>
            </a:extLst>
          </p:cNvPr>
          <p:cNvSpPr/>
          <p:nvPr/>
        </p:nvSpPr>
        <p:spPr>
          <a:xfrm>
            <a:off x="7359968" y="3557577"/>
            <a:ext cx="3514643" cy="3338423"/>
          </a:xfrm>
          <a:custGeom>
            <a:avLst/>
            <a:gdLst>
              <a:gd name="connsiteX0" fmla="*/ 0 w 3514643"/>
              <a:gd name="connsiteY0" fmla="*/ 1669212 h 3338423"/>
              <a:gd name="connsiteX1" fmla="*/ 1757322 w 3514643"/>
              <a:gd name="connsiteY1" fmla="*/ 0 h 3338423"/>
              <a:gd name="connsiteX2" fmla="*/ 3514644 w 3514643"/>
              <a:gd name="connsiteY2" fmla="*/ 1669212 h 3338423"/>
              <a:gd name="connsiteX3" fmla="*/ 1757322 w 3514643"/>
              <a:gd name="connsiteY3" fmla="*/ 3338424 h 3338423"/>
              <a:gd name="connsiteX4" fmla="*/ 0 w 3514643"/>
              <a:gd name="connsiteY4" fmla="*/ 1669212 h 3338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643" h="3338423" extrusionOk="0">
                <a:moveTo>
                  <a:pt x="0" y="1669212"/>
                </a:moveTo>
                <a:cubicBezTo>
                  <a:pt x="-57077" y="712126"/>
                  <a:pt x="768479" y="6869"/>
                  <a:pt x="1757322" y="0"/>
                </a:cubicBezTo>
                <a:cubicBezTo>
                  <a:pt x="2822005" y="19819"/>
                  <a:pt x="3410061" y="750657"/>
                  <a:pt x="3514644" y="1669212"/>
                </a:cubicBezTo>
                <a:cubicBezTo>
                  <a:pt x="3460629" y="2643840"/>
                  <a:pt x="2715662" y="3405870"/>
                  <a:pt x="1757322" y="3338424"/>
                </a:cubicBezTo>
                <a:cubicBezTo>
                  <a:pt x="671809" y="3275521"/>
                  <a:pt x="86140" y="2632250"/>
                  <a:pt x="0" y="1669212"/>
                </a:cubicBezTo>
                <a:close/>
              </a:path>
            </a:pathLst>
          </a:custGeom>
          <a:noFill/>
          <a:ln w="28575">
            <a:solidFill>
              <a:srgbClr val="573C78"/>
            </a:solidFill>
            <a:prstDash val="dashDot"/>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141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ppt_w</p:attrName>
                                        </p:attrNameLst>
                                      </p:cBhvr>
                                      <p:tavLst>
                                        <p:tav tm="0" fmla="#ppt_w*sin(2.5*pi*$)">
                                          <p:val>
                                            <p:fltVal val="0"/>
                                          </p:val>
                                        </p:tav>
                                        <p:tav tm="100000">
                                          <p:val>
                                            <p:fltVal val="1"/>
                                          </p:val>
                                        </p:tav>
                                      </p:tavLst>
                                    </p:anim>
                                    <p:anim calcmode="lin" valueType="num">
                                      <p:cBhvr>
                                        <p:cTn id="17"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7306FD0-16AB-432F-B471-9E1DAEF78892}"/>
              </a:ext>
            </a:extLst>
          </p:cNvPr>
          <p:cNvSpPr>
            <a:spLocks noGrp="1"/>
          </p:cNvSpPr>
          <p:nvPr>
            <p:ph type="title"/>
          </p:nvPr>
        </p:nvSpPr>
        <p:spPr>
          <a:xfrm>
            <a:off x="838200" y="208065"/>
            <a:ext cx="10515600" cy="792036"/>
          </a:xfrm>
        </p:spPr>
        <p:txBody>
          <a:bodyPr>
            <a:normAutofit/>
          </a:bodyPr>
          <a:lstStyle/>
          <a:p>
            <a:pPr algn="ctr"/>
            <a:r>
              <a:rPr lang="fr-FR" sz="4800" dirty="0" err="1">
                <a:solidFill>
                  <a:srgbClr val="3E3E3E"/>
                </a:solidFill>
                <a:latin typeface="KyivType Sans2" panose="00000500000000000000" pitchFamily="50" charset="0"/>
              </a:rPr>
              <a:t>Presentation</a:t>
            </a:r>
            <a:r>
              <a:rPr lang="fr-FR" sz="4800" dirty="0">
                <a:solidFill>
                  <a:srgbClr val="3E3E3E"/>
                </a:solidFill>
                <a:latin typeface="KyivType Sans2" panose="00000500000000000000" pitchFamily="50" charset="0"/>
              </a:rPr>
              <a:t> </a:t>
            </a:r>
            <a:r>
              <a:rPr lang="fr-FR" sz="4800" dirty="0" err="1">
                <a:solidFill>
                  <a:srgbClr val="3E3E3E"/>
                </a:solidFill>
                <a:latin typeface="KyivType Sans2" panose="00000500000000000000" pitchFamily="50" charset="0"/>
              </a:rPr>
              <a:t>video</a:t>
            </a:r>
            <a:endParaRPr lang="fr-FR" sz="3100" i="1" dirty="0">
              <a:solidFill>
                <a:srgbClr val="3E3E3E"/>
              </a:solidFill>
              <a:latin typeface="KyivType Sans2" panose="00000500000000000000" pitchFamily="50" charset="0"/>
            </a:endParaRPr>
          </a:p>
        </p:txBody>
      </p:sp>
      <p:pic>
        <p:nvPicPr>
          <p:cNvPr id="6" name="formation validation">
            <a:hlinkClick r:id="" action="ppaction://media"/>
            <a:extLst>
              <a:ext uri="{FF2B5EF4-FFF2-40B4-BE49-F238E27FC236}">
                <a16:creationId xmlns:a16="http://schemas.microsoft.com/office/drawing/2014/main" id="{248A4362-2E16-4CCA-A0E7-22D2D3FFBE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2800" y="1163535"/>
            <a:ext cx="5486400" cy="5486400"/>
          </a:xfrm>
          <a:prstGeom prst="rect">
            <a:avLst/>
          </a:prstGeom>
        </p:spPr>
      </p:pic>
    </p:spTree>
    <p:extLst>
      <p:ext uri="{BB962C8B-B14F-4D97-AF65-F5344CB8AC3E}">
        <p14:creationId xmlns:p14="http://schemas.microsoft.com/office/powerpoint/2010/main" val="14966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itre 1">
            <a:extLst>
              <a:ext uri="{FF2B5EF4-FFF2-40B4-BE49-F238E27FC236}">
                <a16:creationId xmlns:a16="http://schemas.microsoft.com/office/drawing/2014/main" id="{8A6A61CC-151E-E13F-A531-7076882F5151}"/>
              </a:ext>
            </a:extLst>
          </p:cNvPr>
          <p:cNvSpPr txBox="1">
            <a:spLocks/>
          </p:cNvSpPr>
          <p:nvPr/>
        </p:nvSpPr>
        <p:spPr>
          <a:xfrm>
            <a:off x="636105" y="934278"/>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6600" dirty="0" err="1">
                <a:latin typeface="Midnight Signature" panose="02000500000000090000" pitchFamily="50" charset="0"/>
              </a:rPr>
              <a:t>Thanhs</a:t>
            </a:r>
            <a:r>
              <a:rPr lang="fr-FR" sz="16600" dirty="0">
                <a:latin typeface="Midnight Signature" panose="02000500000000090000" pitchFamily="50" charset="0"/>
              </a:rPr>
              <a:t> !</a:t>
            </a:r>
          </a:p>
        </p:txBody>
      </p:sp>
    </p:spTree>
    <p:extLst>
      <p:ext uri="{BB962C8B-B14F-4D97-AF65-F5344CB8AC3E}">
        <p14:creationId xmlns:p14="http://schemas.microsoft.com/office/powerpoint/2010/main" val="446724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89582D72-3EAF-44B4-A545-5C54208D9D72}"/>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Validation training module </a:t>
            </a:r>
          </a:p>
        </p:txBody>
      </p:sp>
      <p:sp>
        <p:nvSpPr>
          <p:cNvPr id="6" name="Rectangle 5">
            <a:extLst>
              <a:ext uri="{FF2B5EF4-FFF2-40B4-BE49-F238E27FC236}">
                <a16:creationId xmlns:a16="http://schemas.microsoft.com/office/drawing/2014/main" id="{628385B5-0093-40E8-9532-6FBF88513CE2}"/>
              </a:ext>
            </a:extLst>
          </p:cNvPr>
          <p:cNvSpPr/>
          <p:nvPr/>
        </p:nvSpPr>
        <p:spPr>
          <a:xfrm>
            <a:off x="704555" y="1496327"/>
            <a:ext cx="10515600" cy="4241494"/>
          </a:xfrm>
          <a:prstGeom prst="rect">
            <a:avLst/>
          </a:prstGeom>
          <a:solidFill>
            <a:srgbClr val="FF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58E666B8-8CA3-49E6-B319-65D4D1C7E75D}"/>
              </a:ext>
            </a:extLst>
          </p:cNvPr>
          <p:cNvSpPr txBox="1"/>
          <p:nvPr/>
        </p:nvSpPr>
        <p:spPr>
          <a:xfrm>
            <a:off x="781049" y="1563740"/>
            <a:ext cx="10381955" cy="4524315"/>
          </a:xfrm>
          <a:prstGeom prst="rect">
            <a:avLst/>
          </a:prstGeom>
          <a:noFill/>
        </p:spPr>
        <p:txBody>
          <a:bodyPr wrap="square" rtlCol="0">
            <a:spAutoFit/>
          </a:bodyPr>
          <a:lstStyle/>
          <a:p>
            <a:pPr lvl="0" algn="ctr"/>
            <a:r>
              <a:rPr lang="en-US" sz="2400" b="1" dirty="0">
                <a:solidFill>
                  <a:srgbClr val="3E3E3E"/>
                </a:solidFill>
                <a:latin typeface="Roboto Light" panose="02000000000000000000" pitchFamily="2" charset="0"/>
                <a:ea typeface="Roboto Light" panose="02000000000000000000" pitchFamily="2" charset="0"/>
              </a:rPr>
              <a:t>WHAT IS IT ? </a:t>
            </a:r>
          </a:p>
          <a:p>
            <a:pPr lvl="0" algn="ctr"/>
            <a:endParaRPr lang="en-US" sz="2400" dirty="0">
              <a:solidFill>
                <a:srgbClr val="3E3E3E"/>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en-US" sz="2400" dirty="0">
                <a:solidFill>
                  <a:srgbClr val="3E3E3E"/>
                </a:solidFill>
                <a:latin typeface="Roboto Light" panose="02000000000000000000" pitchFamily="2" charset="0"/>
                <a:ea typeface="Roboto Light" panose="02000000000000000000" pitchFamily="2" charset="0"/>
              </a:rPr>
              <a:t>A customizable training for all those who have already followed a Yon-Ka IMMERSION training. </a:t>
            </a:r>
          </a:p>
          <a:p>
            <a:pPr marL="285750" indent="-285750" algn="just">
              <a:buFont typeface="Wingdings" panose="05000000000000000000" pitchFamily="2" charset="2"/>
              <a:buChar char="Ø"/>
            </a:pPr>
            <a:endParaRPr lang="en-US" sz="2400" dirty="0">
              <a:solidFill>
                <a:srgbClr val="3E3E3E"/>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en-US" sz="2400" dirty="0">
                <a:solidFill>
                  <a:srgbClr val="3E3E3E"/>
                </a:solidFill>
                <a:latin typeface="Roboto Light" panose="02000000000000000000" pitchFamily="2" charset="0"/>
                <a:ea typeface="Roboto Light" panose="02000000000000000000" pitchFamily="2" charset="0"/>
              </a:rPr>
              <a:t>Ideally between 6 months and 1 year after level 1 training.</a:t>
            </a:r>
          </a:p>
          <a:p>
            <a:pPr algn="just"/>
            <a:endParaRPr lang="en-US" sz="2400" dirty="0">
              <a:solidFill>
                <a:srgbClr val="3E3E3E"/>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en-US" sz="2400" dirty="0">
                <a:solidFill>
                  <a:srgbClr val="3E3E3E"/>
                </a:solidFill>
                <a:latin typeface="Roboto Light" panose="02000000000000000000" pitchFamily="2" charset="0"/>
                <a:ea typeface="Roboto Light" panose="02000000000000000000" pitchFamily="2" charset="0"/>
              </a:rPr>
              <a:t>To confirm, review and deepen your knowledge.  </a:t>
            </a:r>
          </a:p>
          <a:p>
            <a:pPr algn="just"/>
            <a:endParaRPr lang="en-US" sz="2400" dirty="0">
              <a:solidFill>
                <a:srgbClr val="3E3E3E"/>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en-US" sz="2400" dirty="0">
                <a:solidFill>
                  <a:srgbClr val="3E3E3E"/>
                </a:solidFill>
                <a:latin typeface="Roboto Light" panose="02000000000000000000" pitchFamily="2" charset="0"/>
                <a:ea typeface="Roboto Light" panose="02000000000000000000" pitchFamily="2" charset="0"/>
              </a:rPr>
              <a:t>Which reinforces the new Yon-Ka training course and the follow-up of the training.</a:t>
            </a:r>
            <a:endParaRPr lang="fr-FR" sz="3600" dirty="0"/>
          </a:p>
          <a:p>
            <a:pPr algn="ctr"/>
            <a:endParaRPr lang="fr-FR" sz="2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6960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B5169FF6-BA4C-4E3D-BCBD-5A34CEB30790}"/>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Validation training module </a:t>
            </a:r>
          </a:p>
        </p:txBody>
      </p:sp>
      <p:sp>
        <p:nvSpPr>
          <p:cNvPr id="6" name="Rectangle 5">
            <a:extLst>
              <a:ext uri="{FF2B5EF4-FFF2-40B4-BE49-F238E27FC236}">
                <a16:creationId xmlns:a16="http://schemas.microsoft.com/office/drawing/2014/main" id="{30ABEBC2-4078-4E82-809D-5E276CFFA2B9}"/>
              </a:ext>
            </a:extLst>
          </p:cNvPr>
          <p:cNvSpPr/>
          <p:nvPr/>
        </p:nvSpPr>
        <p:spPr>
          <a:xfrm>
            <a:off x="386578" y="2133601"/>
            <a:ext cx="6018513" cy="2923877"/>
          </a:xfrm>
          <a:prstGeom prst="rect">
            <a:avLst/>
          </a:prstGeom>
          <a:solidFill>
            <a:srgbClr val="FFE6E4"/>
          </a:solidFill>
        </p:spPr>
        <p:txBody>
          <a:bodyPr wrap="square">
            <a:spAutoFit/>
          </a:bodyPr>
          <a:lstStyle/>
          <a:p>
            <a:pPr lvl="0" algn="ctr"/>
            <a:r>
              <a:rPr lang="fr-FR" sz="1600" b="1" dirty="0">
                <a:solidFill>
                  <a:srgbClr val="3E3E3E"/>
                </a:solidFill>
                <a:latin typeface="Roboto Light" panose="02000000000000000000" pitchFamily="2" charset="0"/>
                <a:ea typeface="Roboto Light" panose="02000000000000000000" pitchFamily="2" charset="0"/>
              </a:rPr>
              <a:t>A TEAM BUILDING DAY !</a:t>
            </a:r>
          </a:p>
          <a:p>
            <a:pPr lvl="0" algn="ctr"/>
            <a:endParaRPr lang="fr-FR"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p:txBody>
      </p:sp>
      <p:sp>
        <p:nvSpPr>
          <p:cNvPr id="7" name="Titre 3">
            <a:extLst>
              <a:ext uri="{FF2B5EF4-FFF2-40B4-BE49-F238E27FC236}">
                <a16:creationId xmlns:a16="http://schemas.microsoft.com/office/drawing/2014/main" id="{19833B84-A6A7-4BF8-AB22-7FD700293C67}"/>
              </a:ext>
            </a:extLst>
          </p:cNvPr>
          <p:cNvSpPr txBox="1">
            <a:spLocks/>
          </p:cNvSpPr>
          <p:nvPr/>
        </p:nvSpPr>
        <p:spPr>
          <a:xfrm>
            <a:off x="7082639" y="3008783"/>
            <a:ext cx="4592782" cy="52376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2400" dirty="0">
                <a:solidFill>
                  <a:srgbClr val="3E3E3E"/>
                </a:solidFill>
                <a:latin typeface="KyivType Sans2" panose="00000500000000000000" charset="0"/>
              </a:rPr>
              <a:t>OBJECTIVES</a:t>
            </a:r>
            <a:r>
              <a:rPr lang="fr-FR" sz="2400" dirty="0">
                <a:solidFill>
                  <a:srgbClr val="F16861"/>
                </a:solidFill>
                <a:latin typeface="KyivType Sans2" panose="00000500000000000000" charset="0"/>
              </a:rPr>
              <a:t> </a:t>
            </a:r>
          </a:p>
        </p:txBody>
      </p:sp>
      <p:sp>
        <p:nvSpPr>
          <p:cNvPr id="8" name="ZoneTexte 7">
            <a:extLst>
              <a:ext uri="{FF2B5EF4-FFF2-40B4-BE49-F238E27FC236}">
                <a16:creationId xmlns:a16="http://schemas.microsoft.com/office/drawing/2014/main" id="{A77EE39C-F554-47EA-A830-614A449317D8}"/>
              </a:ext>
            </a:extLst>
          </p:cNvPr>
          <p:cNvSpPr txBox="1"/>
          <p:nvPr/>
        </p:nvSpPr>
        <p:spPr>
          <a:xfrm>
            <a:off x="7082640" y="3655167"/>
            <a:ext cx="4928128" cy="738664"/>
          </a:xfrm>
          <a:prstGeom prst="rect">
            <a:avLst/>
          </a:prstGeom>
          <a:noFill/>
          <a:ln>
            <a:solidFill>
              <a:srgbClr val="FDD6C2"/>
            </a:solidFill>
          </a:ln>
        </p:spPr>
        <p:txBody>
          <a:bodyPr wrap="square" rtlCol="0">
            <a:spAutoFit/>
          </a:bodyPr>
          <a:lstStyle/>
          <a:p>
            <a:pPr marL="285750" indent="-285750" algn="just">
              <a:buFont typeface="Wingdings" panose="05000000000000000000" pitchFamily="2" charset="2"/>
              <a:buChar char="ü"/>
            </a:pPr>
            <a:r>
              <a:rPr lang="en-US" sz="1400" dirty="0">
                <a:latin typeface="Roboto Light" panose="02000000000000000000" pitchFamily="2" charset="0"/>
                <a:ea typeface="Roboto Light" panose="02000000000000000000" pitchFamily="2" charset="0"/>
              </a:rPr>
              <a:t>Validate knowledge </a:t>
            </a:r>
          </a:p>
          <a:p>
            <a:pPr marL="285750" indent="-285750" algn="just">
              <a:buFont typeface="Wingdings" panose="05000000000000000000" pitchFamily="2" charset="2"/>
              <a:buChar char="ü"/>
            </a:pPr>
            <a:r>
              <a:rPr lang="en-US" sz="1400" dirty="0">
                <a:latin typeface="Roboto Light" panose="02000000000000000000" pitchFamily="2" charset="0"/>
                <a:ea typeface="Roboto Light" panose="02000000000000000000" pitchFamily="2" charset="0"/>
              </a:rPr>
              <a:t>Review everything that has been seen during the training </a:t>
            </a:r>
          </a:p>
          <a:p>
            <a:pPr marL="285750" indent="-285750" algn="just">
              <a:buFont typeface="Wingdings" panose="05000000000000000000" pitchFamily="2" charset="2"/>
              <a:buChar char="ü"/>
            </a:pPr>
            <a:r>
              <a:rPr lang="en-US" sz="1400" dirty="0">
                <a:latin typeface="Roboto Light" panose="02000000000000000000" pitchFamily="2" charset="0"/>
                <a:ea typeface="Roboto Light" panose="02000000000000000000" pitchFamily="2" charset="0"/>
              </a:rPr>
              <a:t>Identify strengths and weaknesses</a:t>
            </a:r>
            <a:endParaRPr lang="fr-FR" sz="1400" dirty="0">
              <a:latin typeface="Roboto Light" panose="02000000000000000000" pitchFamily="2" charset="0"/>
              <a:ea typeface="Roboto Light" panose="02000000000000000000" pitchFamily="2" charset="0"/>
            </a:endParaRPr>
          </a:p>
        </p:txBody>
      </p:sp>
      <p:sp>
        <p:nvSpPr>
          <p:cNvPr id="9" name="ZoneTexte 8">
            <a:extLst>
              <a:ext uri="{FF2B5EF4-FFF2-40B4-BE49-F238E27FC236}">
                <a16:creationId xmlns:a16="http://schemas.microsoft.com/office/drawing/2014/main" id="{B488669E-B850-4768-86E6-B1BA14098A88}"/>
              </a:ext>
            </a:extLst>
          </p:cNvPr>
          <p:cNvSpPr txBox="1"/>
          <p:nvPr/>
        </p:nvSpPr>
        <p:spPr>
          <a:xfrm>
            <a:off x="3157682" y="2779807"/>
            <a:ext cx="3162436" cy="2062103"/>
          </a:xfrm>
          <a:prstGeom prst="rect">
            <a:avLst/>
          </a:prstGeom>
          <a:noFill/>
          <a:ln>
            <a:solidFill>
              <a:srgbClr val="FFAAA3"/>
            </a:solidFill>
          </a:ln>
        </p:spPr>
        <p:txBody>
          <a:bodyPr wrap="square" rtlCol="0">
            <a:spAutoFit/>
          </a:bodyPr>
          <a:lstStyle/>
          <a:p>
            <a:pPr algn="just"/>
            <a:r>
              <a:rPr lang="fr-FR" sz="1600" dirty="0">
                <a:solidFill>
                  <a:srgbClr val="3E3E3E"/>
                </a:solidFill>
                <a:latin typeface="Roboto Light" panose="02000000000000000000" pitchFamily="2" charset="0"/>
                <a:ea typeface="Roboto Light" panose="02000000000000000000" pitchFamily="2" charset="0"/>
                <a:sym typeface="Wingdings" panose="05000000000000000000" pitchFamily="2" charset="2"/>
              </a:rPr>
              <a:t> </a:t>
            </a:r>
            <a:r>
              <a:rPr lang="en-US" sz="1600" dirty="0">
                <a:solidFill>
                  <a:srgbClr val="3E3E3E"/>
                </a:solidFill>
                <a:latin typeface="Roboto Light" panose="02000000000000000000" pitchFamily="2" charset="0"/>
                <a:ea typeface="Roboto Light" panose="02000000000000000000" pitchFamily="2" charset="0"/>
              </a:rPr>
              <a:t>This one-day training course was designed to be a little bit different : </a:t>
            </a:r>
          </a:p>
          <a:p>
            <a:pPr algn="just"/>
            <a:endParaRPr lang="en-US" sz="1600" dirty="0">
              <a:solidFill>
                <a:srgbClr val="3E3E3E"/>
              </a:solidFill>
              <a:latin typeface="Roboto Light" panose="02000000000000000000" pitchFamily="2" charset="0"/>
              <a:ea typeface="Roboto Light" panose="02000000000000000000" pitchFamily="2" charset="0"/>
            </a:endParaRPr>
          </a:p>
          <a:p>
            <a:pPr algn="just"/>
            <a:r>
              <a:rPr lang="en-US" sz="1600" dirty="0">
                <a:solidFill>
                  <a:srgbClr val="3E3E3E"/>
                </a:solidFill>
                <a:latin typeface="Roboto Light" panose="02000000000000000000" pitchFamily="2" charset="0"/>
                <a:ea typeface="Roboto Light" panose="02000000000000000000" pitchFamily="2" charset="0"/>
              </a:rPr>
              <a:t> More playful and interactive approach. </a:t>
            </a:r>
          </a:p>
          <a:p>
            <a:pPr algn="just"/>
            <a:r>
              <a:rPr lang="en-US" sz="1600" dirty="0">
                <a:solidFill>
                  <a:srgbClr val="3E3E3E"/>
                </a:solidFill>
                <a:latin typeface="Roboto Light" panose="02000000000000000000" pitchFamily="2" charset="0"/>
                <a:ea typeface="Roboto Light" panose="02000000000000000000" pitchFamily="2" charset="0"/>
              </a:rPr>
              <a:t>The information is less ascending.</a:t>
            </a:r>
            <a:endParaRPr lang="en-US" sz="1400" dirty="0">
              <a:solidFill>
                <a:srgbClr val="3E3E3E"/>
              </a:solidFill>
              <a:latin typeface="Roboto Light" panose="02000000000000000000" pitchFamily="2" charset="0"/>
              <a:ea typeface="Roboto Light" panose="02000000000000000000" pitchFamily="2" charset="0"/>
            </a:endParaRPr>
          </a:p>
        </p:txBody>
      </p:sp>
      <p:sp>
        <p:nvSpPr>
          <p:cNvPr id="10" name="Titre 1">
            <a:extLst>
              <a:ext uri="{FF2B5EF4-FFF2-40B4-BE49-F238E27FC236}">
                <a16:creationId xmlns:a16="http://schemas.microsoft.com/office/drawing/2014/main" id="{4FCFBE1C-0D0E-4D0F-B991-64C41569D28C}"/>
              </a:ext>
            </a:extLst>
          </p:cNvPr>
          <p:cNvSpPr txBox="1">
            <a:spLocks/>
          </p:cNvSpPr>
          <p:nvPr/>
        </p:nvSpPr>
        <p:spPr>
          <a:xfrm>
            <a:off x="516578" y="2779807"/>
            <a:ext cx="2556131" cy="2066581"/>
          </a:xfrm>
          <a:prstGeom prst="rect">
            <a:avLst/>
          </a:prstGeom>
          <a:solidFill>
            <a:srgbClr val="FFAAA3"/>
          </a:solidFill>
          <a:ln>
            <a:solidFill>
              <a:srgbClr val="FFAAA3"/>
            </a:solidFill>
          </a:ln>
        </p:spPr>
        <p:txBody>
          <a:bodyPr vert="horz" lIns="91440" tIns="45720" rIns="91440" bIns="45720" rtlCol="0" anchor="b">
            <a:normAutofit fontScale="62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just"/>
            <a:r>
              <a:rPr lang="fr-FR" sz="2600" dirty="0">
                <a:solidFill>
                  <a:srgbClr val="3E3E3E"/>
                </a:solidFill>
                <a:latin typeface="Roboto Light" panose="02000000000000000000" pitchFamily="2" charset="0"/>
                <a:ea typeface="Roboto Light" panose="02000000000000000000" pitchFamily="2" charset="0"/>
              </a:rPr>
              <a:t>A team spirit</a:t>
            </a:r>
          </a:p>
          <a:p>
            <a:pPr algn="just"/>
            <a:endParaRPr lang="fr-FR" sz="2600" dirty="0">
              <a:solidFill>
                <a:srgbClr val="3E3E3E"/>
              </a:solidFill>
              <a:latin typeface="Roboto Light" panose="02000000000000000000" pitchFamily="2" charset="0"/>
              <a:ea typeface="Roboto Light" panose="02000000000000000000" pitchFamily="2" charset="0"/>
            </a:endParaRPr>
          </a:p>
          <a:p>
            <a:pPr algn="just"/>
            <a:r>
              <a:rPr lang="fr-FR" sz="2600" dirty="0">
                <a:solidFill>
                  <a:srgbClr val="3E3E3E"/>
                </a:solidFill>
                <a:latin typeface="Roboto Light" panose="02000000000000000000" pitchFamily="2" charset="0"/>
                <a:ea typeface="Roboto Light" panose="02000000000000000000" pitchFamily="2" charset="0"/>
              </a:rPr>
              <a:t>One </a:t>
            </a:r>
            <a:r>
              <a:rPr lang="fr-FR" sz="2600" dirty="0" err="1">
                <a:solidFill>
                  <a:srgbClr val="3E3E3E"/>
                </a:solidFill>
                <a:latin typeface="Roboto Light" panose="02000000000000000000" pitchFamily="2" charset="0"/>
                <a:ea typeface="Roboto Light" panose="02000000000000000000" pitchFamily="2" charset="0"/>
              </a:rPr>
              <a:t>celebrity</a:t>
            </a:r>
            <a:r>
              <a:rPr lang="fr-FR" sz="2600" dirty="0">
                <a:solidFill>
                  <a:srgbClr val="3E3E3E"/>
                </a:solidFill>
                <a:latin typeface="Roboto Light" panose="02000000000000000000" pitchFamily="2" charset="0"/>
                <a:ea typeface="Roboto Light" panose="02000000000000000000" pitchFamily="2" charset="0"/>
              </a:rPr>
              <a:t> per team</a:t>
            </a:r>
          </a:p>
          <a:p>
            <a:pPr algn="just"/>
            <a:endParaRPr lang="fr-FR" sz="2600" dirty="0">
              <a:solidFill>
                <a:srgbClr val="3E3E3E"/>
              </a:solidFill>
              <a:latin typeface="Roboto Light" panose="02000000000000000000" pitchFamily="2" charset="0"/>
              <a:ea typeface="Roboto Light" panose="02000000000000000000" pitchFamily="2" charset="0"/>
            </a:endParaRPr>
          </a:p>
          <a:p>
            <a:pPr algn="just"/>
            <a:r>
              <a:rPr lang="fr-FR" sz="2600" dirty="0" err="1">
                <a:solidFill>
                  <a:srgbClr val="3E3E3E"/>
                </a:solidFill>
                <a:latin typeface="Roboto Light" panose="02000000000000000000" pitchFamily="2" charset="0"/>
                <a:ea typeface="Roboto Light" panose="02000000000000000000" pitchFamily="2" charset="0"/>
              </a:rPr>
              <a:t>Colored</a:t>
            </a:r>
            <a:r>
              <a:rPr lang="fr-FR" sz="2600" dirty="0">
                <a:solidFill>
                  <a:srgbClr val="3E3E3E"/>
                </a:solidFill>
                <a:latin typeface="Roboto Light" panose="02000000000000000000" pitchFamily="2" charset="0"/>
                <a:ea typeface="Roboto Light" panose="02000000000000000000" pitchFamily="2" charset="0"/>
              </a:rPr>
              <a:t> </a:t>
            </a:r>
            <a:r>
              <a:rPr lang="fr-FR" sz="2600" dirty="0" err="1">
                <a:solidFill>
                  <a:srgbClr val="3E3E3E"/>
                </a:solidFill>
                <a:latin typeface="Roboto Light" panose="02000000000000000000" pitchFamily="2" charset="0"/>
                <a:ea typeface="Roboto Light" panose="02000000000000000000" pitchFamily="2" charset="0"/>
              </a:rPr>
              <a:t>wristband</a:t>
            </a:r>
            <a:endParaRPr lang="fr-FR" sz="2600" dirty="0">
              <a:solidFill>
                <a:srgbClr val="3E3E3E"/>
              </a:solidFill>
              <a:latin typeface="Roboto Light" panose="02000000000000000000" pitchFamily="2" charset="0"/>
              <a:ea typeface="Roboto Light" panose="02000000000000000000" pitchFamily="2" charset="0"/>
            </a:endParaRPr>
          </a:p>
          <a:p>
            <a:pPr algn="just"/>
            <a:r>
              <a:rPr lang="fr-FR" sz="2600" dirty="0">
                <a:solidFill>
                  <a:srgbClr val="3E3E3E"/>
                </a:solidFill>
                <a:latin typeface="Roboto Light" panose="02000000000000000000" pitchFamily="2" charset="0"/>
                <a:ea typeface="Roboto Light" panose="02000000000000000000" pitchFamily="2" charset="0"/>
              </a:rPr>
              <a:t>  </a:t>
            </a:r>
          </a:p>
          <a:p>
            <a:pPr algn="just"/>
            <a:r>
              <a:rPr lang="fr-FR" sz="2600" dirty="0" err="1">
                <a:solidFill>
                  <a:srgbClr val="3E3E3E"/>
                </a:solidFill>
                <a:latin typeface="Roboto Light" panose="02000000000000000000" pitchFamily="2" charset="0"/>
                <a:ea typeface="Roboto Light" panose="02000000000000000000" pitchFamily="2" charset="0"/>
              </a:rPr>
              <a:t>Competition</a:t>
            </a:r>
            <a:endParaRPr lang="fr-FR" sz="2600" dirty="0">
              <a:solidFill>
                <a:srgbClr val="3E3E3E"/>
              </a:solidFill>
              <a:latin typeface="Roboto Light" panose="02000000000000000000" pitchFamily="2" charset="0"/>
              <a:ea typeface="Roboto Light" panose="02000000000000000000" pitchFamily="2" charset="0"/>
            </a:endParaRPr>
          </a:p>
          <a:p>
            <a:pPr algn="just"/>
            <a:endParaRPr lang="fr-FR" sz="2600" dirty="0">
              <a:solidFill>
                <a:srgbClr val="3E3E3E"/>
              </a:solidFill>
              <a:latin typeface="Roboto Light" panose="02000000000000000000" pitchFamily="2" charset="0"/>
              <a:ea typeface="Roboto Light" panose="02000000000000000000" pitchFamily="2" charset="0"/>
            </a:endParaRPr>
          </a:p>
          <a:p>
            <a:pPr algn="just"/>
            <a:r>
              <a:rPr lang="en-US" sz="2600" dirty="0">
                <a:solidFill>
                  <a:srgbClr val="3E3E3E"/>
                </a:solidFill>
                <a:latin typeface="Roboto Light" panose="02000000000000000000" pitchFamily="2" charset="0"/>
                <a:ea typeface="Roboto Light" panose="02000000000000000000" pitchFamily="2" charset="0"/>
              </a:rPr>
              <a:t>Gift for the winning team !</a:t>
            </a:r>
            <a:endParaRPr lang="fr-FR" sz="2600" dirty="0">
              <a:solidFill>
                <a:srgbClr val="3E3E3E"/>
              </a:solidFill>
              <a:latin typeface="Roboto Light" panose="02000000000000000000" pitchFamily="2" charset="0"/>
              <a:ea typeface="Roboto Light" panose="02000000000000000000" pitchFamily="2" charset="0"/>
            </a:endParaRPr>
          </a:p>
          <a:p>
            <a:pPr lvl="0"/>
            <a:r>
              <a:rPr lang="fr-FR" sz="2400" dirty="0">
                <a:latin typeface="Roboto Light" panose="02000000000000000000" pitchFamily="2" charset="0"/>
                <a:ea typeface="Roboto Light" panose="02000000000000000000" pitchFamily="2" charset="0"/>
              </a:rPr>
              <a:t> </a:t>
            </a:r>
            <a:endParaRPr lang="fr-FR" sz="2400" dirty="0">
              <a:latin typeface="Roboto Light" panose="02000000000000000000" pitchFamily="2" charset="0"/>
              <a:ea typeface="Roboto Light" panose="02000000000000000000" pitchFamily="2" charset="0"/>
              <a:sym typeface="Wingdings" panose="05000000000000000000" pitchFamily="2" charset="2"/>
            </a:endParaRPr>
          </a:p>
        </p:txBody>
      </p:sp>
      <p:pic>
        <p:nvPicPr>
          <p:cNvPr id="11" name="Image 10">
            <a:extLst>
              <a:ext uri="{FF2B5EF4-FFF2-40B4-BE49-F238E27FC236}">
                <a16:creationId xmlns:a16="http://schemas.microsoft.com/office/drawing/2014/main" id="{78384EB5-100B-4D03-8C0D-735DD8BCC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308" y="1031119"/>
            <a:ext cx="2998985" cy="2100529"/>
          </a:xfrm>
          <a:prstGeom prst="rect">
            <a:avLst/>
          </a:prstGeom>
        </p:spPr>
      </p:pic>
    </p:spTree>
    <p:extLst>
      <p:ext uri="{BB962C8B-B14F-4D97-AF65-F5344CB8AC3E}">
        <p14:creationId xmlns:p14="http://schemas.microsoft.com/office/powerpoint/2010/main" val="193101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BD9F15A-9CB5-80C9-50F1-F00D3169DF03}"/>
              </a:ext>
            </a:extLst>
          </p:cNvPr>
          <p:cNvSpPr txBox="1"/>
          <p:nvPr/>
        </p:nvSpPr>
        <p:spPr>
          <a:xfrm>
            <a:off x="5800954" y="1834960"/>
            <a:ext cx="351129" cy="3702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e 6">
            <a:extLst>
              <a:ext uri="{FF2B5EF4-FFF2-40B4-BE49-F238E27FC236}">
                <a16:creationId xmlns:a16="http://schemas.microsoft.com/office/drawing/2014/main" id="{80600216-ADEB-47BD-AE8D-DE8BC836AED3}"/>
              </a:ext>
            </a:extLst>
          </p:cNvPr>
          <p:cNvGrpSpPr/>
          <p:nvPr/>
        </p:nvGrpSpPr>
        <p:grpSpPr>
          <a:xfrm>
            <a:off x="346790" y="3785359"/>
            <a:ext cx="5073999" cy="1208314"/>
            <a:chOff x="363415" y="3020786"/>
            <a:chExt cx="5073999" cy="1208314"/>
          </a:xfrm>
        </p:grpSpPr>
        <p:sp>
          <p:nvSpPr>
            <p:cNvPr id="8" name="Organigramme : Terminateur 7">
              <a:extLst>
                <a:ext uri="{FF2B5EF4-FFF2-40B4-BE49-F238E27FC236}">
                  <a16:creationId xmlns:a16="http://schemas.microsoft.com/office/drawing/2014/main" id="{8022C392-3F0D-4A5D-982D-234653FC224C}"/>
                </a:ext>
              </a:extLst>
            </p:cNvPr>
            <p:cNvSpPr/>
            <p:nvPr/>
          </p:nvSpPr>
          <p:spPr>
            <a:xfrm>
              <a:off x="363415" y="3020786"/>
              <a:ext cx="5073998" cy="1208314"/>
            </a:xfrm>
            <a:prstGeom prst="flowChartTerminator">
              <a:avLst/>
            </a:prstGeom>
            <a:solidFill>
              <a:srgbClr val="FF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3FD5296B-2725-4D25-BE37-D49BDA18E788}"/>
                </a:ext>
              </a:extLst>
            </p:cNvPr>
            <p:cNvSpPr txBox="1"/>
            <p:nvPr/>
          </p:nvSpPr>
          <p:spPr>
            <a:xfrm>
              <a:off x="363416" y="3301777"/>
              <a:ext cx="5073998" cy="584775"/>
            </a:xfrm>
            <a:prstGeom prst="rect">
              <a:avLst/>
            </a:prstGeom>
            <a:noFill/>
          </p:spPr>
          <p:txBody>
            <a:bodyPr wrap="square" rtlCol="0">
              <a:spAutoFit/>
            </a:bodyPr>
            <a:lstStyle/>
            <a:p>
              <a:pPr algn="ctr"/>
              <a:r>
                <a:rPr lang="fr-FR" sz="3200" dirty="0">
                  <a:latin typeface="KyivType Sans2" panose="00000500000000000000" charset="0"/>
                </a:rPr>
                <a:t>9.30-12.30</a:t>
              </a:r>
            </a:p>
          </p:txBody>
        </p:sp>
      </p:grpSp>
      <p:grpSp>
        <p:nvGrpSpPr>
          <p:cNvPr id="11" name="Groupe 10">
            <a:extLst>
              <a:ext uri="{FF2B5EF4-FFF2-40B4-BE49-F238E27FC236}">
                <a16:creationId xmlns:a16="http://schemas.microsoft.com/office/drawing/2014/main" id="{0CB259D2-0B56-4CD7-ABFC-9ACAD75ECF80}"/>
              </a:ext>
            </a:extLst>
          </p:cNvPr>
          <p:cNvGrpSpPr/>
          <p:nvPr/>
        </p:nvGrpSpPr>
        <p:grpSpPr>
          <a:xfrm>
            <a:off x="155122" y="1631783"/>
            <a:ext cx="1631109" cy="2305483"/>
            <a:chOff x="-287201" y="916196"/>
            <a:chExt cx="2090057" cy="2305483"/>
          </a:xfrm>
        </p:grpSpPr>
        <p:grpSp>
          <p:nvGrpSpPr>
            <p:cNvPr id="12" name="Groupe 11">
              <a:extLst>
                <a:ext uri="{FF2B5EF4-FFF2-40B4-BE49-F238E27FC236}">
                  <a16:creationId xmlns:a16="http://schemas.microsoft.com/office/drawing/2014/main" id="{E062D00D-BFD1-40E8-B39A-8B71BC3F89F1}"/>
                </a:ext>
              </a:extLst>
            </p:cNvPr>
            <p:cNvGrpSpPr/>
            <p:nvPr/>
          </p:nvGrpSpPr>
          <p:grpSpPr>
            <a:xfrm>
              <a:off x="655858" y="2225233"/>
              <a:ext cx="155121" cy="996446"/>
              <a:chOff x="951221" y="1846504"/>
              <a:chExt cx="155121" cy="996446"/>
            </a:xfrm>
          </p:grpSpPr>
          <p:cxnSp>
            <p:nvCxnSpPr>
              <p:cNvPr id="14" name="Connecteur droit 13">
                <a:extLst>
                  <a:ext uri="{FF2B5EF4-FFF2-40B4-BE49-F238E27FC236}">
                    <a16:creationId xmlns:a16="http://schemas.microsoft.com/office/drawing/2014/main" id="{BF3519BC-92FB-42A4-B8A1-174FF81A4A3D}"/>
                  </a:ext>
                </a:extLst>
              </p:cNvPr>
              <p:cNvCxnSpPr/>
              <p:nvPr/>
            </p:nvCxnSpPr>
            <p:spPr>
              <a:xfrm flipV="1">
                <a:off x="998871" y="1977536"/>
                <a:ext cx="0" cy="865414"/>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15" name="Organigramme : Connecteur 14">
                <a:extLst>
                  <a:ext uri="{FF2B5EF4-FFF2-40B4-BE49-F238E27FC236}">
                    <a16:creationId xmlns:a16="http://schemas.microsoft.com/office/drawing/2014/main" id="{C2639F61-A5F0-4797-8C5C-1B259BA9A178}"/>
                  </a:ext>
                </a:extLst>
              </p:cNvPr>
              <p:cNvSpPr/>
              <p:nvPr/>
            </p:nvSpPr>
            <p:spPr>
              <a:xfrm>
                <a:off x="951221" y="1846504"/>
                <a:ext cx="155121" cy="130629"/>
              </a:xfrm>
              <a:prstGeom prst="flowChartConnector">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3" name="ZoneTexte 12">
              <a:extLst>
                <a:ext uri="{FF2B5EF4-FFF2-40B4-BE49-F238E27FC236}">
                  <a16:creationId xmlns:a16="http://schemas.microsoft.com/office/drawing/2014/main" id="{EEC4F976-4E43-42D8-B93F-FEF10679EA6D}"/>
                </a:ext>
              </a:extLst>
            </p:cNvPr>
            <p:cNvSpPr txBox="1"/>
            <p:nvPr/>
          </p:nvSpPr>
          <p:spPr>
            <a:xfrm>
              <a:off x="-287201" y="916196"/>
              <a:ext cx="2090057" cy="1107996"/>
            </a:xfrm>
            <a:prstGeom prst="rect">
              <a:avLst/>
            </a:prstGeom>
            <a:noFill/>
          </p:spPr>
          <p:txBody>
            <a:bodyPr wrap="square" rtlCol="0">
              <a:spAutoFit/>
            </a:bodyPr>
            <a:lstStyle/>
            <a:p>
              <a:pPr algn="ctr"/>
              <a:r>
                <a:rPr lang="fr-FR" sz="2200" dirty="0">
                  <a:latin typeface="KyivType Sans2" panose="00000500000000000000" charset="0"/>
                </a:rPr>
                <a:t>The </a:t>
              </a:r>
            </a:p>
            <a:p>
              <a:pPr algn="ctr"/>
              <a:r>
                <a:rPr lang="fr-FR" sz="2200" dirty="0" err="1">
                  <a:latin typeface="KyivType Sans2" panose="00000500000000000000" charset="0"/>
                </a:rPr>
                <a:t>Crazy</a:t>
              </a:r>
              <a:r>
                <a:rPr lang="fr-FR" sz="2200" dirty="0">
                  <a:latin typeface="KyivType Sans2" panose="00000500000000000000" charset="0"/>
                </a:rPr>
                <a:t>- </a:t>
              </a:r>
              <a:r>
                <a:rPr lang="fr-FR" sz="2200" dirty="0" err="1">
                  <a:latin typeface="KyivType Sans2" panose="00000500000000000000" charset="0"/>
                </a:rPr>
                <a:t>Scientist</a:t>
              </a:r>
              <a:endParaRPr lang="fr-FR" sz="2200" dirty="0">
                <a:latin typeface="KyivType Sans2" panose="00000500000000000000" charset="0"/>
              </a:endParaRPr>
            </a:p>
          </p:txBody>
        </p:sp>
      </p:grpSp>
      <p:grpSp>
        <p:nvGrpSpPr>
          <p:cNvPr id="17" name="Groupe 16">
            <a:extLst>
              <a:ext uri="{FF2B5EF4-FFF2-40B4-BE49-F238E27FC236}">
                <a16:creationId xmlns:a16="http://schemas.microsoft.com/office/drawing/2014/main" id="{22369906-36BE-411A-B5D1-4AD101F2CC6E}"/>
              </a:ext>
            </a:extLst>
          </p:cNvPr>
          <p:cNvGrpSpPr/>
          <p:nvPr/>
        </p:nvGrpSpPr>
        <p:grpSpPr>
          <a:xfrm>
            <a:off x="4215487" y="1826816"/>
            <a:ext cx="2313544" cy="2142106"/>
            <a:chOff x="3924293" y="1102175"/>
            <a:chExt cx="2413909" cy="2142106"/>
          </a:xfrm>
        </p:grpSpPr>
        <p:grpSp>
          <p:nvGrpSpPr>
            <p:cNvPr id="18" name="Groupe 17">
              <a:extLst>
                <a:ext uri="{FF2B5EF4-FFF2-40B4-BE49-F238E27FC236}">
                  <a16:creationId xmlns:a16="http://schemas.microsoft.com/office/drawing/2014/main" id="{6DEACE48-CB6C-43E9-B089-4BB3A74AE28B}"/>
                </a:ext>
              </a:extLst>
            </p:cNvPr>
            <p:cNvGrpSpPr/>
            <p:nvPr/>
          </p:nvGrpSpPr>
          <p:grpSpPr>
            <a:xfrm>
              <a:off x="5032148" y="2265942"/>
              <a:ext cx="155121" cy="978339"/>
              <a:chOff x="975631" y="1846504"/>
              <a:chExt cx="155121" cy="978339"/>
            </a:xfrm>
          </p:grpSpPr>
          <p:cxnSp>
            <p:nvCxnSpPr>
              <p:cNvPr id="20" name="Connecteur droit 19">
                <a:extLst>
                  <a:ext uri="{FF2B5EF4-FFF2-40B4-BE49-F238E27FC236}">
                    <a16:creationId xmlns:a16="http://schemas.microsoft.com/office/drawing/2014/main" id="{F652E9D3-7C11-42A3-8A8C-845393346CB0}"/>
                  </a:ext>
                </a:extLst>
              </p:cNvPr>
              <p:cNvCxnSpPr/>
              <p:nvPr/>
            </p:nvCxnSpPr>
            <p:spPr>
              <a:xfrm flipV="1">
                <a:off x="1053192" y="1959429"/>
                <a:ext cx="0" cy="865414"/>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21" name="Organigramme : Connecteur 20">
                <a:extLst>
                  <a:ext uri="{FF2B5EF4-FFF2-40B4-BE49-F238E27FC236}">
                    <a16:creationId xmlns:a16="http://schemas.microsoft.com/office/drawing/2014/main" id="{B195958C-363C-4EE8-AD7D-7ADDA7FCD199}"/>
                  </a:ext>
                </a:extLst>
              </p:cNvPr>
              <p:cNvSpPr/>
              <p:nvPr/>
            </p:nvSpPr>
            <p:spPr>
              <a:xfrm>
                <a:off x="975631" y="1846504"/>
                <a:ext cx="155121" cy="130629"/>
              </a:xfrm>
              <a:prstGeom prst="flowChartConnector">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9" name="ZoneTexte 18">
              <a:extLst>
                <a:ext uri="{FF2B5EF4-FFF2-40B4-BE49-F238E27FC236}">
                  <a16:creationId xmlns:a16="http://schemas.microsoft.com/office/drawing/2014/main" id="{E3A8F45C-C9F2-4A6F-9C1E-3044A64974F3}"/>
                </a:ext>
              </a:extLst>
            </p:cNvPr>
            <p:cNvSpPr txBox="1"/>
            <p:nvPr/>
          </p:nvSpPr>
          <p:spPr>
            <a:xfrm>
              <a:off x="3924293" y="1102175"/>
              <a:ext cx="2413909" cy="1107996"/>
            </a:xfrm>
            <a:prstGeom prst="rect">
              <a:avLst/>
            </a:prstGeom>
            <a:noFill/>
          </p:spPr>
          <p:txBody>
            <a:bodyPr wrap="square" rtlCol="0">
              <a:spAutoFit/>
            </a:bodyPr>
            <a:lstStyle/>
            <a:p>
              <a:pPr algn="ctr"/>
              <a:r>
                <a:rPr lang="fr-FR" sz="2200" dirty="0">
                  <a:latin typeface="KyivType Sans2" panose="00000500000000000000" charset="0"/>
                </a:rPr>
                <a:t> </a:t>
              </a:r>
            </a:p>
            <a:p>
              <a:pPr algn="ctr"/>
              <a:r>
                <a:rPr lang="fr-FR" sz="2200" dirty="0">
                  <a:latin typeface="KyivType Sans2" panose="00000500000000000000" charset="0"/>
                </a:rPr>
                <a:t>The Big   Battle</a:t>
              </a:r>
            </a:p>
          </p:txBody>
        </p:sp>
      </p:grpSp>
      <p:grpSp>
        <p:nvGrpSpPr>
          <p:cNvPr id="22" name="Groupe 21">
            <a:extLst>
              <a:ext uri="{FF2B5EF4-FFF2-40B4-BE49-F238E27FC236}">
                <a16:creationId xmlns:a16="http://schemas.microsoft.com/office/drawing/2014/main" id="{254A6005-3109-4681-AE22-1BF60488F2D9}"/>
              </a:ext>
            </a:extLst>
          </p:cNvPr>
          <p:cNvGrpSpPr/>
          <p:nvPr/>
        </p:nvGrpSpPr>
        <p:grpSpPr>
          <a:xfrm>
            <a:off x="6761407" y="3785359"/>
            <a:ext cx="5073999" cy="1208314"/>
            <a:chOff x="363415" y="3020786"/>
            <a:chExt cx="5073999" cy="1208314"/>
          </a:xfrm>
        </p:grpSpPr>
        <p:sp>
          <p:nvSpPr>
            <p:cNvPr id="23" name="Organigramme : Terminateur 22">
              <a:extLst>
                <a:ext uri="{FF2B5EF4-FFF2-40B4-BE49-F238E27FC236}">
                  <a16:creationId xmlns:a16="http://schemas.microsoft.com/office/drawing/2014/main" id="{58F5E9AF-4260-474D-BEAA-0AA813AD7017}"/>
                </a:ext>
              </a:extLst>
            </p:cNvPr>
            <p:cNvSpPr/>
            <p:nvPr/>
          </p:nvSpPr>
          <p:spPr>
            <a:xfrm>
              <a:off x="363415" y="3020786"/>
              <a:ext cx="5073998" cy="1208314"/>
            </a:xfrm>
            <a:prstGeom prst="flowChartTerminator">
              <a:avLst/>
            </a:prstGeom>
            <a:solidFill>
              <a:srgbClr val="FF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a:extLst>
                <a:ext uri="{FF2B5EF4-FFF2-40B4-BE49-F238E27FC236}">
                  <a16:creationId xmlns:a16="http://schemas.microsoft.com/office/drawing/2014/main" id="{1FCB5E8C-A940-47C4-B0EC-26FEA117772D}"/>
                </a:ext>
              </a:extLst>
            </p:cNvPr>
            <p:cNvSpPr txBox="1"/>
            <p:nvPr/>
          </p:nvSpPr>
          <p:spPr>
            <a:xfrm>
              <a:off x="363416" y="3301777"/>
              <a:ext cx="5073998" cy="584775"/>
            </a:xfrm>
            <a:prstGeom prst="rect">
              <a:avLst/>
            </a:prstGeom>
            <a:noFill/>
          </p:spPr>
          <p:txBody>
            <a:bodyPr wrap="square" rtlCol="0">
              <a:spAutoFit/>
            </a:bodyPr>
            <a:lstStyle/>
            <a:p>
              <a:pPr algn="ctr"/>
              <a:r>
                <a:rPr lang="fr-FR" sz="3200" dirty="0">
                  <a:latin typeface="KyivType Sans2" panose="00000500000000000000" charset="0"/>
                </a:rPr>
                <a:t>13.30-17.30</a:t>
              </a:r>
            </a:p>
          </p:txBody>
        </p:sp>
      </p:grpSp>
      <p:grpSp>
        <p:nvGrpSpPr>
          <p:cNvPr id="25" name="Groupe 24">
            <a:extLst>
              <a:ext uri="{FF2B5EF4-FFF2-40B4-BE49-F238E27FC236}">
                <a16:creationId xmlns:a16="http://schemas.microsoft.com/office/drawing/2014/main" id="{4F33C2ED-DE2F-46D7-AC8F-930ABA9816AA}"/>
              </a:ext>
            </a:extLst>
          </p:cNvPr>
          <p:cNvGrpSpPr/>
          <p:nvPr/>
        </p:nvGrpSpPr>
        <p:grpSpPr>
          <a:xfrm>
            <a:off x="7261939" y="4909612"/>
            <a:ext cx="2090057" cy="1500842"/>
            <a:chOff x="8463902" y="4146442"/>
            <a:chExt cx="2090057" cy="1500842"/>
          </a:xfrm>
        </p:grpSpPr>
        <p:grpSp>
          <p:nvGrpSpPr>
            <p:cNvPr id="26" name="Groupe 25">
              <a:extLst>
                <a:ext uri="{FF2B5EF4-FFF2-40B4-BE49-F238E27FC236}">
                  <a16:creationId xmlns:a16="http://schemas.microsoft.com/office/drawing/2014/main" id="{442AC112-C28E-4D3D-8236-57C2E84344CF}"/>
                </a:ext>
              </a:extLst>
            </p:cNvPr>
            <p:cNvGrpSpPr/>
            <p:nvPr/>
          </p:nvGrpSpPr>
          <p:grpSpPr>
            <a:xfrm>
              <a:off x="9353810" y="4146442"/>
              <a:ext cx="155121" cy="998072"/>
              <a:chOff x="2900414" y="5193500"/>
              <a:chExt cx="155121" cy="998072"/>
            </a:xfrm>
          </p:grpSpPr>
          <p:cxnSp>
            <p:nvCxnSpPr>
              <p:cNvPr id="28" name="Connecteur droit 27">
                <a:extLst>
                  <a:ext uri="{FF2B5EF4-FFF2-40B4-BE49-F238E27FC236}">
                    <a16:creationId xmlns:a16="http://schemas.microsoft.com/office/drawing/2014/main" id="{46171CE3-B1AD-4668-9F2F-9F5383B7809D}"/>
                  </a:ext>
                </a:extLst>
              </p:cNvPr>
              <p:cNvCxnSpPr/>
              <p:nvPr/>
            </p:nvCxnSpPr>
            <p:spPr>
              <a:xfrm flipH="1" flipV="1">
                <a:off x="2977974" y="5193500"/>
                <a:ext cx="0" cy="865414"/>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29" name="Organigramme : Connecteur 28">
                <a:extLst>
                  <a:ext uri="{FF2B5EF4-FFF2-40B4-BE49-F238E27FC236}">
                    <a16:creationId xmlns:a16="http://schemas.microsoft.com/office/drawing/2014/main" id="{706BE99F-5C6F-4BE9-A3BB-9A438DA588C8}"/>
                  </a:ext>
                </a:extLst>
              </p:cNvPr>
              <p:cNvSpPr/>
              <p:nvPr/>
            </p:nvSpPr>
            <p:spPr>
              <a:xfrm flipH="1">
                <a:off x="2900414" y="6060943"/>
                <a:ext cx="155121" cy="130629"/>
              </a:xfrm>
              <a:prstGeom prst="flowChartConnector">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7" name="ZoneTexte 26">
              <a:extLst>
                <a:ext uri="{FF2B5EF4-FFF2-40B4-BE49-F238E27FC236}">
                  <a16:creationId xmlns:a16="http://schemas.microsoft.com/office/drawing/2014/main" id="{02D89A47-C8FE-4319-8E27-A56640688A04}"/>
                </a:ext>
              </a:extLst>
            </p:cNvPr>
            <p:cNvSpPr txBox="1"/>
            <p:nvPr/>
          </p:nvSpPr>
          <p:spPr>
            <a:xfrm>
              <a:off x="8463902" y="5216397"/>
              <a:ext cx="2090057" cy="430887"/>
            </a:xfrm>
            <a:prstGeom prst="rect">
              <a:avLst/>
            </a:prstGeom>
            <a:noFill/>
          </p:spPr>
          <p:txBody>
            <a:bodyPr wrap="square" rtlCol="0">
              <a:spAutoFit/>
            </a:bodyPr>
            <a:lstStyle/>
            <a:p>
              <a:pPr algn="ctr"/>
              <a:r>
                <a:rPr lang="fr-FR" sz="2200" dirty="0">
                  <a:latin typeface="KyivType Sans2" panose="00000500000000000000" charset="0"/>
                </a:rPr>
                <a:t>Practice</a:t>
              </a:r>
            </a:p>
          </p:txBody>
        </p:sp>
      </p:grpSp>
      <p:cxnSp>
        <p:nvCxnSpPr>
          <p:cNvPr id="30" name="Connecteur droit 29">
            <a:extLst>
              <a:ext uri="{FF2B5EF4-FFF2-40B4-BE49-F238E27FC236}">
                <a16:creationId xmlns:a16="http://schemas.microsoft.com/office/drawing/2014/main" id="{E34B5895-A59B-41D4-AB40-ACD39292C01D}"/>
              </a:ext>
            </a:extLst>
          </p:cNvPr>
          <p:cNvCxnSpPr/>
          <p:nvPr/>
        </p:nvCxnSpPr>
        <p:spPr>
          <a:xfrm>
            <a:off x="5551443" y="4386797"/>
            <a:ext cx="1079310" cy="2718"/>
          </a:xfrm>
          <a:prstGeom prst="line">
            <a:avLst/>
          </a:prstGeom>
          <a:ln w="19050">
            <a:prstDash val="solid"/>
          </a:ln>
        </p:spPr>
        <p:style>
          <a:lnRef idx="1">
            <a:schemeClr val="dk1"/>
          </a:lnRef>
          <a:fillRef idx="0">
            <a:schemeClr val="dk1"/>
          </a:fillRef>
          <a:effectRef idx="0">
            <a:schemeClr val="dk1"/>
          </a:effectRef>
          <a:fontRef idx="minor">
            <a:schemeClr val="tx1"/>
          </a:fontRef>
        </p:style>
      </p:cxnSp>
      <p:grpSp>
        <p:nvGrpSpPr>
          <p:cNvPr id="31" name="Groupe 30">
            <a:extLst>
              <a:ext uri="{FF2B5EF4-FFF2-40B4-BE49-F238E27FC236}">
                <a16:creationId xmlns:a16="http://schemas.microsoft.com/office/drawing/2014/main" id="{527BB574-F979-46AF-8EA0-490124553982}"/>
              </a:ext>
            </a:extLst>
          </p:cNvPr>
          <p:cNvGrpSpPr/>
          <p:nvPr/>
        </p:nvGrpSpPr>
        <p:grpSpPr>
          <a:xfrm>
            <a:off x="1723726" y="1918657"/>
            <a:ext cx="2686050" cy="1961270"/>
            <a:chOff x="1740351" y="1203070"/>
            <a:chExt cx="2686050" cy="1961270"/>
          </a:xfrm>
        </p:grpSpPr>
        <p:sp>
          <p:nvSpPr>
            <p:cNvPr id="32" name="ZoneTexte 31">
              <a:extLst>
                <a:ext uri="{FF2B5EF4-FFF2-40B4-BE49-F238E27FC236}">
                  <a16:creationId xmlns:a16="http://schemas.microsoft.com/office/drawing/2014/main" id="{BD105C0B-AEA7-455E-8BE5-410B535E9649}"/>
                </a:ext>
              </a:extLst>
            </p:cNvPr>
            <p:cNvSpPr txBox="1"/>
            <p:nvPr/>
          </p:nvSpPr>
          <p:spPr>
            <a:xfrm>
              <a:off x="1740351" y="1203070"/>
              <a:ext cx="2686050" cy="430887"/>
            </a:xfrm>
            <a:prstGeom prst="rect">
              <a:avLst/>
            </a:prstGeom>
            <a:noFill/>
          </p:spPr>
          <p:txBody>
            <a:bodyPr wrap="square" rtlCol="0">
              <a:spAutoFit/>
            </a:bodyPr>
            <a:lstStyle/>
            <a:p>
              <a:pPr algn="ctr"/>
              <a:r>
                <a:rPr lang="fr-FR" sz="2200" dirty="0">
                  <a:latin typeface="KyivType Sans2" panose="00000500000000000000" charset="0"/>
                </a:rPr>
                <a:t>VIP </a:t>
              </a:r>
              <a:r>
                <a:rPr lang="fr-FR" sz="2200" dirty="0" err="1">
                  <a:latin typeface="KyivType Sans2" panose="00000500000000000000" charset="0"/>
                </a:rPr>
                <a:t>Appointment</a:t>
              </a:r>
              <a:endParaRPr lang="fr-FR" sz="2200" dirty="0">
                <a:latin typeface="KyivType Sans2" panose="00000500000000000000" charset="0"/>
              </a:endParaRPr>
            </a:p>
          </p:txBody>
        </p:sp>
        <p:grpSp>
          <p:nvGrpSpPr>
            <p:cNvPr id="33" name="Groupe 32">
              <a:extLst>
                <a:ext uri="{FF2B5EF4-FFF2-40B4-BE49-F238E27FC236}">
                  <a16:creationId xmlns:a16="http://schemas.microsoft.com/office/drawing/2014/main" id="{1BB32925-6D42-40BD-955C-3043F763BD9B}"/>
                </a:ext>
              </a:extLst>
            </p:cNvPr>
            <p:cNvGrpSpPr/>
            <p:nvPr/>
          </p:nvGrpSpPr>
          <p:grpSpPr>
            <a:xfrm>
              <a:off x="3078594" y="1781891"/>
              <a:ext cx="155121" cy="1382449"/>
              <a:chOff x="970849" y="1442394"/>
              <a:chExt cx="155121" cy="1382449"/>
            </a:xfrm>
          </p:grpSpPr>
          <p:cxnSp>
            <p:nvCxnSpPr>
              <p:cNvPr id="34" name="Connecteur droit 33">
                <a:extLst>
                  <a:ext uri="{FF2B5EF4-FFF2-40B4-BE49-F238E27FC236}">
                    <a16:creationId xmlns:a16="http://schemas.microsoft.com/office/drawing/2014/main" id="{B6ACF4B9-C027-4289-A784-C869F3C25211}"/>
                  </a:ext>
                </a:extLst>
              </p:cNvPr>
              <p:cNvCxnSpPr/>
              <p:nvPr/>
            </p:nvCxnSpPr>
            <p:spPr>
              <a:xfrm flipH="1" flipV="1">
                <a:off x="1048410" y="1646619"/>
                <a:ext cx="4782" cy="1178224"/>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35" name="Organigramme : Connecteur 34">
                <a:extLst>
                  <a:ext uri="{FF2B5EF4-FFF2-40B4-BE49-F238E27FC236}">
                    <a16:creationId xmlns:a16="http://schemas.microsoft.com/office/drawing/2014/main" id="{BBDA79C4-DC88-4691-BA99-1220F70E9572}"/>
                  </a:ext>
                </a:extLst>
              </p:cNvPr>
              <p:cNvSpPr/>
              <p:nvPr/>
            </p:nvSpPr>
            <p:spPr>
              <a:xfrm>
                <a:off x="970849" y="1442394"/>
                <a:ext cx="155121" cy="130629"/>
              </a:xfrm>
              <a:prstGeom prst="flowChartConnector">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36" name="Groupe 35">
            <a:extLst>
              <a:ext uri="{FF2B5EF4-FFF2-40B4-BE49-F238E27FC236}">
                <a16:creationId xmlns:a16="http://schemas.microsoft.com/office/drawing/2014/main" id="{DCB5FEDF-3673-4F9B-BFFE-511FBB73E7ED}"/>
              </a:ext>
            </a:extLst>
          </p:cNvPr>
          <p:cNvGrpSpPr/>
          <p:nvPr/>
        </p:nvGrpSpPr>
        <p:grpSpPr>
          <a:xfrm>
            <a:off x="9460276" y="4864050"/>
            <a:ext cx="2413909" cy="1546404"/>
            <a:chOff x="10032124" y="4106634"/>
            <a:chExt cx="2413909" cy="1546404"/>
          </a:xfrm>
        </p:grpSpPr>
        <p:sp>
          <p:nvSpPr>
            <p:cNvPr id="37" name="ZoneTexte 36">
              <a:extLst>
                <a:ext uri="{FF2B5EF4-FFF2-40B4-BE49-F238E27FC236}">
                  <a16:creationId xmlns:a16="http://schemas.microsoft.com/office/drawing/2014/main" id="{619305B8-83F4-4448-9BD8-7189ED6998FD}"/>
                </a:ext>
              </a:extLst>
            </p:cNvPr>
            <p:cNvSpPr txBox="1"/>
            <p:nvPr/>
          </p:nvSpPr>
          <p:spPr>
            <a:xfrm>
              <a:off x="10032124" y="4883597"/>
              <a:ext cx="2413909" cy="769441"/>
            </a:xfrm>
            <a:prstGeom prst="rect">
              <a:avLst/>
            </a:prstGeom>
            <a:noFill/>
          </p:spPr>
          <p:txBody>
            <a:bodyPr wrap="square" rtlCol="0">
              <a:spAutoFit/>
            </a:bodyPr>
            <a:lstStyle/>
            <a:p>
              <a:pPr algn="ctr"/>
              <a:r>
                <a:rPr lang="fr-FR" sz="2200" dirty="0">
                  <a:latin typeface="KyivType Sans2" panose="00000500000000000000" charset="0"/>
                </a:rPr>
                <a:t> </a:t>
              </a:r>
            </a:p>
            <a:p>
              <a:pPr algn="ctr"/>
              <a:r>
                <a:rPr lang="fr-FR" sz="2200" dirty="0" err="1">
                  <a:latin typeface="KyivType Sans2" panose="00000500000000000000" charset="0"/>
                </a:rPr>
                <a:t>True</a:t>
              </a:r>
              <a:r>
                <a:rPr lang="fr-FR" sz="2200" dirty="0">
                  <a:latin typeface="KyivType Sans2" panose="00000500000000000000" charset="0"/>
                </a:rPr>
                <a:t>/false </a:t>
              </a:r>
            </a:p>
          </p:txBody>
        </p:sp>
        <p:grpSp>
          <p:nvGrpSpPr>
            <p:cNvPr id="38" name="Groupe 37">
              <a:extLst>
                <a:ext uri="{FF2B5EF4-FFF2-40B4-BE49-F238E27FC236}">
                  <a16:creationId xmlns:a16="http://schemas.microsoft.com/office/drawing/2014/main" id="{24DD1B5F-282C-4A4C-AB86-6935BF95EF7D}"/>
                </a:ext>
              </a:extLst>
            </p:cNvPr>
            <p:cNvGrpSpPr/>
            <p:nvPr/>
          </p:nvGrpSpPr>
          <p:grpSpPr>
            <a:xfrm>
              <a:off x="11083959" y="4106634"/>
              <a:ext cx="155121" cy="998072"/>
              <a:chOff x="2900414" y="5193500"/>
              <a:chExt cx="155121" cy="998072"/>
            </a:xfrm>
          </p:grpSpPr>
          <p:cxnSp>
            <p:nvCxnSpPr>
              <p:cNvPr id="39" name="Connecteur droit 38">
                <a:extLst>
                  <a:ext uri="{FF2B5EF4-FFF2-40B4-BE49-F238E27FC236}">
                    <a16:creationId xmlns:a16="http://schemas.microsoft.com/office/drawing/2014/main" id="{744AEEB2-38CD-405D-A171-06EECF5427EA}"/>
                  </a:ext>
                </a:extLst>
              </p:cNvPr>
              <p:cNvCxnSpPr/>
              <p:nvPr/>
            </p:nvCxnSpPr>
            <p:spPr>
              <a:xfrm flipH="1" flipV="1">
                <a:off x="2977974" y="5193500"/>
                <a:ext cx="0" cy="865414"/>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40" name="Organigramme : Connecteur 39">
                <a:extLst>
                  <a:ext uri="{FF2B5EF4-FFF2-40B4-BE49-F238E27FC236}">
                    <a16:creationId xmlns:a16="http://schemas.microsoft.com/office/drawing/2014/main" id="{1C77C2BE-E75B-4F0A-8AE8-4FA9CB6924A9}"/>
                  </a:ext>
                </a:extLst>
              </p:cNvPr>
              <p:cNvSpPr/>
              <p:nvPr/>
            </p:nvSpPr>
            <p:spPr>
              <a:xfrm flipH="1">
                <a:off x="2900414" y="6060943"/>
                <a:ext cx="155121" cy="130629"/>
              </a:xfrm>
              <a:prstGeom prst="flowChartConnector">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42" name="Titre 2">
            <a:extLst>
              <a:ext uri="{FF2B5EF4-FFF2-40B4-BE49-F238E27FC236}">
                <a16:creationId xmlns:a16="http://schemas.microsoft.com/office/drawing/2014/main" id="{E9E1B9B8-7C5C-409A-A4F2-3C1A2FEA1928}"/>
              </a:ext>
            </a:extLst>
          </p:cNvPr>
          <p:cNvSpPr>
            <a:spLocks noGrp="1"/>
          </p:cNvSpPr>
          <p:nvPr>
            <p:ph type="title"/>
          </p:nvPr>
        </p:nvSpPr>
        <p:spPr>
          <a:xfrm>
            <a:off x="838200" y="368669"/>
            <a:ext cx="10515600" cy="792036"/>
          </a:xfrm>
        </p:spPr>
        <p:txBody>
          <a:bodyPr vert="horz" lIns="91440" tIns="45720" rIns="91440" bIns="45720" rtlCol="0" anchor="ctr">
            <a:normAutofit fontScale="90000"/>
          </a:bodyPr>
          <a:lstStyle/>
          <a:p>
            <a:pPr algn="ctr"/>
            <a:r>
              <a:rPr lang="fr-FR" sz="4800" dirty="0">
                <a:solidFill>
                  <a:srgbClr val="3E3E3E"/>
                </a:solidFill>
                <a:latin typeface="KyivType Sans2" panose="00000500000000000000" pitchFamily="50" charset="0"/>
              </a:rPr>
              <a:t>Validation training module</a:t>
            </a:r>
            <a:br>
              <a:rPr lang="fr-FR" sz="4800" dirty="0">
                <a:solidFill>
                  <a:srgbClr val="3E3E3E"/>
                </a:solidFill>
                <a:latin typeface="KyivType Sans2" panose="00000500000000000000" pitchFamily="50" charset="0"/>
              </a:rPr>
            </a:br>
            <a:r>
              <a:rPr lang="fr-FR" sz="4800" dirty="0">
                <a:solidFill>
                  <a:srgbClr val="3E3E3E"/>
                </a:solidFill>
                <a:latin typeface="KyivType Sans2" panose="00000500000000000000" pitchFamily="50" charset="0"/>
              </a:rPr>
              <a:t>Planning </a:t>
            </a:r>
          </a:p>
        </p:txBody>
      </p:sp>
    </p:spTree>
    <p:extLst>
      <p:ext uri="{BB962C8B-B14F-4D97-AF65-F5344CB8AC3E}">
        <p14:creationId xmlns:p14="http://schemas.microsoft.com/office/powerpoint/2010/main" val="86303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1BAD623A-96C4-4687-84BD-03E21F90C4F5}"/>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The </a:t>
            </a:r>
            <a:r>
              <a:rPr lang="fr-FR" sz="4800" dirty="0" err="1">
                <a:solidFill>
                  <a:srgbClr val="3E3E3E"/>
                </a:solidFill>
                <a:latin typeface="KyivType Sans2" panose="00000500000000000000" pitchFamily="50" charset="0"/>
              </a:rPr>
              <a:t>Crazy</a:t>
            </a:r>
            <a:r>
              <a:rPr lang="fr-FR" sz="4800" dirty="0">
                <a:solidFill>
                  <a:srgbClr val="3E3E3E"/>
                </a:solidFill>
                <a:latin typeface="KyivType Sans2" panose="00000500000000000000" pitchFamily="50" charset="0"/>
              </a:rPr>
              <a:t> </a:t>
            </a:r>
            <a:r>
              <a:rPr lang="fr-FR" sz="4800" dirty="0" err="1">
                <a:solidFill>
                  <a:srgbClr val="3E3E3E"/>
                </a:solidFill>
                <a:latin typeface="KyivType Sans2" panose="00000500000000000000" pitchFamily="50" charset="0"/>
              </a:rPr>
              <a:t>Scientist</a:t>
            </a:r>
            <a:endParaRPr lang="fr-FR" sz="4800" dirty="0">
              <a:solidFill>
                <a:srgbClr val="3E3E3E"/>
              </a:solidFill>
              <a:latin typeface="KyivType Sans2" panose="00000500000000000000" pitchFamily="50" charset="0"/>
            </a:endParaRPr>
          </a:p>
        </p:txBody>
      </p:sp>
      <p:pic>
        <p:nvPicPr>
          <p:cNvPr id="3" name="Picture 8">
            <a:extLst>
              <a:ext uri="{FF2B5EF4-FFF2-40B4-BE49-F238E27FC236}">
                <a16:creationId xmlns:a16="http://schemas.microsoft.com/office/drawing/2014/main" id="{A29AFC54-23FB-4B27-9623-0A1762769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25" y="730933"/>
            <a:ext cx="3458533" cy="5021388"/>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1EACD11B-4359-4835-A621-F2A890C03908}"/>
              </a:ext>
            </a:extLst>
          </p:cNvPr>
          <p:cNvSpPr txBox="1">
            <a:spLocks/>
          </p:cNvSpPr>
          <p:nvPr/>
        </p:nvSpPr>
        <p:spPr>
          <a:xfrm>
            <a:off x="4664598" y="1447684"/>
            <a:ext cx="2583440" cy="294618"/>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600" dirty="0">
                <a:solidFill>
                  <a:srgbClr val="F16861"/>
                </a:solidFill>
                <a:latin typeface="KyivType Sans2" panose="00000500000000000000" charset="0"/>
              </a:rPr>
              <a:t>OBJECTIVES </a:t>
            </a:r>
          </a:p>
        </p:txBody>
      </p:sp>
      <p:sp>
        <p:nvSpPr>
          <p:cNvPr id="6" name="ZoneTexte 5">
            <a:extLst>
              <a:ext uri="{FF2B5EF4-FFF2-40B4-BE49-F238E27FC236}">
                <a16:creationId xmlns:a16="http://schemas.microsoft.com/office/drawing/2014/main" id="{5E9274E1-7674-44F1-818B-BF7D85319E26}"/>
              </a:ext>
            </a:extLst>
          </p:cNvPr>
          <p:cNvSpPr txBox="1"/>
          <p:nvPr/>
        </p:nvSpPr>
        <p:spPr>
          <a:xfrm>
            <a:off x="3879357" y="1889611"/>
            <a:ext cx="4444686" cy="461665"/>
          </a:xfrm>
          <a:prstGeom prst="rect">
            <a:avLst/>
          </a:prstGeom>
          <a:noFill/>
          <a:ln>
            <a:solidFill>
              <a:srgbClr val="FDD6C2"/>
            </a:solidFill>
          </a:ln>
        </p:spPr>
        <p:txBody>
          <a:bodyPr wrap="square" rtlCol="0">
            <a:spAutoFit/>
          </a:bodyPr>
          <a:lstStyle/>
          <a:p>
            <a:pPr marL="160734" indent="-160734" algn="just">
              <a:buFont typeface="Wingdings" panose="05000000000000000000" pitchFamily="2" charset="2"/>
              <a:buChar char="ü"/>
            </a:pPr>
            <a:r>
              <a:rPr lang="en-US" sz="1200" dirty="0">
                <a:latin typeface="Roboto Light" panose="02000000000000000000" pitchFamily="2" charset="0"/>
                <a:ea typeface="Roboto Light" panose="02000000000000000000" pitchFamily="2" charset="0"/>
              </a:rPr>
              <a:t>Discover the expectations and needs of each participant</a:t>
            </a:r>
          </a:p>
          <a:p>
            <a:pPr marL="160734" indent="-160734" algn="just">
              <a:buFont typeface="Wingdings" panose="05000000000000000000" pitchFamily="2" charset="2"/>
              <a:buChar char="ü"/>
            </a:pPr>
            <a:r>
              <a:rPr lang="en-US" sz="1200" dirty="0">
                <a:latin typeface="Roboto Light" panose="02000000000000000000" pitchFamily="2" charset="0"/>
                <a:ea typeface="Roboto Light" panose="02000000000000000000" pitchFamily="2" charset="0"/>
              </a:rPr>
              <a:t>Orientate our tailor-made training day</a:t>
            </a:r>
          </a:p>
        </p:txBody>
      </p:sp>
      <p:pic>
        <p:nvPicPr>
          <p:cNvPr id="7" name="Image 6" descr="Une image contenant texte, intérieur, signe&#10;&#10;Description générée automatiquement">
            <a:extLst>
              <a:ext uri="{FF2B5EF4-FFF2-40B4-BE49-F238E27FC236}">
                <a16:creationId xmlns:a16="http://schemas.microsoft.com/office/drawing/2014/main" id="{124F44CC-6F5F-49AF-9326-13346A60A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0894" y="1046405"/>
            <a:ext cx="2977345" cy="3969793"/>
          </a:xfrm>
          <a:custGeom>
            <a:avLst/>
            <a:gdLst>
              <a:gd name="connsiteX0" fmla="*/ 0 w 2977345"/>
              <a:gd name="connsiteY0" fmla="*/ 0 h 3969793"/>
              <a:gd name="connsiteX1" fmla="*/ 625242 w 2977345"/>
              <a:gd name="connsiteY1" fmla="*/ 0 h 3969793"/>
              <a:gd name="connsiteX2" fmla="*/ 1280258 w 2977345"/>
              <a:gd name="connsiteY2" fmla="*/ 0 h 3969793"/>
              <a:gd name="connsiteX3" fmla="*/ 1875727 w 2977345"/>
              <a:gd name="connsiteY3" fmla="*/ 0 h 3969793"/>
              <a:gd name="connsiteX4" fmla="*/ 2977345 w 2977345"/>
              <a:gd name="connsiteY4" fmla="*/ 0 h 3969793"/>
              <a:gd name="connsiteX5" fmla="*/ 2977345 w 2977345"/>
              <a:gd name="connsiteY5" fmla="*/ 741028 h 3969793"/>
              <a:gd name="connsiteX6" fmla="*/ 2977345 w 2977345"/>
              <a:gd name="connsiteY6" fmla="*/ 1283566 h 3969793"/>
              <a:gd name="connsiteX7" fmla="*/ 2977345 w 2977345"/>
              <a:gd name="connsiteY7" fmla="*/ 1826105 h 3969793"/>
              <a:gd name="connsiteX8" fmla="*/ 2977345 w 2977345"/>
              <a:gd name="connsiteY8" fmla="*/ 2368643 h 3969793"/>
              <a:gd name="connsiteX9" fmla="*/ 2977345 w 2977345"/>
              <a:gd name="connsiteY9" fmla="*/ 2950879 h 3969793"/>
              <a:gd name="connsiteX10" fmla="*/ 2977345 w 2977345"/>
              <a:gd name="connsiteY10" fmla="*/ 3969793 h 3969793"/>
              <a:gd name="connsiteX11" fmla="*/ 2322329 w 2977345"/>
              <a:gd name="connsiteY11" fmla="*/ 3969793 h 3969793"/>
              <a:gd name="connsiteX12" fmla="*/ 1697087 w 2977345"/>
              <a:gd name="connsiteY12" fmla="*/ 3969793 h 3969793"/>
              <a:gd name="connsiteX13" fmla="*/ 1042071 w 2977345"/>
              <a:gd name="connsiteY13" fmla="*/ 3969793 h 3969793"/>
              <a:gd name="connsiteX14" fmla="*/ 0 w 2977345"/>
              <a:gd name="connsiteY14" fmla="*/ 3969793 h 3969793"/>
              <a:gd name="connsiteX15" fmla="*/ 0 w 2977345"/>
              <a:gd name="connsiteY15" fmla="*/ 3387557 h 3969793"/>
              <a:gd name="connsiteX16" fmla="*/ 0 w 2977345"/>
              <a:gd name="connsiteY16" fmla="*/ 2805320 h 3969793"/>
              <a:gd name="connsiteX17" fmla="*/ 0 w 2977345"/>
              <a:gd name="connsiteY17" fmla="*/ 2064292 h 3969793"/>
              <a:gd name="connsiteX18" fmla="*/ 0 w 2977345"/>
              <a:gd name="connsiteY18" fmla="*/ 1402660 h 3969793"/>
              <a:gd name="connsiteX19" fmla="*/ 0 w 2977345"/>
              <a:gd name="connsiteY19" fmla="*/ 780726 h 3969793"/>
              <a:gd name="connsiteX20" fmla="*/ 0 w 2977345"/>
              <a:gd name="connsiteY20" fmla="*/ 0 h 396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7345" h="3969793" fill="none" extrusionOk="0">
                <a:moveTo>
                  <a:pt x="0" y="0"/>
                </a:moveTo>
                <a:cubicBezTo>
                  <a:pt x="218228" y="-1807"/>
                  <a:pt x="381127" y="16955"/>
                  <a:pt x="625242" y="0"/>
                </a:cubicBezTo>
                <a:cubicBezTo>
                  <a:pt x="869357" y="-16955"/>
                  <a:pt x="957290" y="-17837"/>
                  <a:pt x="1280258" y="0"/>
                </a:cubicBezTo>
                <a:cubicBezTo>
                  <a:pt x="1603226" y="17837"/>
                  <a:pt x="1642637" y="1567"/>
                  <a:pt x="1875727" y="0"/>
                </a:cubicBezTo>
                <a:cubicBezTo>
                  <a:pt x="2108817" y="-1567"/>
                  <a:pt x="2520840" y="17098"/>
                  <a:pt x="2977345" y="0"/>
                </a:cubicBezTo>
                <a:cubicBezTo>
                  <a:pt x="2958197" y="328486"/>
                  <a:pt x="2946139" y="577565"/>
                  <a:pt x="2977345" y="741028"/>
                </a:cubicBezTo>
                <a:cubicBezTo>
                  <a:pt x="3008551" y="904491"/>
                  <a:pt x="2987267" y="1026862"/>
                  <a:pt x="2977345" y="1283566"/>
                </a:cubicBezTo>
                <a:cubicBezTo>
                  <a:pt x="2967423" y="1540270"/>
                  <a:pt x="3001118" y="1583714"/>
                  <a:pt x="2977345" y="1826105"/>
                </a:cubicBezTo>
                <a:cubicBezTo>
                  <a:pt x="2953572" y="2068496"/>
                  <a:pt x="2977897" y="2205037"/>
                  <a:pt x="2977345" y="2368643"/>
                </a:cubicBezTo>
                <a:cubicBezTo>
                  <a:pt x="2976793" y="2532249"/>
                  <a:pt x="3000267" y="2808055"/>
                  <a:pt x="2977345" y="2950879"/>
                </a:cubicBezTo>
                <a:cubicBezTo>
                  <a:pt x="2954423" y="3093703"/>
                  <a:pt x="2991520" y="3565656"/>
                  <a:pt x="2977345" y="3969793"/>
                </a:cubicBezTo>
                <a:cubicBezTo>
                  <a:pt x="2786755" y="3975178"/>
                  <a:pt x="2518938" y="3974967"/>
                  <a:pt x="2322329" y="3969793"/>
                </a:cubicBezTo>
                <a:cubicBezTo>
                  <a:pt x="2125720" y="3964619"/>
                  <a:pt x="1847283" y="3962934"/>
                  <a:pt x="1697087" y="3969793"/>
                </a:cubicBezTo>
                <a:cubicBezTo>
                  <a:pt x="1546891" y="3976652"/>
                  <a:pt x="1282107" y="3987921"/>
                  <a:pt x="1042071" y="3969793"/>
                </a:cubicBezTo>
                <a:cubicBezTo>
                  <a:pt x="802035" y="3951665"/>
                  <a:pt x="390271" y="3920719"/>
                  <a:pt x="0" y="3969793"/>
                </a:cubicBezTo>
                <a:cubicBezTo>
                  <a:pt x="4958" y="3745357"/>
                  <a:pt x="27579" y="3616226"/>
                  <a:pt x="0" y="3387557"/>
                </a:cubicBezTo>
                <a:cubicBezTo>
                  <a:pt x="-27579" y="3158888"/>
                  <a:pt x="-13969" y="2938282"/>
                  <a:pt x="0" y="2805320"/>
                </a:cubicBezTo>
                <a:cubicBezTo>
                  <a:pt x="13969" y="2672358"/>
                  <a:pt x="16737" y="2327235"/>
                  <a:pt x="0" y="2064292"/>
                </a:cubicBezTo>
                <a:cubicBezTo>
                  <a:pt x="-16737" y="1801349"/>
                  <a:pt x="-25741" y="1602490"/>
                  <a:pt x="0" y="1402660"/>
                </a:cubicBezTo>
                <a:cubicBezTo>
                  <a:pt x="25741" y="1202830"/>
                  <a:pt x="-6886" y="934295"/>
                  <a:pt x="0" y="780726"/>
                </a:cubicBezTo>
                <a:cubicBezTo>
                  <a:pt x="6886" y="627157"/>
                  <a:pt x="-3354" y="156237"/>
                  <a:pt x="0" y="0"/>
                </a:cubicBezTo>
                <a:close/>
              </a:path>
              <a:path w="2977345" h="3969793" stroke="0" extrusionOk="0">
                <a:moveTo>
                  <a:pt x="0" y="0"/>
                </a:moveTo>
                <a:cubicBezTo>
                  <a:pt x="281455" y="5201"/>
                  <a:pt x="416018" y="-5306"/>
                  <a:pt x="565696" y="0"/>
                </a:cubicBezTo>
                <a:cubicBezTo>
                  <a:pt x="715374" y="5306"/>
                  <a:pt x="890369" y="2495"/>
                  <a:pt x="1101618" y="0"/>
                </a:cubicBezTo>
                <a:cubicBezTo>
                  <a:pt x="1312867" y="-2495"/>
                  <a:pt x="1492090" y="-23256"/>
                  <a:pt x="1756634" y="0"/>
                </a:cubicBezTo>
                <a:cubicBezTo>
                  <a:pt x="2021178" y="23256"/>
                  <a:pt x="2079383" y="-26954"/>
                  <a:pt x="2322329" y="0"/>
                </a:cubicBezTo>
                <a:cubicBezTo>
                  <a:pt x="2565276" y="26954"/>
                  <a:pt x="2719678" y="12339"/>
                  <a:pt x="2977345" y="0"/>
                </a:cubicBezTo>
                <a:cubicBezTo>
                  <a:pt x="2976071" y="246732"/>
                  <a:pt x="2998919" y="588746"/>
                  <a:pt x="2977345" y="741028"/>
                </a:cubicBezTo>
                <a:cubicBezTo>
                  <a:pt x="2955771" y="893310"/>
                  <a:pt x="3001809" y="1131683"/>
                  <a:pt x="2977345" y="1482056"/>
                </a:cubicBezTo>
                <a:cubicBezTo>
                  <a:pt x="2952881" y="1832429"/>
                  <a:pt x="2965288" y="1843446"/>
                  <a:pt x="2977345" y="2064292"/>
                </a:cubicBezTo>
                <a:cubicBezTo>
                  <a:pt x="2989402" y="2285138"/>
                  <a:pt x="2982515" y="2437126"/>
                  <a:pt x="2977345" y="2725925"/>
                </a:cubicBezTo>
                <a:cubicBezTo>
                  <a:pt x="2972175" y="3014724"/>
                  <a:pt x="2973285" y="3041594"/>
                  <a:pt x="2977345" y="3347859"/>
                </a:cubicBezTo>
                <a:cubicBezTo>
                  <a:pt x="2981405" y="3654124"/>
                  <a:pt x="2992115" y="3815448"/>
                  <a:pt x="2977345" y="3969793"/>
                </a:cubicBezTo>
                <a:cubicBezTo>
                  <a:pt x="2783146" y="3992950"/>
                  <a:pt x="2501627" y="3979959"/>
                  <a:pt x="2381876" y="3969793"/>
                </a:cubicBezTo>
                <a:cubicBezTo>
                  <a:pt x="2262125" y="3959627"/>
                  <a:pt x="2044378" y="3952322"/>
                  <a:pt x="1845954" y="3969793"/>
                </a:cubicBezTo>
                <a:cubicBezTo>
                  <a:pt x="1647530" y="3987264"/>
                  <a:pt x="1482863" y="3987065"/>
                  <a:pt x="1310032" y="3969793"/>
                </a:cubicBezTo>
                <a:cubicBezTo>
                  <a:pt x="1137201" y="3952521"/>
                  <a:pt x="990431" y="3983229"/>
                  <a:pt x="774110" y="3969793"/>
                </a:cubicBezTo>
                <a:cubicBezTo>
                  <a:pt x="557789" y="3956357"/>
                  <a:pt x="330753" y="3950385"/>
                  <a:pt x="0" y="3969793"/>
                </a:cubicBezTo>
                <a:cubicBezTo>
                  <a:pt x="5312" y="3852280"/>
                  <a:pt x="-13763" y="3510490"/>
                  <a:pt x="0" y="3387557"/>
                </a:cubicBezTo>
                <a:cubicBezTo>
                  <a:pt x="13763" y="3264624"/>
                  <a:pt x="-7454" y="3034424"/>
                  <a:pt x="0" y="2845018"/>
                </a:cubicBezTo>
                <a:cubicBezTo>
                  <a:pt x="7454" y="2655612"/>
                  <a:pt x="-29361" y="2404080"/>
                  <a:pt x="0" y="2103990"/>
                </a:cubicBezTo>
                <a:cubicBezTo>
                  <a:pt x="29361" y="1803900"/>
                  <a:pt x="28141" y="1650106"/>
                  <a:pt x="0" y="1521754"/>
                </a:cubicBezTo>
                <a:cubicBezTo>
                  <a:pt x="-28141" y="1393402"/>
                  <a:pt x="19940" y="977188"/>
                  <a:pt x="0" y="780726"/>
                </a:cubicBezTo>
                <a:cubicBezTo>
                  <a:pt x="-19940" y="584264"/>
                  <a:pt x="20103" y="370176"/>
                  <a:pt x="0" y="0"/>
                </a:cubicBezTo>
                <a:close/>
              </a:path>
            </a:pathLst>
          </a:custGeom>
          <a:ln w="28575">
            <a:solidFill>
              <a:srgbClr val="002060"/>
            </a:solidFill>
            <a:extLst>
              <a:ext uri="{C807C97D-BFC1-408E-A445-0C87EB9F89A2}">
                <ask:lineSketchStyleProps xmlns:ask="http://schemas.microsoft.com/office/drawing/2018/sketchyshapes" sd="324776829">
                  <a:prstGeom prst="rect">
                    <a:avLst/>
                  </a:prstGeom>
                  <ask:type>
                    <ask:lineSketchFreehand/>
                  </ask:type>
                </ask:lineSketchStyleProps>
              </a:ext>
            </a:extLst>
          </a:ln>
        </p:spPr>
      </p:pic>
      <p:pic>
        <p:nvPicPr>
          <p:cNvPr id="9" name="Image 8" descr="Une image contenant texte&#10;&#10;Description générée automatiquement">
            <a:extLst>
              <a:ext uri="{FF2B5EF4-FFF2-40B4-BE49-F238E27FC236}">
                <a16:creationId xmlns:a16="http://schemas.microsoft.com/office/drawing/2014/main" id="{24B1A87D-65AB-4CA7-A5C0-72B953231493}"/>
              </a:ext>
            </a:extLst>
          </p:cNvPr>
          <p:cNvPicPr>
            <a:picLocks noChangeAspect="1"/>
          </p:cNvPicPr>
          <p:nvPr/>
        </p:nvPicPr>
        <p:blipFill rotWithShape="1">
          <a:blip r:embed="rId5">
            <a:extLst>
              <a:ext uri="{28A0092B-C50C-407E-A947-70E740481C1C}">
                <a14:useLocalDpi xmlns:a14="http://schemas.microsoft.com/office/drawing/2010/main" val="0"/>
              </a:ext>
            </a:extLst>
          </a:blip>
          <a:srcRect l="15258" r="43140"/>
          <a:stretch/>
        </p:blipFill>
        <p:spPr>
          <a:xfrm rot="5400000">
            <a:off x="6107851" y="2639031"/>
            <a:ext cx="2228203" cy="3012743"/>
          </a:xfrm>
          <a:custGeom>
            <a:avLst/>
            <a:gdLst>
              <a:gd name="connsiteX0" fmla="*/ 0 w 2228203"/>
              <a:gd name="connsiteY0" fmla="*/ 0 h 3012743"/>
              <a:gd name="connsiteX1" fmla="*/ 557051 w 2228203"/>
              <a:gd name="connsiteY1" fmla="*/ 0 h 3012743"/>
              <a:gd name="connsiteX2" fmla="*/ 1114102 w 2228203"/>
              <a:gd name="connsiteY2" fmla="*/ 0 h 3012743"/>
              <a:gd name="connsiteX3" fmla="*/ 1671152 w 2228203"/>
              <a:gd name="connsiteY3" fmla="*/ 0 h 3012743"/>
              <a:gd name="connsiteX4" fmla="*/ 2228203 w 2228203"/>
              <a:gd name="connsiteY4" fmla="*/ 0 h 3012743"/>
              <a:gd name="connsiteX5" fmla="*/ 2228203 w 2228203"/>
              <a:gd name="connsiteY5" fmla="*/ 662803 h 3012743"/>
              <a:gd name="connsiteX6" fmla="*/ 2228203 w 2228203"/>
              <a:gd name="connsiteY6" fmla="*/ 1205097 h 3012743"/>
              <a:gd name="connsiteX7" fmla="*/ 2228203 w 2228203"/>
              <a:gd name="connsiteY7" fmla="*/ 1837773 h 3012743"/>
              <a:gd name="connsiteX8" fmla="*/ 2228203 w 2228203"/>
              <a:gd name="connsiteY8" fmla="*/ 2349940 h 3012743"/>
              <a:gd name="connsiteX9" fmla="*/ 2228203 w 2228203"/>
              <a:gd name="connsiteY9" fmla="*/ 3012743 h 3012743"/>
              <a:gd name="connsiteX10" fmla="*/ 1671152 w 2228203"/>
              <a:gd name="connsiteY10" fmla="*/ 3012743 h 3012743"/>
              <a:gd name="connsiteX11" fmla="*/ 1136384 w 2228203"/>
              <a:gd name="connsiteY11" fmla="*/ 3012743 h 3012743"/>
              <a:gd name="connsiteX12" fmla="*/ 557051 w 2228203"/>
              <a:gd name="connsiteY12" fmla="*/ 3012743 h 3012743"/>
              <a:gd name="connsiteX13" fmla="*/ 0 w 2228203"/>
              <a:gd name="connsiteY13" fmla="*/ 3012743 h 3012743"/>
              <a:gd name="connsiteX14" fmla="*/ 0 w 2228203"/>
              <a:gd name="connsiteY14" fmla="*/ 2470449 h 3012743"/>
              <a:gd name="connsiteX15" fmla="*/ 0 w 2228203"/>
              <a:gd name="connsiteY15" fmla="*/ 1807646 h 3012743"/>
              <a:gd name="connsiteX16" fmla="*/ 0 w 2228203"/>
              <a:gd name="connsiteY16" fmla="*/ 1205097 h 3012743"/>
              <a:gd name="connsiteX17" fmla="*/ 0 w 2228203"/>
              <a:gd name="connsiteY17" fmla="*/ 692931 h 3012743"/>
              <a:gd name="connsiteX18" fmla="*/ 0 w 2228203"/>
              <a:gd name="connsiteY18" fmla="*/ 0 h 301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8203" h="3012743" fill="none" extrusionOk="0">
                <a:moveTo>
                  <a:pt x="0" y="0"/>
                </a:moveTo>
                <a:cubicBezTo>
                  <a:pt x="169080" y="-26954"/>
                  <a:pt x="403516" y="24596"/>
                  <a:pt x="557051" y="0"/>
                </a:cubicBezTo>
                <a:cubicBezTo>
                  <a:pt x="710586" y="-24596"/>
                  <a:pt x="909204" y="8519"/>
                  <a:pt x="1114102" y="0"/>
                </a:cubicBezTo>
                <a:cubicBezTo>
                  <a:pt x="1319000" y="-8519"/>
                  <a:pt x="1514956" y="22481"/>
                  <a:pt x="1671152" y="0"/>
                </a:cubicBezTo>
                <a:cubicBezTo>
                  <a:pt x="1827348" y="-22481"/>
                  <a:pt x="2031288" y="-13943"/>
                  <a:pt x="2228203" y="0"/>
                </a:cubicBezTo>
                <a:cubicBezTo>
                  <a:pt x="2217987" y="155592"/>
                  <a:pt x="2248460" y="368679"/>
                  <a:pt x="2228203" y="662803"/>
                </a:cubicBezTo>
                <a:cubicBezTo>
                  <a:pt x="2207946" y="956927"/>
                  <a:pt x="2222448" y="949640"/>
                  <a:pt x="2228203" y="1205097"/>
                </a:cubicBezTo>
                <a:cubicBezTo>
                  <a:pt x="2233958" y="1460554"/>
                  <a:pt x="2257434" y="1522463"/>
                  <a:pt x="2228203" y="1837773"/>
                </a:cubicBezTo>
                <a:cubicBezTo>
                  <a:pt x="2198972" y="2153083"/>
                  <a:pt x="2237074" y="2114934"/>
                  <a:pt x="2228203" y="2349940"/>
                </a:cubicBezTo>
                <a:cubicBezTo>
                  <a:pt x="2219332" y="2584946"/>
                  <a:pt x="2215584" y="2812399"/>
                  <a:pt x="2228203" y="3012743"/>
                </a:cubicBezTo>
                <a:cubicBezTo>
                  <a:pt x="2067946" y="3024091"/>
                  <a:pt x="1782968" y="3021035"/>
                  <a:pt x="1671152" y="3012743"/>
                </a:cubicBezTo>
                <a:cubicBezTo>
                  <a:pt x="1559336" y="3004451"/>
                  <a:pt x="1301403" y="2991485"/>
                  <a:pt x="1136384" y="3012743"/>
                </a:cubicBezTo>
                <a:cubicBezTo>
                  <a:pt x="971365" y="3034001"/>
                  <a:pt x="678594" y="3038662"/>
                  <a:pt x="557051" y="3012743"/>
                </a:cubicBezTo>
                <a:cubicBezTo>
                  <a:pt x="435508" y="2986824"/>
                  <a:pt x="149298" y="3014712"/>
                  <a:pt x="0" y="3012743"/>
                </a:cubicBezTo>
                <a:cubicBezTo>
                  <a:pt x="11940" y="2826095"/>
                  <a:pt x="16212" y="2724691"/>
                  <a:pt x="0" y="2470449"/>
                </a:cubicBezTo>
                <a:cubicBezTo>
                  <a:pt x="-16212" y="2216207"/>
                  <a:pt x="-19560" y="2072145"/>
                  <a:pt x="0" y="1807646"/>
                </a:cubicBezTo>
                <a:cubicBezTo>
                  <a:pt x="19560" y="1543147"/>
                  <a:pt x="12687" y="1383833"/>
                  <a:pt x="0" y="1205097"/>
                </a:cubicBezTo>
                <a:cubicBezTo>
                  <a:pt x="-12687" y="1026361"/>
                  <a:pt x="5863" y="797233"/>
                  <a:pt x="0" y="692931"/>
                </a:cubicBezTo>
                <a:cubicBezTo>
                  <a:pt x="-5863" y="588629"/>
                  <a:pt x="31548" y="225931"/>
                  <a:pt x="0" y="0"/>
                </a:cubicBezTo>
                <a:close/>
              </a:path>
              <a:path w="2228203" h="3012743" stroke="0" extrusionOk="0">
                <a:moveTo>
                  <a:pt x="0" y="0"/>
                </a:moveTo>
                <a:cubicBezTo>
                  <a:pt x="229765" y="-14248"/>
                  <a:pt x="293686" y="3209"/>
                  <a:pt x="534769" y="0"/>
                </a:cubicBezTo>
                <a:cubicBezTo>
                  <a:pt x="775852" y="-3209"/>
                  <a:pt x="895530" y="20200"/>
                  <a:pt x="1047255" y="0"/>
                </a:cubicBezTo>
                <a:cubicBezTo>
                  <a:pt x="1198980" y="-20200"/>
                  <a:pt x="1300480" y="8655"/>
                  <a:pt x="1537460" y="0"/>
                </a:cubicBezTo>
                <a:cubicBezTo>
                  <a:pt x="1774441" y="-8655"/>
                  <a:pt x="1901801" y="5851"/>
                  <a:pt x="2228203" y="0"/>
                </a:cubicBezTo>
                <a:cubicBezTo>
                  <a:pt x="2229960" y="270711"/>
                  <a:pt x="2231356" y="415188"/>
                  <a:pt x="2228203" y="542294"/>
                </a:cubicBezTo>
                <a:cubicBezTo>
                  <a:pt x="2225050" y="669400"/>
                  <a:pt x="2247510" y="868894"/>
                  <a:pt x="2228203" y="1084587"/>
                </a:cubicBezTo>
                <a:cubicBezTo>
                  <a:pt x="2208896" y="1300280"/>
                  <a:pt x="2238240" y="1368411"/>
                  <a:pt x="2228203" y="1626881"/>
                </a:cubicBezTo>
                <a:cubicBezTo>
                  <a:pt x="2218166" y="1885351"/>
                  <a:pt x="2231124" y="1954440"/>
                  <a:pt x="2228203" y="2199302"/>
                </a:cubicBezTo>
                <a:cubicBezTo>
                  <a:pt x="2225282" y="2444164"/>
                  <a:pt x="2189853" y="2654292"/>
                  <a:pt x="2228203" y="3012743"/>
                </a:cubicBezTo>
                <a:cubicBezTo>
                  <a:pt x="2016285" y="3009451"/>
                  <a:pt x="1850524" y="2998446"/>
                  <a:pt x="1626588" y="3012743"/>
                </a:cubicBezTo>
                <a:cubicBezTo>
                  <a:pt x="1402653" y="3027040"/>
                  <a:pt x="1179491" y="3002212"/>
                  <a:pt x="1024973" y="3012743"/>
                </a:cubicBezTo>
                <a:cubicBezTo>
                  <a:pt x="870456" y="3023274"/>
                  <a:pt x="461498" y="3030943"/>
                  <a:pt x="0" y="3012743"/>
                </a:cubicBezTo>
                <a:cubicBezTo>
                  <a:pt x="20560" y="2823502"/>
                  <a:pt x="-1630" y="2680952"/>
                  <a:pt x="0" y="2410194"/>
                </a:cubicBezTo>
                <a:cubicBezTo>
                  <a:pt x="1630" y="2139436"/>
                  <a:pt x="23935" y="1944477"/>
                  <a:pt x="0" y="1807646"/>
                </a:cubicBezTo>
                <a:cubicBezTo>
                  <a:pt x="-23935" y="1670815"/>
                  <a:pt x="11691" y="1410870"/>
                  <a:pt x="0" y="1174970"/>
                </a:cubicBezTo>
                <a:cubicBezTo>
                  <a:pt x="-11691" y="939070"/>
                  <a:pt x="-17040" y="821243"/>
                  <a:pt x="0" y="572421"/>
                </a:cubicBezTo>
                <a:cubicBezTo>
                  <a:pt x="17040" y="323599"/>
                  <a:pt x="25980" y="144992"/>
                  <a:pt x="0" y="0"/>
                </a:cubicBezTo>
                <a:close/>
              </a:path>
            </a:pathLst>
          </a:custGeom>
          <a:ln w="28575">
            <a:solidFill>
              <a:srgbClr val="002060"/>
            </a:solidFill>
            <a:extLst>
              <a:ext uri="{C807C97D-BFC1-408E-A445-0C87EB9F89A2}">
                <ask:lineSketchStyleProps xmlns:ask="http://schemas.microsoft.com/office/drawing/2018/sketchyshapes" sd="4199379382">
                  <a:prstGeom prst="rect">
                    <a:avLst/>
                  </a:prstGeom>
                  <ask:type>
                    <ask:lineSketchFreehand/>
                  </ask:type>
                </ask:lineSketchStyleProps>
              </a:ext>
            </a:extLst>
          </a:ln>
        </p:spPr>
      </p:pic>
      <p:pic>
        <p:nvPicPr>
          <p:cNvPr id="11" name="Image 10" descr="Une image contenant texte, tableau blanc&#10;&#10;Description générée automatiquement">
            <a:extLst>
              <a:ext uri="{FF2B5EF4-FFF2-40B4-BE49-F238E27FC236}">
                <a16:creationId xmlns:a16="http://schemas.microsoft.com/office/drawing/2014/main" id="{8AAD0563-CBD0-4A9F-BED1-0C55B15CA9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70" y="4265268"/>
            <a:ext cx="3012742" cy="2259556"/>
          </a:xfrm>
          <a:custGeom>
            <a:avLst/>
            <a:gdLst>
              <a:gd name="connsiteX0" fmla="*/ 0 w 3012742"/>
              <a:gd name="connsiteY0" fmla="*/ 0 h 2259556"/>
              <a:gd name="connsiteX1" fmla="*/ 572421 w 3012742"/>
              <a:gd name="connsiteY1" fmla="*/ 0 h 2259556"/>
              <a:gd name="connsiteX2" fmla="*/ 1084587 w 3012742"/>
              <a:gd name="connsiteY2" fmla="*/ 0 h 2259556"/>
              <a:gd name="connsiteX3" fmla="*/ 1717263 w 3012742"/>
              <a:gd name="connsiteY3" fmla="*/ 0 h 2259556"/>
              <a:gd name="connsiteX4" fmla="*/ 2229429 w 3012742"/>
              <a:gd name="connsiteY4" fmla="*/ 0 h 2259556"/>
              <a:gd name="connsiteX5" fmla="*/ 3012742 w 3012742"/>
              <a:gd name="connsiteY5" fmla="*/ 0 h 2259556"/>
              <a:gd name="connsiteX6" fmla="*/ 3012742 w 3012742"/>
              <a:gd name="connsiteY6" fmla="*/ 542293 h 2259556"/>
              <a:gd name="connsiteX7" fmla="*/ 3012742 w 3012742"/>
              <a:gd name="connsiteY7" fmla="*/ 1107182 h 2259556"/>
              <a:gd name="connsiteX8" fmla="*/ 3012742 w 3012742"/>
              <a:gd name="connsiteY8" fmla="*/ 1649476 h 2259556"/>
              <a:gd name="connsiteX9" fmla="*/ 3012742 w 3012742"/>
              <a:gd name="connsiteY9" fmla="*/ 2259556 h 2259556"/>
              <a:gd name="connsiteX10" fmla="*/ 2440321 w 3012742"/>
              <a:gd name="connsiteY10" fmla="*/ 2259556 h 2259556"/>
              <a:gd name="connsiteX11" fmla="*/ 1837773 w 3012742"/>
              <a:gd name="connsiteY11" fmla="*/ 2259556 h 2259556"/>
              <a:gd name="connsiteX12" fmla="*/ 1174969 w 3012742"/>
              <a:gd name="connsiteY12" fmla="*/ 2259556 h 2259556"/>
              <a:gd name="connsiteX13" fmla="*/ 602548 w 3012742"/>
              <a:gd name="connsiteY13" fmla="*/ 2259556 h 2259556"/>
              <a:gd name="connsiteX14" fmla="*/ 0 w 3012742"/>
              <a:gd name="connsiteY14" fmla="*/ 2259556 h 2259556"/>
              <a:gd name="connsiteX15" fmla="*/ 0 w 3012742"/>
              <a:gd name="connsiteY15" fmla="*/ 1762454 h 2259556"/>
              <a:gd name="connsiteX16" fmla="*/ 0 w 3012742"/>
              <a:gd name="connsiteY16" fmla="*/ 1197565 h 2259556"/>
              <a:gd name="connsiteX17" fmla="*/ 0 w 3012742"/>
              <a:gd name="connsiteY17" fmla="*/ 632676 h 2259556"/>
              <a:gd name="connsiteX18" fmla="*/ 0 w 3012742"/>
              <a:gd name="connsiteY18" fmla="*/ 0 h 2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12742" h="2259556" fill="none" extrusionOk="0">
                <a:moveTo>
                  <a:pt x="0" y="0"/>
                </a:moveTo>
                <a:cubicBezTo>
                  <a:pt x="184763" y="12082"/>
                  <a:pt x="405005" y="27664"/>
                  <a:pt x="572421" y="0"/>
                </a:cubicBezTo>
                <a:cubicBezTo>
                  <a:pt x="739837" y="-27664"/>
                  <a:pt x="850045" y="-20911"/>
                  <a:pt x="1084587" y="0"/>
                </a:cubicBezTo>
                <a:cubicBezTo>
                  <a:pt x="1319129" y="20911"/>
                  <a:pt x="1438263" y="24489"/>
                  <a:pt x="1717263" y="0"/>
                </a:cubicBezTo>
                <a:cubicBezTo>
                  <a:pt x="1996263" y="-24489"/>
                  <a:pt x="1986021" y="-19122"/>
                  <a:pt x="2229429" y="0"/>
                </a:cubicBezTo>
                <a:cubicBezTo>
                  <a:pt x="2472837" y="19122"/>
                  <a:pt x="2809391" y="4253"/>
                  <a:pt x="3012742" y="0"/>
                </a:cubicBezTo>
                <a:cubicBezTo>
                  <a:pt x="3024600" y="247039"/>
                  <a:pt x="3025741" y="325154"/>
                  <a:pt x="3012742" y="542293"/>
                </a:cubicBezTo>
                <a:cubicBezTo>
                  <a:pt x="2999743" y="759432"/>
                  <a:pt x="2997000" y="904237"/>
                  <a:pt x="3012742" y="1107182"/>
                </a:cubicBezTo>
                <a:cubicBezTo>
                  <a:pt x="3028484" y="1310127"/>
                  <a:pt x="3023367" y="1380796"/>
                  <a:pt x="3012742" y="1649476"/>
                </a:cubicBezTo>
                <a:cubicBezTo>
                  <a:pt x="3002117" y="1918156"/>
                  <a:pt x="3029633" y="1978171"/>
                  <a:pt x="3012742" y="2259556"/>
                </a:cubicBezTo>
                <a:cubicBezTo>
                  <a:pt x="2867747" y="2267787"/>
                  <a:pt x="2568148" y="2260082"/>
                  <a:pt x="2440321" y="2259556"/>
                </a:cubicBezTo>
                <a:cubicBezTo>
                  <a:pt x="2312494" y="2259030"/>
                  <a:pt x="2036819" y="2251618"/>
                  <a:pt x="1837773" y="2259556"/>
                </a:cubicBezTo>
                <a:cubicBezTo>
                  <a:pt x="1638727" y="2267494"/>
                  <a:pt x="1443271" y="2274219"/>
                  <a:pt x="1174969" y="2259556"/>
                </a:cubicBezTo>
                <a:cubicBezTo>
                  <a:pt x="906667" y="2244893"/>
                  <a:pt x="804592" y="2277409"/>
                  <a:pt x="602548" y="2259556"/>
                </a:cubicBezTo>
                <a:cubicBezTo>
                  <a:pt x="400504" y="2241703"/>
                  <a:pt x="257273" y="2237579"/>
                  <a:pt x="0" y="2259556"/>
                </a:cubicBezTo>
                <a:cubicBezTo>
                  <a:pt x="-14202" y="2071111"/>
                  <a:pt x="23018" y="1901955"/>
                  <a:pt x="0" y="1762454"/>
                </a:cubicBezTo>
                <a:cubicBezTo>
                  <a:pt x="-23018" y="1622953"/>
                  <a:pt x="-10670" y="1440367"/>
                  <a:pt x="0" y="1197565"/>
                </a:cubicBezTo>
                <a:cubicBezTo>
                  <a:pt x="10670" y="954763"/>
                  <a:pt x="6418" y="883613"/>
                  <a:pt x="0" y="632676"/>
                </a:cubicBezTo>
                <a:cubicBezTo>
                  <a:pt x="-6418" y="381739"/>
                  <a:pt x="-675" y="141462"/>
                  <a:pt x="0" y="0"/>
                </a:cubicBezTo>
                <a:close/>
              </a:path>
              <a:path w="3012742" h="2259556" stroke="0" extrusionOk="0">
                <a:moveTo>
                  <a:pt x="0" y="0"/>
                </a:moveTo>
                <a:cubicBezTo>
                  <a:pt x="210269" y="-15830"/>
                  <a:pt x="397868" y="-24042"/>
                  <a:pt x="662803" y="0"/>
                </a:cubicBezTo>
                <a:cubicBezTo>
                  <a:pt x="927738" y="24042"/>
                  <a:pt x="1085109" y="20232"/>
                  <a:pt x="1205097" y="0"/>
                </a:cubicBezTo>
                <a:cubicBezTo>
                  <a:pt x="1325085" y="-20232"/>
                  <a:pt x="1661373" y="-25626"/>
                  <a:pt x="1867900" y="0"/>
                </a:cubicBezTo>
                <a:cubicBezTo>
                  <a:pt x="2074427" y="25626"/>
                  <a:pt x="2543817" y="-41465"/>
                  <a:pt x="3012742" y="0"/>
                </a:cubicBezTo>
                <a:cubicBezTo>
                  <a:pt x="3014972" y="141795"/>
                  <a:pt x="3009492" y="403388"/>
                  <a:pt x="3012742" y="610080"/>
                </a:cubicBezTo>
                <a:cubicBezTo>
                  <a:pt x="3015992" y="816772"/>
                  <a:pt x="3013560" y="929317"/>
                  <a:pt x="3012742" y="1129778"/>
                </a:cubicBezTo>
                <a:cubicBezTo>
                  <a:pt x="3011924" y="1330239"/>
                  <a:pt x="3021514" y="1426090"/>
                  <a:pt x="3012742" y="1626880"/>
                </a:cubicBezTo>
                <a:cubicBezTo>
                  <a:pt x="3003970" y="1827670"/>
                  <a:pt x="3037302" y="2033962"/>
                  <a:pt x="3012742" y="2259556"/>
                </a:cubicBezTo>
                <a:cubicBezTo>
                  <a:pt x="2793246" y="2289055"/>
                  <a:pt x="2560407" y="2234047"/>
                  <a:pt x="2410194" y="2259556"/>
                </a:cubicBezTo>
                <a:cubicBezTo>
                  <a:pt x="2259981" y="2285065"/>
                  <a:pt x="1912041" y="2235194"/>
                  <a:pt x="1747390" y="2259556"/>
                </a:cubicBezTo>
                <a:cubicBezTo>
                  <a:pt x="1582739" y="2283918"/>
                  <a:pt x="1341321" y="2239665"/>
                  <a:pt x="1144842" y="2259556"/>
                </a:cubicBezTo>
                <a:cubicBezTo>
                  <a:pt x="948363" y="2279447"/>
                  <a:pt x="387772" y="2231904"/>
                  <a:pt x="0" y="2259556"/>
                </a:cubicBezTo>
                <a:cubicBezTo>
                  <a:pt x="-5873" y="2021368"/>
                  <a:pt x="-6012" y="1936121"/>
                  <a:pt x="0" y="1649476"/>
                </a:cubicBezTo>
                <a:cubicBezTo>
                  <a:pt x="6012" y="1362831"/>
                  <a:pt x="-2873" y="1190723"/>
                  <a:pt x="0" y="1039396"/>
                </a:cubicBezTo>
                <a:cubicBezTo>
                  <a:pt x="2873" y="888069"/>
                  <a:pt x="-22330" y="766898"/>
                  <a:pt x="0" y="519698"/>
                </a:cubicBezTo>
                <a:cubicBezTo>
                  <a:pt x="22330" y="272498"/>
                  <a:pt x="-12539" y="123018"/>
                  <a:pt x="0" y="0"/>
                </a:cubicBezTo>
                <a:close/>
              </a:path>
            </a:pathLst>
          </a:custGeom>
          <a:ln w="28575">
            <a:solidFill>
              <a:srgbClr val="002060"/>
            </a:solidFill>
            <a:extLst>
              <a:ext uri="{C807C97D-BFC1-408E-A445-0C87EB9F89A2}">
                <ask:lineSketchStyleProps xmlns:ask="http://schemas.microsoft.com/office/drawing/2018/sketchyshapes" sd="2691658013">
                  <a:prstGeom prst="rect">
                    <a:avLst/>
                  </a:prstGeom>
                  <ask:type>
                    <ask:lineSketchFreehand/>
                  </ask:type>
                </ask:lineSketchStyleProps>
              </a:ext>
            </a:extLst>
          </a:ln>
        </p:spPr>
      </p:pic>
    </p:spTree>
    <p:extLst>
      <p:ext uri="{BB962C8B-B14F-4D97-AF65-F5344CB8AC3E}">
        <p14:creationId xmlns:p14="http://schemas.microsoft.com/office/powerpoint/2010/main" val="400156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1BAD623A-96C4-4687-84BD-03E21F90C4F5}"/>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VIP </a:t>
            </a:r>
            <a:r>
              <a:rPr lang="fr-FR" sz="4800" dirty="0" err="1">
                <a:solidFill>
                  <a:srgbClr val="3E3E3E"/>
                </a:solidFill>
                <a:latin typeface="KyivType Sans2" panose="00000500000000000000" pitchFamily="50" charset="0"/>
              </a:rPr>
              <a:t>appointment</a:t>
            </a:r>
            <a:r>
              <a:rPr lang="fr-FR" sz="4800" dirty="0">
                <a:solidFill>
                  <a:srgbClr val="3E3E3E"/>
                </a:solidFill>
                <a:latin typeface="KyivType Sans2" panose="00000500000000000000" pitchFamily="50" charset="0"/>
              </a:rPr>
              <a:t> </a:t>
            </a:r>
          </a:p>
        </p:txBody>
      </p:sp>
      <p:pic>
        <p:nvPicPr>
          <p:cNvPr id="3" name="Image 2">
            <a:extLst>
              <a:ext uri="{FF2B5EF4-FFF2-40B4-BE49-F238E27FC236}">
                <a16:creationId xmlns:a16="http://schemas.microsoft.com/office/drawing/2014/main" id="{18DB2B84-2CFA-47CD-8550-0EDA18340215}"/>
              </a:ext>
            </a:extLst>
          </p:cNvPr>
          <p:cNvPicPr>
            <a:picLocks noChangeAspect="1"/>
          </p:cNvPicPr>
          <p:nvPr/>
        </p:nvPicPr>
        <p:blipFill rotWithShape="1">
          <a:blip r:embed="rId3">
            <a:extLst>
              <a:ext uri="{28A0092B-C50C-407E-A947-70E740481C1C}">
                <a14:useLocalDpi xmlns:a14="http://schemas.microsoft.com/office/drawing/2010/main" val="0"/>
              </a:ext>
            </a:extLst>
          </a:blip>
          <a:srcRect l="1254" t="1" r="50297" b="1268"/>
          <a:stretch/>
        </p:blipFill>
        <p:spPr>
          <a:xfrm>
            <a:off x="2866879" y="1509001"/>
            <a:ext cx="1160312" cy="12444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descr="Une image contenant personne, femme, extérieur, souriant&#10;&#10;Description générée automatiquement">
            <a:extLst>
              <a:ext uri="{FF2B5EF4-FFF2-40B4-BE49-F238E27FC236}">
                <a16:creationId xmlns:a16="http://schemas.microsoft.com/office/drawing/2014/main" id="{72BA3A61-9007-46FB-8993-4B000423E41E}"/>
              </a:ext>
            </a:extLst>
          </p:cNvPr>
          <p:cNvPicPr/>
          <p:nvPr/>
        </p:nvPicPr>
        <p:blipFill>
          <a:blip r:embed="rId4"/>
          <a:stretch>
            <a:fillRect/>
          </a:stretch>
        </p:blipFill>
        <p:spPr>
          <a:xfrm>
            <a:off x="1964327" y="1713620"/>
            <a:ext cx="1160312" cy="17525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Image 5">
            <a:extLst>
              <a:ext uri="{FF2B5EF4-FFF2-40B4-BE49-F238E27FC236}">
                <a16:creationId xmlns:a16="http://schemas.microsoft.com/office/drawing/2014/main" id="{1268B5D9-A740-45A7-A9AD-6D0F5786B0A5}"/>
              </a:ext>
            </a:extLst>
          </p:cNvPr>
          <p:cNvPicPr/>
          <p:nvPr/>
        </p:nvPicPr>
        <p:blipFill rotWithShape="1">
          <a:blip r:embed="rId5"/>
          <a:srcRect t="1478" b="3254"/>
          <a:stretch/>
        </p:blipFill>
        <p:spPr>
          <a:xfrm>
            <a:off x="1062318" y="1517787"/>
            <a:ext cx="1160312" cy="12357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itre 1">
            <a:extLst>
              <a:ext uri="{FF2B5EF4-FFF2-40B4-BE49-F238E27FC236}">
                <a16:creationId xmlns:a16="http://schemas.microsoft.com/office/drawing/2014/main" id="{06465B90-2A9A-420A-A2B3-20A9AA191AA0}"/>
              </a:ext>
            </a:extLst>
          </p:cNvPr>
          <p:cNvSpPr txBox="1">
            <a:spLocks/>
          </p:cNvSpPr>
          <p:nvPr/>
        </p:nvSpPr>
        <p:spPr>
          <a:xfrm>
            <a:off x="1158921" y="3718139"/>
            <a:ext cx="2964873" cy="2408387"/>
          </a:xfrm>
          <a:prstGeom prst="rect">
            <a:avLst/>
          </a:prstGeom>
          <a:noFill/>
          <a:ln>
            <a:solidFill>
              <a:srgbClr val="FDD6C2"/>
            </a:solidFill>
          </a:ln>
        </p:spPr>
        <p:txBody>
          <a:bodyPr vert="horz" lIns="51435" tIns="25718" rIns="51435" bIns="25718" rtlCol="0" anchor="b">
            <a:normAutofit fontScale="77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r>
              <a:rPr lang="fr-FR" sz="1350"/>
            </a:br>
            <a:br>
              <a:rPr lang="fr-FR" sz="1350"/>
            </a:br>
            <a:br>
              <a:rPr lang="fr-FR" sz="2531"/>
            </a:br>
            <a:br>
              <a:rPr lang="fr-FR" sz="2531"/>
            </a:br>
            <a:br>
              <a:rPr lang="fr-FR" sz="2531"/>
            </a:br>
            <a:br>
              <a:rPr lang="fr-FR" sz="2531"/>
            </a:br>
            <a:br>
              <a:rPr lang="fr-FR" sz="2531"/>
            </a:br>
            <a:br>
              <a:rPr lang="fr-FR" sz="2531"/>
            </a:br>
            <a:r>
              <a:rPr lang="fr-FR" sz="2531"/>
              <a:t> </a:t>
            </a:r>
            <a:br>
              <a:rPr lang="fr-FR" sz="2531"/>
            </a:br>
            <a:br>
              <a:rPr lang="fr-FR" sz="2531"/>
            </a:br>
            <a:r>
              <a:rPr lang="fr-FR" sz="2531"/>
              <a:t> </a:t>
            </a:r>
            <a:endParaRPr lang="fr-FR" sz="2531" dirty="0"/>
          </a:p>
        </p:txBody>
      </p:sp>
      <p:sp>
        <p:nvSpPr>
          <p:cNvPr id="8" name="ZoneTexte 7">
            <a:extLst>
              <a:ext uri="{FF2B5EF4-FFF2-40B4-BE49-F238E27FC236}">
                <a16:creationId xmlns:a16="http://schemas.microsoft.com/office/drawing/2014/main" id="{C84F244A-1E71-41BE-A268-70AB5E02C8D2}"/>
              </a:ext>
            </a:extLst>
          </p:cNvPr>
          <p:cNvSpPr txBox="1"/>
          <p:nvPr/>
        </p:nvSpPr>
        <p:spPr>
          <a:xfrm>
            <a:off x="1215204" y="3806836"/>
            <a:ext cx="2852305" cy="2654573"/>
          </a:xfrm>
          <a:prstGeom prst="rect">
            <a:avLst/>
          </a:prstGeom>
          <a:noFill/>
        </p:spPr>
        <p:txBody>
          <a:bodyPr wrap="square" rtlCol="0">
            <a:spAutoFit/>
          </a:bodyPr>
          <a:lstStyle/>
          <a:p>
            <a:pPr lvl="0" algn="ctr"/>
            <a:r>
              <a:rPr lang="en-US" sz="1600" b="1" dirty="0">
                <a:solidFill>
                  <a:srgbClr val="F16861"/>
                </a:solidFill>
                <a:latin typeface="Roboto Light" panose="02000000000000000000" pitchFamily="2" charset="0"/>
                <a:ea typeface="Roboto Light" panose="02000000000000000000" pitchFamily="2" charset="0"/>
              </a:rPr>
              <a:t>3 TEAMS – 3 VIP</a:t>
            </a:r>
            <a:endParaRPr lang="en-US" sz="1050" b="1" dirty="0">
              <a:solidFill>
                <a:srgbClr val="F16861"/>
              </a:solidFill>
              <a:latin typeface="Roboto Light" panose="02000000000000000000" pitchFamily="2" charset="0"/>
              <a:ea typeface="Roboto Light" panose="02000000000000000000" pitchFamily="2" charset="0"/>
            </a:endParaRPr>
          </a:p>
          <a:p>
            <a:pPr lvl="0" algn="ctr"/>
            <a:endParaRPr lang="en-US" sz="1050" dirty="0">
              <a:latin typeface="Roboto Light" panose="02000000000000000000" pitchFamily="2" charset="0"/>
              <a:ea typeface="Roboto Light" panose="02000000000000000000" pitchFamily="2" charset="0"/>
            </a:endParaRPr>
          </a:p>
          <a:p>
            <a:pPr lvl="0" algn="just"/>
            <a:r>
              <a:rPr lang="en-US" sz="1600" dirty="0">
                <a:latin typeface="Roboto Light" panose="02000000000000000000" pitchFamily="2" charset="0"/>
                <a:ea typeface="Roboto Light" panose="02000000000000000000" pitchFamily="2" charset="0"/>
              </a:rPr>
              <a:t>In each team, someone will play the role of the celebrity. The other members have to ask her the right questions in order to complete her beauty  prescription adapted to her needs. </a:t>
            </a:r>
          </a:p>
          <a:p>
            <a:endParaRPr lang="fr-FR" sz="2800" dirty="0"/>
          </a:p>
        </p:txBody>
      </p:sp>
      <p:sp>
        <p:nvSpPr>
          <p:cNvPr id="9" name="Titre 1">
            <a:extLst>
              <a:ext uri="{FF2B5EF4-FFF2-40B4-BE49-F238E27FC236}">
                <a16:creationId xmlns:a16="http://schemas.microsoft.com/office/drawing/2014/main" id="{5843B774-467E-4C9F-965B-22A6011B7166}"/>
              </a:ext>
            </a:extLst>
          </p:cNvPr>
          <p:cNvSpPr txBox="1">
            <a:spLocks/>
          </p:cNvSpPr>
          <p:nvPr/>
        </p:nvSpPr>
        <p:spPr>
          <a:xfrm>
            <a:off x="8614616" y="3906670"/>
            <a:ext cx="2424352" cy="1015662"/>
          </a:xfrm>
          <a:prstGeom prst="rect">
            <a:avLst/>
          </a:prstGeom>
          <a:solidFill>
            <a:srgbClr val="FFE6E4">
              <a:alpha val="61176"/>
            </a:srgbClr>
          </a:solidFill>
        </p:spPr>
        <p:txBody>
          <a:bodyPr vert="horz" lIns="51435" tIns="25718" rIns="51435" bIns="25718"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r>
              <a:rPr lang="fr-FR" sz="400"/>
            </a:br>
            <a:br>
              <a:rPr lang="fr-FR" sz="400"/>
            </a:br>
            <a:br>
              <a:rPr lang="fr-FR" sz="700"/>
            </a:br>
            <a:br>
              <a:rPr lang="fr-FR" sz="700"/>
            </a:br>
            <a:br>
              <a:rPr lang="fr-FR" sz="700"/>
            </a:br>
            <a:br>
              <a:rPr lang="fr-FR" sz="700"/>
            </a:br>
            <a:br>
              <a:rPr lang="fr-FR" sz="700"/>
            </a:br>
            <a:br>
              <a:rPr lang="fr-FR" sz="700"/>
            </a:br>
            <a:r>
              <a:rPr lang="fr-FR" sz="700"/>
              <a:t> </a:t>
            </a:r>
            <a:br>
              <a:rPr lang="fr-FR" sz="700"/>
            </a:br>
            <a:br>
              <a:rPr lang="fr-FR" sz="700"/>
            </a:br>
            <a:r>
              <a:rPr lang="fr-FR" sz="700"/>
              <a:t> </a:t>
            </a:r>
            <a:endParaRPr lang="fr-FR" sz="700" dirty="0"/>
          </a:p>
        </p:txBody>
      </p:sp>
      <p:sp>
        <p:nvSpPr>
          <p:cNvPr id="10" name="ZoneTexte 9">
            <a:extLst>
              <a:ext uri="{FF2B5EF4-FFF2-40B4-BE49-F238E27FC236}">
                <a16:creationId xmlns:a16="http://schemas.microsoft.com/office/drawing/2014/main" id="{A62F558B-8BB3-4337-9FAC-CBD9562D5784}"/>
              </a:ext>
            </a:extLst>
          </p:cNvPr>
          <p:cNvSpPr txBox="1"/>
          <p:nvPr/>
        </p:nvSpPr>
        <p:spPr>
          <a:xfrm>
            <a:off x="8614616" y="3906669"/>
            <a:ext cx="2526960" cy="1015663"/>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rPr>
              <a:t>The points </a:t>
            </a:r>
            <a:br>
              <a:rPr lang="fr-FR" sz="1200" dirty="0">
                <a:latin typeface="Roboto Light" panose="02000000000000000000" pitchFamily="2" charset="0"/>
                <a:ea typeface="Roboto Light" panose="02000000000000000000" pitchFamily="2" charset="0"/>
              </a:rPr>
            </a:br>
            <a:r>
              <a:rPr lang="fr-FR" sz="1200" dirty="0">
                <a:latin typeface="Roboto Light" panose="02000000000000000000" pitchFamily="2" charset="0"/>
                <a:ea typeface="Roboto Light" panose="02000000000000000000" pitchFamily="2" charset="0"/>
              </a:rPr>
              <a:t> </a:t>
            </a:r>
          </a:p>
          <a:p>
            <a:pPr algn="ctr"/>
            <a:r>
              <a:rPr lang="en-US" sz="1200" dirty="0">
                <a:latin typeface="Roboto Light" panose="02000000000000000000" pitchFamily="2" charset="0"/>
                <a:ea typeface="Roboto Light" panose="02000000000000000000" pitchFamily="2" charset="0"/>
              </a:rPr>
              <a:t>1 point for each good answer</a:t>
            </a:r>
          </a:p>
          <a:p>
            <a:pPr algn="ctr"/>
            <a:r>
              <a:rPr lang="en-US" sz="1200" dirty="0">
                <a:latin typeface="Roboto Light" panose="02000000000000000000" pitchFamily="2" charset="0"/>
                <a:ea typeface="Roboto Light" panose="02000000000000000000" pitchFamily="2" charset="0"/>
              </a:rPr>
              <a:t>+ 1 bonus point </a:t>
            </a:r>
          </a:p>
          <a:p>
            <a:pPr algn="ctr"/>
            <a:r>
              <a:rPr lang="en-US" sz="1200" dirty="0">
                <a:latin typeface="Roboto Light" panose="02000000000000000000" pitchFamily="2" charset="0"/>
                <a:ea typeface="Roboto Light" panose="02000000000000000000" pitchFamily="2" charset="0"/>
              </a:rPr>
              <a:t>for the treatment</a:t>
            </a:r>
            <a:endParaRPr lang="fr-FR" sz="2800" dirty="0">
              <a:latin typeface="KyivType Sans2" panose="00000500000000000000" charset="0"/>
            </a:endParaRPr>
          </a:p>
        </p:txBody>
      </p:sp>
      <p:sp>
        <p:nvSpPr>
          <p:cNvPr id="11" name="Rectangle 10">
            <a:extLst>
              <a:ext uri="{FF2B5EF4-FFF2-40B4-BE49-F238E27FC236}">
                <a16:creationId xmlns:a16="http://schemas.microsoft.com/office/drawing/2014/main" id="{F4348A6E-0034-4E7A-B9E3-28D0798B1BF1}"/>
              </a:ext>
            </a:extLst>
          </p:cNvPr>
          <p:cNvSpPr/>
          <p:nvPr/>
        </p:nvSpPr>
        <p:spPr>
          <a:xfrm>
            <a:off x="5848404" y="3906669"/>
            <a:ext cx="2668040" cy="1015663"/>
          </a:xfrm>
          <a:prstGeom prst="rect">
            <a:avLst/>
          </a:prstGeom>
          <a:solidFill>
            <a:srgbClr val="FDD6C2"/>
          </a:solidFill>
        </p:spPr>
        <p:txBody>
          <a:bodyPr wrap="square">
            <a:spAutoFit/>
          </a:bodyPr>
          <a:lstStyle/>
          <a:p>
            <a:pPr lvl="0"/>
            <a:r>
              <a:rPr lang="fr-FR" sz="1200" dirty="0">
                <a:latin typeface="Roboto Light" panose="02000000000000000000" pitchFamily="2" charset="0"/>
                <a:ea typeface="Roboto Light" panose="02000000000000000000" pitchFamily="2" charset="0"/>
              </a:rPr>
              <a:t>1</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en-US" sz="1200" dirty="0">
                <a:latin typeface="Roboto Light" panose="02000000000000000000" pitchFamily="2" charset="0"/>
                <a:ea typeface="Roboto Light" panose="02000000000000000000" pitchFamily="2" charset="0"/>
              </a:rPr>
              <a:t>You have 5 minutes to make her diagnosis and ask her all the questions you want </a:t>
            </a:r>
            <a:endParaRPr lang="fr-FR" sz="1200" dirty="0">
              <a:latin typeface="Roboto Light" panose="02000000000000000000" pitchFamily="2" charset="0"/>
              <a:ea typeface="Roboto Light" panose="02000000000000000000" pitchFamily="2" charset="0"/>
            </a:endParaRPr>
          </a:p>
          <a:p>
            <a:pPr lvl="0"/>
            <a:r>
              <a:rPr lang="fr-FR" sz="1200" dirty="0">
                <a:latin typeface="Roboto Light" panose="02000000000000000000" pitchFamily="2" charset="0"/>
                <a:ea typeface="Roboto Light" panose="02000000000000000000" pitchFamily="2" charset="0"/>
              </a:rPr>
              <a:t>2</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en-US" sz="1200" dirty="0">
                <a:latin typeface="Roboto Light" panose="02000000000000000000" pitchFamily="2" charset="0"/>
                <a:ea typeface="Roboto Light" panose="02000000000000000000" pitchFamily="2" charset="0"/>
              </a:rPr>
              <a:t>fill in the beauty prescription</a:t>
            </a:r>
          </a:p>
          <a:p>
            <a:pPr lvl="0"/>
            <a:r>
              <a:rPr lang="en-US" sz="1200" dirty="0">
                <a:latin typeface="Roboto Light" panose="02000000000000000000" pitchFamily="2" charset="0"/>
                <a:ea typeface="Roboto Light" panose="02000000000000000000" pitchFamily="2" charset="0"/>
              </a:rPr>
              <a:t>(select 10 products) </a:t>
            </a:r>
          </a:p>
        </p:txBody>
      </p:sp>
      <p:sp>
        <p:nvSpPr>
          <p:cNvPr id="12" name="Titre 3">
            <a:extLst>
              <a:ext uri="{FF2B5EF4-FFF2-40B4-BE49-F238E27FC236}">
                <a16:creationId xmlns:a16="http://schemas.microsoft.com/office/drawing/2014/main" id="{70946A64-F9D1-4092-BD27-1DDD75DB99A3}"/>
              </a:ext>
            </a:extLst>
          </p:cNvPr>
          <p:cNvSpPr txBox="1">
            <a:spLocks/>
          </p:cNvSpPr>
          <p:nvPr/>
        </p:nvSpPr>
        <p:spPr>
          <a:xfrm>
            <a:off x="6917101" y="2377903"/>
            <a:ext cx="2583440" cy="294618"/>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600" dirty="0">
                <a:solidFill>
                  <a:srgbClr val="F16861"/>
                </a:solidFill>
                <a:latin typeface="KyivType Sans2" panose="00000500000000000000" charset="0"/>
              </a:rPr>
              <a:t>OBJECTIVES </a:t>
            </a:r>
          </a:p>
        </p:txBody>
      </p:sp>
      <p:sp>
        <p:nvSpPr>
          <p:cNvPr id="13" name="ZoneTexte 12">
            <a:extLst>
              <a:ext uri="{FF2B5EF4-FFF2-40B4-BE49-F238E27FC236}">
                <a16:creationId xmlns:a16="http://schemas.microsoft.com/office/drawing/2014/main" id="{298D6BC9-4603-41B6-A058-7E990A0A213C}"/>
              </a:ext>
            </a:extLst>
          </p:cNvPr>
          <p:cNvSpPr txBox="1"/>
          <p:nvPr/>
        </p:nvSpPr>
        <p:spPr>
          <a:xfrm>
            <a:off x="6131860" y="2819830"/>
            <a:ext cx="4444686" cy="646331"/>
          </a:xfrm>
          <a:prstGeom prst="rect">
            <a:avLst/>
          </a:prstGeom>
          <a:noFill/>
          <a:ln>
            <a:solidFill>
              <a:srgbClr val="FDD6C2"/>
            </a:solidFill>
          </a:ln>
        </p:spPr>
        <p:txBody>
          <a:bodyPr wrap="square" rtlCol="0">
            <a:spAutoFit/>
          </a:bodyPr>
          <a:lstStyle/>
          <a:p>
            <a:pPr marL="160734" indent="-160734" algn="just">
              <a:buFont typeface="Wingdings" panose="05000000000000000000" pitchFamily="2" charset="2"/>
              <a:buChar char="ü"/>
            </a:pPr>
            <a:r>
              <a:rPr lang="fr-FR" sz="1200" dirty="0" err="1">
                <a:latin typeface="Roboto Light" panose="02000000000000000000" pitchFamily="2" charset="0"/>
                <a:ea typeface="Roboto Light" panose="02000000000000000000" pitchFamily="2" charset="0"/>
              </a:rPr>
              <a:t>Learn</a:t>
            </a:r>
            <a:r>
              <a:rPr lang="fr-FR" sz="1200" dirty="0">
                <a:latin typeface="Roboto Light" panose="02000000000000000000" pitchFamily="2" charset="0"/>
                <a:ea typeface="Roboto Light" panose="02000000000000000000" pitchFamily="2" charset="0"/>
              </a:rPr>
              <a:t> how to </a:t>
            </a:r>
            <a:r>
              <a:rPr lang="fr-FR" sz="1200" dirty="0" err="1">
                <a:latin typeface="Roboto Light" panose="02000000000000000000" pitchFamily="2" charset="0"/>
                <a:ea typeface="Roboto Light" panose="02000000000000000000" pitchFamily="2" charset="0"/>
              </a:rPr>
              <a:t>ask</a:t>
            </a:r>
            <a:r>
              <a:rPr lang="fr-FR" sz="1200" dirty="0">
                <a:latin typeface="Roboto Light" panose="02000000000000000000" pitchFamily="2" charset="0"/>
                <a:ea typeface="Roboto Light" panose="02000000000000000000" pitchFamily="2" charset="0"/>
              </a:rPr>
              <a:t> good questions for a skin </a:t>
            </a:r>
            <a:r>
              <a:rPr lang="fr-FR" sz="1200" dirty="0" err="1">
                <a:latin typeface="Roboto Light" panose="02000000000000000000" pitchFamily="2" charset="0"/>
                <a:ea typeface="Roboto Light" panose="02000000000000000000" pitchFamily="2" charset="0"/>
              </a:rPr>
              <a:t>diagnosis</a:t>
            </a:r>
            <a:r>
              <a:rPr lang="fr-FR" sz="1200" dirty="0">
                <a:latin typeface="Roboto Light" panose="02000000000000000000" pitchFamily="2" charset="0"/>
                <a:ea typeface="Roboto Light" panose="02000000000000000000" pitchFamily="2" charset="0"/>
              </a:rPr>
              <a:t> </a:t>
            </a:r>
          </a:p>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Practice active </a:t>
            </a:r>
            <a:r>
              <a:rPr lang="fr-FR" sz="1200" dirty="0" err="1">
                <a:latin typeface="Roboto Light" panose="02000000000000000000" pitchFamily="2" charset="0"/>
                <a:ea typeface="Roboto Light" panose="02000000000000000000" pitchFamily="2" charset="0"/>
              </a:rPr>
              <a:t>listening</a:t>
            </a:r>
            <a:r>
              <a:rPr lang="fr-FR" sz="1200" dirty="0">
                <a:latin typeface="Roboto Light" panose="02000000000000000000" pitchFamily="2" charset="0"/>
                <a:ea typeface="Roboto Light" panose="02000000000000000000" pitchFamily="2" charset="0"/>
              </a:rPr>
              <a:t> and </a:t>
            </a:r>
            <a:r>
              <a:rPr lang="fr-FR" sz="1200" dirty="0" err="1">
                <a:latin typeface="Roboto Light" panose="02000000000000000000" pitchFamily="2" charset="0"/>
                <a:ea typeface="Roboto Light" panose="02000000000000000000" pitchFamily="2" charset="0"/>
              </a:rPr>
              <a:t>retain</a:t>
            </a:r>
            <a:r>
              <a:rPr lang="fr-FR" sz="1200" dirty="0">
                <a:latin typeface="Roboto Light" panose="02000000000000000000" pitchFamily="2" charset="0"/>
                <a:ea typeface="Roboto Light" panose="02000000000000000000" pitchFamily="2" charset="0"/>
              </a:rPr>
              <a:t> important information </a:t>
            </a:r>
          </a:p>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Use the beauty prescription in a </a:t>
            </a:r>
            <a:r>
              <a:rPr lang="fr-FR" sz="1200" dirty="0" err="1">
                <a:latin typeface="Roboto Light" panose="02000000000000000000" pitchFamily="2" charset="0"/>
                <a:ea typeface="Roboto Light" panose="02000000000000000000" pitchFamily="2" charset="0"/>
              </a:rPr>
              <a:t>systematic</a:t>
            </a:r>
            <a:r>
              <a:rPr lang="fr-FR" sz="1200" dirty="0">
                <a:latin typeface="Roboto Light" panose="02000000000000000000" pitchFamily="2" charset="0"/>
                <a:ea typeface="Roboto Light" panose="02000000000000000000" pitchFamily="2" charset="0"/>
              </a:rPr>
              <a:t> and efficient </a:t>
            </a:r>
            <a:r>
              <a:rPr lang="fr-FR" sz="1200" dirty="0" err="1">
                <a:latin typeface="Roboto Light" panose="02000000000000000000" pitchFamily="2" charset="0"/>
                <a:ea typeface="Roboto Light" panose="02000000000000000000" pitchFamily="2" charset="0"/>
              </a:rPr>
              <a:t>way</a:t>
            </a:r>
            <a:endParaRPr lang="fr-FR" sz="1200" dirty="0">
              <a:latin typeface="Roboto Light" panose="02000000000000000000" pitchFamily="2" charset="0"/>
              <a:ea typeface="Roboto Light" panose="02000000000000000000" pitchFamily="2" charset="0"/>
            </a:endParaRPr>
          </a:p>
        </p:txBody>
      </p:sp>
      <p:sp>
        <p:nvSpPr>
          <p:cNvPr id="14" name="Titre 3">
            <a:extLst>
              <a:ext uri="{FF2B5EF4-FFF2-40B4-BE49-F238E27FC236}">
                <a16:creationId xmlns:a16="http://schemas.microsoft.com/office/drawing/2014/main" id="{1E3C8169-F1A5-41FB-9C6D-BDA27CD970CB}"/>
              </a:ext>
            </a:extLst>
          </p:cNvPr>
          <p:cNvSpPr txBox="1">
            <a:spLocks/>
          </p:cNvSpPr>
          <p:nvPr/>
        </p:nvSpPr>
        <p:spPr>
          <a:xfrm>
            <a:off x="4319886" y="1049374"/>
            <a:ext cx="3552230" cy="298687"/>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800" dirty="0">
                <a:latin typeface="KyivType Sans2" panose="00000500000000000000" charset="0"/>
              </a:rPr>
              <a:t>THE BEAUTY PRESCRIPTION</a:t>
            </a:r>
          </a:p>
        </p:txBody>
      </p:sp>
    </p:spTree>
    <p:extLst>
      <p:ext uri="{BB962C8B-B14F-4D97-AF65-F5344CB8AC3E}">
        <p14:creationId xmlns:p14="http://schemas.microsoft.com/office/powerpoint/2010/main" val="413361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07BFE49F-FDA7-436F-8E92-85788B407C70}"/>
              </a:ext>
            </a:extLst>
          </p:cNvPr>
          <p:cNvGraphicFramePr>
            <a:graphicFrameLocks noChangeAspect="1"/>
          </p:cNvGraphicFramePr>
          <p:nvPr>
            <p:extLst>
              <p:ext uri="{D42A27DB-BD31-4B8C-83A1-F6EECF244321}">
                <p14:modId xmlns:p14="http://schemas.microsoft.com/office/powerpoint/2010/main" val="428461811"/>
              </p:ext>
            </p:extLst>
          </p:nvPr>
        </p:nvGraphicFramePr>
        <p:xfrm>
          <a:off x="403225" y="1333500"/>
          <a:ext cx="11385550" cy="2095500"/>
        </p:xfrm>
        <a:graphic>
          <a:graphicData uri="http://schemas.openxmlformats.org/presentationml/2006/ole">
            <mc:AlternateContent xmlns:mc="http://schemas.openxmlformats.org/markup-compatibility/2006">
              <mc:Choice xmlns:v="urn:schemas-microsoft-com:vml" Requires="v">
                <p:oleObj spid="_x0000_s5128" name="Bitmap Image" r:id="rId4" imgW="13624560" imgH="2514600" progId="PBrush">
                  <p:embed/>
                </p:oleObj>
              </mc:Choice>
              <mc:Fallback>
                <p:oleObj name="Bitmap Image" r:id="rId4" imgW="13624560" imgH="2514600" progId="PBrush">
                  <p:embed/>
                  <p:pic>
                    <p:nvPicPr>
                      <p:cNvPr id="0" name=""/>
                      <p:cNvPicPr/>
                      <p:nvPr/>
                    </p:nvPicPr>
                    <p:blipFill>
                      <a:blip r:embed="rId5"/>
                      <a:stretch>
                        <a:fillRect/>
                      </a:stretch>
                    </p:blipFill>
                    <p:spPr>
                      <a:xfrm>
                        <a:off x="403225" y="1333500"/>
                        <a:ext cx="11385550" cy="2095500"/>
                      </a:xfrm>
                      <a:prstGeom prst="rect">
                        <a:avLst/>
                      </a:prstGeom>
                    </p:spPr>
                  </p:pic>
                </p:oleObj>
              </mc:Fallback>
            </mc:AlternateContent>
          </a:graphicData>
        </a:graphic>
      </p:graphicFrame>
      <p:sp>
        <p:nvSpPr>
          <p:cNvPr id="6" name="Titre 2">
            <a:extLst>
              <a:ext uri="{FF2B5EF4-FFF2-40B4-BE49-F238E27FC236}">
                <a16:creationId xmlns:a16="http://schemas.microsoft.com/office/drawing/2014/main" id="{10FBB436-DA4A-48EB-8DD9-70C85BDF5B47}"/>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VIP </a:t>
            </a:r>
            <a:r>
              <a:rPr lang="fr-FR" sz="4800" dirty="0" err="1">
                <a:solidFill>
                  <a:srgbClr val="3E3E3E"/>
                </a:solidFill>
                <a:latin typeface="KyivType Sans2" panose="00000500000000000000" pitchFamily="50" charset="0"/>
              </a:rPr>
              <a:t>appointment</a:t>
            </a:r>
            <a:r>
              <a:rPr lang="fr-FR" sz="4800" dirty="0">
                <a:solidFill>
                  <a:srgbClr val="3E3E3E"/>
                </a:solidFill>
                <a:latin typeface="KyivType Sans2" panose="00000500000000000000" pitchFamily="50" charset="0"/>
              </a:rPr>
              <a:t> </a:t>
            </a:r>
          </a:p>
        </p:txBody>
      </p:sp>
      <p:pic>
        <p:nvPicPr>
          <p:cNvPr id="8" name="Graphique 7" descr="Ligne fléchée : droite contour">
            <a:extLst>
              <a:ext uri="{FF2B5EF4-FFF2-40B4-BE49-F238E27FC236}">
                <a16:creationId xmlns:a16="http://schemas.microsoft.com/office/drawing/2014/main" id="{90F19BB3-BD58-41C2-BB9C-FEFBD72900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1858926" y="3370522"/>
            <a:ext cx="563525" cy="914400"/>
          </a:xfrm>
          <a:prstGeom prst="rect">
            <a:avLst/>
          </a:prstGeom>
        </p:spPr>
      </p:pic>
      <p:pic>
        <p:nvPicPr>
          <p:cNvPr id="9" name="Graphique 8" descr="Ligne fléchée : droite contour">
            <a:extLst>
              <a:ext uri="{FF2B5EF4-FFF2-40B4-BE49-F238E27FC236}">
                <a16:creationId xmlns:a16="http://schemas.microsoft.com/office/drawing/2014/main" id="{F3955387-2482-4323-A66A-7CB994F606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9769547" y="3312042"/>
            <a:ext cx="563525" cy="914400"/>
          </a:xfrm>
          <a:prstGeom prst="rect">
            <a:avLst/>
          </a:prstGeom>
        </p:spPr>
      </p:pic>
      <p:pic>
        <p:nvPicPr>
          <p:cNvPr id="10" name="Graphique 9" descr="Ligne fléchée : droite contour">
            <a:extLst>
              <a:ext uri="{FF2B5EF4-FFF2-40B4-BE49-F238E27FC236}">
                <a16:creationId xmlns:a16="http://schemas.microsoft.com/office/drawing/2014/main" id="{A13ADBAD-4AC5-4A7A-90A8-004B55E38B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5814237" y="3312043"/>
            <a:ext cx="563525" cy="914400"/>
          </a:xfrm>
          <a:prstGeom prst="rect">
            <a:avLst/>
          </a:prstGeom>
        </p:spPr>
      </p:pic>
      <p:sp>
        <p:nvSpPr>
          <p:cNvPr id="11" name="ZoneTexte 10">
            <a:extLst>
              <a:ext uri="{FF2B5EF4-FFF2-40B4-BE49-F238E27FC236}">
                <a16:creationId xmlns:a16="http://schemas.microsoft.com/office/drawing/2014/main" id="{0FF66A50-6816-40F4-87E4-D951CA5B9B3C}"/>
              </a:ext>
            </a:extLst>
          </p:cNvPr>
          <p:cNvSpPr txBox="1"/>
          <p:nvPr/>
        </p:nvSpPr>
        <p:spPr>
          <a:xfrm>
            <a:off x="403225" y="4321339"/>
            <a:ext cx="2829073" cy="1384995"/>
          </a:xfrm>
          <a:prstGeom prst="rect">
            <a:avLst/>
          </a:prstGeom>
          <a:solidFill>
            <a:srgbClr val="D9CCE0"/>
          </a:solidFill>
        </p:spPr>
        <p:txBody>
          <a:bodyPr wrap="square" rtlCol="0">
            <a:spAutoFit/>
          </a:bodyPr>
          <a:lstStyle/>
          <a:p>
            <a:pPr algn="just"/>
            <a:r>
              <a:rPr lang="fr-FR" sz="1200" dirty="0">
                <a:latin typeface="Roboto Light" panose="02000000000000000000" pitchFamily="2" charset="0"/>
                <a:ea typeface="Roboto Light" panose="02000000000000000000" pitchFamily="2" charset="0"/>
              </a:rPr>
              <a:t>ANTI AGING : </a:t>
            </a:r>
          </a:p>
          <a:p>
            <a:pPr algn="just"/>
            <a:r>
              <a:rPr lang="fr-FR" sz="1200" dirty="0">
                <a:latin typeface="Roboto Light" panose="02000000000000000000" pitchFamily="2" charset="0"/>
                <a:ea typeface="Roboto Light" panose="02000000000000000000" pitchFamily="2" charset="0"/>
              </a:rPr>
              <a:t>AGE CORRECTION &amp; AGE EXCEPTION</a:t>
            </a:r>
          </a:p>
          <a:p>
            <a:pPr algn="just"/>
            <a:r>
              <a:rPr lang="fr-FR" sz="1200" dirty="0">
                <a:latin typeface="Roboto Light" panose="02000000000000000000" pitchFamily="2" charset="0"/>
                <a:ea typeface="Roboto Light" panose="02000000000000000000" pitchFamily="2" charset="0"/>
              </a:rPr>
              <a:t>SERUM C20</a:t>
            </a:r>
          </a:p>
          <a:p>
            <a:pPr algn="just"/>
            <a:endParaRPr lang="fr-FR" sz="1200" dirty="0">
              <a:latin typeface="Roboto Light" panose="02000000000000000000" pitchFamily="2" charset="0"/>
              <a:ea typeface="Roboto Light" panose="02000000000000000000" pitchFamily="2" charset="0"/>
            </a:endParaRPr>
          </a:p>
          <a:p>
            <a:pPr algn="just"/>
            <a:r>
              <a:rPr lang="fr-FR" sz="1200" dirty="0">
                <a:latin typeface="Roboto Light" panose="02000000000000000000" pitchFamily="2" charset="0"/>
                <a:ea typeface="Roboto Light" panose="02000000000000000000" pitchFamily="2" charset="0"/>
              </a:rPr>
              <a:t>TREATMENTS :</a:t>
            </a:r>
          </a:p>
          <a:p>
            <a:pPr algn="just"/>
            <a:r>
              <a:rPr lang="fr-FR" sz="1200" dirty="0">
                <a:latin typeface="Roboto Light" panose="02000000000000000000" pitchFamily="2" charset="0"/>
                <a:ea typeface="Roboto Light" panose="02000000000000000000" pitchFamily="2" charset="0"/>
              </a:rPr>
              <a:t>VITAMIN C</a:t>
            </a:r>
            <a:r>
              <a:rPr lang="fr-FR" sz="1200" baseline="30000" dirty="0">
                <a:latin typeface="Roboto Light" panose="02000000000000000000" pitchFamily="2" charset="0"/>
                <a:ea typeface="Roboto Light" panose="02000000000000000000" pitchFamily="2" charset="0"/>
              </a:rPr>
              <a:t>25</a:t>
            </a:r>
          </a:p>
          <a:p>
            <a:pPr algn="just"/>
            <a:r>
              <a:rPr lang="fr-FR" sz="1200" dirty="0">
                <a:latin typeface="Roboto Light" panose="02000000000000000000" pitchFamily="2" charset="0"/>
                <a:ea typeface="Roboto Light" panose="02000000000000000000" pitchFamily="2" charset="0"/>
              </a:rPr>
              <a:t>EXCELLENCE CODE</a:t>
            </a:r>
            <a:endParaRPr lang="fr-FR" sz="2800" dirty="0">
              <a:latin typeface="KyivType Sans2" panose="00000500000000000000" charset="0"/>
            </a:endParaRPr>
          </a:p>
        </p:txBody>
      </p:sp>
      <p:sp>
        <p:nvSpPr>
          <p:cNvPr id="14" name="ZoneTexte 13">
            <a:extLst>
              <a:ext uri="{FF2B5EF4-FFF2-40B4-BE49-F238E27FC236}">
                <a16:creationId xmlns:a16="http://schemas.microsoft.com/office/drawing/2014/main" id="{8BC3AD69-4D53-42A8-B068-9F227FADAC6A}"/>
              </a:ext>
            </a:extLst>
          </p:cNvPr>
          <p:cNvSpPr txBox="1"/>
          <p:nvPr/>
        </p:nvSpPr>
        <p:spPr>
          <a:xfrm>
            <a:off x="4681462" y="4321338"/>
            <a:ext cx="2829073" cy="1200329"/>
          </a:xfrm>
          <a:prstGeom prst="rect">
            <a:avLst/>
          </a:prstGeom>
          <a:solidFill>
            <a:srgbClr val="D9CCE0"/>
          </a:solidFill>
        </p:spPr>
        <p:txBody>
          <a:bodyPr wrap="square" rtlCol="0">
            <a:spAutoFit/>
          </a:bodyPr>
          <a:lstStyle/>
          <a:p>
            <a:pPr algn="just"/>
            <a:r>
              <a:rPr lang="fr-FR" sz="1200" dirty="0">
                <a:latin typeface="Roboto Light" panose="02000000000000000000" pitchFamily="2" charset="0"/>
                <a:ea typeface="Roboto Light" panose="02000000000000000000" pitchFamily="2" charset="0"/>
              </a:rPr>
              <a:t>NEW SKIN :</a:t>
            </a:r>
          </a:p>
          <a:p>
            <a:r>
              <a:rPr lang="fr-FR" sz="1200" dirty="0">
                <a:latin typeface="Roboto Light" panose="02000000000000000000" pitchFamily="2" charset="0"/>
                <a:ea typeface="Roboto Light" panose="02000000000000000000" pitchFamily="2" charset="0"/>
              </a:rPr>
              <a:t>NUDE PERFECT &amp; RENEWING PRODUCTS </a:t>
            </a:r>
          </a:p>
          <a:p>
            <a:pPr algn="just"/>
            <a:endParaRPr lang="fr-FR" sz="1200" dirty="0">
              <a:latin typeface="Roboto Light" panose="02000000000000000000" pitchFamily="2" charset="0"/>
              <a:ea typeface="Roboto Light" panose="02000000000000000000" pitchFamily="2" charset="0"/>
            </a:endParaRPr>
          </a:p>
          <a:p>
            <a:pPr algn="just"/>
            <a:r>
              <a:rPr lang="fr-FR" sz="1200" dirty="0">
                <a:latin typeface="Roboto Light" panose="02000000000000000000" pitchFamily="2" charset="0"/>
                <a:ea typeface="Roboto Light" panose="02000000000000000000" pitchFamily="2" charset="0"/>
              </a:rPr>
              <a:t>TREATMENTS :</a:t>
            </a:r>
          </a:p>
          <a:p>
            <a:pPr algn="just"/>
            <a:r>
              <a:rPr lang="fr-FR" sz="1200" dirty="0">
                <a:latin typeface="Roboto Light" panose="02000000000000000000" pitchFamily="2" charset="0"/>
                <a:ea typeface="Roboto Light" panose="02000000000000000000" pitchFamily="2" charset="0"/>
              </a:rPr>
              <a:t>PEELING</a:t>
            </a:r>
            <a:r>
              <a:rPr lang="fr-FR" sz="1200" baseline="30000" dirty="0">
                <a:latin typeface="Roboto Light" panose="02000000000000000000" pitchFamily="2" charset="0"/>
                <a:ea typeface="Roboto Light" panose="02000000000000000000" pitchFamily="2" charset="0"/>
              </a:rPr>
              <a:t>30</a:t>
            </a:r>
            <a:endParaRPr lang="fr-FR" sz="2800" baseline="30000" dirty="0">
              <a:latin typeface="KyivType Sans2" panose="00000500000000000000" charset="0"/>
            </a:endParaRPr>
          </a:p>
        </p:txBody>
      </p:sp>
      <p:sp>
        <p:nvSpPr>
          <p:cNvPr id="15" name="ZoneTexte 14">
            <a:extLst>
              <a:ext uri="{FF2B5EF4-FFF2-40B4-BE49-F238E27FC236}">
                <a16:creationId xmlns:a16="http://schemas.microsoft.com/office/drawing/2014/main" id="{CA660637-9FF9-4846-8FC4-C645F1542E6D}"/>
              </a:ext>
            </a:extLst>
          </p:cNvPr>
          <p:cNvSpPr txBox="1"/>
          <p:nvPr/>
        </p:nvSpPr>
        <p:spPr>
          <a:xfrm>
            <a:off x="8636772" y="4321338"/>
            <a:ext cx="2829073" cy="1015663"/>
          </a:xfrm>
          <a:prstGeom prst="rect">
            <a:avLst/>
          </a:prstGeom>
          <a:solidFill>
            <a:srgbClr val="D9CCE0"/>
          </a:solidFill>
        </p:spPr>
        <p:txBody>
          <a:bodyPr wrap="square" rtlCol="0">
            <a:spAutoFit/>
          </a:bodyPr>
          <a:lstStyle/>
          <a:p>
            <a:pPr algn="just"/>
            <a:r>
              <a:rPr lang="fr-FR" sz="1200" dirty="0">
                <a:latin typeface="Roboto Light" panose="02000000000000000000" pitchFamily="2" charset="0"/>
                <a:ea typeface="Roboto Light" panose="02000000000000000000" pitchFamily="2" charset="0"/>
              </a:rPr>
              <a:t>ANTI-IMPERFECTIONS :</a:t>
            </a:r>
          </a:p>
          <a:p>
            <a:r>
              <a:rPr lang="fr-FR" sz="1200" dirty="0">
                <a:latin typeface="Roboto Light" panose="02000000000000000000" pitchFamily="2" charset="0"/>
                <a:ea typeface="Roboto Light" panose="02000000000000000000" pitchFamily="2" charset="0"/>
              </a:rPr>
              <a:t>PURITY &amp; MATIFY</a:t>
            </a:r>
          </a:p>
          <a:p>
            <a:pPr algn="just"/>
            <a:endParaRPr lang="fr-FR" sz="1200" dirty="0">
              <a:latin typeface="Roboto Light" panose="02000000000000000000" pitchFamily="2" charset="0"/>
              <a:ea typeface="Roboto Light" panose="02000000000000000000" pitchFamily="2" charset="0"/>
            </a:endParaRPr>
          </a:p>
          <a:p>
            <a:pPr algn="just"/>
            <a:r>
              <a:rPr lang="fr-FR" sz="1200" dirty="0">
                <a:latin typeface="Roboto Light" panose="02000000000000000000" pitchFamily="2" charset="0"/>
                <a:ea typeface="Roboto Light" panose="02000000000000000000" pitchFamily="2" charset="0"/>
              </a:rPr>
              <a:t>TREATMENTS :</a:t>
            </a:r>
          </a:p>
          <a:p>
            <a:pPr algn="just"/>
            <a:r>
              <a:rPr lang="fr-FR" sz="1200" dirty="0">
                <a:latin typeface="Roboto Light" panose="02000000000000000000" pitchFamily="2" charset="0"/>
                <a:ea typeface="Roboto Light" panose="02000000000000000000" pitchFamily="2" charset="0"/>
              </a:rPr>
              <a:t>PURITY</a:t>
            </a:r>
            <a:r>
              <a:rPr lang="fr-FR" sz="1200" baseline="30000" dirty="0">
                <a:latin typeface="Roboto Light" panose="02000000000000000000" pitchFamily="2" charset="0"/>
                <a:ea typeface="Roboto Light" panose="02000000000000000000" pitchFamily="2" charset="0"/>
              </a:rPr>
              <a:t>20</a:t>
            </a:r>
            <a:endParaRPr lang="fr-FR" sz="2800" baseline="30000" dirty="0">
              <a:latin typeface="KyivType Sans2" panose="00000500000000000000" charset="0"/>
            </a:endParaRPr>
          </a:p>
        </p:txBody>
      </p:sp>
    </p:spTree>
    <p:extLst>
      <p:ext uri="{BB962C8B-B14F-4D97-AF65-F5344CB8AC3E}">
        <p14:creationId xmlns:p14="http://schemas.microsoft.com/office/powerpoint/2010/main" val="211463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945EEA53-97D7-4921-BE30-AF665E3C39EC}"/>
              </a:ext>
            </a:extLst>
          </p:cNvPr>
          <p:cNvGraphicFramePr>
            <a:graphicFrameLocks noChangeAspect="1"/>
          </p:cNvGraphicFramePr>
          <p:nvPr>
            <p:extLst>
              <p:ext uri="{D42A27DB-BD31-4B8C-83A1-F6EECF244321}">
                <p14:modId xmlns:p14="http://schemas.microsoft.com/office/powerpoint/2010/main" val="4167979645"/>
              </p:ext>
            </p:extLst>
          </p:nvPr>
        </p:nvGraphicFramePr>
        <p:xfrm>
          <a:off x="1961589" y="1166526"/>
          <a:ext cx="8268821" cy="4955253"/>
        </p:xfrm>
        <a:graphic>
          <a:graphicData uri="http://schemas.openxmlformats.org/presentationml/2006/ole">
            <mc:AlternateContent xmlns:mc="http://schemas.openxmlformats.org/markup-compatibility/2006">
              <mc:Choice xmlns:v="urn:schemas-microsoft-com:vml" Requires="v">
                <p:oleObj spid="_x0000_s2058" name="Bitmap Image" r:id="rId3" imgW="9563040" imgH="5730120" progId="PBrush">
                  <p:embed/>
                </p:oleObj>
              </mc:Choice>
              <mc:Fallback>
                <p:oleObj name="Bitmap Image" r:id="rId3" imgW="9563040" imgH="5730120" progId="PBrush">
                  <p:embed/>
                  <p:pic>
                    <p:nvPicPr>
                      <p:cNvPr id="0" name=""/>
                      <p:cNvPicPr/>
                      <p:nvPr/>
                    </p:nvPicPr>
                    <p:blipFill>
                      <a:blip r:embed="rId4"/>
                      <a:stretch>
                        <a:fillRect/>
                      </a:stretch>
                    </p:blipFill>
                    <p:spPr>
                      <a:xfrm>
                        <a:off x="1961589" y="1166526"/>
                        <a:ext cx="8268821" cy="4955253"/>
                      </a:xfrm>
                      <a:prstGeom prst="rect">
                        <a:avLst/>
                      </a:prstGeom>
                    </p:spPr>
                  </p:pic>
                </p:oleObj>
              </mc:Fallback>
            </mc:AlternateContent>
          </a:graphicData>
        </a:graphic>
      </p:graphicFrame>
      <p:sp>
        <p:nvSpPr>
          <p:cNvPr id="6" name="Titre 2">
            <a:extLst>
              <a:ext uri="{FF2B5EF4-FFF2-40B4-BE49-F238E27FC236}">
                <a16:creationId xmlns:a16="http://schemas.microsoft.com/office/drawing/2014/main" id="{EA50829C-C233-4547-BFC5-02C70A5BEEC9}"/>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VIP </a:t>
            </a:r>
            <a:r>
              <a:rPr lang="fr-FR" sz="4800" dirty="0" err="1">
                <a:solidFill>
                  <a:srgbClr val="3E3E3E"/>
                </a:solidFill>
                <a:latin typeface="KyivType Sans2" panose="00000500000000000000" pitchFamily="50" charset="0"/>
              </a:rPr>
              <a:t>appointment</a:t>
            </a:r>
            <a:r>
              <a:rPr lang="fr-FR" sz="4800" dirty="0">
                <a:solidFill>
                  <a:srgbClr val="3E3E3E"/>
                </a:solidFill>
                <a:latin typeface="KyivType Sans2" panose="00000500000000000000" pitchFamily="50" charset="0"/>
              </a:rPr>
              <a:t> </a:t>
            </a:r>
          </a:p>
        </p:txBody>
      </p:sp>
    </p:spTree>
    <p:extLst>
      <p:ext uri="{BB962C8B-B14F-4D97-AF65-F5344CB8AC3E}">
        <p14:creationId xmlns:p14="http://schemas.microsoft.com/office/powerpoint/2010/main" val="222554475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2500</TotalTime>
  <Words>1480</Words>
  <Application>Microsoft Office PowerPoint</Application>
  <PresentationFormat>Grand écran</PresentationFormat>
  <Paragraphs>229</Paragraphs>
  <Slides>21</Slides>
  <Notes>15</Notes>
  <HiddenSlides>0</HiddenSlides>
  <MMClips>1</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31" baseType="lpstr">
      <vt:lpstr>Arial</vt:lpstr>
      <vt:lpstr>Calibri</vt:lpstr>
      <vt:lpstr>Calibri Light</vt:lpstr>
      <vt:lpstr>KyivType Sans Medium2</vt:lpstr>
      <vt:lpstr>KyivType Sans2</vt:lpstr>
      <vt:lpstr>Midnight Signature</vt:lpstr>
      <vt:lpstr>Roboto Light</vt:lpstr>
      <vt:lpstr>Wingdings</vt:lpstr>
      <vt:lpstr>Thème Office</vt:lpstr>
      <vt:lpstr>Bitmap Image</vt:lpstr>
      <vt:lpstr>Présentation PowerPoint</vt:lpstr>
      <vt:lpstr>Présentation PowerPoint</vt:lpstr>
      <vt:lpstr>Validation training module </vt:lpstr>
      <vt:lpstr>Validation training module </vt:lpstr>
      <vt:lpstr>Validation training module Planning </vt:lpstr>
      <vt:lpstr>The Crazy Scientist</vt:lpstr>
      <vt:lpstr>VIP appointment </vt:lpstr>
      <vt:lpstr>VIP appointment </vt:lpstr>
      <vt:lpstr>VIP appointment </vt:lpstr>
      <vt:lpstr>Présentation PowerPoint</vt:lpstr>
      <vt:lpstr>Présentation PowerPoint</vt:lpstr>
      <vt:lpstr>The big battle &amp; the true/false</vt:lpstr>
      <vt:lpstr>Practice</vt:lpstr>
      <vt:lpstr>End of training</vt:lpstr>
      <vt:lpstr>End of training</vt:lpstr>
      <vt:lpstr>Implementation</vt:lpstr>
      <vt:lpstr>Photo report</vt:lpstr>
      <vt:lpstr>Photo report</vt:lpstr>
      <vt:lpstr>Photo report</vt:lpstr>
      <vt:lpstr>Presentation video</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13</cp:revision>
  <dcterms:created xsi:type="dcterms:W3CDTF">2023-04-03T15:21:26Z</dcterms:created>
  <dcterms:modified xsi:type="dcterms:W3CDTF">2023-04-18T08:18:28Z</dcterms:modified>
</cp:coreProperties>
</file>