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3" r:id="rId2"/>
  </p:sldMasterIdLst>
  <p:notesMasterIdLst>
    <p:notesMasterId r:id="rId42"/>
  </p:notesMasterIdLst>
  <p:sldIdLst>
    <p:sldId id="2115" r:id="rId3"/>
    <p:sldId id="2116" r:id="rId4"/>
    <p:sldId id="464" r:id="rId5"/>
    <p:sldId id="311" r:id="rId6"/>
    <p:sldId id="296" r:id="rId7"/>
    <p:sldId id="297" r:id="rId8"/>
    <p:sldId id="2111" r:id="rId9"/>
    <p:sldId id="269" r:id="rId10"/>
    <p:sldId id="270" r:id="rId11"/>
    <p:sldId id="271" r:id="rId12"/>
    <p:sldId id="272" r:id="rId13"/>
    <p:sldId id="2112" r:id="rId14"/>
    <p:sldId id="400" r:id="rId15"/>
    <p:sldId id="401" r:id="rId16"/>
    <p:sldId id="2006" r:id="rId17"/>
    <p:sldId id="676" r:id="rId18"/>
    <p:sldId id="2113" r:id="rId19"/>
    <p:sldId id="371" r:id="rId20"/>
    <p:sldId id="2035" r:id="rId21"/>
    <p:sldId id="2117" r:id="rId22"/>
    <p:sldId id="257" r:id="rId23"/>
    <p:sldId id="259" r:id="rId24"/>
    <p:sldId id="474" r:id="rId25"/>
    <p:sldId id="459" r:id="rId26"/>
    <p:sldId id="461" r:id="rId27"/>
    <p:sldId id="2123" r:id="rId28"/>
    <p:sldId id="258" r:id="rId29"/>
    <p:sldId id="261" r:id="rId30"/>
    <p:sldId id="263" r:id="rId31"/>
    <p:sldId id="264" r:id="rId32"/>
    <p:sldId id="260" r:id="rId33"/>
    <p:sldId id="262" r:id="rId34"/>
    <p:sldId id="265" r:id="rId35"/>
    <p:sldId id="266" r:id="rId36"/>
    <p:sldId id="267" r:id="rId37"/>
    <p:sldId id="462" r:id="rId38"/>
    <p:sldId id="1808" r:id="rId39"/>
    <p:sldId id="2110" r:id="rId40"/>
    <p:sldId id="2121" r:id="rId41"/>
  </p:sldIdLst>
  <p:sldSz cx="12192000" cy="6858000"/>
  <p:notesSz cx="6808788" cy="994092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D7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08" autoAdjust="0"/>
    <p:restoredTop sz="56068" autoAdjust="0"/>
  </p:normalViewPr>
  <p:slideViewPr>
    <p:cSldViewPr snapToGrid="0" showGuides="1">
      <p:cViewPr varScale="1">
        <p:scale>
          <a:sx n="43" d="100"/>
          <a:sy n="43" d="100"/>
        </p:scale>
        <p:origin x="1867" y="38"/>
      </p:cViewPr>
      <p:guideLst>
        <p:guide orient="horz" pos="2183"/>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7.wmf"/><Relationship Id="rId1" Type="http://schemas.openxmlformats.org/officeDocument/2006/relationships/image" Target="../media/image10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12.wmf"/><Relationship Id="rId1" Type="http://schemas.openxmlformats.org/officeDocument/2006/relationships/image" Target="../media/image11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image" Target="../media/image114.wmf"/><Relationship Id="rId1" Type="http://schemas.openxmlformats.org/officeDocument/2006/relationships/image" Target="../media/image11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image" Target="../media/image118.wmf"/><Relationship Id="rId1" Type="http://schemas.openxmlformats.org/officeDocument/2006/relationships/image" Target="../media/image117.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image" Target="../media/image122.wmf"/><Relationship Id="rId1" Type="http://schemas.openxmlformats.org/officeDocument/2006/relationships/image" Target="../media/image121.wmf"/><Relationship Id="rId4" Type="http://schemas.openxmlformats.org/officeDocument/2006/relationships/image" Target="../media/image12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26.wmf"/><Relationship Id="rId1" Type="http://schemas.openxmlformats.org/officeDocument/2006/relationships/image" Target="../media/image125.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28.wmf"/><Relationship Id="rId1" Type="http://schemas.openxmlformats.org/officeDocument/2006/relationships/image" Target="../media/image1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7ACD76B2-22B5-4DDA-8F7F-5A83A6A0B95A}" type="datetimeFigureOut">
              <a:rPr lang="fr-FR" smtClean="0"/>
              <a:t>19/10/2023</a:t>
            </a:fld>
            <a:endParaRPr lang="fr-FR"/>
          </a:p>
        </p:txBody>
      </p:sp>
      <p:sp>
        <p:nvSpPr>
          <p:cNvPr id="4" name="Espace réservé de l'image des diapositives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1CD61B33-522A-4F60-8A73-71F50321E764}" type="slidenum">
              <a:rPr lang="fr-FR" smtClean="0"/>
              <a:t>‹N°›</a:t>
            </a:fld>
            <a:endParaRPr lang="fr-FR"/>
          </a:p>
        </p:txBody>
      </p:sp>
    </p:spTree>
    <p:extLst>
      <p:ext uri="{BB962C8B-B14F-4D97-AF65-F5344CB8AC3E}">
        <p14:creationId xmlns:p14="http://schemas.microsoft.com/office/powerpoint/2010/main" val="319401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1</a:t>
            </a:fld>
            <a:endParaRPr lang="fr-FR"/>
          </a:p>
        </p:txBody>
      </p:sp>
    </p:spTree>
    <p:extLst>
      <p:ext uri="{BB962C8B-B14F-4D97-AF65-F5344CB8AC3E}">
        <p14:creationId xmlns:p14="http://schemas.microsoft.com/office/powerpoint/2010/main" val="4050275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041900" y="566738"/>
            <a:ext cx="5043488" cy="2836862"/>
          </a:xfrm>
        </p:spPr>
      </p:sp>
      <p:sp>
        <p:nvSpPr>
          <p:cNvPr id="3" name="Espace réservé des notes 2"/>
          <p:cNvSpPr>
            <a:spLocks noGrp="1"/>
          </p:cNvSpPr>
          <p:nvPr>
            <p:ph type="body" idx="1"/>
          </p:nvPr>
        </p:nvSpPr>
        <p:spPr/>
        <p:txBody>
          <a:bodyPr/>
          <a:lstStyle/>
          <a:p>
            <a:r>
              <a:rPr lang="fr-FR" sz="1200" i="0" kern="1200" baseline="0" dirty="0">
                <a:solidFill>
                  <a:schemeClr val="tx1"/>
                </a:solidFill>
                <a:effectLst/>
                <a:latin typeface="+mn-lt"/>
                <a:ea typeface="+mn-ea"/>
                <a:cs typeface="+mn-cs"/>
              </a:rPr>
              <a:t>HYDRA N1 MASQUE : 89% ION </a:t>
            </a:r>
          </a:p>
          <a:p>
            <a:endParaRPr lang="fr-FR" sz="1200" i="0" kern="1200" baseline="0" dirty="0">
              <a:solidFill>
                <a:schemeClr val="tx1"/>
              </a:solidFill>
              <a:effectLst/>
              <a:latin typeface="+mn-lt"/>
              <a:ea typeface="+mn-ea"/>
              <a:cs typeface="+mn-cs"/>
            </a:endParaRPr>
          </a:p>
          <a:p>
            <a:r>
              <a:rPr lang="en-US" sz="1200" i="0" kern="1200" baseline="0" dirty="0">
                <a:solidFill>
                  <a:schemeClr val="tx1"/>
                </a:solidFill>
                <a:effectLst/>
                <a:latin typeface="+mn-lt"/>
                <a:ea typeface="+mn-ea"/>
                <a:cs typeface="+mn-cs"/>
              </a:rPr>
              <a:t>This mask is the best face mask for all dehydrated skin. </a:t>
            </a:r>
          </a:p>
          <a:p>
            <a:r>
              <a:rPr lang="en-US" sz="1200" i="0" kern="1200" baseline="0" dirty="0">
                <a:solidFill>
                  <a:schemeClr val="tx1"/>
                </a:solidFill>
                <a:effectLst/>
                <a:latin typeface="+mn-lt"/>
                <a:ea typeface="+mn-ea"/>
                <a:cs typeface="+mn-cs"/>
              </a:rPr>
              <a:t>It</a:t>
            </a:r>
            <a:r>
              <a:rPr lang="fr-FR" sz="1200" i="0" kern="1200" baseline="0" dirty="0">
                <a:solidFill>
                  <a:schemeClr val="tx1"/>
                </a:solidFill>
                <a:effectLst/>
                <a:latin typeface="+mn-lt"/>
                <a:ea typeface="+mn-ea"/>
                <a:cs typeface="+mn-cs"/>
              </a:rPr>
              <a:t> </a:t>
            </a:r>
            <a:r>
              <a:rPr lang="en-US" sz="1200" dirty="0" err="1">
                <a:solidFill>
                  <a:srgbClr val="3E3E3E"/>
                </a:solidFill>
                <a:latin typeface="Roboto" panose="020B0604020202020204" charset="0"/>
                <a:ea typeface="Roboto" panose="020B0604020202020204" charset="0"/>
              </a:rPr>
              <a:t>Smoothes</a:t>
            </a:r>
            <a:r>
              <a:rPr lang="en-US" sz="1200" dirty="0">
                <a:solidFill>
                  <a:srgbClr val="3E3E3E"/>
                </a:solidFill>
                <a:latin typeface="Roboto" panose="020B0604020202020204" charset="0"/>
                <a:ea typeface="Roboto" panose="020B0604020202020204" charset="0"/>
              </a:rPr>
              <a:t> the skin's surface</a:t>
            </a:r>
          </a:p>
          <a:p>
            <a:pPr defTabSz="812770"/>
            <a:r>
              <a:rPr lang="en-US" sz="1200" dirty="0">
                <a:solidFill>
                  <a:srgbClr val="3E3E3E"/>
                </a:solidFill>
                <a:latin typeface="Roboto" panose="020B0604020202020204" charset="0"/>
                <a:ea typeface="Roboto" panose="020B0604020202020204" charset="0"/>
              </a:rPr>
              <a:t>Reduces fine lines </a:t>
            </a:r>
          </a:p>
          <a:p>
            <a:pPr defTabSz="812770"/>
            <a:r>
              <a:rPr lang="en-US" sz="1200" dirty="0">
                <a:solidFill>
                  <a:srgbClr val="3E3E3E"/>
                </a:solidFill>
                <a:latin typeface="Roboto" panose="020B0604020202020204" charset="0"/>
                <a:ea typeface="Roboto" panose="020B0604020202020204" charset="0"/>
              </a:rPr>
              <a:t>leaves the skin softer and firmer</a:t>
            </a:r>
          </a:p>
          <a:p>
            <a:pPr defTabSz="812770"/>
            <a:r>
              <a:rPr lang="en-US" sz="1200" dirty="0">
                <a:solidFill>
                  <a:srgbClr val="3E3E3E"/>
                </a:solidFill>
                <a:latin typeface="Roboto" panose="020B0604020202020204" charset="0"/>
                <a:ea typeface="Roboto" panose="020B0604020202020204" charset="0"/>
              </a:rPr>
              <a:t>Preserves the skin's youthful appearance</a:t>
            </a:r>
          </a:p>
          <a:p>
            <a:pPr defTabSz="812770"/>
            <a:endParaRPr lang="fr-FR" sz="1200" dirty="0">
              <a:solidFill>
                <a:srgbClr val="3E3E3E"/>
              </a:solidFill>
              <a:latin typeface="Roboto" panose="020B0604020202020204" charset="0"/>
              <a:ea typeface="Roboto" panose="020B0604020202020204" charset="0"/>
            </a:endParaRPr>
          </a:p>
          <a:p>
            <a:pPr defTabSz="812770"/>
            <a:r>
              <a:rPr lang="fr-FR" sz="1200" u="sng" dirty="0" err="1">
                <a:solidFill>
                  <a:srgbClr val="3E3E3E"/>
                </a:solidFill>
                <a:latin typeface="Roboto" panose="020B0604020202020204" charset="0"/>
                <a:ea typeface="Roboto" panose="020B0604020202020204" charset="0"/>
              </a:rPr>
              <a:t>Results</a:t>
            </a:r>
            <a:r>
              <a:rPr lang="fr-FR" sz="1200" u="sng" baseline="0" dirty="0">
                <a:solidFill>
                  <a:srgbClr val="3E3E3E"/>
                </a:solidFill>
                <a:latin typeface="Roboto" panose="020B0604020202020204" charset="0"/>
                <a:ea typeface="Roboto" panose="020B0604020202020204" charset="0"/>
              </a:rPr>
              <a:t> </a:t>
            </a:r>
            <a:endParaRPr lang="fr-FR" sz="1200" u="sng" dirty="0">
              <a:solidFill>
                <a:srgbClr val="3E3E3E"/>
              </a:solidFill>
              <a:latin typeface="Roboto" panose="020B0604020202020204" charset="0"/>
              <a:ea typeface="Roboto" panose="020B0604020202020204" charset="0"/>
            </a:endParaRPr>
          </a:p>
          <a:p>
            <a:pPr lvl="0"/>
            <a:r>
              <a:rPr lang="en-US" sz="1600" dirty="0"/>
              <a:t>Intense hydrating action: </a:t>
            </a:r>
          </a:p>
          <a:p>
            <a:pPr lvl="0"/>
            <a:r>
              <a:rPr lang="en-US" sz="1600" dirty="0"/>
              <a:t>+124% after 2h</a:t>
            </a:r>
          </a:p>
          <a:p>
            <a:pPr lvl="0"/>
            <a:r>
              <a:rPr lang="en-US" sz="1600" dirty="0"/>
              <a:t>+73% after 8 h*</a:t>
            </a:r>
            <a:r>
              <a:rPr lang="fr-FR" sz="1200" i="1" dirty="0">
                <a:solidFill>
                  <a:srgbClr val="3E3E3E"/>
                </a:solidFill>
                <a:latin typeface="Roboto" panose="02000000000000000000" pitchFamily="2" charset="0"/>
                <a:ea typeface="Roboto" panose="02000000000000000000" pitchFamily="2" charset="0"/>
              </a:rPr>
              <a:t> </a:t>
            </a:r>
          </a:p>
          <a:p>
            <a:pPr lvl="0"/>
            <a:endParaRPr lang="fr-FR" sz="1200" i="1" dirty="0">
              <a:solidFill>
                <a:srgbClr val="3E3E3E"/>
              </a:solidFill>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 Clinical </a:t>
            </a:r>
            <a:r>
              <a:rPr lang="en-US" dirty="0" err="1"/>
              <a:t>corneometry</a:t>
            </a:r>
            <a:r>
              <a:rPr lang="en-US" dirty="0"/>
              <a:t> test - 10 adult volunteers </a:t>
            </a:r>
            <a:endParaRPr lang="fr-FR" sz="1200" i="1" dirty="0">
              <a:solidFill>
                <a:srgbClr val="3E3E3E"/>
              </a:solidFill>
              <a:latin typeface="Roboto" panose="02000000000000000000" pitchFamily="2" charset="0"/>
              <a:ea typeface="Roboto" panose="02000000000000000000" pitchFamily="2" charset="0"/>
            </a:endParaRPr>
          </a:p>
          <a:p>
            <a:pPr marL="0" indent="0">
              <a:buFont typeface="Wingdings" panose="05000000000000000000" pitchFamily="2" charset="2"/>
              <a:buNone/>
            </a:pPr>
            <a:endParaRPr lang="fr-FR" sz="1000" i="1" dirty="0">
              <a:solidFill>
                <a:srgbClr val="3E3E3E"/>
              </a:solidFill>
              <a:latin typeface="Roboto" panose="02000000000000000000" pitchFamily="2" charset="0"/>
              <a:ea typeface="Roboto" panose="02000000000000000000" pitchFamily="2" charset="0"/>
            </a:endParaRPr>
          </a:p>
          <a:p>
            <a:r>
              <a:rPr lang="fr-FR" sz="1050" b="0" i="0" u="sng" kern="1200" dirty="0">
                <a:solidFill>
                  <a:schemeClr val="tx1"/>
                </a:solidFill>
                <a:effectLst/>
                <a:latin typeface="+mn-lt"/>
                <a:ea typeface="+mn-ea"/>
                <a:cs typeface="+mn-cs"/>
              </a:rPr>
              <a:t>Les + produits</a:t>
            </a:r>
          </a:p>
          <a:p>
            <a:pPr marL="171450" indent="-171450" defTabSz="812770">
              <a:buFontTx/>
              <a:buChar char="-"/>
            </a:pPr>
            <a:r>
              <a:rPr lang="fr-FR" sz="1050" dirty="0">
                <a:solidFill>
                  <a:srgbClr val="3E3E3E"/>
                </a:solidFill>
                <a:latin typeface="Roboto" panose="020B0604020202020204" charset="0"/>
                <a:ea typeface="Roboto" panose="020B0604020202020204" charset="0"/>
              </a:rPr>
              <a:t>Gel-</a:t>
            </a:r>
            <a:r>
              <a:rPr lang="fr-FR" sz="1050" dirty="0" err="1">
                <a:solidFill>
                  <a:srgbClr val="3E3E3E"/>
                </a:solidFill>
                <a:latin typeface="Roboto" panose="020B0604020202020204" charset="0"/>
                <a:ea typeface="Roboto" panose="020B0604020202020204" charset="0"/>
              </a:rPr>
              <a:t>cream</a:t>
            </a:r>
            <a:r>
              <a:rPr lang="fr-FR" sz="1050" dirty="0">
                <a:solidFill>
                  <a:srgbClr val="3E3E3E"/>
                </a:solidFill>
                <a:latin typeface="Roboto" panose="020B0604020202020204" charset="0"/>
                <a:ea typeface="Roboto" panose="020B0604020202020204" charset="0"/>
              </a:rPr>
              <a:t> texture </a:t>
            </a:r>
          </a:p>
          <a:p>
            <a:pPr marL="171450" indent="-171450" defTabSz="812770">
              <a:buFontTx/>
              <a:buChar char="-"/>
            </a:pPr>
            <a:r>
              <a:rPr lang="en-US" sz="1050" dirty="0">
                <a:solidFill>
                  <a:srgbClr val="3E3E3E"/>
                </a:solidFill>
                <a:latin typeface="Roboto" panose="020B0604020202020204" charset="0"/>
                <a:ea typeface="Roboto" panose="020B0604020202020204" charset="0"/>
              </a:rPr>
              <a:t>Rich in vitamins </a:t>
            </a:r>
            <a:r>
              <a:rPr lang="fr-FR" sz="1050" kern="1200" dirty="0">
                <a:solidFill>
                  <a:prstClr val="black"/>
                </a:solidFill>
                <a:latin typeface="+mn-lt"/>
                <a:ea typeface="+mn-ea"/>
                <a:cs typeface="+mn-cs"/>
              </a:rPr>
              <a:t>A, E, C, B5 et en Jojoba</a:t>
            </a:r>
            <a:endParaRPr lang="en-US" sz="1050" kern="1200" dirty="0">
              <a:solidFill>
                <a:srgbClr val="3E3E3E"/>
              </a:solidFill>
              <a:latin typeface="Roboto" panose="020B0604020202020204" charset="0"/>
              <a:ea typeface="Roboto" panose="020B0604020202020204" charset="0"/>
              <a:cs typeface="+mn-cs"/>
            </a:endParaRPr>
          </a:p>
          <a:p>
            <a:pPr marL="171450" indent="-171450" defTabSz="812770">
              <a:buFontTx/>
              <a:buChar char="-"/>
            </a:pPr>
            <a:r>
              <a:rPr lang="en-US" sz="1050" dirty="0">
                <a:solidFill>
                  <a:srgbClr val="3E3E3E"/>
                </a:solidFill>
                <a:latin typeface="Roboto" panose="020B0604020202020204" charset="0"/>
                <a:ea typeface="Roboto" panose="020B0604020202020204" charset="0"/>
              </a:rPr>
              <a:t>Can be used as a sleeping mask</a:t>
            </a:r>
            <a:endParaRPr lang="fr-FR" sz="1050" dirty="0">
              <a:solidFill>
                <a:srgbClr val="3E3E3E"/>
              </a:solidFill>
              <a:latin typeface="Roboto" panose="020B0604020202020204" charset="0"/>
              <a:ea typeface="Roboto" panose="020B0604020202020204" charset="0"/>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401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u="sng" strike="noStrike" kern="1200" dirty="0">
                <a:solidFill>
                  <a:schemeClr val="tx1"/>
                </a:solidFill>
                <a:effectLst/>
                <a:latin typeface="+mn-lt"/>
                <a:ea typeface="+mn-ea"/>
                <a:cs typeface="+mn-cs"/>
              </a:rPr>
              <a:t>Tips</a:t>
            </a:r>
          </a:p>
          <a:p>
            <a:endParaRPr lang="fr-FR" sz="1200" b="0" i="0" u="none" strike="noStrike" kern="1200" dirty="0">
              <a:solidFill>
                <a:schemeClr val="tx1"/>
              </a:solidFill>
              <a:effectLst/>
              <a:latin typeface="+mn-lt"/>
              <a:ea typeface="+mn-ea"/>
              <a:cs typeface="+mn-cs"/>
            </a:endParaRPr>
          </a:p>
          <a:p>
            <a:pPr algn="just">
              <a:defRPr/>
            </a:pPr>
            <a:r>
              <a:rPr lang="fr-FR" sz="1200" dirty="0">
                <a:solidFill>
                  <a:srgbClr val="3E3E3E"/>
                </a:solidFill>
                <a:latin typeface="Roboto" panose="02000000000000000000" pitchFamily="2" charset="0"/>
                <a:ea typeface="Roboto" panose="02000000000000000000" pitchFamily="2" charset="0"/>
              </a:rPr>
              <a:t>▪ 1 to 3 times a </a:t>
            </a:r>
            <a:r>
              <a:rPr lang="fr-FR" sz="1200" dirty="0" err="1">
                <a:solidFill>
                  <a:srgbClr val="3E3E3E"/>
                </a:solidFill>
                <a:latin typeface="Roboto" panose="02000000000000000000" pitchFamily="2" charset="0"/>
                <a:ea typeface="Roboto" panose="02000000000000000000" pitchFamily="2" charset="0"/>
              </a:rPr>
              <a:t>week</a:t>
            </a:r>
            <a:r>
              <a:rPr lang="fr-FR" sz="1200" dirty="0">
                <a:solidFill>
                  <a:srgbClr val="3E3E3E"/>
                </a:solidFill>
                <a:latin typeface="Roboto" panose="02000000000000000000" pitchFamily="2" charset="0"/>
                <a:ea typeface="Roboto" panose="02000000000000000000" pitchFamily="2" charset="0"/>
              </a:rPr>
              <a:t> : </a:t>
            </a:r>
            <a:r>
              <a:rPr lang="en-US" sz="1200" dirty="0">
                <a:solidFill>
                  <a:srgbClr val="3E3E3E"/>
                </a:solidFill>
                <a:latin typeface="Roboto" panose="02000000000000000000" pitchFamily="2" charset="0"/>
                <a:ea typeface="Roboto" panose="02000000000000000000" pitchFamily="2" charset="0"/>
              </a:rPr>
              <a:t>Apply in thick layer to the face and neck. Leave on for 20 min. to an hour according to the needs. Absorb the excess with a tissue. Do not rinse off.</a:t>
            </a:r>
            <a:endParaRPr lang="fr-FR" sz="1200" dirty="0">
              <a:solidFill>
                <a:srgbClr val="3E3E3E"/>
              </a:solidFill>
              <a:latin typeface="Roboto" panose="02000000000000000000" pitchFamily="2" charset="0"/>
              <a:ea typeface="Roboto" panose="02000000000000000000" pitchFamily="2" charset="0"/>
            </a:endParaRPr>
          </a:p>
          <a:p>
            <a:pPr algn="just">
              <a:defRPr/>
            </a:pPr>
            <a:r>
              <a:rPr lang="fr-FR" sz="1200" dirty="0">
                <a:solidFill>
                  <a:srgbClr val="3E3E3E"/>
                </a:solidFill>
                <a:latin typeface="Roboto" panose="02000000000000000000" pitchFamily="2" charset="0"/>
                <a:ea typeface="Roboto" panose="02000000000000000000" pitchFamily="2" charset="0"/>
              </a:rPr>
              <a:t>▪ For </a:t>
            </a:r>
            <a:r>
              <a:rPr lang="fr-FR" sz="1200" dirty="0" err="1">
                <a:solidFill>
                  <a:srgbClr val="3E3E3E"/>
                </a:solidFill>
                <a:latin typeface="Roboto" panose="02000000000000000000" pitchFamily="2" charset="0"/>
                <a:ea typeface="Roboto" panose="02000000000000000000" pitchFamily="2" charset="0"/>
              </a:rPr>
              <a:t>very</a:t>
            </a:r>
            <a:r>
              <a:rPr lang="fr-FR" sz="1200" dirty="0">
                <a:solidFill>
                  <a:srgbClr val="3E3E3E"/>
                </a:solidFill>
                <a:latin typeface="Roboto" panose="02000000000000000000" pitchFamily="2" charset="0"/>
                <a:ea typeface="Roboto" panose="02000000000000000000" pitchFamily="2" charset="0"/>
              </a:rPr>
              <a:t> </a:t>
            </a:r>
            <a:r>
              <a:rPr lang="fr-FR" sz="1200" dirty="0" err="1">
                <a:solidFill>
                  <a:srgbClr val="3E3E3E"/>
                </a:solidFill>
                <a:latin typeface="Roboto" panose="02000000000000000000" pitchFamily="2" charset="0"/>
                <a:ea typeface="Roboto" panose="02000000000000000000" pitchFamily="2" charset="0"/>
              </a:rPr>
              <a:t>dehydrated</a:t>
            </a:r>
            <a:r>
              <a:rPr lang="fr-FR" sz="1200" dirty="0">
                <a:solidFill>
                  <a:srgbClr val="3E3E3E"/>
                </a:solidFill>
                <a:latin typeface="Roboto" panose="02000000000000000000" pitchFamily="2" charset="0"/>
                <a:ea typeface="Roboto" panose="02000000000000000000" pitchFamily="2" charset="0"/>
              </a:rPr>
              <a:t> skin : </a:t>
            </a:r>
            <a:r>
              <a:rPr lang="en-US" sz="1200" dirty="0">
                <a:solidFill>
                  <a:srgbClr val="3E3E3E"/>
                </a:solidFill>
                <a:latin typeface="Roboto" panose="02000000000000000000" pitchFamily="2" charset="0"/>
                <a:ea typeface="Roboto" panose="02000000000000000000" pitchFamily="2" charset="0"/>
              </a:rPr>
              <a:t>Use as a sleeping mask for 1 week instead of your usual cream. </a:t>
            </a:r>
            <a:endParaRPr lang="fr-FR" sz="1200" dirty="0">
              <a:solidFill>
                <a:srgbClr val="3E3E3E"/>
              </a:solidFill>
              <a:latin typeface="Roboto" panose="02000000000000000000" pitchFamily="2" charset="0"/>
              <a:ea typeface="Roboto" panose="02000000000000000000" pitchFamily="2" charset="0"/>
            </a:endParaRPr>
          </a:p>
          <a:p>
            <a:pPr algn="just">
              <a:defRPr/>
            </a:pPr>
            <a:r>
              <a:rPr lang="fr-FR" sz="1200" dirty="0">
                <a:solidFill>
                  <a:srgbClr val="3E3E3E"/>
                </a:solidFill>
                <a:latin typeface="Roboto" panose="02000000000000000000" pitchFamily="2" charset="0"/>
                <a:ea typeface="Roboto" panose="02000000000000000000" pitchFamily="2" charset="0"/>
              </a:rPr>
              <a:t>▪ </a:t>
            </a:r>
            <a:r>
              <a:rPr lang="en-US" sz="1200" dirty="0">
                <a:solidFill>
                  <a:srgbClr val="3E3E3E"/>
                </a:solidFill>
                <a:latin typeface="Roboto" panose="02000000000000000000" pitchFamily="2" charset="0"/>
                <a:ea typeface="Roboto" panose="02000000000000000000" pitchFamily="2" charset="0"/>
              </a:rPr>
              <a:t>Very damaged skin (excess of sun exposure, microdermabrasion…)</a:t>
            </a:r>
            <a:r>
              <a:rPr lang="fr-FR" sz="1200" dirty="0">
                <a:solidFill>
                  <a:srgbClr val="3E3E3E"/>
                </a:solidFill>
                <a:latin typeface="Roboto" panose="02000000000000000000" pitchFamily="2" charset="0"/>
                <a:ea typeface="Roboto" panose="02000000000000000000" pitchFamily="2" charset="0"/>
              </a:rPr>
              <a:t> : </a:t>
            </a:r>
            <a:r>
              <a:rPr lang="en-US" sz="1200" dirty="0">
                <a:solidFill>
                  <a:srgbClr val="3E3E3E"/>
                </a:solidFill>
                <a:latin typeface="Roboto" panose="02000000000000000000" pitchFamily="2" charset="0"/>
                <a:ea typeface="Roboto" panose="02000000000000000000" pitchFamily="2" charset="0"/>
              </a:rPr>
              <a:t>Use as a sleeping mask for 3 weeks instead of your usual cream. </a:t>
            </a:r>
            <a:endParaRPr lang="fr-FR" sz="1200" b="0" i="0" u="none" strike="noStrike" kern="1200" dirty="0">
              <a:solidFill>
                <a:schemeClr val="tx1"/>
              </a:solidFill>
              <a:effectLst/>
              <a:latin typeface="+mn-lt"/>
              <a:ea typeface="+mn-ea"/>
              <a:cs typeface="+mn-cs"/>
            </a:endParaRPr>
          </a:p>
          <a:p>
            <a:pPr marL="0" indent="0">
              <a:buFont typeface="Wingdings" panose="05000000000000000000" pitchFamily="2" charset="2"/>
              <a:buNone/>
            </a:pP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Personnal</a:t>
            </a:r>
            <a:r>
              <a:rPr lang="en-US" sz="1200" b="0" i="0" u="none" strike="noStrike" kern="1200" baseline="0" dirty="0">
                <a:solidFill>
                  <a:schemeClr val="tx1"/>
                </a:solidFill>
                <a:effectLst/>
                <a:latin typeface="+mn-lt"/>
                <a:ea typeface="+mn-ea"/>
                <a:cs typeface="+mn-cs"/>
              </a:rPr>
              <a:t> tips : </a:t>
            </a:r>
            <a:r>
              <a:rPr lang="en-US" sz="1200" b="0" i="0" u="none" strike="noStrike" kern="1200" dirty="0">
                <a:solidFill>
                  <a:schemeClr val="tx1"/>
                </a:solidFill>
                <a:effectLst/>
                <a:latin typeface="+mn-lt"/>
                <a:ea typeface="+mn-ea"/>
                <a:cs typeface="+mn-cs"/>
              </a:rPr>
              <a:t>Add hydra N°1 serum before applying your mask -</a:t>
            </a:r>
            <a:r>
              <a:rPr lang="en-US" sz="1200" b="0" i="0" u="none" strike="noStrike" kern="1200" baseline="0" dirty="0">
                <a:solidFill>
                  <a:schemeClr val="tx1"/>
                </a:solidFill>
                <a:effectLst/>
                <a:latin typeface="+mn-lt"/>
                <a:ea typeface="+mn-ea"/>
                <a:cs typeface="+mn-cs"/>
              </a:rPr>
              <a:t> take a steam bath while applying the mask </a:t>
            </a:r>
            <a:endParaRPr lang="en-US" sz="1200" b="0" i="0" u="none" strike="noStrike" kern="1200" dirty="0">
              <a:solidFill>
                <a:schemeClr val="tx1"/>
              </a:solidFill>
              <a:effectLst/>
              <a:latin typeface="+mn-lt"/>
              <a:ea typeface="+mn-ea"/>
              <a:cs typeface="+mn-cs"/>
            </a:endParaRPr>
          </a:p>
          <a:p>
            <a:endParaRPr lang="fr-FR" sz="1200" i="0" u="sng"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Ingredients</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imperata</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cylindrica</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organic</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aloe</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vera</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bio, olive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phytosqualane</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vegetal</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glycerin</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PCA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Hydrating</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Vitamin</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 and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silicon</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derivative</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Regenerating</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fr-FR" sz="1200" b="1" dirty="0">
              <a:latin typeface="Optima" pitchFamily="34" charset="0"/>
            </a:endParaRPr>
          </a:p>
          <a:p>
            <a:pPr>
              <a:defRPr/>
            </a:pPr>
            <a:r>
              <a:rPr lang="fr-FR" b="1" cap="all" dirty="0" err="1">
                <a:latin typeface="Optima" pitchFamily="34" charset="0"/>
              </a:rPr>
              <a:t>Bacopa</a:t>
            </a:r>
            <a:r>
              <a:rPr lang="fr-FR" b="1" cap="all" dirty="0">
                <a:latin typeface="Optima" pitchFamily="34" charset="0"/>
              </a:rPr>
              <a:t> </a:t>
            </a:r>
            <a:r>
              <a:rPr lang="fr-FR" b="1" cap="all" dirty="0" err="1">
                <a:latin typeface="Optima" pitchFamily="34" charset="0"/>
              </a:rPr>
              <a:t>monniera</a:t>
            </a:r>
            <a:r>
              <a:rPr lang="fr-FR" b="1" cap="all" dirty="0">
                <a:latin typeface="Optima" pitchFamily="34" charset="0"/>
              </a:rPr>
              <a:t>, </a:t>
            </a:r>
            <a:r>
              <a:rPr lang="fr-FR" b="1" cap="all" dirty="0" err="1">
                <a:latin typeface="Optima" pitchFamily="34" charset="0"/>
              </a:rPr>
              <a:t>Vitamins</a:t>
            </a:r>
            <a:r>
              <a:rPr lang="fr-FR" b="1" cap="all" baseline="0" dirty="0">
                <a:latin typeface="Optima" pitchFamily="34" charset="0"/>
              </a:rPr>
              <a:t> e ET c : Anti-radical and anti-</a:t>
            </a:r>
            <a:r>
              <a:rPr lang="fr-FR" b="1" cap="all" baseline="0" dirty="0" err="1">
                <a:latin typeface="Optima" pitchFamily="34" charset="0"/>
              </a:rPr>
              <a:t>oxidant</a:t>
            </a:r>
            <a:endParaRPr lang="fr-FR" b="1" cap="all" baseline="0" dirty="0">
              <a:latin typeface="Optima" pitchFamily="34" charset="0"/>
            </a:endParaRPr>
          </a:p>
          <a:p>
            <a:pPr>
              <a:defRPr/>
            </a:pPr>
            <a:r>
              <a:rPr lang="en-US" u="none" dirty="0">
                <a:latin typeface="Optima" pitchFamily="34" charset="0"/>
              </a:rPr>
              <a:t>Origin: Indo-Pakistani continent.</a:t>
            </a:r>
            <a:r>
              <a:rPr lang="en-US" u="none" baseline="0" dirty="0">
                <a:latin typeface="Optima" pitchFamily="34" charset="0"/>
              </a:rPr>
              <a:t> </a:t>
            </a:r>
            <a:r>
              <a:rPr lang="en-US" u="none" dirty="0">
                <a:latin typeface="Optima" pitchFamily="34" charset="0"/>
              </a:rPr>
              <a:t>Leaf extract</a:t>
            </a:r>
            <a:r>
              <a:rPr lang="en-US" u="none" baseline="0" dirty="0">
                <a:latin typeface="Optima" pitchFamily="34" charset="0"/>
              </a:rPr>
              <a:t>. </a:t>
            </a:r>
            <a:r>
              <a:rPr lang="en-US" u="none" dirty="0">
                <a:latin typeface="Optima" pitchFamily="34" charset="0"/>
              </a:rPr>
              <a:t>Plant recognized for its soothing properties in </a:t>
            </a:r>
            <a:r>
              <a:rPr lang="en-US" u="none" dirty="0" err="1">
                <a:latin typeface="Optima" pitchFamily="34" charset="0"/>
              </a:rPr>
              <a:t>Ayurvedic</a:t>
            </a:r>
            <a:r>
              <a:rPr lang="en-US" u="none" dirty="0">
                <a:latin typeface="Optima" pitchFamily="34" charset="0"/>
              </a:rPr>
              <a:t> medicine</a:t>
            </a:r>
          </a:p>
          <a:p>
            <a:pPr>
              <a:defRPr/>
            </a:pPr>
            <a:r>
              <a:rPr lang="en-US" altLang="fr-FR" sz="1200" b="1" u="none" dirty="0">
                <a:latin typeface="Optima" pitchFamily="34" charset="0"/>
              </a:rPr>
              <a:t>+</a:t>
            </a:r>
            <a:endParaRPr lang="fr-FR" altLang="fr-FR" sz="1200" b="1" u="none" dirty="0">
              <a:latin typeface="Optima" pitchFamily="34" charset="0"/>
            </a:endParaRPr>
          </a:p>
          <a:p>
            <a:pPr>
              <a:spcBef>
                <a:spcPts val="0"/>
              </a:spcBef>
              <a:defRPr/>
            </a:pPr>
            <a:r>
              <a:rPr lang="fr-FR" altLang="fr-FR" sz="1200" b="1" dirty="0">
                <a:latin typeface="Optima" pitchFamily="34" charset="0"/>
              </a:rPr>
              <a:t>JOJOBA : ANTI</a:t>
            </a:r>
            <a:r>
              <a:rPr lang="fr-FR" altLang="fr-FR" sz="1200" b="1" baseline="0" dirty="0">
                <a:latin typeface="Optima" pitchFamily="34" charset="0"/>
              </a:rPr>
              <a:t> DEHYDRATING – REPAIRING </a:t>
            </a:r>
          </a:p>
          <a:p>
            <a:pPr>
              <a:spcBef>
                <a:spcPts val="0"/>
              </a:spcBef>
              <a:defRPr/>
            </a:pPr>
            <a:r>
              <a:rPr lang="fr-FR" altLang="fr-FR" sz="1200" b="1" baseline="0" dirty="0">
                <a:latin typeface="Optima" pitchFamily="34" charset="0"/>
              </a:rPr>
              <a:t>+</a:t>
            </a:r>
            <a:endParaRPr lang="fr-FR" altLang="fr-FR" sz="1200" b="1" dirty="0">
              <a:latin typeface="Optima" pitchFamily="34" charset="0"/>
            </a:endParaRPr>
          </a:p>
          <a:p>
            <a:r>
              <a:rPr lang="fr-FR" sz="1200" kern="1200" dirty="0">
                <a:solidFill>
                  <a:schemeClr val="tx1"/>
                </a:solidFill>
                <a:effectLst/>
                <a:latin typeface="+mn-lt"/>
                <a:ea typeface="+mn-ea"/>
                <a:cs typeface="+mn-cs"/>
              </a:rPr>
              <a:t> </a:t>
            </a:r>
            <a:r>
              <a:rPr lang="fr-FR" b="1" dirty="0">
                <a:latin typeface="Optima" pitchFamily="34" charset="0"/>
              </a:rPr>
              <a:t>VITAMIN B5 : </a:t>
            </a:r>
            <a:r>
              <a:rPr lang="fr-FR" b="1" dirty="0" err="1">
                <a:latin typeface="Optima" pitchFamily="34" charset="0"/>
              </a:rPr>
              <a:t>Soothing</a:t>
            </a:r>
            <a:r>
              <a:rPr lang="fr-FR" b="1" baseline="0" dirty="0">
                <a:latin typeface="Optima" pitchFamily="34" charset="0"/>
              </a:rPr>
              <a:t> </a:t>
            </a:r>
            <a:endParaRPr lang="fr-FR" b="1" dirty="0">
              <a:latin typeface="Optima" pitchFamily="34" charset="0"/>
            </a:endParaRPr>
          </a:p>
          <a:p>
            <a:pPr>
              <a:spcBef>
                <a:spcPct val="0"/>
              </a:spcBef>
              <a:defRPr/>
            </a:pPr>
            <a:r>
              <a:rPr lang="fr-FR" dirty="0" err="1">
                <a:latin typeface="Optima" pitchFamily="34" charset="0"/>
              </a:rPr>
              <a:t>hygroscopic</a:t>
            </a:r>
            <a:r>
              <a:rPr lang="fr-FR" dirty="0">
                <a:latin typeface="Optima" pitchFamily="34" charset="0"/>
              </a:rPr>
              <a:t> ~ </a:t>
            </a:r>
            <a:r>
              <a:rPr lang="fr-FR" dirty="0" err="1">
                <a:latin typeface="Optima" pitchFamily="34" charset="0"/>
              </a:rPr>
              <a:t>healing</a:t>
            </a:r>
            <a:r>
              <a:rPr lang="fr-FR" dirty="0">
                <a:latin typeface="Optima" pitchFamily="34" charset="0"/>
              </a:rPr>
              <a:t> </a:t>
            </a:r>
          </a:p>
          <a:p>
            <a:pPr>
              <a:defRPr/>
            </a:pPr>
            <a:r>
              <a:rPr lang="fr-FR" b="1" dirty="0">
                <a:latin typeface="Optima" pitchFamily="34" charset="0"/>
              </a:rPr>
              <a:t>BISABOLOL : </a:t>
            </a:r>
            <a:r>
              <a:rPr lang="fr-FR" b="1" dirty="0" err="1">
                <a:latin typeface="Optima" pitchFamily="34" charset="0"/>
              </a:rPr>
              <a:t>Soothing</a:t>
            </a:r>
            <a:r>
              <a:rPr lang="fr-FR" b="1" baseline="0" dirty="0">
                <a:latin typeface="Optima" pitchFamily="34" charset="0"/>
              </a:rPr>
              <a:t> </a:t>
            </a:r>
            <a:endParaRPr lang="fr-FR" b="1" dirty="0">
              <a:latin typeface="Optima" pitchFamily="34" charset="0"/>
            </a:endParaRPr>
          </a:p>
          <a:p>
            <a:pPr>
              <a:spcBef>
                <a:spcPts val="0"/>
              </a:spcBef>
              <a:defRPr/>
            </a:pPr>
            <a:r>
              <a:rPr lang="fr-FR" dirty="0" err="1">
                <a:latin typeface="Optima" pitchFamily="34" charset="0"/>
              </a:rPr>
              <a:t>Origin</a:t>
            </a:r>
            <a:r>
              <a:rPr lang="fr-FR" dirty="0">
                <a:latin typeface="Optima" pitchFamily="34" charset="0"/>
              </a:rPr>
              <a:t>: </a:t>
            </a:r>
            <a:r>
              <a:rPr lang="fr-FR" dirty="0" err="1">
                <a:latin typeface="Optima" pitchFamily="34" charset="0"/>
              </a:rPr>
              <a:t>Brazil</a:t>
            </a:r>
            <a:r>
              <a:rPr lang="fr-FR" dirty="0">
                <a:latin typeface="Optima" pitchFamily="34" charset="0"/>
              </a:rPr>
              <a:t>, </a:t>
            </a:r>
            <a:r>
              <a:rPr lang="fr-FR" dirty="0" err="1">
                <a:latin typeface="Optima" pitchFamily="34" charset="0"/>
              </a:rPr>
              <a:t>extracted</a:t>
            </a:r>
            <a:r>
              <a:rPr lang="fr-FR" dirty="0">
                <a:latin typeface="Optima" pitchFamily="34" charset="0"/>
              </a:rPr>
              <a:t> </a:t>
            </a:r>
            <a:r>
              <a:rPr lang="fr-FR" dirty="0" err="1">
                <a:latin typeface="Optima" pitchFamily="34" charset="0"/>
              </a:rPr>
              <a:t>from</a:t>
            </a:r>
            <a:r>
              <a:rPr lang="fr-FR" dirty="0">
                <a:latin typeface="Optima" pitchFamily="34" charset="0"/>
              </a:rPr>
              <a:t> a </a:t>
            </a:r>
            <a:r>
              <a:rPr lang="fr-FR" dirty="0" err="1">
                <a:latin typeface="Optima" pitchFamily="34" charset="0"/>
              </a:rPr>
              <a:t>tree</a:t>
            </a:r>
            <a:r>
              <a:rPr lang="fr-FR" dirty="0">
                <a:latin typeface="Optima" pitchFamily="34" charset="0"/>
              </a:rPr>
              <a:t>, </a:t>
            </a:r>
            <a:r>
              <a:rPr lang="fr-FR" dirty="0" err="1">
                <a:latin typeface="Optima" pitchFamily="34" charset="0"/>
              </a:rPr>
              <a:t>Vanillosmopsis</a:t>
            </a:r>
            <a:r>
              <a:rPr lang="fr-FR" dirty="0">
                <a:latin typeface="Optima" pitchFamily="34" charset="0"/>
              </a:rPr>
              <a:t> </a:t>
            </a:r>
            <a:r>
              <a:rPr lang="fr-FR" dirty="0" err="1">
                <a:latin typeface="Optima" pitchFamily="34" charset="0"/>
              </a:rPr>
              <a:t>erythropappa</a:t>
            </a:r>
            <a:r>
              <a:rPr lang="fr-FR" dirty="0">
                <a:latin typeface="Optima" pitchFamily="34" charset="0"/>
              </a:rPr>
              <a:t> - </a:t>
            </a:r>
            <a:r>
              <a:rPr lang="fr-FR" dirty="0" err="1">
                <a:latin typeface="Optima" pitchFamily="34" charset="0"/>
              </a:rPr>
              <a:t>same</a:t>
            </a:r>
            <a:r>
              <a:rPr lang="fr-FR" dirty="0">
                <a:latin typeface="Optima" pitchFamily="34" charset="0"/>
              </a:rPr>
              <a:t> active </a:t>
            </a:r>
            <a:r>
              <a:rPr lang="fr-FR" dirty="0" err="1">
                <a:latin typeface="Optima" pitchFamily="34" charset="0"/>
              </a:rPr>
              <a:t>ingredient</a:t>
            </a:r>
            <a:r>
              <a:rPr lang="fr-FR" dirty="0">
                <a:latin typeface="Optima" pitchFamily="34" charset="0"/>
              </a:rPr>
              <a:t> as </a:t>
            </a:r>
            <a:r>
              <a:rPr lang="fr-FR" dirty="0" err="1">
                <a:latin typeface="Optima" pitchFamily="34" charset="0"/>
              </a:rPr>
              <a:t>chamomile</a:t>
            </a:r>
            <a:endParaRPr lang="fr-FR" dirty="0">
              <a:latin typeface="Optima" pitchFamily="34" charset="0"/>
            </a:endParaRPr>
          </a:p>
          <a:p>
            <a:pPr>
              <a:spcBef>
                <a:spcPts val="0"/>
              </a:spcBef>
              <a:defRPr/>
            </a:pPr>
            <a:r>
              <a:rPr lang="fr-FR" dirty="0" err="1">
                <a:latin typeface="Optima" pitchFamily="34" charset="0"/>
              </a:rPr>
              <a:t>Extracted</a:t>
            </a:r>
            <a:r>
              <a:rPr lang="fr-FR" dirty="0">
                <a:latin typeface="Optima" pitchFamily="34" charset="0"/>
              </a:rPr>
              <a:t> </a:t>
            </a:r>
            <a:r>
              <a:rPr lang="fr-FR" dirty="0" err="1">
                <a:latin typeface="Optima" pitchFamily="34" charset="0"/>
              </a:rPr>
              <a:t>from</a:t>
            </a:r>
            <a:r>
              <a:rPr lang="fr-FR" dirty="0">
                <a:latin typeface="Optima" pitchFamily="34" charset="0"/>
              </a:rPr>
              <a:t> </a:t>
            </a:r>
            <a:r>
              <a:rPr lang="fr-FR" dirty="0" err="1">
                <a:latin typeface="Optima" pitchFamily="34" charset="0"/>
              </a:rPr>
              <a:t>wood</a:t>
            </a:r>
            <a:r>
              <a:rPr lang="fr-FR" dirty="0">
                <a:latin typeface="Optima" pitchFamily="34" charset="0"/>
              </a:rPr>
              <a:t> </a:t>
            </a:r>
            <a:r>
              <a:rPr lang="fr-FR" dirty="0" err="1">
                <a:latin typeface="Optima" pitchFamily="34" charset="0"/>
              </a:rPr>
              <a:t>oil</a:t>
            </a:r>
            <a:r>
              <a:rPr lang="fr-FR" baseline="0" dirty="0">
                <a:latin typeface="Optima" pitchFamily="34" charset="0"/>
              </a:rPr>
              <a:t> - </a:t>
            </a:r>
            <a:r>
              <a:rPr lang="fr-FR" dirty="0">
                <a:latin typeface="Optima" pitchFamily="34" charset="0"/>
              </a:rPr>
              <a:t>Action: anti-</a:t>
            </a:r>
            <a:r>
              <a:rPr lang="fr-FR" dirty="0" err="1">
                <a:latin typeface="Optima" pitchFamily="34" charset="0"/>
              </a:rPr>
              <a:t>inflammatory</a:t>
            </a:r>
            <a:r>
              <a:rPr lang="fr-FR" dirty="0">
                <a:latin typeface="Optima" pitchFamily="34" charset="0"/>
              </a:rPr>
              <a:t>, </a:t>
            </a:r>
            <a:r>
              <a:rPr lang="fr-FR" dirty="0" err="1">
                <a:latin typeface="Optima" pitchFamily="34" charset="0"/>
              </a:rPr>
              <a:t>antibacterial</a:t>
            </a:r>
            <a:r>
              <a:rPr lang="fr-FR" dirty="0">
                <a:latin typeface="Optima" pitchFamily="34" charset="0"/>
              </a:rPr>
              <a:t> and </a:t>
            </a:r>
            <a:r>
              <a:rPr lang="fr-FR" dirty="0" err="1">
                <a:latin typeface="Optima" pitchFamily="34" charset="0"/>
              </a:rPr>
              <a:t>antimycotic</a:t>
            </a:r>
            <a:r>
              <a:rPr lang="fr-FR" dirty="0">
                <a:latin typeface="Optima" pitchFamily="34" charset="0"/>
              </a:rPr>
              <a:t>, </a:t>
            </a:r>
            <a:r>
              <a:rPr lang="fr-FR" dirty="0" err="1">
                <a:latin typeface="Optima" pitchFamily="34" charset="0"/>
              </a:rPr>
              <a:t>inhibiting</a:t>
            </a:r>
            <a:r>
              <a:rPr lang="fr-FR" dirty="0">
                <a:latin typeface="Optima" pitchFamily="34" charset="0"/>
              </a:rPr>
              <a:t> action </a:t>
            </a:r>
            <a:r>
              <a:rPr lang="fr-FR" dirty="0" err="1">
                <a:latin typeface="Optima" pitchFamily="34" charset="0"/>
              </a:rPr>
              <a:t>against</a:t>
            </a:r>
            <a:r>
              <a:rPr lang="fr-FR" dirty="0">
                <a:latin typeface="Optima" pitchFamily="34" charset="0"/>
              </a:rPr>
              <a:t> UV-</a:t>
            </a:r>
            <a:r>
              <a:rPr lang="fr-FR" dirty="0" err="1">
                <a:latin typeface="Optima" pitchFamily="34" charset="0"/>
              </a:rPr>
              <a:t>induced</a:t>
            </a:r>
            <a:r>
              <a:rPr lang="fr-FR" dirty="0">
                <a:latin typeface="Optima" pitchFamily="34" charset="0"/>
              </a:rPr>
              <a:t> </a:t>
            </a:r>
            <a:r>
              <a:rPr lang="fr-FR" dirty="0" err="1">
                <a:latin typeface="Optima" pitchFamily="34" charset="0"/>
              </a:rPr>
              <a:t>erythema</a:t>
            </a:r>
            <a:r>
              <a:rPr lang="fr-FR" dirty="0">
                <a:latin typeface="Optima" pitchFamily="34" charset="0"/>
              </a:rPr>
              <a:t> </a:t>
            </a:r>
          </a:p>
          <a:p>
            <a:pPr defTabSz="1041400">
              <a:spcBef>
                <a:spcPct val="0"/>
              </a:spcBef>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defTabSz="1041400">
              <a:spcBef>
                <a:spcPct val="0"/>
              </a:spcBef>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ROSE CHAMOMILLE ET SHIU EO :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Balancing</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and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relaxing</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a:p>
            <a:pPr defTabSz="1041400">
              <a:spcBef>
                <a:spcPct val="0"/>
              </a:spcBef>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a:spcBef>
                <a:spcPts val="0"/>
              </a:spcBef>
              <a:defRPr/>
            </a:pPr>
            <a:r>
              <a:rPr lang="fr-FR" b="1" cap="all" dirty="0" err="1">
                <a:latin typeface="Optima" pitchFamily="34" charset="0"/>
              </a:rPr>
              <a:t>Cinnamomum</a:t>
            </a:r>
            <a:r>
              <a:rPr lang="fr-FR" b="1" cap="all" dirty="0">
                <a:latin typeface="Optima" pitchFamily="34" charset="0"/>
              </a:rPr>
              <a:t> </a:t>
            </a:r>
            <a:r>
              <a:rPr lang="fr-FR" b="1" cap="all" dirty="0" err="1">
                <a:latin typeface="Optima" pitchFamily="34" charset="0"/>
              </a:rPr>
              <a:t>camphora</a:t>
            </a:r>
            <a:r>
              <a:rPr lang="fr-FR" b="1" cap="all" dirty="0">
                <a:latin typeface="Optima" pitchFamily="34" charset="0"/>
              </a:rPr>
              <a:t> à </a:t>
            </a:r>
            <a:r>
              <a:rPr lang="fr-FR" b="1" cap="all" dirty="0" err="1">
                <a:latin typeface="Optima" pitchFamily="34" charset="0"/>
              </a:rPr>
              <a:t>linalool</a:t>
            </a:r>
            <a:r>
              <a:rPr lang="fr-FR" dirty="0">
                <a:latin typeface="Optima" pitchFamily="34" charset="0"/>
              </a:rPr>
              <a:t> (H.E. de </a:t>
            </a:r>
            <a:r>
              <a:rPr lang="fr-FR" dirty="0" err="1">
                <a:latin typeface="Optima" pitchFamily="34" charset="0"/>
              </a:rPr>
              <a:t>shiu</a:t>
            </a:r>
            <a:r>
              <a:rPr lang="fr-FR" dirty="0">
                <a:latin typeface="Optima" pitchFamily="34" charset="0"/>
              </a:rPr>
              <a:t>/</a:t>
            </a:r>
            <a:r>
              <a:rPr lang="fr-FR" dirty="0" err="1">
                <a:latin typeface="Optima" pitchFamily="34" charset="0"/>
              </a:rPr>
              <a:t>Shiu</a:t>
            </a:r>
            <a:r>
              <a:rPr lang="fr-FR" dirty="0">
                <a:latin typeface="Optima" pitchFamily="34" charset="0"/>
              </a:rPr>
              <a:t> </a:t>
            </a:r>
            <a:r>
              <a:rPr lang="fr-FR" dirty="0" err="1">
                <a:latin typeface="Optima" pitchFamily="34" charset="0"/>
              </a:rPr>
              <a:t>leaf</a:t>
            </a:r>
            <a:r>
              <a:rPr lang="fr-FR" dirty="0">
                <a:latin typeface="Optima" pitchFamily="34" charset="0"/>
              </a:rPr>
              <a:t> </a:t>
            </a:r>
            <a:r>
              <a:rPr lang="fr-FR" dirty="0" err="1">
                <a:latin typeface="Optima" pitchFamily="34" charset="0"/>
              </a:rPr>
              <a:t>oil</a:t>
            </a:r>
            <a:r>
              <a:rPr lang="fr-FR" dirty="0">
                <a:latin typeface="Optima" pitchFamily="34" charset="0"/>
              </a:rPr>
              <a:t>)</a:t>
            </a:r>
          </a:p>
          <a:p>
            <a:pPr>
              <a:spcBef>
                <a:spcPts val="0"/>
              </a:spcBef>
              <a:defRPr/>
            </a:pPr>
            <a:r>
              <a:rPr lang="en-US" dirty="0">
                <a:latin typeface="Optima" pitchFamily="34" charset="0"/>
              </a:rPr>
              <a:t>Origin: China </a:t>
            </a:r>
          </a:p>
          <a:p>
            <a:pPr>
              <a:spcBef>
                <a:spcPts val="0"/>
              </a:spcBef>
              <a:defRPr/>
            </a:pPr>
            <a:r>
              <a:rPr lang="en-US" dirty="0">
                <a:latin typeface="Optima" pitchFamily="34" charset="0"/>
              </a:rPr>
              <a:t>also called Japanese laurel</a:t>
            </a:r>
          </a:p>
          <a:p>
            <a:pPr>
              <a:spcBef>
                <a:spcPts val="0"/>
              </a:spcBef>
              <a:defRPr/>
            </a:pPr>
            <a:r>
              <a:rPr lang="en-US" dirty="0">
                <a:latin typeface="Optima" pitchFamily="34" charset="0"/>
              </a:rPr>
              <a:t>Extraction method : Distillation of the leaves of the </a:t>
            </a:r>
            <a:r>
              <a:rPr lang="en-US" dirty="0" err="1">
                <a:latin typeface="Optima" pitchFamily="34" charset="0"/>
              </a:rPr>
              <a:t>shiu</a:t>
            </a:r>
            <a:r>
              <a:rPr lang="en-US" dirty="0">
                <a:latin typeface="Optima" pitchFamily="34" charset="0"/>
              </a:rPr>
              <a:t> </a:t>
            </a:r>
            <a:r>
              <a:rPr lang="en-US" dirty="0" err="1">
                <a:latin typeface="Optima" pitchFamily="34" charset="0"/>
              </a:rPr>
              <a:t>sho</a:t>
            </a:r>
            <a:r>
              <a:rPr lang="en-US" dirty="0">
                <a:latin typeface="Optima" pitchFamily="34" charset="0"/>
              </a:rPr>
              <a:t> tree </a:t>
            </a:r>
          </a:p>
          <a:p>
            <a:pPr>
              <a:spcBef>
                <a:spcPts val="0"/>
              </a:spcBef>
              <a:defRPr/>
            </a:pPr>
            <a:r>
              <a:rPr lang="en-US" dirty="0">
                <a:latin typeface="Optima" pitchFamily="34" charset="0"/>
              </a:rPr>
              <a:t>Action : Used for its perfume, soothing, relaxing</a:t>
            </a:r>
          </a:p>
          <a:p>
            <a:pPr>
              <a:spcBef>
                <a:spcPts val="0"/>
              </a:spcBef>
              <a:defRPr/>
            </a:pPr>
            <a:r>
              <a:rPr lang="en-US" dirty="0">
                <a:latin typeface="Optima" pitchFamily="34" charset="0"/>
              </a:rPr>
              <a:t>Scent close to the essential oil of lavender</a:t>
            </a:r>
          </a:p>
          <a:p>
            <a:pPr>
              <a:spcBef>
                <a:spcPts val="0"/>
              </a:spcBef>
              <a:defRPr/>
            </a:pPr>
            <a:endParaRPr kumimoji="0" lang="en-US" sz="1200" b="0" i="0" u="none" strike="noStrike" kern="1200" cap="none" spc="0" normalizeH="0" baseline="0" noProof="0" dirty="0">
              <a:ln>
                <a:noFill/>
              </a:ln>
              <a:solidFill>
                <a:prstClr val="black"/>
              </a:solidFill>
              <a:effectLst/>
              <a:uLnTx/>
              <a:uFillTx/>
              <a:latin typeface="Optima" pitchFamily="34" charset="0"/>
              <a:ea typeface="+mn-ea"/>
              <a:cs typeface="+mn-cs"/>
            </a:endParaRPr>
          </a:p>
          <a:p>
            <a:pPr>
              <a:spcBef>
                <a:spcPts val="0"/>
              </a:spcBef>
              <a:defRPr/>
            </a:pPr>
            <a:endParaRPr kumimoji="0" lang="en-US" sz="1200" b="0" i="0" u="none" strike="noStrike" kern="1200" cap="none" spc="0" normalizeH="0" baseline="0" noProof="0" dirty="0">
              <a:ln>
                <a:noFill/>
              </a:ln>
              <a:solidFill>
                <a:prstClr val="black"/>
              </a:solidFill>
              <a:effectLst/>
              <a:uLnTx/>
              <a:uFillTx/>
              <a:latin typeface="Optima" pitchFamily="34" charset="0"/>
              <a:ea typeface="+mn-ea"/>
              <a:cs typeface="+mn-cs"/>
            </a:endParaRPr>
          </a:p>
          <a:p>
            <a:pPr>
              <a:spcBef>
                <a:spcPts val="0"/>
              </a:spcBef>
              <a:defRPr/>
            </a:pPr>
            <a:endParaRPr kumimoji="0" lang="fr-FR" sz="1200" b="0" i="0" u="none" strike="noStrike" kern="1200" cap="none" spc="0" normalizeH="0" baseline="0" noProof="0" dirty="0">
              <a:ln>
                <a:noFill/>
              </a:ln>
              <a:solidFill>
                <a:prstClr val="black"/>
              </a:solidFill>
              <a:effectLst/>
              <a:uLnTx/>
              <a:uFillTx/>
              <a:latin typeface="Optima" pitchFamily="34" charset="0"/>
              <a:ea typeface="+mn-ea"/>
              <a:cs typeface="+mn-cs"/>
            </a:endParaRPr>
          </a:p>
          <a:p>
            <a:pPr marL="342900" indent="-342900" defTabSz="1041400">
              <a:spcBef>
                <a:spcPct val="0"/>
              </a:spcBef>
              <a:defRPr/>
            </a:pPr>
            <a:r>
              <a:rPr lang="en-GB" sz="1200" b="0" dirty="0">
                <a:latin typeface="Optima" pitchFamily="34" charset="0"/>
              </a:rPr>
              <a:t>ROSA DAMASCENE (Rose E.O. / Rose flower Oil)</a:t>
            </a:r>
          </a:p>
          <a:p>
            <a:pPr marL="342900" indent="-342900" defTabSz="1041400">
              <a:spcBef>
                <a:spcPct val="0"/>
              </a:spcBef>
              <a:defRPr/>
            </a:pPr>
            <a:r>
              <a:rPr lang="en-GB" sz="1200" b="0" dirty="0">
                <a:latin typeface="Optima" pitchFamily="34" charset="0"/>
              </a:rPr>
              <a:t>Origin: Turkey</a:t>
            </a:r>
          </a:p>
          <a:p>
            <a:pPr marL="342900" indent="-342900" defTabSz="1041400">
              <a:spcBef>
                <a:spcPct val="0"/>
              </a:spcBef>
              <a:defRPr/>
            </a:pPr>
            <a:r>
              <a:rPr lang="en-GB" sz="1200" b="0" dirty="0">
                <a:latin typeface="Optima" pitchFamily="34" charset="0"/>
              </a:rPr>
              <a:t>Method of extraction: Distillation of the flowers </a:t>
            </a:r>
          </a:p>
          <a:p>
            <a:pPr marL="342900" indent="-342900" defTabSz="1041400">
              <a:spcBef>
                <a:spcPct val="0"/>
              </a:spcBef>
              <a:defRPr/>
            </a:pPr>
            <a:r>
              <a:rPr lang="en-GB" sz="1200" b="0" dirty="0">
                <a:latin typeface="Optima" pitchFamily="34" charset="0"/>
              </a:rPr>
              <a:t>Action: Used for its perfume, softening, relaxing, anti-wrinkle</a:t>
            </a:r>
          </a:p>
          <a:p>
            <a:pPr marL="342900" indent="-342900" defTabSz="1041400">
              <a:spcBef>
                <a:spcPct val="0"/>
              </a:spcBef>
              <a:defRPr/>
            </a:pPr>
            <a:endParaRPr lang="en-GB" sz="1200" b="0" dirty="0">
              <a:latin typeface="Optima" pitchFamily="34" charset="0"/>
            </a:endParaRPr>
          </a:p>
          <a:p>
            <a:pPr marL="342900" indent="-342900" defTabSz="1041400">
              <a:spcBef>
                <a:spcPct val="0"/>
              </a:spcBef>
              <a:defRPr/>
            </a:pPr>
            <a:r>
              <a:rPr lang="en-GB" sz="1200" b="0" dirty="0">
                <a:latin typeface="Optima" pitchFamily="34" charset="0"/>
              </a:rPr>
              <a:t>JASMINUM SAMBAC (Jasmine E.O./Jasmine Oil)</a:t>
            </a:r>
          </a:p>
          <a:p>
            <a:pPr marL="342900" indent="-342900" defTabSz="1041400">
              <a:spcBef>
                <a:spcPct val="0"/>
              </a:spcBef>
              <a:defRPr/>
            </a:pPr>
            <a:r>
              <a:rPr lang="en-GB" sz="1200" b="0" dirty="0">
                <a:latin typeface="Optima" pitchFamily="34" charset="0"/>
              </a:rPr>
              <a:t>Origin : India</a:t>
            </a:r>
          </a:p>
          <a:p>
            <a:pPr marL="342900" indent="-342900" defTabSz="1041400">
              <a:spcBef>
                <a:spcPct val="0"/>
              </a:spcBef>
              <a:defRPr/>
            </a:pPr>
            <a:r>
              <a:rPr lang="en-GB" sz="1200" b="0" dirty="0">
                <a:latin typeface="Optima" pitchFamily="34" charset="0"/>
              </a:rPr>
              <a:t>Extraction method : Ethanol extraction of the concrete</a:t>
            </a:r>
          </a:p>
          <a:p>
            <a:pPr marL="342900" indent="-342900" defTabSz="1041400">
              <a:spcBef>
                <a:spcPct val="0"/>
              </a:spcBef>
              <a:defRPr/>
            </a:pPr>
            <a:r>
              <a:rPr lang="en-GB" sz="1200" b="0" dirty="0">
                <a:latin typeface="Optima" pitchFamily="34" charset="0"/>
              </a:rPr>
              <a:t>Action : Used for its perfume, softening</a:t>
            </a:r>
          </a:p>
          <a:p>
            <a:pPr marL="342900" indent="-342900" defTabSz="1041400">
              <a:spcBef>
                <a:spcPct val="0"/>
              </a:spcBef>
              <a:defRPr/>
            </a:pPr>
            <a:endParaRPr lang="en-GB" sz="1200" b="0" dirty="0">
              <a:latin typeface="Optima" pitchFamily="34" charset="0"/>
            </a:endParaRPr>
          </a:p>
          <a:p>
            <a:pPr marL="342900" indent="-342900" defTabSz="1041400">
              <a:spcBef>
                <a:spcPct val="0"/>
              </a:spcBef>
              <a:defRPr/>
            </a:pPr>
            <a:r>
              <a:rPr lang="en-GB" sz="1200" b="0" dirty="0">
                <a:latin typeface="Optima" pitchFamily="34" charset="0"/>
              </a:rPr>
              <a:t>ANTHEMIS NOBILIS (Chamomile EO)</a:t>
            </a:r>
          </a:p>
          <a:p>
            <a:pPr marL="342900" indent="-342900" defTabSz="1041400">
              <a:spcBef>
                <a:spcPct val="0"/>
              </a:spcBef>
              <a:defRPr/>
            </a:pPr>
            <a:r>
              <a:rPr lang="en-GB" sz="1200" b="0" dirty="0">
                <a:latin typeface="Optima" pitchFamily="34" charset="0"/>
              </a:rPr>
              <a:t>Origin: Central Europe. Cultivated in Europe (Belgium, England, Italy, France). The Egyptians venerated it.</a:t>
            </a:r>
          </a:p>
          <a:p>
            <a:pPr marL="342900" indent="-342900" defTabSz="1041400">
              <a:spcBef>
                <a:spcPct val="0"/>
              </a:spcBef>
              <a:defRPr/>
            </a:pPr>
            <a:r>
              <a:rPr lang="en-GB" sz="1200" b="0" dirty="0">
                <a:latin typeface="Optima" pitchFamily="34" charset="0"/>
              </a:rPr>
              <a:t>Extraction method: Steam distillation of the flowers</a:t>
            </a:r>
          </a:p>
          <a:p>
            <a:pPr marL="342900" indent="-342900" defTabSz="1041400">
              <a:spcBef>
                <a:spcPct val="0"/>
              </a:spcBef>
              <a:defRPr/>
            </a:pPr>
            <a:r>
              <a:rPr lang="en-GB" sz="1200" b="0" dirty="0">
                <a:latin typeface="Optima" pitchFamily="34" charset="0"/>
              </a:rPr>
              <a:t>Action: Anti-inflammatory, healing, antiseptic and antispasmodic</a:t>
            </a:r>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11</a:t>
            </a:fld>
            <a:endParaRPr lang="fr-FR"/>
          </a:p>
        </p:txBody>
      </p:sp>
    </p:spTree>
    <p:extLst>
      <p:ext uri="{BB962C8B-B14F-4D97-AF65-F5344CB8AC3E}">
        <p14:creationId xmlns:p14="http://schemas.microsoft.com/office/powerpoint/2010/main" val="1854205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41:notes"/>
          <p:cNvSpPr>
            <a:spLocks noGrp="1" noRot="1" noChangeAspect="1"/>
          </p:cNvSpPr>
          <p:nvPr>
            <p:ph type="sldImg" idx="2"/>
          </p:nvPr>
        </p:nvSpPr>
        <p:spPr>
          <a:xfrm>
            <a:off x="139700" y="1350963"/>
            <a:ext cx="6480175" cy="36464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p41:notes"/>
          <p:cNvSpPr txBox="1">
            <a:spLocks noGrp="1"/>
          </p:cNvSpPr>
          <p:nvPr>
            <p:ph type="body" idx="1"/>
          </p:nvPr>
        </p:nvSpPr>
        <p:spPr>
          <a:xfrm>
            <a:off x="675993" y="5201015"/>
            <a:ext cx="5408012" cy="4255225"/>
          </a:xfrm>
          <a:prstGeom prst="rect">
            <a:avLst/>
          </a:prstGeom>
          <a:noFill/>
          <a:ln>
            <a:noFill/>
          </a:ln>
        </p:spPr>
        <p:txBody>
          <a:bodyPr spcFirstLastPara="1" wrap="square" lIns="91425" tIns="45700" rIns="91425" bIns="45700" anchor="t" anchorCtr="0">
            <a:noAutofit/>
          </a:bodyPr>
          <a:lstStyle/>
          <a:p>
            <a:pPr marL="158750" lvl="0" indent="0" algn="l" rtl="0">
              <a:lnSpc>
                <a:spcPct val="100000"/>
              </a:lnSpc>
              <a:spcBef>
                <a:spcPts val="0"/>
              </a:spcBef>
              <a:spcAft>
                <a:spcPts val="0"/>
              </a:spcAft>
              <a:buSzPts val="1100"/>
              <a:buNone/>
            </a:pPr>
            <a:r>
              <a:rPr lang="fr-FR" sz="1100" dirty="0"/>
              <a:t>second set: radiance to </a:t>
            </a:r>
            <a:r>
              <a:rPr lang="fr-FR" sz="1100" dirty="0" err="1"/>
              <a:t>even</a:t>
            </a:r>
            <a:r>
              <a:rPr lang="fr-FR" sz="1100" dirty="0"/>
              <a:t> out the complexion and </a:t>
            </a:r>
            <a:r>
              <a:rPr lang="fr-FR" sz="1100" dirty="0" err="1"/>
              <a:t>reduce</a:t>
            </a:r>
            <a:r>
              <a:rPr lang="fr-FR" sz="1100" dirty="0"/>
              <a:t> the </a:t>
            </a:r>
            <a:r>
              <a:rPr lang="fr-FR" sz="1100" dirty="0" err="1"/>
              <a:t>signs</a:t>
            </a:r>
            <a:r>
              <a:rPr lang="fr-FR" sz="1100" dirty="0"/>
              <a:t> of </a:t>
            </a:r>
            <a:r>
              <a:rPr lang="fr-FR" sz="1100" dirty="0" err="1"/>
              <a:t>aging</a:t>
            </a:r>
            <a:endParaRPr lang="fr-FR" sz="1100" dirty="0"/>
          </a:p>
          <a:p>
            <a:pPr marL="457200" lvl="0" indent="-298450" algn="l" rtl="0">
              <a:lnSpc>
                <a:spcPct val="100000"/>
              </a:lnSpc>
              <a:spcBef>
                <a:spcPts val="0"/>
              </a:spcBef>
              <a:spcAft>
                <a:spcPts val="0"/>
              </a:spcAft>
              <a:buSzPts val="1100"/>
              <a:buChar char="●"/>
            </a:pPr>
            <a:endParaRPr lang="fr-FR" sz="1100" dirty="0"/>
          </a:p>
          <a:p>
            <a:pPr marL="457200" lvl="0" indent="-298450" algn="l" rtl="0">
              <a:lnSpc>
                <a:spcPct val="100000"/>
              </a:lnSpc>
              <a:spcBef>
                <a:spcPts val="0"/>
              </a:spcBef>
              <a:spcAft>
                <a:spcPts val="0"/>
              </a:spcAft>
              <a:buSzPts val="1100"/>
              <a:buChar char="●"/>
            </a:pPr>
            <a:r>
              <a:rPr lang="fr-FR" sz="1100" dirty="0"/>
              <a:t>LOTION YON-KA PS TAILLE VOYAGE 18e</a:t>
            </a:r>
            <a:endParaRPr dirty="0"/>
          </a:p>
          <a:p>
            <a:pPr marL="457200" lvl="0" indent="-298450" algn="l" rtl="0">
              <a:lnSpc>
                <a:spcPct val="100000"/>
              </a:lnSpc>
              <a:spcBef>
                <a:spcPts val="0"/>
              </a:spcBef>
              <a:spcAft>
                <a:spcPts val="0"/>
              </a:spcAft>
              <a:buSzPts val="1100"/>
              <a:buChar char="●"/>
            </a:pPr>
            <a:r>
              <a:rPr lang="fr-FR" sz="1100" dirty="0"/>
              <a:t>GLYCONIGHT 10% MASQUE 50ML 62e</a:t>
            </a:r>
            <a:endParaRPr dirty="0"/>
          </a:p>
          <a:p>
            <a:pPr marL="457200" lvl="0" indent="-298450" algn="l" rtl="0">
              <a:lnSpc>
                <a:spcPct val="100000"/>
              </a:lnSpc>
              <a:spcBef>
                <a:spcPts val="0"/>
              </a:spcBef>
              <a:spcAft>
                <a:spcPts val="0"/>
              </a:spcAft>
              <a:buSzPts val="1100"/>
              <a:buChar char="●"/>
            </a:pPr>
            <a:r>
              <a:rPr lang="fr-FR" sz="1100" dirty="0"/>
              <a:t>SERUM C20 5ML 35e</a:t>
            </a:r>
            <a:endParaRPr dirty="0"/>
          </a:p>
          <a:p>
            <a:pPr marL="457200" marR="0" lvl="0" indent="-298450" algn="l" rtl="0">
              <a:lnSpc>
                <a:spcPct val="100000"/>
              </a:lnSpc>
              <a:spcBef>
                <a:spcPts val="0"/>
              </a:spcBef>
              <a:spcAft>
                <a:spcPts val="0"/>
              </a:spcAft>
              <a:buClr>
                <a:srgbClr val="000000"/>
              </a:buClr>
              <a:buSzPts val="1100"/>
              <a:buFont typeface="Arial"/>
              <a:buChar char="●"/>
            </a:pPr>
            <a:r>
              <a:rPr lang="fr-FR" sz="1100" dirty="0"/>
              <a:t>TROUSSE – 19e</a:t>
            </a:r>
            <a:endParaRPr dirty="0"/>
          </a:p>
          <a:p>
            <a:pPr marL="457200" lvl="0" indent="-228600" algn="l" rtl="0">
              <a:lnSpc>
                <a:spcPct val="100000"/>
              </a:lnSpc>
              <a:spcBef>
                <a:spcPts val="0"/>
              </a:spcBef>
              <a:spcAft>
                <a:spcPts val="0"/>
              </a:spcAft>
              <a:buSzPts val="1100"/>
              <a:buNone/>
            </a:pPr>
            <a:endParaRPr sz="1100" dirty="0"/>
          </a:p>
          <a:p>
            <a:pPr marL="0" lvl="0" indent="0" algn="l" rtl="0">
              <a:lnSpc>
                <a:spcPct val="100000"/>
              </a:lnSpc>
              <a:spcBef>
                <a:spcPts val="0"/>
              </a:spcBef>
              <a:spcAft>
                <a:spcPts val="0"/>
              </a:spcAft>
              <a:buClr>
                <a:schemeClr val="dk1"/>
              </a:buClr>
              <a:buSzPts val="1400"/>
              <a:buFont typeface="Calibri"/>
              <a:buNone/>
            </a:pPr>
            <a:endParaRPr dirty="0"/>
          </a:p>
        </p:txBody>
      </p:sp>
      <p:sp>
        <p:nvSpPr>
          <p:cNvPr id="818" name="Google Shape;818;p41:notes"/>
          <p:cNvSpPr txBox="1">
            <a:spLocks noGrp="1"/>
          </p:cNvSpPr>
          <p:nvPr>
            <p:ph type="sldNum" idx="12"/>
          </p:nvPr>
        </p:nvSpPr>
        <p:spPr>
          <a:xfrm>
            <a:off x="3829061" y="10265064"/>
            <a:ext cx="2929328" cy="54238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Calibri"/>
              <a:buNone/>
            </a:pPr>
            <a:fld id="{00000000-1234-1234-1234-123412341234}" type="slidenum">
              <a:rPr lang="fr-FR"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74942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GLYCONIGHT 10% MASQUE    81% 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mn-lt"/>
                <a:ea typeface="+mn-ea"/>
                <a:cs typeface="+mn-cs"/>
              </a:rPr>
              <a:t>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clean peel that gives the skin a new breath.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mn-lt"/>
                <a:ea typeface="+mn-ea"/>
                <a:cs typeface="+mn-cs"/>
              </a:rPr>
              <a:t>Benefits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Immediate radiance from the first 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Skin texture is refined and pores are tightened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Smoothes</a:t>
            </a:r>
            <a:r>
              <a:rPr kumimoji="0" lang="en-US" sz="1200" b="0" i="0" u="none" strike="noStrike" kern="1200" cap="none" spc="0" normalizeH="0" baseline="0" noProof="0" dirty="0">
                <a:ln>
                  <a:noFill/>
                </a:ln>
                <a:solidFill>
                  <a:prstClr val="black"/>
                </a:solidFill>
                <a:effectLst/>
                <a:uLnTx/>
                <a:uFillTx/>
                <a:latin typeface="+mn-lt"/>
                <a:ea typeface="+mn-ea"/>
                <a:cs typeface="+mn-cs"/>
              </a:rPr>
              <a:t> wrinkles and fine lines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mn-lt"/>
                <a:ea typeface="+mn-ea"/>
                <a:cs typeface="+mn-cs"/>
              </a:rPr>
              <a:t>Target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For </a:t>
            </a:r>
            <a:r>
              <a:rPr kumimoji="0" lang="en-US" sz="1200" b="0" i="0" u="none" strike="noStrike" kern="1200" cap="none" spc="0" normalizeH="0" baseline="0" noProof="0" dirty="0" err="1">
                <a:ln>
                  <a:noFill/>
                </a:ln>
                <a:solidFill>
                  <a:prstClr val="black"/>
                </a:solidFill>
                <a:effectLst/>
                <a:uLnTx/>
                <a:uFillTx/>
                <a:latin typeface="+mn-lt"/>
                <a:ea typeface="+mn-ea"/>
                <a:cs typeface="+mn-cs"/>
              </a:rPr>
              <a:t>millenials</a:t>
            </a:r>
            <a:r>
              <a:rPr kumimoji="0" lang="en-US" sz="1200" b="0" i="0" u="none" strike="noStrike" kern="1200" cap="none" spc="0" normalizeH="0" baseline="0" noProof="0" dirty="0">
                <a:ln>
                  <a:noFill/>
                </a:ln>
                <a:solidFill>
                  <a:prstClr val="black"/>
                </a:solidFill>
                <a:effectLst/>
                <a:uLnTx/>
                <a:uFillTx/>
                <a:latin typeface="+mn-lt"/>
                <a:ea typeface="+mn-ea"/>
                <a:cs typeface="+mn-cs"/>
              </a:rPr>
              <a:t> (Blemish-free skin, radiance and treatment of the first wrinkles)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For more mature skin (anti-aging effect (wrinkles++/firmness/spots) and radiance)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mn-lt"/>
                <a:ea typeface="+mn-ea"/>
                <a:cs typeface="+mn-cs"/>
              </a:rPr>
              <a:t>Results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Radiance of the complexion: + 24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Pore size: -19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Depth of crow's feet wrinkles: -30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(Clinical study conducted under the supervision of a dermatologist on 15 volunteers aged 20 to 39 (1 month) and 15 volunteers aged 40 to 55 (2 months) - Average results for both groups at 1 month, except for the density of the dermis in the 40-55 age group.</a:t>
            </a:r>
            <a:endParaRPr lang="fr-FR" u="none"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13</a:t>
            </a:fld>
            <a:endParaRPr lang="fr-FR"/>
          </a:p>
        </p:txBody>
      </p:sp>
    </p:spTree>
    <p:extLst>
      <p:ext uri="{BB962C8B-B14F-4D97-AF65-F5344CB8AC3E}">
        <p14:creationId xmlns:p14="http://schemas.microsoft.com/office/powerpoint/2010/main" val="2396105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mn-lt"/>
                <a:ea typeface="+mn-ea"/>
                <a:cs typeface="+mn-cs"/>
              </a:rPr>
              <a:t>Home use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At night, after removing make up and cleansing, spray Yon-Ka Lotion and penetrate with effleurage movement then apply a thin layer of the mask to the face and neck.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Leave on all night. Rinse off with tepid water the next morning.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TRIPLE USE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 : Radiance-boosting mask: apply once at night for a radiance boost the next morning (to boost radiance)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 : Maintenance treatment: use every other night for one or two weeks (new skin effect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 : Intensive course of treatment (1 to 2 month): use every other night for the first week, then every night for each of the following weeks. (for a reinforced anti-aging or new skin result)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Repeat this course of treatment twice or three times a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Can also be applied on the neckline to smooth away wrinkles visibly and restore its youthful appearance 	 It’s an effective way to prime skin before a medical peel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Ingrédients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10% pure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glycolic</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acid</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smoothing</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anti-</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wrinkle</a:t>
            </a: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Organic</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apricot</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kernel</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oil</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and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brown</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algae</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radiance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Natural polysaccharides: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soothing</a:t>
            </a: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Vegetable</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glycerin</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moisturizing</a:t>
            </a: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Quintessence: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Balancing</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calming</a:t>
            </a:r>
            <a:endParaRPr kumimoji="0" lang="fr-FR" sz="1200" b="0" i="0" u="none" strike="noStrike" kern="1200" cap="none" spc="0" normalizeH="0" baseline="0" noProof="0" dirty="0">
              <a:ln>
                <a:noFill/>
              </a:ln>
              <a:solidFill>
                <a:prstClr val="black"/>
              </a:solidFill>
              <a:effectLst/>
              <a:uLnTx/>
              <a:uFillTx/>
              <a:latin typeface="Sofia Pro Regular"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Sofia Pro Regular"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Precaution of use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Avoid contact with eyes and lips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Always apply sunscreen during the 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In the event of persistent redness or irritation, discontinue use and see a doctor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Do not apply this mask just before or just after hair removal or hair coloring or bleaching or</a:t>
            </a:r>
            <a:r>
              <a:rPr lang="en-US" baseline="0" dirty="0"/>
              <a:t> sunburn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Do not apply at the same time as a retinoic acid-based treatment, or if your skin is sensitive to glycolic acid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product must be used infrequently and for limited periods of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Sofia Pro Medium"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ofia Pro Medium" panose="00000500000000000000" pitchFamily="50" charset="0"/>
                <a:ea typeface="+mn-ea"/>
                <a:cs typeface="+mn-cs"/>
              </a:rPr>
              <a:t>To see if you can tolerate glycolic acid, apply a small amount to the inside of the elbow or behind the ear.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ofia Pro Medium" panose="00000500000000000000" pitchFamily="50" charset="0"/>
                <a:ea typeface="+mn-ea"/>
                <a:cs typeface="+mn-cs"/>
              </a:rPr>
              <a:t>If redness and violent sensations of discomfort appear, remove and try again the next day to confirm or not the intolerance.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ofia Pro Medium" panose="00000500000000000000" pitchFamily="50" charset="0"/>
                <a:ea typeface="+mn-ea"/>
                <a:cs typeface="+mn-cs"/>
              </a:rPr>
              <a:t>Remember to use the sample!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ofia Pro Medium"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ofia Pro Medium"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ofia Pro Medium" panose="00000500000000000000" pitchFamily="50" charset="0"/>
                <a:ea typeface="+mn-ea"/>
                <a:cs typeface="+mn-cs"/>
              </a:rPr>
              <a:t>The </a:t>
            </a:r>
            <a:r>
              <a:rPr kumimoji="0" lang="en-US" sz="1200" b="0" i="0" u="none" strike="noStrike" kern="1200" cap="none" spc="0" normalizeH="0" baseline="0" noProof="0" dirty="0" err="1">
                <a:ln>
                  <a:noFill/>
                </a:ln>
                <a:solidFill>
                  <a:prstClr val="black"/>
                </a:solidFill>
                <a:effectLst/>
                <a:uLnTx/>
                <a:uFillTx/>
                <a:latin typeface="Sofia Pro Medium" panose="00000500000000000000" pitchFamily="50" charset="0"/>
                <a:ea typeface="+mn-ea"/>
                <a:cs typeface="+mn-cs"/>
              </a:rPr>
              <a:t>Glyconight</a:t>
            </a:r>
            <a:r>
              <a:rPr kumimoji="0" lang="en-US" sz="1200" b="0" i="0" u="none" strike="noStrike" kern="1200" cap="none" spc="0" normalizeH="0" baseline="0" noProof="0" dirty="0">
                <a:ln>
                  <a:noFill/>
                </a:ln>
                <a:solidFill>
                  <a:prstClr val="black"/>
                </a:solidFill>
                <a:effectLst/>
                <a:uLnTx/>
                <a:uFillTx/>
                <a:latin typeface="Sofia Pro Medium" panose="00000500000000000000" pitchFamily="50" charset="0"/>
                <a:ea typeface="+mn-ea"/>
                <a:cs typeface="+mn-cs"/>
              </a:rPr>
              <a:t> 10% Mask has a triple proven effectiveness: anti-aging, new skin effect, radiance. The results are seen from the first moment you wake up, and get stronger with each application!</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14</a:t>
            </a:fld>
            <a:endParaRPr lang="fr-FR"/>
          </a:p>
        </p:txBody>
      </p:sp>
    </p:spTree>
    <p:extLst>
      <p:ext uri="{BB962C8B-B14F-4D97-AF65-F5344CB8AC3E}">
        <p14:creationId xmlns:p14="http://schemas.microsoft.com/office/powerpoint/2010/main" val="3408116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041900" y="566738"/>
            <a:ext cx="5043488" cy="2836862"/>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3E3E3E"/>
                </a:solidFill>
                <a:effectLst/>
                <a:latin typeface="Sofia Pro" panose="00000500000000000000" pitchFamily="50" charset="0"/>
              </a:rPr>
              <a:t>From 5 days :</a:t>
            </a:r>
            <a:br>
              <a:rPr lang="en-US" dirty="0"/>
            </a:br>
            <a:r>
              <a:rPr lang="en-US" b="0" i="0" dirty="0">
                <a:solidFill>
                  <a:srgbClr val="3E3E3E"/>
                </a:solidFill>
                <a:effectLst/>
                <a:latin typeface="Sofia Pro" panose="00000500000000000000" pitchFamily="50" charset="0"/>
              </a:rPr>
              <a:t>Measured* and visible* effectiveness on the radiance and evenness of the complexion:</a:t>
            </a:r>
            <a:br>
              <a:rPr lang="en-US" dirty="0"/>
            </a:br>
            <a:r>
              <a:rPr lang="en-US" b="0" i="0" dirty="0">
                <a:solidFill>
                  <a:srgbClr val="3E3E3E"/>
                </a:solidFill>
                <a:effectLst/>
                <a:latin typeface="Sofia Pro" panose="00000500000000000000" pitchFamily="50" charset="0"/>
              </a:rPr>
              <a:t>Nearly 9 out of 10 women: convinced by the radiance effect and the healthy glow action**.</a:t>
            </a:r>
            <a:br>
              <a:rPr lang="en-US" dirty="0"/>
            </a:br>
            <a:r>
              <a:rPr lang="en-US" b="0" i="0" dirty="0">
                <a:solidFill>
                  <a:srgbClr val="3E3E3E"/>
                </a:solidFill>
                <a:effectLst/>
                <a:latin typeface="Sofia Pro" panose="00000500000000000000" pitchFamily="50" charset="0"/>
              </a:rPr>
              <a:t>100% of women: have adopted the product**' &amp; wish to continue using it**'.</a:t>
            </a:r>
            <a:br>
              <a:rPr lang="en-US" dirty="0"/>
            </a:br>
            <a:br>
              <a:rPr lang="en-US" dirty="0"/>
            </a:br>
            <a:r>
              <a:rPr lang="en-US" b="1" i="0" dirty="0">
                <a:solidFill>
                  <a:srgbClr val="3E3E3E"/>
                </a:solidFill>
                <a:effectLst/>
                <a:latin typeface="Sofia Pro" panose="00000500000000000000" pitchFamily="50" charset="0"/>
              </a:rPr>
              <a:t>After 14 days :</a:t>
            </a:r>
            <a:br>
              <a:rPr lang="en-US" dirty="0"/>
            </a:br>
            <a:r>
              <a:rPr lang="en-US" b="0" i="0" dirty="0">
                <a:solidFill>
                  <a:srgbClr val="3E3E3E"/>
                </a:solidFill>
                <a:effectLst/>
                <a:latin typeface="Sofia Pro" panose="00000500000000000000" pitchFamily="50" charset="0"/>
              </a:rPr>
              <a:t>Wrinkle volume is reduced*** Skin is visibly smoother:</a:t>
            </a:r>
            <a:br>
              <a:rPr lang="en-US" dirty="0"/>
            </a:br>
            <a:r>
              <a:rPr lang="en-US" b="0" i="0" dirty="0">
                <a:solidFill>
                  <a:srgbClr val="3E3E3E"/>
                </a:solidFill>
                <a:effectLst/>
                <a:latin typeface="Sofia Pro" panose="00000500000000000000" pitchFamily="50" charset="0"/>
              </a:rPr>
              <a:t>Nearly 9 out of 10 women: skin quality is better, more beautiful*** 100% of women: find that skin is visibly smoother.</a:t>
            </a:r>
            <a:br>
              <a:rPr lang="en-US" dirty="0"/>
            </a:br>
            <a:r>
              <a:rPr lang="en-US" b="0" i="0" dirty="0">
                <a:solidFill>
                  <a:srgbClr val="3E3E3E"/>
                </a:solidFill>
                <a:effectLst/>
                <a:latin typeface="Sofia Pro" panose="00000500000000000000" pitchFamily="50" charset="0"/>
              </a:rPr>
              <a:t>100% of women: find that the skin is awakened, more luminous and the complexion is radiant**.</a:t>
            </a:r>
            <a:br>
              <a:rPr lang="en-US" dirty="0"/>
            </a:br>
            <a:br>
              <a:rPr lang="en-US" dirty="0"/>
            </a:br>
            <a:r>
              <a:rPr lang="en-US" b="1" i="0" dirty="0">
                <a:solidFill>
                  <a:srgbClr val="3E3E3E"/>
                </a:solidFill>
                <a:effectLst/>
                <a:latin typeface="Sofia Pro" panose="00000500000000000000" pitchFamily="50" charset="0"/>
              </a:rPr>
              <a:t>After 28 days:</a:t>
            </a:r>
            <a:br>
              <a:rPr lang="en-US" dirty="0"/>
            </a:br>
            <a:r>
              <a:rPr lang="en-US" b="0" i="0" dirty="0">
                <a:solidFill>
                  <a:srgbClr val="3E3E3E"/>
                </a:solidFill>
                <a:effectLst/>
                <a:latin typeface="Sofia Pro" panose="00000500000000000000" pitchFamily="50" charset="0"/>
              </a:rPr>
              <a:t>The features are smoothed*, the skin is visibly younger and plumper, the </a:t>
            </a:r>
            <a:r>
              <a:rPr lang="en-US" b="0" i="0" dirty="0" err="1">
                <a:solidFill>
                  <a:srgbClr val="3E3E3E"/>
                </a:solidFill>
                <a:effectLst/>
                <a:latin typeface="Sofia Pro" panose="00000500000000000000" pitchFamily="50" charset="0"/>
              </a:rPr>
              <a:t>colour</a:t>
            </a:r>
            <a:r>
              <a:rPr lang="en-US" b="0" i="0" dirty="0">
                <a:solidFill>
                  <a:srgbClr val="3E3E3E"/>
                </a:solidFill>
                <a:effectLst/>
                <a:latin typeface="Sofia Pro" panose="00000500000000000000" pitchFamily="50" charset="0"/>
              </a:rPr>
              <a:t> of spots is less intense**:</a:t>
            </a:r>
            <a:br>
              <a:rPr lang="en-US" dirty="0"/>
            </a:br>
            <a:r>
              <a:rPr lang="en-US" b="0" i="0" dirty="0">
                <a:solidFill>
                  <a:srgbClr val="3E3E3E"/>
                </a:solidFill>
                <a:effectLst/>
                <a:latin typeface="Sofia Pro" panose="00000500000000000000" pitchFamily="50" charset="0"/>
              </a:rPr>
              <a:t>+58% more even skin tone***.</a:t>
            </a:r>
            <a:br>
              <a:rPr lang="en-US" dirty="0"/>
            </a:br>
            <a:r>
              <a:rPr lang="en-US" b="0" i="0" dirty="0">
                <a:solidFill>
                  <a:srgbClr val="3E3E3E"/>
                </a:solidFill>
                <a:effectLst/>
                <a:latin typeface="Sofia Pro" panose="00000500000000000000" pitchFamily="50" charset="0"/>
              </a:rPr>
              <a:t>+18% improvement in skin tone***.</a:t>
            </a:r>
            <a:br>
              <a:rPr lang="en-US" dirty="0"/>
            </a:br>
            <a:r>
              <a:rPr lang="en-US" b="0" i="0" dirty="0">
                <a:solidFill>
                  <a:srgbClr val="3E3E3E"/>
                </a:solidFill>
                <a:effectLst/>
                <a:latin typeface="Sofia Pro" panose="00000500000000000000" pitchFamily="50" charset="0"/>
              </a:rPr>
              <a:t>-30% reduction in wrinkle depth***.</a:t>
            </a:r>
            <a:br>
              <a:rPr lang="en-US" dirty="0"/>
            </a:br>
            <a:br>
              <a:rPr lang="en-US" dirty="0"/>
            </a:br>
            <a:r>
              <a:rPr lang="en-US" b="0" i="0" dirty="0">
                <a:solidFill>
                  <a:srgbClr val="3E3E3E"/>
                </a:solidFill>
                <a:effectLst/>
                <a:latin typeface="Sofia Pro" panose="00000500000000000000" pitchFamily="50" charset="0"/>
              </a:rPr>
              <a:t>Tests carried out on 21 women - Application morning and evening. *Scoring for complexion radiance and </a:t>
            </a:r>
            <a:r>
              <a:rPr lang="en-US" b="0" i="0" dirty="0" err="1">
                <a:solidFill>
                  <a:srgbClr val="3E3E3E"/>
                </a:solidFill>
                <a:effectLst/>
                <a:latin typeface="Sofia Pro" panose="00000500000000000000" pitchFamily="50" charset="0"/>
              </a:rPr>
              <a:t>chromametric</a:t>
            </a:r>
            <a:r>
              <a:rPr lang="en-US" b="0" i="0" dirty="0">
                <a:solidFill>
                  <a:srgbClr val="3E3E3E"/>
                </a:solidFill>
                <a:effectLst/>
                <a:latin typeface="Sofia Pro" panose="00000500000000000000" pitchFamily="50" charset="0"/>
              </a:rPr>
              <a:t> analysis for complexion homogeneity - **Self-assessment - **'the product is easily integrated into the skin care routine.***Instrumental measurements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E3E3E"/>
              </a:solidFill>
              <a:effectLst/>
              <a:latin typeface="Sofia Pro" panose="00000500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E3E3E"/>
                </a:solidFill>
                <a:effectLst/>
                <a:latin typeface="Sofia Pro" panose="00000500000000000000" pitchFamily="50" charset="0"/>
              </a:rPr>
              <a:t>The + :</a:t>
            </a:r>
          </a:p>
          <a:p>
            <a:pPr algn="l"/>
            <a:r>
              <a:rPr lang="fr-FR" sz="1800" b="0" i="0" u="none" strike="noStrike" baseline="0" dirty="0" err="1">
                <a:solidFill>
                  <a:srgbClr val="F4950D"/>
                </a:solidFill>
                <a:latin typeface="KyivTypeSans-Regular2" panose="00000500000000000000" pitchFamily="50" charset="0"/>
              </a:rPr>
              <a:t>Formulated</a:t>
            </a:r>
            <a:r>
              <a:rPr lang="fr-FR" sz="1800" b="0" i="0" u="none" strike="noStrike" baseline="0" dirty="0">
                <a:solidFill>
                  <a:srgbClr val="F4950D"/>
                </a:solidFill>
                <a:latin typeface="KyivTypeSans-Regular2" panose="00000500000000000000" pitchFamily="50" charset="0"/>
              </a:rPr>
              <a:t> </a:t>
            </a:r>
            <a:r>
              <a:rPr lang="fr-FR" sz="1800" b="0" i="0" u="none" strike="noStrike" baseline="0" dirty="0" err="1">
                <a:solidFill>
                  <a:srgbClr val="F4950D"/>
                </a:solidFill>
                <a:latin typeface="KyivTypeSans-Regular2" panose="00000500000000000000" pitchFamily="50" charset="0"/>
              </a:rPr>
              <a:t>with</a:t>
            </a:r>
            <a:r>
              <a:rPr lang="fr-FR" sz="1800" b="0" i="0" u="none" strike="noStrike" baseline="0" dirty="0">
                <a:solidFill>
                  <a:srgbClr val="F4950D"/>
                </a:solidFill>
                <a:latin typeface="KyivTypeSans-Regular2" panose="00000500000000000000" pitchFamily="50" charset="0"/>
              </a:rPr>
              <a:t> 99.9% </a:t>
            </a:r>
            <a:r>
              <a:rPr lang="fr-FR" sz="1800" b="0" i="0" u="none" strike="noStrike" baseline="0" dirty="0" err="1">
                <a:solidFill>
                  <a:srgbClr val="F4950D"/>
                </a:solidFill>
                <a:latin typeface="KyivTypeSans-Regular2" panose="00000500000000000000" pitchFamily="50" charset="0"/>
              </a:rPr>
              <a:t>ingredient</a:t>
            </a:r>
            <a:r>
              <a:rPr lang="fr-FR" sz="1800" b="0" i="0" u="none" strike="noStrike" baseline="0" dirty="0">
                <a:solidFill>
                  <a:srgbClr val="F4950D"/>
                </a:solidFill>
                <a:latin typeface="KyivTypeSans-Regular2" panose="00000500000000000000" pitchFamily="50" charset="0"/>
              </a:rPr>
              <a:t> of </a:t>
            </a:r>
            <a:r>
              <a:rPr lang="fr-FR" sz="1800" b="0" i="0" u="none" strike="noStrike" baseline="0" dirty="0" err="1">
                <a:solidFill>
                  <a:srgbClr val="F4950D"/>
                </a:solidFill>
                <a:latin typeface="KyivTypeSans-Regular2" panose="00000500000000000000" pitchFamily="50" charset="0"/>
              </a:rPr>
              <a:t>natural</a:t>
            </a:r>
            <a:r>
              <a:rPr lang="fr-FR" sz="1800" b="0" i="0" u="none" strike="noStrike" baseline="0" dirty="0">
                <a:solidFill>
                  <a:srgbClr val="F4950D"/>
                </a:solidFill>
                <a:latin typeface="KyivTypeSans-Regular2" panose="00000500000000000000" pitchFamily="50" charset="0"/>
              </a:rPr>
              <a:t> </a:t>
            </a:r>
            <a:r>
              <a:rPr lang="fr-FR" sz="1800" b="0" i="0" u="none" strike="noStrike" baseline="0" dirty="0" err="1">
                <a:solidFill>
                  <a:srgbClr val="F4950D"/>
                </a:solidFill>
                <a:latin typeface="KyivTypeSans-Regular2" panose="00000500000000000000" pitchFamily="50" charset="0"/>
              </a:rPr>
              <a:t>origin</a:t>
            </a:r>
            <a:r>
              <a:rPr lang="fr-FR" sz="1800" b="0" i="0" u="none" strike="noStrike" baseline="0" dirty="0">
                <a:solidFill>
                  <a:srgbClr val="F4950D"/>
                </a:solidFill>
                <a:latin typeface="KyivTypeSans-Regular2" panose="00000500000000000000" pitchFamily="50" charset="0"/>
              </a:rPr>
              <a:t>, </a:t>
            </a:r>
            <a:r>
              <a:rPr lang="fr-FR" sz="1800" b="0" i="0" u="none" strike="noStrike" baseline="0" dirty="0" err="1">
                <a:solidFill>
                  <a:srgbClr val="F4950D"/>
                </a:solidFill>
                <a:latin typeface="KyivTypeSans-Regular2" panose="00000500000000000000" pitchFamily="50" charset="0"/>
              </a:rPr>
              <a:t>this</a:t>
            </a:r>
            <a:r>
              <a:rPr lang="fr-FR" sz="1800" b="0" i="0" u="none" strike="noStrike" baseline="0" dirty="0">
                <a:solidFill>
                  <a:srgbClr val="F4950D"/>
                </a:solidFill>
                <a:latin typeface="KyivTypeSans-Regular2" panose="00000500000000000000" pitchFamily="50" charset="0"/>
              </a:rPr>
              <a:t> new-</a:t>
            </a:r>
            <a:r>
              <a:rPr lang="fr-FR" sz="1800" b="0" i="0" u="none" strike="noStrike" baseline="0" dirty="0" err="1">
                <a:solidFill>
                  <a:srgbClr val="F4950D"/>
                </a:solidFill>
                <a:latin typeface="KyivTypeSans-Regular2" panose="00000500000000000000" pitchFamily="50" charset="0"/>
              </a:rPr>
              <a:t>generation</a:t>
            </a:r>
            <a:r>
              <a:rPr lang="fr-FR" sz="1800" b="0" i="0" u="none" strike="noStrike" baseline="0" dirty="0">
                <a:solidFill>
                  <a:srgbClr val="F4950D"/>
                </a:solidFill>
                <a:latin typeface="KyivTypeSans-Regular2" panose="00000500000000000000" pitchFamily="50" charset="0"/>
              </a:rPr>
              <a:t> sensorial </a:t>
            </a:r>
            <a:r>
              <a:rPr lang="fr-FR" sz="1800" b="0" i="0" u="none" strike="noStrike" baseline="0" dirty="0" err="1">
                <a:solidFill>
                  <a:srgbClr val="F4950D"/>
                </a:solidFill>
                <a:latin typeface="KyivTypeSans-Regular2" panose="00000500000000000000" pitchFamily="50" charset="0"/>
              </a:rPr>
              <a:t>serum</a:t>
            </a:r>
            <a:r>
              <a:rPr lang="fr-FR" sz="1800" b="0" i="0" u="none" strike="noStrike" baseline="0" dirty="0">
                <a:solidFill>
                  <a:srgbClr val="F4950D"/>
                </a:solidFill>
                <a:latin typeface="KyivTypeSans-Regular2" panose="00000500000000000000" pitchFamily="50" charset="0"/>
              </a:rPr>
              <a:t> </a:t>
            </a:r>
            <a:r>
              <a:rPr lang="fr-FR" sz="1800" b="0" i="0" u="none" strike="noStrike" baseline="0" dirty="0" err="1">
                <a:solidFill>
                  <a:srgbClr val="F4950D"/>
                </a:solidFill>
                <a:latin typeface="KyivTypeSans-Regular2" panose="00000500000000000000" pitchFamily="50" charset="0"/>
              </a:rPr>
              <a:t>is</a:t>
            </a:r>
            <a:r>
              <a:rPr lang="fr-FR" sz="1800" b="0" i="0" u="none" strike="noStrike" baseline="0" dirty="0">
                <a:solidFill>
                  <a:srgbClr val="F4950D"/>
                </a:solidFill>
                <a:latin typeface="KyivTypeSans-Regular2" panose="00000500000000000000" pitchFamily="50" charset="0"/>
              </a:rPr>
              <a:t> </a:t>
            </a:r>
            <a:r>
              <a:rPr lang="fr-FR" sz="1800" b="0" i="0" u="none" strike="noStrike" baseline="0" dirty="0" err="1">
                <a:solidFill>
                  <a:srgbClr val="F4950D"/>
                </a:solidFill>
                <a:latin typeface="KyivTypeSans-Regular2" panose="00000500000000000000" pitchFamily="50" charset="0"/>
              </a:rPr>
              <a:t>incredibly</a:t>
            </a:r>
            <a:r>
              <a:rPr lang="fr-FR" sz="1800" b="0" i="0" u="none" strike="noStrike" baseline="0" dirty="0">
                <a:solidFill>
                  <a:srgbClr val="F4950D"/>
                </a:solidFill>
                <a:latin typeface="KyivTypeSans-Regular2" panose="00000500000000000000" pitchFamily="50" charset="0"/>
              </a:rPr>
              <a:t> effective</a:t>
            </a:r>
            <a:endParaRPr lang="en-US" b="0" i="0" dirty="0">
              <a:solidFill>
                <a:srgbClr val="3E3E3E"/>
              </a:solidFill>
              <a:effectLst/>
              <a:latin typeface="Sofia Pro" panose="00000500000000000000" pitchFamily="50" charset="0"/>
            </a:endParaRPr>
          </a:p>
          <a:p>
            <a:pPr algn="l"/>
            <a:r>
              <a:rPr lang="fr-FR" sz="1800" b="0" i="0" u="none" strike="noStrike" baseline="0" dirty="0">
                <a:solidFill>
                  <a:srgbClr val="F4950D"/>
                </a:solidFill>
                <a:latin typeface="KyivTypeSans-Regular2" panose="00000500000000000000" pitchFamily="50" charset="0"/>
              </a:rPr>
              <a:t>This new </a:t>
            </a:r>
            <a:r>
              <a:rPr lang="fr-FR" sz="1800" b="0" i="0" u="none" strike="noStrike" baseline="0" dirty="0" err="1">
                <a:solidFill>
                  <a:srgbClr val="F4950D"/>
                </a:solidFill>
                <a:latin typeface="KyivTypeSans-Regular2" panose="00000500000000000000" pitchFamily="50" charset="0"/>
              </a:rPr>
              <a:t>generation</a:t>
            </a:r>
            <a:r>
              <a:rPr lang="fr-FR" sz="1800" b="0" i="0" u="none" strike="noStrike" baseline="0" dirty="0">
                <a:solidFill>
                  <a:srgbClr val="F4950D"/>
                </a:solidFill>
                <a:latin typeface="KyivTypeSans-Regular2" panose="00000500000000000000" pitchFamily="50" charset="0"/>
              </a:rPr>
              <a:t> </a:t>
            </a:r>
            <a:r>
              <a:rPr lang="en-US" sz="1800" b="0" i="0" u="none" strike="noStrike" baseline="0" dirty="0">
                <a:solidFill>
                  <a:srgbClr val="F4950D"/>
                </a:solidFill>
                <a:latin typeface="KyivTypeSans-Regular2" panose="00000500000000000000" pitchFamily="50" charset="0"/>
              </a:rPr>
              <a:t>of stable vitamin C is fat-soluble </a:t>
            </a:r>
            <a:r>
              <a:rPr lang="fr-FR" sz="1800" b="0" i="0" u="none" strike="noStrike" baseline="0" dirty="0">
                <a:solidFill>
                  <a:srgbClr val="F4950D"/>
                </a:solidFill>
                <a:latin typeface="KyivTypeSans-Regular2" panose="00000500000000000000" pitchFamily="50" charset="0"/>
              </a:rPr>
              <a:t>for </a:t>
            </a:r>
            <a:r>
              <a:rPr lang="fr-FR" sz="1800" b="0" i="0" u="none" strike="noStrike" baseline="0" dirty="0" err="1">
                <a:solidFill>
                  <a:srgbClr val="F4950D"/>
                </a:solidFill>
                <a:latin typeface="KyivTypeSans-Regular2" panose="00000500000000000000" pitchFamily="50" charset="0"/>
              </a:rPr>
              <a:t>improved</a:t>
            </a:r>
            <a:r>
              <a:rPr lang="fr-FR" sz="1800" b="0" i="0" u="none" strike="noStrike" baseline="0" dirty="0">
                <a:solidFill>
                  <a:srgbClr val="F4950D"/>
                </a:solidFill>
                <a:latin typeface="KyivTypeSans-Regular2" panose="00000500000000000000" pitchFamily="50" charset="0"/>
              </a:rPr>
              <a:t> bio-assimilation</a:t>
            </a:r>
            <a:endParaRPr lang="en-US" b="0" i="0" dirty="0">
              <a:solidFill>
                <a:srgbClr val="3E3E3E"/>
              </a:solidFill>
              <a:effectLst/>
              <a:latin typeface="Sofia Pro" panose="00000500000000000000" pitchFamily="50" charset="0"/>
            </a:endParaRPr>
          </a:p>
          <a:p>
            <a:endParaRPr lang="fr-FR" sz="1200" i="0" u="none"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161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1000" dirty="0">
                <a:solidFill>
                  <a:srgbClr val="3E3E3E"/>
                </a:solidFill>
                <a:latin typeface="Roboto Light" panose="02000000000000000000" pitchFamily="2" charset="0"/>
                <a:ea typeface="Roboto Light" panose="02000000000000000000" pitchFamily="2" charset="0"/>
              </a:rPr>
              <a:t>20% of stable </a:t>
            </a:r>
            <a:r>
              <a:rPr lang="fr-FR" sz="1000" dirty="0" err="1">
                <a:solidFill>
                  <a:srgbClr val="3E3E3E"/>
                </a:solidFill>
                <a:latin typeface="Roboto Light" panose="02000000000000000000" pitchFamily="2" charset="0"/>
                <a:ea typeface="Roboto Light" panose="02000000000000000000" pitchFamily="2" charset="0"/>
              </a:rPr>
              <a:t>vitamin</a:t>
            </a:r>
            <a:r>
              <a:rPr lang="fr-FR" sz="1000" dirty="0">
                <a:solidFill>
                  <a:srgbClr val="3E3E3E"/>
                </a:solidFill>
                <a:latin typeface="Roboto Light" panose="02000000000000000000" pitchFamily="2" charset="0"/>
                <a:ea typeface="Roboto Light" panose="02000000000000000000" pitchFamily="2" charset="0"/>
              </a:rPr>
              <a:t> C :</a:t>
            </a:r>
          </a:p>
          <a:p>
            <a:r>
              <a:rPr lang="en-US" sz="1000" b="0" dirty="0">
                <a:solidFill>
                  <a:schemeClr val="accent2"/>
                </a:solidFill>
                <a:latin typeface="+mn-lt"/>
                <a:ea typeface="Roboto Black" panose="02000000000000000000" pitchFamily="2" charset="0"/>
              </a:rPr>
              <a:t>100% natural origin, this stable form of vitamin C concentrates all the power and effectiveness of vitamin C without its disadvantages:</a:t>
            </a:r>
          </a:p>
          <a:p>
            <a:r>
              <a:rPr lang="en-US" sz="1000" b="0" dirty="0">
                <a:solidFill>
                  <a:schemeClr val="accent2"/>
                </a:solidFill>
                <a:latin typeface="+mn-lt"/>
                <a:ea typeface="Roboto Black" panose="02000000000000000000" pitchFamily="2" charset="0"/>
              </a:rPr>
              <a:t>Ultra-stable to light, heat, air (the vitamin C molecule is stabilized 4 times), its power is guaranteed throughout its use.</a:t>
            </a:r>
          </a:p>
          <a:p>
            <a:r>
              <a:rPr lang="en-US" sz="1000" b="0" dirty="0">
                <a:solidFill>
                  <a:schemeClr val="accent2"/>
                </a:solidFill>
                <a:latin typeface="+mn-lt"/>
                <a:ea typeface="Roboto Black" panose="02000000000000000000" pitchFamily="2" charset="0"/>
              </a:rPr>
              <a:t>Non-acidic and therefore better tolerated, it is biocompatible with all skin types (dermatologically tested on all skin types, even sensitive skin. Good tolerance).</a:t>
            </a:r>
          </a:p>
          <a:p>
            <a:r>
              <a:rPr lang="en-US" sz="1000" b="0" dirty="0">
                <a:solidFill>
                  <a:schemeClr val="accent2"/>
                </a:solidFill>
                <a:latin typeface="+mn-lt"/>
                <a:ea typeface="Roboto Black" panose="02000000000000000000" pitchFamily="2" charset="0"/>
              </a:rPr>
              <a:t>Liposoluble for a bio-assimilation and a penetration optimized </a:t>
            </a:r>
          </a:p>
          <a:p>
            <a:pPr marL="0" marR="0" lvl="0" indent="0" defTabSz="914400" rtl="0" eaLnBrk="1" fontAlgn="auto" latinLnBrk="0" hangingPunct="1">
              <a:lnSpc>
                <a:spcPct val="100000"/>
              </a:lnSpc>
              <a:spcBef>
                <a:spcPts val="0"/>
              </a:spcBef>
              <a:spcAft>
                <a:spcPts val="0"/>
              </a:spcAft>
              <a:buClrTx/>
              <a:buSzTx/>
              <a:buFontTx/>
              <a:buNone/>
              <a:tabLst/>
              <a:defRPr/>
            </a:pPr>
            <a:br>
              <a:rPr lang="fr-FR" sz="1000" dirty="0">
                <a:solidFill>
                  <a:srgbClr val="3E3E3E"/>
                </a:solidFill>
                <a:latin typeface="Roboto Light" panose="02000000000000000000" pitchFamily="2" charset="0"/>
                <a:ea typeface="Roboto Light" panose="02000000000000000000" pitchFamily="2" charset="0"/>
              </a:rPr>
            </a:br>
            <a:r>
              <a:rPr lang="fr-FR" sz="1000" dirty="0" err="1">
                <a:solidFill>
                  <a:srgbClr val="3E3E3E"/>
                </a:solidFill>
                <a:latin typeface="Roboto Light" panose="02000000000000000000" pitchFamily="2" charset="0"/>
                <a:ea typeface="Roboto Light" panose="02000000000000000000" pitchFamily="2" charset="0"/>
              </a:rPr>
              <a:t>Tumeric</a:t>
            </a:r>
            <a:r>
              <a:rPr lang="fr-FR" sz="1000" dirty="0">
                <a:solidFill>
                  <a:srgbClr val="3E3E3E"/>
                </a:solidFill>
                <a:latin typeface="Roboto Light" panose="02000000000000000000" pitchFamily="2" charset="0"/>
                <a:ea typeface="Roboto Light" panose="02000000000000000000" pitchFamily="2" charset="0"/>
              </a:rPr>
              <a:t> ; </a:t>
            </a:r>
            <a:r>
              <a:rPr kumimoji="0" lang="en-US" sz="105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rPr>
              <a:t>Stimulating action on epidermis and dermis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rPr>
              <a:t>Help the skin to be firmer and more elastic.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rPr>
              <a:t>It completes the protective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rPr>
              <a:t>and anti-aging action of vitamin C.</a:t>
            </a:r>
          </a:p>
          <a:p>
            <a:endParaRPr lang="fr-FR" sz="1000" dirty="0">
              <a:solidFill>
                <a:srgbClr val="3E3E3E"/>
              </a:solidFill>
              <a:latin typeface="Roboto Light" panose="02000000000000000000" pitchFamily="2" charset="0"/>
              <a:ea typeface="Roboto Light" panose="02000000000000000000" pitchFamily="2" charset="0"/>
            </a:endParaRPr>
          </a:p>
          <a:p>
            <a:r>
              <a:rPr lang="fr-FR" sz="1000" dirty="0" err="1">
                <a:solidFill>
                  <a:srgbClr val="3E3E3E"/>
                </a:solidFill>
                <a:latin typeface="Roboto Light" panose="02000000000000000000" pitchFamily="2" charset="0"/>
                <a:ea typeface="Roboto Light" panose="02000000000000000000" pitchFamily="2" charset="0"/>
              </a:rPr>
              <a:t>Pomegranate</a:t>
            </a:r>
            <a:r>
              <a:rPr lang="fr-FR" sz="1000" dirty="0">
                <a:solidFill>
                  <a:srgbClr val="3E3E3E"/>
                </a:solidFill>
                <a:latin typeface="Roboto Light" panose="02000000000000000000" pitchFamily="2" charset="0"/>
                <a:ea typeface="Roboto Light" panose="02000000000000000000" pitchFamily="2" charset="0"/>
              </a:rPr>
              <a:t> : </a:t>
            </a:r>
            <a:r>
              <a:rPr kumimoji="0" lang="en-US" sz="105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rPr>
              <a:t>Action on cellular oxygenation and melanogenesis</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000" dirty="0">
              <a:solidFill>
                <a:srgbClr val="3E3E3E"/>
              </a:solidFill>
              <a:latin typeface="Roboto Light" panose="02000000000000000000" pitchFamily="2" charset="0"/>
              <a:ea typeface="Roboto Light" panose="02000000000000000000" pitchFamily="2"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srgbClr val="3E3E3E"/>
                </a:solidFill>
                <a:latin typeface="Roboto Light" panose="02000000000000000000" pitchFamily="2" charset="0"/>
                <a:ea typeface="Roboto Light" panose="02000000000000000000" pitchFamily="2" charset="0"/>
              </a:rPr>
              <a:t>Help the skin to be more luminous and more uniform. </a:t>
            </a:r>
          </a:p>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srgbClr val="3E3E3E"/>
                </a:solidFill>
                <a:latin typeface="Roboto Light" panose="02000000000000000000" pitchFamily="2" charset="0"/>
                <a:ea typeface="Roboto Light" panose="02000000000000000000" pitchFamily="2" charset="0"/>
              </a:rPr>
              <a:t>They reinforce the radiance and </a:t>
            </a:r>
          </a:p>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srgbClr val="3E3E3E"/>
                </a:solidFill>
                <a:latin typeface="Roboto Light" panose="02000000000000000000" pitchFamily="2" charset="0"/>
                <a:ea typeface="Roboto Light" panose="02000000000000000000" pitchFamily="2" charset="0"/>
              </a:rPr>
              <a:t>anti-dark spot action of Vitamin C</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000" dirty="0">
              <a:solidFill>
                <a:srgbClr val="3E3E3E"/>
              </a:solidFill>
              <a:latin typeface="Roboto Light" panose="02000000000000000000" pitchFamily="2" charset="0"/>
              <a:ea typeface="Roboto Light" panose="02000000000000000000" pitchFamily="2"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srgbClr val="3E3E3E"/>
                </a:solidFill>
                <a:latin typeface="Roboto Light" panose="02000000000000000000" pitchFamily="2" charset="0"/>
                <a:ea typeface="Roboto Light" panose="02000000000000000000" pitchFamily="2" charset="0"/>
              </a:rPr>
              <a:t>Organic apricot oil :</a:t>
            </a:r>
          </a:p>
          <a:p>
            <a:r>
              <a:rPr lang="en-US" sz="1000" dirty="0"/>
              <a:t>extracted from the kernel is composed mainly of Omega 9 and Omega 6, known for their nourishing, softening and smoothing properties.</a:t>
            </a:r>
          </a:p>
          <a:p>
            <a:r>
              <a:rPr lang="en-US" sz="1000" dirty="0"/>
              <a:t>This organic apricot oil is also rich in vitamins A and E (photo-protective, anti-oxidant), phytosterols (restoration of the barrier function, UV protection, anti-aging skin). Endowed with a "complexion illuminating" power (healthy glow effect), it is therefore particularly recommended in toning treatment formulas intended for dull, devitalized and dehydrated skin. Its rapid penetration, without leaving an oily feel, is suitable for all skin types, even oily and combination.</a:t>
            </a:r>
          </a:p>
          <a:p>
            <a:pPr marL="0" marR="0" lvl="0" indent="0" defTabSz="914400" rtl="0" eaLnBrk="1" fontAlgn="auto" latinLnBrk="0" hangingPunct="1">
              <a:lnSpc>
                <a:spcPct val="100000"/>
              </a:lnSpc>
              <a:spcBef>
                <a:spcPts val="0"/>
              </a:spcBef>
              <a:spcAft>
                <a:spcPts val="0"/>
              </a:spcAft>
              <a:buClrTx/>
              <a:buSzTx/>
              <a:buFontTx/>
              <a:buNone/>
              <a:tabLst/>
              <a:defRPr/>
            </a:pPr>
            <a:endParaRPr lang="fr-FR" sz="1000" dirty="0">
              <a:solidFill>
                <a:srgbClr val="3E3E3E"/>
              </a:solidFill>
              <a:latin typeface="Roboto Light" panose="02000000000000000000" pitchFamily="2" charset="0"/>
              <a:ea typeface="Roboto Light" panose="02000000000000000000" pitchFamily="2" charset="0"/>
            </a:endParaRP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2D63E3-0550-4826-886B-56ADBA66688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336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p45:notes"/>
          <p:cNvSpPr>
            <a:spLocks noGrp="1" noRot="1" noChangeAspect="1"/>
          </p:cNvSpPr>
          <p:nvPr>
            <p:ph type="sldImg" idx="2"/>
          </p:nvPr>
        </p:nvSpPr>
        <p:spPr>
          <a:xfrm>
            <a:off x="139700" y="1350963"/>
            <a:ext cx="6480175" cy="36464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1" name="Google Shape;881;p45:notes"/>
          <p:cNvSpPr txBox="1">
            <a:spLocks noGrp="1"/>
          </p:cNvSpPr>
          <p:nvPr>
            <p:ph type="body" idx="1"/>
          </p:nvPr>
        </p:nvSpPr>
        <p:spPr>
          <a:xfrm>
            <a:off x="675993" y="5201015"/>
            <a:ext cx="5408012" cy="4255225"/>
          </a:xfrm>
          <a:prstGeom prst="rect">
            <a:avLst/>
          </a:prstGeom>
          <a:noFill/>
          <a:ln>
            <a:noFill/>
          </a:ln>
        </p:spPr>
        <p:txBody>
          <a:bodyPr spcFirstLastPara="1" wrap="square" lIns="91425" tIns="45700" rIns="91425" bIns="45700" anchor="t" anchorCtr="0">
            <a:noAutofit/>
          </a:bodyPr>
          <a:lstStyle/>
          <a:p>
            <a:pPr marL="158750" lvl="0" indent="0" algn="l" rtl="0">
              <a:lnSpc>
                <a:spcPct val="100000"/>
              </a:lnSpc>
              <a:spcBef>
                <a:spcPts val="0"/>
              </a:spcBef>
              <a:spcAft>
                <a:spcPts val="0"/>
              </a:spcAft>
              <a:buSzPts val="1100"/>
              <a:buNone/>
            </a:pPr>
            <a:r>
              <a:rPr lang="fr-FR" sz="1100" dirty="0" err="1"/>
              <a:t>third</a:t>
            </a:r>
            <a:r>
              <a:rPr lang="fr-FR" sz="1100" dirty="0"/>
              <a:t> set: anti </a:t>
            </a:r>
            <a:r>
              <a:rPr lang="fr-FR" sz="1100" dirty="0" err="1"/>
              <a:t>aging</a:t>
            </a:r>
            <a:r>
              <a:rPr lang="fr-FR" sz="1100" dirty="0"/>
              <a:t> to </a:t>
            </a:r>
            <a:r>
              <a:rPr lang="fr-FR" sz="1100" dirty="0" err="1"/>
              <a:t>smooth</a:t>
            </a:r>
            <a:r>
              <a:rPr lang="fr-FR" sz="1100" dirty="0"/>
              <a:t> and </a:t>
            </a:r>
            <a:r>
              <a:rPr lang="fr-FR" sz="1100" dirty="0" err="1"/>
              <a:t>plump</a:t>
            </a:r>
            <a:endParaRPr lang="fr-FR" sz="1100" dirty="0"/>
          </a:p>
          <a:p>
            <a:pPr marL="158750" lvl="0" indent="0" algn="l" rtl="0">
              <a:lnSpc>
                <a:spcPct val="100000"/>
              </a:lnSpc>
              <a:spcBef>
                <a:spcPts val="0"/>
              </a:spcBef>
              <a:spcAft>
                <a:spcPts val="0"/>
              </a:spcAft>
              <a:buSzPts val="1100"/>
              <a:buNone/>
            </a:pPr>
            <a:endParaRPr lang="fr-FR" sz="1100" dirty="0"/>
          </a:p>
          <a:p>
            <a:pPr marL="457200" lvl="0" indent="-298450" algn="l" rtl="0">
              <a:lnSpc>
                <a:spcPct val="100000"/>
              </a:lnSpc>
              <a:spcBef>
                <a:spcPts val="0"/>
              </a:spcBef>
              <a:spcAft>
                <a:spcPts val="0"/>
              </a:spcAft>
              <a:buSzPts val="1100"/>
              <a:buChar char="●"/>
            </a:pPr>
            <a:r>
              <a:rPr lang="fr-FR" sz="1100" dirty="0"/>
              <a:t>LOTION YON-KA PS TAILLE VOYAGE – 18e</a:t>
            </a:r>
            <a:endParaRPr dirty="0"/>
          </a:p>
          <a:p>
            <a:pPr marL="457200" lvl="0" indent="-298450" algn="l" rtl="0">
              <a:lnSpc>
                <a:spcPct val="100000"/>
              </a:lnSpc>
              <a:spcBef>
                <a:spcPts val="0"/>
              </a:spcBef>
              <a:spcAft>
                <a:spcPts val="0"/>
              </a:spcAft>
              <a:buSzPts val="1100"/>
              <a:buChar char="●"/>
            </a:pPr>
            <a:r>
              <a:rPr lang="fr-FR" sz="1100" dirty="0"/>
              <a:t>TIME RESIST JOUR 50ML – 87e</a:t>
            </a:r>
            <a:endParaRPr dirty="0"/>
          </a:p>
          <a:p>
            <a:pPr marL="457200" lvl="0" indent="-298450" algn="l" rtl="0">
              <a:lnSpc>
                <a:spcPct val="100000"/>
              </a:lnSpc>
              <a:spcBef>
                <a:spcPts val="0"/>
              </a:spcBef>
              <a:spcAft>
                <a:spcPts val="0"/>
              </a:spcAft>
              <a:buSzPts val="1100"/>
              <a:buChar char="●"/>
            </a:pPr>
            <a:r>
              <a:rPr lang="fr-FR" sz="1100" dirty="0"/>
              <a:t>TIME RESIST NUIT 50ML – 87e</a:t>
            </a:r>
            <a:endParaRPr dirty="0"/>
          </a:p>
          <a:p>
            <a:pPr marL="457200" lvl="0" indent="-298450" algn="l" rtl="0">
              <a:lnSpc>
                <a:spcPct val="100000"/>
              </a:lnSpc>
              <a:spcBef>
                <a:spcPts val="0"/>
              </a:spcBef>
              <a:spcAft>
                <a:spcPts val="0"/>
              </a:spcAft>
              <a:buSzPts val="1100"/>
              <a:buChar char="●"/>
            </a:pPr>
            <a:r>
              <a:rPr lang="fr-FR" sz="1100" dirty="0"/>
              <a:t>TROUSSE – 19e</a:t>
            </a:r>
            <a:endParaRPr dirty="0"/>
          </a:p>
        </p:txBody>
      </p:sp>
      <p:sp>
        <p:nvSpPr>
          <p:cNvPr id="882" name="Google Shape;882;p45:notes"/>
          <p:cNvSpPr txBox="1">
            <a:spLocks noGrp="1"/>
          </p:cNvSpPr>
          <p:nvPr>
            <p:ph type="sldNum" idx="12"/>
          </p:nvPr>
        </p:nvSpPr>
        <p:spPr>
          <a:xfrm>
            <a:off x="3829061" y="10265064"/>
            <a:ext cx="2929328" cy="54238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Calibri"/>
              <a:buNone/>
            </a:pPr>
            <a:fld id="{00000000-1234-1234-1234-123412341234}" type="slidenum">
              <a:rPr lang="fr-FR"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9431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TIME RESIST DAY/NIGHT	</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Description</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Time </a:t>
            </a:r>
            <a:r>
              <a:rPr lang="fr-FR" sz="1200" kern="1200" dirty="0" err="1">
                <a:solidFill>
                  <a:schemeClr val="tx1"/>
                </a:solidFill>
                <a:effectLst/>
                <a:latin typeface="+mn-lt"/>
                <a:ea typeface="+mn-ea"/>
                <a:cs typeface="+mn-cs"/>
              </a:rPr>
              <a:t>Resist</a:t>
            </a:r>
            <a:r>
              <a:rPr lang="fr-FR" sz="1200" kern="1200" dirty="0">
                <a:solidFill>
                  <a:schemeClr val="tx1"/>
                </a:solidFill>
                <a:effectLst/>
                <a:latin typeface="+mn-lt"/>
                <a:ea typeface="+mn-ea"/>
                <a:cs typeface="+mn-cs"/>
              </a:rPr>
              <a:t> Day, a </a:t>
            </a:r>
            <a:r>
              <a:rPr lang="fr-FR" sz="1200" kern="1200" dirty="0" err="1">
                <a:solidFill>
                  <a:schemeClr val="tx1"/>
                </a:solidFill>
                <a:effectLst/>
                <a:latin typeface="+mn-lt"/>
                <a:ea typeface="+mn-ea"/>
                <a:cs typeface="+mn-cs"/>
              </a:rPr>
              <a:t>youth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activator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works</a:t>
            </a:r>
            <a:r>
              <a:rPr lang="fr-FR" sz="1200" kern="1200" dirty="0">
                <a:solidFill>
                  <a:schemeClr val="tx1"/>
                </a:solidFill>
                <a:effectLst/>
                <a:latin typeface="+mn-lt"/>
                <a:ea typeface="+mn-ea"/>
                <a:cs typeface="+mn-cs"/>
              </a:rPr>
              <a:t> in </a:t>
            </a:r>
            <a:r>
              <a:rPr lang="fr-FR" sz="1200" kern="1200" dirty="0" err="1">
                <a:solidFill>
                  <a:schemeClr val="tx1"/>
                </a:solidFill>
                <a:effectLst/>
                <a:latin typeface="+mn-lt"/>
                <a:ea typeface="+mn-ea"/>
                <a:cs typeface="+mn-cs"/>
              </a:rPr>
              <a:t>conjunction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Time </a:t>
            </a:r>
            <a:r>
              <a:rPr lang="fr-FR" sz="1200" kern="1200" dirty="0" err="1">
                <a:solidFill>
                  <a:schemeClr val="tx1"/>
                </a:solidFill>
                <a:effectLst/>
                <a:latin typeface="+mn-lt"/>
                <a:ea typeface="+mn-ea"/>
                <a:cs typeface="+mn-cs"/>
              </a:rPr>
              <a:t>Resist</a:t>
            </a:r>
            <a:r>
              <a:rPr lang="fr-FR" sz="1200" kern="1200" dirty="0">
                <a:solidFill>
                  <a:schemeClr val="tx1"/>
                </a:solidFill>
                <a:effectLst/>
                <a:latin typeface="+mn-lt"/>
                <a:ea typeface="+mn-ea"/>
                <a:cs typeface="+mn-cs"/>
              </a:rPr>
              <a:t> Night to </a:t>
            </a:r>
            <a:r>
              <a:rPr lang="fr-FR" sz="1200" kern="1200" dirty="0" err="1">
                <a:solidFill>
                  <a:schemeClr val="tx1"/>
                </a:solidFill>
                <a:effectLst/>
                <a:latin typeface="+mn-lt"/>
                <a:ea typeface="+mn-ea"/>
                <a:cs typeface="+mn-cs"/>
              </a:rPr>
              <a:t>prevent</a:t>
            </a:r>
            <a:r>
              <a:rPr lang="fr-FR" sz="1200" kern="1200" dirty="0">
                <a:solidFill>
                  <a:schemeClr val="tx1"/>
                </a:solidFill>
                <a:effectLst/>
                <a:latin typeface="+mn-lt"/>
                <a:ea typeface="+mn-ea"/>
                <a:cs typeface="+mn-cs"/>
              </a:rPr>
              <a:t> and correct the </a:t>
            </a:r>
            <a:r>
              <a:rPr lang="fr-FR" sz="1200" kern="1200" dirty="0" err="1">
                <a:solidFill>
                  <a:schemeClr val="tx1"/>
                </a:solidFill>
                <a:effectLst/>
                <a:latin typeface="+mn-lt"/>
                <a:ea typeface="+mn-ea"/>
                <a:cs typeface="+mn-cs"/>
              </a:rPr>
              <a:t>signs</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aging</a:t>
            </a:r>
            <a:r>
              <a:rPr lang="fr-FR" sz="1200" kern="1200" dirty="0">
                <a:solidFill>
                  <a:schemeClr val="tx1"/>
                </a:solidFill>
                <a:effectLst/>
                <a:latin typeface="+mn-lt"/>
                <a:ea typeface="+mn-ea"/>
                <a:cs typeface="+mn-cs"/>
              </a:rPr>
              <a:t> by </a:t>
            </a:r>
            <a:r>
              <a:rPr lang="fr-FR" sz="1200" kern="1200" dirty="0" err="1">
                <a:solidFill>
                  <a:schemeClr val="tx1"/>
                </a:solidFill>
                <a:effectLst/>
                <a:latin typeface="+mn-lt"/>
                <a:ea typeface="+mn-ea"/>
                <a:cs typeface="+mn-cs"/>
              </a:rPr>
              <a:t>fighting</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processes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responsible</a:t>
            </a:r>
            <a:r>
              <a:rPr lang="fr-FR" sz="1200" kern="1200" dirty="0">
                <a:solidFill>
                  <a:schemeClr val="tx1"/>
                </a:solidFill>
                <a:effectLst/>
                <a:latin typeface="+mn-lt"/>
                <a:ea typeface="+mn-ea"/>
                <a:cs typeface="+mn-cs"/>
              </a:rPr>
              <a:t> for </a:t>
            </a:r>
            <a:r>
              <a:rPr lang="fr-FR" sz="1200" kern="1200" dirty="0" err="1">
                <a:solidFill>
                  <a:schemeClr val="tx1"/>
                </a:solidFill>
                <a:effectLst/>
                <a:latin typeface="+mn-lt"/>
                <a:ea typeface="+mn-ea"/>
                <a:cs typeface="+mn-cs"/>
              </a:rPr>
              <a:t>premature</a:t>
            </a:r>
            <a:r>
              <a:rPr lang="fr-FR" sz="1200" kern="1200" dirty="0">
                <a:solidFill>
                  <a:schemeClr val="tx1"/>
                </a:solidFill>
                <a:effectLst/>
                <a:latin typeface="+mn-lt"/>
                <a:ea typeface="+mn-ea"/>
                <a:cs typeface="+mn-cs"/>
              </a:rPr>
              <a:t> skin </a:t>
            </a:r>
            <a:r>
              <a:rPr lang="fr-FR" sz="1200" kern="1200" dirty="0" err="1">
                <a:solidFill>
                  <a:schemeClr val="tx1"/>
                </a:solidFill>
                <a:effectLst/>
                <a:latin typeface="+mn-lt"/>
                <a:ea typeface="+mn-ea"/>
                <a:cs typeface="+mn-cs"/>
              </a:rPr>
              <a:t>aging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commonly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known</a:t>
            </a:r>
            <a:r>
              <a:rPr lang="fr-FR" sz="1200" kern="1200" dirty="0">
                <a:solidFill>
                  <a:schemeClr val="tx1"/>
                </a:solidFill>
                <a:effectLst/>
                <a:latin typeface="+mn-lt"/>
                <a:ea typeface="+mn-ea"/>
                <a:cs typeface="+mn-cs"/>
              </a:rPr>
              <a:t> as "</a:t>
            </a:r>
            <a:r>
              <a:rPr lang="fr-FR" sz="1200" kern="1200" dirty="0" err="1">
                <a:solidFill>
                  <a:schemeClr val="tx1"/>
                </a:solidFill>
                <a:effectLst/>
                <a:latin typeface="+mn-lt"/>
                <a:ea typeface="+mn-ea"/>
                <a:cs typeface="+mn-cs"/>
              </a:rPr>
              <a:t>Inflamm'aging</a:t>
            </a:r>
            <a:r>
              <a:rPr lang="fr-FR" sz="1200" kern="1200" dirty="0">
                <a:solidFill>
                  <a:schemeClr val="tx1"/>
                </a:solidFill>
                <a:effectLst/>
                <a:latin typeface="+mn-lt"/>
                <a:ea typeface="+mn-ea"/>
                <a:cs typeface="+mn-cs"/>
              </a:rPr>
              <a:t>". This </a:t>
            </a:r>
            <a:r>
              <a:rPr lang="fr-FR" sz="1200" kern="1200" dirty="0" err="1">
                <a:solidFill>
                  <a:schemeClr val="tx1"/>
                </a:solidFill>
                <a:effectLst/>
                <a:latin typeface="+mn-lt"/>
                <a:ea typeface="+mn-ea"/>
                <a:cs typeface="+mn-cs"/>
              </a:rPr>
              <a:t>effectiveness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due to the unique combination of stem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from</a:t>
            </a:r>
            <a:r>
              <a:rPr lang="fr-FR" sz="1200" kern="1200" dirty="0">
                <a:solidFill>
                  <a:schemeClr val="tx1"/>
                </a:solidFill>
                <a:effectLst/>
                <a:latin typeface="+mn-lt"/>
                <a:ea typeface="+mn-ea"/>
                <a:cs typeface="+mn-cs"/>
              </a:rPr>
              <a:t> an alpine plant, </a:t>
            </a:r>
            <a:r>
              <a:rPr lang="fr-FR" sz="1200" kern="1200" dirty="0" err="1">
                <a:solidFill>
                  <a:schemeClr val="tx1"/>
                </a:solidFill>
                <a:effectLst/>
                <a:latin typeface="+mn-lt"/>
                <a:ea typeface="+mn-ea"/>
                <a:cs typeface="+mn-cs"/>
              </a:rPr>
              <a:t>Saponaria</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pumila</a:t>
            </a:r>
            <a:r>
              <a:rPr lang="fr-FR" sz="1200" kern="1200" dirty="0">
                <a:solidFill>
                  <a:schemeClr val="tx1"/>
                </a:solidFill>
                <a:effectLst/>
                <a:latin typeface="+mn-lt"/>
                <a:ea typeface="+mn-ea"/>
                <a:cs typeface="+mn-cs"/>
              </a:rPr>
              <a:t>, and the </a:t>
            </a:r>
            <a:r>
              <a:rPr lang="fr-FR" sz="1200" kern="1200" dirty="0" err="1">
                <a:solidFill>
                  <a:schemeClr val="tx1"/>
                </a:solidFill>
                <a:effectLst/>
                <a:latin typeface="+mn-lt"/>
                <a:ea typeface="+mn-ea"/>
                <a:cs typeface="+mn-cs"/>
              </a:rPr>
              <a:t>Youth</a:t>
            </a:r>
            <a:r>
              <a:rPr lang="fr-FR" sz="1200" kern="1200" dirty="0">
                <a:solidFill>
                  <a:schemeClr val="tx1"/>
                </a:solidFill>
                <a:effectLst/>
                <a:latin typeface="+mn-lt"/>
                <a:ea typeface="+mn-ea"/>
                <a:cs typeface="+mn-cs"/>
              </a:rPr>
              <a:t> Energy </a:t>
            </a:r>
            <a:r>
              <a:rPr lang="fr-FR" sz="1200" kern="1200" dirty="0" err="1">
                <a:solidFill>
                  <a:schemeClr val="tx1"/>
                </a:solidFill>
                <a:effectLst/>
                <a:latin typeface="+mn-lt"/>
                <a:ea typeface="+mn-ea"/>
                <a:cs typeface="+mn-cs"/>
              </a:rPr>
              <a:t>amino</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acid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complex</a:t>
            </a:r>
            <a:r>
              <a:rPr lang="fr-FR" sz="1200" kern="1200" dirty="0">
                <a:solidFill>
                  <a:schemeClr val="tx1"/>
                </a:solidFill>
                <a:effectLst/>
                <a:latin typeface="+mn-lt"/>
                <a:ea typeface="+mn-ea"/>
                <a:cs typeface="+mn-cs"/>
              </a:rPr>
              <a:t>! Time </a:t>
            </a:r>
            <a:r>
              <a:rPr lang="fr-FR" sz="1200" kern="1200" dirty="0" err="1">
                <a:solidFill>
                  <a:schemeClr val="tx1"/>
                </a:solidFill>
                <a:effectLst/>
                <a:latin typeface="+mn-lt"/>
                <a:ea typeface="+mn-ea"/>
                <a:cs typeface="+mn-cs"/>
              </a:rPr>
              <a:t>Resist</a:t>
            </a:r>
            <a:r>
              <a:rPr lang="fr-FR" sz="1200" kern="1200" dirty="0">
                <a:solidFill>
                  <a:schemeClr val="tx1"/>
                </a:solidFill>
                <a:effectLst/>
                <a:latin typeface="+mn-lt"/>
                <a:ea typeface="+mn-ea"/>
                <a:cs typeface="+mn-cs"/>
              </a:rPr>
              <a:t> Jour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enriched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oat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polyoses</a:t>
            </a:r>
            <a:r>
              <a:rPr lang="fr-FR" sz="1200" kern="1200" dirty="0">
                <a:solidFill>
                  <a:schemeClr val="tx1"/>
                </a:solidFill>
                <a:effectLst/>
                <a:latin typeface="+mn-lt"/>
                <a:ea typeface="+mn-ea"/>
                <a:cs typeface="+mn-cs"/>
              </a:rPr>
              <a:t> for a </a:t>
            </a:r>
            <a:r>
              <a:rPr lang="fr-FR" sz="1200" kern="1200" dirty="0" err="1">
                <a:solidFill>
                  <a:schemeClr val="tx1"/>
                </a:solidFill>
                <a:effectLst/>
                <a:latin typeface="+mn-lt"/>
                <a:ea typeface="+mn-ea"/>
                <a:cs typeface="+mn-cs"/>
              </a:rPr>
              <a:t>smoothing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effect</a:t>
            </a:r>
            <a:r>
              <a:rPr lang="fr-FR" sz="1200" kern="1200" dirty="0">
                <a:solidFill>
                  <a:schemeClr val="tx1"/>
                </a:solidFill>
                <a:effectLst/>
                <a:latin typeface="+mn-lt"/>
                <a:ea typeface="+mn-ea"/>
                <a:cs typeface="+mn-cs"/>
              </a:rPr>
              <a:t>, konjac </a:t>
            </a:r>
            <a:r>
              <a:rPr lang="fr-FR" sz="1200" kern="1200" dirty="0" err="1">
                <a:solidFill>
                  <a:schemeClr val="tx1"/>
                </a:solidFill>
                <a:effectLst/>
                <a:latin typeface="+mn-lt"/>
                <a:ea typeface="+mn-ea"/>
                <a:cs typeface="+mn-cs"/>
              </a:rPr>
              <a:t>spheres</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fill</a:t>
            </a:r>
            <a:r>
              <a:rPr lang="fr-FR" sz="1200" kern="1200" dirty="0">
                <a:solidFill>
                  <a:schemeClr val="tx1"/>
                </a:solidFill>
                <a:effectLst/>
                <a:latin typeface="+mn-lt"/>
                <a:ea typeface="+mn-ea"/>
                <a:cs typeface="+mn-cs"/>
              </a:rPr>
              <a:t> in </a:t>
            </a:r>
            <a:r>
              <a:rPr lang="fr-FR" sz="1200" kern="1200" dirty="0" err="1">
                <a:solidFill>
                  <a:schemeClr val="tx1"/>
                </a:solidFill>
                <a:effectLst/>
                <a:latin typeface="+mn-lt"/>
                <a:ea typeface="+mn-ea"/>
                <a:cs typeface="+mn-cs"/>
              </a:rPr>
              <a:t>wrinkles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hyaluronic</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acid</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provide</a:t>
            </a:r>
            <a:r>
              <a:rPr lang="fr-FR" sz="1200" kern="1200" dirty="0">
                <a:solidFill>
                  <a:schemeClr val="tx1"/>
                </a:solidFill>
                <a:effectLst/>
                <a:latin typeface="+mn-lt"/>
                <a:ea typeface="+mn-ea"/>
                <a:cs typeface="+mn-cs"/>
              </a:rPr>
              <a:t> the skin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all the </a:t>
            </a:r>
            <a:r>
              <a:rPr lang="fr-FR" sz="1200" kern="1200" dirty="0" err="1">
                <a:solidFill>
                  <a:schemeClr val="tx1"/>
                </a:solidFill>
                <a:effectLst/>
                <a:latin typeface="+mn-lt"/>
                <a:ea typeface="+mn-ea"/>
                <a:cs typeface="+mn-cs"/>
              </a:rPr>
              <a:t>moisture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needs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Your</a:t>
            </a:r>
            <a:r>
              <a:rPr lang="fr-FR" sz="1200" kern="1200" dirty="0">
                <a:solidFill>
                  <a:schemeClr val="tx1"/>
                </a:solidFill>
                <a:effectLst/>
                <a:latin typeface="+mn-lt"/>
                <a:ea typeface="+mn-ea"/>
                <a:cs typeface="+mn-cs"/>
              </a:rPr>
              <a:t> skin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plumped</a:t>
            </a:r>
            <a:r>
              <a:rPr lang="fr-FR" sz="1200" kern="1200" dirty="0">
                <a:solidFill>
                  <a:schemeClr val="tx1"/>
                </a:solidFill>
                <a:effectLst/>
                <a:latin typeface="+mn-lt"/>
                <a:ea typeface="+mn-ea"/>
                <a:cs typeface="+mn-cs"/>
              </a:rPr>
              <a:t> up and </a:t>
            </a:r>
            <a:r>
              <a:rPr lang="fr-FR" sz="1200" kern="1200" dirty="0" err="1">
                <a:solidFill>
                  <a:schemeClr val="tx1"/>
                </a:solidFill>
                <a:effectLst/>
                <a:latin typeface="+mn-lt"/>
                <a:ea typeface="+mn-ea"/>
                <a:cs typeface="+mn-cs"/>
              </a:rPr>
              <a:t>protected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from</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effects</a:t>
            </a:r>
            <a:r>
              <a:rPr lang="fr-FR" sz="1200" kern="1200" dirty="0">
                <a:solidFill>
                  <a:schemeClr val="tx1"/>
                </a:solidFill>
                <a:effectLst/>
                <a:latin typeface="+mn-lt"/>
                <a:ea typeface="+mn-ea"/>
                <a:cs typeface="+mn-cs"/>
              </a:rPr>
              <a:t> of time; </a:t>
            </a:r>
            <a:r>
              <a:rPr lang="fr-FR" sz="1200" kern="1200" dirty="0" err="1">
                <a:solidFill>
                  <a:schemeClr val="tx1"/>
                </a:solidFill>
                <a:effectLst/>
                <a:latin typeface="+mn-lt"/>
                <a:ea typeface="+mn-ea"/>
                <a:cs typeface="+mn-cs"/>
              </a:rPr>
              <a:t>it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becomes</a:t>
            </a:r>
            <a:r>
              <a:rPr lang="fr-FR" sz="1200" kern="1200" dirty="0">
                <a:solidFill>
                  <a:schemeClr val="tx1"/>
                </a:solidFill>
                <a:effectLst/>
                <a:latin typeface="+mn-lt"/>
                <a:ea typeface="+mn-ea"/>
                <a:cs typeface="+mn-cs"/>
              </a:rPr>
              <a:t> more </a:t>
            </a:r>
            <a:r>
              <a:rPr lang="fr-FR" sz="1200" kern="1200" dirty="0" err="1">
                <a:solidFill>
                  <a:schemeClr val="tx1"/>
                </a:solidFill>
                <a:effectLst/>
                <a:latin typeface="+mn-lt"/>
                <a:ea typeface="+mn-ea"/>
                <a:cs typeface="+mn-cs"/>
              </a:rPr>
              <a:t>toned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appears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smoother</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visibly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younger</a:t>
            </a:r>
            <a:r>
              <a:rPr lang="fr-FR" sz="1200" kern="1200" dirty="0">
                <a:solidFill>
                  <a:schemeClr val="tx1"/>
                </a:solidFill>
                <a:effectLst/>
                <a:latin typeface="+mn-lt"/>
                <a:ea typeface="+mn-ea"/>
                <a:cs typeface="+mn-cs"/>
              </a:rPr>
              <a:t> and more radiant. </a:t>
            </a:r>
            <a:r>
              <a:rPr lang="fr-FR" sz="1200" kern="1200" dirty="0" err="1">
                <a:solidFill>
                  <a:schemeClr val="tx1"/>
                </a:solidFill>
                <a:effectLst/>
                <a:latin typeface="+mn-lt"/>
                <a:ea typeface="+mn-ea"/>
                <a:cs typeface="+mn-cs"/>
              </a:rPr>
              <a:t>We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appreciate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airless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touch</a:t>
            </a:r>
            <a:r>
              <a:rPr lang="fr-FR" sz="1200" kern="1200" dirty="0">
                <a:solidFill>
                  <a:schemeClr val="tx1"/>
                </a:solidFill>
                <a:effectLst/>
                <a:latin typeface="+mn-lt"/>
                <a:ea typeface="+mn-ea"/>
                <a:cs typeface="+mn-cs"/>
              </a:rPr>
              <a:t> and slide" jar, </a:t>
            </a:r>
            <a:r>
              <a:rPr lang="fr-FR" sz="1200" kern="1200" dirty="0" err="1">
                <a:solidFill>
                  <a:schemeClr val="tx1"/>
                </a:solidFill>
                <a:effectLst/>
                <a:latin typeface="+mn-lt"/>
                <a:ea typeface="+mn-ea"/>
                <a:cs typeface="+mn-cs"/>
              </a:rPr>
              <a:t>its</a:t>
            </a:r>
            <a:r>
              <a:rPr lang="fr-FR" sz="1200" kern="1200" dirty="0">
                <a:solidFill>
                  <a:schemeClr val="tx1"/>
                </a:solidFill>
                <a:effectLst/>
                <a:latin typeface="+mn-lt"/>
                <a:ea typeface="+mn-ea"/>
                <a:cs typeface="+mn-cs"/>
              </a:rPr>
              <a:t> soft and </a:t>
            </a:r>
            <a:r>
              <a:rPr lang="fr-FR" sz="1200" kern="1200" dirty="0" err="1">
                <a:solidFill>
                  <a:schemeClr val="tx1"/>
                </a:solidFill>
                <a:effectLst/>
                <a:latin typeface="+mn-lt"/>
                <a:ea typeface="+mn-ea"/>
                <a:cs typeface="+mn-cs"/>
              </a:rPr>
              <a:t>natural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scent</a:t>
            </a:r>
            <a:r>
              <a:rPr lang="fr-FR" sz="1200" kern="1200" dirty="0">
                <a:solidFill>
                  <a:schemeClr val="tx1"/>
                </a:solidFill>
                <a:effectLst/>
                <a:latin typeface="+mn-lt"/>
                <a:ea typeface="+mn-ea"/>
                <a:cs typeface="+mn-cs"/>
              </a:rPr>
              <a:t>.</a:t>
            </a:r>
          </a:p>
          <a:p>
            <a:r>
              <a:rPr lang="fr-FR" sz="1200" kern="1200" dirty="0">
                <a:solidFill>
                  <a:schemeClr val="tx1"/>
                </a:solidFill>
                <a:effectLst/>
                <a:latin typeface="+mn-lt"/>
                <a:ea typeface="+mn-ea"/>
                <a:cs typeface="+mn-cs"/>
              </a:rPr>
              <a:t>Time </a:t>
            </a:r>
            <a:r>
              <a:rPr lang="fr-FR" sz="1200" kern="1200" dirty="0" err="1">
                <a:solidFill>
                  <a:schemeClr val="tx1"/>
                </a:solidFill>
                <a:effectLst/>
                <a:latin typeface="+mn-lt"/>
                <a:ea typeface="+mn-ea"/>
                <a:cs typeface="+mn-cs"/>
              </a:rPr>
              <a:t>Resist</a:t>
            </a:r>
            <a:r>
              <a:rPr lang="fr-FR" sz="1200" kern="1200" dirty="0">
                <a:solidFill>
                  <a:schemeClr val="tx1"/>
                </a:solidFill>
                <a:effectLst/>
                <a:latin typeface="+mn-lt"/>
                <a:ea typeface="+mn-ea"/>
                <a:cs typeface="+mn-cs"/>
              </a:rPr>
              <a:t> Nuit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enriched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anti-</a:t>
            </a:r>
            <a:r>
              <a:rPr lang="fr-FR" sz="1200" kern="1200" dirty="0" err="1">
                <a:solidFill>
                  <a:schemeClr val="tx1"/>
                </a:solidFill>
                <a:effectLst/>
                <a:latin typeface="+mn-lt"/>
                <a:ea typeface="+mn-ea"/>
                <a:cs typeface="+mn-cs"/>
              </a:rPr>
              <a:t>wrinkle</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smoothing</a:t>
            </a:r>
            <a:r>
              <a:rPr lang="fr-FR" sz="1200" kern="1200" dirty="0">
                <a:solidFill>
                  <a:schemeClr val="tx1"/>
                </a:solidFill>
                <a:effectLst/>
                <a:latin typeface="+mn-lt"/>
                <a:ea typeface="+mn-ea"/>
                <a:cs typeface="+mn-cs"/>
              </a:rPr>
              <a:t> active </a:t>
            </a:r>
            <a:r>
              <a:rPr lang="fr-FR" sz="1200" kern="1200" dirty="0" err="1">
                <a:solidFill>
                  <a:schemeClr val="tx1"/>
                </a:solidFill>
                <a:effectLst/>
                <a:latin typeface="+mn-lt"/>
                <a:ea typeface="+mn-ea"/>
                <a:cs typeface="+mn-cs"/>
              </a:rPr>
              <a:t>ingredients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regenerating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euglena</a:t>
            </a:r>
            <a:r>
              <a:rPr lang="fr-FR" sz="1200" kern="1200" dirty="0">
                <a:solidFill>
                  <a:schemeClr val="tx1"/>
                </a:solidFill>
                <a:effectLst/>
                <a:latin typeface="+mn-lt"/>
                <a:ea typeface="+mn-ea"/>
                <a:cs typeface="+mn-cs"/>
              </a:rPr>
              <a:t> gracilis </a:t>
            </a:r>
            <a:r>
              <a:rPr lang="fr-FR" sz="1200" kern="1200" dirty="0" err="1">
                <a:solidFill>
                  <a:schemeClr val="tx1"/>
                </a:solidFill>
                <a:effectLst/>
                <a:latin typeface="+mn-lt"/>
                <a:ea typeface="+mn-ea"/>
                <a:cs typeface="+mn-cs"/>
              </a:rPr>
              <a:t>extract</a:t>
            </a:r>
            <a:r>
              <a:rPr lang="fr-FR" sz="1200" kern="1200" dirty="0">
                <a:solidFill>
                  <a:schemeClr val="tx1"/>
                </a:solidFill>
                <a:effectLst/>
                <a:latin typeface="+mn-lt"/>
                <a:ea typeface="+mn-ea"/>
                <a:cs typeface="+mn-cs"/>
              </a:rPr>
              <a:t>, anti-glycation </a:t>
            </a:r>
            <a:r>
              <a:rPr lang="fr-FR" sz="1200" kern="1200" dirty="0" err="1">
                <a:solidFill>
                  <a:schemeClr val="tx1"/>
                </a:solidFill>
                <a:effectLst/>
                <a:latin typeface="+mn-lt"/>
                <a:ea typeface="+mn-ea"/>
                <a:cs typeface="+mn-cs"/>
              </a:rPr>
              <a:t>silk</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tree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extract</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highly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nutritious</a:t>
            </a:r>
            <a:r>
              <a:rPr lang="fr-FR" sz="1200" kern="1200" dirty="0">
                <a:solidFill>
                  <a:schemeClr val="tx1"/>
                </a:solidFill>
                <a:effectLst/>
                <a:latin typeface="+mn-lt"/>
                <a:ea typeface="+mn-ea"/>
                <a:cs typeface="+mn-cs"/>
              </a:rPr>
              <a:t> Sacha </a:t>
            </a:r>
            <a:r>
              <a:rPr lang="fr-FR" sz="1200" kern="1200" dirty="0" err="1">
                <a:solidFill>
                  <a:schemeClr val="tx1"/>
                </a:solidFill>
                <a:effectLst/>
                <a:latin typeface="+mn-lt"/>
                <a:ea typeface="+mn-ea"/>
                <a:cs typeface="+mn-cs"/>
              </a:rPr>
              <a:t>Inchi</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oil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Overnight</a:t>
            </a:r>
            <a:r>
              <a:rPr lang="fr-FR" sz="1200" kern="1200" dirty="0">
                <a:solidFill>
                  <a:schemeClr val="tx1"/>
                </a:solidFill>
                <a:effectLst/>
                <a:latin typeface="+mn-lt"/>
                <a:ea typeface="+mn-ea"/>
                <a:cs typeface="+mn-cs"/>
              </a:rPr>
              <a:t>, the skin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nourished</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smoothed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signs</a:t>
            </a:r>
            <a:r>
              <a:rPr lang="fr-FR" sz="1200" kern="1200" dirty="0">
                <a:solidFill>
                  <a:schemeClr val="tx1"/>
                </a:solidFill>
                <a:effectLst/>
                <a:latin typeface="+mn-lt"/>
                <a:ea typeface="+mn-ea"/>
                <a:cs typeface="+mn-cs"/>
              </a:rPr>
              <a:t> of fatigue are </a:t>
            </a:r>
            <a:r>
              <a:rPr lang="fr-FR" sz="1200" kern="1200" dirty="0" err="1">
                <a:solidFill>
                  <a:schemeClr val="tx1"/>
                </a:solidFill>
                <a:effectLst/>
                <a:latin typeface="+mn-lt"/>
                <a:ea typeface="+mn-ea"/>
                <a:cs typeface="+mn-cs"/>
              </a:rPr>
              <a:t>reduced</a:t>
            </a:r>
            <a:r>
              <a:rPr lang="fr-FR" sz="1200" kern="1200" dirty="0">
                <a:solidFill>
                  <a:schemeClr val="tx1"/>
                </a:solidFill>
                <a:effectLst/>
                <a:latin typeface="+mn-lt"/>
                <a:ea typeface="+mn-ea"/>
                <a:cs typeface="+mn-cs"/>
              </a:rPr>
              <a:t> and the complexion </a:t>
            </a:r>
            <a:r>
              <a:rPr lang="fr-FR" sz="1200" kern="1200" dirty="0" err="1">
                <a:solidFill>
                  <a:schemeClr val="tx1"/>
                </a:solidFill>
                <a:effectLst/>
                <a:latin typeface="+mn-lt"/>
                <a:ea typeface="+mn-ea"/>
                <a:cs typeface="+mn-cs"/>
              </a:rPr>
              <a:t>glows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 new radiance.</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Promise</a:t>
            </a:r>
            <a:endParaRPr lang="fr-FR" sz="1200" kern="1200" dirty="0">
              <a:solidFill>
                <a:schemeClr val="tx1"/>
              </a:solidFill>
              <a:effectLst/>
              <a:latin typeface="+mn-lt"/>
              <a:ea typeface="+mn-ea"/>
              <a:cs typeface="+mn-cs"/>
            </a:endParaRPr>
          </a:p>
          <a:p>
            <a:r>
              <a:rPr lang="fr-FR" sz="1200" kern="1200" dirty="0" err="1">
                <a:solidFill>
                  <a:schemeClr val="tx1"/>
                </a:solidFill>
                <a:effectLst/>
                <a:latin typeface="+mn-lt"/>
                <a:ea typeface="+mn-ea"/>
                <a:cs typeface="+mn-cs"/>
              </a:rPr>
              <a:t>Youth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Activator</a:t>
            </a:r>
            <a:r>
              <a:rPr lang="fr-FR" sz="1200" kern="1200" dirty="0">
                <a:solidFill>
                  <a:schemeClr val="tx1"/>
                </a:solidFill>
                <a:effectLst/>
                <a:latin typeface="+mn-lt"/>
                <a:ea typeface="+mn-ea"/>
                <a:cs typeface="+mn-cs"/>
              </a:rPr>
              <a:t> Duo</a:t>
            </a:r>
          </a:p>
          <a:p>
            <a:r>
              <a:rPr lang="fr-FR" sz="1200" kern="1200" dirty="0">
                <a:solidFill>
                  <a:schemeClr val="tx1"/>
                </a:solidFill>
                <a:effectLst/>
                <a:latin typeface="+mn-lt"/>
                <a:ea typeface="+mn-ea"/>
                <a:cs typeface="+mn-cs"/>
              </a:rPr>
              <a:t>Time </a:t>
            </a:r>
            <a:r>
              <a:rPr lang="fr-FR" sz="1200" kern="1200" dirty="0" err="1">
                <a:solidFill>
                  <a:schemeClr val="tx1"/>
                </a:solidFill>
                <a:effectLst/>
                <a:latin typeface="+mn-lt"/>
                <a:ea typeface="+mn-ea"/>
                <a:cs typeface="+mn-cs"/>
              </a:rPr>
              <a:t>Resist</a:t>
            </a:r>
            <a:r>
              <a:rPr lang="fr-FR" sz="1200" kern="1200" dirty="0">
                <a:solidFill>
                  <a:schemeClr val="tx1"/>
                </a:solidFill>
                <a:effectLst/>
                <a:latin typeface="+mn-lt"/>
                <a:ea typeface="+mn-ea"/>
                <a:cs typeface="+mn-cs"/>
              </a:rPr>
              <a:t> Day </a:t>
            </a:r>
            <a:r>
              <a:rPr lang="fr-FR" sz="1200" kern="1200" dirty="0" err="1">
                <a:solidFill>
                  <a:schemeClr val="tx1"/>
                </a:solidFill>
                <a:effectLst/>
                <a:latin typeface="+mn-lt"/>
                <a:ea typeface="+mn-ea"/>
                <a:cs typeface="+mn-cs"/>
              </a:rPr>
              <a:t>Wrinkle</a:t>
            </a:r>
            <a:r>
              <a:rPr lang="fr-FR" sz="1200" kern="1200" dirty="0">
                <a:solidFill>
                  <a:schemeClr val="tx1"/>
                </a:solidFill>
                <a:effectLst/>
                <a:latin typeface="+mn-lt"/>
                <a:ea typeface="+mn-ea"/>
                <a:cs typeface="+mn-cs"/>
              </a:rPr>
              <a:t> Filler</a:t>
            </a:r>
          </a:p>
          <a:p>
            <a:r>
              <a:rPr lang="fr-FR" sz="1200" kern="1200" dirty="0">
                <a:solidFill>
                  <a:schemeClr val="tx1"/>
                </a:solidFill>
                <a:effectLst/>
                <a:latin typeface="+mn-lt"/>
                <a:ea typeface="+mn-ea"/>
                <a:cs typeface="+mn-cs"/>
              </a:rPr>
              <a:t>Time </a:t>
            </a:r>
            <a:r>
              <a:rPr lang="fr-FR" sz="1200" kern="1200" dirty="0" err="1">
                <a:solidFill>
                  <a:schemeClr val="tx1"/>
                </a:solidFill>
                <a:effectLst/>
                <a:latin typeface="+mn-lt"/>
                <a:ea typeface="+mn-ea"/>
                <a:cs typeface="+mn-cs"/>
              </a:rPr>
              <a:t>Resist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Smoothing</a:t>
            </a:r>
            <a:r>
              <a:rPr lang="fr-FR" sz="1200" kern="1200" dirty="0">
                <a:solidFill>
                  <a:schemeClr val="tx1"/>
                </a:solidFill>
                <a:effectLst/>
                <a:latin typeface="+mn-lt"/>
                <a:ea typeface="+mn-ea"/>
                <a:cs typeface="+mn-cs"/>
              </a:rPr>
              <a:t> Anti-Fatigue Night</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For </a:t>
            </a:r>
            <a:r>
              <a:rPr lang="fr-FR" sz="1200" u="sng" kern="1200" dirty="0" err="1">
                <a:solidFill>
                  <a:schemeClr val="tx1"/>
                </a:solidFill>
                <a:effectLst/>
                <a:latin typeface="+mn-lt"/>
                <a:ea typeface="+mn-ea"/>
                <a:cs typeface="+mn-cs"/>
              </a:rPr>
              <a:t>whom</a:t>
            </a:r>
            <a:r>
              <a:rPr lang="fr-FR" sz="1200" u="sng" kern="1200" dirty="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Skin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deep</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wrinkles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"I have </a:t>
            </a:r>
            <a:r>
              <a:rPr lang="fr-FR" sz="1200" kern="1200" dirty="0" err="1">
                <a:solidFill>
                  <a:schemeClr val="tx1"/>
                </a:solidFill>
                <a:effectLst/>
                <a:latin typeface="+mn-lt"/>
                <a:ea typeface="+mn-ea"/>
                <a:cs typeface="+mn-cs"/>
              </a:rPr>
              <a:t>marked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wrinkles</a:t>
            </a:r>
            <a:r>
              <a:rPr lang="fr-FR" sz="1200" kern="1200" dirty="0">
                <a:solidFill>
                  <a:schemeClr val="tx1"/>
                </a:solidFill>
                <a:effectLst/>
                <a:latin typeface="+mn-lt"/>
                <a:ea typeface="+mn-ea"/>
                <a:cs typeface="+mn-cs"/>
              </a:rPr>
              <a:t> all over </a:t>
            </a:r>
            <a:r>
              <a:rPr lang="fr-FR" sz="1200" kern="1200" dirty="0" err="1">
                <a:solidFill>
                  <a:schemeClr val="tx1"/>
                </a:solidFill>
                <a:effectLst/>
                <a:latin typeface="+mn-lt"/>
                <a:ea typeface="+mn-ea"/>
                <a:cs typeface="+mn-cs"/>
              </a:rPr>
              <a:t>my</a:t>
            </a:r>
            <a:r>
              <a:rPr lang="fr-FR" sz="1200" kern="1200" dirty="0">
                <a:solidFill>
                  <a:schemeClr val="tx1"/>
                </a:solidFill>
                <a:effectLst/>
                <a:latin typeface="+mn-lt"/>
                <a:ea typeface="+mn-ea"/>
                <a:cs typeface="+mn-cs"/>
              </a:rPr>
              <a:t> face".</a:t>
            </a:r>
          </a:p>
          <a:p>
            <a:r>
              <a:rPr lang="fr-FR" sz="1200" kern="1200" dirty="0">
                <a:solidFill>
                  <a:schemeClr val="tx1"/>
                </a:solidFill>
                <a:effectLst/>
                <a:latin typeface="+mn-lt"/>
                <a:ea typeface="+mn-ea"/>
                <a:cs typeface="+mn-cs"/>
              </a:rPr>
              <a:t>"I have </a:t>
            </a:r>
            <a:r>
              <a:rPr lang="fr-FR" sz="1200" kern="1200" dirty="0" err="1">
                <a:solidFill>
                  <a:schemeClr val="tx1"/>
                </a:solidFill>
                <a:effectLst/>
                <a:latin typeface="+mn-lt"/>
                <a:ea typeface="+mn-ea"/>
                <a:cs typeface="+mn-cs"/>
              </a:rPr>
              <a:t>wrinkled</a:t>
            </a:r>
            <a:r>
              <a:rPr lang="fr-FR" sz="1200" kern="1200" dirty="0">
                <a:solidFill>
                  <a:schemeClr val="tx1"/>
                </a:solidFill>
                <a:effectLst/>
                <a:latin typeface="+mn-lt"/>
                <a:ea typeface="+mn-ea"/>
                <a:cs typeface="+mn-cs"/>
              </a:rPr>
              <a:t> skin"</a:t>
            </a:r>
          </a:p>
          <a:p>
            <a:r>
              <a:rPr lang="fr-FR" sz="1200" kern="1200" dirty="0">
                <a:solidFill>
                  <a:schemeClr val="tx1"/>
                </a:solidFill>
                <a:effectLst/>
                <a:latin typeface="+mn-lt"/>
                <a:ea typeface="+mn-ea"/>
                <a:cs typeface="+mn-cs"/>
              </a:rPr>
              <a:t>"</a:t>
            </a:r>
            <a:r>
              <a:rPr lang="fr-FR" sz="1200" kern="1200" dirty="0" err="1">
                <a:solidFill>
                  <a:schemeClr val="tx1"/>
                </a:solidFill>
                <a:effectLst/>
                <a:latin typeface="+mn-lt"/>
                <a:ea typeface="+mn-ea"/>
                <a:cs typeface="+mn-cs"/>
              </a:rPr>
              <a:t>My</a:t>
            </a:r>
            <a:r>
              <a:rPr lang="fr-FR" sz="1200" kern="1200" dirty="0">
                <a:solidFill>
                  <a:schemeClr val="tx1"/>
                </a:solidFill>
                <a:effectLst/>
                <a:latin typeface="+mn-lt"/>
                <a:ea typeface="+mn-ea"/>
                <a:cs typeface="+mn-cs"/>
              </a:rPr>
              <a:t> skin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dry« </a:t>
            </a:r>
          </a:p>
          <a:p>
            <a:endParaRPr lang="fr-FR" sz="1200" kern="1200" dirty="0">
              <a:solidFill>
                <a:schemeClr val="tx1"/>
              </a:solidFill>
              <a:effectLst/>
              <a:latin typeface="+mn-lt"/>
              <a:ea typeface="+mn-ea"/>
              <a:cs typeface="+mn-cs"/>
            </a:endParaRPr>
          </a:p>
          <a:p>
            <a:r>
              <a:rPr lang="fr-FR" sz="1200" u="sng" kern="1200" dirty="0" err="1">
                <a:solidFill>
                  <a:schemeClr val="tx1"/>
                </a:solidFill>
                <a:effectLst/>
                <a:latin typeface="+mn-lt"/>
                <a:ea typeface="+mn-ea"/>
                <a:cs typeface="+mn-cs"/>
              </a:rPr>
              <a:t>Ingredients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Common base </a:t>
            </a:r>
          </a:p>
          <a:p>
            <a:pPr lvl="0"/>
            <a:r>
              <a:rPr lang="fr-FR" sz="1200" kern="1200" dirty="0" err="1">
                <a:solidFill>
                  <a:schemeClr val="tx1"/>
                </a:solidFill>
                <a:effectLst/>
                <a:latin typeface="+mn-lt"/>
                <a:ea typeface="+mn-ea"/>
                <a:cs typeface="+mn-cs"/>
              </a:rPr>
              <a:t>Saponaria</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Pumila</a:t>
            </a:r>
            <a:r>
              <a:rPr lang="fr-FR" sz="1200" kern="1200" dirty="0">
                <a:solidFill>
                  <a:schemeClr val="tx1"/>
                </a:solidFill>
                <a:effectLst/>
                <a:latin typeface="+mn-lt"/>
                <a:ea typeface="+mn-ea"/>
                <a:cs typeface="+mn-cs"/>
              </a:rPr>
              <a:t> Stem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 </a:t>
            </a:r>
            <a:r>
              <a:rPr lang="fr-FR" sz="1200" kern="1200" dirty="0" err="1">
                <a:solidFill>
                  <a:schemeClr val="tx1"/>
                </a:solidFill>
                <a:effectLst/>
                <a:latin typeface="+mn-lt"/>
                <a:ea typeface="+mn-ea"/>
                <a:cs typeface="+mn-cs"/>
              </a:rPr>
              <a:t>Youth</a:t>
            </a:r>
            <a:r>
              <a:rPr lang="fr-FR" sz="1200" kern="1200" dirty="0">
                <a:solidFill>
                  <a:schemeClr val="tx1"/>
                </a:solidFill>
                <a:effectLst/>
                <a:latin typeface="+mn-lt"/>
                <a:ea typeface="+mn-ea"/>
                <a:cs typeface="+mn-cs"/>
              </a:rPr>
              <a:t> Energy </a:t>
            </a:r>
            <a:r>
              <a:rPr lang="fr-FR" sz="1200" kern="1200" dirty="0" err="1">
                <a:solidFill>
                  <a:schemeClr val="tx1"/>
                </a:solidFill>
                <a:effectLst/>
                <a:latin typeface="+mn-lt"/>
                <a:ea typeface="+mn-ea"/>
                <a:cs typeface="+mn-cs"/>
              </a:rPr>
              <a:t>Lipoamino</a:t>
            </a:r>
            <a:r>
              <a:rPr lang="fr-FR" sz="1200" kern="1200" dirty="0">
                <a:solidFill>
                  <a:schemeClr val="tx1"/>
                </a:solidFill>
                <a:effectLst/>
                <a:latin typeface="+mn-lt"/>
                <a:ea typeface="+mn-ea"/>
                <a:cs typeface="+mn-cs"/>
              </a:rPr>
              <a:t> Acid: </a:t>
            </a:r>
            <a:r>
              <a:rPr lang="fr-FR" sz="1200" kern="1200" dirty="0" err="1">
                <a:solidFill>
                  <a:schemeClr val="tx1"/>
                </a:solidFill>
                <a:effectLst/>
                <a:latin typeface="+mn-lt"/>
                <a:ea typeface="+mn-ea"/>
                <a:cs typeface="+mn-cs"/>
              </a:rPr>
              <a:t>Youth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Activator</a:t>
            </a:r>
            <a:endParaRPr lang="fr-FR" sz="1200" kern="1200" dirty="0">
              <a:solidFill>
                <a:schemeClr val="tx1"/>
              </a:solidFill>
              <a:effectLst/>
              <a:latin typeface="+mn-lt"/>
              <a:ea typeface="+mn-ea"/>
              <a:cs typeface="+mn-cs"/>
            </a:endParaRPr>
          </a:p>
          <a:p>
            <a:pPr lvl="0"/>
            <a:endParaRPr lang="fr-FR" sz="1200" kern="1200" dirty="0">
              <a:solidFill>
                <a:schemeClr val="tx1"/>
              </a:solidFill>
              <a:effectLst/>
              <a:latin typeface="+mn-lt"/>
              <a:ea typeface="+mn-ea"/>
              <a:cs typeface="+mn-cs"/>
            </a:endParaRPr>
          </a:p>
          <a:p>
            <a:r>
              <a:rPr lang="fr-FR" sz="1200" kern="1200" dirty="0" err="1">
                <a:solidFill>
                  <a:schemeClr val="tx1"/>
                </a:solidFill>
                <a:effectLst/>
                <a:latin typeface="+mn-lt"/>
                <a:ea typeface="+mn-ea"/>
                <a:cs typeface="+mn-cs"/>
              </a:rPr>
              <a:t>Saponaria</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Pumila</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protects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preserves</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dermal</a:t>
            </a:r>
            <a:r>
              <a:rPr lang="fr-FR" sz="1200" kern="1200" dirty="0">
                <a:solidFill>
                  <a:schemeClr val="tx1"/>
                </a:solidFill>
                <a:effectLst/>
                <a:latin typeface="+mn-lt"/>
                <a:ea typeface="+mn-ea"/>
                <a:cs typeface="+mn-cs"/>
              </a:rPr>
              <a:t> stem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a:t>
            </a:r>
          </a:p>
          <a:p>
            <a:r>
              <a:rPr lang="fr-FR" sz="1200" kern="1200" dirty="0" err="1">
                <a:solidFill>
                  <a:schemeClr val="tx1"/>
                </a:solidFill>
                <a:effectLst/>
                <a:latin typeface="+mn-lt"/>
                <a:ea typeface="+mn-ea"/>
                <a:cs typeface="+mn-cs"/>
              </a:rPr>
              <a:t>History</a:t>
            </a:r>
            <a:r>
              <a:rPr lang="fr-FR" sz="1200" kern="1200" dirty="0">
                <a:solidFill>
                  <a:schemeClr val="tx1"/>
                </a:solidFill>
                <a:effectLst/>
                <a:latin typeface="+mn-lt"/>
                <a:ea typeface="+mn-ea"/>
                <a:cs typeface="+mn-cs"/>
              </a:rPr>
              <a:t> : </a:t>
            </a:r>
            <a:r>
              <a:rPr lang="fr-FR" sz="1200" kern="1200" dirty="0" err="1">
                <a:solidFill>
                  <a:schemeClr val="tx1"/>
                </a:solidFill>
                <a:effectLst/>
                <a:latin typeface="+mn-lt"/>
                <a:ea typeface="+mn-ea"/>
                <a:cs typeface="+mn-cs"/>
              </a:rPr>
              <a:t>During</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ice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from</a:t>
            </a:r>
            <a:r>
              <a:rPr lang="fr-FR" sz="1200" kern="1200" dirty="0">
                <a:solidFill>
                  <a:schemeClr val="tx1"/>
                </a:solidFill>
                <a:effectLst/>
                <a:latin typeface="+mn-lt"/>
                <a:ea typeface="+mn-ea"/>
                <a:cs typeface="+mn-cs"/>
              </a:rPr>
              <a:t> 110 000 BC to 10000 BC, 90% of </a:t>
            </a:r>
            <a:r>
              <a:rPr lang="fr-FR" sz="1200" kern="1200" dirty="0" err="1">
                <a:solidFill>
                  <a:schemeClr val="tx1"/>
                </a:solidFill>
                <a:effectLst/>
                <a:latin typeface="+mn-lt"/>
                <a:ea typeface="+mn-ea"/>
                <a:cs typeface="+mn-cs"/>
              </a:rPr>
              <a:t>terrestrial</a:t>
            </a:r>
            <a:r>
              <a:rPr lang="fr-FR" sz="1200" kern="1200" dirty="0">
                <a:solidFill>
                  <a:schemeClr val="tx1"/>
                </a:solidFill>
                <a:effectLst/>
                <a:latin typeface="+mn-lt"/>
                <a:ea typeface="+mn-ea"/>
                <a:cs typeface="+mn-cs"/>
              </a:rPr>
              <a:t> life </a:t>
            </a:r>
            <a:r>
              <a:rPr lang="fr-FR" sz="1200" kern="1200" dirty="0" err="1">
                <a:solidFill>
                  <a:schemeClr val="tx1"/>
                </a:solidFill>
                <a:effectLst/>
                <a:latin typeface="+mn-lt"/>
                <a:ea typeface="+mn-ea"/>
                <a:cs typeface="+mn-cs"/>
              </a:rPr>
              <a:t>disappeared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Some</a:t>
            </a:r>
            <a:r>
              <a:rPr lang="fr-FR" sz="1200" kern="1200" dirty="0">
                <a:solidFill>
                  <a:schemeClr val="tx1"/>
                </a:solidFill>
                <a:effectLst/>
                <a:latin typeface="+mn-lt"/>
                <a:ea typeface="+mn-ea"/>
                <a:cs typeface="+mn-cs"/>
              </a:rPr>
              <a:t> plants </a:t>
            </a:r>
            <a:r>
              <a:rPr lang="fr-FR" sz="1200" kern="1200" dirty="0" err="1">
                <a:solidFill>
                  <a:schemeClr val="tx1"/>
                </a:solidFill>
                <a:effectLst/>
                <a:latin typeface="+mn-lt"/>
                <a:ea typeface="+mn-ea"/>
                <a:cs typeface="+mn-cs"/>
              </a:rPr>
              <a:t>survived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ice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such</a:t>
            </a:r>
            <a:r>
              <a:rPr lang="fr-FR" sz="1200" kern="1200" dirty="0">
                <a:solidFill>
                  <a:schemeClr val="tx1"/>
                </a:solidFill>
                <a:effectLst/>
                <a:latin typeface="+mn-lt"/>
                <a:ea typeface="+mn-ea"/>
                <a:cs typeface="+mn-cs"/>
              </a:rPr>
              <a:t> as the nunataks. </a:t>
            </a:r>
            <a:r>
              <a:rPr lang="fr-FR" sz="1200" kern="1200" dirty="0" err="1">
                <a:solidFill>
                  <a:schemeClr val="tx1"/>
                </a:solidFill>
                <a:effectLst/>
                <a:latin typeface="+mn-lt"/>
                <a:ea typeface="+mn-ea"/>
                <a:cs typeface="+mn-cs"/>
              </a:rPr>
              <a:t>These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extremophilic</a:t>
            </a:r>
            <a:r>
              <a:rPr lang="fr-FR" sz="1200" kern="1200" dirty="0">
                <a:solidFill>
                  <a:schemeClr val="tx1"/>
                </a:solidFill>
                <a:effectLst/>
                <a:latin typeface="+mn-lt"/>
                <a:ea typeface="+mn-ea"/>
                <a:cs typeface="+mn-cs"/>
              </a:rPr>
              <a:t> alpine plants </a:t>
            </a:r>
            <a:r>
              <a:rPr lang="fr-FR" sz="1200" kern="1200" dirty="0" err="1">
                <a:solidFill>
                  <a:schemeClr val="tx1"/>
                </a:solidFill>
                <a:effectLst/>
                <a:latin typeface="+mn-lt"/>
                <a:ea typeface="+mn-ea"/>
                <a:cs typeface="+mn-cs"/>
              </a:rPr>
              <a:t>survived</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ice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because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migrated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during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periods</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extreme</a:t>
            </a:r>
            <a:r>
              <a:rPr lang="fr-FR" sz="1200" kern="1200" dirty="0">
                <a:solidFill>
                  <a:schemeClr val="tx1"/>
                </a:solidFill>
                <a:effectLst/>
                <a:latin typeface="+mn-lt"/>
                <a:ea typeface="+mn-ea"/>
                <a:cs typeface="+mn-cs"/>
              </a:rPr>
              <a:t> cold to </a:t>
            </a:r>
            <a:r>
              <a:rPr lang="fr-FR" sz="1200" kern="1200" dirty="0" err="1">
                <a:solidFill>
                  <a:schemeClr val="tx1"/>
                </a:solidFill>
                <a:effectLst/>
                <a:latin typeface="+mn-lt"/>
                <a:ea typeface="+mn-ea"/>
                <a:cs typeface="+mn-cs"/>
              </a:rPr>
              <a:t>unglaciated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mountain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peaks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called</a:t>
            </a:r>
            <a:r>
              <a:rPr lang="fr-FR" sz="1200" kern="1200" dirty="0">
                <a:solidFill>
                  <a:schemeClr val="tx1"/>
                </a:solidFill>
                <a:effectLst/>
                <a:latin typeface="+mn-lt"/>
                <a:ea typeface="+mn-ea"/>
                <a:cs typeface="+mn-cs"/>
              </a:rPr>
              <a:t> Nunatak (</a:t>
            </a:r>
            <a:r>
              <a:rPr lang="fr-FR" sz="1200" kern="1200" dirty="0" err="1">
                <a:solidFill>
                  <a:schemeClr val="tx1"/>
                </a:solidFill>
                <a:effectLst/>
                <a:latin typeface="+mn-lt"/>
                <a:ea typeface="+mn-ea"/>
                <a:cs typeface="+mn-cs"/>
              </a:rPr>
              <a:t>hence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their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name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They</a:t>
            </a:r>
            <a:r>
              <a:rPr lang="fr-FR" sz="1200" kern="1200" dirty="0">
                <a:solidFill>
                  <a:schemeClr val="tx1"/>
                </a:solidFill>
                <a:effectLst/>
                <a:latin typeface="+mn-lt"/>
                <a:ea typeface="+mn-ea"/>
                <a:cs typeface="+mn-cs"/>
              </a:rPr>
              <a:t> can </a:t>
            </a:r>
            <a:r>
              <a:rPr lang="fr-FR" sz="1200" kern="1200" dirty="0" err="1">
                <a:solidFill>
                  <a:schemeClr val="tx1"/>
                </a:solidFill>
                <a:effectLst/>
                <a:latin typeface="+mn-lt"/>
                <a:ea typeface="+mn-ea"/>
                <a:cs typeface="+mn-cs"/>
              </a:rPr>
              <a:t>still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found</a:t>
            </a:r>
            <a:r>
              <a:rPr lang="fr-FR" sz="1200" kern="1200" dirty="0">
                <a:solidFill>
                  <a:schemeClr val="tx1"/>
                </a:solidFill>
                <a:effectLst/>
                <a:latin typeface="+mn-lt"/>
                <a:ea typeface="+mn-ea"/>
                <a:cs typeface="+mn-cs"/>
              </a:rPr>
              <a:t> in the </a:t>
            </a:r>
            <a:r>
              <a:rPr lang="fr-FR" sz="1200" kern="1200" dirty="0" err="1">
                <a:solidFill>
                  <a:schemeClr val="tx1"/>
                </a:solidFill>
                <a:effectLst/>
                <a:latin typeface="+mn-lt"/>
                <a:ea typeface="+mn-ea"/>
                <a:cs typeface="+mn-cs"/>
              </a:rPr>
              <a:t>Alps</a:t>
            </a:r>
            <a:r>
              <a:rPr lang="fr-FR" sz="1200" kern="1200" dirty="0">
                <a:solidFill>
                  <a:schemeClr val="tx1"/>
                </a:solidFill>
                <a:effectLst/>
                <a:latin typeface="+mn-lt"/>
                <a:ea typeface="+mn-ea"/>
                <a:cs typeface="+mn-cs"/>
              </a:rPr>
              <a:t> and are </a:t>
            </a:r>
            <a:r>
              <a:rPr lang="fr-FR" sz="1200" kern="1200" dirty="0" err="1">
                <a:solidFill>
                  <a:schemeClr val="tx1"/>
                </a:solidFill>
                <a:effectLst/>
                <a:latin typeface="+mn-lt"/>
                <a:ea typeface="+mn-ea"/>
                <a:cs typeface="+mn-cs"/>
              </a:rPr>
              <a:t>considered</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most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historical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species</a:t>
            </a:r>
            <a:r>
              <a:rPr lang="fr-FR" sz="1200" kern="1200" dirty="0">
                <a:solidFill>
                  <a:schemeClr val="tx1"/>
                </a:solidFill>
                <a:effectLst/>
                <a:latin typeface="+mn-lt"/>
                <a:ea typeface="+mn-ea"/>
                <a:cs typeface="+mn-cs"/>
              </a:rPr>
              <a:t> of the alpine </a:t>
            </a:r>
            <a:r>
              <a:rPr lang="fr-FR" sz="1200" kern="1200" dirty="0" err="1">
                <a:solidFill>
                  <a:schemeClr val="tx1"/>
                </a:solidFill>
                <a:effectLst/>
                <a:latin typeface="+mn-lt"/>
                <a:ea typeface="+mn-ea"/>
                <a:cs typeface="+mn-cs"/>
              </a:rPr>
              <a:t>fauna</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Saponaria</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Pumila</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one of </a:t>
            </a:r>
            <a:r>
              <a:rPr lang="fr-FR" sz="1200" kern="1200" dirty="0" err="1">
                <a:solidFill>
                  <a:schemeClr val="tx1"/>
                </a:solidFill>
                <a:effectLst/>
                <a:latin typeface="+mn-lt"/>
                <a:ea typeface="+mn-ea"/>
                <a:cs typeface="+mn-cs"/>
              </a:rPr>
              <a:t>these</a:t>
            </a:r>
            <a:r>
              <a:rPr lang="fr-FR" sz="1200" kern="1200" dirty="0">
                <a:solidFill>
                  <a:schemeClr val="tx1"/>
                </a:solidFill>
                <a:effectLst/>
                <a:latin typeface="+mn-lt"/>
                <a:ea typeface="+mn-ea"/>
                <a:cs typeface="+mn-cs"/>
              </a:rPr>
              <a:t> Nunataks </a:t>
            </a:r>
            <a:r>
              <a:rPr lang="fr-FR" sz="1200" kern="1200" dirty="0" err="1">
                <a:solidFill>
                  <a:schemeClr val="tx1"/>
                </a:solidFill>
                <a:effectLst/>
                <a:latin typeface="+mn-lt"/>
                <a:ea typeface="+mn-ea"/>
                <a:cs typeface="+mn-cs"/>
              </a:rPr>
              <a:t>that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constantly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exposed</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strong</a:t>
            </a:r>
            <a:r>
              <a:rPr lang="fr-FR" sz="1200" kern="1200" dirty="0">
                <a:solidFill>
                  <a:schemeClr val="tx1"/>
                </a:solidFill>
                <a:effectLst/>
                <a:latin typeface="+mn-lt"/>
                <a:ea typeface="+mn-ea"/>
                <a:cs typeface="+mn-cs"/>
              </a:rPr>
              <a:t> UV radiation but </a:t>
            </a:r>
            <a:r>
              <a:rPr lang="fr-FR" sz="1200" kern="1200" dirty="0" err="1">
                <a:solidFill>
                  <a:schemeClr val="tx1"/>
                </a:solidFill>
                <a:effectLst/>
                <a:latin typeface="+mn-lt"/>
                <a:ea typeface="+mn-ea"/>
                <a:cs typeface="+mn-cs"/>
              </a:rPr>
              <a:t>also</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very</a:t>
            </a:r>
            <a:r>
              <a:rPr lang="fr-FR" sz="1200" kern="1200" dirty="0">
                <a:solidFill>
                  <a:schemeClr val="tx1"/>
                </a:solidFill>
                <a:effectLst/>
                <a:latin typeface="+mn-lt"/>
                <a:ea typeface="+mn-ea"/>
                <a:cs typeface="+mn-cs"/>
              </a:rPr>
              <a:t> cold </a:t>
            </a:r>
            <a:r>
              <a:rPr lang="fr-FR" sz="1200" kern="1200" dirty="0" err="1">
                <a:solidFill>
                  <a:schemeClr val="tx1"/>
                </a:solidFill>
                <a:effectLst/>
                <a:latin typeface="+mn-lt"/>
                <a:ea typeface="+mn-ea"/>
                <a:cs typeface="+mn-cs"/>
              </a:rPr>
              <a:t>temperatures</a:t>
            </a:r>
            <a:r>
              <a:rPr lang="fr-FR" sz="1200" kern="1200" dirty="0">
                <a:solidFill>
                  <a:schemeClr val="tx1"/>
                </a:solidFill>
                <a:effectLst/>
                <a:latin typeface="+mn-lt"/>
                <a:ea typeface="+mn-ea"/>
                <a:cs typeface="+mn-cs"/>
              </a:rPr>
              <a:t>, has </a:t>
            </a:r>
            <a:r>
              <a:rPr lang="fr-FR" sz="1200" kern="1200" dirty="0" err="1">
                <a:solidFill>
                  <a:schemeClr val="tx1"/>
                </a:solidFill>
                <a:effectLst/>
                <a:latin typeface="+mn-lt"/>
                <a:ea typeface="+mn-ea"/>
                <a:cs typeface="+mn-cs"/>
              </a:rPr>
              <a:t>developed</a:t>
            </a:r>
            <a:r>
              <a:rPr lang="fr-FR" sz="1200" kern="1200" dirty="0">
                <a:solidFill>
                  <a:schemeClr val="tx1"/>
                </a:solidFill>
                <a:effectLst/>
                <a:latin typeface="+mn-lt"/>
                <a:ea typeface="+mn-ea"/>
                <a:cs typeface="+mn-cs"/>
              </a:rPr>
              <a:t> protective and </a:t>
            </a:r>
            <a:r>
              <a:rPr lang="fr-FR" sz="1200" kern="1200" dirty="0" err="1">
                <a:solidFill>
                  <a:schemeClr val="tx1"/>
                </a:solidFill>
                <a:effectLst/>
                <a:latin typeface="+mn-lt"/>
                <a:ea typeface="+mn-ea"/>
                <a:cs typeface="+mn-cs"/>
              </a:rPr>
              <a:t>restorative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properties</a:t>
            </a:r>
            <a:r>
              <a:rPr lang="fr-FR" sz="1200" kern="1200" dirty="0">
                <a:solidFill>
                  <a:schemeClr val="tx1"/>
                </a:solidFill>
                <a:effectLst/>
                <a:latin typeface="+mn-lt"/>
                <a:ea typeface="+mn-ea"/>
                <a:cs typeface="+mn-cs"/>
              </a:rPr>
              <a:t> to survive </a:t>
            </a:r>
            <a:r>
              <a:rPr lang="fr-FR" sz="1200" kern="1200" dirty="0" err="1">
                <a:solidFill>
                  <a:schemeClr val="tx1"/>
                </a:solidFill>
                <a:effectLst/>
                <a:latin typeface="+mn-lt"/>
                <a:ea typeface="+mn-ea"/>
                <a:cs typeface="+mn-cs"/>
              </a:rPr>
              <a:t>its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extreme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environment</a:t>
            </a:r>
            <a:r>
              <a:rPr lang="fr-FR" sz="1200" kern="1200" dirty="0">
                <a:solidFill>
                  <a:schemeClr val="tx1"/>
                </a:solidFill>
                <a:effectLst/>
                <a:latin typeface="+mn-lt"/>
                <a:ea typeface="+mn-ea"/>
                <a:cs typeface="+mn-cs"/>
              </a:rPr>
              <a:t>.</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Method of production: Eco-Innovation</a:t>
            </a:r>
          </a:p>
          <a:p>
            <a:r>
              <a:rPr lang="fr-FR" sz="1200" kern="1200" dirty="0">
                <a:solidFill>
                  <a:schemeClr val="tx1"/>
                </a:solidFill>
                <a:effectLst/>
                <a:latin typeface="+mn-lt"/>
                <a:ea typeface="+mn-ea"/>
                <a:cs typeface="+mn-cs"/>
              </a:rPr>
              <a:t>A </a:t>
            </a:r>
            <a:r>
              <a:rPr lang="fr-FR" sz="1200" kern="1200" dirty="0" err="1">
                <a:solidFill>
                  <a:schemeClr val="tx1"/>
                </a:solidFill>
                <a:effectLst/>
                <a:latin typeface="+mn-lt"/>
                <a:ea typeface="+mn-ea"/>
                <a:cs typeface="+mn-cs"/>
              </a:rPr>
              <a:t>very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small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amount</a:t>
            </a:r>
            <a:r>
              <a:rPr lang="fr-FR" sz="1200" kern="1200" dirty="0">
                <a:solidFill>
                  <a:schemeClr val="tx1"/>
                </a:solidFill>
                <a:effectLst/>
                <a:latin typeface="+mn-lt"/>
                <a:ea typeface="+mn-ea"/>
                <a:cs typeface="+mn-cs"/>
              </a:rPr>
              <a:t> of plant </a:t>
            </a:r>
            <a:r>
              <a:rPr lang="fr-FR" sz="1200" kern="1200" dirty="0" err="1">
                <a:solidFill>
                  <a:schemeClr val="tx1"/>
                </a:solidFill>
                <a:effectLst/>
                <a:latin typeface="+mn-lt"/>
                <a:ea typeface="+mn-ea"/>
                <a:cs typeface="+mn-cs"/>
              </a:rPr>
              <a:t>material</a:t>
            </a:r>
            <a:r>
              <a:rPr lang="fr-FR" sz="1200" kern="1200" dirty="0">
                <a:solidFill>
                  <a:schemeClr val="tx1"/>
                </a:solidFill>
                <a:effectLst/>
                <a:latin typeface="+mn-lt"/>
                <a:ea typeface="+mn-ea"/>
                <a:cs typeface="+mn-cs"/>
              </a:rPr>
              <a:t> (e.g. a fruit or a </a:t>
            </a:r>
            <a:r>
              <a:rPr lang="fr-FR" sz="1200" kern="1200" dirty="0" err="1">
                <a:solidFill>
                  <a:schemeClr val="tx1"/>
                </a:solidFill>
                <a:effectLst/>
                <a:latin typeface="+mn-lt"/>
                <a:ea typeface="+mn-ea"/>
                <a:cs typeface="+mn-cs"/>
              </a:rPr>
              <a:t>leaf</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needed</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establish</a:t>
            </a:r>
            <a:r>
              <a:rPr lang="fr-FR" sz="1200" kern="1200" dirty="0">
                <a:solidFill>
                  <a:schemeClr val="tx1"/>
                </a:solidFill>
                <a:effectLst/>
                <a:latin typeface="+mn-lt"/>
                <a:ea typeface="+mn-ea"/>
                <a:cs typeface="+mn-cs"/>
              </a:rPr>
              <a:t> a plant stem </a:t>
            </a:r>
            <a:r>
              <a:rPr lang="fr-FR" sz="1200" kern="1200" dirty="0" err="1">
                <a:solidFill>
                  <a:schemeClr val="tx1"/>
                </a:solidFill>
                <a:effectLst/>
                <a:latin typeface="+mn-lt"/>
                <a:ea typeface="+mn-ea"/>
                <a:cs typeface="+mn-cs"/>
              </a:rPr>
              <a:t>cell</a:t>
            </a:r>
            <a:r>
              <a:rPr lang="fr-FR" sz="1200" kern="1200" dirty="0">
                <a:solidFill>
                  <a:schemeClr val="tx1"/>
                </a:solidFill>
                <a:effectLst/>
                <a:latin typeface="+mn-lt"/>
                <a:ea typeface="+mn-ea"/>
                <a:cs typeface="+mn-cs"/>
              </a:rPr>
              <a:t> culture. </a:t>
            </a:r>
            <a:r>
              <a:rPr lang="fr-FR" sz="1200" kern="1200" dirty="0" err="1">
                <a:solidFill>
                  <a:schemeClr val="tx1"/>
                </a:solidFill>
                <a:effectLst/>
                <a:latin typeface="+mn-lt"/>
                <a:ea typeface="+mn-ea"/>
                <a:cs typeface="+mn-cs"/>
              </a:rPr>
              <a:t>Thus</a:t>
            </a:r>
            <a:r>
              <a:rPr lang="fr-FR" sz="1200" kern="1200" dirty="0">
                <a:solidFill>
                  <a:schemeClr val="tx1"/>
                </a:solidFill>
                <a:effectLst/>
                <a:latin typeface="+mn-lt"/>
                <a:ea typeface="+mn-ea"/>
                <a:cs typeface="+mn-cs"/>
              </a:rPr>
              <a:t> rare and </a:t>
            </a:r>
            <a:r>
              <a:rPr lang="fr-FR" sz="1200" kern="1200" dirty="0" err="1">
                <a:solidFill>
                  <a:schemeClr val="tx1"/>
                </a:solidFill>
                <a:effectLst/>
                <a:latin typeface="+mn-lt"/>
                <a:ea typeface="+mn-ea"/>
                <a:cs typeface="+mn-cs"/>
              </a:rPr>
              <a:t>endangered</a:t>
            </a:r>
            <a:r>
              <a:rPr lang="fr-FR" sz="1200" kern="1200" dirty="0">
                <a:solidFill>
                  <a:schemeClr val="tx1"/>
                </a:solidFill>
                <a:effectLst/>
                <a:latin typeface="+mn-lt"/>
                <a:ea typeface="+mn-ea"/>
                <a:cs typeface="+mn-cs"/>
              </a:rPr>
              <a:t> plants are </a:t>
            </a:r>
            <a:r>
              <a:rPr lang="fr-FR" sz="1200" kern="1200" dirty="0" err="1">
                <a:solidFill>
                  <a:schemeClr val="tx1"/>
                </a:solidFill>
                <a:effectLst/>
                <a:latin typeface="+mn-lt"/>
                <a:ea typeface="+mn-ea"/>
                <a:cs typeface="+mn-cs"/>
              </a:rPr>
              <a:t>preserved</a:t>
            </a:r>
            <a:r>
              <a:rPr lang="fr-FR" sz="1200" kern="1200" dirty="0">
                <a:solidFill>
                  <a:schemeClr val="tx1"/>
                </a:solidFill>
                <a:effectLst/>
                <a:latin typeface="+mn-lt"/>
                <a:ea typeface="+mn-ea"/>
                <a:cs typeface="+mn-cs"/>
              </a:rPr>
              <a:t>.</a:t>
            </a:r>
          </a:p>
          <a:p>
            <a:r>
              <a:rPr lang="fr-FR" sz="1200" kern="1200" dirty="0">
                <a:solidFill>
                  <a:schemeClr val="tx1"/>
                </a:solidFill>
                <a:effectLst/>
                <a:latin typeface="+mn-lt"/>
                <a:ea typeface="+mn-ea"/>
                <a:cs typeface="+mn-cs"/>
              </a:rPr>
              <a:t>This technique </a:t>
            </a:r>
            <a:r>
              <a:rPr lang="fr-FR" sz="1200" kern="1200" dirty="0" err="1">
                <a:solidFill>
                  <a:schemeClr val="tx1"/>
                </a:solidFill>
                <a:effectLst/>
                <a:latin typeface="+mn-lt"/>
                <a:ea typeface="+mn-ea"/>
                <a:cs typeface="+mn-cs"/>
              </a:rPr>
              <a:t>does</a:t>
            </a:r>
            <a:r>
              <a:rPr lang="fr-FR" sz="1200" kern="1200" dirty="0">
                <a:solidFill>
                  <a:schemeClr val="tx1"/>
                </a:solidFill>
                <a:effectLst/>
                <a:latin typeface="+mn-lt"/>
                <a:ea typeface="+mn-ea"/>
                <a:cs typeface="+mn-cs"/>
              </a:rPr>
              <a:t> not </a:t>
            </a:r>
            <a:r>
              <a:rPr lang="fr-FR" sz="1200" kern="1200" dirty="0" err="1">
                <a:solidFill>
                  <a:schemeClr val="tx1"/>
                </a:solidFill>
                <a:effectLst/>
                <a:latin typeface="+mn-lt"/>
                <a:ea typeface="+mn-ea"/>
                <a:cs typeface="+mn-cs"/>
              </a:rPr>
              <a:t>require</a:t>
            </a:r>
            <a:r>
              <a:rPr lang="fr-FR" sz="1200" kern="1200" dirty="0">
                <a:solidFill>
                  <a:schemeClr val="tx1"/>
                </a:solidFill>
                <a:effectLst/>
                <a:latin typeface="+mn-lt"/>
                <a:ea typeface="+mn-ea"/>
                <a:cs typeface="+mn-cs"/>
              </a:rPr>
              <a:t> agricultural land</a:t>
            </a:r>
          </a:p>
          <a:p>
            <a:r>
              <a:rPr lang="fr-FR" sz="1200" kern="1200" dirty="0">
                <a:solidFill>
                  <a:schemeClr val="tx1"/>
                </a:solidFill>
                <a:effectLst/>
                <a:latin typeface="+mn-lt"/>
                <a:ea typeface="+mn-ea"/>
                <a:cs typeface="+mn-cs"/>
              </a:rPr>
              <a:t>It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water-efficient </a:t>
            </a:r>
            <a:r>
              <a:rPr lang="fr-FR" sz="1200" kern="1200" dirty="0" err="1">
                <a:solidFill>
                  <a:schemeClr val="tx1"/>
                </a:solidFill>
                <a:effectLst/>
                <a:latin typeface="+mn-lt"/>
                <a:ea typeface="+mn-ea"/>
                <a:cs typeface="+mn-cs"/>
              </a:rPr>
              <a:t>compared</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conventional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processes</a:t>
            </a:r>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It </a:t>
            </a:r>
            <a:r>
              <a:rPr lang="fr-FR" sz="1200" kern="1200" dirty="0" err="1">
                <a:solidFill>
                  <a:schemeClr val="tx1"/>
                </a:solidFill>
                <a:effectLst/>
                <a:latin typeface="+mn-lt"/>
                <a:ea typeface="+mn-ea"/>
                <a:cs typeface="+mn-cs"/>
              </a:rPr>
              <a:t>does</a:t>
            </a:r>
            <a:r>
              <a:rPr lang="fr-FR" sz="1200" kern="1200" dirty="0">
                <a:solidFill>
                  <a:schemeClr val="tx1"/>
                </a:solidFill>
                <a:effectLst/>
                <a:latin typeface="+mn-lt"/>
                <a:ea typeface="+mn-ea"/>
                <a:cs typeface="+mn-cs"/>
              </a:rPr>
              <a:t> not </a:t>
            </a:r>
            <a:r>
              <a:rPr lang="fr-FR" sz="1200" kern="1200" dirty="0" err="1">
                <a:solidFill>
                  <a:schemeClr val="tx1"/>
                </a:solidFill>
                <a:effectLst/>
                <a:latin typeface="+mn-lt"/>
                <a:ea typeface="+mn-ea"/>
                <a:cs typeface="+mn-cs"/>
              </a:rPr>
              <a:t>require</a:t>
            </a:r>
            <a:r>
              <a:rPr lang="fr-FR" sz="1200" kern="1200" dirty="0">
                <a:solidFill>
                  <a:schemeClr val="tx1"/>
                </a:solidFill>
                <a:effectLst/>
                <a:latin typeface="+mn-lt"/>
                <a:ea typeface="+mn-ea"/>
                <a:cs typeface="+mn-cs"/>
              </a:rPr>
              <a:t> pesticides or </a:t>
            </a:r>
            <a:r>
              <a:rPr lang="fr-FR" sz="1200" kern="1200" dirty="0" err="1">
                <a:solidFill>
                  <a:schemeClr val="tx1"/>
                </a:solidFill>
                <a:effectLst/>
                <a:latin typeface="+mn-lt"/>
                <a:ea typeface="+mn-ea"/>
                <a:cs typeface="+mn-cs"/>
              </a:rPr>
              <a:t>fertilizers</a:t>
            </a:r>
            <a:r>
              <a:rPr lang="fr-FR" sz="1200" kern="1200" dirty="0">
                <a:solidFill>
                  <a:schemeClr val="tx1"/>
                </a:solidFill>
                <a:effectLst/>
                <a:latin typeface="+mn-lt"/>
                <a:ea typeface="+mn-ea"/>
                <a:cs typeface="+mn-cs"/>
              </a:rPr>
              <a:t>.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Action: </a:t>
            </a:r>
          </a:p>
          <a:p>
            <a:r>
              <a:rPr lang="fr-FR" sz="1200" kern="1200" dirty="0">
                <a:solidFill>
                  <a:schemeClr val="tx1"/>
                </a:solidFill>
                <a:effectLst/>
                <a:latin typeface="+mn-lt"/>
                <a:ea typeface="+mn-ea"/>
                <a:cs typeface="+mn-cs"/>
              </a:rPr>
              <a:t>The </a:t>
            </a:r>
            <a:r>
              <a:rPr lang="fr-FR" sz="1200" kern="1200" dirty="0" err="1">
                <a:solidFill>
                  <a:schemeClr val="tx1"/>
                </a:solidFill>
                <a:effectLst/>
                <a:latin typeface="+mn-lt"/>
                <a:ea typeface="+mn-ea"/>
                <a:cs typeface="+mn-cs"/>
              </a:rPr>
              <a:t>extraordinary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survival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potential</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Saponaria</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Pumila</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allows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them</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protect</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revitalize</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skin's</a:t>
            </a:r>
            <a:r>
              <a:rPr lang="fr-FR" sz="1200" kern="1200" dirty="0">
                <a:solidFill>
                  <a:schemeClr val="tx1"/>
                </a:solidFill>
                <a:effectLst/>
                <a:latin typeface="+mn-lt"/>
                <a:ea typeface="+mn-ea"/>
                <a:cs typeface="+mn-cs"/>
              </a:rPr>
              <a:t> stem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dermal</a:t>
            </a:r>
            <a:r>
              <a:rPr lang="fr-FR" sz="1200" kern="1200" dirty="0">
                <a:solidFill>
                  <a:schemeClr val="tx1"/>
                </a:solidFill>
                <a:effectLst/>
                <a:latin typeface="+mn-lt"/>
                <a:ea typeface="+mn-ea"/>
                <a:cs typeface="+mn-cs"/>
              </a:rPr>
              <a:t> stem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so</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that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they</a:t>
            </a:r>
            <a:r>
              <a:rPr lang="fr-FR" sz="1200" kern="1200" dirty="0">
                <a:solidFill>
                  <a:schemeClr val="tx1"/>
                </a:solidFill>
                <a:effectLst/>
                <a:latin typeface="+mn-lt"/>
                <a:ea typeface="+mn-ea"/>
                <a:cs typeface="+mn-cs"/>
              </a:rPr>
              <a:t> have the </a:t>
            </a:r>
            <a:r>
              <a:rPr lang="fr-FR" sz="1200" kern="1200" dirty="0" err="1">
                <a:solidFill>
                  <a:schemeClr val="tx1"/>
                </a:solidFill>
                <a:effectLst/>
                <a:latin typeface="+mn-lt"/>
                <a:ea typeface="+mn-ea"/>
                <a:cs typeface="+mn-cs"/>
              </a:rPr>
              <a:t>weapons</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protect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themselves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against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environmental</a:t>
            </a:r>
            <a:r>
              <a:rPr lang="fr-FR" sz="1200" kern="1200" dirty="0">
                <a:solidFill>
                  <a:schemeClr val="tx1"/>
                </a:solidFill>
                <a:effectLst/>
                <a:latin typeface="+mn-lt"/>
                <a:ea typeface="+mn-ea"/>
                <a:cs typeface="+mn-cs"/>
              </a:rPr>
              <a:t> stresses </a:t>
            </a:r>
            <a:r>
              <a:rPr lang="fr-FR" sz="1200" kern="1200" dirty="0" err="1">
                <a:solidFill>
                  <a:schemeClr val="tx1"/>
                </a:solidFill>
                <a:effectLst/>
                <a:latin typeface="+mn-lt"/>
                <a:ea typeface="+mn-ea"/>
                <a:cs typeface="+mn-cs"/>
              </a:rPr>
              <a:t>that</a:t>
            </a:r>
            <a:r>
              <a:rPr lang="fr-FR" sz="1200" kern="1200" dirty="0">
                <a:solidFill>
                  <a:schemeClr val="tx1"/>
                </a:solidFill>
                <a:effectLst/>
                <a:latin typeface="+mn-lt"/>
                <a:ea typeface="+mn-ea"/>
                <a:cs typeface="+mn-cs"/>
              </a:rPr>
              <a:t> are the main cause of skin </a:t>
            </a:r>
            <a:r>
              <a:rPr lang="fr-FR" sz="1200" kern="1200" dirty="0" err="1">
                <a:solidFill>
                  <a:schemeClr val="tx1"/>
                </a:solidFill>
                <a:effectLst/>
                <a:latin typeface="+mn-lt"/>
                <a:ea typeface="+mn-ea"/>
                <a:cs typeface="+mn-cs"/>
              </a:rPr>
              <a:t>aging</a:t>
            </a:r>
            <a:r>
              <a:rPr lang="fr-FR" sz="1200" kern="1200" dirty="0">
                <a:solidFill>
                  <a:schemeClr val="tx1"/>
                </a:solidFill>
                <a:effectLst/>
                <a:latin typeface="+mn-lt"/>
                <a:ea typeface="+mn-ea"/>
                <a:cs typeface="+mn-cs"/>
              </a:rPr>
              <a:t>. This </a:t>
            </a:r>
            <a:r>
              <a:rPr lang="fr-FR" sz="1200" kern="1200" dirty="0" err="1">
                <a:solidFill>
                  <a:schemeClr val="tx1"/>
                </a:solidFill>
                <a:effectLst/>
                <a:latin typeface="+mn-lt"/>
                <a:ea typeface="+mn-ea"/>
                <a:cs typeface="+mn-cs"/>
              </a:rPr>
              <a:t>ability</a:t>
            </a:r>
            <a:r>
              <a:rPr lang="fr-FR" sz="1200" kern="1200" dirty="0">
                <a:solidFill>
                  <a:schemeClr val="tx1"/>
                </a:solidFill>
                <a:effectLst/>
                <a:latin typeface="+mn-lt"/>
                <a:ea typeface="+mn-ea"/>
                <a:cs typeface="+mn-cs"/>
              </a:rPr>
              <a:t> translates </a:t>
            </a:r>
            <a:r>
              <a:rPr lang="fr-FR" sz="1200" kern="1200" dirty="0" err="1">
                <a:solidFill>
                  <a:schemeClr val="tx1"/>
                </a:solidFill>
                <a:effectLst/>
                <a:latin typeface="+mn-lt"/>
                <a:ea typeface="+mn-ea"/>
                <a:cs typeface="+mn-cs"/>
              </a:rPr>
              <a:t>into</a:t>
            </a:r>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Protection of </a:t>
            </a:r>
            <a:r>
              <a:rPr lang="fr-FR" sz="1200" kern="1200" dirty="0" err="1">
                <a:solidFill>
                  <a:schemeClr val="tx1"/>
                </a:solidFill>
                <a:effectLst/>
                <a:latin typeface="+mn-lt"/>
                <a:ea typeface="+mn-ea"/>
                <a:cs typeface="+mn-cs"/>
              </a:rPr>
              <a:t>dermal</a:t>
            </a:r>
            <a:r>
              <a:rPr lang="fr-FR" sz="1200" kern="1200" dirty="0">
                <a:solidFill>
                  <a:schemeClr val="tx1"/>
                </a:solidFill>
                <a:effectLst/>
                <a:latin typeface="+mn-lt"/>
                <a:ea typeface="+mn-ea"/>
                <a:cs typeface="+mn-cs"/>
              </a:rPr>
              <a:t> stem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from</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harmful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effects</a:t>
            </a:r>
            <a:r>
              <a:rPr lang="fr-FR" sz="1200" kern="1200" dirty="0">
                <a:solidFill>
                  <a:schemeClr val="tx1"/>
                </a:solidFill>
                <a:effectLst/>
                <a:latin typeface="+mn-lt"/>
                <a:ea typeface="+mn-ea"/>
                <a:cs typeface="+mn-cs"/>
              </a:rPr>
              <a:t> of UV and visible light</a:t>
            </a:r>
          </a:p>
          <a:p>
            <a:r>
              <a:rPr lang="fr-FR" sz="1200" kern="1200" dirty="0" err="1">
                <a:solidFill>
                  <a:schemeClr val="tx1"/>
                </a:solidFill>
                <a:effectLst/>
                <a:latin typeface="+mn-lt"/>
                <a:ea typeface="+mn-ea"/>
                <a:cs typeface="+mn-cs"/>
              </a:rPr>
              <a:t>Increase</a:t>
            </a:r>
            <a:r>
              <a:rPr lang="fr-FR" sz="1200" kern="1200" dirty="0">
                <a:solidFill>
                  <a:schemeClr val="tx1"/>
                </a:solidFill>
                <a:effectLst/>
                <a:latin typeface="+mn-lt"/>
                <a:ea typeface="+mn-ea"/>
                <a:cs typeface="+mn-cs"/>
              </a:rPr>
              <a:t> in the </a:t>
            </a:r>
            <a:r>
              <a:rPr lang="fr-FR" sz="1200" kern="1200" dirty="0" err="1">
                <a:solidFill>
                  <a:schemeClr val="tx1"/>
                </a:solidFill>
                <a:effectLst/>
                <a:latin typeface="+mn-lt"/>
                <a:ea typeface="+mn-ea"/>
                <a:cs typeface="+mn-cs"/>
              </a:rPr>
              <a:t>density</a:t>
            </a:r>
            <a:r>
              <a:rPr lang="fr-FR" sz="1200" kern="1200" dirty="0">
                <a:solidFill>
                  <a:schemeClr val="tx1"/>
                </a:solidFill>
                <a:effectLst/>
                <a:latin typeface="+mn-lt"/>
                <a:ea typeface="+mn-ea"/>
                <a:cs typeface="+mn-cs"/>
              </a:rPr>
              <a:t> of the </a:t>
            </a:r>
            <a:r>
              <a:rPr lang="fr-FR" sz="1200" kern="1200" dirty="0" err="1">
                <a:solidFill>
                  <a:schemeClr val="tx1"/>
                </a:solidFill>
                <a:effectLst/>
                <a:latin typeface="+mn-lt"/>
                <a:ea typeface="+mn-ea"/>
                <a:cs typeface="+mn-cs"/>
              </a:rPr>
              <a:t>dermis</a:t>
            </a:r>
            <a:r>
              <a:rPr lang="fr-FR" sz="1200" kern="1200" dirty="0">
                <a:solidFill>
                  <a:schemeClr val="tx1"/>
                </a:solidFill>
                <a:effectLst/>
                <a:latin typeface="+mn-lt"/>
                <a:ea typeface="+mn-ea"/>
                <a:cs typeface="+mn-cs"/>
              </a:rPr>
              <a:t> by </a:t>
            </a:r>
            <a:r>
              <a:rPr lang="fr-FR" sz="1200" kern="1200" dirty="0" err="1">
                <a:solidFill>
                  <a:schemeClr val="tx1"/>
                </a:solidFill>
                <a:effectLst/>
                <a:latin typeface="+mn-lt"/>
                <a:ea typeface="+mn-ea"/>
                <a:cs typeface="+mn-cs"/>
              </a:rPr>
              <a:t>protecting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against</a:t>
            </a:r>
            <a:r>
              <a:rPr lang="fr-FR" sz="1200" kern="1200" dirty="0">
                <a:solidFill>
                  <a:schemeClr val="tx1"/>
                </a:solidFill>
                <a:effectLst/>
                <a:latin typeface="+mn-lt"/>
                <a:ea typeface="+mn-ea"/>
                <a:cs typeface="+mn-cs"/>
              </a:rPr>
              <a:t> breaks in </a:t>
            </a:r>
            <a:r>
              <a:rPr lang="fr-FR" sz="1200" kern="1200" dirty="0" err="1">
                <a:solidFill>
                  <a:schemeClr val="tx1"/>
                </a:solidFill>
                <a:effectLst/>
                <a:latin typeface="+mn-lt"/>
                <a:ea typeface="+mn-ea"/>
                <a:cs typeface="+mn-cs"/>
              </a:rPr>
              <a:t>its</a:t>
            </a:r>
            <a:r>
              <a:rPr lang="fr-FR" sz="1200" kern="1200" dirty="0">
                <a:solidFill>
                  <a:schemeClr val="tx1"/>
                </a:solidFill>
                <a:effectLst/>
                <a:latin typeface="+mn-lt"/>
                <a:ea typeface="+mn-ea"/>
                <a:cs typeface="+mn-cs"/>
              </a:rPr>
              <a:t> architecture (arrangement of </a:t>
            </a:r>
            <a:r>
              <a:rPr lang="fr-FR" sz="1200" kern="1200" dirty="0" err="1">
                <a:solidFill>
                  <a:schemeClr val="tx1"/>
                </a:solidFill>
                <a:effectLst/>
                <a:latin typeface="+mn-lt"/>
                <a:ea typeface="+mn-ea"/>
                <a:cs typeface="+mn-cs"/>
              </a:rPr>
              <a:t>elastin</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collagen</a:t>
            </a:r>
            <a:r>
              <a:rPr lang="fr-FR" sz="1200" kern="1200" dirty="0">
                <a:solidFill>
                  <a:schemeClr val="tx1"/>
                </a:solidFill>
                <a:effectLst/>
                <a:latin typeface="+mn-lt"/>
                <a:ea typeface="+mn-ea"/>
                <a:cs typeface="+mn-cs"/>
              </a:rPr>
              <a:t> fibres).</a:t>
            </a:r>
          </a:p>
          <a:p>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Thus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Saponaria</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pumila</a:t>
            </a:r>
            <a:r>
              <a:rPr lang="fr-FR" sz="1200" kern="1200" dirty="0">
                <a:solidFill>
                  <a:schemeClr val="tx1"/>
                </a:solidFill>
                <a:effectLst/>
                <a:latin typeface="+mn-lt"/>
                <a:ea typeface="+mn-ea"/>
                <a:cs typeface="+mn-cs"/>
              </a:rPr>
              <a:t> stem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are able to </a:t>
            </a:r>
            <a:r>
              <a:rPr lang="fr-FR" sz="1200" kern="1200" dirty="0" err="1">
                <a:solidFill>
                  <a:schemeClr val="tx1"/>
                </a:solidFill>
                <a:effectLst/>
                <a:latin typeface="+mn-lt"/>
                <a:ea typeface="+mn-ea"/>
                <a:cs typeface="+mn-cs"/>
              </a:rPr>
              <a:t>allow</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dermal</a:t>
            </a:r>
            <a:r>
              <a:rPr lang="fr-FR" sz="1200" kern="1200" dirty="0">
                <a:solidFill>
                  <a:schemeClr val="tx1"/>
                </a:solidFill>
                <a:effectLst/>
                <a:latin typeface="+mn-lt"/>
                <a:ea typeface="+mn-ea"/>
                <a:cs typeface="+mn-cs"/>
              </a:rPr>
              <a:t> stem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maintain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their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regenerative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potential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despite</a:t>
            </a:r>
            <a:r>
              <a:rPr lang="fr-FR" sz="1200" kern="1200" dirty="0">
                <a:solidFill>
                  <a:schemeClr val="tx1"/>
                </a:solidFill>
                <a:effectLst/>
                <a:latin typeface="+mn-lt"/>
                <a:ea typeface="+mn-ea"/>
                <a:cs typeface="+mn-cs"/>
              </a:rPr>
              <a:t> UV </a:t>
            </a:r>
            <a:r>
              <a:rPr lang="fr-FR" sz="1200" kern="1200" dirty="0" err="1">
                <a:solidFill>
                  <a:schemeClr val="tx1"/>
                </a:solidFill>
                <a:effectLst/>
                <a:latin typeface="+mn-lt"/>
                <a:ea typeface="+mn-ea"/>
                <a:cs typeface="+mn-cs"/>
              </a:rPr>
              <a:t>exposure</a:t>
            </a:r>
            <a:r>
              <a:rPr lang="fr-FR" sz="1200" kern="1200" dirty="0">
                <a:solidFill>
                  <a:schemeClr val="tx1"/>
                </a:solidFill>
                <a:effectLst/>
                <a:latin typeface="+mn-lt"/>
                <a:ea typeface="+mn-ea"/>
                <a:cs typeface="+mn-cs"/>
              </a:rPr>
              <a:t>. </a:t>
            </a:r>
          </a:p>
          <a:p>
            <a:r>
              <a:rPr lang="fr-FR" sz="1200" kern="1200" dirty="0" err="1">
                <a:solidFill>
                  <a:schemeClr val="tx1"/>
                </a:solidFill>
                <a:effectLst/>
                <a:latin typeface="+mn-lt"/>
                <a:ea typeface="+mn-ea"/>
                <a:cs typeface="+mn-cs"/>
              </a:rPr>
              <a:t>Youth</a:t>
            </a:r>
            <a:r>
              <a:rPr lang="fr-FR" sz="1200" kern="1200" dirty="0">
                <a:solidFill>
                  <a:schemeClr val="tx1"/>
                </a:solidFill>
                <a:effectLst/>
                <a:latin typeface="+mn-lt"/>
                <a:ea typeface="+mn-ea"/>
                <a:cs typeface="+mn-cs"/>
              </a:rPr>
              <a:t> Energy </a:t>
            </a:r>
            <a:r>
              <a:rPr lang="fr-FR" sz="1200" kern="1200" dirty="0" err="1">
                <a:solidFill>
                  <a:schemeClr val="tx1"/>
                </a:solidFill>
                <a:effectLst/>
                <a:latin typeface="+mn-lt"/>
                <a:ea typeface="+mn-ea"/>
                <a:cs typeface="+mn-cs"/>
              </a:rPr>
              <a:t>protects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strengthens</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skin's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defences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against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chronic</a:t>
            </a:r>
            <a:r>
              <a:rPr lang="fr-FR" sz="1200" kern="1200" dirty="0">
                <a:solidFill>
                  <a:schemeClr val="tx1"/>
                </a:solidFill>
                <a:effectLst/>
                <a:latin typeface="+mn-lt"/>
                <a:ea typeface="+mn-ea"/>
                <a:cs typeface="+mn-cs"/>
              </a:rPr>
              <a:t> and silent </a:t>
            </a:r>
            <a:r>
              <a:rPr lang="fr-FR" sz="1200" kern="1200" dirty="0" err="1">
                <a:solidFill>
                  <a:schemeClr val="tx1"/>
                </a:solidFill>
                <a:effectLst/>
                <a:latin typeface="+mn-lt"/>
                <a:ea typeface="+mn-ea"/>
                <a:cs typeface="+mn-cs"/>
              </a:rPr>
              <a:t>reactions</a:t>
            </a:r>
            <a:r>
              <a:rPr lang="fr-FR" sz="1200" kern="1200" dirty="0">
                <a:solidFill>
                  <a:schemeClr val="tx1"/>
                </a:solidFill>
                <a:effectLst/>
                <a:latin typeface="+mn-lt"/>
                <a:ea typeface="+mn-ea"/>
                <a:cs typeface="+mn-cs"/>
              </a:rPr>
              <a:t>.</a:t>
            </a:r>
          </a:p>
          <a:p>
            <a:r>
              <a:rPr lang="fr-FR" sz="1200" kern="1200" dirty="0" err="1">
                <a:solidFill>
                  <a:schemeClr val="tx1"/>
                </a:solidFill>
                <a:effectLst/>
                <a:latin typeface="+mn-lt"/>
                <a:ea typeface="+mn-ea"/>
                <a:cs typeface="+mn-cs"/>
              </a:rPr>
              <a:t>Some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individuals</a:t>
            </a:r>
            <a:r>
              <a:rPr lang="fr-FR" sz="1200" kern="1200" dirty="0">
                <a:solidFill>
                  <a:schemeClr val="tx1"/>
                </a:solidFill>
                <a:effectLst/>
                <a:latin typeface="+mn-lt"/>
                <a:ea typeface="+mn-ea"/>
                <a:cs typeface="+mn-cs"/>
              </a:rPr>
              <a:t> have </a:t>
            </a:r>
            <a:r>
              <a:rPr lang="fr-FR" sz="1200" kern="1200" dirty="0" err="1">
                <a:solidFill>
                  <a:schemeClr val="tx1"/>
                </a:solidFill>
                <a:effectLst/>
                <a:latin typeface="+mn-lt"/>
                <a:ea typeface="+mn-ea"/>
                <a:cs typeface="+mn-cs"/>
              </a:rPr>
              <a:t>developed</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resistance</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inflammatory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that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ensures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harmonious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They</a:t>
            </a:r>
            <a:r>
              <a:rPr lang="fr-FR" sz="1200" kern="1200" dirty="0">
                <a:solidFill>
                  <a:schemeClr val="tx1"/>
                </a:solidFill>
                <a:effectLst/>
                <a:latin typeface="+mn-lt"/>
                <a:ea typeface="+mn-ea"/>
                <a:cs typeface="+mn-cs"/>
              </a:rPr>
              <a:t> are </a:t>
            </a:r>
            <a:r>
              <a:rPr lang="fr-FR" sz="1200" kern="1200" dirty="0" err="1">
                <a:solidFill>
                  <a:schemeClr val="tx1"/>
                </a:solidFill>
                <a:effectLst/>
                <a:latin typeface="+mn-lt"/>
                <a:ea typeface="+mn-ea"/>
                <a:cs typeface="+mn-cs"/>
              </a:rPr>
              <a:t>naturally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resistant</a:t>
            </a:r>
            <a:r>
              <a:rPr lang="fr-FR" sz="1200" kern="1200" dirty="0">
                <a:solidFill>
                  <a:schemeClr val="tx1"/>
                </a:solidFill>
                <a:effectLst/>
                <a:latin typeface="+mn-lt"/>
                <a:ea typeface="+mn-ea"/>
                <a:cs typeface="+mn-cs"/>
              </a:rPr>
              <a:t> to stress and </a:t>
            </a:r>
            <a:r>
              <a:rPr lang="fr-FR" sz="1200" kern="1200" dirty="0" err="1">
                <a:solidFill>
                  <a:schemeClr val="tx1"/>
                </a:solidFill>
                <a:effectLst/>
                <a:latin typeface="+mn-lt"/>
                <a:ea typeface="+mn-ea"/>
                <a:cs typeface="+mn-cs"/>
              </a:rPr>
              <a:t>age-related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diseases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Centenarians</a:t>
            </a:r>
            <a:r>
              <a:rPr lang="fr-FR" sz="1200" kern="1200" dirty="0">
                <a:solidFill>
                  <a:schemeClr val="tx1"/>
                </a:solidFill>
                <a:effectLst/>
                <a:latin typeface="+mn-lt"/>
                <a:ea typeface="+mn-ea"/>
                <a:cs typeface="+mn-cs"/>
              </a:rPr>
              <a:t> are the main </a:t>
            </a:r>
            <a:r>
              <a:rPr lang="fr-FR" sz="1200" kern="1200" dirty="0" err="1">
                <a:solidFill>
                  <a:schemeClr val="tx1"/>
                </a:solidFill>
                <a:effectLst/>
                <a:latin typeface="+mn-lt"/>
                <a:ea typeface="+mn-ea"/>
                <a:cs typeface="+mn-cs"/>
              </a:rPr>
              <a:t>representatives</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this</a:t>
            </a:r>
            <a:r>
              <a:rPr lang="fr-FR" sz="1200" kern="1200" dirty="0">
                <a:solidFill>
                  <a:schemeClr val="tx1"/>
                </a:solidFill>
                <a:effectLst/>
                <a:latin typeface="+mn-lt"/>
                <a:ea typeface="+mn-ea"/>
                <a:cs typeface="+mn-cs"/>
              </a:rPr>
              <a:t> population. </a:t>
            </a:r>
            <a:r>
              <a:rPr lang="fr-FR" sz="1200" kern="1200" dirty="0" err="1">
                <a:solidFill>
                  <a:schemeClr val="tx1"/>
                </a:solidFill>
                <a:effectLst/>
                <a:latin typeface="+mn-lt"/>
                <a:ea typeface="+mn-ea"/>
                <a:cs typeface="+mn-cs"/>
              </a:rPr>
              <a:t>During</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study</a:t>
            </a:r>
            <a:r>
              <a:rPr lang="fr-FR" sz="1200" kern="1200" dirty="0">
                <a:solidFill>
                  <a:schemeClr val="tx1"/>
                </a:solidFill>
                <a:effectLst/>
                <a:latin typeface="+mn-lt"/>
                <a:ea typeface="+mn-ea"/>
                <a:cs typeface="+mn-cs"/>
              </a:rPr>
              <a:t> on pain and inflammation, an American team of </a:t>
            </a:r>
            <a:r>
              <a:rPr lang="fr-FR" sz="1200" kern="1200" dirty="0" err="1">
                <a:solidFill>
                  <a:schemeClr val="tx1"/>
                </a:solidFill>
                <a:effectLst/>
                <a:latin typeface="+mn-lt"/>
                <a:ea typeface="+mn-ea"/>
                <a:cs typeface="+mn-cs"/>
              </a:rPr>
              <a:t>pharmacology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researchers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discovered</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PalGly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molecule</a:t>
            </a:r>
            <a:r>
              <a:rPr lang="fr-FR" sz="1200" kern="1200" dirty="0">
                <a:solidFill>
                  <a:schemeClr val="tx1"/>
                </a:solidFill>
                <a:effectLst/>
                <a:latin typeface="+mn-lt"/>
                <a:ea typeface="+mn-ea"/>
                <a:cs typeface="+mn-cs"/>
              </a:rPr>
              <a:t> in 2008. </a:t>
            </a:r>
            <a:r>
              <a:rPr lang="fr-FR" sz="1200" kern="1200" dirty="0" err="1">
                <a:solidFill>
                  <a:schemeClr val="tx1"/>
                </a:solidFill>
                <a:effectLst/>
                <a:latin typeface="+mn-lt"/>
                <a:ea typeface="+mn-ea"/>
                <a:cs typeface="+mn-cs"/>
              </a:rPr>
              <a:t>Naturally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present</a:t>
            </a:r>
            <a:r>
              <a:rPr lang="fr-FR" sz="1200" kern="1200" dirty="0">
                <a:solidFill>
                  <a:schemeClr val="tx1"/>
                </a:solidFill>
                <a:effectLst/>
                <a:latin typeface="+mn-lt"/>
                <a:ea typeface="+mn-ea"/>
                <a:cs typeface="+mn-cs"/>
              </a:rPr>
              <a:t> in the </a:t>
            </a:r>
            <a:r>
              <a:rPr lang="fr-FR" sz="1200" kern="1200" dirty="0" err="1">
                <a:solidFill>
                  <a:schemeClr val="tx1"/>
                </a:solidFill>
                <a:effectLst/>
                <a:latin typeface="+mn-lt"/>
                <a:ea typeface="+mn-ea"/>
                <a:cs typeface="+mn-cs"/>
              </a:rPr>
              <a:t>brain</a:t>
            </a:r>
            <a:r>
              <a:rPr lang="fr-FR" sz="1200" kern="1200" dirty="0">
                <a:solidFill>
                  <a:schemeClr val="tx1"/>
                </a:solidFill>
                <a:effectLst/>
                <a:latin typeface="+mn-lt"/>
                <a:ea typeface="+mn-ea"/>
                <a:cs typeface="+mn-cs"/>
              </a:rPr>
              <a:t> and skin, </a:t>
            </a:r>
            <a:r>
              <a:rPr lang="fr-FR" sz="1200" kern="1200" dirty="0" err="1">
                <a:solidFill>
                  <a:schemeClr val="tx1"/>
                </a:solidFill>
                <a:effectLst/>
                <a:latin typeface="+mn-lt"/>
                <a:ea typeface="+mn-ea"/>
                <a:cs typeface="+mn-cs"/>
              </a:rPr>
              <a:t>it</a:t>
            </a:r>
            <a:r>
              <a:rPr lang="fr-FR" sz="1200" kern="1200" dirty="0">
                <a:solidFill>
                  <a:schemeClr val="tx1"/>
                </a:solidFill>
                <a:effectLst/>
                <a:latin typeface="+mn-lt"/>
                <a:ea typeface="+mn-ea"/>
                <a:cs typeface="+mn-cs"/>
              </a:rPr>
              <a:t> has anti-stress and anti-</a:t>
            </a:r>
            <a:r>
              <a:rPr lang="fr-FR" sz="1200" kern="1200" dirty="0" err="1">
                <a:solidFill>
                  <a:schemeClr val="tx1"/>
                </a:solidFill>
                <a:effectLst/>
                <a:latin typeface="+mn-lt"/>
                <a:ea typeface="+mn-ea"/>
                <a:cs typeface="+mn-cs"/>
              </a:rPr>
              <a:t>inflammatory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properties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earning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it</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name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serenity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molecule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Yon</a:t>
            </a:r>
            <a:r>
              <a:rPr lang="fr-FR" sz="1200" kern="1200" dirty="0">
                <a:solidFill>
                  <a:schemeClr val="tx1"/>
                </a:solidFill>
                <a:effectLst/>
                <a:latin typeface="+mn-lt"/>
                <a:ea typeface="+mn-ea"/>
                <a:cs typeface="+mn-cs"/>
              </a:rPr>
              <a:t>-Ka </a:t>
            </a:r>
            <a:r>
              <a:rPr lang="fr-FR" sz="1200" kern="1200" dirty="0" err="1">
                <a:solidFill>
                  <a:schemeClr val="tx1"/>
                </a:solidFill>
                <a:effectLst/>
                <a:latin typeface="+mn-lt"/>
                <a:ea typeface="+mn-ea"/>
                <a:cs typeface="+mn-cs"/>
              </a:rPr>
              <a:t>was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inspired</a:t>
            </a:r>
            <a:r>
              <a:rPr lang="fr-FR" sz="1200" kern="1200" dirty="0">
                <a:solidFill>
                  <a:schemeClr val="tx1"/>
                </a:solidFill>
                <a:effectLst/>
                <a:latin typeface="+mn-lt"/>
                <a:ea typeface="+mn-ea"/>
                <a:cs typeface="+mn-cs"/>
              </a:rPr>
              <a:t> by </a:t>
            </a:r>
            <a:r>
              <a:rPr lang="fr-FR" sz="1200" kern="1200" dirty="0" err="1">
                <a:solidFill>
                  <a:schemeClr val="tx1"/>
                </a:solidFill>
                <a:effectLst/>
                <a:latin typeface="+mn-lt"/>
                <a:ea typeface="+mn-ea"/>
                <a:cs typeface="+mn-cs"/>
              </a:rPr>
              <a:t>this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serenity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molecule</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offer</a:t>
            </a:r>
            <a:r>
              <a:rPr lang="fr-FR" sz="1200" kern="1200" dirty="0">
                <a:solidFill>
                  <a:schemeClr val="tx1"/>
                </a:solidFill>
                <a:effectLst/>
                <a:latin typeface="+mn-lt"/>
                <a:ea typeface="+mn-ea"/>
                <a:cs typeface="+mn-cs"/>
              </a:rPr>
              <a:t> the skin, </a:t>
            </a:r>
            <a:r>
              <a:rPr lang="fr-FR" sz="1200" kern="1200" dirty="0" err="1">
                <a:solidFill>
                  <a:schemeClr val="tx1"/>
                </a:solidFill>
                <a:effectLst/>
                <a:latin typeface="+mn-lt"/>
                <a:ea typeface="+mn-ea"/>
                <a:cs typeface="+mn-cs"/>
              </a:rPr>
              <a:t>thanks</a:t>
            </a:r>
            <a:r>
              <a:rPr lang="fr-FR" sz="1200" kern="1200" dirty="0">
                <a:solidFill>
                  <a:schemeClr val="tx1"/>
                </a:solidFill>
                <a:effectLst/>
                <a:latin typeface="+mn-lt"/>
                <a:ea typeface="+mn-ea"/>
                <a:cs typeface="+mn-cs"/>
              </a:rPr>
              <a:t> to Time </a:t>
            </a:r>
            <a:r>
              <a:rPr lang="fr-FR" sz="1200" kern="1200" dirty="0" err="1">
                <a:solidFill>
                  <a:schemeClr val="tx1"/>
                </a:solidFill>
                <a:effectLst/>
                <a:latin typeface="+mn-lt"/>
                <a:ea typeface="+mn-ea"/>
                <a:cs typeface="+mn-cs"/>
              </a:rPr>
              <a:t>Resist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creams</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biological</a:t>
            </a:r>
            <a:r>
              <a:rPr lang="fr-FR" sz="1200" kern="1200" dirty="0">
                <a:solidFill>
                  <a:schemeClr val="tx1"/>
                </a:solidFill>
                <a:effectLst/>
                <a:latin typeface="+mn-lt"/>
                <a:ea typeface="+mn-ea"/>
                <a:cs typeface="+mn-cs"/>
              </a:rPr>
              <a:t> secrets of </a:t>
            </a:r>
            <a:r>
              <a:rPr lang="fr-FR" sz="1200" kern="1200" dirty="0" err="1">
                <a:solidFill>
                  <a:schemeClr val="tx1"/>
                </a:solidFill>
                <a:effectLst/>
                <a:latin typeface="+mn-lt"/>
                <a:ea typeface="+mn-ea"/>
                <a:cs typeface="+mn-cs"/>
              </a:rPr>
              <a:t>harmonious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longevity</a:t>
            </a:r>
            <a:r>
              <a:rPr lang="fr-FR" sz="1200" kern="1200" dirty="0">
                <a:solidFill>
                  <a:schemeClr val="tx1"/>
                </a:solidFill>
                <a:effectLst/>
                <a:latin typeface="+mn-lt"/>
                <a:ea typeface="+mn-ea"/>
                <a:cs typeface="+mn-cs"/>
              </a:rPr>
              <a:t> by </a:t>
            </a:r>
            <a:r>
              <a:rPr lang="fr-FR" sz="1200" kern="1200" dirty="0" err="1">
                <a:solidFill>
                  <a:schemeClr val="tx1"/>
                </a:solidFill>
                <a:effectLst/>
                <a:latin typeface="+mn-lt"/>
                <a:ea typeface="+mn-ea"/>
                <a:cs typeface="+mn-cs"/>
              </a:rPr>
              <a:t>inserting</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biotechnological</a:t>
            </a:r>
            <a:r>
              <a:rPr lang="fr-FR" sz="1200" kern="1200" dirty="0">
                <a:solidFill>
                  <a:schemeClr val="tx1"/>
                </a:solidFill>
                <a:effectLst/>
                <a:latin typeface="+mn-lt"/>
                <a:ea typeface="+mn-ea"/>
                <a:cs typeface="+mn-cs"/>
              </a:rPr>
              <a:t> active </a:t>
            </a:r>
            <a:r>
              <a:rPr lang="fr-FR" sz="1200" kern="1200" dirty="0" err="1">
                <a:solidFill>
                  <a:schemeClr val="tx1"/>
                </a:solidFill>
                <a:effectLst/>
                <a:latin typeface="+mn-lt"/>
                <a:ea typeface="+mn-ea"/>
                <a:cs typeface="+mn-cs"/>
              </a:rPr>
              <a:t>ingredient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that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mimics</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PalGly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molecule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into</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heart</a:t>
            </a:r>
            <a:r>
              <a:rPr lang="fr-FR" sz="1200" kern="1200" dirty="0">
                <a:solidFill>
                  <a:schemeClr val="tx1"/>
                </a:solidFill>
                <a:effectLst/>
                <a:latin typeface="+mn-lt"/>
                <a:ea typeface="+mn-ea"/>
                <a:cs typeface="+mn-cs"/>
              </a:rPr>
              <a:t> of the formulas.</a:t>
            </a:r>
          </a:p>
          <a:p>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Youth</a:t>
            </a:r>
            <a:r>
              <a:rPr lang="fr-FR" sz="1200" kern="1200" dirty="0">
                <a:solidFill>
                  <a:schemeClr val="tx1"/>
                </a:solidFill>
                <a:effectLst/>
                <a:latin typeface="+mn-lt"/>
                <a:ea typeface="+mn-ea"/>
                <a:cs typeface="+mn-cs"/>
              </a:rPr>
              <a:t>-Energy </a:t>
            </a:r>
            <a:r>
              <a:rPr lang="fr-FR" sz="1200" kern="1200" dirty="0" err="1">
                <a:solidFill>
                  <a:schemeClr val="tx1"/>
                </a:solidFill>
                <a:effectLst/>
                <a:latin typeface="+mn-lt"/>
                <a:ea typeface="+mn-ea"/>
                <a:cs typeface="+mn-cs"/>
              </a:rPr>
              <a:t>lipoamino</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acid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Palgly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mimetic</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molecule</a:t>
            </a:r>
            <a:r>
              <a:rPr lang="fr-FR" sz="1200" kern="1200" dirty="0">
                <a:solidFill>
                  <a:schemeClr val="tx1"/>
                </a:solidFill>
                <a:effectLst/>
                <a:latin typeface="+mn-lt"/>
                <a:ea typeface="+mn-ea"/>
                <a:cs typeface="+mn-cs"/>
              </a:rPr>
              <a:t>. Due to </a:t>
            </a:r>
            <a:r>
              <a:rPr lang="fr-FR" sz="1200" kern="1200" dirty="0" err="1">
                <a:solidFill>
                  <a:schemeClr val="tx1"/>
                </a:solidFill>
                <a:effectLst/>
                <a:latin typeface="+mn-lt"/>
                <a:ea typeface="+mn-ea"/>
                <a:cs typeface="+mn-cs"/>
              </a:rPr>
              <a:t>its</a:t>
            </a:r>
            <a:r>
              <a:rPr lang="fr-FR" sz="1200" kern="1200" dirty="0">
                <a:solidFill>
                  <a:schemeClr val="tx1"/>
                </a:solidFill>
                <a:effectLst/>
                <a:latin typeface="+mn-lt"/>
                <a:ea typeface="+mn-ea"/>
                <a:cs typeface="+mn-cs"/>
              </a:rPr>
              <a:t> anti-</a:t>
            </a:r>
            <a:r>
              <a:rPr lang="fr-FR" sz="1200" kern="1200" dirty="0" err="1">
                <a:solidFill>
                  <a:schemeClr val="tx1"/>
                </a:solidFill>
                <a:effectLst/>
                <a:latin typeface="+mn-lt"/>
                <a:ea typeface="+mn-ea"/>
                <a:cs typeface="+mn-cs"/>
              </a:rPr>
              <a:t>inflamm'aging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activity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lipoamino</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acid</a:t>
            </a:r>
            <a:r>
              <a:rPr lang="fr-FR" sz="1200" kern="1200" dirty="0">
                <a:solidFill>
                  <a:schemeClr val="tx1"/>
                </a:solidFill>
                <a:effectLst/>
                <a:latin typeface="+mn-lt"/>
                <a:ea typeface="+mn-ea"/>
                <a:cs typeface="+mn-cs"/>
              </a:rPr>
              <a:t> has </a:t>
            </a:r>
            <a:r>
              <a:rPr lang="fr-FR" sz="1200" kern="1200" dirty="0" err="1">
                <a:solidFill>
                  <a:schemeClr val="tx1"/>
                </a:solidFill>
                <a:effectLst/>
                <a:latin typeface="+mn-lt"/>
                <a:ea typeface="+mn-ea"/>
                <a:cs typeface="+mn-cs"/>
              </a:rPr>
              <a:t>several</a:t>
            </a:r>
            <a:r>
              <a:rPr lang="fr-FR" sz="1200" kern="1200" dirty="0">
                <a:solidFill>
                  <a:schemeClr val="tx1"/>
                </a:solidFill>
                <a:effectLst/>
                <a:latin typeface="+mn-lt"/>
                <a:ea typeface="+mn-ea"/>
                <a:cs typeface="+mn-cs"/>
              </a:rPr>
              <a:t> more or </a:t>
            </a:r>
            <a:r>
              <a:rPr lang="fr-FR" sz="1200" kern="1200" dirty="0" err="1">
                <a:solidFill>
                  <a:schemeClr val="tx1"/>
                </a:solidFill>
                <a:effectLst/>
                <a:latin typeface="+mn-lt"/>
                <a:ea typeface="+mn-ea"/>
                <a:cs typeface="+mn-cs"/>
              </a:rPr>
              <a:t>less</a:t>
            </a:r>
            <a:r>
              <a:rPr lang="fr-FR" sz="1200" kern="1200" dirty="0">
                <a:solidFill>
                  <a:schemeClr val="tx1"/>
                </a:solidFill>
                <a:effectLst/>
                <a:latin typeface="+mn-lt"/>
                <a:ea typeface="+mn-ea"/>
                <a:cs typeface="+mn-cs"/>
              </a:rPr>
              <a:t> direct actions at the skin and </a:t>
            </a:r>
            <a:r>
              <a:rPr lang="fr-FR" sz="1200" kern="1200" dirty="0" err="1">
                <a:solidFill>
                  <a:schemeClr val="tx1"/>
                </a:solidFill>
                <a:effectLst/>
                <a:latin typeface="+mn-lt"/>
                <a:ea typeface="+mn-ea"/>
                <a:cs typeface="+mn-cs"/>
              </a:rPr>
              <a:t>cell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level</a:t>
            </a:r>
            <a:r>
              <a:rPr lang="fr-FR" sz="1200" kern="1200" dirty="0">
                <a:solidFill>
                  <a:schemeClr val="tx1"/>
                </a:solidFill>
                <a:effectLst/>
                <a:latin typeface="+mn-lt"/>
                <a:ea typeface="+mn-ea"/>
                <a:cs typeface="+mn-cs"/>
              </a:rPr>
              <a:t>. In </a:t>
            </a:r>
            <a:r>
              <a:rPr lang="fr-FR" sz="1200" kern="1200" dirty="0" err="1">
                <a:solidFill>
                  <a:schemeClr val="tx1"/>
                </a:solidFill>
                <a:effectLst/>
                <a:latin typeface="+mn-lt"/>
                <a:ea typeface="+mn-ea"/>
                <a:cs typeface="+mn-cs"/>
              </a:rPr>
              <a:t>particular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directly</a:t>
            </a:r>
            <a:r>
              <a:rPr lang="fr-FR" sz="1200" kern="1200" dirty="0">
                <a:solidFill>
                  <a:schemeClr val="tx1"/>
                </a:solidFill>
                <a:effectLst/>
                <a:latin typeface="+mn-lt"/>
                <a:ea typeface="+mn-ea"/>
                <a:cs typeface="+mn-cs"/>
              </a:rPr>
              <a:t> on the </a:t>
            </a:r>
            <a:r>
              <a:rPr lang="fr-FR" sz="1200" kern="1200" dirty="0" err="1">
                <a:solidFill>
                  <a:schemeClr val="tx1"/>
                </a:solidFill>
                <a:effectLst/>
                <a:latin typeface="+mn-lt"/>
                <a:ea typeface="+mn-ea"/>
                <a:cs typeface="+mn-cs"/>
              </a:rPr>
              <a:t>reduction</a:t>
            </a:r>
            <a:r>
              <a:rPr lang="fr-FR" sz="1200" kern="1200" dirty="0">
                <a:solidFill>
                  <a:schemeClr val="tx1"/>
                </a:solidFill>
                <a:effectLst/>
                <a:latin typeface="+mn-lt"/>
                <a:ea typeface="+mn-ea"/>
                <a:cs typeface="+mn-cs"/>
              </a:rPr>
              <a:t> of the </a:t>
            </a:r>
            <a:r>
              <a:rPr lang="fr-FR" sz="1200" kern="1200" dirty="0" err="1">
                <a:solidFill>
                  <a:schemeClr val="tx1"/>
                </a:solidFill>
                <a:effectLst/>
                <a:latin typeface="+mn-lt"/>
                <a:ea typeface="+mn-ea"/>
                <a:cs typeface="+mn-cs"/>
              </a:rPr>
              <a:t>quantity</a:t>
            </a:r>
            <a:r>
              <a:rPr lang="fr-FR" sz="1200" kern="1200" dirty="0">
                <a:solidFill>
                  <a:schemeClr val="tx1"/>
                </a:solidFill>
                <a:effectLst/>
                <a:latin typeface="+mn-lt"/>
                <a:ea typeface="+mn-ea"/>
                <a:cs typeface="+mn-cs"/>
              </a:rPr>
              <a:t> of IL-6, a key marker of inflammation  </a:t>
            </a:r>
          </a:p>
          <a:p>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Youth</a:t>
            </a:r>
            <a:r>
              <a:rPr lang="fr-FR" sz="1200" kern="1200" dirty="0">
                <a:solidFill>
                  <a:schemeClr val="tx1"/>
                </a:solidFill>
                <a:effectLst/>
                <a:latin typeface="+mn-lt"/>
                <a:ea typeface="+mn-ea"/>
                <a:cs typeface="+mn-cs"/>
              </a:rPr>
              <a:t>-Energy, the </a:t>
            </a:r>
            <a:r>
              <a:rPr lang="fr-FR" sz="1200" kern="1200" dirty="0" err="1">
                <a:solidFill>
                  <a:schemeClr val="tx1"/>
                </a:solidFill>
                <a:effectLst/>
                <a:latin typeface="+mn-lt"/>
                <a:ea typeface="+mn-ea"/>
                <a:cs typeface="+mn-cs"/>
              </a:rPr>
              <a:t>molecule</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serenity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protects</a:t>
            </a:r>
            <a:r>
              <a:rPr lang="fr-FR" sz="1200" kern="1200" dirty="0">
                <a:solidFill>
                  <a:schemeClr val="tx1"/>
                </a:solidFill>
                <a:effectLst/>
                <a:latin typeface="+mn-lt"/>
                <a:ea typeface="+mn-ea"/>
                <a:cs typeface="+mn-cs"/>
              </a:rPr>
              <a:t> the skin </a:t>
            </a:r>
            <a:r>
              <a:rPr lang="fr-FR" sz="1200" kern="1200" dirty="0" err="1">
                <a:solidFill>
                  <a:schemeClr val="tx1"/>
                </a:solidFill>
                <a:effectLst/>
                <a:latin typeface="+mn-lt"/>
                <a:ea typeface="+mn-ea"/>
                <a:cs typeface="+mn-cs"/>
              </a:rPr>
              <a:t>from</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chronic</a:t>
            </a:r>
            <a:r>
              <a:rPr lang="fr-FR" sz="1200" kern="1200" dirty="0">
                <a:solidFill>
                  <a:schemeClr val="tx1"/>
                </a:solidFill>
                <a:effectLst/>
                <a:latin typeface="+mn-lt"/>
                <a:ea typeface="+mn-ea"/>
                <a:cs typeface="+mn-cs"/>
              </a:rPr>
              <a:t> and silent </a:t>
            </a:r>
            <a:r>
              <a:rPr lang="fr-FR" sz="1200" kern="1200" dirty="0" err="1">
                <a:solidFill>
                  <a:schemeClr val="tx1"/>
                </a:solidFill>
                <a:effectLst/>
                <a:latin typeface="+mn-lt"/>
                <a:ea typeface="+mn-ea"/>
                <a:cs typeface="+mn-cs"/>
              </a:rPr>
              <a:t>reactions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induced</a:t>
            </a:r>
            <a:r>
              <a:rPr lang="fr-FR" sz="1200" kern="1200" dirty="0">
                <a:solidFill>
                  <a:schemeClr val="tx1"/>
                </a:solidFill>
                <a:effectLst/>
                <a:latin typeface="+mn-lt"/>
                <a:ea typeface="+mn-ea"/>
                <a:cs typeface="+mn-cs"/>
              </a:rPr>
              <a:t> by </a:t>
            </a:r>
            <a:r>
              <a:rPr lang="fr-FR" sz="1200" kern="1200" dirty="0" err="1">
                <a:solidFill>
                  <a:schemeClr val="tx1"/>
                </a:solidFill>
                <a:effectLst/>
                <a:latin typeface="+mn-lt"/>
                <a:ea typeface="+mn-ea"/>
                <a:cs typeface="+mn-cs"/>
              </a:rPr>
              <a:t>external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aggressions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responsible</a:t>
            </a:r>
            <a:r>
              <a:rPr lang="fr-FR" sz="1200" kern="1200" dirty="0">
                <a:solidFill>
                  <a:schemeClr val="tx1"/>
                </a:solidFill>
                <a:effectLst/>
                <a:latin typeface="+mn-lt"/>
                <a:ea typeface="+mn-ea"/>
                <a:cs typeface="+mn-cs"/>
              </a:rPr>
              <a:t> for skin </a:t>
            </a:r>
            <a:r>
              <a:rPr lang="fr-FR" sz="1200" kern="1200" dirty="0" err="1">
                <a:solidFill>
                  <a:schemeClr val="tx1"/>
                </a:solidFill>
                <a:effectLst/>
                <a:latin typeface="+mn-lt"/>
                <a:ea typeface="+mn-ea"/>
                <a:cs typeface="+mn-cs"/>
              </a:rPr>
              <a:t>aging</a:t>
            </a:r>
            <a:r>
              <a:rPr lang="fr-FR" sz="1200" kern="1200" dirty="0">
                <a:solidFill>
                  <a:schemeClr val="tx1"/>
                </a:solidFill>
                <a:effectLst/>
                <a:latin typeface="+mn-lt"/>
                <a:ea typeface="+mn-ea"/>
                <a:cs typeface="+mn-cs"/>
              </a:rPr>
              <a:t>. </a:t>
            </a:r>
          </a:p>
          <a:p>
            <a:pPr lvl="0"/>
            <a:r>
              <a:rPr lang="fr-FR" sz="1200" kern="1200" dirty="0">
                <a:solidFill>
                  <a:schemeClr val="tx1"/>
                </a:solidFill>
                <a:effectLst/>
                <a:latin typeface="+mn-lt"/>
                <a:ea typeface="+mn-ea"/>
                <a:cs typeface="+mn-cs"/>
              </a:rPr>
              <a:t>Reduction in the </a:t>
            </a:r>
            <a:r>
              <a:rPr lang="fr-FR" sz="1200" kern="1200" dirty="0" err="1">
                <a:solidFill>
                  <a:schemeClr val="tx1"/>
                </a:solidFill>
                <a:effectLst/>
                <a:latin typeface="+mn-lt"/>
                <a:ea typeface="+mn-ea"/>
                <a:cs typeface="+mn-cs"/>
              </a:rPr>
              <a:t>amount</a:t>
            </a:r>
            <a:r>
              <a:rPr lang="fr-FR" sz="1200" kern="1200" dirty="0">
                <a:solidFill>
                  <a:schemeClr val="tx1"/>
                </a:solidFill>
                <a:effectLst/>
                <a:latin typeface="+mn-lt"/>
                <a:ea typeface="+mn-ea"/>
                <a:cs typeface="+mn-cs"/>
              </a:rPr>
              <a:t> of IL-6 (marker of </a:t>
            </a:r>
            <a:r>
              <a:rPr lang="fr-FR" sz="1200" kern="1200" dirty="0" err="1">
                <a:solidFill>
                  <a:schemeClr val="tx1"/>
                </a:solidFill>
                <a:effectLst/>
                <a:latin typeface="+mn-lt"/>
                <a:ea typeface="+mn-ea"/>
                <a:cs typeface="+mn-cs"/>
              </a:rPr>
              <a:t>inflamm'aging</a:t>
            </a:r>
            <a:r>
              <a:rPr lang="fr-FR" sz="1200" kern="1200" dirty="0">
                <a:solidFill>
                  <a:schemeClr val="tx1"/>
                </a:solidFill>
                <a:effectLst/>
                <a:latin typeface="+mn-lt"/>
                <a:ea typeface="+mn-ea"/>
                <a:cs typeface="+mn-cs"/>
              </a:rPr>
              <a:t>)</a:t>
            </a:r>
          </a:p>
          <a:p>
            <a:pPr lvl="0"/>
            <a:r>
              <a:rPr lang="fr-FR" sz="1200" kern="1200" dirty="0">
                <a:solidFill>
                  <a:schemeClr val="tx1"/>
                </a:solidFill>
                <a:effectLst/>
                <a:latin typeface="+mn-lt"/>
                <a:ea typeface="+mn-ea"/>
                <a:cs typeface="+mn-cs"/>
              </a:rPr>
              <a:t>Protection of the </a:t>
            </a:r>
            <a:r>
              <a:rPr lang="fr-FR" sz="1200" kern="1200" dirty="0" err="1">
                <a:solidFill>
                  <a:schemeClr val="tx1"/>
                </a:solidFill>
                <a:effectLst/>
                <a:latin typeface="+mn-lt"/>
                <a:ea typeface="+mn-ea"/>
                <a:cs typeface="+mn-cs"/>
              </a:rPr>
              <a:t>extracellular</a:t>
            </a:r>
            <a:r>
              <a:rPr lang="fr-FR" sz="1200" kern="1200" dirty="0">
                <a:solidFill>
                  <a:schemeClr val="tx1"/>
                </a:solidFill>
                <a:effectLst/>
                <a:latin typeface="+mn-lt"/>
                <a:ea typeface="+mn-ea"/>
                <a:cs typeface="+mn-cs"/>
              </a:rPr>
              <a:t> matrix (</a:t>
            </a:r>
            <a:r>
              <a:rPr lang="fr-FR" sz="1200" kern="1200" dirty="0" err="1">
                <a:solidFill>
                  <a:schemeClr val="tx1"/>
                </a:solidFill>
                <a:effectLst/>
                <a:latin typeface="+mn-lt"/>
                <a:ea typeface="+mn-ea"/>
                <a:cs typeface="+mn-cs"/>
              </a:rPr>
              <a:t>reduction</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collagenase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activity</a:t>
            </a:r>
            <a:r>
              <a:rPr lang="fr-FR" sz="1200" kern="1200" dirty="0">
                <a:solidFill>
                  <a:schemeClr val="tx1"/>
                </a:solidFill>
                <a:effectLst/>
                <a:latin typeface="+mn-lt"/>
                <a:ea typeface="+mn-ea"/>
                <a:cs typeface="+mn-cs"/>
              </a:rPr>
              <a:t>)</a:t>
            </a:r>
          </a:p>
          <a:p>
            <a:pPr lvl="0"/>
            <a:r>
              <a:rPr lang="fr-FR" sz="1200" kern="1200" dirty="0">
                <a:solidFill>
                  <a:schemeClr val="tx1"/>
                </a:solidFill>
                <a:effectLst/>
                <a:latin typeface="+mn-lt"/>
                <a:ea typeface="+mn-ea"/>
                <a:cs typeface="+mn-cs"/>
              </a:rPr>
              <a:t>Construction of the </a:t>
            </a:r>
            <a:r>
              <a:rPr lang="fr-FR" sz="1200" kern="1200" dirty="0" err="1">
                <a:solidFill>
                  <a:schemeClr val="tx1"/>
                </a:solidFill>
                <a:effectLst/>
                <a:latin typeface="+mn-lt"/>
                <a:ea typeface="+mn-ea"/>
                <a:cs typeface="+mn-cs"/>
              </a:rPr>
              <a:t>collagen</a:t>
            </a:r>
            <a:r>
              <a:rPr lang="fr-FR" sz="1200" kern="1200" dirty="0">
                <a:solidFill>
                  <a:schemeClr val="tx1"/>
                </a:solidFill>
                <a:effectLst/>
                <a:latin typeface="+mn-lt"/>
                <a:ea typeface="+mn-ea"/>
                <a:cs typeface="+mn-cs"/>
              </a:rPr>
              <a:t> network</a:t>
            </a:r>
          </a:p>
          <a:p>
            <a:pPr lvl="0"/>
            <a:r>
              <a:rPr lang="fr-FR" sz="1200" kern="1200" dirty="0" err="1">
                <a:solidFill>
                  <a:schemeClr val="tx1"/>
                </a:solidFill>
                <a:effectLst/>
                <a:latin typeface="+mn-lt"/>
                <a:ea typeface="+mn-ea"/>
                <a:cs typeface="+mn-cs"/>
              </a:rPr>
              <a:t>Improvement</a:t>
            </a:r>
            <a:r>
              <a:rPr lang="fr-FR" sz="1200" kern="1200" dirty="0">
                <a:solidFill>
                  <a:schemeClr val="tx1"/>
                </a:solidFill>
                <a:effectLst/>
                <a:latin typeface="+mn-lt"/>
                <a:ea typeface="+mn-ea"/>
                <a:cs typeface="+mn-cs"/>
              </a:rPr>
              <a:t> of the micro-</a:t>
            </a:r>
            <a:r>
              <a:rPr lang="fr-FR" sz="1200" kern="1200" dirty="0" err="1">
                <a:solidFill>
                  <a:schemeClr val="tx1"/>
                </a:solidFill>
                <a:effectLst/>
                <a:latin typeface="+mn-lt"/>
                <a:ea typeface="+mn-ea"/>
                <a:cs typeface="+mn-cs"/>
              </a:rPr>
              <a:t>vascular</a:t>
            </a:r>
            <a:r>
              <a:rPr lang="fr-FR" sz="1200" kern="1200" dirty="0">
                <a:solidFill>
                  <a:schemeClr val="tx1"/>
                </a:solidFill>
                <a:effectLst/>
                <a:latin typeface="+mn-lt"/>
                <a:ea typeface="+mn-ea"/>
                <a:cs typeface="+mn-cs"/>
              </a:rPr>
              <a:t> network</a:t>
            </a: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Wakame : </a:t>
            </a:r>
            <a:r>
              <a:rPr lang="fr-FR" sz="1200" kern="1200" dirty="0" err="1">
                <a:solidFill>
                  <a:schemeClr val="tx1"/>
                </a:solidFill>
                <a:effectLst/>
                <a:latin typeface="+mn-lt"/>
                <a:ea typeface="+mn-ea"/>
                <a:cs typeface="+mn-cs"/>
              </a:rPr>
              <a:t>redensifying</a:t>
            </a:r>
            <a:endParaRPr lang="fr-FR" sz="1200" kern="1200" dirty="0">
              <a:solidFill>
                <a:schemeClr val="tx1"/>
              </a:solidFill>
              <a:effectLst/>
              <a:latin typeface="+mn-lt"/>
              <a:ea typeface="+mn-ea"/>
              <a:cs typeface="+mn-cs"/>
            </a:endParaRPr>
          </a:p>
          <a:p>
            <a:pPr marL="0" indent="0">
              <a:buFont typeface="Arial" panose="020B0604020202020204" pitchFamily="34" charset="0"/>
              <a:buNone/>
            </a:pPr>
            <a:r>
              <a:rPr lang="fr-FR" sz="1200" kern="1200" dirty="0">
                <a:solidFill>
                  <a:schemeClr val="tx1"/>
                </a:solidFill>
                <a:effectLst/>
                <a:latin typeface="+mn-lt"/>
                <a:ea typeface="+mn-ea"/>
                <a:cs typeface="+mn-cs"/>
              </a:rPr>
              <a:t>It </a:t>
            </a:r>
            <a:r>
              <a:rPr lang="fr-FR" sz="1200" kern="1200" dirty="0" err="1">
                <a:solidFill>
                  <a:schemeClr val="tx1"/>
                </a:solidFill>
                <a:effectLst/>
                <a:latin typeface="+mn-lt"/>
                <a:ea typeface="+mn-ea"/>
                <a:cs typeface="+mn-cs"/>
              </a:rPr>
              <a:t>reactivates</a:t>
            </a:r>
            <a:r>
              <a:rPr lang="fr-FR" sz="1200" kern="1200" dirty="0">
                <a:solidFill>
                  <a:schemeClr val="tx1"/>
                </a:solidFill>
                <a:effectLst/>
                <a:latin typeface="+mn-lt"/>
                <a:ea typeface="+mn-ea"/>
                <a:cs typeface="+mn-cs"/>
              </a:rPr>
              <a:t> 14 </a:t>
            </a:r>
            <a:r>
              <a:rPr lang="fr-FR" sz="1200" kern="1200" dirty="0" err="1">
                <a:solidFill>
                  <a:schemeClr val="tx1"/>
                </a:solidFill>
                <a:effectLst/>
                <a:latin typeface="+mn-lt"/>
                <a:ea typeface="+mn-ea"/>
                <a:cs typeface="+mn-cs"/>
              </a:rPr>
              <a:t>genes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involved</a:t>
            </a:r>
            <a:r>
              <a:rPr lang="fr-FR" sz="1200" kern="1200" dirty="0">
                <a:solidFill>
                  <a:schemeClr val="tx1"/>
                </a:solidFill>
                <a:effectLst/>
                <a:latin typeface="+mn-lt"/>
                <a:ea typeface="+mn-ea"/>
                <a:cs typeface="+mn-cs"/>
              </a:rPr>
              <a:t> in the re-densification of the </a:t>
            </a:r>
            <a:r>
              <a:rPr lang="fr-FR" sz="1200" kern="1200" dirty="0" err="1">
                <a:solidFill>
                  <a:schemeClr val="tx1"/>
                </a:solidFill>
                <a:effectLst/>
                <a:latin typeface="+mn-lt"/>
                <a:ea typeface="+mn-ea"/>
                <a:cs typeface="+mn-cs"/>
              </a:rPr>
              <a:t>extracellular</a:t>
            </a:r>
            <a:r>
              <a:rPr lang="fr-FR" sz="1200" kern="1200" dirty="0">
                <a:solidFill>
                  <a:schemeClr val="tx1"/>
                </a:solidFill>
                <a:effectLst/>
                <a:latin typeface="+mn-lt"/>
                <a:ea typeface="+mn-ea"/>
                <a:cs typeface="+mn-cs"/>
              </a:rPr>
              <a:t> matrix of the </a:t>
            </a:r>
            <a:r>
              <a:rPr lang="fr-FR" sz="1200" kern="1200" dirty="0" err="1">
                <a:solidFill>
                  <a:schemeClr val="tx1"/>
                </a:solidFill>
                <a:effectLst/>
                <a:latin typeface="+mn-lt"/>
                <a:ea typeface="+mn-ea"/>
                <a:cs typeface="+mn-cs"/>
              </a:rPr>
              <a:t>dermis</a:t>
            </a:r>
            <a:r>
              <a:rPr lang="fr-FR" sz="1200" kern="1200" dirty="0">
                <a:solidFill>
                  <a:schemeClr val="tx1"/>
                </a:solidFill>
                <a:effectLst/>
                <a:latin typeface="+mn-lt"/>
                <a:ea typeface="+mn-ea"/>
                <a:cs typeface="+mn-cs"/>
              </a:rPr>
              <a:t> by acting on 3 </a:t>
            </a:r>
            <a:r>
              <a:rPr lang="fr-FR" sz="1200" kern="1200" dirty="0" err="1">
                <a:solidFill>
                  <a:schemeClr val="tx1"/>
                </a:solidFill>
                <a:effectLst/>
                <a:latin typeface="+mn-lt"/>
                <a:ea typeface="+mn-ea"/>
                <a:cs typeface="+mn-cs"/>
              </a:rPr>
              <a:t>elements</a:t>
            </a:r>
            <a:r>
              <a:rPr lang="fr-FR"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fr-FR" sz="1200" kern="1200" dirty="0" err="1">
                <a:solidFill>
                  <a:schemeClr val="tx1"/>
                </a:solidFill>
                <a:effectLst/>
                <a:latin typeface="+mn-lt"/>
                <a:ea typeface="+mn-ea"/>
                <a:cs typeface="+mn-cs"/>
              </a:rPr>
              <a:t>Collagen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Activates</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genes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involved</a:t>
            </a:r>
            <a:r>
              <a:rPr lang="fr-FR" sz="1200" kern="1200" dirty="0">
                <a:solidFill>
                  <a:schemeClr val="tx1"/>
                </a:solidFill>
                <a:effectLst/>
                <a:latin typeface="+mn-lt"/>
                <a:ea typeface="+mn-ea"/>
                <a:cs typeface="+mn-cs"/>
              </a:rPr>
              <a:t> in the </a:t>
            </a:r>
            <a:r>
              <a:rPr lang="fr-FR" sz="1200" kern="1200" dirty="0" err="1">
                <a:solidFill>
                  <a:schemeClr val="tx1"/>
                </a:solidFill>
                <a:effectLst/>
                <a:latin typeface="+mn-lt"/>
                <a:ea typeface="+mn-ea"/>
                <a:cs typeface="+mn-cs"/>
              </a:rPr>
              <a:t>synthesis</a:t>
            </a:r>
            <a:r>
              <a:rPr lang="fr-FR" sz="1200" kern="1200" dirty="0">
                <a:solidFill>
                  <a:schemeClr val="tx1"/>
                </a:solidFill>
                <a:effectLst/>
                <a:latin typeface="+mn-lt"/>
                <a:ea typeface="+mn-ea"/>
                <a:cs typeface="+mn-cs"/>
              </a:rPr>
              <a:t>, maturation and </a:t>
            </a:r>
            <a:r>
              <a:rPr lang="fr-FR" sz="1200" kern="1200" dirty="0" err="1">
                <a:solidFill>
                  <a:schemeClr val="tx1"/>
                </a:solidFill>
                <a:effectLst/>
                <a:latin typeface="+mn-lt"/>
                <a:ea typeface="+mn-ea"/>
                <a:cs typeface="+mn-cs"/>
              </a:rPr>
              <a:t>assembly</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collagen</a:t>
            </a:r>
            <a:r>
              <a:rPr lang="fr-FR" sz="1200" kern="1200" dirty="0">
                <a:solidFill>
                  <a:schemeClr val="tx1"/>
                </a:solidFill>
                <a:effectLst/>
                <a:latin typeface="+mn-lt"/>
                <a:ea typeface="+mn-ea"/>
                <a:cs typeface="+mn-cs"/>
              </a:rPr>
              <a:t> fibres</a:t>
            </a:r>
          </a:p>
          <a:p>
            <a:pPr marL="171450" indent="-171450">
              <a:buFont typeface="Arial" panose="020B0604020202020204" pitchFamily="34" charset="0"/>
              <a:buChar char="•"/>
            </a:pPr>
            <a:r>
              <a:rPr lang="fr-FR" sz="1200" kern="1200" dirty="0" err="1">
                <a:solidFill>
                  <a:schemeClr val="tx1"/>
                </a:solidFill>
                <a:effectLst/>
                <a:latin typeface="+mn-lt"/>
                <a:ea typeface="+mn-ea"/>
                <a:cs typeface="+mn-cs"/>
              </a:rPr>
              <a:t>Elastin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Activates</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genes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involved</a:t>
            </a:r>
            <a:r>
              <a:rPr lang="fr-FR" sz="1200" kern="1200" dirty="0">
                <a:solidFill>
                  <a:schemeClr val="tx1"/>
                </a:solidFill>
                <a:effectLst/>
                <a:latin typeface="+mn-lt"/>
                <a:ea typeface="+mn-ea"/>
                <a:cs typeface="+mn-cs"/>
              </a:rPr>
              <a:t> in the </a:t>
            </a:r>
            <a:r>
              <a:rPr lang="fr-FR" sz="1200" kern="1200" dirty="0" err="1">
                <a:solidFill>
                  <a:schemeClr val="tx1"/>
                </a:solidFill>
                <a:effectLst/>
                <a:latin typeface="+mn-lt"/>
                <a:ea typeface="+mn-ea"/>
                <a:cs typeface="+mn-cs"/>
              </a:rPr>
              <a:t>synthesis</a:t>
            </a:r>
            <a:r>
              <a:rPr lang="fr-FR" sz="1200" kern="1200" dirty="0">
                <a:solidFill>
                  <a:schemeClr val="tx1"/>
                </a:solidFill>
                <a:effectLst/>
                <a:latin typeface="+mn-lt"/>
                <a:ea typeface="+mn-ea"/>
                <a:cs typeface="+mn-cs"/>
              </a:rPr>
              <a:t>, maturation and </a:t>
            </a:r>
            <a:r>
              <a:rPr lang="fr-FR" sz="1200" kern="1200" dirty="0" err="1">
                <a:solidFill>
                  <a:schemeClr val="tx1"/>
                </a:solidFill>
                <a:effectLst/>
                <a:latin typeface="+mn-lt"/>
                <a:ea typeface="+mn-ea"/>
                <a:cs typeface="+mn-cs"/>
              </a:rPr>
              <a:t>assembly</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elastin</a:t>
            </a:r>
            <a:r>
              <a:rPr lang="fr-FR" sz="1200" kern="1200" dirty="0">
                <a:solidFill>
                  <a:schemeClr val="tx1"/>
                </a:solidFill>
                <a:effectLst/>
                <a:latin typeface="+mn-lt"/>
                <a:ea typeface="+mn-ea"/>
                <a:cs typeface="+mn-cs"/>
              </a:rPr>
              <a:t> fibres. </a:t>
            </a:r>
          </a:p>
          <a:p>
            <a:pPr marL="171450" indent="-171450">
              <a:buFont typeface="Arial" panose="020B0604020202020204" pitchFamily="34" charset="0"/>
              <a:buChar char="•"/>
            </a:pPr>
            <a:r>
              <a:rPr lang="fr-FR" sz="1200" kern="1200" dirty="0" err="1">
                <a:solidFill>
                  <a:schemeClr val="tx1"/>
                </a:solidFill>
                <a:effectLst/>
                <a:latin typeface="+mn-lt"/>
                <a:ea typeface="+mn-ea"/>
                <a:cs typeface="+mn-cs"/>
              </a:rPr>
              <a:t>Hyaluronic</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acid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Activates</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genes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involved</a:t>
            </a:r>
            <a:r>
              <a:rPr lang="fr-FR" sz="1200" kern="1200" dirty="0">
                <a:solidFill>
                  <a:schemeClr val="tx1"/>
                </a:solidFill>
                <a:effectLst/>
                <a:latin typeface="+mn-lt"/>
                <a:ea typeface="+mn-ea"/>
                <a:cs typeface="+mn-cs"/>
              </a:rPr>
              <a:t> in the </a:t>
            </a:r>
            <a:r>
              <a:rPr lang="fr-FR" sz="1200" kern="1200" dirty="0" err="1">
                <a:solidFill>
                  <a:schemeClr val="tx1"/>
                </a:solidFill>
                <a:effectLst/>
                <a:latin typeface="+mn-lt"/>
                <a:ea typeface="+mn-ea"/>
                <a:cs typeface="+mn-cs"/>
              </a:rPr>
              <a:t>synthesis</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hyaluronic</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acid</a:t>
            </a:r>
            <a:endParaRPr lang="fr-FR"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err="1">
                <a:solidFill>
                  <a:schemeClr val="tx1"/>
                </a:solidFill>
                <a:effectLst/>
                <a:latin typeface="+mn-lt"/>
                <a:ea typeface="+mn-ea"/>
                <a:cs typeface="+mn-cs"/>
              </a:rPr>
              <a:t>Grape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seed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oil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moisturizing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nourishing</a:t>
            </a:r>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Time </a:t>
            </a:r>
            <a:r>
              <a:rPr lang="fr-FR" sz="1200" kern="1200" dirty="0" err="1">
                <a:solidFill>
                  <a:schemeClr val="tx1"/>
                </a:solidFill>
                <a:effectLst/>
                <a:latin typeface="+mn-lt"/>
                <a:ea typeface="+mn-ea"/>
                <a:cs typeface="+mn-cs"/>
              </a:rPr>
              <a:t>Resit</a:t>
            </a:r>
            <a:r>
              <a:rPr lang="fr-FR" sz="1200" kern="1200" dirty="0">
                <a:solidFill>
                  <a:schemeClr val="tx1"/>
                </a:solidFill>
                <a:effectLst/>
                <a:latin typeface="+mn-lt"/>
                <a:ea typeface="+mn-ea"/>
                <a:cs typeface="+mn-cs"/>
              </a:rPr>
              <a:t> Day </a:t>
            </a:r>
          </a:p>
          <a:p>
            <a:pPr lvl="0"/>
            <a:r>
              <a:rPr lang="fr-FR" sz="1200" b="1" kern="1200" dirty="0" err="1">
                <a:solidFill>
                  <a:schemeClr val="tx1"/>
                </a:solidFill>
                <a:effectLst/>
                <a:latin typeface="+mn-lt"/>
                <a:ea typeface="+mn-ea"/>
                <a:cs typeface="+mn-cs"/>
              </a:rPr>
              <a:t>Oat</a:t>
            </a:r>
            <a:r>
              <a:rPr lang="fr-FR" sz="1200" b="1" kern="1200" dirty="0">
                <a:solidFill>
                  <a:schemeClr val="tx1"/>
                </a:solidFill>
                <a:effectLst/>
                <a:latin typeface="+mn-lt"/>
                <a:ea typeface="+mn-ea"/>
                <a:cs typeface="+mn-cs"/>
              </a:rPr>
              <a:t> </a:t>
            </a:r>
            <a:r>
              <a:rPr lang="fr-FR" sz="1200" b="1" kern="1200" dirty="0" err="1">
                <a:solidFill>
                  <a:schemeClr val="tx1"/>
                </a:solidFill>
                <a:effectLst/>
                <a:latin typeface="+mn-lt"/>
                <a:ea typeface="+mn-ea"/>
                <a:cs typeface="+mn-cs"/>
              </a:rPr>
              <a:t>polyose</a:t>
            </a:r>
            <a:r>
              <a:rPr lang="fr-FR" sz="1200" b="1"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wrinkle</a:t>
            </a:r>
            <a:r>
              <a:rPr lang="fr-FR" sz="1200" kern="1200" dirty="0">
                <a:solidFill>
                  <a:schemeClr val="tx1"/>
                </a:solidFill>
                <a:effectLst/>
                <a:latin typeface="+mn-lt"/>
                <a:ea typeface="+mn-ea"/>
                <a:cs typeface="+mn-cs"/>
              </a:rPr>
              <a:t> filler</a:t>
            </a:r>
          </a:p>
          <a:p>
            <a:r>
              <a:rPr lang="fr-FR" sz="1200" kern="1200" dirty="0" err="1">
                <a:solidFill>
                  <a:schemeClr val="tx1"/>
                </a:solidFill>
                <a:effectLst/>
                <a:latin typeface="+mn-lt"/>
                <a:ea typeface="+mn-ea"/>
                <a:cs typeface="+mn-cs"/>
              </a:rPr>
              <a:t>Oat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polyoses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allow</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immediately</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visibly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smooth</a:t>
            </a:r>
            <a:r>
              <a:rPr lang="fr-FR" sz="1200" kern="1200" dirty="0">
                <a:solidFill>
                  <a:schemeClr val="tx1"/>
                </a:solidFill>
                <a:effectLst/>
                <a:latin typeface="+mn-lt"/>
                <a:ea typeface="+mn-ea"/>
                <a:cs typeface="+mn-cs"/>
              </a:rPr>
              <a:t> and lift the skin </a:t>
            </a:r>
            <a:r>
              <a:rPr lang="fr-FR" sz="1200" kern="1200" dirty="0" err="1">
                <a:solidFill>
                  <a:schemeClr val="tx1"/>
                </a:solidFill>
                <a:effectLst/>
                <a:latin typeface="+mn-lt"/>
                <a:ea typeface="+mn-ea"/>
                <a:cs typeface="+mn-cs"/>
              </a:rPr>
              <a:t>micro-relief</a:t>
            </a:r>
            <a:r>
              <a:rPr lang="fr-FR" sz="1200" kern="1200" dirty="0">
                <a:solidFill>
                  <a:schemeClr val="tx1"/>
                </a:solidFill>
                <a:effectLst/>
                <a:latin typeface="+mn-lt"/>
                <a:ea typeface="+mn-ea"/>
                <a:cs typeface="+mn-cs"/>
              </a:rPr>
              <a:t>. Indeed, </a:t>
            </a:r>
            <a:r>
              <a:rPr lang="fr-FR" sz="1200" kern="1200" dirty="0" err="1">
                <a:solidFill>
                  <a:schemeClr val="tx1"/>
                </a:solidFill>
                <a:effectLst/>
                <a:latin typeface="+mn-lt"/>
                <a:ea typeface="+mn-ea"/>
                <a:cs typeface="+mn-cs"/>
              </a:rPr>
              <a:t>it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binds</a:t>
            </a:r>
            <a:r>
              <a:rPr lang="fr-FR" sz="1200" kern="1200" dirty="0">
                <a:solidFill>
                  <a:schemeClr val="tx1"/>
                </a:solidFill>
                <a:effectLst/>
                <a:latin typeface="+mn-lt"/>
                <a:ea typeface="+mn-ea"/>
                <a:cs typeface="+mn-cs"/>
              </a:rPr>
              <a:t> to the skin surface and </a:t>
            </a:r>
            <a:r>
              <a:rPr lang="fr-FR" sz="1200" kern="1200" dirty="0" err="1">
                <a:solidFill>
                  <a:schemeClr val="tx1"/>
                </a:solidFill>
                <a:effectLst/>
                <a:latin typeface="+mn-lt"/>
                <a:ea typeface="+mn-ea"/>
                <a:cs typeface="+mn-cs"/>
              </a:rPr>
              <a:t>forms</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highly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cohesive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biological</a:t>
            </a:r>
            <a:r>
              <a:rPr lang="fr-FR" sz="1200" kern="1200" dirty="0">
                <a:solidFill>
                  <a:schemeClr val="tx1"/>
                </a:solidFill>
                <a:effectLst/>
                <a:latin typeface="+mn-lt"/>
                <a:ea typeface="+mn-ea"/>
                <a:cs typeface="+mn-cs"/>
              </a:rPr>
              <a:t> film capable of </a:t>
            </a:r>
            <a:r>
              <a:rPr lang="fr-FR" sz="1200" kern="1200" dirty="0" err="1">
                <a:solidFill>
                  <a:schemeClr val="tx1"/>
                </a:solidFill>
                <a:effectLst/>
                <a:latin typeface="+mn-lt"/>
                <a:ea typeface="+mn-ea"/>
                <a:cs typeface="+mn-cs"/>
              </a:rPr>
              <a:t>visibly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tightening</a:t>
            </a:r>
            <a:r>
              <a:rPr lang="fr-FR" sz="1200" kern="1200" dirty="0">
                <a:solidFill>
                  <a:schemeClr val="tx1"/>
                </a:solidFill>
                <a:effectLst/>
                <a:latin typeface="+mn-lt"/>
                <a:ea typeface="+mn-ea"/>
                <a:cs typeface="+mn-cs"/>
              </a:rPr>
              <a:t> the skin. The </a:t>
            </a:r>
            <a:r>
              <a:rPr lang="fr-FR" sz="1200" kern="1200" dirty="0" err="1">
                <a:solidFill>
                  <a:schemeClr val="tx1"/>
                </a:solidFill>
                <a:effectLst/>
                <a:latin typeface="+mn-lt"/>
                <a:ea typeface="+mn-ea"/>
                <a:cs typeface="+mn-cs"/>
              </a:rPr>
              <a:t>smoothing</a:t>
            </a:r>
            <a:r>
              <a:rPr lang="fr-FR" sz="1200" kern="1200" dirty="0">
                <a:solidFill>
                  <a:schemeClr val="tx1"/>
                </a:solidFill>
                <a:effectLst/>
                <a:latin typeface="+mn-lt"/>
                <a:ea typeface="+mn-ea"/>
                <a:cs typeface="+mn-cs"/>
              </a:rPr>
              <a:t>/</a:t>
            </a:r>
            <a:r>
              <a:rPr lang="fr-FR" sz="1200" kern="1200" dirty="0" err="1">
                <a:solidFill>
                  <a:schemeClr val="tx1"/>
                </a:solidFill>
                <a:effectLst/>
                <a:latin typeface="+mn-lt"/>
                <a:ea typeface="+mn-ea"/>
                <a:cs typeface="+mn-cs"/>
              </a:rPr>
              <a:t>tensing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effect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immediately</a:t>
            </a:r>
            <a:r>
              <a:rPr lang="fr-FR" sz="1200" kern="1200" dirty="0">
                <a:solidFill>
                  <a:schemeClr val="tx1"/>
                </a:solidFill>
                <a:effectLst/>
                <a:latin typeface="+mn-lt"/>
                <a:ea typeface="+mn-ea"/>
                <a:cs typeface="+mn-cs"/>
              </a:rPr>
              <a:t> visible, and long-</a:t>
            </a:r>
            <a:r>
              <a:rPr lang="fr-FR" sz="1200" kern="1200" dirty="0" err="1">
                <a:solidFill>
                  <a:schemeClr val="tx1"/>
                </a:solidFill>
                <a:effectLst/>
                <a:latin typeface="+mn-lt"/>
                <a:ea typeface="+mn-ea"/>
                <a:cs typeface="+mn-cs"/>
              </a:rPr>
              <a:t>term</a:t>
            </a:r>
            <a:r>
              <a:rPr lang="fr-FR" sz="1200" kern="1200" dirty="0">
                <a:solidFill>
                  <a:schemeClr val="tx1"/>
                </a:solidFill>
                <a:effectLst/>
                <a:latin typeface="+mn-lt"/>
                <a:ea typeface="+mn-ea"/>
                <a:cs typeface="+mn-cs"/>
              </a:rPr>
              <a:t> anti-</a:t>
            </a:r>
            <a:r>
              <a:rPr lang="fr-FR" sz="1200" kern="1200" dirty="0" err="1">
                <a:solidFill>
                  <a:schemeClr val="tx1"/>
                </a:solidFill>
                <a:effectLst/>
                <a:latin typeface="+mn-lt"/>
                <a:ea typeface="+mn-ea"/>
                <a:cs typeface="+mn-cs"/>
              </a:rPr>
              <a:t>wrinkle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effectiveness</a:t>
            </a:r>
            <a:r>
              <a:rPr lang="fr-FR" sz="1200" kern="1200" dirty="0">
                <a:solidFill>
                  <a:schemeClr val="tx1"/>
                </a:solidFill>
                <a:effectLst/>
                <a:latin typeface="+mn-lt"/>
                <a:ea typeface="+mn-ea"/>
                <a:cs typeface="+mn-cs"/>
              </a:rPr>
              <a:t> has </a:t>
            </a:r>
            <a:r>
              <a:rPr lang="fr-FR" sz="1200" kern="1200" dirty="0" err="1">
                <a:solidFill>
                  <a:schemeClr val="tx1"/>
                </a:solidFill>
                <a:effectLst/>
                <a:latin typeface="+mn-lt"/>
                <a:ea typeface="+mn-ea"/>
                <a:cs typeface="+mn-cs"/>
              </a:rPr>
              <a:t>also</a:t>
            </a:r>
            <a:r>
              <a:rPr lang="fr-FR" sz="1200" kern="1200" dirty="0">
                <a:solidFill>
                  <a:schemeClr val="tx1"/>
                </a:solidFill>
                <a:effectLst/>
                <a:latin typeface="+mn-lt"/>
                <a:ea typeface="+mn-ea"/>
                <a:cs typeface="+mn-cs"/>
              </a:rPr>
              <a:t> been </a:t>
            </a:r>
            <a:r>
              <a:rPr lang="fr-FR" sz="1200" kern="1200" dirty="0" err="1">
                <a:solidFill>
                  <a:schemeClr val="tx1"/>
                </a:solidFill>
                <a:effectLst/>
                <a:latin typeface="+mn-lt"/>
                <a:ea typeface="+mn-ea"/>
                <a:cs typeface="+mn-cs"/>
              </a:rPr>
              <a:t>demonstrated</a:t>
            </a:r>
            <a:r>
              <a:rPr lang="fr-FR" sz="1200" kern="1200" dirty="0">
                <a:solidFill>
                  <a:schemeClr val="tx1"/>
                </a:solidFill>
                <a:effectLst/>
                <a:latin typeface="+mn-lt"/>
                <a:ea typeface="+mn-ea"/>
                <a:cs typeface="+mn-cs"/>
              </a:rPr>
              <a:t>.</a:t>
            </a:r>
          </a:p>
          <a:p>
            <a:r>
              <a:rPr lang="fr-FR" sz="1200" b="1" kern="1200" dirty="0" err="1">
                <a:solidFill>
                  <a:schemeClr val="tx1"/>
                </a:solidFill>
                <a:effectLst/>
                <a:latin typeface="+mn-lt"/>
                <a:ea typeface="+mn-ea"/>
                <a:cs typeface="+mn-cs"/>
              </a:rPr>
              <a:t>Filling</a:t>
            </a:r>
            <a:r>
              <a:rPr lang="fr-FR" sz="1200" b="1" kern="1200" dirty="0">
                <a:solidFill>
                  <a:schemeClr val="tx1"/>
                </a:solidFill>
                <a:effectLst/>
                <a:latin typeface="+mn-lt"/>
                <a:ea typeface="+mn-ea"/>
                <a:cs typeface="+mn-cs"/>
              </a:rPr>
              <a:t> </a:t>
            </a:r>
            <a:r>
              <a:rPr lang="fr-FR" sz="1200" b="1" kern="1200" dirty="0" err="1">
                <a:solidFill>
                  <a:schemeClr val="tx1"/>
                </a:solidFill>
                <a:effectLst/>
                <a:latin typeface="+mn-lt"/>
                <a:ea typeface="+mn-ea"/>
                <a:cs typeface="+mn-cs"/>
              </a:rPr>
              <a:t>spheres</a:t>
            </a:r>
            <a:r>
              <a:rPr lang="fr-FR" sz="1200" b="1"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(konjac + </a:t>
            </a:r>
            <a:r>
              <a:rPr lang="fr-FR" sz="1200" kern="1200" dirty="0" err="1">
                <a:solidFill>
                  <a:schemeClr val="tx1"/>
                </a:solidFill>
                <a:effectLst/>
                <a:latin typeface="+mn-lt"/>
                <a:ea typeface="+mn-ea"/>
                <a:cs typeface="+mn-cs"/>
              </a:rPr>
              <a:t>low</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molecular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weight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hyaluronic</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acid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wrinkle</a:t>
            </a:r>
            <a:r>
              <a:rPr lang="fr-FR" sz="1200" kern="1200" dirty="0">
                <a:solidFill>
                  <a:schemeClr val="tx1"/>
                </a:solidFill>
                <a:effectLst/>
                <a:latin typeface="+mn-lt"/>
                <a:ea typeface="+mn-ea"/>
                <a:cs typeface="+mn-cs"/>
              </a:rPr>
              <a:t> filler</a:t>
            </a:r>
          </a:p>
          <a:p>
            <a:r>
              <a:rPr lang="fr-FR" sz="1200" kern="1200" dirty="0">
                <a:solidFill>
                  <a:schemeClr val="tx1"/>
                </a:solidFill>
                <a:effectLst/>
                <a:latin typeface="+mn-lt"/>
                <a:ea typeface="+mn-ea"/>
                <a:cs typeface="+mn-cs"/>
              </a:rPr>
              <a:t>Konjac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 root native to Asia </a:t>
            </a:r>
            <a:r>
              <a:rPr lang="fr-FR" sz="1200" kern="1200" dirty="0" err="1">
                <a:solidFill>
                  <a:schemeClr val="tx1"/>
                </a:solidFill>
                <a:effectLst/>
                <a:latin typeface="+mn-lt"/>
                <a:ea typeface="+mn-ea"/>
                <a:cs typeface="+mn-cs"/>
              </a:rPr>
              <a:t>which</a:t>
            </a:r>
            <a:r>
              <a:rPr lang="fr-FR" sz="1200" kern="1200" dirty="0">
                <a:solidFill>
                  <a:schemeClr val="tx1"/>
                </a:solidFill>
                <a:effectLst/>
                <a:latin typeface="+mn-lt"/>
                <a:ea typeface="+mn-ea"/>
                <a:cs typeface="+mn-cs"/>
              </a:rPr>
              <a:t>, once </a:t>
            </a:r>
            <a:r>
              <a:rPr lang="fr-FR" sz="1200" kern="1200" dirty="0" err="1">
                <a:solidFill>
                  <a:schemeClr val="tx1"/>
                </a:solidFill>
                <a:effectLst/>
                <a:latin typeface="+mn-lt"/>
                <a:ea typeface="+mn-ea"/>
                <a:cs typeface="+mn-cs"/>
              </a:rPr>
              <a:t>moistened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turns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into</a:t>
            </a:r>
            <a:r>
              <a:rPr lang="fr-FR" sz="1200" kern="1200" dirty="0">
                <a:solidFill>
                  <a:schemeClr val="tx1"/>
                </a:solidFill>
                <a:effectLst/>
                <a:latin typeface="+mn-lt"/>
                <a:ea typeface="+mn-ea"/>
                <a:cs typeface="+mn-cs"/>
              </a:rPr>
              <a:t> a gel. It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often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used</a:t>
            </a:r>
            <a:r>
              <a:rPr lang="fr-FR" sz="1200" kern="1200" dirty="0">
                <a:solidFill>
                  <a:schemeClr val="tx1"/>
                </a:solidFill>
                <a:effectLst/>
                <a:latin typeface="+mn-lt"/>
                <a:ea typeface="+mn-ea"/>
                <a:cs typeface="+mn-cs"/>
              </a:rPr>
              <a:t> as an </a:t>
            </a:r>
            <a:r>
              <a:rPr lang="fr-FR" sz="1200" kern="1200" dirty="0" err="1">
                <a:solidFill>
                  <a:schemeClr val="tx1"/>
                </a:solidFill>
                <a:effectLst/>
                <a:latin typeface="+mn-lt"/>
                <a:ea typeface="+mn-ea"/>
                <a:cs typeface="+mn-cs"/>
              </a:rPr>
              <a:t>appetite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suppressant</a:t>
            </a:r>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Konjac + </a:t>
            </a:r>
            <a:r>
              <a:rPr lang="fr-FR" sz="1200" kern="1200" dirty="0" err="1">
                <a:solidFill>
                  <a:schemeClr val="tx1"/>
                </a:solidFill>
                <a:effectLst/>
                <a:latin typeface="+mn-lt"/>
                <a:ea typeface="+mn-ea"/>
                <a:cs typeface="+mn-cs"/>
              </a:rPr>
              <a:t>hyaluronic</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acid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encapsulated</a:t>
            </a:r>
            <a:r>
              <a:rPr lang="fr-FR" sz="1200" kern="1200" dirty="0">
                <a:solidFill>
                  <a:schemeClr val="tx1"/>
                </a:solidFill>
                <a:effectLst/>
                <a:latin typeface="+mn-lt"/>
                <a:ea typeface="+mn-ea"/>
                <a:cs typeface="+mn-cs"/>
              </a:rPr>
              <a:t> in the </a:t>
            </a:r>
            <a:r>
              <a:rPr lang="fr-FR" sz="1200" kern="1200" dirty="0" err="1">
                <a:solidFill>
                  <a:schemeClr val="tx1"/>
                </a:solidFill>
                <a:effectLst/>
                <a:latin typeface="+mn-lt"/>
                <a:ea typeface="+mn-ea"/>
                <a:cs typeface="+mn-cs"/>
              </a:rPr>
              <a:t>filling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spheres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allow</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plump</a:t>
            </a:r>
            <a:r>
              <a:rPr lang="fr-FR" sz="1200" kern="1200" dirty="0">
                <a:solidFill>
                  <a:schemeClr val="tx1"/>
                </a:solidFill>
                <a:effectLst/>
                <a:latin typeface="+mn-lt"/>
                <a:ea typeface="+mn-ea"/>
                <a:cs typeface="+mn-cs"/>
              </a:rPr>
              <a:t> up the </a:t>
            </a:r>
            <a:r>
              <a:rPr lang="fr-FR" sz="1200" kern="1200" dirty="0" err="1">
                <a:solidFill>
                  <a:schemeClr val="tx1"/>
                </a:solidFill>
                <a:effectLst/>
                <a:latin typeface="+mn-lt"/>
                <a:ea typeface="+mn-ea"/>
                <a:cs typeface="+mn-cs"/>
              </a:rPr>
              <a:t>wrinkle</a:t>
            </a:r>
            <a:r>
              <a:rPr lang="fr-FR" sz="1200" kern="1200" dirty="0">
                <a:solidFill>
                  <a:schemeClr val="tx1"/>
                </a:solidFill>
                <a:effectLst/>
                <a:latin typeface="+mn-lt"/>
                <a:ea typeface="+mn-ea"/>
                <a:cs typeface="+mn-cs"/>
              </a:rPr>
              <a:t> up to 6 times.</a:t>
            </a:r>
          </a:p>
          <a:p>
            <a:r>
              <a:rPr lang="fr-FR" sz="1200" kern="1200" dirty="0">
                <a:solidFill>
                  <a:schemeClr val="tx1"/>
                </a:solidFill>
                <a:effectLst/>
                <a:latin typeface="+mn-lt"/>
                <a:ea typeface="+mn-ea"/>
                <a:cs typeface="+mn-cs"/>
              </a:rPr>
              <a:t>Low </a:t>
            </a:r>
            <a:r>
              <a:rPr lang="fr-FR" sz="1200" kern="1200" dirty="0" err="1">
                <a:solidFill>
                  <a:schemeClr val="tx1"/>
                </a:solidFill>
                <a:effectLst/>
                <a:latin typeface="+mn-lt"/>
                <a:ea typeface="+mn-ea"/>
                <a:cs typeface="+mn-cs"/>
              </a:rPr>
              <a:t>molecular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weight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hyaluronic</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acid</a:t>
            </a:r>
            <a:r>
              <a:rPr lang="fr-FR" sz="1200" kern="1200" dirty="0">
                <a:solidFill>
                  <a:schemeClr val="tx1"/>
                </a:solidFill>
                <a:effectLst/>
                <a:latin typeface="+mn-lt"/>
                <a:ea typeface="+mn-ea"/>
                <a:cs typeface="+mn-cs"/>
              </a:rPr>
              <a:t> has a surface action (</a:t>
            </a:r>
            <a:r>
              <a:rPr lang="fr-FR" sz="1200" kern="1200" dirty="0" err="1">
                <a:solidFill>
                  <a:schemeClr val="tx1"/>
                </a:solidFill>
                <a:effectLst/>
                <a:latin typeface="+mn-lt"/>
                <a:ea typeface="+mn-ea"/>
                <a:cs typeface="+mn-cs"/>
              </a:rPr>
              <a:t>smoothing</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plumping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effect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because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forms</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hydrated</a:t>
            </a:r>
            <a:r>
              <a:rPr lang="fr-FR" sz="1200" kern="1200" dirty="0">
                <a:solidFill>
                  <a:schemeClr val="tx1"/>
                </a:solidFill>
                <a:effectLst/>
                <a:latin typeface="+mn-lt"/>
                <a:ea typeface="+mn-ea"/>
                <a:cs typeface="+mn-cs"/>
              </a:rPr>
              <a:t> and protective film,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capable of </a:t>
            </a:r>
            <a:r>
              <a:rPr lang="fr-FR" sz="1200" kern="1200" dirty="0" err="1">
                <a:solidFill>
                  <a:schemeClr val="tx1"/>
                </a:solidFill>
                <a:effectLst/>
                <a:latin typeface="+mn-lt"/>
                <a:ea typeface="+mn-ea"/>
                <a:cs typeface="+mn-cs"/>
              </a:rPr>
              <a:t>maintaining</a:t>
            </a:r>
            <a:r>
              <a:rPr lang="fr-FR" sz="1200" kern="1200" dirty="0">
                <a:solidFill>
                  <a:schemeClr val="tx1"/>
                </a:solidFill>
                <a:effectLst/>
                <a:latin typeface="+mn-lt"/>
                <a:ea typeface="+mn-ea"/>
                <a:cs typeface="+mn-cs"/>
              </a:rPr>
              <a:t> water in the tissues, </a:t>
            </a:r>
            <a:r>
              <a:rPr lang="fr-FR" sz="1200" kern="1200" dirty="0" err="1">
                <a:solidFill>
                  <a:schemeClr val="tx1"/>
                </a:solidFill>
                <a:effectLst/>
                <a:latin typeface="+mn-lt"/>
                <a:ea typeface="+mn-ea"/>
                <a:cs typeface="+mn-cs"/>
              </a:rPr>
              <a:t>slowing</a:t>
            </a:r>
            <a:r>
              <a:rPr lang="fr-FR" sz="1200" kern="1200" dirty="0">
                <a:solidFill>
                  <a:schemeClr val="tx1"/>
                </a:solidFill>
                <a:effectLst/>
                <a:latin typeface="+mn-lt"/>
                <a:ea typeface="+mn-ea"/>
                <a:cs typeface="+mn-cs"/>
              </a:rPr>
              <a:t> down </a:t>
            </a:r>
            <a:r>
              <a:rPr lang="fr-FR" sz="1200" kern="1200" dirty="0" err="1">
                <a:solidFill>
                  <a:schemeClr val="tx1"/>
                </a:solidFill>
                <a:effectLst/>
                <a:latin typeface="+mn-lt"/>
                <a:ea typeface="+mn-ea"/>
                <a:cs typeface="+mn-cs"/>
              </a:rPr>
              <a:t>its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evaporation</a:t>
            </a:r>
            <a:r>
              <a:rPr lang="fr-FR" sz="1200" kern="1200" dirty="0">
                <a:solidFill>
                  <a:schemeClr val="tx1"/>
                </a:solidFill>
                <a:effectLst/>
                <a:latin typeface="+mn-lt"/>
                <a:ea typeface="+mn-ea"/>
                <a:cs typeface="+mn-cs"/>
              </a:rPr>
              <a:t> (insensible water </a:t>
            </a:r>
            <a:r>
              <a:rPr lang="fr-FR" sz="1200" kern="1200" dirty="0" err="1">
                <a:solidFill>
                  <a:schemeClr val="tx1"/>
                </a:solidFill>
                <a:effectLst/>
                <a:latin typeface="+mn-lt"/>
                <a:ea typeface="+mn-ea"/>
                <a:cs typeface="+mn-cs"/>
              </a:rPr>
              <a:t>loss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without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being</a:t>
            </a:r>
            <a:r>
              <a:rPr lang="fr-FR" sz="1200" kern="1200" dirty="0">
                <a:solidFill>
                  <a:schemeClr val="tx1"/>
                </a:solidFill>
                <a:effectLst/>
                <a:latin typeface="+mn-lt"/>
                <a:ea typeface="+mn-ea"/>
                <a:cs typeface="+mn-cs"/>
              </a:rPr>
              <a:t> occlusive or </a:t>
            </a:r>
            <a:r>
              <a:rPr lang="fr-FR" sz="1200" kern="1200" dirty="0" err="1">
                <a:solidFill>
                  <a:schemeClr val="tx1"/>
                </a:solidFill>
                <a:effectLst/>
                <a:latin typeface="+mn-lt"/>
                <a:ea typeface="+mn-ea"/>
                <a:cs typeface="+mn-cs"/>
              </a:rPr>
              <a:t>greasy</a:t>
            </a:r>
            <a:r>
              <a:rPr lang="fr-FR" sz="1200" kern="1200" dirty="0">
                <a:solidFill>
                  <a:schemeClr val="tx1"/>
                </a:solidFill>
                <a:effectLst/>
                <a:latin typeface="+mn-lt"/>
                <a:ea typeface="+mn-ea"/>
                <a:cs typeface="+mn-cs"/>
              </a:rPr>
              <a:t>.</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Time </a:t>
            </a:r>
            <a:r>
              <a:rPr lang="fr-FR" sz="1200" kern="1200" dirty="0" err="1">
                <a:solidFill>
                  <a:schemeClr val="tx1"/>
                </a:solidFill>
                <a:effectLst/>
                <a:latin typeface="+mn-lt"/>
                <a:ea typeface="+mn-ea"/>
                <a:cs typeface="+mn-cs"/>
              </a:rPr>
              <a:t>Resit</a:t>
            </a:r>
            <a:r>
              <a:rPr lang="fr-FR" sz="1200" kern="1200" dirty="0">
                <a:solidFill>
                  <a:schemeClr val="tx1"/>
                </a:solidFill>
                <a:effectLst/>
                <a:latin typeface="+mn-lt"/>
                <a:ea typeface="+mn-ea"/>
                <a:cs typeface="+mn-cs"/>
              </a:rPr>
              <a:t> Night</a:t>
            </a:r>
          </a:p>
          <a:p>
            <a:pPr lvl="0"/>
            <a:r>
              <a:rPr lang="fr-FR" sz="1200" b="1" kern="1200" dirty="0" err="1">
                <a:solidFill>
                  <a:schemeClr val="tx1"/>
                </a:solidFill>
                <a:effectLst/>
                <a:latin typeface="+mn-lt"/>
                <a:ea typeface="+mn-ea"/>
                <a:cs typeface="+mn-cs"/>
              </a:rPr>
              <a:t>Silk</a:t>
            </a:r>
            <a:r>
              <a:rPr lang="fr-FR" sz="1200" b="1" kern="1200" dirty="0">
                <a:solidFill>
                  <a:schemeClr val="tx1"/>
                </a:solidFill>
                <a:effectLst/>
                <a:latin typeface="+mn-lt"/>
                <a:ea typeface="+mn-ea"/>
                <a:cs typeface="+mn-cs"/>
              </a:rPr>
              <a:t> </a:t>
            </a:r>
            <a:r>
              <a:rPr lang="fr-FR" sz="1200" b="1" kern="1200" dirty="0" err="1">
                <a:solidFill>
                  <a:schemeClr val="tx1"/>
                </a:solidFill>
                <a:effectLst/>
                <a:latin typeface="+mn-lt"/>
                <a:ea typeface="+mn-ea"/>
                <a:cs typeface="+mn-cs"/>
              </a:rPr>
              <a:t>tree</a:t>
            </a:r>
            <a:r>
              <a:rPr lang="fr-FR" sz="1200" b="1"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anti-glycation</a:t>
            </a:r>
          </a:p>
          <a:p>
            <a:r>
              <a:rPr lang="fr-FR" sz="1200" kern="1200" dirty="0">
                <a:solidFill>
                  <a:schemeClr val="tx1"/>
                </a:solidFill>
                <a:effectLst/>
                <a:latin typeface="+mn-lt"/>
                <a:ea typeface="+mn-ea"/>
                <a:cs typeface="+mn-cs"/>
              </a:rPr>
              <a:t>It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 plant </a:t>
            </a:r>
            <a:r>
              <a:rPr lang="fr-FR" sz="1200" kern="1200" dirty="0" err="1">
                <a:solidFill>
                  <a:schemeClr val="tx1"/>
                </a:solidFill>
                <a:effectLst/>
                <a:latin typeface="+mn-lt"/>
                <a:ea typeface="+mn-ea"/>
                <a:cs typeface="+mn-cs"/>
              </a:rPr>
              <a:t>extract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specially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developed</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fight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against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signs</a:t>
            </a:r>
            <a:r>
              <a:rPr lang="fr-FR" sz="1200" kern="1200" dirty="0">
                <a:solidFill>
                  <a:schemeClr val="tx1"/>
                </a:solidFill>
                <a:effectLst/>
                <a:latin typeface="+mn-lt"/>
                <a:ea typeface="+mn-ea"/>
                <a:cs typeface="+mn-cs"/>
              </a:rPr>
              <a:t> of fatigue </a:t>
            </a:r>
            <a:r>
              <a:rPr lang="fr-FR" sz="1200" kern="1200" dirty="0" err="1">
                <a:solidFill>
                  <a:schemeClr val="tx1"/>
                </a:solidFill>
                <a:effectLst/>
                <a:latin typeface="+mn-lt"/>
                <a:ea typeface="+mn-ea"/>
                <a:cs typeface="+mn-cs"/>
              </a:rPr>
              <a:t>thanks</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its</a:t>
            </a:r>
            <a:r>
              <a:rPr lang="fr-FR" sz="1200" kern="1200" dirty="0">
                <a:solidFill>
                  <a:schemeClr val="tx1"/>
                </a:solidFill>
                <a:effectLst/>
                <a:latin typeface="+mn-lt"/>
                <a:ea typeface="+mn-ea"/>
                <a:cs typeface="+mn-cs"/>
              </a:rPr>
              <a:t> action on the </a:t>
            </a:r>
            <a:r>
              <a:rPr lang="fr-FR" sz="1200" kern="1200" dirty="0" err="1">
                <a:solidFill>
                  <a:schemeClr val="tx1"/>
                </a:solidFill>
                <a:effectLst/>
                <a:latin typeface="+mn-lt"/>
                <a:ea typeface="+mn-ea"/>
                <a:cs typeface="+mn-cs"/>
              </a:rPr>
              <a:t>detoxification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processes</a:t>
            </a:r>
            <a:r>
              <a:rPr lang="fr-FR" sz="1200" kern="1200" dirty="0">
                <a:solidFill>
                  <a:schemeClr val="tx1"/>
                </a:solidFill>
                <a:effectLst/>
                <a:latin typeface="+mn-lt"/>
                <a:ea typeface="+mn-ea"/>
                <a:cs typeface="+mn-cs"/>
              </a:rPr>
              <a:t> of cellular </a:t>
            </a:r>
            <a:r>
              <a:rPr lang="fr-FR" sz="1200" kern="1200" dirty="0" err="1">
                <a:solidFill>
                  <a:schemeClr val="tx1"/>
                </a:solidFill>
                <a:effectLst/>
                <a:latin typeface="+mn-lt"/>
                <a:ea typeface="+mn-ea"/>
                <a:cs typeface="+mn-cs"/>
              </a:rPr>
              <a:t>metabolism</a:t>
            </a:r>
            <a:r>
              <a:rPr lang="fr-FR" sz="1200" kern="1200" dirty="0">
                <a:solidFill>
                  <a:schemeClr val="tx1"/>
                </a:solidFill>
                <a:effectLst/>
                <a:latin typeface="+mn-lt"/>
                <a:ea typeface="+mn-ea"/>
                <a:cs typeface="+mn-cs"/>
              </a:rPr>
              <a:t>. It </a:t>
            </a:r>
            <a:r>
              <a:rPr lang="fr-FR" sz="1200" kern="1200" dirty="0" err="1">
                <a:solidFill>
                  <a:schemeClr val="tx1"/>
                </a:solidFill>
                <a:effectLst/>
                <a:latin typeface="+mn-lt"/>
                <a:ea typeface="+mn-ea"/>
                <a:cs typeface="+mn-cs"/>
              </a:rPr>
              <a:t>fights</a:t>
            </a:r>
            <a:r>
              <a:rPr lang="fr-FR" sz="1200" kern="1200" dirty="0">
                <a:solidFill>
                  <a:schemeClr val="tx1"/>
                </a:solidFill>
                <a:effectLst/>
                <a:latin typeface="+mn-lt"/>
                <a:ea typeface="+mn-ea"/>
                <a:cs typeface="+mn-cs"/>
              </a:rPr>
              <a:t> skin </a:t>
            </a:r>
            <a:r>
              <a:rPr lang="fr-FR" sz="1200" kern="1200" dirty="0" err="1">
                <a:solidFill>
                  <a:schemeClr val="tx1"/>
                </a:solidFill>
                <a:effectLst/>
                <a:latin typeface="+mn-lt"/>
                <a:ea typeface="+mn-ea"/>
                <a:cs typeface="+mn-cs"/>
              </a:rPr>
              <a:t>signs</a:t>
            </a:r>
            <a:r>
              <a:rPr lang="fr-FR" sz="1200" kern="1200" dirty="0">
                <a:solidFill>
                  <a:schemeClr val="tx1"/>
                </a:solidFill>
                <a:effectLst/>
                <a:latin typeface="+mn-lt"/>
                <a:ea typeface="+mn-ea"/>
                <a:cs typeface="+mn-cs"/>
              </a:rPr>
              <a:t> of fatigue </a:t>
            </a:r>
            <a:r>
              <a:rPr lang="fr-FR" sz="1200" kern="1200" dirty="0" err="1">
                <a:solidFill>
                  <a:schemeClr val="tx1"/>
                </a:solidFill>
                <a:effectLst/>
                <a:latin typeface="+mn-lt"/>
                <a:ea typeface="+mn-ea"/>
                <a:cs typeface="+mn-cs"/>
              </a:rPr>
              <a:t>caused</a:t>
            </a:r>
            <a:r>
              <a:rPr lang="fr-FR" sz="1200" kern="1200" dirty="0">
                <a:solidFill>
                  <a:schemeClr val="tx1"/>
                </a:solidFill>
                <a:effectLst/>
                <a:latin typeface="+mn-lt"/>
                <a:ea typeface="+mn-ea"/>
                <a:cs typeface="+mn-cs"/>
              </a:rPr>
              <a:t> by glycation and </a:t>
            </a:r>
            <a:r>
              <a:rPr lang="fr-FR" sz="1200" kern="1200" dirty="0" err="1">
                <a:solidFill>
                  <a:schemeClr val="tx1"/>
                </a:solidFill>
                <a:effectLst/>
                <a:latin typeface="+mn-lt"/>
                <a:ea typeface="+mn-ea"/>
                <a:cs typeface="+mn-cs"/>
              </a:rPr>
              <a:t>glycoxidation</a:t>
            </a:r>
            <a:r>
              <a:rPr lang="fr-FR" sz="1200" kern="1200" dirty="0">
                <a:solidFill>
                  <a:schemeClr val="tx1"/>
                </a:solidFill>
                <a:effectLst/>
                <a:latin typeface="+mn-lt"/>
                <a:ea typeface="+mn-ea"/>
                <a:cs typeface="+mn-cs"/>
              </a:rPr>
              <a:t>. It </a:t>
            </a:r>
            <a:r>
              <a:rPr lang="fr-FR" sz="1200" kern="1200" dirty="0" err="1">
                <a:solidFill>
                  <a:schemeClr val="tx1"/>
                </a:solidFill>
                <a:effectLst/>
                <a:latin typeface="+mn-lt"/>
                <a:ea typeface="+mn-ea"/>
                <a:cs typeface="+mn-cs"/>
              </a:rPr>
              <a:t>maintains</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mechanical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viability</a:t>
            </a:r>
            <a:r>
              <a:rPr lang="fr-FR" sz="1200" kern="1200" dirty="0">
                <a:solidFill>
                  <a:schemeClr val="tx1"/>
                </a:solidFill>
                <a:effectLst/>
                <a:latin typeface="+mn-lt"/>
                <a:ea typeface="+mn-ea"/>
                <a:cs typeface="+mn-cs"/>
              </a:rPr>
              <a:t> of the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their</a:t>
            </a:r>
            <a:r>
              <a:rPr lang="fr-FR" sz="1200" kern="1200" dirty="0">
                <a:solidFill>
                  <a:schemeClr val="tx1"/>
                </a:solidFill>
                <a:effectLst/>
                <a:latin typeface="+mn-lt"/>
                <a:ea typeface="+mn-ea"/>
                <a:cs typeface="+mn-cs"/>
              </a:rPr>
              <a:t> optimal </a:t>
            </a:r>
            <a:r>
              <a:rPr lang="fr-FR" sz="1200" kern="1200" dirty="0" err="1">
                <a:solidFill>
                  <a:schemeClr val="tx1"/>
                </a:solidFill>
                <a:effectLst/>
                <a:latin typeface="+mn-lt"/>
                <a:ea typeface="+mn-ea"/>
                <a:cs typeface="+mn-cs"/>
              </a:rPr>
              <a:t>energy</a:t>
            </a:r>
            <a:r>
              <a:rPr lang="fr-FR" sz="1200" kern="1200" dirty="0">
                <a:solidFill>
                  <a:schemeClr val="tx1"/>
                </a:solidFill>
                <a:effectLst/>
                <a:latin typeface="+mn-lt"/>
                <a:ea typeface="+mn-ea"/>
                <a:cs typeface="+mn-cs"/>
              </a:rPr>
              <a:t> production, rebalances the </a:t>
            </a:r>
            <a:r>
              <a:rPr lang="fr-FR" sz="1200" kern="1200" dirty="0" err="1">
                <a:solidFill>
                  <a:schemeClr val="tx1"/>
                </a:solidFill>
                <a:effectLst/>
                <a:latin typeface="+mn-lt"/>
                <a:ea typeface="+mn-ea"/>
                <a:cs typeface="+mn-cs"/>
              </a:rPr>
              <a:t>synthesis</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melatonin</a:t>
            </a:r>
            <a:r>
              <a:rPr lang="fr-FR" sz="1200" kern="1200" dirty="0">
                <a:solidFill>
                  <a:schemeClr val="tx1"/>
                </a:solidFill>
                <a:effectLst/>
                <a:latin typeface="+mn-lt"/>
                <a:ea typeface="+mn-ea"/>
                <a:cs typeface="+mn-cs"/>
              </a:rPr>
              <a:t> by </a:t>
            </a:r>
            <a:r>
              <a:rPr lang="fr-FR" sz="1200" kern="1200" dirty="0" err="1">
                <a:solidFill>
                  <a:schemeClr val="tx1"/>
                </a:solidFill>
                <a:effectLst/>
                <a:latin typeface="+mn-lt"/>
                <a:ea typeface="+mn-ea"/>
                <a:cs typeface="+mn-cs"/>
              </a:rPr>
              <a:t>fibroblasts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tired</a:t>
            </a:r>
            <a:r>
              <a:rPr lang="fr-FR" sz="1200" kern="1200" dirty="0">
                <a:solidFill>
                  <a:schemeClr val="tx1"/>
                </a:solidFill>
                <a:effectLst/>
                <a:latin typeface="+mn-lt"/>
                <a:ea typeface="+mn-ea"/>
                <a:cs typeface="+mn-cs"/>
              </a:rPr>
              <a:t> by glycation and </a:t>
            </a:r>
            <a:r>
              <a:rPr lang="fr-FR" sz="1200" kern="1200" dirty="0" err="1">
                <a:solidFill>
                  <a:schemeClr val="tx1"/>
                </a:solidFill>
                <a:effectLst/>
                <a:latin typeface="+mn-lt"/>
                <a:ea typeface="+mn-ea"/>
                <a:cs typeface="+mn-cs"/>
              </a:rPr>
              <a:t>ensures</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elimination</a:t>
            </a:r>
            <a:r>
              <a:rPr lang="fr-FR" sz="1200" kern="1200" dirty="0">
                <a:solidFill>
                  <a:schemeClr val="tx1"/>
                </a:solidFill>
                <a:effectLst/>
                <a:latin typeface="+mn-lt"/>
                <a:ea typeface="+mn-ea"/>
                <a:cs typeface="+mn-cs"/>
              </a:rPr>
              <a:t> of cellular </a:t>
            </a:r>
            <a:r>
              <a:rPr lang="fr-FR" sz="1200" kern="1200" dirty="0" err="1">
                <a:solidFill>
                  <a:schemeClr val="tx1"/>
                </a:solidFill>
                <a:effectLst/>
                <a:latin typeface="+mn-lt"/>
                <a:ea typeface="+mn-ea"/>
                <a:cs typeface="+mn-cs"/>
              </a:rPr>
              <a:t>waste</a:t>
            </a:r>
            <a:r>
              <a:rPr lang="fr-FR" sz="1200" kern="1200" dirty="0">
                <a:solidFill>
                  <a:schemeClr val="tx1"/>
                </a:solidFill>
                <a:effectLst/>
                <a:latin typeface="+mn-lt"/>
                <a:ea typeface="+mn-ea"/>
                <a:cs typeface="+mn-cs"/>
              </a:rPr>
              <a:t>.</a:t>
            </a:r>
          </a:p>
          <a:p>
            <a:r>
              <a:rPr lang="fr-FR" sz="1200" kern="1200" dirty="0">
                <a:solidFill>
                  <a:schemeClr val="tx1"/>
                </a:solidFill>
                <a:effectLst/>
                <a:latin typeface="+mn-lt"/>
                <a:ea typeface="+mn-ea"/>
                <a:cs typeface="+mn-cs"/>
              </a:rPr>
              <a:t>Note: Glycation: the binding of a </a:t>
            </a:r>
            <a:r>
              <a:rPr lang="fr-FR" sz="1200" kern="1200" dirty="0" err="1">
                <a:solidFill>
                  <a:schemeClr val="tx1"/>
                </a:solidFill>
                <a:effectLst/>
                <a:latin typeface="+mn-lt"/>
                <a:ea typeface="+mn-ea"/>
                <a:cs typeface="+mn-cs"/>
              </a:rPr>
              <a:t>sugar</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proteins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causing</a:t>
            </a:r>
            <a:r>
              <a:rPr lang="fr-FR" sz="1200" kern="1200" dirty="0">
                <a:solidFill>
                  <a:schemeClr val="tx1"/>
                </a:solidFill>
                <a:effectLst/>
                <a:latin typeface="+mn-lt"/>
                <a:ea typeface="+mn-ea"/>
                <a:cs typeface="+mn-cs"/>
              </a:rPr>
              <a:t> a structural </a:t>
            </a:r>
            <a:r>
              <a:rPr lang="fr-FR" sz="1200" kern="1200" dirty="0" err="1">
                <a:solidFill>
                  <a:schemeClr val="tx1"/>
                </a:solidFill>
                <a:effectLst/>
                <a:latin typeface="+mn-lt"/>
                <a:ea typeface="+mn-ea"/>
                <a:cs typeface="+mn-cs"/>
              </a:rPr>
              <a:t>rearrangement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These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glycated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proteins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cannot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destroyed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naturally</a:t>
            </a:r>
            <a:r>
              <a:rPr lang="fr-FR" sz="1200" kern="1200" dirty="0">
                <a:solidFill>
                  <a:schemeClr val="tx1"/>
                </a:solidFill>
                <a:effectLst/>
                <a:latin typeface="+mn-lt"/>
                <a:ea typeface="+mn-ea"/>
                <a:cs typeface="+mn-cs"/>
              </a:rPr>
              <a:t> by </a:t>
            </a:r>
            <a:r>
              <a:rPr lang="fr-FR" sz="1200" kern="1200" dirty="0" err="1">
                <a:solidFill>
                  <a:schemeClr val="tx1"/>
                </a:solidFill>
                <a:effectLst/>
                <a:latin typeface="+mn-lt"/>
                <a:ea typeface="+mn-ea"/>
                <a:cs typeface="+mn-cs"/>
              </a:rPr>
              <a:t>our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own</a:t>
            </a:r>
            <a:r>
              <a:rPr lang="fr-FR" sz="1200" kern="1200" dirty="0">
                <a:solidFill>
                  <a:schemeClr val="tx1"/>
                </a:solidFill>
                <a:effectLst/>
                <a:latin typeface="+mn-lt"/>
                <a:ea typeface="+mn-ea"/>
                <a:cs typeface="+mn-cs"/>
              </a:rPr>
              <a:t> destruction </a:t>
            </a:r>
            <a:r>
              <a:rPr lang="fr-FR" sz="1200" kern="1200" dirty="0" err="1">
                <a:solidFill>
                  <a:schemeClr val="tx1"/>
                </a:solidFill>
                <a:effectLst/>
                <a:latin typeface="+mn-lt"/>
                <a:ea typeface="+mn-ea"/>
                <a:cs typeface="+mn-cs"/>
              </a:rPr>
              <a:t>systems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These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products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then</a:t>
            </a:r>
            <a:r>
              <a:rPr lang="fr-FR" sz="1200" kern="1200" dirty="0">
                <a:solidFill>
                  <a:schemeClr val="tx1"/>
                </a:solidFill>
                <a:effectLst/>
                <a:latin typeface="+mn-lt"/>
                <a:ea typeface="+mn-ea"/>
                <a:cs typeface="+mn-cs"/>
              </a:rPr>
              <a:t> pile up in the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without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being</a:t>
            </a:r>
            <a:r>
              <a:rPr lang="fr-FR" sz="1200" kern="1200" dirty="0">
                <a:solidFill>
                  <a:schemeClr val="tx1"/>
                </a:solidFill>
                <a:effectLst/>
                <a:latin typeface="+mn-lt"/>
                <a:ea typeface="+mn-ea"/>
                <a:cs typeface="+mn-cs"/>
              </a:rPr>
              <a:t> able to </a:t>
            </a:r>
            <a:r>
              <a:rPr lang="fr-FR" sz="1200" kern="1200" dirty="0" err="1">
                <a:solidFill>
                  <a:schemeClr val="tx1"/>
                </a:solidFill>
                <a:effectLst/>
                <a:latin typeface="+mn-lt"/>
                <a:ea typeface="+mn-ea"/>
                <a:cs typeface="+mn-cs"/>
              </a:rPr>
              <a:t>get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rid</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them</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Gradually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these</a:t>
            </a:r>
            <a:r>
              <a:rPr lang="fr-FR" sz="1200" kern="1200" dirty="0">
                <a:solidFill>
                  <a:schemeClr val="tx1"/>
                </a:solidFill>
                <a:effectLst/>
                <a:latin typeface="+mn-lt"/>
                <a:ea typeface="+mn-ea"/>
                <a:cs typeface="+mn-cs"/>
              </a:rPr>
              <a:t> substances cause the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metabolism</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malfunction</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eventually</a:t>
            </a:r>
            <a:r>
              <a:rPr lang="fr-FR" sz="1200" kern="1200" dirty="0">
                <a:solidFill>
                  <a:schemeClr val="tx1"/>
                </a:solidFill>
                <a:effectLst/>
                <a:latin typeface="+mn-lt"/>
                <a:ea typeface="+mn-ea"/>
                <a:cs typeface="+mn-cs"/>
              </a:rPr>
              <a:t> lead to </a:t>
            </a:r>
            <a:r>
              <a:rPr lang="fr-FR" sz="1200" kern="1200" dirty="0" err="1">
                <a:solidFill>
                  <a:schemeClr val="tx1"/>
                </a:solidFill>
                <a:effectLst/>
                <a:latin typeface="+mn-lt"/>
                <a:ea typeface="+mn-ea"/>
                <a:cs typeface="+mn-cs"/>
              </a:rPr>
              <a:t>its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death</a:t>
            </a:r>
            <a:r>
              <a:rPr lang="fr-FR" sz="1200" kern="1200" dirty="0">
                <a:solidFill>
                  <a:schemeClr val="tx1"/>
                </a:solidFill>
                <a:effectLst/>
                <a:latin typeface="+mn-lt"/>
                <a:ea typeface="+mn-ea"/>
                <a:cs typeface="+mn-cs"/>
              </a:rPr>
              <a:t>.  </a:t>
            </a:r>
          </a:p>
          <a:p>
            <a:pPr lvl="0"/>
            <a:r>
              <a:rPr lang="fr-FR" sz="1200" b="1" kern="1200" dirty="0" err="1">
                <a:solidFill>
                  <a:schemeClr val="tx1"/>
                </a:solidFill>
                <a:effectLst/>
                <a:latin typeface="+mn-lt"/>
                <a:ea typeface="+mn-ea"/>
                <a:cs typeface="+mn-cs"/>
              </a:rPr>
              <a:t>Euglena</a:t>
            </a:r>
            <a:r>
              <a:rPr lang="fr-FR" sz="1200" b="1" kern="1200" dirty="0">
                <a:solidFill>
                  <a:schemeClr val="tx1"/>
                </a:solidFill>
                <a:effectLst/>
                <a:latin typeface="+mn-lt"/>
                <a:ea typeface="+mn-ea"/>
                <a:cs typeface="+mn-cs"/>
              </a:rPr>
              <a:t> gracilis </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regenerating</a:t>
            </a:r>
            <a:endParaRPr lang="fr-FR" sz="1200" kern="1200" dirty="0">
              <a:solidFill>
                <a:schemeClr val="tx1"/>
              </a:solidFill>
              <a:effectLst/>
              <a:latin typeface="+mn-lt"/>
              <a:ea typeface="+mn-ea"/>
              <a:cs typeface="+mn-cs"/>
            </a:endParaRPr>
          </a:p>
          <a:p>
            <a:r>
              <a:rPr lang="fr-FR" sz="1200" kern="1200" dirty="0" err="1">
                <a:solidFill>
                  <a:schemeClr val="tx1"/>
                </a:solidFill>
                <a:effectLst/>
                <a:latin typeface="+mn-lt"/>
                <a:ea typeface="+mn-ea"/>
                <a:cs typeface="+mn-cs"/>
              </a:rPr>
              <a:t>Euglene</a:t>
            </a:r>
            <a:r>
              <a:rPr lang="fr-FR" sz="1200" kern="1200" dirty="0">
                <a:solidFill>
                  <a:schemeClr val="tx1"/>
                </a:solidFill>
                <a:effectLst/>
                <a:latin typeface="+mn-lt"/>
                <a:ea typeface="+mn-ea"/>
                <a:cs typeface="+mn-cs"/>
              </a:rPr>
              <a:t> has a </a:t>
            </a:r>
            <a:r>
              <a:rPr lang="fr-FR" sz="1200" kern="1200" dirty="0" err="1">
                <a:solidFill>
                  <a:schemeClr val="tx1"/>
                </a:solidFill>
                <a:effectLst/>
                <a:latin typeface="+mn-lt"/>
                <a:ea typeface="+mn-ea"/>
                <a:cs typeface="+mn-cs"/>
              </a:rPr>
              <a:t>metabolism</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similar</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that</a:t>
            </a:r>
            <a:r>
              <a:rPr lang="fr-FR" sz="1200" kern="1200" dirty="0">
                <a:solidFill>
                  <a:schemeClr val="tx1"/>
                </a:solidFill>
                <a:effectLst/>
                <a:latin typeface="+mn-lt"/>
                <a:ea typeface="+mn-ea"/>
                <a:cs typeface="+mn-cs"/>
              </a:rPr>
              <a:t> of skin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metabolism</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controlled</a:t>
            </a:r>
            <a:r>
              <a:rPr lang="fr-FR" sz="1200" kern="1200" dirty="0">
                <a:solidFill>
                  <a:schemeClr val="tx1"/>
                </a:solidFill>
                <a:effectLst/>
                <a:latin typeface="+mn-lt"/>
                <a:ea typeface="+mn-ea"/>
                <a:cs typeface="+mn-cs"/>
              </a:rPr>
              <a:t> by the alternation of light and </a:t>
            </a:r>
            <a:r>
              <a:rPr lang="fr-FR" sz="1200" kern="1200" dirty="0" err="1">
                <a:solidFill>
                  <a:schemeClr val="tx1"/>
                </a:solidFill>
                <a:effectLst/>
                <a:latin typeface="+mn-lt"/>
                <a:ea typeface="+mn-ea"/>
                <a:cs typeface="+mn-cs"/>
              </a:rPr>
              <a:t>darkness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day</a:t>
            </a:r>
            <a:r>
              <a:rPr lang="fr-FR" sz="1200" kern="1200" dirty="0">
                <a:solidFill>
                  <a:schemeClr val="tx1"/>
                </a:solidFill>
                <a:effectLst/>
                <a:latin typeface="+mn-lt"/>
                <a:ea typeface="+mn-ea"/>
                <a:cs typeface="+mn-cs"/>
              </a:rPr>
              <a:t>/night). In addition, </a:t>
            </a:r>
            <a:r>
              <a:rPr lang="fr-FR" sz="1200" kern="1200" dirty="0" err="1">
                <a:solidFill>
                  <a:schemeClr val="tx1"/>
                </a:solidFill>
                <a:effectLst/>
                <a:latin typeface="+mn-lt"/>
                <a:ea typeface="+mn-ea"/>
                <a:cs typeface="+mn-cs"/>
              </a:rPr>
              <a:t>it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contains</a:t>
            </a:r>
            <a:r>
              <a:rPr lang="fr-FR" sz="1200" kern="1200" dirty="0">
                <a:solidFill>
                  <a:schemeClr val="tx1"/>
                </a:solidFill>
                <a:effectLst/>
                <a:latin typeface="+mn-lt"/>
                <a:ea typeface="+mn-ea"/>
                <a:cs typeface="+mn-cs"/>
              </a:rPr>
              <a:t> phosphoinositides </a:t>
            </a:r>
            <a:r>
              <a:rPr lang="fr-FR" sz="1200" kern="1200" dirty="0" err="1">
                <a:solidFill>
                  <a:schemeClr val="tx1"/>
                </a:solidFill>
                <a:effectLst/>
                <a:latin typeface="+mn-lt"/>
                <a:ea typeface="+mn-ea"/>
                <a:cs typeface="+mn-cs"/>
              </a:rPr>
              <a:t>which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act</a:t>
            </a:r>
            <a:r>
              <a:rPr lang="fr-FR" sz="1200" kern="1200" dirty="0">
                <a:solidFill>
                  <a:schemeClr val="tx1"/>
                </a:solidFill>
                <a:effectLst/>
                <a:latin typeface="+mn-lt"/>
                <a:ea typeface="+mn-ea"/>
                <a:cs typeface="+mn-cs"/>
              </a:rPr>
              <a:t> as a </a:t>
            </a:r>
            <a:r>
              <a:rPr lang="fr-FR" sz="1200" kern="1200" dirty="0" err="1">
                <a:solidFill>
                  <a:schemeClr val="tx1"/>
                </a:solidFill>
                <a:effectLst/>
                <a:latin typeface="+mn-lt"/>
                <a:ea typeface="+mn-ea"/>
                <a:cs typeface="+mn-cs"/>
              </a:rPr>
              <a:t>precursor</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stimulate</a:t>
            </a:r>
            <a:r>
              <a:rPr lang="fr-FR" sz="1200" kern="1200" dirty="0">
                <a:solidFill>
                  <a:schemeClr val="tx1"/>
                </a:solidFill>
                <a:effectLst/>
                <a:latin typeface="+mn-lt"/>
                <a:ea typeface="+mn-ea"/>
                <a:cs typeface="+mn-cs"/>
              </a:rPr>
              <a:t> the skin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Euglene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therefore</a:t>
            </a:r>
            <a:r>
              <a:rPr lang="fr-FR" sz="1200" kern="1200" dirty="0">
                <a:solidFill>
                  <a:schemeClr val="tx1"/>
                </a:solidFill>
                <a:effectLst/>
                <a:latin typeface="+mn-lt"/>
                <a:ea typeface="+mn-ea"/>
                <a:cs typeface="+mn-cs"/>
              </a:rPr>
              <a:t> a source of </a:t>
            </a:r>
            <a:r>
              <a:rPr lang="fr-FR" sz="1200" kern="1200" dirty="0" err="1">
                <a:solidFill>
                  <a:schemeClr val="tx1"/>
                </a:solidFill>
                <a:effectLst/>
                <a:latin typeface="+mn-lt"/>
                <a:ea typeface="+mn-ea"/>
                <a:cs typeface="+mn-cs"/>
              </a:rPr>
              <a:t>vitality</a:t>
            </a:r>
            <a:r>
              <a:rPr lang="fr-FR" sz="1200" kern="1200" dirty="0">
                <a:solidFill>
                  <a:schemeClr val="tx1"/>
                </a:solidFill>
                <a:effectLst/>
                <a:latin typeface="+mn-lt"/>
                <a:ea typeface="+mn-ea"/>
                <a:cs typeface="+mn-cs"/>
              </a:rPr>
              <a:t> and cellular </a:t>
            </a:r>
            <a:r>
              <a:rPr lang="fr-FR" sz="1200" kern="1200" dirty="0" err="1">
                <a:solidFill>
                  <a:schemeClr val="tx1"/>
                </a:solidFill>
                <a:effectLst/>
                <a:latin typeface="+mn-lt"/>
                <a:ea typeface="+mn-ea"/>
                <a:cs typeface="+mn-cs"/>
              </a:rPr>
              <a:t>energy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thanks</a:t>
            </a:r>
            <a:r>
              <a:rPr lang="fr-FR" sz="1200" kern="1200" dirty="0">
                <a:solidFill>
                  <a:schemeClr val="tx1"/>
                </a:solidFill>
                <a:effectLst/>
                <a:latin typeface="+mn-lt"/>
                <a:ea typeface="+mn-ea"/>
                <a:cs typeface="+mn-cs"/>
              </a:rPr>
              <a:t> to the stimulation of ATP production: +48% in 2 </a:t>
            </a:r>
            <a:r>
              <a:rPr lang="fr-FR" sz="1200" kern="1200" dirty="0" err="1">
                <a:solidFill>
                  <a:schemeClr val="tx1"/>
                </a:solidFill>
                <a:effectLst/>
                <a:latin typeface="+mn-lt"/>
                <a:ea typeface="+mn-ea"/>
                <a:cs typeface="+mn-cs"/>
              </a:rPr>
              <a:t>hours</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increase</a:t>
            </a:r>
            <a:r>
              <a:rPr lang="fr-FR" sz="1200" kern="1200" dirty="0">
                <a:solidFill>
                  <a:schemeClr val="tx1"/>
                </a:solidFill>
                <a:effectLst/>
                <a:latin typeface="+mn-lt"/>
                <a:ea typeface="+mn-ea"/>
                <a:cs typeface="+mn-cs"/>
              </a:rPr>
              <a:t> in IP3 production (a </a:t>
            </a:r>
            <a:r>
              <a:rPr lang="fr-FR" sz="1200" kern="1200" dirty="0" err="1">
                <a:solidFill>
                  <a:schemeClr val="tx1"/>
                </a:solidFill>
                <a:effectLst/>
                <a:latin typeface="+mn-lt"/>
                <a:ea typeface="+mn-ea"/>
                <a:cs typeface="+mn-cs"/>
              </a:rPr>
              <a:t>molecule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involved</a:t>
            </a:r>
            <a:r>
              <a:rPr lang="fr-FR" sz="1200" kern="1200" dirty="0">
                <a:solidFill>
                  <a:schemeClr val="tx1"/>
                </a:solidFill>
                <a:effectLst/>
                <a:latin typeface="+mn-lt"/>
                <a:ea typeface="+mn-ea"/>
                <a:cs typeface="+mn-cs"/>
              </a:rPr>
              <a:t> in </a:t>
            </a:r>
            <a:r>
              <a:rPr lang="fr-FR" sz="1200" kern="1200" dirty="0" err="1">
                <a:solidFill>
                  <a:schemeClr val="tx1"/>
                </a:solidFill>
                <a:effectLst/>
                <a:latin typeface="+mn-lt"/>
                <a:ea typeface="+mn-ea"/>
                <a:cs typeface="+mn-cs"/>
              </a:rPr>
              <a:t>fibrobast</a:t>
            </a:r>
            <a:r>
              <a:rPr lang="fr-FR" sz="1200" kern="1200" dirty="0">
                <a:solidFill>
                  <a:schemeClr val="tx1"/>
                </a:solidFill>
                <a:effectLst/>
                <a:latin typeface="+mn-lt"/>
                <a:ea typeface="+mn-ea"/>
                <a:cs typeface="+mn-cs"/>
              </a:rPr>
              <a:t>/</a:t>
            </a:r>
            <a:r>
              <a:rPr lang="fr-FR" sz="1200" kern="1200" dirty="0" err="1">
                <a:solidFill>
                  <a:schemeClr val="tx1"/>
                </a:solidFill>
                <a:effectLst/>
                <a:latin typeface="+mn-lt"/>
                <a:ea typeface="+mn-ea"/>
                <a:cs typeface="+mn-cs"/>
              </a:rPr>
              <a:t>collagen</a:t>
            </a:r>
            <a:r>
              <a:rPr lang="fr-FR" sz="1200" kern="1200" dirty="0">
                <a:solidFill>
                  <a:schemeClr val="tx1"/>
                </a:solidFill>
                <a:effectLst/>
                <a:latin typeface="+mn-lt"/>
                <a:ea typeface="+mn-ea"/>
                <a:cs typeface="+mn-cs"/>
              </a:rPr>
              <a:t> communication) and the activation of calcium </a:t>
            </a:r>
            <a:r>
              <a:rPr lang="fr-FR" sz="1200" kern="1200" dirty="0" err="1">
                <a:solidFill>
                  <a:schemeClr val="tx1"/>
                </a:solidFill>
                <a:effectLst/>
                <a:latin typeface="+mn-lt"/>
                <a:ea typeface="+mn-ea"/>
                <a:cs typeface="+mn-cs"/>
              </a:rPr>
              <a:t>destocking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meaning</a:t>
            </a:r>
            <a:r>
              <a:rPr lang="fr-FR" sz="1200" kern="1200" dirty="0">
                <a:solidFill>
                  <a:schemeClr val="tx1"/>
                </a:solidFill>
                <a:effectLst/>
                <a:latin typeface="+mn-lt"/>
                <a:ea typeface="+mn-ea"/>
                <a:cs typeface="+mn-cs"/>
              </a:rPr>
              <a:t> the passage of the </a:t>
            </a:r>
            <a:r>
              <a:rPr lang="fr-FR" sz="1200" kern="1200" dirty="0" err="1">
                <a:solidFill>
                  <a:schemeClr val="tx1"/>
                </a:solidFill>
                <a:effectLst/>
                <a:latin typeface="+mn-lt"/>
                <a:ea typeface="+mn-ea"/>
                <a:cs typeface="+mn-cs"/>
              </a:rPr>
              <a:t>cell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from</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resting</a:t>
            </a:r>
            <a:r>
              <a:rPr lang="fr-FR" sz="1200" kern="1200" dirty="0">
                <a:solidFill>
                  <a:schemeClr val="tx1"/>
                </a:solidFill>
                <a:effectLst/>
                <a:latin typeface="+mn-lt"/>
                <a:ea typeface="+mn-ea"/>
                <a:cs typeface="+mn-cs"/>
              </a:rPr>
              <a:t>" state to an "</a:t>
            </a:r>
            <a:r>
              <a:rPr lang="fr-FR" sz="1200" kern="1200" dirty="0" err="1">
                <a:solidFill>
                  <a:schemeClr val="tx1"/>
                </a:solidFill>
                <a:effectLst/>
                <a:latin typeface="+mn-lt"/>
                <a:ea typeface="+mn-ea"/>
                <a:cs typeface="+mn-cs"/>
              </a:rPr>
              <a:t>activated</a:t>
            </a:r>
            <a:r>
              <a:rPr lang="fr-FR" sz="1200" kern="1200" dirty="0">
                <a:solidFill>
                  <a:schemeClr val="tx1"/>
                </a:solidFill>
                <a:effectLst/>
                <a:latin typeface="+mn-lt"/>
                <a:ea typeface="+mn-ea"/>
                <a:cs typeface="+mn-cs"/>
              </a:rPr>
              <a:t>" state (Ca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involved</a:t>
            </a:r>
            <a:r>
              <a:rPr lang="fr-FR" sz="1200" kern="1200" dirty="0">
                <a:solidFill>
                  <a:schemeClr val="tx1"/>
                </a:solidFill>
                <a:effectLst/>
                <a:latin typeface="+mn-lt"/>
                <a:ea typeface="+mn-ea"/>
                <a:cs typeface="+mn-cs"/>
              </a:rPr>
              <a:t> in </a:t>
            </a:r>
            <a:r>
              <a:rPr lang="fr-FR" sz="1200" kern="1200" dirty="0" err="1">
                <a:solidFill>
                  <a:schemeClr val="tx1"/>
                </a:solidFill>
                <a:effectLst/>
                <a:latin typeface="+mn-lt"/>
                <a:ea typeface="+mn-ea"/>
                <a:cs typeface="+mn-cs"/>
              </a:rPr>
              <a:t>many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metabolic</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reactions</a:t>
            </a:r>
            <a:r>
              <a:rPr lang="fr-FR" sz="1200" kern="1200" dirty="0">
                <a:solidFill>
                  <a:schemeClr val="tx1"/>
                </a:solidFill>
                <a:effectLst/>
                <a:latin typeface="+mn-lt"/>
                <a:ea typeface="+mn-ea"/>
                <a:cs typeface="+mn-cs"/>
              </a:rPr>
              <a:t>), </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Home use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In the </a:t>
            </a:r>
            <a:r>
              <a:rPr lang="fr-FR" sz="1200" kern="1200" dirty="0" err="1">
                <a:solidFill>
                  <a:schemeClr val="tx1"/>
                </a:solidFill>
                <a:effectLst/>
                <a:latin typeface="+mn-lt"/>
                <a:ea typeface="+mn-ea"/>
                <a:cs typeface="+mn-cs"/>
              </a:rPr>
              <a:t>morning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after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cleansing</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misting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appropriate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Yon</a:t>
            </a:r>
            <a:r>
              <a:rPr lang="fr-FR" sz="1200" kern="1200" dirty="0">
                <a:solidFill>
                  <a:schemeClr val="tx1"/>
                </a:solidFill>
                <a:effectLst/>
                <a:latin typeface="+mn-lt"/>
                <a:ea typeface="+mn-ea"/>
                <a:cs typeface="+mn-cs"/>
              </a:rPr>
              <a:t>-Ka Lotion, </a:t>
            </a:r>
            <a:r>
              <a:rPr lang="fr-FR" sz="1200" kern="1200" dirty="0" err="1">
                <a:solidFill>
                  <a:schemeClr val="tx1"/>
                </a:solidFill>
                <a:effectLst/>
                <a:latin typeface="+mn-lt"/>
                <a:ea typeface="+mn-ea"/>
                <a:cs typeface="+mn-cs"/>
              </a:rPr>
              <a:t>apply</a:t>
            </a:r>
            <a:r>
              <a:rPr lang="fr-FR" sz="1200" kern="1200" dirty="0">
                <a:solidFill>
                  <a:schemeClr val="tx1"/>
                </a:solidFill>
                <a:effectLst/>
                <a:latin typeface="+mn-lt"/>
                <a:ea typeface="+mn-ea"/>
                <a:cs typeface="+mn-cs"/>
              </a:rPr>
              <a:t> Time </a:t>
            </a:r>
            <a:r>
              <a:rPr lang="fr-FR" sz="1200" kern="1200" dirty="0" err="1">
                <a:solidFill>
                  <a:schemeClr val="tx1"/>
                </a:solidFill>
                <a:effectLst/>
                <a:latin typeface="+mn-lt"/>
                <a:ea typeface="+mn-ea"/>
                <a:cs typeface="+mn-cs"/>
              </a:rPr>
              <a:t>Resist</a:t>
            </a:r>
            <a:r>
              <a:rPr lang="fr-FR" sz="1200" kern="1200" dirty="0">
                <a:solidFill>
                  <a:schemeClr val="tx1"/>
                </a:solidFill>
                <a:effectLst/>
                <a:latin typeface="+mn-lt"/>
                <a:ea typeface="+mn-ea"/>
                <a:cs typeface="+mn-cs"/>
              </a:rPr>
              <a:t> Jour to the </a:t>
            </a:r>
            <a:r>
              <a:rPr lang="fr-FR" sz="1200" kern="1200" dirty="0" err="1">
                <a:solidFill>
                  <a:schemeClr val="tx1"/>
                </a:solidFill>
                <a:effectLst/>
                <a:latin typeface="+mn-lt"/>
                <a:ea typeface="+mn-ea"/>
                <a:cs typeface="+mn-cs"/>
              </a:rPr>
              <a:t>entire</a:t>
            </a:r>
            <a:r>
              <a:rPr lang="fr-FR" sz="1200" kern="1200" dirty="0">
                <a:solidFill>
                  <a:schemeClr val="tx1"/>
                </a:solidFill>
                <a:effectLst/>
                <a:latin typeface="+mn-lt"/>
                <a:ea typeface="+mn-ea"/>
                <a:cs typeface="+mn-cs"/>
              </a:rPr>
              <a:t> face, neck and décolleté. Massage the </a:t>
            </a:r>
            <a:r>
              <a:rPr lang="fr-FR" sz="1200" kern="1200" dirty="0" err="1">
                <a:solidFill>
                  <a:schemeClr val="tx1"/>
                </a:solidFill>
                <a:effectLst/>
                <a:latin typeface="+mn-lt"/>
                <a:ea typeface="+mn-ea"/>
                <a:cs typeface="+mn-cs"/>
              </a:rPr>
              <a:t>cream</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into</a:t>
            </a:r>
            <a:r>
              <a:rPr lang="fr-FR" sz="1200" kern="1200" dirty="0">
                <a:solidFill>
                  <a:schemeClr val="tx1"/>
                </a:solidFill>
                <a:effectLst/>
                <a:latin typeface="+mn-lt"/>
                <a:ea typeface="+mn-ea"/>
                <a:cs typeface="+mn-cs"/>
              </a:rPr>
              <a:t> the skin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light </a:t>
            </a:r>
            <a:r>
              <a:rPr lang="fr-FR" sz="1200" kern="1200" dirty="0" err="1">
                <a:solidFill>
                  <a:schemeClr val="tx1"/>
                </a:solidFill>
                <a:effectLst/>
                <a:latin typeface="+mn-lt"/>
                <a:ea typeface="+mn-ea"/>
                <a:cs typeface="+mn-cs"/>
              </a:rPr>
              <a:t>strokes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gentle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pinches</a:t>
            </a:r>
            <a:r>
              <a:rPr lang="fr-FR" sz="1200" kern="1200" dirty="0">
                <a:solidFill>
                  <a:schemeClr val="tx1"/>
                </a:solidFill>
                <a:effectLst/>
                <a:latin typeface="+mn-lt"/>
                <a:ea typeface="+mn-ea"/>
                <a:cs typeface="+mn-cs"/>
              </a:rPr>
              <a:t>. In the </a:t>
            </a:r>
            <a:r>
              <a:rPr lang="fr-FR" sz="1200" kern="1200" dirty="0" err="1">
                <a:solidFill>
                  <a:schemeClr val="tx1"/>
                </a:solidFill>
                <a:effectLst/>
                <a:latin typeface="+mn-lt"/>
                <a:ea typeface="+mn-ea"/>
                <a:cs typeface="+mn-cs"/>
              </a:rPr>
              <a:t>evening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after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cleansing</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removing</a:t>
            </a:r>
            <a:r>
              <a:rPr lang="fr-FR" sz="1200" kern="1200" dirty="0">
                <a:solidFill>
                  <a:schemeClr val="tx1"/>
                </a:solidFill>
                <a:effectLst/>
                <a:latin typeface="+mn-lt"/>
                <a:ea typeface="+mn-ea"/>
                <a:cs typeface="+mn-cs"/>
              </a:rPr>
              <a:t> make-up and </a:t>
            </a:r>
            <a:r>
              <a:rPr lang="fr-FR" sz="1200" kern="1200" dirty="0" err="1">
                <a:solidFill>
                  <a:schemeClr val="tx1"/>
                </a:solidFill>
                <a:effectLst/>
                <a:latin typeface="+mn-lt"/>
                <a:ea typeface="+mn-ea"/>
                <a:cs typeface="+mn-cs"/>
              </a:rPr>
              <a:t>applying</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appropriate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Yon</a:t>
            </a:r>
            <a:r>
              <a:rPr lang="fr-FR" sz="1200" kern="1200" dirty="0">
                <a:solidFill>
                  <a:schemeClr val="tx1"/>
                </a:solidFill>
                <a:effectLst/>
                <a:latin typeface="+mn-lt"/>
                <a:ea typeface="+mn-ea"/>
                <a:cs typeface="+mn-cs"/>
              </a:rPr>
              <a:t>-Ka Lotion, </a:t>
            </a:r>
            <a:r>
              <a:rPr lang="fr-FR" sz="1200" kern="1200" dirty="0" err="1">
                <a:solidFill>
                  <a:schemeClr val="tx1"/>
                </a:solidFill>
                <a:effectLst/>
                <a:latin typeface="+mn-lt"/>
                <a:ea typeface="+mn-ea"/>
                <a:cs typeface="+mn-cs"/>
              </a:rPr>
              <a:t>apply</a:t>
            </a:r>
            <a:r>
              <a:rPr lang="fr-FR" sz="1200" kern="1200" dirty="0">
                <a:solidFill>
                  <a:schemeClr val="tx1"/>
                </a:solidFill>
                <a:effectLst/>
                <a:latin typeface="+mn-lt"/>
                <a:ea typeface="+mn-ea"/>
                <a:cs typeface="+mn-cs"/>
              </a:rPr>
              <a:t> Time </a:t>
            </a:r>
            <a:r>
              <a:rPr lang="fr-FR" sz="1200" kern="1200" dirty="0" err="1">
                <a:solidFill>
                  <a:schemeClr val="tx1"/>
                </a:solidFill>
                <a:effectLst/>
                <a:latin typeface="+mn-lt"/>
                <a:ea typeface="+mn-ea"/>
                <a:cs typeface="+mn-cs"/>
              </a:rPr>
              <a:t>Resist</a:t>
            </a:r>
            <a:r>
              <a:rPr lang="fr-FR" sz="1200" kern="1200" dirty="0">
                <a:solidFill>
                  <a:schemeClr val="tx1"/>
                </a:solidFill>
                <a:effectLst/>
                <a:latin typeface="+mn-lt"/>
                <a:ea typeface="+mn-ea"/>
                <a:cs typeface="+mn-cs"/>
              </a:rPr>
              <a:t> Night to the </a:t>
            </a:r>
            <a:r>
              <a:rPr lang="fr-FR" sz="1200" kern="1200" dirty="0" err="1">
                <a:solidFill>
                  <a:schemeClr val="tx1"/>
                </a:solidFill>
                <a:effectLst/>
                <a:latin typeface="+mn-lt"/>
                <a:ea typeface="+mn-ea"/>
                <a:cs typeface="+mn-cs"/>
              </a:rPr>
              <a:t>entire</a:t>
            </a:r>
            <a:r>
              <a:rPr lang="fr-FR" sz="1200" kern="1200" dirty="0">
                <a:solidFill>
                  <a:schemeClr val="tx1"/>
                </a:solidFill>
                <a:effectLst/>
                <a:latin typeface="+mn-lt"/>
                <a:ea typeface="+mn-ea"/>
                <a:cs typeface="+mn-cs"/>
              </a:rPr>
              <a:t> face, neck and décolleté.</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Use in the </a:t>
            </a:r>
            <a:r>
              <a:rPr lang="fr-FR" sz="1200" u="sng" kern="1200" dirty="0" err="1">
                <a:solidFill>
                  <a:schemeClr val="tx1"/>
                </a:solidFill>
                <a:effectLst/>
                <a:latin typeface="+mn-lt"/>
                <a:ea typeface="+mn-ea"/>
                <a:cs typeface="+mn-cs"/>
              </a:rPr>
              <a:t>treatment</a:t>
            </a:r>
            <a:r>
              <a:rPr lang="fr-FR" sz="1200" u="sng" kern="1200" dirty="0">
                <a:solidFill>
                  <a:schemeClr val="tx1"/>
                </a:solidFill>
                <a:effectLst/>
                <a:latin typeface="+mn-lt"/>
                <a:ea typeface="+mn-ea"/>
                <a:cs typeface="+mn-cs"/>
              </a:rPr>
              <a:t> room</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Massage</a:t>
            </a:r>
          </a:p>
          <a:p>
            <a:r>
              <a:rPr lang="fr-FR" sz="1200" kern="1200" dirty="0">
                <a:solidFill>
                  <a:schemeClr val="tx1"/>
                </a:solidFill>
                <a:effectLst/>
                <a:latin typeface="+mn-lt"/>
                <a:ea typeface="+mn-ea"/>
                <a:cs typeface="+mn-cs"/>
              </a:rPr>
              <a:t>End of </a:t>
            </a:r>
            <a:r>
              <a:rPr lang="fr-FR" sz="1200" kern="1200" dirty="0" err="1">
                <a:solidFill>
                  <a:schemeClr val="tx1"/>
                </a:solidFill>
                <a:effectLst/>
                <a:latin typeface="+mn-lt"/>
                <a:ea typeface="+mn-ea"/>
                <a:cs typeface="+mn-cs"/>
              </a:rPr>
              <a:t>treatment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cream</a:t>
            </a:r>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Product </a:t>
            </a:r>
            <a:r>
              <a:rPr lang="fr-FR" sz="1200" u="sng" kern="1200" dirty="0" err="1">
                <a:solidFill>
                  <a:schemeClr val="tx1"/>
                </a:solidFill>
                <a:effectLst/>
                <a:latin typeface="+mn-lt"/>
                <a:ea typeface="+mn-ea"/>
                <a:cs typeface="+mn-cs"/>
              </a:rPr>
              <a:t>advantages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Time </a:t>
            </a:r>
            <a:r>
              <a:rPr lang="fr-FR" sz="1200" kern="1200" dirty="0" err="1">
                <a:solidFill>
                  <a:schemeClr val="tx1"/>
                </a:solidFill>
                <a:effectLst/>
                <a:latin typeface="+mn-lt"/>
                <a:ea typeface="+mn-ea"/>
                <a:cs typeface="+mn-cs"/>
              </a:rPr>
              <a:t>Resist</a:t>
            </a:r>
            <a:r>
              <a:rPr lang="fr-FR" sz="1200" kern="1200" dirty="0">
                <a:solidFill>
                  <a:schemeClr val="tx1"/>
                </a:solidFill>
                <a:effectLst/>
                <a:latin typeface="+mn-lt"/>
                <a:ea typeface="+mn-ea"/>
                <a:cs typeface="+mn-cs"/>
              </a:rPr>
              <a:t> Day</a:t>
            </a:r>
          </a:p>
          <a:p>
            <a:pPr lvl="0"/>
            <a:r>
              <a:rPr lang="fr-FR" sz="1200" kern="1200" dirty="0" err="1">
                <a:solidFill>
                  <a:schemeClr val="tx1"/>
                </a:solidFill>
                <a:effectLst/>
                <a:latin typeface="+mn-lt"/>
                <a:ea typeface="+mn-ea"/>
                <a:cs typeface="+mn-cs"/>
              </a:rPr>
              <a:t>Contains</a:t>
            </a:r>
            <a:r>
              <a:rPr lang="fr-FR" sz="1200" kern="1200" dirty="0">
                <a:solidFill>
                  <a:schemeClr val="tx1"/>
                </a:solidFill>
                <a:effectLst/>
                <a:latin typeface="+mn-lt"/>
                <a:ea typeface="+mn-ea"/>
                <a:cs typeface="+mn-cs"/>
              </a:rPr>
              <a:t> 96% </a:t>
            </a:r>
            <a:r>
              <a:rPr lang="fr-FR" sz="1200" kern="1200" dirty="0" err="1">
                <a:solidFill>
                  <a:schemeClr val="tx1"/>
                </a:solidFill>
                <a:effectLst/>
                <a:latin typeface="+mn-lt"/>
                <a:ea typeface="+mn-ea"/>
                <a:cs typeface="+mn-cs"/>
              </a:rPr>
              <a:t>natural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ingredients</a:t>
            </a:r>
            <a:r>
              <a:rPr lang="fr-FR" sz="1200" kern="1200" dirty="0">
                <a:solidFill>
                  <a:schemeClr val="tx1"/>
                </a:solidFill>
                <a:effectLst/>
                <a:latin typeface="+mn-lt"/>
                <a:ea typeface="+mn-ea"/>
                <a:cs typeface="+mn-cs"/>
              </a:rPr>
              <a:t> </a:t>
            </a:r>
          </a:p>
          <a:p>
            <a:pPr lvl="0"/>
            <a:r>
              <a:rPr lang="fr-FR" sz="1200" kern="1200" dirty="0">
                <a:solidFill>
                  <a:schemeClr val="tx1"/>
                </a:solidFill>
                <a:effectLst/>
                <a:latin typeface="+mn-lt"/>
                <a:ea typeface="+mn-ea"/>
                <a:cs typeface="+mn-cs"/>
              </a:rPr>
              <a:t>Unique combination of stem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Youth</a:t>
            </a:r>
            <a:r>
              <a:rPr lang="fr-FR" sz="1200" kern="1200" dirty="0">
                <a:solidFill>
                  <a:schemeClr val="tx1"/>
                </a:solidFill>
                <a:effectLst/>
                <a:latin typeface="+mn-lt"/>
                <a:ea typeface="+mn-ea"/>
                <a:cs typeface="+mn-cs"/>
              </a:rPr>
              <a:t> Energy </a:t>
            </a:r>
            <a:r>
              <a:rPr lang="fr-FR" sz="1200" kern="1200" dirty="0" err="1">
                <a:solidFill>
                  <a:schemeClr val="tx1"/>
                </a:solidFill>
                <a:effectLst/>
                <a:latin typeface="+mn-lt"/>
                <a:ea typeface="+mn-ea"/>
                <a:cs typeface="+mn-cs"/>
              </a:rPr>
              <a:t>Complex</a:t>
            </a:r>
            <a:r>
              <a:rPr lang="fr-FR" sz="1200" kern="1200" dirty="0">
                <a:solidFill>
                  <a:schemeClr val="tx1"/>
                </a:solidFill>
                <a:effectLst/>
                <a:latin typeface="+mn-lt"/>
                <a:ea typeface="+mn-ea"/>
                <a:cs typeface="+mn-cs"/>
              </a:rPr>
              <a:t> </a:t>
            </a:r>
          </a:p>
          <a:p>
            <a:pPr lvl="0"/>
            <a:r>
              <a:rPr lang="fr-FR" sz="1200" kern="1200" dirty="0" err="1">
                <a:solidFill>
                  <a:schemeClr val="tx1"/>
                </a:solidFill>
                <a:effectLst/>
                <a:latin typeface="+mn-lt"/>
                <a:ea typeface="+mn-ea"/>
                <a:cs typeface="+mn-cs"/>
              </a:rPr>
              <a:t>Prevents</a:t>
            </a:r>
            <a:r>
              <a:rPr lang="fr-FR" sz="1200" kern="1200" dirty="0">
                <a:solidFill>
                  <a:schemeClr val="tx1"/>
                </a:solidFill>
                <a:effectLst/>
                <a:latin typeface="+mn-lt"/>
                <a:ea typeface="+mn-ea"/>
                <a:cs typeface="+mn-cs"/>
              </a:rPr>
              <a:t> and corrects the </a:t>
            </a:r>
            <a:r>
              <a:rPr lang="fr-FR" sz="1200" kern="1200" dirty="0" err="1">
                <a:solidFill>
                  <a:schemeClr val="tx1"/>
                </a:solidFill>
                <a:effectLst/>
                <a:latin typeface="+mn-lt"/>
                <a:ea typeface="+mn-ea"/>
                <a:cs typeface="+mn-cs"/>
              </a:rPr>
              <a:t>signs</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aging</a:t>
            </a:r>
            <a:r>
              <a:rPr lang="fr-FR" sz="1200" kern="1200" dirty="0">
                <a:solidFill>
                  <a:schemeClr val="tx1"/>
                </a:solidFill>
                <a:effectLst/>
                <a:latin typeface="+mn-lt"/>
                <a:ea typeface="+mn-ea"/>
                <a:cs typeface="+mn-cs"/>
              </a:rPr>
              <a:t> </a:t>
            </a:r>
          </a:p>
          <a:p>
            <a:pPr lvl="0"/>
            <a:r>
              <a:rPr lang="fr-FR" sz="1200" kern="1200" dirty="0" err="1">
                <a:solidFill>
                  <a:schemeClr val="tx1"/>
                </a:solidFill>
                <a:effectLst/>
                <a:latin typeface="+mn-lt"/>
                <a:ea typeface="+mn-ea"/>
                <a:cs typeface="+mn-cs"/>
              </a:rPr>
              <a:t>Wrinkles</a:t>
            </a:r>
            <a:r>
              <a:rPr lang="fr-FR" sz="1200" kern="1200" dirty="0">
                <a:solidFill>
                  <a:schemeClr val="tx1"/>
                </a:solidFill>
                <a:effectLst/>
                <a:latin typeface="+mn-lt"/>
                <a:ea typeface="+mn-ea"/>
                <a:cs typeface="+mn-cs"/>
              </a:rPr>
              <a:t> are </a:t>
            </a:r>
            <a:r>
              <a:rPr lang="fr-FR" sz="1200" kern="1200" dirty="0" err="1">
                <a:solidFill>
                  <a:schemeClr val="tx1"/>
                </a:solidFill>
                <a:effectLst/>
                <a:latin typeface="+mn-lt"/>
                <a:ea typeface="+mn-ea"/>
                <a:cs typeface="+mn-cs"/>
              </a:rPr>
              <a:t>filled</a:t>
            </a:r>
            <a:r>
              <a:rPr lang="fr-FR" sz="1200" kern="1200" dirty="0">
                <a:solidFill>
                  <a:schemeClr val="tx1"/>
                </a:solidFill>
                <a:effectLst/>
                <a:latin typeface="+mn-lt"/>
                <a:ea typeface="+mn-ea"/>
                <a:cs typeface="+mn-cs"/>
              </a:rPr>
              <a:t> in and </a:t>
            </a:r>
            <a:r>
              <a:rPr lang="fr-FR" sz="1200" kern="1200" dirty="0" err="1">
                <a:solidFill>
                  <a:schemeClr val="tx1"/>
                </a:solidFill>
                <a:effectLst/>
                <a:latin typeface="+mn-lt"/>
                <a:ea typeface="+mn-ea"/>
                <a:cs typeface="+mn-cs"/>
              </a:rPr>
              <a:t>smoothed</a:t>
            </a:r>
            <a:r>
              <a:rPr lang="fr-FR" sz="1200" kern="1200" dirty="0">
                <a:solidFill>
                  <a:schemeClr val="tx1"/>
                </a:solidFill>
                <a:effectLst/>
                <a:latin typeface="+mn-lt"/>
                <a:ea typeface="+mn-ea"/>
                <a:cs typeface="+mn-cs"/>
              </a:rPr>
              <a:t> out </a:t>
            </a:r>
          </a:p>
          <a:p>
            <a:pPr lvl="0"/>
            <a:r>
              <a:rPr lang="fr-FR" sz="1200" kern="1200" dirty="0">
                <a:solidFill>
                  <a:schemeClr val="tx1"/>
                </a:solidFill>
                <a:effectLst/>
                <a:latin typeface="+mn-lt"/>
                <a:ea typeface="+mn-ea"/>
                <a:cs typeface="+mn-cs"/>
              </a:rPr>
              <a:t>The skin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soft, </a:t>
            </a:r>
            <a:r>
              <a:rPr lang="fr-FR" sz="1200" kern="1200" dirty="0" err="1">
                <a:solidFill>
                  <a:schemeClr val="tx1"/>
                </a:solidFill>
                <a:effectLst/>
                <a:latin typeface="+mn-lt"/>
                <a:ea typeface="+mn-ea"/>
                <a:cs typeface="+mn-cs"/>
              </a:rPr>
              <a:t>moisturized</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plumped</a:t>
            </a:r>
            <a:r>
              <a:rPr lang="fr-FR" sz="1200" kern="1200" dirty="0">
                <a:solidFill>
                  <a:schemeClr val="tx1"/>
                </a:solidFill>
                <a:effectLst/>
                <a:latin typeface="+mn-lt"/>
                <a:ea typeface="+mn-ea"/>
                <a:cs typeface="+mn-cs"/>
              </a:rPr>
              <a:t> up </a:t>
            </a:r>
          </a:p>
          <a:p>
            <a:pPr lvl="0"/>
            <a:r>
              <a:rPr lang="fr-FR" sz="1200" kern="1200" dirty="0" err="1">
                <a:solidFill>
                  <a:schemeClr val="tx1"/>
                </a:solidFill>
                <a:effectLst/>
                <a:latin typeface="+mn-lt"/>
                <a:ea typeface="+mn-ea"/>
                <a:cs typeface="+mn-cs"/>
              </a:rPr>
              <a:t>Touch</a:t>
            </a:r>
            <a:r>
              <a:rPr lang="fr-FR" sz="1200" kern="1200" dirty="0">
                <a:solidFill>
                  <a:schemeClr val="tx1"/>
                </a:solidFill>
                <a:effectLst/>
                <a:latin typeface="+mn-lt"/>
                <a:ea typeface="+mn-ea"/>
                <a:cs typeface="+mn-cs"/>
              </a:rPr>
              <a:t> &amp; slide" </a:t>
            </a:r>
            <a:r>
              <a:rPr lang="fr-FR" sz="1200" kern="1200" dirty="0" err="1">
                <a:solidFill>
                  <a:schemeClr val="tx1"/>
                </a:solidFill>
                <a:effectLst/>
                <a:latin typeface="+mn-lt"/>
                <a:ea typeface="+mn-ea"/>
                <a:cs typeface="+mn-cs"/>
              </a:rPr>
              <a:t>airless</a:t>
            </a:r>
            <a:r>
              <a:rPr lang="fr-FR" sz="1200" kern="1200" dirty="0">
                <a:solidFill>
                  <a:schemeClr val="tx1"/>
                </a:solidFill>
                <a:effectLst/>
                <a:latin typeface="+mn-lt"/>
                <a:ea typeface="+mn-ea"/>
                <a:cs typeface="+mn-cs"/>
              </a:rPr>
              <a:t> jar</a:t>
            </a:r>
          </a:p>
          <a:p>
            <a:pPr lvl="0"/>
            <a:r>
              <a:rPr lang="fr-FR" sz="1200" kern="1200" dirty="0">
                <a:solidFill>
                  <a:schemeClr val="tx1"/>
                </a:solidFill>
                <a:effectLst/>
                <a:latin typeface="+mn-lt"/>
                <a:ea typeface="+mn-ea"/>
                <a:cs typeface="+mn-cs"/>
              </a:rPr>
              <a:t>The skin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younger</a:t>
            </a:r>
            <a:r>
              <a:rPr lang="fr-FR" sz="1200" kern="1200" dirty="0">
                <a:solidFill>
                  <a:schemeClr val="tx1"/>
                </a:solidFill>
                <a:effectLst/>
                <a:latin typeface="+mn-lt"/>
                <a:ea typeface="+mn-ea"/>
                <a:cs typeface="+mn-cs"/>
              </a:rPr>
              <a:t>: 100% (</a:t>
            </a:r>
            <a:r>
              <a:rPr lang="fr-FR" sz="1200" kern="1200" dirty="0" err="1">
                <a:solidFill>
                  <a:schemeClr val="tx1"/>
                </a:solidFill>
                <a:effectLst/>
                <a:latin typeface="+mn-lt"/>
                <a:ea typeface="+mn-ea"/>
                <a:cs typeface="+mn-cs"/>
              </a:rPr>
              <a:t>Clinical</a:t>
            </a:r>
            <a:r>
              <a:rPr lang="fr-FR" sz="1200" kern="1200" dirty="0">
                <a:solidFill>
                  <a:schemeClr val="tx1"/>
                </a:solidFill>
                <a:effectLst/>
                <a:latin typeface="+mn-lt"/>
                <a:ea typeface="+mn-ea"/>
                <a:cs typeface="+mn-cs"/>
              </a:rPr>
              <a:t> test - Evaluation by a </a:t>
            </a:r>
            <a:r>
              <a:rPr lang="fr-FR" sz="1200" kern="1200" dirty="0" err="1">
                <a:solidFill>
                  <a:schemeClr val="tx1"/>
                </a:solidFill>
                <a:effectLst/>
                <a:latin typeface="+mn-lt"/>
                <a:ea typeface="+mn-ea"/>
                <a:cs typeface="+mn-cs"/>
              </a:rPr>
              <a:t>dermatologist</a:t>
            </a:r>
            <a:r>
              <a:rPr lang="fr-FR" sz="1200" kern="1200" dirty="0">
                <a:solidFill>
                  <a:schemeClr val="tx1"/>
                </a:solidFill>
                <a:effectLst/>
                <a:latin typeface="+mn-lt"/>
                <a:ea typeface="+mn-ea"/>
                <a:cs typeface="+mn-cs"/>
              </a:rPr>
              <a:t> of the </a:t>
            </a:r>
            <a:r>
              <a:rPr lang="fr-FR" sz="1200" kern="1200" dirty="0" err="1">
                <a:solidFill>
                  <a:schemeClr val="tx1"/>
                </a:solidFill>
                <a:effectLst/>
                <a:latin typeface="+mn-lt"/>
                <a:ea typeface="+mn-ea"/>
                <a:cs typeface="+mn-cs"/>
              </a:rPr>
              <a:t>severity</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wrinkles</a:t>
            </a:r>
            <a:r>
              <a:rPr lang="fr-FR" sz="1200" kern="1200" dirty="0">
                <a:solidFill>
                  <a:schemeClr val="tx1"/>
                </a:solidFill>
                <a:effectLst/>
                <a:latin typeface="+mn-lt"/>
                <a:ea typeface="+mn-ea"/>
                <a:cs typeface="+mn-cs"/>
              </a:rPr>
              <a:t> in the </a:t>
            </a:r>
            <a:r>
              <a:rPr lang="fr-FR" sz="1200" kern="1200" dirty="0" err="1">
                <a:solidFill>
                  <a:schemeClr val="tx1"/>
                </a:solidFill>
                <a:effectLst/>
                <a:latin typeface="+mn-lt"/>
                <a:ea typeface="+mn-ea"/>
                <a:cs typeface="+mn-cs"/>
              </a:rPr>
              <a:t>nasolabial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fold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after</a:t>
            </a:r>
            <a:r>
              <a:rPr lang="fr-FR" sz="1200" kern="1200" dirty="0">
                <a:solidFill>
                  <a:schemeClr val="tx1"/>
                </a:solidFill>
                <a:effectLst/>
                <a:latin typeface="+mn-lt"/>
                <a:ea typeface="+mn-ea"/>
                <a:cs typeface="+mn-cs"/>
              </a:rPr>
              <a:t> application of the TIME RESIST duo </a:t>
            </a:r>
            <a:r>
              <a:rPr lang="fr-FR" sz="1200" kern="1200" dirty="0" err="1">
                <a:solidFill>
                  <a:schemeClr val="tx1"/>
                </a:solidFill>
                <a:effectLst/>
                <a:latin typeface="+mn-lt"/>
                <a:ea typeface="+mn-ea"/>
                <a:cs typeface="+mn-cs"/>
              </a:rPr>
              <a:t>morning</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evening</a:t>
            </a:r>
            <a:r>
              <a:rPr lang="fr-FR" sz="1200" kern="1200" dirty="0">
                <a:solidFill>
                  <a:schemeClr val="tx1"/>
                </a:solidFill>
                <a:effectLst/>
                <a:latin typeface="+mn-lt"/>
                <a:ea typeface="+mn-ea"/>
                <a:cs typeface="+mn-cs"/>
              </a:rPr>
              <a:t> by 20 </a:t>
            </a:r>
            <a:r>
              <a:rPr lang="fr-FR" sz="1200" kern="1200" dirty="0" err="1">
                <a:solidFill>
                  <a:schemeClr val="tx1"/>
                </a:solidFill>
                <a:effectLst/>
                <a:latin typeface="+mn-lt"/>
                <a:ea typeface="+mn-ea"/>
                <a:cs typeface="+mn-cs"/>
              </a:rPr>
              <a:t>women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aged</a:t>
            </a:r>
            <a:r>
              <a:rPr lang="fr-FR" sz="1200" kern="1200" dirty="0">
                <a:solidFill>
                  <a:schemeClr val="tx1"/>
                </a:solidFill>
                <a:effectLst/>
                <a:latin typeface="+mn-lt"/>
                <a:ea typeface="+mn-ea"/>
                <a:cs typeface="+mn-cs"/>
              </a:rPr>
              <a:t> 40 to 55 for 4 </a:t>
            </a:r>
            <a:r>
              <a:rPr lang="fr-FR" sz="1200" kern="1200" dirty="0" err="1">
                <a:solidFill>
                  <a:schemeClr val="tx1"/>
                </a:solidFill>
                <a:effectLst/>
                <a:latin typeface="+mn-lt"/>
                <a:ea typeface="+mn-ea"/>
                <a:cs typeface="+mn-cs"/>
              </a:rPr>
              <a:t>weeks</a:t>
            </a:r>
            <a:r>
              <a:rPr lang="fr-FR" sz="1200" kern="1200" dirty="0">
                <a:solidFill>
                  <a:schemeClr val="tx1"/>
                </a:solidFill>
                <a:effectLst/>
                <a:latin typeface="+mn-lt"/>
                <a:ea typeface="+mn-ea"/>
                <a:cs typeface="+mn-cs"/>
              </a:rPr>
              <a:t> (best </a:t>
            </a:r>
            <a:r>
              <a:rPr lang="fr-FR" sz="1200" kern="1200" dirty="0" err="1">
                <a:solidFill>
                  <a:schemeClr val="tx1"/>
                </a:solidFill>
                <a:effectLst/>
                <a:latin typeface="+mn-lt"/>
                <a:ea typeface="+mn-ea"/>
                <a:cs typeface="+mn-cs"/>
              </a:rPr>
              <a:t>result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obtained</a:t>
            </a:r>
            <a:r>
              <a:rPr lang="fr-FR" sz="1200" kern="1200" dirty="0">
                <a:solidFill>
                  <a:schemeClr val="tx1"/>
                </a:solidFill>
                <a:effectLst/>
                <a:latin typeface="+mn-lt"/>
                <a:ea typeface="+mn-ea"/>
                <a:cs typeface="+mn-cs"/>
              </a:rPr>
              <a:t>). </a:t>
            </a:r>
          </a:p>
          <a:p>
            <a:pPr lvl="0"/>
            <a:r>
              <a:rPr lang="fr-FR" sz="1200" kern="1200" dirty="0" err="1">
                <a:solidFill>
                  <a:schemeClr val="tx1"/>
                </a:solidFill>
                <a:effectLst/>
                <a:latin typeface="+mn-lt"/>
                <a:ea typeface="+mn-ea"/>
                <a:cs typeface="+mn-cs"/>
              </a:rPr>
              <a:t>Wrinkles</a:t>
            </a:r>
            <a:r>
              <a:rPr lang="fr-FR" sz="1200" kern="1200" dirty="0">
                <a:solidFill>
                  <a:schemeClr val="tx1"/>
                </a:solidFill>
                <a:effectLst/>
                <a:latin typeface="+mn-lt"/>
                <a:ea typeface="+mn-ea"/>
                <a:cs typeface="+mn-cs"/>
              </a:rPr>
              <a:t> are </a:t>
            </a:r>
            <a:r>
              <a:rPr lang="fr-FR" sz="1200" kern="1200" dirty="0" err="1">
                <a:solidFill>
                  <a:schemeClr val="tx1"/>
                </a:solidFill>
                <a:effectLst/>
                <a:latin typeface="+mn-lt"/>
                <a:ea typeface="+mn-ea"/>
                <a:cs typeface="+mn-cs"/>
              </a:rPr>
              <a:t>less</a:t>
            </a:r>
            <a:r>
              <a:rPr lang="fr-FR" sz="1200" kern="1200" dirty="0">
                <a:solidFill>
                  <a:schemeClr val="tx1"/>
                </a:solidFill>
                <a:effectLst/>
                <a:latin typeface="+mn-lt"/>
                <a:ea typeface="+mn-ea"/>
                <a:cs typeface="+mn-cs"/>
              </a:rPr>
              <a:t> visible: 75% (</a:t>
            </a:r>
            <a:r>
              <a:rPr lang="fr-FR" sz="1200" kern="1200" dirty="0" err="1">
                <a:solidFill>
                  <a:schemeClr val="tx1"/>
                </a:solidFill>
                <a:effectLst/>
                <a:latin typeface="+mn-lt"/>
                <a:ea typeface="+mn-ea"/>
                <a:cs typeface="+mn-cs"/>
              </a:rPr>
              <a:t>Clinical</a:t>
            </a:r>
            <a:r>
              <a:rPr lang="fr-FR" sz="1200" kern="1200" dirty="0">
                <a:solidFill>
                  <a:schemeClr val="tx1"/>
                </a:solidFill>
                <a:effectLst/>
                <a:latin typeface="+mn-lt"/>
                <a:ea typeface="+mn-ea"/>
                <a:cs typeface="+mn-cs"/>
              </a:rPr>
              <a:t> test - Evaluation by a </a:t>
            </a:r>
            <a:r>
              <a:rPr lang="fr-FR" sz="1200" kern="1200" dirty="0" err="1">
                <a:solidFill>
                  <a:schemeClr val="tx1"/>
                </a:solidFill>
                <a:effectLst/>
                <a:latin typeface="+mn-lt"/>
                <a:ea typeface="+mn-ea"/>
                <a:cs typeface="+mn-cs"/>
              </a:rPr>
              <a:t>dermatologist</a:t>
            </a:r>
            <a:r>
              <a:rPr lang="fr-FR" sz="1200" kern="1200" dirty="0">
                <a:solidFill>
                  <a:schemeClr val="tx1"/>
                </a:solidFill>
                <a:effectLst/>
                <a:latin typeface="+mn-lt"/>
                <a:ea typeface="+mn-ea"/>
                <a:cs typeface="+mn-cs"/>
              </a:rPr>
              <a:t> of the </a:t>
            </a:r>
            <a:r>
              <a:rPr lang="fr-FR" sz="1200" kern="1200" dirty="0" err="1">
                <a:solidFill>
                  <a:schemeClr val="tx1"/>
                </a:solidFill>
                <a:effectLst/>
                <a:latin typeface="+mn-lt"/>
                <a:ea typeface="+mn-ea"/>
                <a:cs typeface="+mn-cs"/>
              </a:rPr>
              <a:t>severity</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wrinkles</a:t>
            </a:r>
            <a:r>
              <a:rPr lang="fr-FR" sz="1200" kern="1200" dirty="0">
                <a:solidFill>
                  <a:schemeClr val="tx1"/>
                </a:solidFill>
                <a:effectLst/>
                <a:latin typeface="+mn-lt"/>
                <a:ea typeface="+mn-ea"/>
                <a:cs typeface="+mn-cs"/>
              </a:rPr>
              <a:t> in the </a:t>
            </a:r>
            <a:r>
              <a:rPr lang="fr-FR" sz="1200" kern="1200" dirty="0" err="1">
                <a:solidFill>
                  <a:schemeClr val="tx1"/>
                </a:solidFill>
                <a:effectLst/>
                <a:latin typeface="+mn-lt"/>
                <a:ea typeface="+mn-ea"/>
                <a:cs typeface="+mn-cs"/>
              </a:rPr>
              <a:t>nasolabial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fold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after</a:t>
            </a:r>
            <a:r>
              <a:rPr lang="fr-FR" sz="1200" kern="1200" dirty="0">
                <a:solidFill>
                  <a:schemeClr val="tx1"/>
                </a:solidFill>
                <a:effectLst/>
                <a:latin typeface="+mn-lt"/>
                <a:ea typeface="+mn-ea"/>
                <a:cs typeface="+mn-cs"/>
              </a:rPr>
              <a:t> application of the TIME RESIST duo </a:t>
            </a:r>
            <a:r>
              <a:rPr lang="fr-FR" sz="1200" kern="1200" dirty="0" err="1">
                <a:solidFill>
                  <a:schemeClr val="tx1"/>
                </a:solidFill>
                <a:effectLst/>
                <a:latin typeface="+mn-lt"/>
                <a:ea typeface="+mn-ea"/>
                <a:cs typeface="+mn-cs"/>
              </a:rPr>
              <a:t>morning</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evening</a:t>
            </a:r>
            <a:r>
              <a:rPr lang="fr-FR" sz="1200" kern="1200" dirty="0">
                <a:solidFill>
                  <a:schemeClr val="tx1"/>
                </a:solidFill>
                <a:effectLst/>
                <a:latin typeface="+mn-lt"/>
                <a:ea typeface="+mn-ea"/>
                <a:cs typeface="+mn-cs"/>
              </a:rPr>
              <a:t> by 20 </a:t>
            </a:r>
            <a:r>
              <a:rPr lang="fr-FR" sz="1200" kern="1200" dirty="0" err="1">
                <a:solidFill>
                  <a:schemeClr val="tx1"/>
                </a:solidFill>
                <a:effectLst/>
                <a:latin typeface="+mn-lt"/>
                <a:ea typeface="+mn-ea"/>
                <a:cs typeface="+mn-cs"/>
              </a:rPr>
              <a:t>women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aged</a:t>
            </a:r>
            <a:r>
              <a:rPr lang="fr-FR" sz="1200" kern="1200" dirty="0">
                <a:solidFill>
                  <a:schemeClr val="tx1"/>
                </a:solidFill>
                <a:effectLst/>
                <a:latin typeface="+mn-lt"/>
                <a:ea typeface="+mn-ea"/>
                <a:cs typeface="+mn-cs"/>
              </a:rPr>
              <a:t> 40 to 55 for 4 </a:t>
            </a:r>
            <a:r>
              <a:rPr lang="fr-FR" sz="1200" kern="1200" dirty="0" err="1">
                <a:solidFill>
                  <a:schemeClr val="tx1"/>
                </a:solidFill>
                <a:effectLst/>
                <a:latin typeface="+mn-lt"/>
                <a:ea typeface="+mn-ea"/>
                <a:cs typeface="+mn-cs"/>
              </a:rPr>
              <a:t>weeks</a:t>
            </a:r>
            <a:r>
              <a:rPr lang="fr-FR" sz="1200" kern="1200" dirty="0">
                <a:solidFill>
                  <a:schemeClr val="tx1"/>
                </a:solidFill>
                <a:effectLst/>
                <a:latin typeface="+mn-lt"/>
                <a:ea typeface="+mn-ea"/>
                <a:cs typeface="+mn-cs"/>
              </a:rPr>
              <a:t> (best </a:t>
            </a:r>
            <a:r>
              <a:rPr lang="fr-FR" sz="1200" kern="1200" dirty="0" err="1">
                <a:solidFill>
                  <a:schemeClr val="tx1"/>
                </a:solidFill>
                <a:effectLst/>
                <a:latin typeface="+mn-lt"/>
                <a:ea typeface="+mn-ea"/>
                <a:cs typeface="+mn-cs"/>
              </a:rPr>
              <a:t>result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obtained</a:t>
            </a:r>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Time </a:t>
            </a:r>
            <a:r>
              <a:rPr lang="fr-FR" sz="1200" kern="1200" dirty="0" err="1">
                <a:solidFill>
                  <a:schemeClr val="tx1"/>
                </a:solidFill>
                <a:effectLst/>
                <a:latin typeface="+mn-lt"/>
                <a:ea typeface="+mn-ea"/>
                <a:cs typeface="+mn-cs"/>
              </a:rPr>
              <a:t>Resist</a:t>
            </a:r>
            <a:r>
              <a:rPr lang="fr-FR" sz="1200" kern="1200" dirty="0">
                <a:solidFill>
                  <a:schemeClr val="tx1"/>
                </a:solidFill>
                <a:effectLst/>
                <a:latin typeface="+mn-lt"/>
                <a:ea typeface="+mn-ea"/>
                <a:cs typeface="+mn-cs"/>
              </a:rPr>
              <a:t> Night</a:t>
            </a:r>
          </a:p>
          <a:p>
            <a:r>
              <a:rPr lang="fr-FR" sz="1200" kern="1200" dirty="0" err="1">
                <a:solidFill>
                  <a:schemeClr val="tx1"/>
                </a:solidFill>
                <a:effectLst/>
                <a:latin typeface="+mn-lt"/>
                <a:ea typeface="+mn-ea"/>
                <a:cs typeface="+mn-cs"/>
              </a:rPr>
              <a:t>Contains</a:t>
            </a:r>
            <a:r>
              <a:rPr lang="fr-FR" sz="1200" kern="1200" dirty="0">
                <a:solidFill>
                  <a:schemeClr val="tx1"/>
                </a:solidFill>
                <a:effectLst/>
                <a:latin typeface="+mn-lt"/>
                <a:ea typeface="+mn-ea"/>
                <a:cs typeface="+mn-cs"/>
              </a:rPr>
              <a:t> 90% of </a:t>
            </a:r>
            <a:r>
              <a:rPr lang="fr-FR" sz="1200" kern="1200" dirty="0" err="1">
                <a:solidFill>
                  <a:schemeClr val="tx1"/>
                </a:solidFill>
                <a:effectLst/>
                <a:latin typeface="+mn-lt"/>
                <a:ea typeface="+mn-ea"/>
                <a:cs typeface="+mn-cs"/>
              </a:rPr>
              <a:t>natural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ingredients</a:t>
            </a:r>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Unique combination of stem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Youth</a:t>
            </a:r>
            <a:r>
              <a:rPr lang="fr-FR" sz="1200" kern="1200" dirty="0">
                <a:solidFill>
                  <a:schemeClr val="tx1"/>
                </a:solidFill>
                <a:effectLst/>
                <a:latin typeface="+mn-lt"/>
                <a:ea typeface="+mn-ea"/>
                <a:cs typeface="+mn-cs"/>
              </a:rPr>
              <a:t> Energy </a:t>
            </a:r>
            <a:r>
              <a:rPr lang="fr-FR" sz="1200" kern="1200" dirty="0" err="1">
                <a:solidFill>
                  <a:schemeClr val="tx1"/>
                </a:solidFill>
                <a:effectLst/>
                <a:latin typeface="+mn-lt"/>
                <a:ea typeface="+mn-ea"/>
                <a:cs typeface="+mn-cs"/>
              </a:rPr>
              <a:t>Complex</a:t>
            </a:r>
            <a:r>
              <a:rPr lang="fr-FR" sz="1200" kern="1200" dirty="0">
                <a:solidFill>
                  <a:schemeClr val="tx1"/>
                </a:solidFill>
                <a:effectLst/>
                <a:latin typeface="+mn-lt"/>
                <a:ea typeface="+mn-ea"/>
                <a:cs typeface="+mn-cs"/>
              </a:rPr>
              <a:t> </a:t>
            </a:r>
          </a:p>
          <a:p>
            <a:r>
              <a:rPr lang="fr-FR" sz="1200" kern="1200" dirty="0" err="1">
                <a:solidFill>
                  <a:schemeClr val="tx1"/>
                </a:solidFill>
                <a:effectLst/>
                <a:latin typeface="+mn-lt"/>
                <a:ea typeface="+mn-ea"/>
                <a:cs typeface="+mn-cs"/>
              </a:rPr>
              <a:t>Smoothes</a:t>
            </a:r>
            <a:r>
              <a:rPr lang="fr-FR" sz="1200" kern="1200" dirty="0">
                <a:solidFill>
                  <a:schemeClr val="tx1"/>
                </a:solidFill>
                <a:effectLst/>
                <a:latin typeface="+mn-lt"/>
                <a:ea typeface="+mn-ea"/>
                <a:cs typeface="+mn-cs"/>
              </a:rPr>
              <a:t> fine </a:t>
            </a:r>
            <a:r>
              <a:rPr lang="fr-FR" sz="1200" kern="1200" dirty="0" err="1">
                <a:solidFill>
                  <a:schemeClr val="tx1"/>
                </a:solidFill>
                <a:effectLst/>
                <a:latin typeface="+mn-lt"/>
                <a:ea typeface="+mn-ea"/>
                <a:cs typeface="+mn-cs"/>
              </a:rPr>
              <a:t>lines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wrinkles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reduces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signs</a:t>
            </a:r>
            <a:r>
              <a:rPr lang="fr-FR" sz="1200" kern="1200" dirty="0">
                <a:solidFill>
                  <a:schemeClr val="tx1"/>
                </a:solidFill>
                <a:effectLst/>
                <a:latin typeface="+mn-lt"/>
                <a:ea typeface="+mn-ea"/>
                <a:cs typeface="+mn-cs"/>
              </a:rPr>
              <a:t> of fatigue </a:t>
            </a:r>
          </a:p>
          <a:p>
            <a:r>
              <a:rPr lang="fr-FR" sz="1200" kern="1200" dirty="0">
                <a:solidFill>
                  <a:schemeClr val="tx1"/>
                </a:solidFill>
                <a:effectLst/>
                <a:latin typeface="+mn-lt"/>
                <a:ea typeface="+mn-ea"/>
                <a:cs typeface="+mn-cs"/>
              </a:rPr>
              <a:t>The skin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regenerated</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The complexion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more radiant in the </a:t>
            </a:r>
            <a:r>
              <a:rPr lang="fr-FR" sz="1200" kern="1200" dirty="0" err="1">
                <a:solidFill>
                  <a:schemeClr val="tx1"/>
                </a:solidFill>
                <a:effectLst/>
                <a:latin typeface="+mn-lt"/>
                <a:ea typeface="+mn-ea"/>
                <a:cs typeface="+mn-cs"/>
              </a:rPr>
              <a:t>morning</a:t>
            </a:r>
            <a:endParaRPr lang="fr-FR" sz="1200" kern="1200" dirty="0">
              <a:solidFill>
                <a:schemeClr val="tx1"/>
              </a:solidFill>
              <a:effectLst/>
              <a:latin typeface="+mn-lt"/>
              <a:ea typeface="+mn-ea"/>
              <a:cs typeface="+mn-cs"/>
            </a:endParaRPr>
          </a:p>
          <a:p>
            <a:pPr marL="158750" indent="0">
              <a:buNone/>
            </a:pPr>
            <a:endParaRPr lang="fr-FR" sz="1200" b="0" i="0" u="none" strike="noStrike" kern="1200" dirty="0">
              <a:solidFill>
                <a:schemeClr val="tx1"/>
              </a:solidFill>
              <a:effectLst/>
              <a:latin typeface="+mn-lt"/>
              <a:ea typeface="+mn-ea"/>
              <a:cs typeface="+mn-cs"/>
            </a:endParaRPr>
          </a:p>
          <a:p>
            <a:endParaRPr lang="fr-FR" sz="1200" i="0" u="sng" kern="1200" baseline="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18</a:t>
            </a:fld>
            <a:endParaRPr lang="fr-FR"/>
          </a:p>
        </p:txBody>
      </p:sp>
    </p:spTree>
    <p:extLst>
      <p:ext uri="{BB962C8B-B14F-4D97-AF65-F5344CB8AC3E}">
        <p14:creationId xmlns:p14="http://schemas.microsoft.com/office/powerpoint/2010/main" val="339970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u="sng" kern="1200" dirty="0" err="1">
                <a:solidFill>
                  <a:schemeClr val="tx1"/>
                </a:solidFill>
                <a:effectLst/>
                <a:latin typeface="+mn-lt"/>
                <a:ea typeface="+mn-ea"/>
                <a:cs typeface="+mn-cs"/>
              </a:rPr>
              <a:t>Ingredients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Common base </a:t>
            </a:r>
          </a:p>
          <a:p>
            <a:pPr lvl="0"/>
            <a:r>
              <a:rPr lang="fr-FR" sz="1200" kern="1200" dirty="0" err="1">
                <a:solidFill>
                  <a:schemeClr val="tx1"/>
                </a:solidFill>
                <a:effectLst/>
                <a:latin typeface="+mn-lt"/>
                <a:ea typeface="+mn-ea"/>
                <a:cs typeface="+mn-cs"/>
              </a:rPr>
              <a:t>Saponaria</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Pumila</a:t>
            </a:r>
            <a:r>
              <a:rPr lang="fr-FR" sz="1200" kern="1200" dirty="0">
                <a:solidFill>
                  <a:schemeClr val="tx1"/>
                </a:solidFill>
                <a:effectLst/>
                <a:latin typeface="+mn-lt"/>
                <a:ea typeface="+mn-ea"/>
                <a:cs typeface="+mn-cs"/>
              </a:rPr>
              <a:t> Stem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 </a:t>
            </a:r>
            <a:r>
              <a:rPr lang="fr-FR" sz="1200" kern="1200" dirty="0" err="1">
                <a:solidFill>
                  <a:schemeClr val="tx1"/>
                </a:solidFill>
                <a:effectLst/>
                <a:latin typeface="+mn-lt"/>
                <a:ea typeface="+mn-ea"/>
                <a:cs typeface="+mn-cs"/>
              </a:rPr>
              <a:t>Youth</a:t>
            </a:r>
            <a:r>
              <a:rPr lang="fr-FR" sz="1200" kern="1200" dirty="0">
                <a:solidFill>
                  <a:schemeClr val="tx1"/>
                </a:solidFill>
                <a:effectLst/>
                <a:latin typeface="+mn-lt"/>
                <a:ea typeface="+mn-ea"/>
                <a:cs typeface="+mn-cs"/>
              </a:rPr>
              <a:t> Energy </a:t>
            </a:r>
            <a:r>
              <a:rPr lang="fr-FR" sz="1200" kern="1200" dirty="0" err="1">
                <a:solidFill>
                  <a:schemeClr val="tx1"/>
                </a:solidFill>
                <a:effectLst/>
                <a:latin typeface="+mn-lt"/>
                <a:ea typeface="+mn-ea"/>
                <a:cs typeface="+mn-cs"/>
              </a:rPr>
              <a:t>Lipoamino</a:t>
            </a:r>
            <a:r>
              <a:rPr lang="fr-FR" sz="1200" kern="1200" dirty="0">
                <a:solidFill>
                  <a:schemeClr val="tx1"/>
                </a:solidFill>
                <a:effectLst/>
                <a:latin typeface="+mn-lt"/>
                <a:ea typeface="+mn-ea"/>
                <a:cs typeface="+mn-cs"/>
              </a:rPr>
              <a:t> Acid: </a:t>
            </a:r>
            <a:r>
              <a:rPr lang="fr-FR" sz="1200" kern="1200" dirty="0" err="1">
                <a:solidFill>
                  <a:schemeClr val="tx1"/>
                </a:solidFill>
                <a:effectLst/>
                <a:latin typeface="+mn-lt"/>
                <a:ea typeface="+mn-ea"/>
                <a:cs typeface="+mn-cs"/>
              </a:rPr>
              <a:t>Youth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Activator</a:t>
            </a:r>
            <a:endParaRPr lang="fr-FR" sz="1200" kern="1200" dirty="0">
              <a:solidFill>
                <a:schemeClr val="tx1"/>
              </a:solidFill>
              <a:effectLst/>
              <a:latin typeface="+mn-lt"/>
              <a:ea typeface="+mn-ea"/>
              <a:cs typeface="+mn-cs"/>
            </a:endParaRPr>
          </a:p>
          <a:p>
            <a:pPr lvl="0"/>
            <a:endParaRPr lang="fr-FR" sz="1200" kern="1200" dirty="0">
              <a:solidFill>
                <a:schemeClr val="tx1"/>
              </a:solidFill>
              <a:effectLst/>
              <a:latin typeface="+mn-lt"/>
              <a:ea typeface="+mn-ea"/>
              <a:cs typeface="+mn-cs"/>
            </a:endParaRPr>
          </a:p>
          <a:p>
            <a:r>
              <a:rPr lang="fr-FR" sz="1200" kern="1200" dirty="0" err="1">
                <a:solidFill>
                  <a:schemeClr val="tx1"/>
                </a:solidFill>
                <a:effectLst/>
                <a:latin typeface="+mn-lt"/>
                <a:ea typeface="+mn-ea"/>
                <a:cs typeface="+mn-cs"/>
              </a:rPr>
              <a:t>Saponaria</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Pumila</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protects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preserves</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dermal</a:t>
            </a:r>
            <a:r>
              <a:rPr lang="fr-FR" sz="1200" kern="1200" dirty="0">
                <a:solidFill>
                  <a:schemeClr val="tx1"/>
                </a:solidFill>
                <a:effectLst/>
                <a:latin typeface="+mn-lt"/>
                <a:ea typeface="+mn-ea"/>
                <a:cs typeface="+mn-cs"/>
              </a:rPr>
              <a:t> stem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a:t>
            </a:r>
          </a:p>
          <a:p>
            <a:r>
              <a:rPr lang="fr-FR" sz="1200" kern="1200" dirty="0" err="1">
                <a:solidFill>
                  <a:schemeClr val="tx1"/>
                </a:solidFill>
                <a:effectLst/>
                <a:latin typeface="+mn-lt"/>
                <a:ea typeface="+mn-ea"/>
                <a:cs typeface="+mn-cs"/>
              </a:rPr>
              <a:t>History</a:t>
            </a:r>
            <a:r>
              <a:rPr lang="fr-FR" sz="1200" kern="1200" dirty="0">
                <a:solidFill>
                  <a:schemeClr val="tx1"/>
                </a:solidFill>
                <a:effectLst/>
                <a:latin typeface="+mn-lt"/>
                <a:ea typeface="+mn-ea"/>
                <a:cs typeface="+mn-cs"/>
              </a:rPr>
              <a:t> : </a:t>
            </a:r>
            <a:r>
              <a:rPr lang="fr-FR" sz="1200" kern="1200" dirty="0" err="1">
                <a:solidFill>
                  <a:schemeClr val="tx1"/>
                </a:solidFill>
                <a:effectLst/>
                <a:latin typeface="+mn-lt"/>
                <a:ea typeface="+mn-ea"/>
                <a:cs typeface="+mn-cs"/>
              </a:rPr>
              <a:t>During</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ice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from</a:t>
            </a:r>
            <a:r>
              <a:rPr lang="fr-FR" sz="1200" kern="1200" dirty="0">
                <a:solidFill>
                  <a:schemeClr val="tx1"/>
                </a:solidFill>
                <a:effectLst/>
                <a:latin typeface="+mn-lt"/>
                <a:ea typeface="+mn-ea"/>
                <a:cs typeface="+mn-cs"/>
              </a:rPr>
              <a:t> 110 000 BC to 10000 BC, 90% of </a:t>
            </a:r>
            <a:r>
              <a:rPr lang="fr-FR" sz="1200" kern="1200" dirty="0" err="1">
                <a:solidFill>
                  <a:schemeClr val="tx1"/>
                </a:solidFill>
                <a:effectLst/>
                <a:latin typeface="+mn-lt"/>
                <a:ea typeface="+mn-ea"/>
                <a:cs typeface="+mn-cs"/>
              </a:rPr>
              <a:t>terrestrial</a:t>
            </a:r>
            <a:r>
              <a:rPr lang="fr-FR" sz="1200" kern="1200" dirty="0">
                <a:solidFill>
                  <a:schemeClr val="tx1"/>
                </a:solidFill>
                <a:effectLst/>
                <a:latin typeface="+mn-lt"/>
                <a:ea typeface="+mn-ea"/>
                <a:cs typeface="+mn-cs"/>
              </a:rPr>
              <a:t> life </a:t>
            </a:r>
            <a:r>
              <a:rPr lang="fr-FR" sz="1200" kern="1200" dirty="0" err="1">
                <a:solidFill>
                  <a:schemeClr val="tx1"/>
                </a:solidFill>
                <a:effectLst/>
                <a:latin typeface="+mn-lt"/>
                <a:ea typeface="+mn-ea"/>
                <a:cs typeface="+mn-cs"/>
              </a:rPr>
              <a:t>disappeared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Some</a:t>
            </a:r>
            <a:r>
              <a:rPr lang="fr-FR" sz="1200" kern="1200" dirty="0">
                <a:solidFill>
                  <a:schemeClr val="tx1"/>
                </a:solidFill>
                <a:effectLst/>
                <a:latin typeface="+mn-lt"/>
                <a:ea typeface="+mn-ea"/>
                <a:cs typeface="+mn-cs"/>
              </a:rPr>
              <a:t> plants </a:t>
            </a:r>
            <a:r>
              <a:rPr lang="fr-FR" sz="1200" kern="1200" dirty="0" err="1">
                <a:solidFill>
                  <a:schemeClr val="tx1"/>
                </a:solidFill>
                <a:effectLst/>
                <a:latin typeface="+mn-lt"/>
                <a:ea typeface="+mn-ea"/>
                <a:cs typeface="+mn-cs"/>
              </a:rPr>
              <a:t>survived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ice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such</a:t>
            </a:r>
            <a:r>
              <a:rPr lang="fr-FR" sz="1200" kern="1200" dirty="0">
                <a:solidFill>
                  <a:schemeClr val="tx1"/>
                </a:solidFill>
                <a:effectLst/>
                <a:latin typeface="+mn-lt"/>
                <a:ea typeface="+mn-ea"/>
                <a:cs typeface="+mn-cs"/>
              </a:rPr>
              <a:t> as the nunataks. </a:t>
            </a:r>
            <a:r>
              <a:rPr lang="fr-FR" sz="1200" kern="1200" dirty="0" err="1">
                <a:solidFill>
                  <a:schemeClr val="tx1"/>
                </a:solidFill>
                <a:effectLst/>
                <a:latin typeface="+mn-lt"/>
                <a:ea typeface="+mn-ea"/>
                <a:cs typeface="+mn-cs"/>
              </a:rPr>
              <a:t>These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extremophilic</a:t>
            </a:r>
            <a:r>
              <a:rPr lang="fr-FR" sz="1200" kern="1200" dirty="0">
                <a:solidFill>
                  <a:schemeClr val="tx1"/>
                </a:solidFill>
                <a:effectLst/>
                <a:latin typeface="+mn-lt"/>
                <a:ea typeface="+mn-ea"/>
                <a:cs typeface="+mn-cs"/>
              </a:rPr>
              <a:t> alpine plants </a:t>
            </a:r>
            <a:r>
              <a:rPr lang="fr-FR" sz="1200" kern="1200" dirty="0" err="1">
                <a:solidFill>
                  <a:schemeClr val="tx1"/>
                </a:solidFill>
                <a:effectLst/>
                <a:latin typeface="+mn-lt"/>
                <a:ea typeface="+mn-ea"/>
                <a:cs typeface="+mn-cs"/>
              </a:rPr>
              <a:t>survived</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ice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because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migrated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during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periods</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extreme</a:t>
            </a:r>
            <a:r>
              <a:rPr lang="fr-FR" sz="1200" kern="1200" dirty="0">
                <a:solidFill>
                  <a:schemeClr val="tx1"/>
                </a:solidFill>
                <a:effectLst/>
                <a:latin typeface="+mn-lt"/>
                <a:ea typeface="+mn-ea"/>
                <a:cs typeface="+mn-cs"/>
              </a:rPr>
              <a:t> cold to </a:t>
            </a:r>
            <a:r>
              <a:rPr lang="fr-FR" sz="1200" kern="1200" dirty="0" err="1">
                <a:solidFill>
                  <a:schemeClr val="tx1"/>
                </a:solidFill>
                <a:effectLst/>
                <a:latin typeface="+mn-lt"/>
                <a:ea typeface="+mn-ea"/>
                <a:cs typeface="+mn-cs"/>
              </a:rPr>
              <a:t>unglaciated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mountain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peaks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called</a:t>
            </a:r>
            <a:r>
              <a:rPr lang="fr-FR" sz="1200" kern="1200" dirty="0">
                <a:solidFill>
                  <a:schemeClr val="tx1"/>
                </a:solidFill>
                <a:effectLst/>
                <a:latin typeface="+mn-lt"/>
                <a:ea typeface="+mn-ea"/>
                <a:cs typeface="+mn-cs"/>
              </a:rPr>
              <a:t> Nunatak (</a:t>
            </a:r>
            <a:r>
              <a:rPr lang="fr-FR" sz="1200" kern="1200" dirty="0" err="1">
                <a:solidFill>
                  <a:schemeClr val="tx1"/>
                </a:solidFill>
                <a:effectLst/>
                <a:latin typeface="+mn-lt"/>
                <a:ea typeface="+mn-ea"/>
                <a:cs typeface="+mn-cs"/>
              </a:rPr>
              <a:t>hence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their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name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They</a:t>
            </a:r>
            <a:r>
              <a:rPr lang="fr-FR" sz="1200" kern="1200" dirty="0">
                <a:solidFill>
                  <a:schemeClr val="tx1"/>
                </a:solidFill>
                <a:effectLst/>
                <a:latin typeface="+mn-lt"/>
                <a:ea typeface="+mn-ea"/>
                <a:cs typeface="+mn-cs"/>
              </a:rPr>
              <a:t> can </a:t>
            </a:r>
            <a:r>
              <a:rPr lang="fr-FR" sz="1200" kern="1200" dirty="0" err="1">
                <a:solidFill>
                  <a:schemeClr val="tx1"/>
                </a:solidFill>
                <a:effectLst/>
                <a:latin typeface="+mn-lt"/>
                <a:ea typeface="+mn-ea"/>
                <a:cs typeface="+mn-cs"/>
              </a:rPr>
              <a:t>still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found</a:t>
            </a:r>
            <a:r>
              <a:rPr lang="fr-FR" sz="1200" kern="1200" dirty="0">
                <a:solidFill>
                  <a:schemeClr val="tx1"/>
                </a:solidFill>
                <a:effectLst/>
                <a:latin typeface="+mn-lt"/>
                <a:ea typeface="+mn-ea"/>
                <a:cs typeface="+mn-cs"/>
              </a:rPr>
              <a:t> in the </a:t>
            </a:r>
            <a:r>
              <a:rPr lang="fr-FR" sz="1200" kern="1200" dirty="0" err="1">
                <a:solidFill>
                  <a:schemeClr val="tx1"/>
                </a:solidFill>
                <a:effectLst/>
                <a:latin typeface="+mn-lt"/>
                <a:ea typeface="+mn-ea"/>
                <a:cs typeface="+mn-cs"/>
              </a:rPr>
              <a:t>Alps</a:t>
            </a:r>
            <a:r>
              <a:rPr lang="fr-FR" sz="1200" kern="1200" dirty="0">
                <a:solidFill>
                  <a:schemeClr val="tx1"/>
                </a:solidFill>
                <a:effectLst/>
                <a:latin typeface="+mn-lt"/>
                <a:ea typeface="+mn-ea"/>
                <a:cs typeface="+mn-cs"/>
              </a:rPr>
              <a:t> and are </a:t>
            </a:r>
            <a:r>
              <a:rPr lang="fr-FR" sz="1200" kern="1200" dirty="0" err="1">
                <a:solidFill>
                  <a:schemeClr val="tx1"/>
                </a:solidFill>
                <a:effectLst/>
                <a:latin typeface="+mn-lt"/>
                <a:ea typeface="+mn-ea"/>
                <a:cs typeface="+mn-cs"/>
              </a:rPr>
              <a:t>considered</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most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historical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species</a:t>
            </a:r>
            <a:r>
              <a:rPr lang="fr-FR" sz="1200" kern="1200" dirty="0">
                <a:solidFill>
                  <a:schemeClr val="tx1"/>
                </a:solidFill>
                <a:effectLst/>
                <a:latin typeface="+mn-lt"/>
                <a:ea typeface="+mn-ea"/>
                <a:cs typeface="+mn-cs"/>
              </a:rPr>
              <a:t> of the alpine </a:t>
            </a:r>
            <a:r>
              <a:rPr lang="fr-FR" sz="1200" kern="1200" dirty="0" err="1">
                <a:solidFill>
                  <a:schemeClr val="tx1"/>
                </a:solidFill>
                <a:effectLst/>
                <a:latin typeface="+mn-lt"/>
                <a:ea typeface="+mn-ea"/>
                <a:cs typeface="+mn-cs"/>
              </a:rPr>
              <a:t>fauna</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Saponaria</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Pumila</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one of </a:t>
            </a:r>
            <a:r>
              <a:rPr lang="fr-FR" sz="1200" kern="1200" dirty="0" err="1">
                <a:solidFill>
                  <a:schemeClr val="tx1"/>
                </a:solidFill>
                <a:effectLst/>
                <a:latin typeface="+mn-lt"/>
                <a:ea typeface="+mn-ea"/>
                <a:cs typeface="+mn-cs"/>
              </a:rPr>
              <a:t>these</a:t>
            </a:r>
            <a:r>
              <a:rPr lang="fr-FR" sz="1200" kern="1200" dirty="0">
                <a:solidFill>
                  <a:schemeClr val="tx1"/>
                </a:solidFill>
                <a:effectLst/>
                <a:latin typeface="+mn-lt"/>
                <a:ea typeface="+mn-ea"/>
                <a:cs typeface="+mn-cs"/>
              </a:rPr>
              <a:t> Nunataks </a:t>
            </a:r>
            <a:r>
              <a:rPr lang="fr-FR" sz="1200" kern="1200" dirty="0" err="1">
                <a:solidFill>
                  <a:schemeClr val="tx1"/>
                </a:solidFill>
                <a:effectLst/>
                <a:latin typeface="+mn-lt"/>
                <a:ea typeface="+mn-ea"/>
                <a:cs typeface="+mn-cs"/>
              </a:rPr>
              <a:t>that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constantly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exposed</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strong</a:t>
            </a:r>
            <a:r>
              <a:rPr lang="fr-FR" sz="1200" kern="1200" dirty="0">
                <a:solidFill>
                  <a:schemeClr val="tx1"/>
                </a:solidFill>
                <a:effectLst/>
                <a:latin typeface="+mn-lt"/>
                <a:ea typeface="+mn-ea"/>
                <a:cs typeface="+mn-cs"/>
              </a:rPr>
              <a:t> UV radiation but </a:t>
            </a:r>
            <a:r>
              <a:rPr lang="fr-FR" sz="1200" kern="1200" dirty="0" err="1">
                <a:solidFill>
                  <a:schemeClr val="tx1"/>
                </a:solidFill>
                <a:effectLst/>
                <a:latin typeface="+mn-lt"/>
                <a:ea typeface="+mn-ea"/>
                <a:cs typeface="+mn-cs"/>
              </a:rPr>
              <a:t>also</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very</a:t>
            </a:r>
            <a:r>
              <a:rPr lang="fr-FR" sz="1200" kern="1200" dirty="0">
                <a:solidFill>
                  <a:schemeClr val="tx1"/>
                </a:solidFill>
                <a:effectLst/>
                <a:latin typeface="+mn-lt"/>
                <a:ea typeface="+mn-ea"/>
                <a:cs typeface="+mn-cs"/>
              </a:rPr>
              <a:t> cold </a:t>
            </a:r>
            <a:r>
              <a:rPr lang="fr-FR" sz="1200" kern="1200" dirty="0" err="1">
                <a:solidFill>
                  <a:schemeClr val="tx1"/>
                </a:solidFill>
                <a:effectLst/>
                <a:latin typeface="+mn-lt"/>
                <a:ea typeface="+mn-ea"/>
                <a:cs typeface="+mn-cs"/>
              </a:rPr>
              <a:t>temperatures</a:t>
            </a:r>
            <a:r>
              <a:rPr lang="fr-FR" sz="1200" kern="1200" dirty="0">
                <a:solidFill>
                  <a:schemeClr val="tx1"/>
                </a:solidFill>
                <a:effectLst/>
                <a:latin typeface="+mn-lt"/>
                <a:ea typeface="+mn-ea"/>
                <a:cs typeface="+mn-cs"/>
              </a:rPr>
              <a:t>, has </a:t>
            </a:r>
            <a:r>
              <a:rPr lang="fr-FR" sz="1200" kern="1200" dirty="0" err="1">
                <a:solidFill>
                  <a:schemeClr val="tx1"/>
                </a:solidFill>
                <a:effectLst/>
                <a:latin typeface="+mn-lt"/>
                <a:ea typeface="+mn-ea"/>
                <a:cs typeface="+mn-cs"/>
              </a:rPr>
              <a:t>developed</a:t>
            </a:r>
            <a:r>
              <a:rPr lang="fr-FR" sz="1200" kern="1200" dirty="0">
                <a:solidFill>
                  <a:schemeClr val="tx1"/>
                </a:solidFill>
                <a:effectLst/>
                <a:latin typeface="+mn-lt"/>
                <a:ea typeface="+mn-ea"/>
                <a:cs typeface="+mn-cs"/>
              </a:rPr>
              <a:t> protective and </a:t>
            </a:r>
            <a:r>
              <a:rPr lang="fr-FR" sz="1200" kern="1200" dirty="0" err="1">
                <a:solidFill>
                  <a:schemeClr val="tx1"/>
                </a:solidFill>
                <a:effectLst/>
                <a:latin typeface="+mn-lt"/>
                <a:ea typeface="+mn-ea"/>
                <a:cs typeface="+mn-cs"/>
              </a:rPr>
              <a:t>restorative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properties</a:t>
            </a:r>
            <a:r>
              <a:rPr lang="fr-FR" sz="1200" kern="1200" dirty="0">
                <a:solidFill>
                  <a:schemeClr val="tx1"/>
                </a:solidFill>
                <a:effectLst/>
                <a:latin typeface="+mn-lt"/>
                <a:ea typeface="+mn-ea"/>
                <a:cs typeface="+mn-cs"/>
              </a:rPr>
              <a:t> to survive </a:t>
            </a:r>
            <a:r>
              <a:rPr lang="fr-FR" sz="1200" kern="1200" dirty="0" err="1">
                <a:solidFill>
                  <a:schemeClr val="tx1"/>
                </a:solidFill>
                <a:effectLst/>
                <a:latin typeface="+mn-lt"/>
                <a:ea typeface="+mn-ea"/>
                <a:cs typeface="+mn-cs"/>
              </a:rPr>
              <a:t>its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extreme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environment</a:t>
            </a:r>
            <a:r>
              <a:rPr lang="fr-FR" sz="1200" kern="1200" dirty="0">
                <a:solidFill>
                  <a:schemeClr val="tx1"/>
                </a:solidFill>
                <a:effectLst/>
                <a:latin typeface="+mn-lt"/>
                <a:ea typeface="+mn-ea"/>
                <a:cs typeface="+mn-cs"/>
              </a:rPr>
              <a:t>.</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Method of production: Eco-Innovation</a:t>
            </a:r>
          </a:p>
          <a:p>
            <a:r>
              <a:rPr lang="fr-FR" sz="1200" kern="1200" dirty="0">
                <a:solidFill>
                  <a:schemeClr val="tx1"/>
                </a:solidFill>
                <a:effectLst/>
                <a:latin typeface="+mn-lt"/>
                <a:ea typeface="+mn-ea"/>
                <a:cs typeface="+mn-cs"/>
              </a:rPr>
              <a:t>A </a:t>
            </a:r>
            <a:r>
              <a:rPr lang="fr-FR" sz="1200" kern="1200" dirty="0" err="1">
                <a:solidFill>
                  <a:schemeClr val="tx1"/>
                </a:solidFill>
                <a:effectLst/>
                <a:latin typeface="+mn-lt"/>
                <a:ea typeface="+mn-ea"/>
                <a:cs typeface="+mn-cs"/>
              </a:rPr>
              <a:t>very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small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amount</a:t>
            </a:r>
            <a:r>
              <a:rPr lang="fr-FR" sz="1200" kern="1200" dirty="0">
                <a:solidFill>
                  <a:schemeClr val="tx1"/>
                </a:solidFill>
                <a:effectLst/>
                <a:latin typeface="+mn-lt"/>
                <a:ea typeface="+mn-ea"/>
                <a:cs typeface="+mn-cs"/>
              </a:rPr>
              <a:t> of plant </a:t>
            </a:r>
            <a:r>
              <a:rPr lang="fr-FR" sz="1200" kern="1200" dirty="0" err="1">
                <a:solidFill>
                  <a:schemeClr val="tx1"/>
                </a:solidFill>
                <a:effectLst/>
                <a:latin typeface="+mn-lt"/>
                <a:ea typeface="+mn-ea"/>
                <a:cs typeface="+mn-cs"/>
              </a:rPr>
              <a:t>material</a:t>
            </a:r>
            <a:r>
              <a:rPr lang="fr-FR" sz="1200" kern="1200" dirty="0">
                <a:solidFill>
                  <a:schemeClr val="tx1"/>
                </a:solidFill>
                <a:effectLst/>
                <a:latin typeface="+mn-lt"/>
                <a:ea typeface="+mn-ea"/>
                <a:cs typeface="+mn-cs"/>
              </a:rPr>
              <a:t> (e.g. a fruit or a </a:t>
            </a:r>
            <a:r>
              <a:rPr lang="fr-FR" sz="1200" kern="1200" dirty="0" err="1">
                <a:solidFill>
                  <a:schemeClr val="tx1"/>
                </a:solidFill>
                <a:effectLst/>
                <a:latin typeface="+mn-lt"/>
                <a:ea typeface="+mn-ea"/>
                <a:cs typeface="+mn-cs"/>
              </a:rPr>
              <a:t>leaf</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needed</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establish</a:t>
            </a:r>
            <a:r>
              <a:rPr lang="fr-FR" sz="1200" kern="1200" dirty="0">
                <a:solidFill>
                  <a:schemeClr val="tx1"/>
                </a:solidFill>
                <a:effectLst/>
                <a:latin typeface="+mn-lt"/>
                <a:ea typeface="+mn-ea"/>
                <a:cs typeface="+mn-cs"/>
              </a:rPr>
              <a:t> a plant stem </a:t>
            </a:r>
            <a:r>
              <a:rPr lang="fr-FR" sz="1200" kern="1200" dirty="0" err="1">
                <a:solidFill>
                  <a:schemeClr val="tx1"/>
                </a:solidFill>
                <a:effectLst/>
                <a:latin typeface="+mn-lt"/>
                <a:ea typeface="+mn-ea"/>
                <a:cs typeface="+mn-cs"/>
              </a:rPr>
              <a:t>cell</a:t>
            </a:r>
            <a:r>
              <a:rPr lang="fr-FR" sz="1200" kern="1200" dirty="0">
                <a:solidFill>
                  <a:schemeClr val="tx1"/>
                </a:solidFill>
                <a:effectLst/>
                <a:latin typeface="+mn-lt"/>
                <a:ea typeface="+mn-ea"/>
                <a:cs typeface="+mn-cs"/>
              </a:rPr>
              <a:t> culture. </a:t>
            </a:r>
            <a:r>
              <a:rPr lang="fr-FR" sz="1200" kern="1200" dirty="0" err="1">
                <a:solidFill>
                  <a:schemeClr val="tx1"/>
                </a:solidFill>
                <a:effectLst/>
                <a:latin typeface="+mn-lt"/>
                <a:ea typeface="+mn-ea"/>
                <a:cs typeface="+mn-cs"/>
              </a:rPr>
              <a:t>Thus</a:t>
            </a:r>
            <a:r>
              <a:rPr lang="fr-FR" sz="1200" kern="1200" dirty="0">
                <a:solidFill>
                  <a:schemeClr val="tx1"/>
                </a:solidFill>
                <a:effectLst/>
                <a:latin typeface="+mn-lt"/>
                <a:ea typeface="+mn-ea"/>
                <a:cs typeface="+mn-cs"/>
              </a:rPr>
              <a:t> rare and </a:t>
            </a:r>
            <a:r>
              <a:rPr lang="fr-FR" sz="1200" kern="1200" dirty="0" err="1">
                <a:solidFill>
                  <a:schemeClr val="tx1"/>
                </a:solidFill>
                <a:effectLst/>
                <a:latin typeface="+mn-lt"/>
                <a:ea typeface="+mn-ea"/>
                <a:cs typeface="+mn-cs"/>
              </a:rPr>
              <a:t>endangered</a:t>
            </a:r>
            <a:r>
              <a:rPr lang="fr-FR" sz="1200" kern="1200" dirty="0">
                <a:solidFill>
                  <a:schemeClr val="tx1"/>
                </a:solidFill>
                <a:effectLst/>
                <a:latin typeface="+mn-lt"/>
                <a:ea typeface="+mn-ea"/>
                <a:cs typeface="+mn-cs"/>
              </a:rPr>
              <a:t> plants are </a:t>
            </a:r>
            <a:r>
              <a:rPr lang="fr-FR" sz="1200" kern="1200" dirty="0" err="1">
                <a:solidFill>
                  <a:schemeClr val="tx1"/>
                </a:solidFill>
                <a:effectLst/>
                <a:latin typeface="+mn-lt"/>
                <a:ea typeface="+mn-ea"/>
                <a:cs typeface="+mn-cs"/>
              </a:rPr>
              <a:t>preserved</a:t>
            </a:r>
            <a:r>
              <a:rPr lang="fr-FR" sz="1200" kern="1200" dirty="0">
                <a:solidFill>
                  <a:schemeClr val="tx1"/>
                </a:solidFill>
                <a:effectLst/>
                <a:latin typeface="+mn-lt"/>
                <a:ea typeface="+mn-ea"/>
                <a:cs typeface="+mn-cs"/>
              </a:rPr>
              <a:t>.</a:t>
            </a:r>
          </a:p>
          <a:p>
            <a:r>
              <a:rPr lang="fr-FR" sz="1200" kern="1200" dirty="0">
                <a:solidFill>
                  <a:schemeClr val="tx1"/>
                </a:solidFill>
                <a:effectLst/>
                <a:latin typeface="+mn-lt"/>
                <a:ea typeface="+mn-ea"/>
                <a:cs typeface="+mn-cs"/>
              </a:rPr>
              <a:t>This technique </a:t>
            </a:r>
            <a:r>
              <a:rPr lang="fr-FR" sz="1200" kern="1200" dirty="0" err="1">
                <a:solidFill>
                  <a:schemeClr val="tx1"/>
                </a:solidFill>
                <a:effectLst/>
                <a:latin typeface="+mn-lt"/>
                <a:ea typeface="+mn-ea"/>
                <a:cs typeface="+mn-cs"/>
              </a:rPr>
              <a:t>does</a:t>
            </a:r>
            <a:r>
              <a:rPr lang="fr-FR" sz="1200" kern="1200" dirty="0">
                <a:solidFill>
                  <a:schemeClr val="tx1"/>
                </a:solidFill>
                <a:effectLst/>
                <a:latin typeface="+mn-lt"/>
                <a:ea typeface="+mn-ea"/>
                <a:cs typeface="+mn-cs"/>
              </a:rPr>
              <a:t> not </a:t>
            </a:r>
            <a:r>
              <a:rPr lang="fr-FR" sz="1200" kern="1200" dirty="0" err="1">
                <a:solidFill>
                  <a:schemeClr val="tx1"/>
                </a:solidFill>
                <a:effectLst/>
                <a:latin typeface="+mn-lt"/>
                <a:ea typeface="+mn-ea"/>
                <a:cs typeface="+mn-cs"/>
              </a:rPr>
              <a:t>require</a:t>
            </a:r>
            <a:r>
              <a:rPr lang="fr-FR" sz="1200" kern="1200" dirty="0">
                <a:solidFill>
                  <a:schemeClr val="tx1"/>
                </a:solidFill>
                <a:effectLst/>
                <a:latin typeface="+mn-lt"/>
                <a:ea typeface="+mn-ea"/>
                <a:cs typeface="+mn-cs"/>
              </a:rPr>
              <a:t> agricultural land</a:t>
            </a:r>
          </a:p>
          <a:p>
            <a:r>
              <a:rPr lang="fr-FR" sz="1200" kern="1200" dirty="0">
                <a:solidFill>
                  <a:schemeClr val="tx1"/>
                </a:solidFill>
                <a:effectLst/>
                <a:latin typeface="+mn-lt"/>
                <a:ea typeface="+mn-ea"/>
                <a:cs typeface="+mn-cs"/>
              </a:rPr>
              <a:t>It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water-efficient </a:t>
            </a:r>
            <a:r>
              <a:rPr lang="fr-FR" sz="1200" kern="1200" dirty="0" err="1">
                <a:solidFill>
                  <a:schemeClr val="tx1"/>
                </a:solidFill>
                <a:effectLst/>
                <a:latin typeface="+mn-lt"/>
                <a:ea typeface="+mn-ea"/>
                <a:cs typeface="+mn-cs"/>
              </a:rPr>
              <a:t>compared</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conventional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processes</a:t>
            </a:r>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It </a:t>
            </a:r>
            <a:r>
              <a:rPr lang="fr-FR" sz="1200" kern="1200" dirty="0" err="1">
                <a:solidFill>
                  <a:schemeClr val="tx1"/>
                </a:solidFill>
                <a:effectLst/>
                <a:latin typeface="+mn-lt"/>
                <a:ea typeface="+mn-ea"/>
                <a:cs typeface="+mn-cs"/>
              </a:rPr>
              <a:t>does</a:t>
            </a:r>
            <a:r>
              <a:rPr lang="fr-FR" sz="1200" kern="1200" dirty="0">
                <a:solidFill>
                  <a:schemeClr val="tx1"/>
                </a:solidFill>
                <a:effectLst/>
                <a:latin typeface="+mn-lt"/>
                <a:ea typeface="+mn-ea"/>
                <a:cs typeface="+mn-cs"/>
              </a:rPr>
              <a:t> not </a:t>
            </a:r>
            <a:r>
              <a:rPr lang="fr-FR" sz="1200" kern="1200" dirty="0" err="1">
                <a:solidFill>
                  <a:schemeClr val="tx1"/>
                </a:solidFill>
                <a:effectLst/>
                <a:latin typeface="+mn-lt"/>
                <a:ea typeface="+mn-ea"/>
                <a:cs typeface="+mn-cs"/>
              </a:rPr>
              <a:t>require</a:t>
            </a:r>
            <a:r>
              <a:rPr lang="fr-FR" sz="1200" kern="1200" dirty="0">
                <a:solidFill>
                  <a:schemeClr val="tx1"/>
                </a:solidFill>
                <a:effectLst/>
                <a:latin typeface="+mn-lt"/>
                <a:ea typeface="+mn-ea"/>
                <a:cs typeface="+mn-cs"/>
              </a:rPr>
              <a:t> pesticides or </a:t>
            </a:r>
            <a:r>
              <a:rPr lang="fr-FR" sz="1200" kern="1200" dirty="0" err="1">
                <a:solidFill>
                  <a:schemeClr val="tx1"/>
                </a:solidFill>
                <a:effectLst/>
                <a:latin typeface="+mn-lt"/>
                <a:ea typeface="+mn-ea"/>
                <a:cs typeface="+mn-cs"/>
              </a:rPr>
              <a:t>fertilizers</a:t>
            </a:r>
            <a:r>
              <a:rPr lang="fr-FR" sz="1200" kern="1200" dirty="0">
                <a:solidFill>
                  <a:schemeClr val="tx1"/>
                </a:solidFill>
                <a:effectLst/>
                <a:latin typeface="+mn-lt"/>
                <a:ea typeface="+mn-ea"/>
                <a:cs typeface="+mn-cs"/>
              </a:rPr>
              <a:t>.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Action: </a:t>
            </a:r>
          </a:p>
          <a:p>
            <a:r>
              <a:rPr lang="fr-FR" sz="1200" kern="1200" dirty="0">
                <a:solidFill>
                  <a:schemeClr val="tx1"/>
                </a:solidFill>
                <a:effectLst/>
                <a:latin typeface="+mn-lt"/>
                <a:ea typeface="+mn-ea"/>
                <a:cs typeface="+mn-cs"/>
              </a:rPr>
              <a:t>The </a:t>
            </a:r>
            <a:r>
              <a:rPr lang="fr-FR" sz="1200" kern="1200" dirty="0" err="1">
                <a:solidFill>
                  <a:schemeClr val="tx1"/>
                </a:solidFill>
                <a:effectLst/>
                <a:latin typeface="+mn-lt"/>
                <a:ea typeface="+mn-ea"/>
                <a:cs typeface="+mn-cs"/>
              </a:rPr>
              <a:t>extraordinary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survival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potential</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Saponaria</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Pumila</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allows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them</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protect</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revitalize</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skin's</a:t>
            </a:r>
            <a:r>
              <a:rPr lang="fr-FR" sz="1200" kern="1200" dirty="0">
                <a:solidFill>
                  <a:schemeClr val="tx1"/>
                </a:solidFill>
                <a:effectLst/>
                <a:latin typeface="+mn-lt"/>
                <a:ea typeface="+mn-ea"/>
                <a:cs typeface="+mn-cs"/>
              </a:rPr>
              <a:t> stem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dermal</a:t>
            </a:r>
            <a:r>
              <a:rPr lang="fr-FR" sz="1200" kern="1200" dirty="0">
                <a:solidFill>
                  <a:schemeClr val="tx1"/>
                </a:solidFill>
                <a:effectLst/>
                <a:latin typeface="+mn-lt"/>
                <a:ea typeface="+mn-ea"/>
                <a:cs typeface="+mn-cs"/>
              </a:rPr>
              <a:t> stem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so</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that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they</a:t>
            </a:r>
            <a:r>
              <a:rPr lang="fr-FR" sz="1200" kern="1200" dirty="0">
                <a:solidFill>
                  <a:schemeClr val="tx1"/>
                </a:solidFill>
                <a:effectLst/>
                <a:latin typeface="+mn-lt"/>
                <a:ea typeface="+mn-ea"/>
                <a:cs typeface="+mn-cs"/>
              </a:rPr>
              <a:t> have the </a:t>
            </a:r>
            <a:r>
              <a:rPr lang="fr-FR" sz="1200" kern="1200" dirty="0" err="1">
                <a:solidFill>
                  <a:schemeClr val="tx1"/>
                </a:solidFill>
                <a:effectLst/>
                <a:latin typeface="+mn-lt"/>
                <a:ea typeface="+mn-ea"/>
                <a:cs typeface="+mn-cs"/>
              </a:rPr>
              <a:t>weapons</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protect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themselves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against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environmental</a:t>
            </a:r>
            <a:r>
              <a:rPr lang="fr-FR" sz="1200" kern="1200" dirty="0">
                <a:solidFill>
                  <a:schemeClr val="tx1"/>
                </a:solidFill>
                <a:effectLst/>
                <a:latin typeface="+mn-lt"/>
                <a:ea typeface="+mn-ea"/>
                <a:cs typeface="+mn-cs"/>
              </a:rPr>
              <a:t> stresses </a:t>
            </a:r>
            <a:r>
              <a:rPr lang="fr-FR" sz="1200" kern="1200" dirty="0" err="1">
                <a:solidFill>
                  <a:schemeClr val="tx1"/>
                </a:solidFill>
                <a:effectLst/>
                <a:latin typeface="+mn-lt"/>
                <a:ea typeface="+mn-ea"/>
                <a:cs typeface="+mn-cs"/>
              </a:rPr>
              <a:t>that</a:t>
            </a:r>
            <a:r>
              <a:rPr lang="fr-FR" sz="1200" kern="1200" dirty="0">
                <a:solidFill>
                  <a:schemeClr val="tx1"/>
                </a:solidFill>
                <a:effectLst/>
                <a:latin typeface="+mn-lt"/>
                <a:ea typeface="+mn-ea"/>
                <a:cs typeface="+mn-cs"/>
              </a:rPr>
              <a:t> are the main cause of skin </a:t>
            </a:r>
            <a:r>
              <a:rPr lang="fr-FR" sz="1200" kern="1200" dirty="0" err="1">
                <a:solidFill>
                  <a:schemeClr val="tx1"/>
                </a:solidFill>
                <a:effectLst/>
                <a:latin typeface="+mn-lt"/>
                <a:ea typeface="+mn-ea"/>
                <a:cs typeface="+mn-cs"/>
              </a:rPr>
              <a:t>aging</a:t>
            </a:r>
            <a:r>
              <a:rPr lang="fr-FR" sz="1200" kern="1200" dirty="0">
                <a:solidFill>
                  <a:schemeClr val="tx1"/>
                </a:solidFill>
                <a:effectLst/>
                <a:latin typeface="+mn-lt"/>
                <a:ea typeface="+mn-ea"/>
                <a:cs typeface="+mn-cs"/>
              </a:rPr>
              <a:t>. This </a:t>
            </a:r>
            <a:r>
              <a:rPr lang="fr-FR" sz="1200" kern="1200" dirty="0" err="1">
                <a:solidFill>
                  <a:schemeClr val="tx1"/>
                </a:solidFill>
                <a:effectLst/>
                <a:latin typeface="+mn-lt"/>
                <a:ea typeface="+mn-ea"/>
                <a:cs typeface="+mn-cs"/>
              </a:rPr>
              <a:t>ability</a:t>
            </a:r>
            <a:r>
              <a:rPr lang="fr-FR" sz="1200" kern="1200" dirty="0">
                <a:solidFill>
                  <a:schemeClr val="tx1"/>
                </a:solidFill>
                <a:effectLst/>
                <a:latin typeface="+mn-lt"/>
                <a:ea typeface="+mn-ea"/>
                <a:cs typeface="+mn-cs"/>
              </a:rPr>
              <a:t> translates </a:t>
            </a:r>
            <a:r>
              <a:rPr lang="fr-FR" sz="1200" kern="1200" dirty="0" err="1">
                <a:solidFill>
                  <a:schemeClr val="tx1"/>
                </a:solidFill>
                <a:effectLst/>
                <a:latin typeface="+mn-lt"/>
                <a:ea typeface="+mn-ea"/>
                <a:cs typeface="+mn-cs"/>
              </a:rPr>
              <a:t>into</a:t>
            </a:r>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Protection of </a:t>
            </a:r>
            <a:r>
              <a:rPr lang="fr-FR" sz="1200" kern="1200" dirty="0" err="1">
                <a:solidFill>
                  <a:schemeClr val="tx1"/>
                </a:solidFill>
                <a:effectLst/>
                <a:latin typeface="+mn-lt"/>
                <a:ea typeface="+mn-ea"/>
                <a:cs typeface="+mn-cs"/>
              </a:rPr>
              <a:t>dermal</a:t>
            </a:r>
            <a:r>
              <a:rPr lang="fr-FR" sz="1200" kern="1200" dirty="0">
                <a:solidFill>
                  <a:schemeClr val="tx1"/>
                </a:solidFill>
                <a:effectLst/>
                <a:latin typeface="+mn-lt"/>
                <a:ea typeface="+mn-ea"/>
                <a:cs typeface="+mn-cs"/>
              </a:rPr>
              <a:t> stem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from</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harmful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effects</a:t>
            </a:r>
            <a:r>
              <a:rPr lang="fr-FR" sz="1200" kern="1200" dirty="0">
                <a:solidFill>
                  <a:schemeClr val="tx1"/>
                </a:solidFill>
                <a:effectLst/>
                <a:latin typeface="+mn-lt"/>
                <a:ea typeface="+mn-ea"/>
                <a:cs typeface="+mn-cs"/>
              </a:rPr>
              <a:t> of UV and visible light</a:t>
            </a:r>
          </a:p>
          <a:p>
            <a:r>
              <a:rPr lang="fr-FR" sz="1200" kern="1200" dirty="0" err="1">
                <a:solidFill>
                  <a:schemeClr val="tx1"/>
                </a:solidFill>
                <a:effectLst/>
                <a:latin typeface="+mn-lt"/>
                <a:ea typeface="+mn-ea"/>
                <a:cs typeface="+mn-cs"/>
              </a:rPr>
              <a:t>Increase</a:t>
            </a:r>
            <a:r>
              <a:rPr lang="fr-FR" sz="1200" kern="1200" dirty="0">
                <a:solidFill>
                  <a:schemeClr val="tx1"/>
                </a:solidFill>
                <a:effectLst/>
                <a:latin typeface="+mn-lt"/>
                <a:ea typeface="+mn-ea"/>
                <a:cs typeface="+mn-cs"/>
              </a:rPr>
              <a:t> in the </a:t>
            </a:r>
            <a:r>
              <a:rPr lang="fr-FR" sz="1200" kern="1200" dirty="0" err="1">
                <a:solidFill>
                  <a:schemeClr val="tx1"/>
                </a:solidFill>
                <a:effectLst/>
                <a:latin typeface="+mn-lt"/>
                <a:ea typeface="+mn-ea"/>
                <a:cs typeface="+mn-cs"/>
              </a:rPr>
              <a:t>density</a:t>
            </a:r>
            <a:r>
              <a:rPr lang="fr-FR" sz="1200" kern="1200" dirty="0">
                <a:solidFill>
                  <a:schemeClr val="tx1"/>
                </a:solidFill>
                <a:effectLst/>
                <a:latin typeface="+mn-lt"/>
                <a:ea typeface="+mn-ea"/>
                <a:cs typeface="+mn-cs"/>
              </a:rPr>
              <a:t> of the </a:t>
            </a:r>
            <a:r>
              <a:rPr lang="fr-FR" sz="1200" kern="1200" dirty="0" err="1">
                <a:solidFill>
                  <a:schemeClr val="tx1"/>
                </a:solidFill>
                <a:effectLst/>
                <a:latin typeface="+mn-lt"/>
                <a:ea typeface="+mn-ea"/>
                <a:cs typeface="+mn-cs"/>
              </a:rPr>
              <a:t>dermis</a:t>
            </a:r>
            <a:r>
              <a:rPr lang="fr-FR" sz="1200" kern="1200" dirty="0">
                <a:solidFill>
                  <a:schemeClr val="tx1"/>
                </a:solidFill>
                <a:effectLst/>
                <a:latin typeface="+mn-lt"/>
                <a:ea typeface="+mn-ea"/>
                <a:cs typeface="+mn-cs"/>
              </a:rPr>
              <a:t> by </a:t>
            </a:r>
            <a:r>
              <a:rPr lang="fr-FR" sz="1200" kern="1200" dirty="0" err="1">
                <a:solidFill>
                  <a:schemeClr val="tx1"/>
                </a:solidFill>
                <a:effectLst/>
                <a:latin typeface="+mn-lt"/>
                <a:ea typeface="+mn-ea"/>
                <a:cs typeface="+mn-cs"/>
              </a:rPr>
              <a:t>protecting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against</a:t>
            </a:r>
            <a:r>
              <a:rPr lang="fr-FR" sz="1200" kern="1200" dirty="0">
                <a:solidFill>
                  <a:schemeClr val="tx1"/>
                </a:solidFill>
                <a:effectLst/>
                <a:latin typeface="+mn-lt"/>
                <a:ea typeface="+mn-ea"/>
                <a:cs typeface="+mn-cs"/>
              </a:rPr>
              <a:t> breaks in </a:t>
            </a:r>
            <a:r>
              <a:rPr lang="fr-FR" sz="1200" kern="1200" dirty="0" err="1">
                <a:solidFill>
                  <a:schemeClr val="tx1"/>
                </a:solidFill>
                <a:effectLst/>
                <a:latin typeface="+mn-lt"/>
                <a:ea typeface="+mn-ea"/>
                <a:cs typeface="+mn-cs"/>
              </a:rPr>
              <a:t>its</a:t>
            </a:r>
            <a:r>
              <a:rPr lang="fr-FR" sz="1200" kern="1200" dirty="0">
                <a:solidFill>
                  <a:schemeClr val="tx1"/>
                </a:solidFill>
                <a:effectLst/>
                <a:latin typeface="+mn-lt"/>
                <a:ea typeface="+mn-ea"/>
                <a:cs typeface="+mn-cs"/>
              </a:rPr>
              <a:t> architecture (arrangement of </a:t>
            </a:r>
            <a:r>
              <a:rPr lang="fr-FR" sz="1200" kern="1200" dirty="0" err="1">
                <a:solidFill>
                  <a:schemeClr val="tx1"/>
                </a:solidFill>
                <a:effectLst/>
                <a:latin typeface="+mn-lt"/>
                <a:ea typeface="+mn-ea"/>
                <a:cs typeface="+mn-cs"/>
              </a:rPr>
              <a:t>elastin</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collagen</a:t>
            </a:r>
            <a:r>
              <a:rPr lang="fr-FR" sz="1200" kern="1200" dirty="0">
                <a:solidFill>
                  <a:schemeClr val="tx1"/>
                </a:solidFill>
                <a:effectLst/>
                <a:latin typeface="+mn-lt"/>
                <a:ea typeface="+mn-ea"/>
                <a:cs typeface="+mn-cs"/>
              </a:rPr>
              <a:t> fibres).</a:t>
            </a:r>
          </a:p>
          <a:p>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Thus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Saponaria</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pumila</a:t>
            </a:r>
            <a:r>
              <a:rPr lang="fr-FR" sz="1200" kern="1200" dirty="0">
                <a:solidFill>
                  <a:schemeClr val="tx1"/>
                </a:solidFill>
                <a:effectLst/>
                <a:latin typeface="+mn-lt"/>
                <a:ea typeface="+mn-ea"/>
                <a:cs typeface="+mn-cs"/>
              </a:rPr>
              <a:t> stem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are able to </a:t>
            </a:r>
            <a:r>
              <a:rPr lang="fr-FR" sz="1200" kern="1200" dirty="0" err="1">
                <a:solidFill>
                  <a:schemeClr val="tx1"/>
                </a:solidFill>
                <a:effectLst/>
                <a:latin typeface="+mn-lt"/>
                <a:ea typeface="+mn-ea"/>
                <a:cs typeface="+mn-cs"/>
              </a:rPr>
              <a:t>allow</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dermal</a:t>
            </a:r>
            <a:r>
              <a:rPr lang="fr-FR" sz="1200" kern="1200" dirty="0">
                <a:solidFill>
                  <a:schemeClr val="tx1"/>
                </a:solidFill>
                <a:effectLst/>
                <a:latin typeface="+mn-lt"/>
                <a:ea typeface="+mn-ea"/>
                <a:cs typeface="+mn-cs"/>
              </a:rPr>
              <a:t> stem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maintain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their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regenerative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potential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despite</a:t>
            </a:r>
            <a:r>
              <a:rPr lang="fr-FR" sz="1200" kern="1200" dirty="0">
                <a:solidFill>
                  <a:schemeClr val="tx1"/>
                </a:solidFill>
                <a:effectLst/>
                <a:latin typeface="+mn-lt"/>
                <a:ea typeface="+mn-ea"/>
                <a:cs typeface="+mn-cs"/>
              </a:rPr>
              <a:t> UV </a:t>
            </a:r>
            <a:r>
              <a:rPr lang="fr-FR" sz="1200" kern="1200" dirty="0" err="1">
                <a:solidFill>
                  <a:schemeClr val="tx1"/>
                </a:solidFill>
                <a:effectLst/>
                <a:latin typeface="+mn-lt"/>
                <a:ea typeface="+mn-ea"/>
                <a:cs typeface="+mn-cs"/>
              </a:rPr>
              <a:t>exposure</a:t>
            </a:r>
            <a:r>
              <a:rPr lang="fr-FR" sz="1200" kern="1200" dirty="0">
                <a:solidFill>
                  <a:schemeClr val="tx1"/>
                </a:solidFill>
                <a:effectLst/>
                <a:latin typeface="+mn-lt"/>
                <a:ea typeface="+mn-ea"/>
                <a:cs typeface="+mn-cs"/>
              </a:rPr>
              <a:t>. </a:t>
            </a:r>
          </a:p>
          <a:p>
            <a:r>
              <a:rPr lang="fr-FR" sz="1200" kern="1200" dirty="0" err="1">
                <a:solidFill>
                  <a:schemeClr val="tx1"/>
                </a:solidFill>
                <a:effectLst/>
                <a:latin typeface="+mn-lt"/>
                <a:ea typeface="+mn-ea"/>
                <a:cs typeface="+mn-cs"/>
              </a:rPr>
              <a:t>Youth</a:t>
            </a:r>
            <a:r>
              <a:rPr lang="fr-FR" sz="1200" kern="1200" dirty="0">
                <a:solidFill>
                  <a:schemeClr val="tx1"/>
                </a:solidFill>
                <a:effectLst/>
                <a:latin typeface="+mn-lt"/>
                <a:ea typeface="+mn-ea"/>
                <a:cs typeface="+mn-cs"/>
              </a:rPr>
              <a:t> Energy </a:t>
            </a:r>
            <a:r>
              <a:rPr lang="fr-FR" sz="1200" kern="1200" dirty="0" err="1">
                <a:solidFill>
                  <a:schemeClr val="tx1"/>
                </a:solidFill>
                <a:effectLst/>
                <a:latin typeface="+mn-lt"/>
                <a:ea typeface="+mn-ea"/>
                <a:cs typeface="+mn-cs"/>
              </a:rPr>
              <a:t>protects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strengthens</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skin's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defences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against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chronic</a:t>
            </a:r>
            <a:r>
              <a:rPr lang="fr-FR" sz="1200" kern="1200" dirty="0">
                <a:solidFill>
                  <a:schemeClr val="tx1"/>
                </a:solidFill>
                <a:effectLst/>
                <a:latin typeface="+mn-lt"/>
                <a:ea typeface="+mn-ea"/>
                <a:cs typeface="+mn-cs"/>
              </a:rPr>
              <a:t> and silent </a:t>
            </a:r>
            <a:r>
              <a:rPr lang="fr-FR" sz="1200" kern="1200" dirty="0" err="1">
                <a:solidFill>
                  <a:schemeClr val="tx1"/>
                </a:solidFill>
                <a:effectLst/>
                <a:latin typeface="+mn-lt"/>
                <a:ea typeface="+mn-ea"/>
                <a:cs typeface="+mn-cs"/>
              </a:rPr>
              <a:t>reactions</a:t>
            </a:r>
            <a:r>
              <a:rPr lang="fr-FR" sz="1200" kern="1200" dirty="0">
                <a:solidFill>
                  <a:schemeClr val="tx1"/>
                </a:solidFill>
                <a:effectLst/>
                <a:latin typeface="+mn-lt"/>
                <a:ea typeface="+mn-ea"/>
                <a:cs typeface="+mn-cs"/>
              </a:rPr>
              <a:t>.</a:t>
            </a:r>
          </a:p>
          <a:p>
            <a:r>
              <a:rPr lang="fr-FR" sz="1200" kern="1200" dirty="0" err="1">
                <a:solidFill>
                  <a:schemeClr val="tx1"/>
                </a:solidFill>
                <a:effectLst/>
                <a:latin typeface="+mn-lt"/>
                <a:ea typeface="+mn-ea"/>
                <a:cs typeface="+mn-cs"/>
              </a:rPr>
              <a:t>Some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individuals</a:t>
            </a:r>
            <a:r>
              <a:rPr lang="fr-FR" sz="1200" kern="1200" dirty="0">
                <a:solidFill>
                  <a:schemeClr val="tx1"/>
                </a:solidFill>
                <a:effectLst/>
                <a:latin typeface="+mn-lt"/>
                <a:ea typeface="+mn-ea"/>
                <a:cs typeface="+mn-cs"/>
              </a:rPr>
              <a:t> have </a:t>
            </a:r>
            <a:r>
              <a:rPr lang="fr-FR" sz="1200" kern="1200" dirty="0" err="1">
                <a:solidFill>
                  <a:schemeClr val="tx1"/>
                </a:solidFill>
                <a:effectLst/>
                <a:latin typeface="+mn-lt"/>
                <a:ea typeface="+mn-ea"/>
                <a:cs typeface="+mn-cs"/>
              </a:rPr>
              <a:t>developed</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resistance</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inflammatory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that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ensures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harmonious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They</a:t>
            </a:r>
            <a:r>
              <a:rPr lang="fr-FR" sz="1200" kern="1200" dirty="0">
                <a:solidFill>
                  <a:schemeClr val="tx1"/>
                </a:solidFill>
                <a:effectLst/>
                <a:latin typeface="+mn-lt"/>
                <a:ea typeface="+mn-ea"/>
                <a:cs typeface="+mn-cs"/>
              </a:rPr>
              <a:t> are </a:t>
            </a:r>
            <a:r>
              <a:rPr lang="fr-FR" sz="1200" kern="1200" dirty="0" err="1">
                <a:solidFill>
                  <a:schemeClr val="tx1"/>
                </a:solidFill>
                <a:effectLst/>
                <a:latin typeface="+mn-lt"/>
                <a:ea typeface="+mn-ea"/>
                <a:cs typeface="+mn-cs"/>
              </a:rPr>
              <a:t>naturally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resistant</a:t>
            </a:r>
            <a:r>
              <a:rPr lang="fr-FR" sz="1200" kern="1200" dirty="0">
                <a:solidFill>
                  <a:schemeClr val="tx1"/>
                </a:solidFill>
                <a:effectLst/>
                <a:latin typeface="+mn-lt"/>
                <a:ea typeface="+mn-ea"/>
                <a:cs typeface="+mn-cs"/>
              </a:rPr>
              <a:t> to stress and </a:t>
            </a:r>
            <a:r>
              <a:rPr lang="fr-FR" sz="1200" kern="1200" dirty="0" err="1">
                <a:solidFill>
                  <a:schemeClr val="tx1"/>
                </a:solidFill>
                <a:effectLst/>
                <a:latin typeface="+mn-lt"/>
                <a:ea typeface="+mn-ea"/>
                <a:cs typeface="+mn-cs"/>
              </a:rPr>
              <a:t>age-related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diseases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Centenarians</a:t>
            </a:r>
            <a:r>
              <a:rPr lang="fr-FR" sz="1200" kern="1200" dirty="0">
                <a:solidFill>
                  <a:schemeClr val="tx1"/>
                </a:solidFill>
                <a:effectLst/>
                <a:latin typeface="+mn-lt"/>
                <a:ea typeface="+mn-ea"/>
                <a:cs typeface="+mn-cs"/>
              </a:rPr>
              <a:t> are the main </a:t>
            </a:r>
            <a:r>
              <a:rPr lang="fr-FR" sz="1200" kern="1200" dirty="0" err="1">
                <a:solidFill>
                  <a:schemeClr val="tx1"/>
                </a:solidFill>
                <a:effectLst/>
                <a:latin typeface="+mn-lt"/>
                <a:ea typeface="+mn-ea"/>
                <a:cs typeface="+mn-cs"/>
              </a:rPr>
              <a:t>representatives</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this</a:t>
            </a:r>
            <a:r>
              <a:rPr lang="fr-FR" sz="1200" kern="1200" dirty="0">
                <a:solidFill>
                  <a:schemeClr val="tx1"/>
                </a:solidFill>
                <a:effectLst/>
                <a:latin typeface="+mn-lt"/>
                <a:ea typeface="+mn-ea"/>
                <a:cs typeface="+mn-cs"/>
              </a:rPr>
              <a:t> population. </a:t>
            </a:r>
            <a:r>
              <a:rPr lang="fr-FR" sz="1200" kern="1200" dirty="0" err="1">
                <a:solidFill>
                  <a:schemeClr val="tx1"/>
                </a:solidFill>
                <a:effectLst/>
                <a:latin typeface="+mn-lt"/>
                <a:ea typeface="+mn-ea"/>
                <a:cs typeface="+mn-cs"/>
              </a:rPr>
              <a:t>During</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study</a:t>
            </a:r>
            <a:r>
              <a:rPr lang="fr-FR" sz="1200" kern="1200" dirty="0">
                <a:solidFill>
                  <a:schemeClr val="tx1"/>
                </a:solidFill>
                <a:effectLst/>
                <a:latin typeface="+mn-lt"/>
                <a:ea typeface="+mn-ea"/>
                <a:cs typeface="+mn-cs"/>
              </a:rPr>
              <a:t> on pain and inflammation, an American team of </a:t>
            </a:r>
            <a:r>
              <a:rPr lang="fr-FR" sz="1200" kern="1200" dirty="0" err="1">
                <a:solidFill>
                  <a:schemeClr val="tx1"/>
                </a:solidFill>
                <a:effectLst/>
                <a:latin typeface="+mn-lt"/>
                <a:ea typeface="+mn-ea"/>
                <a:cs typeface="+mn-cs"/>
              </a:rPr>
              <a:t>pharmacology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researchers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discovered</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PalGly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molecule</a:t>
            </a:r>
            <a:r>
              <a:rPr lang="fr-FR" sz="1200" kern="1200" dirty="0">
                <a:solidFill>
                  <a:schemeClr val="tx1"/>
                </a:solidFill>
                <a:effectLst/>
                <a:latin typeface="+mn-lt"/>
                <a:ea typeface="+mn-ea"/>
                <a:cs typeface="+mn-cs"/>
              </a:rPr>
              <a:t> in 2008. </a:t>
            </a:r>
            <a:r>
              <a:rPr lang="fr-FR" sz="1200" kern="1200" dirty="0" err="1">
                <a:solidFill>
                  <a:schemeClr val="tx1"/>
                </a:solidFill>
                <a:effectLst/>
                <a:latin typeface="+mn-lt"/>
                <a:ea typeface="+mn-ea"/>
                <a:cs typeface="+mn-cs"/>
              </a:rPr>
              <a:t>Naturally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present</a:t>
            </a:r>
            <a:r>
              <a:rPr lang="fr-FR" sz="1200" kern="1200" dirty="0">
                <a:solidFill>
                  <a:schemeClr val="tx1"/>
                </a:solidFill>
                <a:effectLst/>
                <a:latin typeface="+mn-lt"/>
                <a:ea typeface="+mn-ea"/>
                <a:cs typeface="+mn-cs"/>
              </a:rPr>
              <a:t> in the </a:t>
            </a:r>
            <a:r>
              <a:rPr lang="fr-FR" sz="1200" kern="1200" dirty="0" err="1">
                <a:solidFill>
                  <a:schemeClr val="tx1"/>
                </a:solidFill>
                <a:effectLst/>
                <a:latin typeface="+mn-lt"/>
                <a:ea typeface="+mn-ea"/>
                <a:cs typeface="+mn-cs"/>
              </a:rPr>
              <a:t>brain</a:t>
            </a:r>
            <a:r>
              <a:rPr lang="fr-FR" sz="1200" kern="1200" dirty="0">
                <a:solidFill>
                  <a:schemeClr val="tx1"/>
                </a:solidFill>
                <a:effectLst/>
                <a:latin typeface="+mn-lt"/>
                <a:ea typeface="+mn-ea"/>
                <a:cs typeface="+mn-cs"/>
              </a:rPr>
              <a:t> and skin, </a:t>
            </a:r>
            <a:r>
              <a:rPr lang="fr-FR" sz="1200" kern="1200" dirty="0" err="1">
                <a:solidFill>
                  <a:schemeClr val="tx1"/>
                </a:solidFill>
                <a:effectLst/>
                <a:latin typeface="+mn-lt"/>
                <a:ea typeface="+mn-ea"/>
                <a:cs typeface="+mn-cs"/>
              </a:rPr>
              <a:t>it</a:t>
            </a:r>
            <a:r>
              <a:rPr lang="fr-FR" sz="1200" kern="1200" dirty="0">
                <a:solidFill>
                  <a:schemeClr val="tx1"/>
                </a:solidFill>
                <a:effectLst/>
                <a:latin typeface="+mn-lt"/>
                <a:ea typeface="+mn-ea"/>
                <a:cs typeface="+mn-cs"/>
              </a:rPr>
              <a:t> has anti-stress and anti-</a:t>
            </a:r>
            <a:r>
              <a:rPr lang="fr-FR" sz="1200" kern="1200" dirty="0" err="1">
                <a:solidFill>
                  <a:schemeClr val="tx1"/>
                </a:solidFill>
                <a:effectLst/>
                <a:latin typeface="+mn-lt"/>
                <a:ea typeface="+mn-ea"/>
                <a:cs typeface="+mn-cs"/>
              </a:rPr>
              <a:t>inflammatory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properties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earning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it</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name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serenity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molecule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Yon</a:t>
            </a:r>
            <a:r>
              <a:rPr lang="fr-FR" sz="1200" kern="1200" dirty="0">
                <a:solidFill>
                  <a:schemeClr val="tx1"/>
                </a:solidFill>
                <a:effectLst/>
                <a:latin typeface="+mn-lt"/>
                <a:ea typeface="+mn-ea"/>
                <a:cs typeface="+mn-cs"/>
              </a:rPr>
              <a:t>-Ka </a:t>
            </a:r>
            <a:r>
              <a:rPr lang="fr-FR" sz="1200" kern="1200" dirty="0" err="1">
                <a:solidFill>
                  <a:schemeClr val="tx1"/>
                </a:solidFill>
                <a:effectLst/>
                <a:latin typeface="+mn-lt"/>
                <a:ea typeface="+mn-ea"/>
                <a:cs typeface="+mn-cs"/>
              </a:rPr>
              <a:t>was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inspired</a:t>
            </a:r>
            <a:r>
              <a:rPr lang="fr-FR" sz="1200" kern="1200" dirty="0">
                <a:solidFill>
                  <a:schemeClr val="tx1"/>
                </a:solidFill>
                <a:effectLst/>
                <a:latin typeface="+mn-lt"/>
                <a:ea typeface="+mn-ea"/>
                <a:cs typeface="+mn-cs"/>
              </a:rPr>
              <a:t> by </a:t>
            </a:r>
            <a:r>
              <a:rPr lang="fr-FR" sz="1200" kern="1200" dirty="0" err="1">
                <a:solidFill>
                  <a:schemeClr val="tx1"/>
                </a:solidFill>
                <a:effectLst/>
                <a:latin typeface="+mn-lt"/>
                <a:ea typeface="+mn-ea"/>
                <a:cs typeface="+mn-cs"/>
              </a:rPr>
              <a:t>this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serenity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molecule</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offer</a:t>
            </a:r>
            <a:r>
              <a:rPr lang="fr-FR" sz="1200" kern="1200" dirty="0">
                <a:solidFill>
                  <a:schemeClr val="tx1"/>
                </a:solidFill>
                <a:effectLst/>
                <a:latin typeface="+mn-lt"/>
                <a:ea typeface="+mn-ea"/>
                <a:cs typeface="+mn-cs"/>
              </a:rPr>
              <a:t> the skin, </a:t>
            </a:r>
            <a:r>
              <a:rPr lang="fr-FR" sz="1200" kern="1200" dirty="0" err="1">
                <a:solidFill>
                  <a:schemeClr val="tx1"/>
                </a:solidFill>
                <a:effectLst/>
                <a:latin typeface="+mn-lt"/>
                <a:ea typeface="+mn-ea"/>
                <a:cs typeface="+mn-cs"/>
              </a:rPr>
              <a:t>thanks</a:t>
            </a:r>
            <a:r>
              <a:rPr lang="fr-FR" sz="1200" kern="1200" dirty="0">
                <a:solidFill>
                  <a:schemeClr val="tx1"/>
                </a:solidFill>
                <a:effectLst/>
                <a:latin typeface="+mn-lt"/>
                <a:ea typeface="+mn-ea"/>
                <a:cs typeface="+mn-cs"/>
              </a:rPr>
              <a:t> to Time </a:t>
            </a:r>
            <a:r>
              <a:rPr lang="fr-FR" sz="1200" kern="1200" dirty="0" err="1">
                <a:solidFill>
                  <a:schemeClr val="tx1"/>
                </a:solidFill>
                <a:effectLst/>
                <a:latin typeface="+mn-lt"/>
                <a:ea typeface="+mn-ea"/>
                <a:cs typeface="+mn-cs"/>
              </a:rPr>
              <a:t>Resist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creams</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biological</a:t>
            </a:r>
            <a:r>
              <a:rPr lang="fr-FR" sz="1200" kern="1200" dirty="0">
                <a:solidFill>
                  <a:schemeClr val="tx1"/>
                </a:solidFill>
                <a:effectLst/>
                <a:latin typeface="+mn-lt"/>
                <a:ea typeface="+mn-ea"/>
                <a:cs typeface="+mn-cs"/>
              </a:rPr>
              <a:t> secrets of </a:t>
            </a:r>
            <a:r>
              <a:rPr lang="fr-FR" sz="1200" kern="1200" dirty="0" err="1">
                <a:solidFill>
                  <a:schemeClr val="tx1"/>
                </a:solidFill>
                <a:effectLst/>
                <a:latin typeface="+mn-lt"/>
                <a:ea typeface="+mn-ea"/>
                <a:cs typeface="+mn-cs"/>
              </a:rPr>
              <a:t>harmonious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longevity</a:t>
            </a:r>
            <a:r>
              <a:rPr lang="fr-FR" sz="1200" kern="1200" dirty="0">
                <a:solidFill>
                  <a:schemeClr val="tx1"/>
                </a:solidFill>
                <a:effectLst/>
                <a:latin typeface="+mn-lt"/>
                <a:ea typeface="+mn-ea"/>
                <a:cs typeface="+mn-cs"/>
              </a:rPr>
              <a:t> by </a:t>
            </a:r>
            <a:r>
              <a:rPr lang="fr-FR" sz="1200" kern="1200" dirty="0" err="1">
                <a:solidFill>
                  <a:schemeClr val="tx1"/>
                </a:solidFill>
                <a:effectLst/>
                <a:latin typeface="+mn-lt"/>
                <a:ea typeface="+mn-ea"/>
                <a:cs typeface="+mn-cs"/>
              </a:rPr>
              <a:t>inserting</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biotechnological</a:t>
            </a:r>
            <a:r>
              <a:rPr lang="fr-FR" sz="1200" kern="1200" dirty="0">
                <a:solidFill>
                  <a:schemeClr val="tx1"/>
                </a:solidFill>
                <a:effectLst/>
                <a:latin typeface="+mn-lt"/>
                <a:ea typeface="+mn-ea"/>
                <a:cs typeface="+mn-cs"/>
              </a:rPr>
              <a:t> active </a:t>
            </a:r>
            <a:r>
              <a:rPr lang="fr-FR" sz="1200" kern="1200" dirty="0" err="1">
                <a:solidFill>
                  <a:schemeClr val="tx1"/>
                </a:solidFill>
                <a:effectLst/>
                <a:latin typeface="+mn-lt"/>
                <a:ea typeface="+mn-ea"/>
                <a:cs typeface="+mn-cs"/>
              </a:rPr>
              <a:t>ingredient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that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mimics</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PalGly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molecule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into</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heart</a:t>
            </a:r>
            <a:r>
              <a:rPr lang="fr-FR" sz="1200" kern="1200" dirty="0">
                <a:solidFill>
                  <a:schemeClr val="tx1"/>
                </a:solidFill>
                <a:effectLst/>
                <a:latin typeface="+mn-lt"/>
                <a:ea typeface="+mn-ea"/>
                <a:cs typeface="+mn-cs"/>
              </a:rPr>
              <a:t> of the formulas.</a:t>
            </a:r>
          </a:p>
          <a:p>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Youth</a:t>
            </a:r>
            <a:r>
              <a:rPr lang="fr-FR" sz="1200" kern="1200" dirty="0">
                <a:solidFill>
                  <a:schemeClr val="tx1"/>
                </a:solidFill>
                <a:effectLst/>
                <a:latin typeface="+mn-lt"/>
                <a:ea typeface="+mn-ea"/>
                <a:cs typeface="+mn-cs"/>
              </a:rPr>
              <a:t>-Energy </a:t>
            </a:r>
            <a:r>
              <a:rPr lang="fr-FR" sz="1200" kern="1200" dirty="0" err="1">
                <a:solidFill>
                  <a:schemeClr val="tx1"/>
                </a:solidFill>
                <a:effectLst/>
                <a:latin typeface="+mn-lt"/>
                <a:ea typeface="+mn-ea"/>
                <a:cs typeface="+mn-cs"/>
              </a:rPr>
              <a:t>lipoamino</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acid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Palgly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mimetic</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molecule</a:t>
            </a:r>
            <a:r>
              <a:rPr lang="fr-FR" sz="1200" kern="1200" dirty="0">
                <a:solidFill>
                  <a:schemeClr val="tx1"/>
                </a:solidFill>
                <a:effectLst/>
                <a:latin typeface="+mn-lt"/>
                <a:ea typeface="+mn-ea"/>
                <a:cs typeface="+mn-cs"/>
              </a:rPr>
              <a:t>. Due to </a:t>
            </a:r>
            <a:r>
              <a:rPr lang="fr-FR" sz="1200" kern="1200" dirty="0" err="1">
                <a:solidFill>
                  <a:schemeClr val="tx1"/>
                </a:solidFill>
                <a:effectLst/>
                <a:latin typeface="+mn-lt"/>
                <a:ea typeface="+mn-ea"/>
                <a:cs typeface="+mn-cs"/>
              </a:rPr>
              <a:t>its</a:t>
            </a:r>
            <a:r>
              <a:rPr lang="fr-FR" sz="1200" kern="1200" dirty="0">
                <a:solidFill>
                  <a:schemeClr val="tx1"/>
                </a:solidFill>
                <a:effectLst/>
                <a:latin typeface="+mn-lt"/>
                <a:ea typeface="+mn-ea"/>
                <a:cs typeface="+mn-cs"/>
              </a:rPr>
              <a:t> anti-</a:t>
            </a:r>
            <a:r>
              <a:rPr lang="fr-FR" sz="1200" kern="1200" dirty="0" err="1">
                <a:solidFill>
                  <a:schemeClr val="tx1"/>
                </a:solidFill>
                <a:effectLst/>
                <a:latin typeface="+mn-lt"/>
                <a:ea typeface="+mn-ea"/>
                <a:cs typeface="+mn-cs"/>
              </a:rPr>
              <a:t>inflamm'aging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activity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lipoamino</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acid</a:t>
            </a:r>
            <a:r>
              <a:rPr lang="fr-FR" sz="1200" kern="1200" dirty="0">
                <a:solidFill>
                  <a:schemeClr val="tx1"/>
                </a:solidFill>
                <a:effectLst/>
                <a:latin typeface="+mn-lt"/>
                <a:ea typeface="+mn-ea"/>
                <a:cs typeface="+mn-cs"/>
              </a:rPr>
              <a:t> has </a:t>
            </a:r>
            <a:r>
              <a:rPr lang="fr-FR" sz="1200" kern="1200" dirty="0" err="1">
                <a:solidFill>
                  <a:schemeClr val="tx1"/>
                </a:solidFill>
                <a:effectLst/>
                <a:latin typeface="+mn-lt"/>
                <a:ea typeface="+mn-ea"/>
                <a:cs typeface="+mn-cs"/>
              </a:rPr>
              <a:t>several</a:t>
            </a:r>
            <a:r>
              <a:rPr lang="fr-FR" sz="1200" kern="1200" dirty="0">
                <a:solidFill>
                  <a:schemeClr val="tx1"/>
                </a:solidFill>
                <a:effectLst/>
                <a:latin typeface="+mn-lt"/>
                <a:ea typeface="+mn-ea"/>
                <a:cs typeface="+mn-cs"/>
              </a:rPr>
              <a:t> more or </a:t>
            </a:r>
            <a:r>
              <a:rPr lang="fr-FR" sz="1200" kern="1200" dirty="0" err="1">
                <a:solidFill>
                  <a:schemeClr val="tx1"/>
                </a:solidFill>
                <a:effectLst/>
                <a:latin typeface="+mn-lt"/>
                <a:ea typeface="+mn-ea"/>
                <a:cs typeface="+mn-cs"/>
              </a:rPr>
              <a:t>less</a:t>
            </a:r>
            <a:r>
              <a:rPr lang="fr-FR" sz="1200" kern="1200" dirty="0">
                <a:solidFill>
                  <a:schemeClr val="tx1"/>
                </a:solidFill>
                <a:effectLst/>
                <a:latin typeface="+mn-lt"/>
                <a:ea typeface="+mn-ea"/>
                <a:cs typeface="+mn-cs"/>
              </a:rPr>
              <a:t> direct actions at the skin and </a:t>
            </a:r>
            <a:r>
              <a:rPr lang="fr-FR" sz="1200" kern="1200" dirty="0" err="1">
                <a:solidFill>
                  <a:schemeClr val="tx1"/>
                </a:solidFill>
                <a:effectLst/>
                <a:latin typeface="+mn-lt"/>
                <a:ea typeface="+mn-ea"/>
                <a:cs typeface="+mn-cs"/>
              </a:rPr>
              <a:t>cell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level</a:t>
            </a:r>
            <a:r>
              <a:rPr lang="fr-FR" sz="1200" kern="1200" dirty="0">
                <a:solidFill>
                  <a:schemeClr val="tx1"/>
                </a:solidFill>
                <a:effectLst/>
                <a:latin typeface="+mn-lt"/>
                <a:ea typeface="+mn-ea"/>
                <a:cs typeface="+mn-cs"/>
              </a:rPr>
              <a:t>. In </a:t>
            </a:r>
            <a:r>
              <a:rPr lang="fr-FR" sz="1200" kern="1200" dirty="0" err="1">
                <a:solidFill>
                  <a:schemeClr val="tx1"/>
                </a:solidFill>
                <a:effectLst/>
                <a:latin typeface="+mn-lt"/>
                <a:ea typeface="+mn-ea"/>
                <a:cs typeface="+mn-cs"/>
              </a:rPr>
              <a:t>particular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directly</a:t>
            </a:r>
            <a:r>
              <a:rPr lang="fr-FR" sz="1200" kern="1200" dirty="0">
                <a:solidFill>
                  <a:schemeClr val="tx1"/>
                </a:solidFill>
                <a:effectLst/>
                <a:latin typeface="+mn-lt"/>
                <a:ea typeface="+mn-ea"/>
                <a:cs typeface="+mn-cs"/>
              </a:rPr>
              <a:t> on the </a:t>
            </a:r>
            <a:r>
              <a:rPr lang="fr-FR" sz="1200" kern="1200" dirty="0" err="1">
                <a:solidFill>
                  <a:schemeClr val="tx1"/>
                </a:solidFill>
                <a:effectLst/>
                <a:latin typeface="+mn-lt"/>
                <a:ea typeface="+mn-ea"/>
                <a:cs typeface="+mn-cs"/>
              </a:rPr>
              <a:t>reduction</a:t>
            </a:r>
            <a:r>
              <a:rPr lang="fr-FR" sz="1200" kern="1200" dirty="0">
                <a:solidFill>
                  <a:schemeClr val="tx1"/>
                </a:solidFill>
                <a:effectLst/>
                <a:latin typeface="+mn-lt"/>
                <a:ea typeface="+mn-ea"/>
                <a:cs typeface="+mn-cs"/>
              </a:rPr>
              <a:t> of the </a:t>
            </a:r>
            <a:r>
              <a:rPr lang="fr-FR" sz="1200" kern="1200" dirty="0" err="1">
                <a:solidFill>
                  <a:schemeClr val="tx1"/>
                </a:solidFill>
                <a:effectLst/>
                <a:latin typeface="+mn-lt"/>
                <a:ea typeface="+mn-ea"/>
                <a:cs typeface="+mn-cs"/>
              </a:rPr>
              <a:t>quantity</a:t>
            </a:r>
            <a:r>
              <a:rPr lang="fr-FR" sz="1200" kern="1200" dirty="0">
                <a:solidFill>
                  <a:schemeClr val="tx1"/>
                </a:solidFill>
                <a:effectLst/>
                <a:latin typeface="+mn-lt"/>
                <a:ea typeface="+mn-ea"/>
                <a:cs typeface="+mn-cs"/>
              </a:rPr>
              <a:t> of IL-6, a key marker of inflammation  </a:t>
            </a:r>
          </a:p>
          <a:p>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Youth</a:t>
            </a:r>
            <a:r>
              <a:rPr lang="fr-FR" sz="1200" kern="1200" dirty="0">
                <a:solidFill>
                  <a:schemeClr val="tx1"/>
                </a:solidFill>
                <a:effectLst/>
                <a:latin typeface="+mn-lt"/>
                <a:ea typeface="+mn-ea"/>
                <a:cs typeface="+mn-cs"/>
              </a:rPr>
              <a:t>-Energy, the </a:t>
            </a:r>
            <a:r>
              <a:rPr lang="fr-FR" sz="1200" kern="1200" dirty="0" err="1">
                <a:solidFill>
                  <a:schemeClr val="tx1"/>
                </a:solidFill>
                <a:effectLst/>
                <a:latin typeface="+mn-lt"/>
                <a:ea typeface="+mn-ea"/>
                <a:cs typeface="+mn-cs"/>
              </a:rPr>
              <a:t>molecule</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serenity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protects</a:t>
            </a:r>
            <a:r>
              <a:rPr lang="fr-FR" sz="1200" kern="1200" dirty="0">
                <a:solidFill>
                  <a:schemeClr val="tx1"/>
                </a:solidFill>
                <a:effectLst/>
                <a:latin typeface="+mn-lt"/>
                <a:ea typeface="+mn-ea"/>
                <a:cs typeface="+mn-cs"/>
              </a:rPr>
              <a:t> the skin </a:t>
            </a:r>
            <a:r>
              <a:rPr lang="fr-FR" sz="1200" kern="1200" dirty="0" err="1">
                <a:solidFill>
                  <a:schemeClr val="tx1"/>
                </a:solidFill>
                <a:effectLst/>
                <a:latin typeface="+mn-lt"/>
                <a:ea typeface="+mn-ea"/>
                <a:cs typeface="+mn-cs"/>
              </a:rPr>
              <a:t>from</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chronic</a:t>
            </a:r>
            <a:r>
              <a:rPr lang="fr-FR" sz="1200" kern="1200" dirty="0">
                <a:solidFill>
                  <a:schemeClr val="tx1"/>
                </a:solidFill>
                <a:effectLst/>
                <a:latin typeface="+mn-lt"/>
                <a:ea typeface="+mn-ea"/>
                <a:cs typeface="+mn-cs"/>
              </a:rPr>
              <a:t> and silent </a:t>
            </a:r>
            <a:r>
              <a:rPr lang="fr-FR" sz="1200" kern="1200" dirty="0" err="1">
                <a:solidFill>
                  <a:schemeClr val="tx1"/>
                </a:solidFill>
                <a:effectLst/>
                <a:latin typeface="+mn-lt"/>
                <a:ea typeface="+mn-ea"/>
                <a:cs typeface="+mn-cs"/>
              </a:rPr>
              <a:t>reactions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induced</a:t>
            </a:r>
            <a:r>
              <a:rPr lang="fr-FR" sz="1200" kern="1200" dirty="0">
                <a:solidFill>
                  <a:schemeClr val="tx1"/>
                </a:solidFill>
                <a:effectLst/>
                <a:latin typeface="+mn-lt"/>
                <a:ea typeface="+mn-ea"/>
                <a:cs typeface="+mn-cs"/>
              </a:rPr>
              <a:t> by </a:t>
            </a:r>
            <a:r>
              <a:rPr lang="fr-FR" sz="1200" kern="1200" dirty="0" err="1">
                <a:solidFill>
                  <a:schemeClr val="tx1"/>
                </a:solidFill>
                <a:effectLst/>
                <a:latin typeface="+mn-lt"/>
                <a:ea typeface="+mn-ea"/>
                <a:cs typeface="+mn-cs"/>
              </a:rPr>
              <a:t>external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aggressions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responsible</a:t>
            </a:r>
            <a:r>
              <a:rPr lang="fr-FR" sz="1200" kern="1200" dirty="0">
                <a:solidFill>
                  <a:schemeClr val="tx1"/>
                </a:solidFill>
                <a:effectLst/>
                <a:latin typeface="+mn-lt"/>
                <a:ea typeface="+mn-ea"/>
                <a:cs typeface="+mn-cs"/>
              </a:rPr>
              <a:t> for skin </a:t>
            </a:r>
            <a:r>
              <a:rPr lang="fr-FR" sz="1200" kern="1200" dirty="0" err="1">
                <a:solidFill>
                  <a:schemeClr val="tx1"/>
                </a:solidFill>
                <a:effectLst/>
                <a:latin typeface="+mn-lt"/>
                <a:ea typeface="+mn-ea"/>
                <a:cs typeface="+mn-cs"/>
              </a:rPr>
              <a:t>aging</a:t>
            </a:r>
            <a:r>
              <a:rPr lang="fr-FR" sz="1200" kern="1200" dirty="0">
                <a:solidFill>
                  <a:schemeClr val="tx1"/>
                </a:solidFill>
                <a:effectLst/>
                <a:latin typeface="+mn-lt"/>
                <a:ea typeface="+mn-ea"/>
                <a:cs typeface="+mn-cs"/>
              </a:rPr>
              <a:t>. </a:t>
            </a:r>
          </a:p>
          <a:p>
            <a:pPr lvl="0"/>
            <a:r>
              <a:rPr lang="fr-FR" sz="1200" kern="1200" dirty="0">
                <a:solidFill>
                  <a:schemeClr val="tx1"/>
                </a:solidFill>
                <a:effectLst/>
                <a:latin typeface="+mn-lt"/>
                <a:ea typeface="+mn-ea"/>
                <a:cs typeface="+mn-cs"/>
              </a:rPr>
              <a:t>Reduction in the </a:t>
            </a:r>
            <a:r>
              <a:rPr lang="fr-FR" sz="1200" kern="1200" dirty="0" err="1">
                <a:solidFill>
                  <a:schemeClr val="tx1"/>
                </a:solidFill>
                <a:effectLst/>
                <a:latin typeface="+mn-lt"/>
                <a:ea typeface="+mn-ea"/>
                <a:cs typeface="+mn-cs"/>
              </a:rPr>
              <a:t>amount</a:t>
            </a:r>
            <a:r>
              <a:rPr lang="fr-FR" sz="1200" kern="1200" dirty="0">
                <a:solidFill>
                  <a:schemeClr val="tx1"/>
                </a:solidFill>
                <a:effectLst/>
                <a:latin typeface="+mn-lt"/>
                <a:ea typeface="+mn-ea"/>
                <a:cs typeface="+mn-cs"/>
              </a:rPr>
              <a:t> of IL-6 (marker of </a:t>
            </a:r>
            <a:r>
              <a:rPr lang="fr-FR" sz="1200" kern="1200" dirty="0" err="1">
                <a:solidFill>
                  <a:schemeClr val="tx1"/>
                </a:solidFill>
                <a:effectLst/>
                <a:latin typeface="+mn-lt"/>
                <a:ea typeface="+mn-ea"/>
                <a:cs typeface="+mn-cs"/>
              </a:rPr>
              <a:t>inflamm'aging</a:t>
            </a:r>
            <a:r>
              <a:rPr lang="fr-FR" sz="1200" kern="1200" dirty="0">
                <a:solidFill>
                  <a:schemeClr val="tx1"/>
                </a:solidFill>
                <a:effectLst/>
                <a:latin typeface="+mn-lt"/>
                <a:ea typeface="+mn-ea"/>
                <a:cs typeface="+mn-cs"/>
              </a:rPr>
              <a:t>)</a:t>
            </a:r>
          </a:p>
          <a:p>
            <a:pPr lvl="0"/>
            <a:r>
              <a:rPr lang="fr-FR" sz="1200" kern="1200" dirty="0">
                <a:solidFill>
                  <a:schemeClr val="tx1"/>
                </a:solidFill>
                <a:effectLst/>
                <a:latin typeface="+mn-lt"/>
                <a:ea typeface="+mn-ea"/>
                <a:cs typeface="+mn-cs"/>
              </a:rPr>
              <a:t>Protection of the </a:t>
            </a:r>
            <a:r>
              <a:rPr lang="fr-FR" sz="1200" kern="1200" dirty="0" err="1">
                <a:solidFill>
                  <a:schemeClr val="tx1"/>
                </a:solidFill>
                <a:effectLst/>
                <a:latin typeface="+mn-lt"/>
                <a:ea typeface="+mn-ea"/>
                <a:cs typeface="+mn-cs"/>
              </a:rPr>
              <a:t>extracellular</a:t>
            </a:r>
            <a:r>
              <a:rPr lang="fr-FR" sz="1200" kern="1200" dirty="0">
                <a:solidFill>
                  <a:schemeClr val="tx1"/>
                </a:solidFill>
                <a:effectLst/>
                <a:latin typeface="+mn-lt"/>
                <a:ea typeface="+mn-ea"/>
                <a:cs typeface="+mn-cs"/>
              </a:rPr>
              <a:t> matrix (</a:t>
            </a:r>
            <a:r>
              <a:rPr lang="fr-FR" sz="1200" kern="1200" dirty="0" err="1">
                <a:solidFill>
                  <a:schemeClr val="tx1"/>
                </a:solidFill>
                <a:effectLst/>
                <a:latin typeface="+mn-lt"/>
                <a:ea typeface="+mn-ea"/>
                <a:cs typeface="+mn-cs"/>
              </a:rPr>
              <a:t>reduction</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collagenase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activity</a:t>
            </a:r>
            <a:r>
              <a:rPr lang="fr-FR" sz="1200" kern="1200" dirty="0">
                <a:solidFill>
                  <a:schemeClr val="tx1"/>
                </a:solidFill>
                <a:effectLst/>
                <a:latin typeface="+mn-lt"/>
                <a:ea typeface="+mn-ea"/>
                <a:cs typeface="+mn-cs"/>
              </a:rPr>
              <a:t>)</a:t>
            </a:r>
          </a:p>
          <a:p>
            <a:pPr lvl="0"/>
            <a:r>
              <a:rPr lang="fr-FR" sz="1200" kern="1200" dirty="0">
                <a:solidFill>
                  <a:schemeClr val="tx1"/>
                </a:solidFill>
                <a:effectLst/>
                <a:latin typeface="+mn-lt"/>
                <a:ea typeface="+mn-ea"/>
                <a:cs typeface="+mn-cs"/>
              </a:rPr>
              <a:t>Construction of the </a:t>
            </a:r>
            <a:r>
              <a:rPr lang="fr-FR" sz="1200" kern="1200" dirty="0" err="1">
                <a:solidFill>
                  <a:schemeClr val="tx1"/>
                </a:solidFill>
                <a:effectLst/>
                <a:latin typeface="+mn-lt"/>
                <a:ea typeface="+mn-ea"/>
                <a:cs typeface="+mn-cs"/>
              </a:rPr>
              <a:t>collagen</a:t>
            </a:r>
            <a:r>
              <a:rPr lang="fr-FR" sz="1200" kern="1200" dirty="0">
                <a:solidFill>
                  <a:schemeClr val="tx1"/>
                </a:solidFill>
                <a:effectLst/>
                <a:latin typeface="+mn-lt"/>
                <a:ea typeface="+mn-ea"/>
                <a:cs typeface="+mn-cs"/>
              </a:rPr>
              <a:t> network</a:t>
            </a:r>
          </a:p>
          <a:p>
            <a:pPr lvl="0"/>
            <a:r>
              <a:rPr lang="fr-FR" sz="1200" kern="1200" dirty="0" err="1">
                <a:solidFill>
                  <a:schemeClr val="tx1"/>
                </a:solidFill>
                <a:effectLst/>
                <a:latin typeface="+mn-lt"/>
                <a:ea typeface="+mn-ea"/>
                <a:cs typeface="+mn-cs"/>
              </a:rPr>
              <a:t>Improvement</a:t>
            </a:r>
            <a:r>
              <a:rPr lang="fr-FR" sz="1200" kern="1200" dirty="0">
                <a:solidFill>
                  <a:schemeClr val="tx1"/>
                </a:solidFill>
                <a:effectLst/>
                <a:latin typeface="+mn-lt"/>
                <a:ea typeface="+mn-ea"/>
                <a:cs typeface="+mn-cs"/>
              </a:rPr>
              <a:t> of the micro-</a:t>
            </a:r>
            <a:r>
              <a:rPr lang="fr-FR" sz="1200" kern="1200" dirty="0" err="1">
                <a:solidFill>
                  <a:schemeClr val="tx1"/>
                </a:solidFill>
                <a:effectLst/>
                <a:latin typeface="+mn-lt"/>
                <a:ea typeface="+mn-ea"/>
                <a:cs typeface="+mn-cs"/>
              </a:rPr>
              <a:t>vascular</a:t>
            </a:r>
            <a:r>
              <a:rPr lang="fr-FR" sz="1200" kern="1200" dirty="0">
                <a:solidFill>
                  <a:schemeClr val="tx1"/>
                </a:solidFill>
                <a:effectLst/>
                <a:latin typeface="+mn-lt"/>
                <a:ea typeface="+mn-ea"/>
                <a:cs typeface="+mn-cs"/>
              </a:rPr>
              <a:t> network</a:t>
            </a: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Wakame : </a:t>
            </a:r>
            <a:r>
              <a:rPr lang="fr-FR" sz="1200" kern="1200" dirty="0" err="1">
                <a:solidFill>
                  <a:schemeClr val="tx1"/>
                </a:solidFill>
                <a:effectLst/>
                <a:latin typeface="+mn-lt"/>
                <a:ea typeface="+mn-ea"/>
                <a:cs typeface="+mn-cs"/>
              </a:rPr>
              <a:t>redensifying</a:t>
            </a:r>
            <a:endParaRPr lang="fr-FR" sz="1200" kern="1200" dirty="0">
              <a:solidFill>
                <a:schemeClr val="tx1"/>
              </a:solidFill>
              <a:effectLst/>
              <a:latin typeface="+mn-lt"/>
              <a:ea typeface="+mn-ea"/>
              <a:cs typeface="+mn-cs"/>
            </a:endParaRPr>
          </a:p>
          <a:p>
            <a:pPr marL="0" indent="0">
              <a:buFont typeface="Arial" panose="020B0604020202020204" pitchFamily="34" charset="0"/>
              <a:buNone/>
            </a:pPr>
            <a:r>
              <a:rPr lang="fr-FR" sz="1200" kern="1200" dirty="0">
                <a:solidFill>
                  <a:schemeClr val="tx1"/>
                </a:solidFill>
                <a:effectLst/>
                <a:latin typeface="+mn-lt"/>
                <a:ea typeface="+mn-ea"/>
                <a:cs typeface="+mn-cs"/>
              </a:rPr>
              <a:t>It </a:t>
            </a:r>
            <a:r>
              <a:rPr lang="fr-FR" sz="1200" kern="1200" dirty="0" err="1">
                <a:solidFill>
                  <a:schemeClr val="tx1"/>
                </a:solidFill>
                <a:effectLst/>
                <a:latin typeface="+mn-lt"/>
                <a:ea typeface="+mn-ea"/>
                <a:cs typeface="+mn-cs"/>
              </a:rPr>
              <a:t>reactivates</a:t>
            </a:r>
            <a:r>
              <a:rPr lang="fr-FR" sz="1200" kern="1200" dirty="0">
                <a:solidFill>
                  <a:schemeClr val="tx1"/>
                </a:solidFill>
                <a:effectLst/>
                <a:latin typeface="+mn-lt"/>
                <a:ea typeface="+mn-ea"/>
                <a:cs typeface="+mn-cs"/>
              </a:rPr>
              <a:t> 14 </a:t>
            </a:r>
            <a:r>
              <a:rPr lang="fr-FR" sz="1200" kern="1200" dirty="0" err="1">
                <a:solidFill>
                  <a:schemeClr val="tx1"/>
                </a:solidFill>
                <a:effectLst/>
                <a:latin typeface="+mn-lt"/>
                <a:ea typeface="+mn-ea"/>
                <a:cs typeface="+mn-cs"/>
              </a:rPr>
              <a:t>genes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involved</a:t>
            </a:r>
            <a:r>
              <a:rPr lang="fr-FR" sz="1200" kern="1200" dirty="0">
                <a:solidFill>
                  <a:schemeClr val="tx1"/>
                </a:solidFill>
                <a:effectLst/>
                <a:latin typeface="+mn-lt"/>
                <a:ea typeface="+mn-ea"/>
                <a:cs typeface="+mn-cs"/>
              </a:rPr>
              <a:t> in the re-densification of the </a:t>
            </a:r>
            <a:r>
              <a:rPr lang="fr-FR" sz="1200" kern="1200" dirty="0" err="1">
                <a:solidFill>
                  <a:schemeClr val="tx1"/>
                </a:solidFill>
                <a:effectLst/>
                <a:latin typeface="+mn-lt"/>
                <a:ea typeface="+mn-ea"/>
                <a:cs typeface="+mn-cs"/>
              </a:rPr>
              <a:t>extracellular</a:t>
            </a:r>
            <a:r>
              <a:rPr lang="fr-FR" sz="1200" kern="1200" dirty="0">
                <a:solidFill>
                  <a:schemeClr val="tx1"/>
                </a:solidFill>
                <a:effectLst/>
                <a:latin typeface="+mn-lt"/>
                <a:ea typeface="+mn-ea"/>
                <a:cs typeface="+mn-cs"/>
              </a:rPr>
              <a:t> matrix of the </a:t>
            </a:r>
            <a:r>
              <a:rPr lang="fr-FR" sz="1200" kern="1200" dirty="0" err="1">
                <a:solidFill>
                  <a:schemeClr val="tx1"/>
                </a:solidFill>
                <a:effectLst/>
                <a:latin typeface="+mn-lt"/>
                <a:ea typeface="+mn-ea"/>
                <a:cs typeface="+mn-cs"/>
              </a:rPr>
              <a:t>dermis</a:t>
            </a:r>
            <a:r>
              <a:rPr lang="fr-FR" sz="1200" kern="1200" dirty="0">
                <a:solidFill>
                  <a:schemeClr val="tx1"/>
                </a:solidFill>
                <a:effectLst/>
                <a:latin typeface="+mn-lt"/>
                <a:ea typeface="+mn-ea"/>
                <a:cs typeface="+mn-cs"/>
              </a:rPr>
              <a:t> by acting on 3 </a:t>
            </a:r>
            <a:r>
              <a:rPr lang="fr-FR" sz="1200" kern="1200" dirty="0" err="1">
                <a:solidFill>
                  <a:schemeClr val="tx1"/>
                </a:solidFill>
                <a:effectLst/>
                <a:latin typeface="+mn-lt"/>
                <a:ea typeface="+mn-ea"/>
                <a:cs typeface="+mn-cs"/>
              </a:rPr>
              <a:t>elements</a:t>
            </a:r>
            <a:r>
              <a:rPr lang="fr-FR"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fr-FR" sz="1200" kern="1200" dirty="0" err="1">
                <a:solidFill>
                  <a:schemeClr val="tx1"/>
                </a:solidFill>
                <a:effectLst/>
                <a:latin typeface="+mn-lt"/>
                <a:ea typeface="+mn-ea"/>
                <a:cs typeface="+mn-cs"/>
              </a:rPr>
              <a:t>Collagen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Activates</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genes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involved</a:t>
            </a:r>
            <a:r>
              <a:rPr lang="fr-FR" sz="1200" kern="1200" dirty="0">
                <a:solidFill>
                  <a:schemeClr val="tx1"/>
                </a:solidFill>
                <a:effectLst/>
                <a:latin typeface="+mn-lt"/>
                <a:ea typeface="+mn-ea"/>
                <a:cs typeface="+mn-cs"/>
              </a:rPr>
              <a:t> in the </a:t>
            </a:r>
            <a:r>
              <a:rPr lang="fr-FR" sz="1200" kern="1200" dirty="0" err="1">
                <a:solidFill>
                  <a:schemeClr val="tx1"/>
                </a:solidFill>
                <a:effectLst/>
                <a:latin typeface="+mn-lt"/>
                <a:ea typeface="+mn-ea"/>
                <a:cs typeface="+mn-cs"/>
              </a:rPr>
              <a:t>synthesis</a:t>
            </a:r>
            <a:r>
              <a:rPr lang="fr-FR" sz="1200" kern="1200" dirty="0">
                <a:solidFill>
                  <a:schemeClr val="tx1"/>
                </a:solidFill>
                <a:effectLst/>
                <a:latin typeface="+mn-lt"/>
                <a:ea typeface="+mn-ea"/>
                <a:cs typeface="+mn-cs"/>
              </a:rPr>
              <a:t>, maturation and </a:t>
            </a:r>
            <a:r>
              <a:rPr lang="fr-FR" sz="1200" kern="1200" dirty="0" err="1">
                <a:solidFill>
                  <a:schemeClr val="tx1"/>
                </a:solidFill>
                <a:effectLst/>
                <a:latin typeface="+mn-lt"/>
                <a:ea typeface="+mn-ea"/>
                <a:cs typeface="+mn-cs"/>
              </a:rPr>
              <a:t>assembly</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collagen</a:t>
            </a:r>
            <a:r>
              <a:rPr lang="fr-FR" sz="1200" kern="1200" dirty="0">
                <a:solidFill>
                  <a:schemeClr val="tx1"/>
                </a:solidFill>
                <a:effectLst/>
                <a:latin typeface="+mn-lt"/>
                <a:ea typeface="+mn-ea"/>
                <a:cs typeface="+mn-cs"/>
              </a:rPr>
              <a:t> fibres</a:t>
            </a:r>
          </a:p>
          <a:p>
            <a:pPr marL="171450" indent="-171450">
              <a:buFont typeface="Arial" panose="020B0604020202020204" pitchFamily="34" charset="0"/>
              <a:buChar char="•"/>
            </a:pPr>
            <a:r>
              <a:rPr lang="fr-FR" sz="1200" kern="1200" dirty="0" err="1">
                <a:solidFill>
                  <a:schemeClr val="tx1"/>
                </a:solidFill>
                <a:effectLst/>
                <a:latin typeface="+mn-lt"/>
                <a:ea typeface="+mn-ea"/>
                <a:cs typeface="+mn-cs"/>
              </a:rPr>
              <a:t>Elastin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Activates</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genes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involved</a:t>
            </a:r>
            <a:r>
              <a:rPr lang="fr-FR" sz="1200" kern="1200" dirty="0">
                <a:solidFill>
                  <a:schemeClr val="tx1"/>
                </a:solidFill>
                <a:effectLst/>
                <a:latin typeface="+mn-lt"/>
                <a:ea typeface="+mn-ea"/>
                <a:cs typeface="+mn-cs"/>
              </a:rPr>
              <a:t> in the </a:t>
            </a:r>
            <a:r>
              <a:rPr lang="fr-FR" sz="1200" kern="1200" dirty="0" err="1">
                <a:solidFill>
                  <a:schemeClr val="tx1"/>
                </a:solidFill>
                <a:effectLst/>
                <a:latin typeface="+mn-lt"/>
                <a:ea typeface="+mn-ea"/>
                <a:cs typeface="+mn-cs"/>
              </a:rPr>
              <a:t>synthesis</a:t>
            </a:r>
            <a:r>
              <a:rPr lang="fr-FR" sz="1200" kern="1200" dirty="0">
                <a:solidFill>
                  <a:schemeClr val="tx1"/>
                </a:solidFill>
                <a:effectLst/>
                <a:latin typeface="+mn-lt"/>
                <a:ea typeface="+mn-ea"/>
                <a:cs typeface="+mn-cs"/>
              </a:rPr>
              <a:t>, maturation and </a:t>
            </a:r>
            <a:r>
              <a:rPr lang="fr-FR" sz="1200" kern="1200" dirty="0" err="1">
                <a:solidFill>
                  <a:schemeClr val="tx1"/>
                </a:solidFill>
                <a:effectLst/>
                <a:latin typeface="+mn-lt"/>
                <a:ea typeface="+mn-ea"/>
                <a:cs typeface="+mn-cs"/>
              </a:rPr>
              <a:t>assembly</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elastin</a:t>
            </a:r>
            <a:r>
              <a:rPr lang="fr-FR" sz="1200" kern="1200" dirty="0">
                <a:solidFill>
                  <a:schemeClr val="tx1"/>
                </a:solidFill>
                <a:effectLst/>
                <a:latin typeface="+mn-lt"/>
                <a:ea typeface="+mn-ea"/>
                <a:cs typeface="+mn-cs"/>
              </a:rPr>
              <a:t> fibres. </a:t>
            </a:r>
          </a:p>
          <a:p>
            <a:pPr marL="171450" indent="-171450">
              <a:buFont typeface="Arial" panose="020B0604020202020204" pitchFamily="34" charset="0"/>
              <a:buChar char="•"/>
            </a:pPr>
            <a:r>
              <a:rPr lang="fr-FR" sz="1200" kern="1200" dirty="0" err="1">
                <a:solidFill>
                  <a:schemeClr val="tx1"/>
                </a:solidFill>
                <a:effectLst/>
                <a:latin typeface="+mn-lt"/>
                <a:ea typeface="+mn-ea"/>
                <a:cs typeface="+mn-cs"/>
              </a:rPr>
              <a:t>Hyaluronic</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acid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Activates</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genes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involved</a:t>
            </a:r>
            <a:r>
              <a:rPr lang="fr-FR" sz="1200" kern="1200" dirty="0">
                <a:solidFill>
                  <a:schemeClr val="tx1"/>
                </a:solidFill>
                <a:effectLst/>
                <a:latin typeface="+mn-lt"/>
                <a:ea typeface="+mn-ea"/>
                <a:cs typeface="+mn-cs"/>
              </a:rPr>
              <a:t> in the </a:t>
            </a:r>
            <a:r>
              <a:rPr lang="fr-FR" sz="1200" kern="1200" dirty="0" err="1">
                <a:solidFill>
                  <a:schemeClr val="tx1"/>
                </a:solidFill>
                <a:effectLst/>
                <a:latin typeface="+mn-lt"/>
                <a:ea typeface="+mn-ea"/>
                <a:cs typeface="+mn-cs"/>
              </a:rPr>
              <a:t>synthesis</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hyaluronic</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acid</a:t>
            </a: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TIME RESIST JOUR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Filling spheres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Combined with low molecular weight hyaluronic acid  forms filling spheres which, once in the epidermis, absorb the water that evaporates naturally from the dermis (insensible water loss). These spheres swell (x6 - in vitro test) for a long-lasting wrinkle-filling, smoothing and </a:t>
            </a:r>
            <a:r>
              <a:rPr kumimoji="0" lang="en-US"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moisturising</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effect.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High molecular weight hyaluronic acid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surface action (smoothing and plumping effect)- Forms a hydrated, protective film- Able to hold water in the tissues - Slows down evaporation (insensible water loss) without being occlusive or greasy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polyoses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polyoses immediately and visibly smooth and lift the skin's micro-relief. It binds to the skin's surface and forms a highly cohesive biological film capable of visibly tightening the skin. The smoothing/tensing effect is immediately visible, and long-term anti-wrinkle effectiveness has also been demonstrated.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TIME RESIST NIGHT: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Euglena </a:t>
            </a:r>
            <a:r>
              <a:rPr kumimoji="0" lang="en-US"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Gracilis</a:t>
            </a:r>
            <a:r>
              <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Euglena has a metabolism similar to that of skin cells, with a metabolism controlled by alternating light and darkness (day and night). It also contains </a:t>
            </a:r>
            <a:r>
              <a:rPr kumimoji="0" lang="en-US"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phosphoinositides</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which act as precursors to stimulate skin cells. </a:t>
            </a:r>
            <a:r>
              <a:rPr kumimoji="0" lang="en-US"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L'Euglène</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is therefore source of vitality and cellular energy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Stimulation of production ATP: + 48% in 2h</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Increased production of IP3 (a molecule involved in </a:t>
            </a:r>
            <a:r>
              <a:rPr kumimoji="0" lang="en-US"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fibrobast</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/collagen communication)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Activation of calcium release, meaning the cell moves from a "resting" to an "activated" state. ( Ca involved in numerous reactions metabolism),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Sacha </a:t>
            </a:r>
            <a:r>
              <a:rPr kumimoji="0" lang="en-US"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Inchi</a:t>
            </a:r>
            <a:r>
              <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Oil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Replenishes epidermal lipids, prevents redness and irritation.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Omégas</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3  anti-inflammatory, </a:t>
            </a:r>
            <a:r>
              <a:rPr kumimoji="0" lang="en-US"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apaisants</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Omégas</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6  </a:t>
            </a:r>
            <a:r>
              <a:rPr kumimoji="0" lang="en-US"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adoucissants</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nourrissants</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Omégas</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9  feeders, softeners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Silk tree extract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 plant extract specially developed to combat signs of fatigue thanks to its action on the detoxification processes of cellular metabolism. It combats the signs of skin fatigue caused by glycation and glycoxidation.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Maintains the mechanical viability of cells and their optimal energy production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Rebalances melatonin synthesis by fibroblasts fatigued by glycation.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Eliminates </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cellular waste</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19</a:t>
            </a:fld>
            <a:endParaRPr lang="fr-FR"/>
          </a:p>
        </p:txBody>
      </p:sp>
    </p:spTree>
    <p:extLst>
      <p:ext uri="{BB962C8B-B14F-4D97-AF65-F5344CB8AC3E}">
        <p14:creationId xmlns:p14="http://schemas.microsoft.com/office/powerpoint/2010/main" val="82518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2</a:t>
            </a:fld>
            <a:endParaRPr lang="fr-FR"/>
          </a:p>
        </p:txBody>
      </p:sp>
    </p:spTree>
    <p:extLst>
      <p:ext uri="{BB962C8B-B14F-4D97-AF65-F5344CB8AC3E}">
        <p14:creationId xmlns:p14="http://schemas.microsoft.com/office/powerpoint/2010/main" val="4048728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20</a:t>
            </a:fld>
            <a:endParaRPr lang="fr-FR"/>
          </a:p>
        </p:txBody>
      </p:sp>
    </p:spTree>
    <p:extLst>
      <p:ext uri="{BB962C8B-B14F-4D97-AF65-F5344CB8AC3E}">
        <p14:creationId xmlns:p14="http://schemas.microsoft.com/office/powerpoint/2010/main" val="4274265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dirty="0">
                <a:solidFill>
                  <a:srgbClr val="374151"/>
                </a:solidFill>
                <a:effectLst/>
                <a:latin typeface="Söhne"/>
              </a:rPr>
              <a:t>Boosting beauty salon sales over Christmas can be an excellent opportunity to boost business. Reasons for increased sales over the Christmas period include:</a:t>
            </a:r>
          </a:p>
          <a:p>
            <a:pPr algn="l"/>
            <a:endParaRPr lang="en-US" b="0" i="0" dirty="0">
              <a:solidFill>
                <a:srgbClr val="374151"/>
              </a:solidFill>
              <a:effectLst/>
              <a:latin typeface="Söhne"/>
            </a:endParaRPr>
          </a:p>
          <a:p>
            <a:pPr algn="l"/>
            <a:r>
              <a:rPr lang="en-US" b="0" i="0" dirty="0">
                <a:solidFill>
                  <a:srgbClr val="374151"/>
                </a:solidFill>
                <a:effectLst/>
                <a:latin typeface="Söhne"/>
              </a:rPr>
              <a:t>Gifts: Many people buy gift cards for beauty services or beauty products as gifts for loved ones over the festive period.</a:t>
            </a:r>
          </a:p>
          <a:p>
            <a:pPr algn="l"/>
            <a:endParaRPr lang="en-US" b="0" i="0" dirty="0">
              <a:solidFill>
                <a:srgbClr val="374151"/>
              </a:solidFill>
              <a:effectLst/>
              <a:latin typeface="Söhne"/>
            </a:endParaRPr>
          </a:p>
          <a:p>
            <a:pPr algn="l"/>
            <a:r>
              <a:rPr lang="en-US" b="0" i="0" dirty="0">
                <a:solidFill>
                  <a:srgbClr val="374151"/>
                </a:solidFill>
                <a:effectLst/>
                <a:latin typeface="Söhne"/>
              </a:rPr>
              <a:t>Festive events: The festive season, including New Year's Eve, company parties and other social events, encourages people to pamper themselves and invest in their appearance.</a:t>
            </a:r>
          </a:p>
          <a:p>
            <a:pPr algn="l"/>
            <a:endParaRPr lang="en-US" b="0" i="0" dirty="0">
              <a:solidFill>
                <a:srgbClr val="374151"/>
              </a:solidFill>
              <a:effectLst/>
              <a:latin typeface="Söhne"/>
            </a:endParaRPr>
          </a:p>
          <a:p>
            <a:pPr algn="l"/>
            <a:r>
              <a:rPr lang="en-US" b="0" i="0" dirty="0">
                <a:solidFill>
                  <a:srgbClr val="374151"/>
                </a:solidFill>
                <a:effectLst/>
                <a:latin typeface="Söhne"/>
              </a:rPr>
              <a:t>Special Christmas treatments: Beauty salons often offer special Christmas treatments, seasonal packages and beauty products with festive designs that attract customers.</a:t>
            </a:r>
          </a:p>
          <a:p>
            <a:pPr algn="l"/>
            <a:endParaRPr lang="en-US" b="0" i="0" dirty="0">
              <a:solidFill>
                <a:srgbClr val="374151"/>
              </a:solidFill>
              <a:effectLst/>
              <a:latin typeface="Söhne"/>
            </a:endParaRPr>
          </a:p>
          <a:p>
            <a:pPr algn="l"/>
            <a:r>
              <a:rPr lang="en-US" b="0" i="0" dirty="0">
                <a:solidFill>
                  <a:srgbClr val="374151"/>
                </a:solidFill>
                <a:effectLst/>
                <a:latin typeface="Söhne"/>
              </a:rPr>
              <a:t>Need to relax: Christmas can be a stressful time, so many people seek out spa treatments, relaxing massages, manicures and pedicures to unwind.</a:t>
            </a:r>
          </a:p>
          <a:p>
            <a:pPr algn="l"/>
            <a:endParaRPr lang="en-US" b="0" i="0" dirty="0">
              <a:solidFill>
                <a:srgbClr val="374151"/>
              </a:solidFill>
              <a:effectLst/>
              <a:latin typeface="Söhne"/>
            </a:endParaRPr>
          </a:p>
          <a:p>
            <a:pPr algn="l"/>
            <a:r>
              <a:rPr lang="en-US" b="0" i="0" dirty="0">
                <a:solidFill>
                  <a:srgbClr val="374151"/>
                </a:solidFill>
                <a:effectLst/>
                <a:latin typeface="Söhne"/>
              </a:rPr>
              <a:t>In general, many beauty salons experience a significant increase in sales over the Christmas period, sometimes by 20% to 50% or more compared to other times of the year.</a:t>
            </a:r>
            <a:br>
              <a:rPr lang="fr-FR" b="0" i="0" dirty="0">
                <a:solidFill>
                  <a:srgbClr val="000000"/>
                </a:solidFill>
                <a:effectLst/>
                <a:latin typeface="Söhne"/>
              </a:rPr>
            </a:br>
            <a:endParaRPr lang="fr-FR" b="0" i="0" dirty="0">
              <a:solidFill>
                <a:srgbClr val="374151"/>
              </a:solidFill>
              <a:effectLst/>
              <a:latin typeface="Söhne"/>
            </a:endParaRPr>
          </a:p>
          <a:p>
            <a:endParaRPr lang="fr-FR" dirty="0"/>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21</a:t>
            </a:fld>
            <a:endParaRPr lang="fr-FR"/>
          </a:p>
        </p:txBody>
      </p:sp>
    </p:spTree>
    <p:extLst>
      <p:ext uri="{BB962C8B-B14F-4D97-AF65-F5344CB8AC3E}">
        <p14:creationId xmlns:p14="http://schemas.microsoft.com/office/powerpoint/2010/main" val="3989208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22</a:t>
            </a:fld>
            <a:endParaRPr lang="fr-FR"/>
          </a:p>
        </p:txBody>
      </p:sp>
    </p:spTree>
    <p:extLst>
      <p:ext uri="{BB962C8B-B14F-4D97-AF65-F5344CB8AC3E}">
        <p14:creationId xmlns:p14="http://schemas.microsoft.com/office/powerpoint/2010/main" val="450616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23</a:t>
            </a:fld>
            <a:endParaRPr lang="fr-FR"/>
          </a:p>
        </p:txBody>
      </p:sp>
    </p:spTree>
    <p:extLst>
      <p:ext uri="{BB962C8B-B14F-4D97-AF65-F5344CB8AC3E}">
        <p14:creationId xmlns:p14="http://schemas.microsoft.com/office/powerpoint/2010/main" val="367157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24</a:t>
            </a:fld>
            <a:endParaRPr lang="fr-FR"/>
          </a:p>
        </p:txBody>
      </p:sp>
    </p:spTree>
    <p:extLst>
      <p:ext uri="{BB962C8B-B14F-4D97-AF65-F5344CB8AC3E}">
        <p14:creationId xmlns:p14="http://schemas.microsoft.com/office/powerpoint/2010/main" val="3229200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25</a:t>
            </a:fld>
            <a:endParaRPr lang="fr-FR"/>
          </a:p>
        </p:txBody>
      </p:sp>
    </p:spTree>
    <p:extLst>
      <p:ext uri="{BB962C8B-B14F-4D97-AF65-F5344CB8AC3E}">
        <p14:creationId xmlns:p14="http://schemas.microsoft.com/office/powerpoint/2010/main" val="3779502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26</a:t>
            </a:fld>
            <a:endParaRPr lang="fr-FR"/>
          </a:p>
        </p:txBody>
      </p:sp>
    </p:spTree>
    <p:extLst>
      <p:ext uri="{BB962C8B-B14F-4D97-AF65-F5344CB8AC3E}">
        <p14:creationId xmlns:p14="http://schemas.microsoft.com/office/powerpoint/2010/main" val="4352237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Offer packages or special promotions for beauty treatments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Don't hesitate to combine Christmas packages with a suitable facial treatment by offering an attractive discount. You can decide to run these offers throughout December, for example, on gift vouchers valid for 6 months, etc.</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Offer attractive YON-KA gift cards to encourage customers to offer treatments to their loved ones. Offer gift wrapping, highlighting the fact that it is possible to wrap products and boxes in beautiful paper.</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27</a:t>
            </a:fld>
            <a:endParaRPr lang="fr-FR"/>
          </a:p>
        </p:txBody>
      </p:sp>
    </p:spTree>
    <p:extLst>
      <p:ext uri="{BB962C8B-B14F-4D97-AF65-F5344CB8AC3E}">
        <p14:creationId xmlns:p14="http://schemas.microsoft.com/office/powerpoint/2010/main" val="42896667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u="sng" dirty="0"/>
              <a:t>Coaching workshop: </a:t>
            </a:r>
          </a:p>
          <a:p>
            <a:r>
              <a:rPr lang="en-US" b="0" u="none" dirty="0"/>
              <a:t>this is a workshop where the beautician carries out a skin diagnosis, a complete in-depth analysis using a diagnostic device, at the end of which she recommends a complete beauty routine. </a:t>
            </a:r>
          </a:p>
          <a:p>
            <a:r>
              <a:rPr lang="en-US" b="0" u="none" dirty="0"/>
              <a:t>30-minute appointment. Yon-Ka also markets a latest-generation device, the SOFT FX.</a:t>
            </a:r>
          </a:p>
          <a:p>
            <a:endParaRPr lang="en-US" b="0" u="none" dirty="0"/>
          </a:p>
          <a:p>
            <a:r>
              <a:rPr lang="en-US" b="1" u="sng" dirty="0"/>
              <a:t>Mini radiance treatment: </a:t>
            </a:r>
          </a:p>
          <a:p>
            <a:r>
              <a:rPr lang="en-US" b="0" u="none" dirty="0"/>
              <a:t>C20 Serum and Vitamin C25 treatment for maximum radiance for the festive season.</a:t>
            </a:r>
          </a:p>
          <a:p>
            <a:r>
              <a:rPr lang="en-US" b="0" u="none" dirty="0"/>
              <a:t>20 min appointment</a:t>
            </a:r>
          </a:p>
          <a:p>
            <a:r>
              <a:rPr lang="en-US" b="0" u="none" dirty="0"/>
              <a:t>Skin cleansing</a:t>
            </a:r>
          </a:p>
          <a:p>
            <a:r>
              <a:rPr lang="en-US" b="0" u="none" dirty="0"/>
              <a:t>Peeling Lumière</a:t>
            </a:r>
          </a:p>
          <a:p>
            <a:r>
              <a:rPr lang="en-US" b="0" u="none" dirty="0"/>
              <a:t>Application of C25 Serum</a:t>
            </a:r>
          </a:p>
          <a:p>
            <a:endParaRPr lang="en-US" b="0" u="none" dirty="0"/>
          </a:p>
          <a:p>
            <a:r>
              <a:rPr lang="en-US" b="1" u="sng" dirty="0"/>
              <a:t>Beauty workshop: </a:t>
            </a:r>
          </a:p>
          <a:p>
            <a:r>
              <a:rPr lang="en-US" b="0" u="none" dirty="0"/>
              <a:t>this is a type of workshop where consumers meet in groups (4 max) to perfect their beauty routines (the right gestures with the right products, each in front of a mirror) with a YON-KA beautician.</a:t>
            </a:r>
          </a:p>
          <a:p>
            <a:r>
              <a:rPr lang="en-US" b="0" u="none" dirty="0"/>
              <a:t>Create a convivial moment with drinks and snacks (in connection with Christmas). </a:t>
            </a:r>
          </a:p>
          <a:p>
            <a:endParaRPr lang="en-US" b="0" u="none" dirty="0"/>
          </a:p>
          <a:p>
            <a:r>
              <a:rPr lang="en-US" b="0" u="none" dirty="0"/>
              <a:t>These workshops can be held during the day or in the evening.</a:t>
            </a:r>
            <a:endParaRPr lang="fr-FR" b="0" u="none" dirty="0"/>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28</a:t>
            </a:fld>
            <a:endParaRPr lang="fr-FR"/>
          </a:p>
        </p:txBody>
      </p:sp>
    </p:spTree>
    <p:extLst>
      <p:ext uri="{BB962C8B-B14F-4D97-AF65-F5344CB8AC3E}">
        <p14:creationId xmlns:p14="http://schemas.microsoft.com/office/powerpoint/2010/main" val="34779529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u="sng" dirty="0"/>
              <a:t>Partnership : </a:t>
            </a:r>
          </a:p>
          <a:p>
            <a:r>
              <a:rPr lang="en-US" u="none" dirty="0"/>
              <a:t>Set up cross-merchandise offers with shopkeepers in your street/</a:t>
            </a:r>
            <a:r>
              <a:rPr lang="en-US" u="none" dirty="0" err="1"/>
              <a:t>neighbourhood</a:t>
            </a:r>
            <a:r>
              <a:rPr lang="en-US" u="none" dirty="0"/>
              <a:t>. In other words, customers who visit a shop (and buy / consume) - (clothes, chocolate, </a:t>
            </a:r>
            <a:r>
              <a:rPr lang="en-US" u="none" dirty="0" err="1"/>
              <a:t>jewellery</a:t>
            </a:r>
            <a:r>
              <a:rPr lang="en-US" u="none" dirty="0"/>
              <a:t>, restaurant...) - can benefit from a 10% discount in your institute on facial and body treatments (for example). Conversely, give each customer a discount voucher for the participating shops.</a:t>
            </a:r>
          </a:p>
          <a:p>
            <a:endParaRPr lang="en-US" u="none" dirty="0"/>
          </a:p>
          <a:p>
            <a:r>
              <a:rPr lang="en-US" u="sng" dirty="0"/>
              <a:t>Christmas market:</a:t>
            </a:r>
          </a:p>
          <a:p>
            <a:r>
              <a:rPr lang="en-US" u="none" dirty="0"/>
              <a:t>Taking part in a Christmas market near your salon will give you greater visibility and allow you to sell products and treatments at a special "Christmas market" discount.</a:t>
            </a:r>
            <a:endParaRPr lang="fr-FR" u="none" dirty="0"/>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29</a:t>
            </a:fld>
            <a:endParaRPr lang="fr-FR"/>
          </a:p>
        </p:txBody>
      </p:sp>
    </p:spTree>
    <p:extLst>
      <p:ext uri="{BB962C8B-B14F-4D97-AF65-F5344CB8AC3E}">
        <p14:creationId xmlns:p14="http://schemas.microsoft.com/office/powerpoint/2010/main" val="3507366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30%, or almost a third of the year's sales. This is the ideal time of year to offer gifts, often in the form of product boxes, but also, and above all, treatments in the form of gift vouchers. It's essential to work out this sales figure in advance, because January and February are often low periods when customers come to take advantage of gift voucher treatments, or when their budget is reduced after the festive season.</a:t>
            </a:r>
          </a:p>
          <a:p>
            <a:endParaRPr lang="en-US" dirty="0"/>
          </a:p>
          <a:p>
            <a:r>
              <a:rPr lang="en-US" dirty="0"/>
              <a:t>As the festive season approaches, the mood is more festive and lighter. It's the perfect time to strengthen your ties with your customers and add a little glitter to your outlets.</a:t>
            </a:r>
            <a:endParaRPr lang="fr-FR" dirty="0"/>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3</a:t>
            </a:fld>
            <a:endParaRPr lang="fr-FR"/>
          </a:p>
        </p:txBody>
      </p:sp>
    </p:spTree>
    <p:extLst>
      <p:ext uri="{BB962C8B-B14F-4D97-AF65-F5344CB8AC3E}">
        <p14:creationId xmlns:p14="http://schemas.microsoft.com/office/powerpoint/2010/main" val="7383453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u="sng" dirty="0"/>
              <a:t>Advent calendar: </a:t>
            </a:r>
            <a:r>
              <a:rPr lang="en-US" u="none" dirty="0"/>
              <a:t>digital and/or physical, this is a great way to celebrate each day of the festive season and have a winner every day. To decide the winner, a draw is made at the end of each day among the day's customers (physical calendar) or a draw is made among the likes + sharing of the day's publication in a story, for example (digital calendar).</a:t>
            </a:r>
          </a:p>
          <a:p>
            <a:endParaRPr lang="en-US" u="none" dirty="0"/>
          </a:p>
          <a:p>
            <a:r>
              <a:rPr lang="en-US" u="sng" dirty="0"/>
              <a:t>Tombola </a:t>
            </a:r>
            <a:r>
              <a:rPr lang="en-US" u="none" dirty="0"/>
              <a:t>: after each checkout, from 1 December to 24 December, the customer slips a piece of paper with his/her details into a ballot box. At the end of the day on 24 December, a draw is held (online, live on the networks) and the winning ticket is offered a very attractive gift, in this case 12 one-hour facial treatments.</a:t>
            </a:r>
          </a:p>
          <a:p>
            <a:endParaRPr lang="en-US" u="none" dirty="0"/>
          </a:p>
          <a:p>
            <a:r>
              <a:rPr lang="en-US" u="sng" dirty="0"/>
              <a:t>Wheel of fortune: </a:t>
            </a:r>
            <a:r>
              <a:rPr lang="en-US" u="none" dirty="0"/>
              <a:t>spin the wheel for each customer (with or without any obligation to buy) up to a limit of once a day per customer. You can decide how long the wheel will run (the whole month of December, one week, etc.), choose the prizes to be won and how long the vouchers will be valid for.</a:t>
            </a:r>
          </a:p>
          <a:p>
            <a:r>
              <a:rPr lang="en-US" u="none" dirty="0"/>
              <a:t>Examples of prizes to be won:</a:t>
            </a:r>
          </a:p>
          <a:p>
            <a:pPr marL="171450" indent="-171450">
              <a:buFont typeface="Arial" panose="020B0604020202020204" pitchFamily="34" charset="0"/>
              <a:buChar char="•"/>
            </a:pPr>
            <a:r>
              <a:rPr lang="en-US" u="none" dirty="0"/>
              <a:t>Yon-Ka travel size products</a:t>
            </a:r>
          </a:p>
          <a:p>
            <a:pPr marL="171450" indent="-171450">
              <a:buFont typeface="Arial" panose="020B0604020202020204" pitchFamily="34" charset="0"/>
              <a:buChar char="•"/>
            </a:pPr>
            <a:r>
              <a:rPr lang="en-US" u="none" dirty="0"/>
              <a:t>10% discount on a facial treatment</a:t>
            </a:r>
          </a:p>
          <a:p>
            <a:pPr marL="171450" indent="-171450">
              <a:buFont typeface="Arial" panose="020B0604020202020204" pitchFamily="34" charset="0"/>
              <a:buChar char="•"/>
            </a:pPr>
            <a:r>
              <a:rPr lang="en-US" u="none" dirty="0"/>
              <a:t>15% discount on a body treatment</a:t>
            </a:r>
          </a:p>
          <a:p>
            <a:pPr marL="171450" indent="-171450">
              <a:buFont typeface="Arial" panose="020B0604020202020204" pitchFamily="34" charset="0"/>
              <a:buChar char="•"/>
            </a:pPr>
            <a:r>
              <a:rPr lang="en-US" u="none" dirty="0"/>
              <a:t>20% discount on purchases of €100 or more</a:t>
            </a:r>
          </a:p>
          <a:p>
            <a:pPr marL="171450" indent="-171450">
              <a:buFont typeface="Arial" panose="020B0604020202020204" pitchFamily="34" charset="0"/>
              <a:buChar char="•"/>
            </a:pPr>
            <a:r>
              <a:rPr lang="en-US" u="none" dirty="0"/>
              <a:t>...</a:t>
            </a:r>
          </a:p>
          <a:p>
            <a:endParaRPr lang="en-US" u="sng" dirty="0"/>
          </a:p>
          <a:p>
            <a:r>
              <a:rPr lang="en-US" u="sng" dirty="0"/>
              <a:t>Golden ticket: </a:t>
            </a:r>
            <a:r>
              <a:rPr lang="en-US" u="none" dirty="0"/>
              <a:t>same principle as Charly and the Chocolate Factory, create an event based on the presence of a golden ticket hidden in one of your retail products. The lucky holder will receive a very attractive gift, in this case 9 treatments worth 600 euros. What's really important for this kind of offer is to talk about it as much as possible, to make it visible on all your networks and sites and to run it ahead of time (publication on 15 November). Create a buzz around an incredible gift.</a:t>
            </a:r>
            <a:endParaRPr lang="fr-FR" u="none" dirty="0"/>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30</a:t>
            </a:fld>
            <a:endParaRPr lang="fr-FR"/>
          </a:p>
        </p:txBody>
      </p:sp>
    </p:spTree>
    <p:extLst>
      <p:ext uri="{BB962C8B-B14F-4D97-AF65-F5344CB8AC3E}">
        <p14:creationId xmlns:p14="http://schemas.microsoft.com/office/powerpoint/2010/main" val="4011348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MEDIA KIT</a:t>
            </a:r>
          </a:p>
          <a:p>
            <a:r>
              <a:rPr lang="en-US" dirty="0"/>
              <a:t>Use the media kit prepared by our digital department to promote your social networks. Don't forget to tell your customers about your events, games and offers on each of your communication channels.</a:t>
            </a:r>
            <a:endParaRPr lang="fr-FR" dirty="0"/>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31</a:t>
            </a:fld>
            <a:endParaRPr lang="fr-FR"/>
          </a:p>
        </p:txBody>
      </p:sp>
    </p:spTree>
    <p:extLst>
      <p:ext uri="{BB962C8B-B14F-4D97-AF65-F5344CB8AC3E}">
        <p14:creationId xmlns:p14="http://schemas.microsoft.com/office/powerpoint/2010/main" val="6911863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32</a:t>
            </a:fld>
            <a:endParaRPr lang="fr-FR"/>
          </a:p>
        </p:txBody>
      </p:sp>
    </p:spTree>
    <p:extLst>
      <p:ext uri="{BB962C8B-B14F-4D97-AF65-F5344CB8AC3E}">
        <p14:creationId xmlns:p14="http://schemas.microsoft.com/office/powerpoint/2010/main" val="32945052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To reward your most loyal customers, those who are part of your customer file, you can send out Christmas offers in advance, invite them to a VIP evening with an exceptional discount, etc.</a:t>
            </a:r>
            <a:endParaRPr lang="fr-FR" dirty="0"/>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33</a:t>
            </a:fld>
            <a:endParaRPr lang="fr-FR"/>
          </a:p>
        </p:txBody>
      </p:sp>
    </p:spTree>
    <p:extLst>
      <p:ext uri="{BB962C8B-B14F-4D97-AF65-F5344CB8AC3E}">
        <p14:creationId xmlns:p14="http://schemas.microsoft.com/office/powerpoint/2010/main" val="12128661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t>Organise</a:t>
            </a:r>
            <a:r>
              <a:rPr lang="en-US" dirty="0"/>
              <a:t> a Christmas party and invite your most loyal customers with an exceptional offer valid only during the evening.</a:t>
            </a:r>
          </a:p>
          <a:p>
            <a:r>
              <a:rPr lang="en-US" dirty="0"/>
              <a:t>Example: -20% from 3 products purchased</a:t>
            </a:r>
          </a:p>
          <a:p>
            <a:r>
              <a:rPr lang="en-US" dirty="0"/>
              <a:t>It's the perfect time to buy Christmas presents and treat yourself!</a:t>
            </a:r>
          </a:p>
          <a:p>
            <a:endParaRPr lang="en-US" dirty="0"/>
          </a:p>
          <a:p>
            <a:r>
              <a:rPr lang="en-US" dirty="0"/>
              <a:t>Don't forget to provide a buffet suited to the festive period, and why not include some entertainment (music group, caricature painter, Christmas ornament workshop, etc.)?</a:t>
            </a:r>
          </a:p>
          <a:p>
            <a:endParaRPr lang="en-US" dirty="0"/>
          </a:p>
          <a:p>
            <a:r>
              <a:rPr lang="en-US" dirty="0"/>
              <a:t>Ideally, </a:t>
            </a:r>
            <a:r>
              <a:rPr lang="en-US" dirty="0" err="1"/>
              <a:t>organise</a:t>
            </a:r>
            <a:r>
              <a:rPr lang="en-US" dirty="0"/>
              <a:t> this evening at the beginning of November and tell your customers about it 15 to 30 days beforehand with reminders.</a:t>
            </a:r>
            <a:endParaRPr lang="fr-FR" dirty="0"/>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34</a:t>
            </a:fld>
            <a:endParaRPr lang="fr-FR"/>
          </a:p>
        </p:txBody>
      </p:sp>
    </p:spTree>
    <p:extLst>
      <p:ext uri="{BB962C8B-B14F-4D97-AF65-F5344CB8AC3E}">
        <p14:creationId xmlns:p14="http://schemas.microsoft.com/office/powerpoint/2010/main" val="32908631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effectLst/>
              </a:rPr>
              <a:t>MAHANA :</a:t>
            </a:r>
          </a:p>
          <a:p>
            <a:r>
              <a:rPr lang="en-US" sz="1200" baseline="0" dirty="0">
                <a:latin typeface="Roboto Light" panose="02000000000000000000" pitchFamily="2" charset="0"/>
                <a:ea typeface="Roboto Light" panose="02000000000000000000" pitchFamily="2" charset="0"/>
              </a:rPr>
              <a:t>A treatment for everyone, designed to relax, </a:t>
            </a:r>
            <a:r>
              <a:rPr lang="en-US" sz="1200" baseline="0" dirty="0" err="1">
                <a:latin typeface="Roboto Light" panose="02000000000000000000" pitchFamily="2" charset="0"/>
                <a:ea typeface="Roboto Light" panose="02000000000000000000" pitchFamily="2" charset="0"/>
              </a:rPr>
              <a:t>energise</a:t>
            </a:r>
            <a:r>
              <a:rPr lang="en-US" sz="1200" baseline="0" dirty="0">
                <a:latin typeface="Roboto Light" panose="02000000000000000000" pitchFamily="2" charset="0"/>
                <a:ea typeface="Roboto Light" panose="02000000000000000000" pitchFamily="2" charset="0"/>
              </a:rPr>
              <a:t> and escape.</a:t>
            </a:r>
          </a:p>
          <a:p>
            <a:r>
              <a:rPr lang="en-US" sz="1200" baseline="0" dirty="0" err="1">
                <a:latin typeface="Roboto Light" panose="02000000000000000000" pitchFamily="2" charset="0"/>
                <a:ea typeface="Roboto Light" panose="02000000000000000000" pitchFamily="2" charset="0"/>
              </a:rPr>
              <a:t>Mahana</a:t>
            </a:r>
            <a:r>
              <a:rPr lang="en-US" sz="1200" baseline="0" dirty="0">
                <a:latin typeface="Roboto Light" panose="02000000000000000000" pitchFamily="2" charset="0"/>
                <a:ea typeface="Roboto Light" panose="02000000000000000000" pitchFamily="2" charset="0"/>
              </a:rPr>
              <a:t> will intensely relax the body and mind, release areas of tension, boost energy and calm the mind. </a:t>
            </a:r>
          </a:p>
          <a:p>
            <a:r>
              <a:rPr lang="en-US" sz="1200" baseline="0" dirty="0">
                <a:latin typeface="Roboto Light" panose="02000000000000000000" pitchFamily="2" charset="0"/>
                <a:ea typeface="Roboto Light" panose="02000000000000000000" pitchFamily="2" charset="0"/>
              </a:rPr>
              <a:t>For the 60-minute version, the facial treatment will illuminate the complexion and provide intense hydration. </a:t>
            </a:r>
          </a:p>
          <a:p>
            <a:r>
              <a:rPr lang="en-US" sz="1200" baseline="0" dirty="0">
                <a:latin typeface="Roboto Light" panose="02000000000000000000" pitchFamily="2" charset="0"/>
                <a:ea typeface="Roboto Light" panose="02000000000000000000" pitchFamily="2" charset="0"/>
              </a:rPr>
              <a:t>The 30-minute option is the ultimate short treatment for immediate relaxation, the ideal complementary treatment that can be added to another treatment.</a:t>
            </a:r>
          </a:p>
          <a:p>
            <a:endParaRPr lang="fr-FR" sz="1200" baseline="0" dirty="0">
              <a:solidFill>
                <a:schemeClr val="tx1"/>
              </a:solidFill>
              <a:effectLst/>
              <a:latin typeface="Roboto Light" panose="02000000000000000000" pitchFamily="2" charset="0"/>
              <a:ea typeface="Roboto Light" panose="02000000000000000000" pitchFamily="2" charset="0"/>
            </a:endParaRPr>
          </a:p>
          <a:p>
            <a:r>
              <a:rPr lang="fr-FR" sz="1200" baseline="0" dirty="0">
                <a:solidFill>
                  <a:schemeClr val="tx1"/>
                </a:solidFill>
                <a:effectLst/>
                <a:latin typeface="Roboto Light" panose="02000000000000000000" pitchFamily="2" charset="0"/>
                <a:ea typeface="Roboto Light" panose="02000000000000000000" pitchFamily="2" charset="0"/>
              </a:rPr>
              <a:t>ECLAT COCOON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unique, relaxing and hydrating treatment using hot stones.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Benefits: deeply hydrates, brightens the complexion and intensely relaxes. Double manual massage + hot stones</a:t>
            </a:r>
            <a:endParaRPr lang="fr-FR" dirty="0">
              <a:effectLst/>
            </a:endParaRPr>
          </a:p>
          <a:p>
            <a:endParaRPr lang="fr-FR" dirty="0">
              <a:effectLst/>
            </a:endParaRPr>
          </a:p>
          <a:p>
            <a:r>
              <a:rPr lang="fr-FR" dirty="0">
                <a:effectLst/>
              </a:rPr>
              <a:t>BOUGIE TAIGA :</a:t>
            </a:r>
          </a:p>
          <a:p>
            <a:pPr marL="0" indent="0">
              <a:buFont typeface="Arial" panose="020B0604020202020204" pitchFamily="34" charset="0"/>
              <a:buNone/>
            </a:pPr>
            <a:r>
              <a:rPr lang="en-US" dirty="0">
                <a:effectLst/>
              </a:rPr>
              <a:t>With this invigorating Taiga massage candle, you'll rediscover the magic of wax melting on your skin and enveloping you in gentle warmth. Organic sesame oil, shea butter and organic mango butter, rich in vitamin E, give you peachy skin. It's a rejuvenating and relaxing interlude, a moment of total relaxation thanks to the subtle aromas of Siberian pine, cypress and Virginia cedar. </a:t>
            </a:r>
          </a:p>
          <a:p>
            <a:pPr marL="0" indent="0">
              <a:buFont typeface="Arial" panose="020B0604020202020204" pitchFamily="34" charset="0"/>
              <a:buNone/>
            </a:pPr>
            <a:r>
              <a:rPr lang="en-US" dirty="0">
                <a:effectLst/>
              </a:rPr>
              <a:t>99% Natural Origin Ingredients.</a:t>
            </a:r>
          </a:p>
          <a:p>
            <a:pPr marL="0" indent="0">
              <a:buFont typeface="Arial" panose="020B0604020202020204" pitchFamily="34" charset="0"/>
              <a:buNone/>
            </a:pPr>
            <a:r>
              <a:rPr lang="en-US" dirty="0">
                <a:effectLst/>
              </a:rPr>
              <a:t>Nourishes the skin and relieves tension</a:t>
            </a:r>
          </a:p>
          <a:p>
            <a:pPr marL="0" indent="0">
              <a:buFont typeface="Arial" panose="020B0604020202020204" pitchFamily="34" charset="0"/>
              <a:buNone/>
            </a:pPr>
            <a:r>
              <a:rPr lang="en-US" dirty="0">
                <a:effectLst/>
              </a:rPr>
              <a:t>Skin is silky soft and regenerated</a:t>
            </a:r>
          </a:p>
          <a:p>
            <a:pPr marL="0" indent="0">
              <a:buFont typeface="Arial" panose="020B0604020202020204" pitchFamily="34" charset="0"/>
              <a:buNone/>
            </a:pPr>
            <a:r>
              <a:rPr lang="en-US" dirty="0">
                <a:effectLst/>
              </a:rPr>
              <a:t>Its enveloping woody fragrance</a:t>
            </a:r>
            <a:endParaRPr lang="fr-FR" dirty="0"/>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35</a:t>
            </a:fld>
            <a:endParaRPr lang="fr-FR"/>
          </a:p>
        </p:txBody>
      </p:sp>
    </p:spTree>
    <p:extLst>
      <p:ext uri="{BB962C8B-B14F-4D97-AF65-F5344CB8AC3E}">
        <p14:creationId xmlns:p14="http://schemas.microsoft.com/office/powerpoint/2010/main" val="4590859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FB74168-2BE9-4606-825F-9FA206E01C58}" type="slidenum">
              <a:rPr lang="fr-FR" smtClean="0"/>
              <a:t>36</a:t>
            </a:fld>
            <a:endParaRPr lang="fr-FR"/>
          </a:p>
        </p:txBody>
      </p:sp>
    </p:spTree>
    <p:extLst>
      <p:ext uri="{BB962C8B-B14F-4D97-AF65-F5344CB8AC3E}">
        <p14:creationId xmlns:p14="http://schemas.microsoft.com/office/powerpoint/2010/main" val="20481150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37</a:t>
            </a:fld>
            <a:endParaRPr lang="fr-FR"/>
          </a:p>
        </p:txBody>
      </p:sp>
    </p:spTree>
    <p:extLst>
      <p:ext uri="{BB962C8B-B14F-4D97-AF65-F5344CB8AC3E}">
        <p14:creationId xmlns:p14="http://schemas.microsoft.com/office/powerpoint/2010/main" val="15055334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38</a:t>
            </a:fld>
            <a:endParaRPr lang="fr-FR"/>
          </a:p>
        </p:txBody>
      </p:sp>
    </p:spTree>
    <p:extLst>
      <p:ext uri="{BB962C8B-B14F-4D97-AF65-F5344CB8AC3E}">
        <p14:creationId xmlns:p14="http://schemas.microsoft.com/office/powerpoint/2010/main" val="34069059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E563EA7-A024-41BE-BFA5-2D2CC21575F9}" type="slidenum">
              <a:rPr lang="fr-FR" smtClean="0"/>
              <a:pPr/>
              <a:t>39</a:t>
            </a:fld>
            <a:endParaRPr lang="fr-FR"/>
          </a:p>
        </p:txBody>
      </p:sp>
    </p:spTree>
    <p:extLst>
      <p:ext uri="{BB962C8B-B14F-4D97-AF65-F5344CB8AC3E}">
        <p14:creationId xmlns:p14="http://schemas.microsoft.com/office/powerpoint/2010/main" val="1069456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CD61B33-522A-4F60-8A73-71F50321E764}" type="slidenum">
              <a:rPr lang="fr-FR" smtClean="0"/>
              <a:t>4</a:t>
            </a:fld>
            <a:endParaRPr lang="fr-FR"/>
          </a:p>
        </p:txBody>
      </p:sp>
    </p:spTree>
    <p:extLst>
      <p:ext uri="{BB962C8B-B14F-4D97-AF65-F5344CB8AC3E}">
        <p14:creationId xmlns:p14="http://schemas.microsoft.com/office/powerpoint/2010/main" val="3101905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34:notes"/>
          <p:cNvSpPr>
            <a:spLocks noGrp="1" noRot="1" noChangeAspect="1"/>
          </p:cNvSpPr>
          <p:nvPr>
            <p:ph type="sldImg" idx="2"/>
          </p:nvPr>
        </p:nvSpPr>
        <p:spPr>
          <a:xfrm>
            <a:off x="139700" y="1350963"/>
            <a:ext cx="6480175" cy="36464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0" name="Google Shape;670;p34:notes"/>
          <p:cNvSpPr txBox="1">
            <a:spLocks noGrp="1"/>
          </p:cNvSpPr>
          <p:nvPr>
            <p:ph type="body" idx="1"/>
          </p:nvPr>
        </p:nvSpPr>
        <p:spPr>
          <a:xfrm>
            <a:off x="675993" y="5201015"/>
            <a:ext cx="5408012" cy="4255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671" name="Google Shape;671;p34:notes"/>
          <p:cNvSpPr txBox="1">
            <a:spLocks noGrp="1"/>
          </p:cNvSpPr>
          <p:nvPr>
            <p:ph type="sldNum" idx="12"/>
          </p:nvPr>
        </p:nvSpPr>
        <p:spPr>
          <a:xfrm>
            <a:off x="3829061" y="10265064"/>
            <a:ext cx="2929328" cy="54238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Calibri"/>
              <a:buNone/>
            </a:pPr>
            <a:fld id="{00000000-1234-1234-1234-123412341234}" type="slidenum">
              <a:rPr lang="fr-FR"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35:notes"/>
          <p:cNvSpPr>
            <a:spLocks noGrp="1" noRot="1" noChangeAspect="1"/>
          </p:cNvSpPr>
          <p:nvPr>
            <p:ph type="sldImg" idx="2"/>
          </p:nvPr>
        </p:nvSpPr>
        <p:spPr>
          <a:xfrm>
            <a:off x="139700" y="1350963"/>
            <a:ext cx="6480175" cy="36464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p35:notes"/>
          <p:cNvSpPr txBox="1">
            <a:spLocks noGrp="1"/>
          </p:cNvSpPr>
          <p:nvPr>
            <p:ph type="body" idx="1"/>
          </p:nvPr>
        </p:nvSpPr>
        <p:spPr>
          <a:xfrm>
            <a:off x="675993" y="5201015"/>
            <a:ext cx="5408012" cy="4255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681" name="Google Shape;681;p35:notes"/>
          <p:cNvSpPr txBox="1">
            <a:spLocks noGrp="1"/>
          </p:cNvSpPr>
          <p:nvPr>
            <p:ph type="sldNum" idx="12"/>
          </p:nvPr>
        </p:nvSpPr>
        <p:spPr>
          <a:xfrm>
            <a:off x="3829061" y="10265064"/>
            <a:ext cx="2929328" cy="54238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Calibri"/>
              <a:buNone/>
            </a:pPr>
            <a:fld id="{00000000-1234-1234-1234-123412341234}" type="slidenum">
              <a:rPr lang="fr-FR"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36:notes"/>
          <p:cNvSpPr>
            <a:spLocks noGrp="1" noRot="1" noChangeAspect="1"/>
          </p:cNvSpPr>
          <p:nvPr>
            <p:ph type="sldImg" idx="2"/>
          </p:nvPr>
        </p:nvSpPr>
        <p:spPr>
          <a:xfrm>
            <a:off x="139700" y="1350963"/>
            <a:ext cx="6480175" cy="36464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2" name="Google Shape;692;p36:notes"/>
          <p:cNvSpPr txBox="1">
            <a:spLocks noGrp="1"/>
          </p:cNvSpPr>
          <p:nvPr>
            <p:ph type="body" idx="1"/>
          </p:nvPr>
        </p:nvSpPr>
        <p:spPr>
          <a:xfrm>
            <a:off x="675993" y="5201015"/>
            <a:ext cx="5408012" cy="4255225"/>
          </a:xfrm>
          <a:prstGeom prst="rect">
            <a:avLst/>
          </a:prstGeom>
          <a:noFill/>
          <a:ln>
            <a:noFill/>
          </a:ln>
        </p:spPr>
        <p:txBody>
          <a:bodyPr spcFirstLastPara="1" wrap="square" lIns="91425" tIns="45700" rIns="91425" bIns="45700" anchor="t" anchorCtr="0">
            <a:noAutofit/>
          </a:bodyPr>
          <a:lstStyle/>
          <a:p>
            <a:pPr marL="158750" lvl="0" indent="0" algn="l" rtl="0">
              <a:lnSpc>
                <a:spcPct val="100000"/>
              </a:lnSpc>
              <a:spcBef>
                <a:spcPts val="0"/>
              </a:spcBef>
              <a:spcAft>
                <a:spcPts val="0"/>
              </a:spcAft>
              <a:buSzPts val="1100"/>
              <a:buNone/>
            </a:pPr>
            <a:r>
              <a:rPr lang="fr-FR" sz="1100" dirty="0"/>
              <a:t>first box: HYDRATATION to </a:t>
            </a:r>
            <a:r>
              <a:rPr lang="fr-FR" sz="1100" dirty="0" err="1"/>
              <a:t>provided</a:t>
            </a:r>
            <a:r>
              <a:rPr lang="fr-FR" sz="1100" dirty="0"/>
              <a:t> </a:t>
            </a:r>
            <a:r>
              <a:rPr lang="fr-FR" sz="1100" dirty="0" err="1"/>
              <a:t>hydration</a:t>
            </a:r>
            <a:r>
              <a:rPr lang="fr-FR" sz="1100" dirty="0"/>
              <a:t>, radiance and </a:t>
            </a:r>
            <a:r>
              <a:rPr lang="fr-FR" sz="1100" dirty="0" err="1"/>
              <a:t>plump</a:t>
            </a:r>
            <a:r>
              <a:rPr lang="fr-FR" sz="1100" dirty="0"/>
              <a:t> the skin </a:t>
            </a:r>
            <a:r>
              <a:rPr lang="fr-FR" sz="1100" dirty="0" err="1"/>
              <a:t>with</a:t>
            </a:r>
            <a:endParaRPr lang="fr-FR" sz="1100" dirty="0"/>
          </a:p>
          <a:p>
            <a:pPr marL="457200" lvl="0" indent="-298450" algn="l" rtl="0">
              <a:lnSpc>
                <a:spcPct val="100000"/>
              </a:lnSpc>
              <a:spcBef>
                <a:spcPts val="0"/>
              </a:spcBef>
              <a:spcAft>
                <a:spcPts val="0"/>
              </a:spcAft>
              <a:buSzPts val="1100"/>
              <a:buChar char="●"/>
            </a:pPr>
            <a:endParaRPr lang="fr-FR" sz="1100" dirty="0"/>
          </a:p>
          <a:p>
            <a:pPr marL="457200" lvl="0" indent="-298450" algn="l" rtl="0">
              <a:lnSpc>
                <a:spcPct val="100000"/>
              </a:lnSpc>
              <a:spcBef>
                <a:spcPts val="0"/>
              </a:spcBef>
              <a:spcAft>
                <a:spcPts val="0"/>
              </a:spcAft>
              <a:buSzPts val="1100"/>
              <a:buChar char="●"/>
            </a:pPr>
            <a:endParaRPr lang="fr-FR" sz="1100" dirty="0"/>
          </a:p>
          <a:p>
            <a:pPr marL="457200" lvl="0" indent="-298450" algn="l" rtl="0">
              <a:lnSpc>
                <a:spcPct val="100000"/>
              </a:lnSpc>
              <a:spcBef>
                <a:spcPts val="0"/>
              </a:spcBef>
              <a:spcAft>
                <a:spcPts val="0"/>
              </a:spcAft>
              <a:buSzPts val="1100"/>
              <a:buChar char="●"/>
            </a:pPr>
            <a:r>
              <a:rPr lang="fr-FR" sz="1100" dirty="0"/>
              <a:t>LOTION YON-KA PS TAILLE VOYAGE 18e</a:t>
            </a:r>
            <a:endParaRPr dirty="0"/>
          </a:p>
          <a:p>
            <a:pPr marL="457200" lvl="0" indent="-298450" algn="l" rtl="0">
              <a:lnSpc>
                <a:spcPct val="100000"/>
              </a:lnSpc>
              <a:spcBef>
                <a:spcPts val="0"/>
              </a:spcBef>
              <a:spcAft>
                <a:spcPts val="0"/>
              </a:spcAft>
              <a:buSzPts val="1100"/>
              <a:buChar char="●"/>
            </a:pPr>
            <a:r>
              <a:rPr lang="fr-FR" sz="1100" dirty="0"/>
              <a:t>HYDRA N1 CRÈME 50ML – 54e</a:t>
            </a:r>
            <a:endParaRPr dirty="0"/>
          </a:p>
          <a:p>
            <a:pPr marL="457200" lvl="0" indent="-298450" algn="l" rtl="0">
              <a:lnSpc>
                <a:spcPct val="100000"/>
              </a:lnSpc>
              <a:spcBef>
                <a:spcPts val="0"/>
              </a:spcBef>
              <a:spcAft>
                <a:spcPts val="0"/>
              </a:spcAft>
              <a:buSzPts val="1100"/>
              <a:buChar char="●"/>
            </a:pPr>
            <a:r>
              <a:rPr lang="fr-FR" sz="1100" dirty="0"/>
              <a:t>HYDRA N1 MASQUE 15ML – 21e</a:t>
            </a:r>
            <a:endParaRPr dirty="0"/>
          </a:p>
          <a:p>
            <a:pPr marL="457200" marR="0" lvl="0" indent="-298450" algn="l" rtl="0">
              <a:lnSpc>
                <a:spcPct val="100000"/>
              </a:lnSpc>
              <a:spcBef>
                <a:spcPts val="0"/>
              </a:spcBef>
              <a:spcAft>
                <a:spcPts val="0"/>
              </a:spcAft>
              <a:buClr>
                <a:srgbClr val="000000"/>
              </a:buClr>
              <a:buSzPts val="1100"/>
              <a:buFont typeface="Arial"/>
              <a:buChar char="●"/>
            </a:pPr>
            <a:r>
              <a:rPr lang="fr-FR" sz="1100" dirty="0"/>
              <a:t>TROUSSE – 19e</a:t>
            </a:r>
            <a:endParaRPr dirty="0"/>
          </a:p>
          <a:p>
            <a:pPr marL="457200" lvl="0" indent="-228600" algn="l" rtl="0">
              <a:lnSpc>
                <a:spcPct val="100000"/>
              </a:lnSpc>
              <a:spcBef>
                <a:spcPts val="0"/>
              </a:spcBef>
              <a:spcAft>
                <a:spcPts val="0"/>
              </a:spcAft>
              <a:buSzPts val="1100"/>
              <a:buNone/>
            </a:pPr>
            <a:endParaRPr sz="1100" dirty="0"/>
          </a:p>
          <a:p>
            <a:pPr marL="0" lvl="0" indent="0" algn="l" rtl="0">
              <a:lnSpc>
                <a:spcPct val="100000"/>
              </a:lnSpc>
              <a:spcBef>
                <a:spcPts val="0"/>
              </a:spcBef>
              <a:spcAft>
                <a:spcPts val="0"/>
              </a:spcAft>
              <a:buClr>
                <a:schemeClr val="dk1"/>
              </a:buClr>
              <a:buSzPts val="1400"/>
              <a:buFont typeface="Calibri"/>
              <a:buNone/>
            </a:pPr>
            <a:endParaRPr dirty="0"/>
          </a:p>
        </p:txBody>
      </p:sp>
      <p:sp>
        <p:nvSpPr>
          <p:cNvPr id="693" name="Google Shape;693;p36:notes"/>
          <p:cNvSpPr txBox="1">
            <a:spLocks noGrp="1"/>
          </p:cNvSpPr>
          <p:nvPr>
            <p:ph type="sldNum" idx="12"/>
          </p:nvPr>
        </p:nvSpPr>
        <p:spPr>
          <a:xfrm>
            <a:off x="3829061" y="10265064"/>
            <a:ext cx="2929328" cy="54238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Calibri"/>
              <a:buNone/>
            </a:pPr>
            <a:fld id="{00000000-1234-1234-1234-123412341234}" type="slidenum">
              <a:rPr lang="fr-FR"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95235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041900" y="566738"/>
            <a:ext cx="5043488" cy="2836862"/>
          </a:xfrm>
        </p:spPr>
      </p:sp>
      <p:sp>
        <p:nvSpPr>
          <p:cNvPr id="3" name="Espace réservé des notes 2"/>
          <p:cNvSpPr>
            <a:spLocks noGrp="1"/>
          </p:cNvSpPr>
          <p:nvPr>
            <p:ph type="body" idx="1"/>
          </p:nvPr>
        </p:nvSpPr>
        <p:spPr/>
        <p:txBody>
          <a:bodyPr/>
          <a:lstStyle/>
          <a:p>
            <a:r>
              <a:rPr lang="fr-FR" sz="1200" i="0" kern="1200" baseline="0" dirty="0">
                <a:solidFill>
                  <a:schemeClr val="tx1"/>
                </a:solidFill>
                <a:effectLst/>
                <a:latin typeface="+mn-lt"/>
                <a:ea typeface="+mn-ea"/>
                <a:cs typeface="+mn-cs"/>
              </a:rPr>
              <a:t>HYDRA N1 CREME </a:t>
            </a:r>
            <a:r>
              <a:rPr lang="en-US" sz="1200" i="0" kern="1200" baseline="0" dirty="0">
                <a:solidFill>
                  <a:schemeClr val="tx1"/>
                </a:solidFill>
                <a:effectLst/>
                <a:latin typeface="+mn-lt"/>
                <a:ea typeface="+mn-ea"/>
                <a:cs typeface="+mn-cs"/>
              </a:rPr>
              <a:t>- </a:t>
            </a:r>
            <a:r>
              <a:rPr lang="fr-FR" sz="1200" i="0" kern="1200" baseline="0" dirty="0">
                <a:solidFill>
                  <a:schemeClr val="tx1"/>
                </a:solidFill>
                <a:effectLst/>
                <a:latin typeface="+mn-lt"/>
                <a:ea typeface="+mn-ea"/>
                <a:cs typeface="+mn-cs"/>
              </a:rPr>
              <a:t> 94% ION </a:t>
            </a:r>
          </a:p>
          <a:p>
            <a:endParaRPr lang="fr-FR" sz="1200" i="0" kern="1200" baseline="0" dirty="0">
              <a:solidFill>
                <a:schemeClr val="tx1"/>
              </a:solidFill>
              <a:effectLst/>
              <a:latin typeface="+mn-lt"/>
              <a:ea typeface="+mn-ea"/>
              <a:cs typeface="+mn-cs"/>
            </a:endParaRPr>
          </a:p>
          <a:p>
            <a:r>
              <a:rPr lang="en-US" sz="1200" i="0" u="sng" kern="1200" baseline="0" dirty="0">
                <a:solidFill>
                  <a:schemeClr val="tx1"/>
                </a:solidFill>
                <a:effectLst/>
                <a:latin typeface="+mn-lt"/>
                <a:ea typeface="+mn-ea"/>
                <a:cs typeface="+mn-cs"/>
              </a:rPr>
              <a:t>Description</a:t>
            </a:r>
          </a:p>
          <a:p>
            <a:r>
              <a:rPr lang="en-US" sz="1200" i="0" kern="1200" baseline="0" dirty="0">
                <a:solidFill>
                  <a:schemeClr val="tx1"/>
                </a:solidFill>
                <a:effectLst/>
                <a:latin typeface="+mn-lt"/>
                <a:ea typeface="+mn-ea"/>
                <a:cs typeface="+mn-cs"/>
              </a:rPr>
              <a:t>This intense and long-lasting moisturizing cream  is a real comforting cocoon for very dehydrated skin. </a:t>
            </a:r>
          </a:p>
          <a:p>
            <a:r>
              <a:rPr lang="en-US" sz="1200" i="0" kern="1200" baseline="0" dirty="0">
                <a:solidFill>
                  <a:schemeClr val="tx1"/>
                </a:solidFill>
                <a:effectLst/>
                <a:latin typeface="+mn-lt"/>
                <a:ea typeface="+mn-ea"/>
                <a:cs typeface="+mn-cs"/>
              </a:rPr>
              <a:t>Hydra N° 1 Cream </a:t>
            </a:r>
            <a:r>
              <a:rPr lang="en-US" sz="1200" dirty="0">
                <a:solidFill>
                  <a:srgbClr val="3E3E3E"/>
                </a:solidFill>
                <a:latin typeface="Roboto" panose="020B0604020202020204" charset="0"/>
                <a:ea typeface="Roboto" panose="020B0604020202020204" charset="0"/>
              </a:rPr>
              <a:t>Reinforces the skin's barrier function -</a:t>
            </a:r>
            <a:r>
              <a:rPr lang="en-US" sz="1200" baseline="0" dirty="0">
                <a:solidFill>
                  <a:srgbClr val="3E3E3E"/>
                </a:solidFill>
                <a:latin typeface="Roboto" panose="020B0604020202020204" charset="0"/>
                <a:ea typeface="Roboto" panose="020B0604020202020204" charset="0"/>
              </a:rPr>
              <a:t> </a:t>
            </a:r>
            <a:r>
              <a:rPr lang="en-US" sz="1200" dirty="0">
                <a:solidFill>
                  <a:srgbClr val="3E3E3E"/>
                </a:solidFill>
                <a:latin typeface="Roboto" panose="020B0604020202020204" charset="0"/>
                <a:ea typeface="Roboto" panose="020B0604020202020204" charset="0"/>
              </a:rPr>
              <a:t>Provides immediate comfort –</a:t>
            </a:r>
            <a:r>
              <a:rPr lang="en-US" sz="1200" baseline="0" dirty="0">
                <a:solidFill>
                  <a:srgbClr val="3E3E3E"/>
                </a:solidFill>
                <a:latin typeface="Roboto" panose="020B0604020202020204" charset="0"/>
                <a:ea typeface="Roboto" panose="020B0604020202020204" charset="0"/>
              </a:rPr>
              <a:t> the skin becomes </a:t>
            </a:r>
            <a:r>
              <a:rPr lang="en-US" sz="1200" dirty="0">
                <a:solidFill>
                  <a:srgbClr val="3E3E3E"/>
                </a:solidFill>
                <a:latin typeface="Roboto" panose="020B0604020202020204" charset="0"/>
                <a:ea typeface="Roboto" panose="020B0604020202020204" charset="0"/>
              </a:rPr>
              <a:t>Soft, supple, radiant and plump.</a:t>
            </a:r>
          </a:p>
          <a:p>
            <a:endParaRPr lang="fr-FR" sz="1200" dirty="0">
              <a:solidFill>
                <a:srgbClr val="3E3E3E"/>
              </a:solidFill>
              <a:latin typeface="Roboto" panose="020B0604020202020204" charset="0"/>
              <a:ea typeface="Roboto" panose="020B0604020202020204" charset="0"/>
            </a:endParaRPr>
          </a:p>
          <a:p>
            <a:pPr defTabSz="812770"/>
            <a:r>
              <a:rPr lang="fr-FR" sz="1200" u="sng" dirty="0" err="1">
                <a:solidFill>
                  <a:srgbClr val="3E3E3E"/>
                </a:solidFill>
                <a:latin typeface="Roboto" panose="020B0604020202020204" charset="0"/>
                <a:ea typeface="Roboto" panose="020B0604020202020204" charset="0"/>
              </a:rPr>
              <a:t>Results</a:t>
            </a:r>
            <a:endParaRPr lang="fr-FR" sz="1200" u="sng" dirty="0">
              <a:solidFill>
                <a:srgbClr val="3E3E3E"/>
              </a:solidFill>
              <a:latin typeface="Roboto" panose="020B0604020202020204" charset="0"/>
              <a:ea typeface="Roboto" panose="020B0604020202020204" charset="0"/>
            </a:endParaRPr>
          </a:p>
          <a:p>
            <a:pPr lvl="0"/>
            <a:r>
              <a:rPr lang="en-US" dirty="0"/>
              <a:t>intense and long-lasting hydrating power: </a:t>
            </a:r>
          </a:p>
          <a:p>
            <a:pPr lvl="0"/>
            <a:r>
              <a:rPr lang="en-US" dirty="0"/>
              <a:t>+138% immediately and +86% after 8 hours</a:t>
            </a:r>
            <a:r>
              <a:rPr lang="fr-FR" sz="1050" i="1" dirty="0">
                <a:solidFill>
                  <a:srgbClr val="3E3E3E"/>
                </a:solidFill>
                <a:latin typeface="Roboto" panose="02000000000000000000" pitchFamily="2" charset="0"/>
                <a:ea typeface="Roboto" panose="02000000000000000000" pitchFamily="2" charset="0"/>
              </a:rPr>
              <a:t> </a:t>
            </a:r>
          </a:p>
          <a:p>
            <a:pPr lvl="0"/>
            <a:r>
              <a:rPr lang="fr-FR" sz="1200" dirty="0" err="1">
                <a:solidFill>
                  <a:srgbClr val="3E3E3E"/>
                </a:solidFill>
                <a:latin typeface="Roboto" panose="02000000000000000000" pitchFamily="2" charset="0"/>
                <a:ea typeface="Roboto" panose="02000000000000000000" pitchFamily="2" charset="0"/>
              </a:rPr>
              <a:t>Used</a:t>
            </a:r>
            <a:r>
              <a:rPr lang="fr-FR" sz="1200" dirty="0">
                <a:solidFill>
                  <a:srgbClr val="3E3E3E"/>
                </a:solidFill>
                <a:latin typeface="Roboto" panose="02000000000000000000" pitchFamily="2" charset="0"/>
                <a:ea typeface="Roboto" panose="02000000000000000000" pitchFamily="2" charset="0"/>
              </a:rPr>
              <a:t> </a:t>
            </a:r>
            <a:r>
              <a:rPr lang="fr-FR" sz="1200" dirty="0" err="1">
                <a:solidFill>
                  <a:srgbClr val="3E3E3E"/>
                </a:solidFill>
                <a:latin typeface="Roboto" panose="02000000000000000000" pitchFamily="2" charset="0"/>
                <a:ea typeface="Roboto" panose="02000000000000000000" pitchFamily="2" charset="0"/>
              </a:rPr>
              <a:t>with</a:t>
            </a:r>
            <a:r>
              <a:rPr lang="fr-FR" sz="1200" dirty="0">
                <a:solidFill>
                  <a:srgbClr val="3E3E3E"/>
                </a:solidFill>
                <a:latin typeface="Roboto" panose="02000000000000000000" pitchFamily="2" charset="0"/>
                <a:ea typeface="Roboto" panose="02000000000000000000" pitchFamily="2" charset="0"/>
              </a:rPr>
              <a:t> </a:t>
            </a:r>
            <a:r>
              <a:rPr lang="fr-FR" sz="1200" cap="small" dirty="0" err="1">
                <a:solidFill>
                  <a:srgbClr val="3E3E3E"/>
                </a:solidFill>
                <a:latin typeface="Roboto" panose="02000000000000000000" pitchFamily="2" charset="0"/>
                <a:ea typeface="Roboto" panose="02000000000000000000" pitchFamily="2" charset="0"/>
              </a:rPr>
              <a:t>hydra</a:t>
            </a:r>
            <a:r>
              <a:rPr lang="fr-FR" sz="1200" cap="small" dirty="0">
                <a:solidFill>
                  <a:srgbClr val="3E3E3E"/>
                </a:solidFill>
                <a:latin typeface="Roboto" panose="02000000000000000000" pitchFamily="2" charset="0"/>
                <a:ea typeface="Roboto" panose="02000000000000000000" pitchFamily="2" charset="0"/>
              </a:rPr>
              <a:t> n°1 </a:t>
            </a:r>
            <a:r>
              <a:rPr lang="fr-FR" sz="1200" cap="small" dirty="0" err="1">
                <a:solidFill>
                  <a:srgbClr val="3E3E3E"/>
                </a:solidFill>
                <a:latin typeface="Roboto" panose="02000000000000000000" pitchFamily="2" charset="0"/>
                <a:ea typeface="Roboto" panose="02000000000000000000" pitchFamily="2" charset="0"/>
              </a:rPr>
              <a:t>serum</a:t>
            </a:r>
            <a:r>
              <a:rPr lang="fr-FR" sz="1200" cap="small" dirty="0">
                <a:solidFill>
                  <a:srgbClr val="3E3E3E"/>
                </a:solidFill>
                <a:latin typeface="Roboto" panose="02000000000000000000" pitchFamily="2" charset="0"/>
                <a:ea typeface="Roboto" panose="02000000000000000000" pitchFamily="2" charset="0"/>
              </a:rPr>
              <a:t>  </a:t>
            </a:r>
          </a:p>
          <a:p>
            <a:pPr marL="0" indent="0">
              <a:buFont typeface="Wingdings" panose="05000000000000000000" pitchFamily="2" charset="2"/>
              <a:buNone/>
            </a:pPr>
            <a:r>
              <a:rPr lang="fr-FR" sz="1000" i="0" dirty="0">
                <a:solidFill>
                  <a:srgbClr val="3E3E3E"/>
                </a:solidFill>
                <a:latin typeface="Roboto" panose="02000000000000000000" pitchFamily="2" charset="0"/>
                <a:ea typeface="Roboto" panose="02000000000000000000" pitchFamily="2" charset="0"/>
              </a:rPr>
              <a:t>+144% </a:t>
            </a:r>
            <a:r>
              <a:rPr lang="fr-FR" sz="1000" i="0" dirty="0" err="1">
                <a:solidFill>
                  <a:srgbClr val="3E3E3E"/>
                </a:solidFill>
                <a:latin typeface="Roboto" panose="02000000000000000000" pitchFamily="2" charset="0"/>
                <a:ea typeface="Roboto" panose="02000000000000000000" pitchFamily="2" charset="0"/>
              </a:rPr>
              <a:t>immediately</a:t>
            </a:r>
            <a:r>
              <a:rPr lang="fr-FR" sz="1000" i="0" dirty="0">
                <a:solidFill>
                  <a:srgbClr val="3E3E3E"/>
                </a:solidFill>
                <a:latin typeface="Roboto" panose="02000000000000000000" pitchFamily="2" charset="0"/>
                <a:ea typeface="Roboto" panose="02000000000000000000" pitchFamily="2" charset="0"/>
              </a:rPr>
              <a:t>  +102% </a:t>
            </a:r>
            <a:r>
              <a:rPr lang="fr-FR" sz="1000" i="0" dirty="0" err="1">
                <a:solidFill>
                  <a:srgbClr val="3E3E3E"/>
                </a:solidFill>
                <a:latin typeface="Roboto" panose="02000000000000000000" pitchFamily="2" charset="0"/>
                <a:ea typeface="Roboto" panose="02000000000000000000" pitchFamily="2" charset="0"/>
              </a:rPr>
              <a:t>after</a:t>
            </a:r>
            <a:r>
              <a:rPr lang="fr-FR" sz="1000" i="0" baseline="0" dirty="0">
                <a:solidFill>
                  <a:srgbClr val="3E3E3E"/>
                </a:solidFill>
                <a:latin typeface="Roboto" panose="02000000000000000000" pitchFamily="2" charset="0"/>
                <a:ea typeface="Roboto" panose="02000000000000000000" pitchFamily="2" charset="0"/>
              </a:rPr>
              <a:t> 8 </a:t>
            </a:r>
            <a:r>
              <a:rPr lang="fr-FR" sz="1000" i="0" baseline="0" dirty="0" err="1">
                <a:solidFill>
                  <a:srgbClr val="3E3E3E"/>
                </a:solidFill>
                <a:latin typeface="Roboto" panose="02000000000000000000" pitchFamily="2" charset="0"/>
                <a:ea typeface="Roboto" panose="02000000000000000000" pitchFamily="2" charset="0"/>
              </a:rPr>
              <a:t>hours</a:t>
            </a:r>
            <a:r>
              <a:rPr lang="fr-FR" sz="1000" i="0" baseline="0" dirty="0">
                <a:solidFill>
                  <a:srgbClr val="3E3E3E"/>
                </a:solidFill>
                <a:latin typeface="Roboto" panose="02000000000000000000" pitchFamily="2" charset="0"/>
                <a:ea typeface="Roboto" panose="02000000000000000000" pitchFamily="2" charset="0"/>
              </a:rPr>
              <a:t> </a:t>
            </a:r>
          </a:p>
          <a:p>
            <a:pPr marL="0" indent="0">
              <a:buFont typeface="Wingdings" panose="05000000000000000000" pitchFamily="2" charset="2"/>
              <a:buNone/>
            </a:pPr>
            <a:endParaRPr lang="fr-FR" sz="1000" i="0" dirty="0">
              <a:solidFill>
                <a:srgbClr val="3E3E3E"/>
              </a:solidFill>
              <a:latin typeface="Roboto" panose="02000000000000000000" pitchFamily="2" charset="0"/>
              <a:ea typeface="Roboto" panose="02000000000000000000" pitchFamily="2" charset="0"/>
            </a:endParaRPr>
          </a:p>
          <a:p>
            <a:pPr defTabSz="812770"/>
            <a:r>
              <a:rPr lang="en-US" sz="1050" u="sng" dirty="0">
                <a:solidFill>
                  <a:srgbClr val="3E3E3E"/>
                </a:solidFill>
                <a:latin typeface="Roboto" panose="020B0604020202020204" charset="0"/>
                <a:ea typeface="Roboto" panose="020B0604020202020204" charset="0"/>
              </a:rPr>
              <a:t>Wha</a:t>
            </a:r>
            <a:r>
              <a:rPr lang="en-US" sz="1050" u="sng" baseline="0" dirty="0">
                <a:solidFill>
                  <a:srgbClr val="3E3E3E"/>
                </a:solidFill>
                <a:latin typeface="Roboto" panose="020B0604020202020204" charset="0"/>
                <a:ea typeface="Roboto" panose="020B0604020202020204" charset="0"/>
              </a:rPr>
              <a:t>t we love</a:t>
            </a:r>
            <a:endParaRPr lang="en-US" sz="1050" u="sng" dirty="0">
              <a:solidFill>
                <a:srgbClr val="3E3E3E"/>
              </a:solidFill>
              <a:latin typeface="Roboto" panose="020B0604020202020204" charset="0"/>
              <a:ea typeface="Roboto" panose="020B0604020202020204" charset="0"/>
            </a:endParaRPr>
          </a:p>
          <a:p>
            <a:pPr defTabSz="812770"/>
            <a:r>
              <a:rPr lang="en-US" sz="1050" dirty="0">
                <a:solidFill>
                  <a:srgbClr val="3E3E3E"/>
                </a:solidFill>
                <a:latin typeface="Roboto" panose="020B0604020202020204" charset="0"/>
                <a:ea typeface="Roboto" panose="020B0604020202020204" charset="0"/>
              </a:rPr>
              <a:t>94% Natural Origin Ingredients</a:t>
            </a:r>
          </a:p>
          <a:p>
            <a:pPr defTabSz="812770"/>
            <a:r>
              <a:rPr lang="en-US" sz="1050" dirty="0">
                <a:solidFill>
                  <a:srgbClr val="3E3E3E"/>
                </a:solidFill>
                <a:latin typeface="Roboto" panose="020B0604020202020204" charset="0"/>
                <a:ea typeface="Roboto" panose="020B0604020202020204" charset="0"/>
              </a:rPr>
              <a:t>Rich in repairing ingredients </a:t>
            </a:r>
            <a:endParaRPr lang="fr-FR" sz="1050" dirty="0">
              <a:solidFill>
                <a:srgbClr val="3E3E3E"/>
              </a:solidFill>
              <a:latin typeface="Roboto" panose="020B0604020202020204" charset="0"/>
              <a:ea typeface="Roboto" panose="020B0604020202020204" charset="0"/>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018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u="sng" kern="1200" dirty="0">
                <a:solidFill>
                  <a:schemeClr val="tx1"/>
                </a:solidFill>
                <a:effectLst/>
                <a:latin typeface="+mn-lt"/>
                <a:ea typeface="+mn-ea"/>
                <a:cs typeface="+mn-cs"/>
              </a:rPr>
              <a:t>Tips </a:t>
            </a:r>
            <a:endParaRPr lang="fr-FR" sz="1200" i="0" u="sng" kern="1200" baseline="0" dirty="0">
              <a:solidFill>
                <a:schemeClr val="tx1"/>
              </a:solidFill>
              <a:effectLst/>
              <a:latin typeface="+mn-lt"/>
              <a:ea typeface="+mn-ea"/>
              <a:cs typeface="+mn-cs"/>
            </a:endParaRPr>
          </a:p>
          <a:p>
            <a:endParaRPr lang="fr-FR" sz="1200" dirty="0">
              <a:solidFill>
                <a:prstClr val="black"/>
              </a:solidFill>
              <a:latin typeface="Century Gothic" panose="020B0502020202020204" pitchFamily="34" charset="0"/>
            </a:endParaRPr>
          </a:p>
          <a:p>
            <a:pPr algn="just">
              <a:defRPr/>
            </a:pPr>
            <a:r>
              <a:rPr lang="fr-FR" dirty="0">
                <a:solidFill>
                  <a:srgbClr val="3E3E3E"/>
                </a:solidFill>
                <a:latin typeface="Roboto" panose="02000000000000000000" pitchFamily="2" charset="0"/>
                <a:ea typeface="Roboto" panose="02000000000000000000" pitchFamily="2" charset="0"/>
              </a:rPr>
              <a:t>▪ Ultra-</a:t>
            </a:r>
            <a:r>
              <a:rPr lang="fr-FR" dirty="0" err="1">
                <a:solidFill>
                  <a:srgbClr val="3E3E3E"/>
                </a:solidFill>
                <a:latin typeface="Roboto" panose="02000000000000000000" pitchFamily="2" charset="0"/>
                <a:ea typeface="Roboto" panose="02000000000000000000" pitchFamily="2" charset="0"/>
              </a:rPr>
              <a:t>comforting</a:t>
            </a:r>
            <a:r>
              <a:rPr lang="fr-FR" dirty="0">
                <a:solidFill>
                  <a:srgbClr val="3E3E3E"/>
                </a:solidFill>
                <a:latin typeface="Roboto" panose="02000000000000000000" pitchFamily="2" charset="0"/>
                <a:ea typeface="Roboto" panose="02000000000000000000" pitchFamily="2" charset="0"/>
              </a:rPr>
              <a:t> cocooning texture</a:t>
            </a:r>
          </a:p>
          <a:p>
            <a:pPr algn="just">
              <a:defRPr/>
            </a:pPr>
            <a:r>
              <a:rPr lang="fr-FR" dirty="0">
                <a:solidFill>
                  <a:srgbClr val="3E3E3E"/>
                </a:solidFill>
                <a:latin typeface="Roboto" panose="02000000000000000000" pitchFamily="2" charset="0"/>
                <a:ea typeface="Roboto" panose="02000000000000000000" pitchFamily="2" charset="0"/>
              </a:rPr>
              <a:t>▪ </a:t>
            </a:r>
            <a:r>
              <a:rPr lang="en-US" dirty="0">
                <a:solidFill>
                  <a:srgbClr val="3E3E3E"/>
                </a:solidFill>
                <a:latin typeface="Roboto" panose="02000000000000000000" pitchFamily="2" charset="0"/>
                <a:ea typeface="Roboto" panose="02000000000000000000" pitchFamily="2" charset="0"/>
              </a:rPr>
              <a:t>Ideal mixed with foundation for very dehydrated skin. </a:t>
            </a:r>
            <a:endParaRPr lang="fr-FR" dirty="0">
              <a:solidFill>
                <a:srgbClr val="3E3E3E"/>
              </a:solidFill>
              <a:latin typeface="Roboto" panose="02000000000000000000" pitchFamily="2" charset="0"/>
              <a:ea typeface="Roboto" panose="02000000000000000000" pitchFamily="2" charset="0"/>
            </a:endParaRPr>
          </a:p>
          <a:p>
            <a:pPr algn="just">
              <a:defRPr/>
            </a:pPr>
            <a:r>
              <a:rPr lang="fr-FR" dirty="0">
                <a:solidFill>
                  <a:srgbClr val="3E3E3E"/>
                </a:solidFill>
                <a:latin typeface="Roboto" panose="02000000000000000000" pitchFamily="2" charset="0"/>
                <a:ea typeface="Roboto" panose="02000000000000000000" pitchFamily="2" charset="0"/>
              </a:rPr>
              <a:t>▪ </a:t>
            </a:r>
            <a:r>
              <a:rPr lang="en-US" dirty="0">
                <a:solidFill>
                  <a:srgbClr val="3E3E3E"/>
                </a:solidFill>
                <a:latin typeface="Roboto" panose="02000000000000000000" pitchFamily="2" charset="0"/>
                <a:ea typeface="Roboto" panose="02000000000000000000" pitchFamily="2" charset="0"/>
              </a:rPr>
              <a:t>In addition, use </a:t>
            </a:r>
            <a:r>
              <a:rPr lang="en-US" cap="small" dirty="0">
                <a:solidFill>
                  <a:srgbClr val="3E3E3E"/>
                </a:solidFill>
                <a:latin typeface="Roboto" panose="02000000000000000000" pitchFamily="2" charset="0"/>
                <a:ea typeface="Roboto" panose="02000000000000000000" pitchFamily="2" charset="0"/>
              </a:rPr>
              <a:t>Hydra N°1 Masque </a:t>
            </a:r>
            <a:r>
              <a:rPr lang="en-US" dirty="0">
                <a:solidFill>
                  <a:srgbClr val="3E3E3E"/>
                </a:solidFill>
                <a:latin typeface="Roboto" panose="02000000000000000000" pitchFamily="2" charset="0"/>
                <a:ea typeface="Roboto" panose="02000000000000000000" pitchFamily="2" charset="0"/>
              </a:rPr>
              <a:t>one to three times a week.</a:t>
            </a:r>
            <a:endParaRPr lang="fr-FR" dirty="0">
              <a:solidFill>
                <a:srgbClr val="3E3E3E"/>
              </a:solidFill>
              <a:latin typeface="Roboto" panose="02000000000000000000" pitchFamily="2" charset="0"/>
              <a:ea typeface="Roboto" panose="02000000000000000000" pitchFamily="2" charset="0"/>
            </a:endParaRPr>
          </a:p>
          <a:p>
            <a:pPr algn="just">
              <a:defRPr/>
            </a:pPr>
            <a:r>
              <a:rPr lang="fr-FR" dirty="0">
                <a:solidFill>
                  <a:srgbClr val="3E3E3E"/>
                </a:solidFill>
                <a:latin typeface="Roboto" panose="02000000000000000000" pitchFamily="2" charset="0"/>
                <a:ea typeface="Roboto" panose="02000000000000000000" pitchFamily="2" charset="0"/>
              </a:rPr>
              <a:t>▪ </a:t>
            </a:r>
            <a:r>
              <a:rPr lang="en-US" dirty="0">
                <a:solidFill>
                  <a:srgbClr val="3E3E3E"/>
                </a:solidFill>
                <a:latin typeface="Roboto" panose="02000000000000000000" pitchFamily="2" charset="0"/>
                <a:ea typeface="Roboto" panose="02000000000000000000" pitchFamily="2" charset="0"/>
              </a:rPr>
              <a:t>To maximize results, combine with a </a:t>
            </a:r>
            <a:r>
              <a:rPr lang="en-US" cap="small" dirty="0">
                <a:solidFill>
                  <a:srgbClr val="3E3E3E"/>
                </a:solidFill>
                <a:latin typeface="Roboto" panose="02000000000000000000" pitchFamily="2" charset="0"/>
                <a:ea typeface="Roboto" panose="02000000000000000000" pitchFamily="2" charset="0"/>
              </a:rPr>
              <a:t>Serum</a:t>
            </a:r>
            <a:r>
              <a:rPr lang="en-US" dirty="0">
                <a:solidFill>
                  <a:srgbClr val="3E3E3E"/>
                </a:solidFill>
                <a:latin typeface="Roboto" panose="02000000000000000000" pitchFamily="2" charset="0"/>
                <a:ea typeface="Roboto" panose="02000000000000000000" pitchFamily="2" charset="0"/>
              </a:rPr>
              <a:t> or a </a:t>
            </a:r>
            <a:r>
              <a:rPr lang="en-US" cap="small" dirty="0">
                <a:solidFill>
                  <a:srgbClr val="3E3E3E"/>
                </a:solidFill>
                <a:latin typeface="Roboto" panose="02000000000000000000" pitchFamily="2" charset="0"/>
                <a:ea typeface="Roboto" panose="02000000000000000000" pitchFamily="2" charset="0"/>
              </a:rPr>
              <a:t>Booster</a:t>
            </a:r>
          </a:p>
          <a:p>
            <a:pPr algn="just">
              <a:defRPr/>
            </a:pPr>
            <a:endParaRPr lang="en-US" cap="small" dirty="0">
              <a:solidFill>
                <a:srgbClr val="3E3E3E"/>
              </a:solidFill>
              <a:latin typeface="Roboto" panose="02000000000000000000" pitchFamily="2" charset="0"/>
              <a:ea typeface="Roboto" panose="02000000000000000000" pitchFamily="2" charset="0"/>
            </a:endParaRPr>
          </a:p>
          <a:p>
            <a:pPr algn="just">
              <a:defRPr/>
            </a:pPr>
            <a:r>
              <a:rPr lang="en-US" cap="small" dirty="0">
                <a:solidFill>
                  <a:srgbClr val="3E3E3E"/>
                </a:solidFill>
                <a:latin typeface="Roboto" panose="02000000000000000000" pitchFamily="2" charset="0"/>
                <a:ea typeface="Roboto" panose="02000000000000000000" pitchFamily="2" charset="0"/>
              </a:rPr>
              <a:t>"When I get out of the shower, my skin is uncomfortable and tight”</a:t>
            </a:r>
          </a:p>
          <a:p>
            <a:pPr algn="just">
              <a:defRPr/>
            </a:pPr>
            <a:r>
              <a:rPr lang="en-US" cap="small" dirty="0">
                <a:solidFill>
                  <a:srgbClr val="3E3E3E"/>
                </a:solidFill>
                <a:latin typeface="Roboto" panose="02000000000000000000" pitchFamily="2" charset="0"/>
                <a:ea typeface="Roboto" panose="02000000000000000000" pitchFamily="2" charset="0"/>
              </a:rPr>
              <a:t>"When I put on makeup, my foundation runs into the creases"</a:t>
            </a:r>
            <a:endParaRPr lang="fr-FR" cap="small" dirty="0">
              <a:solidFill>
                <a:srgbClr val="3E3E3E"/>
              </a:solidFill>
              <a:latin typeface="Roboto" panose="02000000000000000000" pitchFamily="2" charset="0"/>
              <a:ea typeface="Roboto" panose="02000000000000000000" pitchFamily="2" charset="0"/>
            </a:endParaRPr>
          </a:p>
          <a:p>
            <a:endParaRPr lang="fr-FR" sz="1200" dirty="0">
              <a:solidFill>
                <a:prstClr val="black"/>
              </a:solidFill>
              <a:latin typeface="Century Gothic" panose="020B0502020202020204" pitchFamily="34" charset="0"/>
            </a:endParaRPr>
          </a:p>
          <a:p>
            <a:endParaRPr lang="fr-FR" sz="1200" i="0" u="sng"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Ingrédients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sng" strike="noStrike" kern="1200" cap="small" spc="0" normalizeH="0" baseline="0" noProof="0" dirty="0">
                <a:ln>
                  <a:noFill/>
                </a:ln>
                <a:solidFill>
                  <a:prstClr val="black"/>
                </a:solidFill>
                <a:effectLst/>
                <a:uLnTx/>
                <a:uFillTx/>
                <a:latin typeface="Century Gothic" panose="020B0502020202020204" pitchFamily="34" charset="0"/>
                <a:ea typeface="+mn-ea"/>
                <a:cs typeface="+mn-cs"/>
              </a:rPr>
              <a:t>Complexe hydratant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small"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sng" strike="noStrike" kern="1200" cap="small" spc="0" normalizeH="0" baseline="0" noProof="0" dirty="0" err="1">
                <a:ln>
                  <a:noFill/>
                </a:ln>
                <a:solidFill>
                  <a:prstClr val="black"/>
                </a:solidFill>
                <a:effectLst/>
                <a:uLnTx/>
                <a:uFillTx/>
                <a:latin typeface="Century Gothic" panose="020B0502020202020204" pitchFamily="34" charset="0"/>
                <a:ea typeface="+mn-ea"/>
                <a:cs typeface="+mn-cs"/>
              </a:rPr>
              <a:t>Hydrating</a:t>
            </a:r>
            <a:r>
              <a:rPr kumimoji="0" lang="fr-FR" sz="1200" b="1" i="0" u="sng" strike="noStrike" kern="1200" cap="small"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1" i="0" u="sng" strike="noStrike" kern="1200" cap="small" spc="0" normalizeH="0" baseline="0" noProof="0" dirty="0" err="1">
                <a:ln>
                  <a:noFill/>
                </a:ln>
                <a:solidFill>
                  <a:prstClr val="black"/>
                </a:solidFill>
                <a:effectLst/>
                <a:uLnTx/>
                <a:uFillTx/>
                <a:latin typeface="Century Gothic" panose="020B0502020202020204" pitchFamily="34" charset="0"/>
                <a:ea typeface="+mn-ea"/>
                <a:cs typeface="+mn-cs"/>
              </a:rPr>
              <a:t>complex</a:t>
            </a:r>
            <a:r>
              <a:rPr kumimoji="0" lang="fr-FR" sz="1200" b="1" i="0" u="sng" strike="noStrike" kern="1200" cap="small"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1" i="0" u="sng" strike="noStrike" kern="1200" cap="small" spc="0" normalizeH="0" baseline="0" noProof="0" dirty="0" err="1">
                <a:ln>
                  <a:noFill/>
                </a:ln>
                <a:solidFill>
                  <a:prstClr val="black"/>
                </a:solidFill>
                <a:effectLst/>
                <a:uLnTx/>
                <a:uFillTx/>
                <a:latin typeface="Century Gothic" panose="020B0502020202020204" pitchFamily="34" charset="0"/>
                <a:ea typeface="+mn-ea"/>
                <a:cs typeface="+mn-cs"/>
              </a:rPr>
              <a:t>with</a:t>
            </a:r>
            <a:r>
              <a:rPr kumimoji="0" lang="fr-FR" sz="1200" b="1" i="0" u="sng" strike="noStrike" kern="1200" cap="small" spc="0" normalizeH="0" baseline="0" noProof="0" dirty="0">
                <a:ln>
                  <a:noFill/>
                </a:ln>
                <a:solidFill>
                  <a:prstClr val="black"/>
                </a:solidFill>
                <a:effectLst/>
                <a:uLnTx/>
                <a:uFillTx/>
                <a:latin typeface="Century Gothic" panose="020B0502020202020204" pitchFamily="34" charset="0"/>
                <a:ea typeface="+mn-ea"/>
                <a:cs typeface="+mn-cs"/>
              </a:rPr>
              <a:t> :  </a:t>
            </a:r>
            <a:endParaRPr kumimoji="0" lang="fr-FR" sz="1200" b="0" i="0" u="sng" strike="noStrike" kern="1200" cap="small" spc="0" normalizeH="0" baseline="0" noProof="0" dirty="0">
              <a:ln>
                <a:noFill/>
              </a:ln>
              <a:solidFill>
                <a:prstClr val="black"/>
              </a:solidFill>
              <a:effectLst/>
              <a:uLnTx/>
              <a:uFillTx/>
              <a:latin typeface="Century Gothic" panose="020B0502020202020204" pitchFamily="34" charset="0"/>
              <a:ea typeface="+mn-ea"/>
              <a:cs typeface="+mn-cs"/>
            </a:endParaRPr>
          </a:p>
          <a:p>
            <a:pPr marL="171450" indent="-171450" eaLnBrk="1" hangingPunct="1">
              <a:buFont typeface="Arial" panose="020B0604020202020204" pitchFamily="34" charset="0"/>
              <a:buChar char="•"/>
            </a:pP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Organic</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aloe</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vera</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&amp; olive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phytosqualane</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Hydrating</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lang="en-US" altLang="fr-FR" sz="1200" dirty="0">
                <a:solidFill>
                  <a:srgbClr val="3E3E3E"/>
                </a:solidFill>
                <a:latin typeface="Roboto" panose="02000000000000000000" pitchFamily="2" charset="0"/>
                <a:ea typeface="Roboto" panose="02000000000000000000" pitchFamily="2" charset="0"/>
              </a:rPr>
              <a:t>Reinforces the skin's barrier function: </a:t>
            </a:r>
            <a:endParaRPr lang="fr-FR" altLang="fr-FR" sz="1200" dirty="0">
              <a:solidFill>
                <a:srgbClr val="3E3E3E"/>
              </a:solidFill>
              <a:latin typeface="Roboto" panose="02000000000000000000" pitchFamily="2" charset="0"/>
              <a:ea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imperata</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cylindrica</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hygroscopic</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Intense and long-lasting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hydration</a:t>
            </a: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Low</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Molecular</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weight</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HA :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deep</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hydration</a:t>
            </a:r>
            <a:r>
              <a:rPr lang="fr-FR" altLang="zh-TW" u="none" dirty="0">
                <a:latin typeface="Optima" pitchFamily="34" charset="0"/>
                <a:sym typeface="Wingdings" panose="05000000000000000000" pitchFamily="2" charset="2"/>
              </a:rPr>
              <a:t>,</a:t>
            </a:r>
            <a:r>
              <a:rPr lang="fr-FR" altLang="zh-TW" u="none" baseline="0" dirty="0">
                <a:latin typeface="Optima" pitchFamily="34" charset="0"/>
                <a:sym typeface="Wingdings" panose="05000000000000000000" pitchFamily="2" charset="2"/>
              </a:rPr>
              <a:t> </a:t>
            </a:r>
            <a:r>
              <a:rPr lang="fr-FR" altLang="zh-TW" u="none" dirty="0">
                <a:latin typeface="Optima" pitchFamily="34" charset="0"/>
                <a:sym typeface="Wingdings" panose="05000000000000000000" pitchFamily="2" charset="2"/>
              </a:rPr>
              <a:t>skin </a:t>
            </a:r>
            <a:r>
              <a:rPr lang="fr-FR" altLang="zh-TW" u="none" dirty="0" err="1">
                <a:latin typeface="Optima" pitchFamily="34" charset="0"/>
                <a:sym typeface="Wingdings" panose="05000000000000000000" pitchFamily="2" charset="2"/>
              </a:rPr>
              <a:t>cell</a:t>
            </a:r>
            <a:r>
              <a:rPr lang="fr-FR" altLang="zh-TW" u="none" dirty="0">
                <a:latin typeface="Optima" pitchFamily="34" charset="0"/>
                <a:sym typeface="Wingdings" panose="05000000000000000000" pitchFamily="2" charset="2"/>
              </a:rPr>
              <a:t> </a:t>
            </a:r>
            <a:r>
              <a:rPr lang="fr-FR" altLang="zh-TW" u="none" dirty="0" err="1">
                <a:latin typeface="Optima" pitchFamily="34" charset="0"/>
                <a:sym typeface="Wingdings" panose="05000000000000000000" pitchFamily="2" charset="2"/>
              </a:rPr>
              <a:t>renewal</a:t>
            </a:r>
            <a:r>
              <a:rPr lang="fr-FR" altLang="zh-TW" u="none" dirty="0">
                <a:latin typeface="Optima" pitchFamily="34" charset="0"/>
                <a:sym typeface="Wingdings" panose="05000000000000000000" pitchFamily="2" charset="2"/>
              </a:rPr>
              <a:t>, </a:t>
            </a:r>
            <a:r>
              <a:rPr lang="fr-FR" altLang="zh-TW" u="none" dirty="0" err="1">
                <a:latin typeface="Optima" pitchFamily="34" charset="0"/>
                <a:sym typeface="Wingdings" panose="05000000000000000000" pitchFamily="2" charset="2"/>
              </a:rPr>
              <a:t>redensifying</a:t>
            </a:r>
            <a:r>
              <a:rPr lang="fr-FR" altLang="zh-TW" u="none" baseline="0" dirty="0">
                <a:latin typeface="Optima" pitchFamily="34" charset="0"/>
                <a:sym typeface="Wingdings" panose="05000000000000000000" pitchFamily="2" charset="2"/>
              </a:rPr>
              <a:t> and </a:t>
            </a:r>
            <a:r>
              <a:rPr lang="fr-FR" altLang="zh-TW" u="none" baseline="0" dirty="0" err="1">
                <a:latin typeface="Optima" pitchFamily="34" charset="0"/>
                <a:sym typeface="Wingdings" panose="05000000000000000000" pitchFamily="2" charset="2"/>
              </a:rPr>
              <a:t>restucturing</a:t>
            </a:r>
            <a:r>
              <a:rPr lang="fr-FR" altLang="zh-TW" u="none" baseline="0" dirty="0">
                <a:latin typeface="Optima" pitchFamily="34" charset="0"/>
                <a:sym typeface="Wingdings" panose="05000000000000000000" pitchFamily="2" charset="2"/>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ltLang="zh-TW" u="none" baseline="0" dirty="0">
                <a:latin typeface="Optima" pitchFamily="34" charset="0"/>
                <a:sym typeface="Wingdings" panose="05000000000000000000" pitchFamily="2" charset="2"/>
              </a:rPr>
              <a:t>High </a:t>
            </a:r>
            <a:r>
              <a:rPr lang="fr-FR" altLang="zh-TW" u="none" baseline="0" dirty="0" err="1">
                <a:latin typeface="Optima" pitchFamily="34" charset="0"/>
                <a:sym typeface="Wingdings" panose="05000000000000000000" pitchFamily="2" charset="2"/>
              </a:rPr>
              <a:t>Molecular</a:t>
            </a:r>
            <a:r>
              <a:rPr lang="fr-FR" altLang="zh-TW" u="none" baseline="0" dirty="0">
                <a:latin typeface="Optima" pitchFamily="34" charset="0"/>
                <a:sym typeface="Wingdings" panose="05000000000000000000" pitchFamily="2" charset="2"/>
              </a:rPr>
              <a:t> </a:t>
            </a:r>
            <a:r>
              <a:rPr lang="fr-FR" altLang="zh-TW" u="none" baseline="0" dirty="0" err="1">
                <a:latin typeface="Optima" pitchFamily="34" charset="0"/>
                <a:sym typeface="Wingdings" panose="05000000000000000000" pitchFamily="2" charset="2"/>
              </a:rPr>
              <a:t>weigh</a:t>
            </a:r>
            <a:r>
              <a:rPr lang="fr-FR" altLang="zh-TW" u="none" baseline="0" dirty="0">
                <a:latin typeface="Optima" pitchFamily="34" charset="0"/>
                <a:sym typeface="Wingdings" panose="05000000000000000000" pitchFamily="2" charset="2"/>
              </a:rPr>
              <a:t> HA </a:t>
            </a:r>
            <a:r>
              <a:rPr lang="fr-FR" altLang="zh-TW" b="1" dirty="0">
                <a:latin typeface="Optima" pitchFamily="34" charset="0"/>
                <a:sym typeface="Wingdings" panose="05000000000000000000" pitchFamily="2" charset="2"/>
              </a:rPr>
              <a:t>= </a:t>
            </a:r>
            <a:r>
              <a:rPr lang="fr-FR" altLang="zh-TW" b="0" dirty="0">
                <a:latin typeface="Optima" pitchFamily="34" charset="0"/>
                <a:sym typeface="Wingdings" panose="05000000000000000000" pitchFamily="2" charset="2"/>
              </a:rPr>
              <a:t>surface action : </a:t>
            </a:r>
            <a:r>
              <a:rPr lang="en-US" altLang="zh-TW" dirty="0">
                <a:latin typeface="Optima" pitchFamily="34" charset="0"/>
                <a:sym typeface="Wingdings" panose="05000000000000000000" pitchFamily="2" charset="2"/>
              </a:rPr>
              <a:t>forms a moisturizing and protective film able to maintain a rate of hydration and to slow down its evaporation without being occlusive or greasy + immediate smoothing and plumping effect</a:t>
            </a:r>
            <a:endParaRPr lang="fr-FR" altLang="zh-TW" u="none" baseline="0" dirty="0">
              <a:latin typeface="Optima" pitchFamily="34" charset="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Vitamins</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ACE : </a:t>
            </a:r>
            <a:r>
              <a:rPr lang="fr-FR" altLang="fr-FR" dirty="0" err="1">
                <a:solidFill>
                  <a:srgbClr val="000000"/>
                </a:solidFill>
                <a:latin typeface="Optima" pitchFamily="34" charset="0"/>
              </a:rPr>
              <a:t>protect</a:t>
            </a:r>
            <a:r>
              <a:rPr lang="fr-FR" altLang="fr-FR" dirty="0">
                <a:solidFill>
                  <a:srgbClr val="000000"/>
                </a:solidFill>
                <a:latin typeface="Optima" pitchFamily="34" charset="0"/>
              </a:rPr>
              <a:t> the </a:t>
            </a:r>
            <a:r>
              <a:rPr lang="fr-FR" altLang="fr-FR" dirty="0" err="1">
                <a:solidFill>
                  <a:srgbClr val="000000"/>
                </a:solidFill>
                <a:latin typeface="Optima" pitchFamily="34" charset="0"/>
              </a:rPr>
              <a:t>cells</a:t>
            </a:r>
            <a:r>
              <a:rPr lang="fr-FR" altLang="fr-FR" baseline="0" dirty="0">
                <a:solidFill>
                  <a:srgbClr val="000000"/>
                </a:solidFill>
                <a:latin typeface="Optima" pitchFamily="34" charset="0"/>
              </a:rPr>
              <a:t>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regenerating</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and antioxydant.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200" b="1" dirty="0">
                <a:latin typeface="Optima" pitchFamily="34" charset="0"/>
              </a:rPr>
              <a:t>+ </a:t>
            </a:r>
            <a:r>
              <a:rPr lang="fr-FR" altLang="fr-FR" sz="1200" b="1" dirty="0" err="1">
                <a:latin typeface="Optima" pitchFamily="34" charset="0"/>
              </a:rPr>
              <a:t>Shea</a:t>
            </a:r>
            <a:r>
              <a:rPr lang="fr-FR" altLang="fr-FR" sz="1200" b="1" dirty="0">
                <a:latin typeface="Optima" pitchFamily="34" charset="0"/>
              </a:rPr>
              <a:t> Butter,</a:t>
            </a:r>
            <a:r>
              <a:rPr lang="fr-FR" altLang="fr-FR" sz="1200" b="1" baseline="0" dirty="0">
                <a:latin typeface="Optima" pitchFamily="34" charset="0"/>
              </a:rPr>
              <a:t> </a:t>
            </a:r>
            <a:r>
              <a:rPr lang="fr-FR" altLang="fr-FR" sz="1200" b="1" baseline="0" dirty="0" err="1">
                <a:latin typeface="Optima" pitchFamily="34" charset="0"/>
              </a:rPr>
              <a:t>grape</a:t>
            </a:r>
            <a:r>
              <a:rPr lang="fr-FR" altLang="fr-FR" sz="1200" b="1" baseline="0" dirty="0">
                <a:latin typeface="Optima" pitchFamily="34" charset="0"/>
              </a:rPr>
              <a:t> </a:t>
            </a:r>
            <a:r>
              <a:rPr lang="fr-FR" altLang="fr-FR" sz="1200" b="1" baseline="0" dirty="0" err="1">
                <a:latin typeface="Optima" pitchFamily="34" charset="0"/>
              </a:rPr>
              <a:t>seed</a:t>
            </a:r>
            <a:r>
              <a:rPr lang="fr-FR" altLang="fr-FR" sz="1200" b="1" baseline="0" dirty="0">
                <a:latin typeface="Optima" pitchFamily="34" charset="0"/>
              </a:rPr>
              <a:t> </a:t>
            </a:r>
            <a:r>
              <a:rPr lang="fr-FR" altLang="fr-FR" sz="1200" b="1" baseline="0" dirty="0" err="1">
                <a:latin typeface="Optima" pitchFamily="34" charset="0"/>
              </a:rPr>
              <a:t>oil</a:t>
            </a:r>
            <a:r>
              <a:rPr lang="fr-FR" altLang="fr-FR" sz="1200" b="1" baseline="0" dirty="0">
                <a:latin typeface="Optima" pitchFamily="34" charset="0"/>
              </a:rPr>
              <a:t> and </a:t>
            </a:r>
            <a:r>
              <a:rPr lang="fr-FR" altLang="fr-FR" sz="1200" b="1" baseline="0" dirty="0" err="1">
                <a:latin typeface="Optima" pitchFamily="34" charset="0"/>
              </a:rPr>
              <a:t>hazelnut</a:t>
            </a:r>
            <a:r>
              <a:rPr lang="fr-FR" altLang="fr-FR" sz="1200" b="1" baseline="0" dirty="0">
                <a:latin typeface="Optima" pitchFamily="34" charset="0"/>
              </a:rPr>
              <a:t> </a:t>
            </a:r>
            <a:r>
              <a:rPr lang="fr-FR" altLang="fr-FR" sz="1200" b="1" baseline="0" dirty="0" err="1">
                <a:latin typeface="Optima" pitchFamily="34" charset="0"/>
              </a:rPr>
              <a:t>oil</a:t>
            </a:r>
            <a:r>
              <a:rPr lang="fr-FR" altLang="fr-FR" sz="1200" b="1" baseline="0" dirty="0">
                <a:latin typeface="Optima" pitchFamily="34" charset="0"/>
              </a:rPr>
              <a:t> : </a:t>
            </a:r>
            <a:r>
              <a:rPr lang="fr-FR" altLang="fr-FR" sz="1200" b="1" baseline="0" dirty="0" err="1">
                <a:latin typeface="Optima" pitchFamily="34" charset="0"/>
              </a:rPr>
              <a:t>repairing</a:t>
            </a:r>
            <a:r>
              <a:rPr lang="fr-FR" altLang="fr-FR" sz="1200" b="1" baseline="0" dirty="0">
                <a:latin typeface="Optima" pitchFamily="34" charset="0"/>
              </a:rPr>
              <a:t> </a:t>
            </a:r>
            <a:endParaRPr lang="fr-FR" altLang="fr-FR" sz="1200" b="1" dirty="0">
              <a:latin typeface="Opti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fr-FR" sz="1200" b="1" dirty="0">
              <a:latin typeface="Optima"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fr-FR" altLang="zh-TW" sz="1200" b="0" dirty="0">
                <a:solidFill>
                  <a:srgbClr val="000000"/>
                </a:solidFill>
                <a:latin typeface="Optima" pitchFamily="34" charset="0"/>
                <a:sym typeface="Wingdings" pitchFamily="2" charset="2"/>
              </a:rPr>
              <a:t>SHEA BUTTER : </a:t>
            </a:r>
            <a:r>
              <a:rPr lang="fr-FR" altLang="zh-TW" sz="1200" b="0" dirty="0" err="1">
                <a:solidFill>
                  <a:srgbClr val="000000"/>
                </a:solidFill>
                <a:latin typeface="Optima" pitchFamily="34" charset="0"/>
                <a:sym typeface="Wingdings" pitchFamily="2" charset="2"/>
              </a:rPr>
              <a:t>Nourishing</a:t>
            </a:r>
            <a:r>
              <a:rPr lang="fr-FR" altLang="zh-TW" sz="1200" b="0" dirty="0">
                <a:solidFill>
                  <a:srgbClr val="000000"/>
                </a:solidFill>
                <a:latin typeface="Optima" pitchFamily="34" charset="0"/>
                <a:sym typeface="Wingdings" pitchFamily="2" charset="2"/>
              </a:rPr>
              <a:t>, </a:t>
            </a:r>
            <a:r>
              <a:rPr lang="fr-FR" altLang="zh-TW" sz="1200" b="0" dirty="0" err="1">
                <a:solidFill>
                  <a:srgbClr val="000000"/>
                </a:solidFill>
                <a:latin typeface="Optima" pitchFamily="34" charset="0"/>
                <a:sym typeface="Wingdings" pitchFamily="2" charset="2"/>
              </a:rPr>
              <a:t>smoothing</a:t>
            </a:r>
            <a:r>
              <a:rPr lang="fr-FR" altLang="zh-TW" sz="1200" b="0" dirty="0">
                <a:solidFill>
                  <a:srgbClr val="000000"/>
                </a:solidFill>
                <a:latin typeface="Optima" pitchFamily="34" charset="0"/>
                <a:sym typeface="Wingdings" pitchFamily="2" charset="2"/>
              </a:rPr>
              <a:t>, </a:t>
            </a:r>
            <a:r>
              <a:rPr lang="fr-FR" altLang="zh-TW" sz="1200" b="0" dirty="0" err="1">
                <a:solidFill>
                  <a:srgbClr val="000000"/>
                </a:solidFill>
                <a:latin typeface="Optima" pitchFamily="34" charset="0"/>
                <a:sym typeface="Wingdings" pitchFamily="2" charset="2"/>
              </a:rPr>
              <a:t>healing</a:t>
            </a:r>
            <a:r>
              <a:rPr lang="fr-FR" altLang="zh-TW" sz="1200" b="0" dirty="0">
                <a:solidFill>
                  <a:srgbClr val="000000"/>
                </a:solidFill>
                <a:latin typeface="Optima" pitchFamily="34" charset="0"/>
                <a:sym typeface="Wingdings" pitchFamily="2" charset="2"/>
              </a:rPr>
              <a:t> </a:t>
            </a:r>
            <a:endParaRPr lang="fr-FR" altLang="zh-TW" sz="1200" b="1" dirty="0">
              <a:solidFill>
                <a:srgbClr val="000000"/>
              </a:solidFill>
              <a:latin typeface="Optima" pitchFamily="34" charset="0"/>
              <a:sym typeface="Wingdings" pitchFamily="2" charset="2"/>
            </a:endParaRPr>
          </a:p>
          <a:p>
            <a:pPr>
              <a:spcBef>
                <a:spcPct val="0"/>
              </a:spcBef>
              <a:defRPr/>
            </a:pPr>
            <a:r>
              <a:rPr lang="fr-FR" altLang="zh-TW" sz="1200" b="0" dirty="0" err="1">
                <a:solidFill>
                  <a:srgbClr val="000000"/>
                </a:solidFill>
                <a:latin typeface="Optima" pitchFamily="34" charset="0"/>
                <a:sym typeface="Wingdings" pitchFamily="2" charset="2"/>
              </a:rPr>
              <a:t>Vegetable</a:t>
            </a:r>
            <a:r>
              <a:rPr lang="fr-FR" altLang="zh-TW" sz="1200" b="0" dirty="0">
                <a:solidFill>
                  <a:srgbClr val="000000"/>
                </a:solidFill>
                <a:latin typeface="Optima" pitchFamily="34" charset="0"/>
                <a:sym typeface="Wingdings" pitchFamily="2" charset="2"/>
              </a:rPr>
              <a:t> butter </a:t>
            </a:r>
            <a:r>
              <a:rPr lang="fr-FR" altLang="zh-TW" sz="1200" b="0" dirty="0" err="1">
                <a:solidFill>
                  <a:srgbClr val="000000"/>
                </a:solidFill>
                <a:latin typeface="Optima" pitchFamily="34" charset="0"/>
                <a:sym typeface="Wingdings" pitchFamily="2" charset="2"/>
              </a:rPr>
              <a:t>extracted</a:t>
            </a:r>
            <a:r>
              <a:rPr lang="fr-FR" altLang="zh-TW" sz="1200" b="0" dirty="0">
                <a:solidFill>
                  <a:srgbClr val="000000"/>
                </a:solidFill>
                <a:latin typeface="Optima" pitchFamily="34" charset="0"/>
                <a:sym typeface="Wingdings" pitchFamily="2" charset="2"/>
              </a:rPr>
              <a:t> </a:t>
            </a:r>
            <a:r>
              <a:rPr lang="fr-FR" altLang="zh-TW" sz="1200" b="0" dirty="0" err="1">
                <a:solidFill>
                  <a:srgbClr val="000000"/>
                </a:solidFill>
                <a:latin typeface="Optima" pitchFamily="34" charset="0"/>
                <a:sym typeface="Wingdings" pitchFamily="2" charset="2"/>
              </a:rPr>
              <a:t>from</a:t>
            </a:r>
            <a:r>
              <a:rPr lang="fr-FR" altLang="zh-TW" sz="1200" b="0" dirty="0">
                <a:solidFill>
                  <a:srgbClr val="000000"/>
                </a:solidFill>
                <a:latin typeface="Optima" pitchFamily="34" charset="0"/>
                <a:sym typeface="Wingdings" pitchFamily="2" charset="2"/>
              </a:rPr>
              <a:t> the </a:t>
            </a:r>
            <a:r>
              <a:rPr lang="fr-FR" altLang="zh-TW" sz="1200" b="0" dirty="0" err="1">
                <a:solidFill>
                  <a:srgbClr val="000000"/>
                </a:solidFill>
                <a:latin typeface="Optima" pitchFamily="34" charset="0"/>
                <a:sym typeface="Wingdings" pitchFamily="2" charset="2"/>
              </a:rPr>
              <a:t>shea</a:t>
            </a:r>
            <a:r>
              <a:rPr lang="fr-FR" altLang="zh-TW" sz="1200" b="0" dirty="0">
                <a:solidFill>
                  <a:srgbClr val="000000"/>
                </a:solidFill>
                <a:latin typeface="Optima" pitchFamily="34" charset="0"/>
                <a:sym typeface="Wingdings" pitchFamily="2" charset="2"/>
              </a:rPr>
              <a:t> </a:t>
            </a:r>
            <a:r>
              <a:rPr lang="fr-FR" altLang="zh-TW" sz="1200" b="0" dirty="0" err="1">
                <a:solidFill>
                  <a:srgbClr val="000000"/>
                </a:solidFill>
                <a:latin typeface="Optima" pitchFamily="34" charset="0"/>
                <a:sym typeface="Wingdings" pitchFamily="2" charset="2"/>
              </a:rPr>
              <a:t>nut</a:t>
            </a:r>
            <a:r>
              <a:rPr lang="fr-FR" altLang="zh-TW" sz="1200" b="0" dirty="0">
                <a:solidFill>
                  <a:srgbClr val="000000"/>
                </a:solidFill>
                <a:latin typeface="Optima" pitchFamily="34" charset="0"/>
                <a:sym typeface="Wingdings" pitchFamily="2" charset="2"/>
              </a:rPr>
              <a:t> (</a:t>
            </a:r>
            <a:r>
              <a:rPr lang="fr-FR" altLang="zh-TW" sz="1200" b="0" dirty="0" err="1">
                <a:solidFill>
                  <a:srgbClr val="000000"/>
                </a:solidFill>
                <a:latin typeface="Optima" pitchFamily="34" charset="0"/>
                <a:sym typeface="Wingdings" pitchFamily="2" charset="2"/>
              </a:rPr>
              <a:t>shea</a:t>
            </a:r>
            <a:r>
              <a:rPr lang="fr-FR" altLang="zh-TW" sz="1200" b="0" dirty="0">
                <a:solidFill>
                  <a:srgbClr val="000000"/>
                </a:solidFill>
                <a:latin typeface="Optima" pitchFamily="34" charset="0"/>
                <a:sym typeface="Wingdings" pitchFamily="2" charset="2"/>
              </a:rPr>
              <a:t> </a:t>
            </a:r>
            <a:r>
              <a:rPr lang="fr-FR" altLang="zh-TW" sz="1200" b="0" dirty="0" err="1">
                <a:solidFill>
                  <a:srgbClr val="000000"/>
                </a:solidFill>
                <a:latin typeface="Optima" pitchFamily="34" charset="0"/>
                <a:sym typeface="Wingdings" pitchFamily="2" charset="2"/>
              </a:rPr>
              <a:t>tree</a:t>
            </a:r>
            <a:r>
              <a:rPr lang="fr-FR" altLang="zh-TW" sz="1200" b="0" dirty="0">
                <a:solidFill>
                  <a:srgbClr val="000000"/>
                </a:solidFill>
                <a:latin typeface="Optima" pitchFamily="34" charset="0"/>
                <a:sym typeface="Wingdings" pitchFamily="2" charset="2"/>
              </a:rPr>
              <a:t>: Central </a:t>
            </a:r>
            <a:r>
              <a:rPr lang="fr-FR" altLang="zh-TW" sz="1200" b="0" dirty="0" err="1">
                <a:solidFill>
                  <a:srgbClr val="000000"/>
                </a:solidFill>
                <a:latin typeface="Optima" pitchFamily="34" charset="0"/>
                <a:sym typeface="Wingdings" pitchFamily="2" charset="2"/>
              </a:rPr>
              <a:t>Africa</a:t>
            </a:r>
            <a:r>
              <a:rPr lang="fr-FR" altLang="zh-TW" sz="1200" b="0" dirty="0">
                <a:solidFill>
                  <a:srgbClr val="000000"/>
                </a:solidFill>
                <a:latin typeface="Optima" pitchFamily="34" charset="0"/>
                <a:sym typeface="Wingdings" pitchFamily="2" charset="2"/>
              </a:rPr>
              <a:t>, </a:t>
            </a:r>
            <a:r>
              <a:rPr lang="fr-FR" altLang="zh-TW" sz="1200" b="0" dirty="0" err="1">
                <a:solidFill>
                  <a:srgbClr val="000000"/>
                </a:solidFill>
                <a:latin typeface="Optima" pitchFamily="34" charset="0"/>
                <a:sym typeface="Wingdings" pitchFamily="2" charset="2"/>
              </a:rPr>
              <a:t>savannah</a:t>
            </a:r>
            <a:r>
              <a:rPr lang="fr-FR" altLang="zh-TW" sz="1200" b="0" dirty="0">
                <a:solidFill>
                  <a:srgbClr val="000000"/>
                </a:solidFill>
                <a:latin typeface="Optima" pitchFamily="34" charset="0"/>
                <a:sym typeface="Wingdings" pitchFamily="2" charset="2"/>
              </a:rPr>
              <a:t> </a:t>
            </a:r>
            <a:r>
              <a:rPr lang="fr-FR" altLang="zh-TW" sz="1200" b="0" dirty="0" err="1">
                <a:solidFill>
                  <a:srgbClr val="000000"/>
                </a:solidFill>
                <a:latin typeface="Optima" pitchFamily="34" charset="0"/>
                <a:sym typeface="Wingdings" pitchFamily="2" charset="2"/>
              </a:rPr>
              <a:t>trees</a:t>
            </a:r>
            <a:r>
              <a:rPr lang="fr-FR" altLang="zh-TW" sz="1200" b="0" dirty="0">
                <a:solidFill>
                  <a:srgbClr val="000000"/>
                </a:solidFill>
                <a:latin typeface="Optima" pitchFamily="34" charset="0"/>
                <a:sym typeface="Wingdings" pitchFamily="2" charset="2"/>
              </a:rPr>
              <a:t>)</a:t>
            </a:r>
          </a:p>
          <a:p>
            <a:pPr>
              <a:spcBef>
                <a:spcPct val="0"/>
              </a:spcBef>
              <a:defRPr/>
            </a:pPr>
            <a:r>
              <a:rPr lang="fr-FR" altLang="zh-TW" sz="1200" b="0" dirty="0">
                <a:solidFill>
                  <a:srgbClr val="000000"/>
                </a:solidFill>
                <a:latin typeface="Optima" pitchFamily="34" charset="0"/>
                <a:sym typeface="Wingdings" pitchFamily="2" charset="2"/>
              </a:rPr>
              <a:t>Rich in </a:t>
            </a:r>
            <a:r>
              <a:rPr lang="fr-FR" altLang="zh-TW" sz="1200" b="0" dirty="0" err="1">
                <a:solidFill>
                  <a:srgbClr val="000000"/>
                </a:solidFill>
                <a:latin typeface="Optima" pitchFamily="34" charset="0"/>
                <a:sym typeface="Wingdings" pitchFamily="2" charset="2"/>
              </a:rPr>
              <a:t>unsaponifiables</a:t>
            </a:r>
            <a:r>
              <a:rPr lang="fr-FR" altLang="zh-TW" sz="1200" b="0" dirty="0">
                <a:solidFill>
                  <a:srgbClr val="000000"/>
                </a:solidFill>
                <a:latin typeface="Optima" pitchFamily="34" charset="0"/>
                <a:sym typeface="Wingdings" pitchFamily="2" charset="2"/>
              </a:rPr>
              <a:t> and </a:t>
            </a:r>
            <a:r>
              <a:rPr lang="fr-FR" altLang="zh-TW" sz="1200" b="0" dirty="0" err="1">
                <a:solidFill>
                  <a:srgbClr val="000000"/>
                </a:solidFill>
                <a:latin typeface="Optima" pitchFamily="34" charset="0"/>
                <a:sym typeface="Wingdings" pitchFamily="2" charset="2"/>
              </a:rPr>
              <a:t>vitamins</a:t>
            </a:r>
            <a:r>
              <a:rPr lang="fr-FR" altLang="zh-TW" sz="1200" b="0" dirty="0">
                <a:solidFill>
                  <a:srgbClr val="000000"/>
                </a:solidFill>
                <a:latin typeface="Optima" pitchFamily="34" charset="0"/>
                <a:sym typeface="Wingdings" pitchFamily="2" charset="2"/>
              </a:rPr>
              <a:t> (A, D, E, F) </a:t>
            </a:r>
          </a:p>
          <a:p>
            <a:pPr>
              <a:spcBef>
                <a:spcPct val="0"/>
              </a:spcBef>
              <a:defRPr/>
            </a:pPr>
            <a:r>
              <a:rPr lang="fr-FR" sz="1200" b="0" dirty="0">
                <a:latin typeface="Optima" pitchFamily="34" charset="0"/>
              </a:rPr>
              <a:t>GRAPE</a:t>
            </a:r>
            <a:r>
              <a:rPr lang="fr-FR" sz="1200" b="0" baseline="0" dirty="0">
                <a:latin typeface="Optima" pitchFamily="34" charset="0"/>
              </a:rPr>
              <a:t> SEED OIL </a:t>
            </a:r>
            <a:r>
              <a:rPr lang="fr-FR" sz="1200" b="0" dirty="0">
                <a:latin typeface="Optima" pitchFamily="34" charset="0"/>
              </a:rPr>
              <a:t> :</a:t>
            </a:r>
            <a:r>
              <a:rPr lang="fr-FR" sz="1200" b="0" baseline="0" dirty="0">
                <a:latin typeface="Optima" pitchFamily="34" charset="0"/>
              </a:rPr>
              <a:t> </a:t>
            </a:r>
            <a:r>
              <a:rPr lang="en-US" sz="1200" b="0" u="none" dirty="0">
                <a:latin typeface="Optima" pitchFamily="34" charset="0"/>
              </a:rPr>
              <a:t>moisturizing and restructuring</a:t>
            </a:r>
          </a:p>
          <a:p>
            <a:pPr>
              <a:spcBef>
                <a:spcPct val="0"/>
              </a:spcBef>
              <a:defRPr/>
            </a:pPr>
            <a:r>
              <a:rPr lang="en-US" sz="1200" u="none" dirty="0">
                <a:latin typeface="Optima" pitchFamily="34" charset="0"/>
              </a:rPr>
              <a:t>reduces TEWL, restores elasticity. </a:t>
            </a:r>
          </a:p>
          <a:p>
            <a:pPr>
              <a:spcBef>
                <a:spcPct val="0"/>
              </a:spcBef>
              <a:defRPr/>
            </a:pPr>
            <a:r>
              <a:rPr lang="en-US" sz="1200" u="none" dirty="0">
                <a:latin typeface="Optima" pitchFamily="34" charset="0"/>
              </a:rPr>
              <a:t>rich in linoleic acid (75%) provides the skin with essential fatty acids (linoleic acid, oleic acid, stearic acid, palmitic acid)</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u="none" dirty="0">
                <a:latin typeface="Optima" pitchFamily="34" charset="0"/>
              </a:rPr>
              <a:t>Presence of bioflavonoids, </a:t>
            </a:r>
            <a:r>
              <a:rPr lang="en-US" sz="1200" u="none" dirty="0" err="1">
                <a:latin typeface="Optima" pitchFamily="34" charset="0"/>
              </a:rPr>
              <a:t>oligomeric</a:t>
            </a:r>
            <a:r>
              <a:rPr lang="en-US" sz="1200" u="none" dirty="0">
                <a:latin typeface="Optima" pitchFamily="34" charset="0"/>
              </a:rPr>
              <a:t> </a:t>
            </a:r>
            <a:r>
              <a:rPr lang="en-US" sz="1200" u="none" dirty="0" err="1">
                <a:latin typeface="Optima" pitchFamily="34" charset="0"/>
              </a:rPr>
              <a:t>proanthocyanidins</a:t>
            </a:r>
            <a:r>
              <a:rPr lang="en-US" sz="1200" u="none" dirty="0">
                <a:latin typeface="Optima" pitchFamily="34" charset="0"/>
              </a:rPr>
              <a:t>, which are </a:t>
            </a:r>
            <a:r>
              <a:rPr lang="en-US" sz="1200" b="1" u="none" dirty="0">
                <a:latin typeface="Optima" pitchFamily="34" charset="0"/>
              </a:rPr>
              <a:t>excellent anti-oxidants</a:t>
            </a:r>
            <a:r>
              <a:rPr lang="en-US" sz="1200" u="none" dirty="0">
                <a:latin typeface="Optima" pitchFamily="34" charset="0"/>
              </a:rPr>
              <a:t>. Several researches have demonstrated the influence of </a:t>
            </a:r>
            <a:r>
              <a:rPr lang="en-US" sz="1200" u="none" dirty="0" err="1">
                <a:latin typeface="Optima" pitchFamily="34" charset="0"/>
              </a:rPr>
              <a:t>proanthocyanidins</a:t>
            </a:r>
            <a:r>
              <a:rPr lang="en-US" sz="1200" u="none" dirty="0">
                <a:latin typeface="Optima" pitchFamily="34" charset="0"/>
              </a:rPr>
              <a:t> on the </a:t>
            </a:r>
            <a:r>
              <a:rPr lang="en-US" sz="1200" b="1" u="none" dirty="0">
                <a:latin typeface="Optima" pitchFamily="34" charset="0"/>
              </a:rPr>
              <a:t>stability of collagen and the health of elastin. </a:t>
            </a:r>
            <a:br>
              <a:rPr lang="fr-FR" sz="1200" dirty="0">
                <a:latin typeface="Optima" pitchFamily="34" charset="0"/>
              </a:rPr>
            </a:br>
            <a:r>
              <a:rPr lang="fr-FR" sz="1200" b="0" dirty="0">
                <a:latin typeface="Optima" pitchFamily="34" charset="0"/>
              </a:rPr>
              <a:t>HAZELNUT OIL : </a:t>
            </a:r>
            <a:r>
              <a:rPr lang="en-US" sz="1200" b="0" u="none" dirty="0">
                <a:latin typeface="Optima" pitchFamily="34" charset="0"/>
              </a:rPr>
              <a:t>High moisturizing</a:t>
            </a:r>
            <a:r>
              <a:rPr lang="en-US" sz="1200" b="0" u="none" baseline="0" dirty="0">
                <a:latin typeface="Optima" pitchFamily="34" charset="0"/>
              </a:rPr>
              <a:t> </a:t>
            </a:r>
            <a:r>
              <a:rPr lang="en-US" sz="1200" b="0" u="none" dirty="0">
                <a:latin typeface="Optima" pitchFamily="34" charset="0"/>
              </a:rPr>
              <a:t>power Helps the penetration of active ingredients such as aromatherapy. </a:t>
            </a:r>
          </a:p>
          <a:p>
            <a:pPr>
              <a:spcBef>
                <a:spcPct val="0"/>
              </a:spcBef>
              <a:defRPr/>
            </a:pPr>
            <a:r>
              <a:rPr lang="en-US" sz="1200" u="none" dirty="0">
                <a:latin typeface="Optima" pitchFamily="34" charset="0"/>
              </a:rPr>
              <a:t>Origin: extracted from the fruit of the hazel tree (</a:t>
            </a:r>
            <a:r>
              <a:rPr lang="en-US" sz="1200" u="none" dirty="0" err="1">
                <a:latin typeface="Optima" pitchFamily="34" charset="0"/>
              </a:rPr>
              <a:t>Corylus</a:t>
            </a:r>
            <a:r>
              <a:rPr lang="en-US" sz="1200" u="none" dirty="0">
                <a:latin typeface="Optima" pitchFamily="34" charset="0"/>
              </a:rPr>
              <a:t> </a:t>
            </a:r>
            <a:r>
              <a:rPr lang="en-US" sz="1200" u="none" dirty="0" err="1">
                <a:latin typeface="Optima" pitchFamily="34" charset="0"/>
              </a:rPr>
              <a:t>Avellana</a:t>
            </a:r>
            <a:r>
              <a:rPr lang="en-US" sz="1200" u="none" dirty="0">
                <a:latin typeface="Optima" pitchFamily="34" charset="0"/>
              </a:rPr>
              <a:t>) </a:t>
            </a:r>
          </a:p>
          <a:p>
            <a:pPr>
              <a:spcBef>
                <a:spcPct val="0"/>
              </a:spcBef>
              <a:defRPr/>
            </a:pPr>
            <a:r>
              <a:rPr lang="en-US" sz="1200" u="none" dirty="0">
                <a:latin typeface="Optima" pitchFamily="34" charset="0"/>
              </a:rPr>
              <a:t>Action: : high phospholipid content / high resistance to oxidation / non-</a:t>
            </a:r>
            <a:r>
              <a:rPr lang="en-US" sz="1200" u="none" dirty="0" err="1">
                <a:latin typeface="Optima" pitchFamily="34" charset="0"/>
              </a:rPr>
              <a:t>comedogenic</a:t>
            </a:r>
            <a:r>
              <a:rPr lang="en-US" sz="1200" u="none" dirty="0">
                <a:latin typeface="Optima" pitchFamily="34" charset="0"/>
              </a:rPr>
              <a:t> </a:t>
            </a:r>
          </a:p>
          <a:p>
            <a:pPr>
              <a:spcBef>
                <a:spcPct val="0"/>
              </a:spcBef>
              <a:defRPr/>
            </a:pPr>
            <a:endParaRPr lang="fr-FR" altLang="fr-FR" sz="1200" b="1" u="none" dirty="0">
              <a:latin typeface="Opti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200" b="1" u="none" dirty="0">
                <a:latin typeface="Optima" pitchFamily="34" charset="0"/>
              </a:rPr>
              <a:t>+ </a:t>
            </a:r>
          </a:p>
          <a:p>
            <a:pPr defTabSz="1041400">
              <a:spcBef>
                <a:spcPct val="0"/>
              </a:spcBef>
            </a:pPr>
            <a:endParaRPr lang="fr-FR" altLang="fr-FR" sz="1200" b="1" dirty="0">
              <a:latin typeface="Optima" pitchFamily="34" charset="0"/>
            </a:endParaRPr>
          </a:p>
          <a:p>
            <a:pPr defTabSz="1041400">
              <a:spcBef>
                <a:spcPct val="0"/>
              </a:spcBef>
            </a:pPr>
            <a:r>
              <a:rPr lang="fr-FR" altLang="fr-FR" sz="1200" b="1" dirty="0">
                <a:latin typeface="Optima" pitchFamily="34" charset="0"/>
              </a:rPr>
              <a:t>VEGETA</a:t>
            </a:r>
            <a:r>
              <a:rPr lang="fr-FR" altLang="fr-FR" sz="1200" b="1" baseline="0" dirty="0">
                <a:latin typeface="Optima" pitchFamily="34" charset="0"/>
              </a:rPr>
              <a:t>L GLYCERIN : </a:t>
            </a:r>
            <a:r>
              <a:rPr lang="fr-FR" altLang="fr-FR" sz="1200" b="1" baseline="0" dirty="0" err="1">
                <a:latin typeface="Optima" pitchFamily="34" charset="0"/>
              </a:rPr>
              <a:t>hydrating</a:t>
            </a:r>
            <a:r>
              <a:rPr lang="fr-FR" altLang="fr-FR" sz="1200" b="1" baseline="0" dirty="0">
                <a:latin typeface="Optima" pitchFamily="34" charset="0"/>
              </a:rPr>
              <a:t> </a:t>
            </a:r>
            <a:endParaRPr lang="fr-FR" altLang="fr-FR" sz="1200" b="1" dirty="0">
              <a:latin typeface="Optima" pitchFamily="34" charset="0"/>
            </a:endParaRP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a:t>
            </a:r>
            <a:r>
              <a:rPr lang="fr-FR" sz="1200" kern="1200" baseline="0" dirty="0">
                <a:solidFill>
                  <a:schemeClr val="tx1"/>
                </a:solidFill>
                <a:effectLst/>
                <a:latin typeface="+mn-lt"/>
                <a:ea typeface="+mn-ea"/>
                <a:cs typeface="+mn-cs"/>
              </a:rPr>
              <a:t> </a:t>
            </a:r>
          </a:p>
          <a:p>
            <a:endParaRPr lang="fr-FR"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fr-FR" sz="1200" b="1" dirty="0">
                <a:latin typeface="Optima" pitchFamily="34" charset="0"/>
              </a:rPr>
              <a:t>YEAST EXTRACT AND SILICON</a:t>
            </a:r>
            <a:r>
              <a:rPr lang="en-US" altLang="fr-FR" sz="1200" b="1" baseline="0" dirty="0">
                <a:latin typeface="Optima" pitchFamily="34" charset="0"/>
              </a:rPr>
              <a:t> : </a:t>
            </a:r>
            <a:r>
              <a:rPr lang="en-US" altLang="fr-FR" sz="1200" b="1" dirty="0">
                <a:latin typeface="Optima" pitchFamily="34" charset="0"/>
              </a:rPr>
              <a:t>Restructuring - </a:t>
            </a:r>
            <a:r>
              <a:rPr lang="en-US" altLang="fr-FR" sz="1200" b="1" dirty="0" err="1">
                <a:latin typeface="Optima" pitchFamily="34" charset="0"/>
              </a:rPr>
              <a:t>redensifying</a:t>
            </a:r>
            <a:r>
              <a:rPr lang="en-US" altLang="fr-FR" sz="1200" b="1" dirty="0">
                <a:latin typeface="Optima" pitchFamily="34" charset="0"/>
              </a:rPr>
              <a:t> </a:t>
            </a:r>
          </a:p>
          <a:p>
            <a:pPr defTabSz="1041400">
              <a:spcBef>
                <a:spcPct val="0"/>
              </a:spcBef>
            </a:pPr>
            <a:endParaRPr lang="fr-FR" altLang="fr-FR" sz="1200" dirty="0">
              <a:latin typeface="Optima" pitchFamily="34" charset="0"/>
            </a:endParaRPr>
          </a:p>
          <a:p>
            <a:pPr defTabSz="1041400">
              <a:spcBef>
                <a:spcPct val="0"/>
              </a:spcBef>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a:p>
            <a:pPr defTabSz="1041400">
              <a:spcBef>
                <a:spcPct val="0"/>
              </a:spcBef>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a:spcBef>
                <a:spcPct val="0"/>
              </a:spcBef>
              <a:defRPr/>
            </a:pPr>
            <a:r>
              <a:rPr lang="fr-FR" b="1" dirty="0">
                <a:latin typeface="Optima" pitchFamily="34" charset="0"/>
              </a:rPr>
              <a:t>VITAMIN B5 : </a:t>
            </a:r>
            <a:r>
              <a:rPr lang="fr-FR" b="1" dirty="0" err="1">
                <a:latin typeface="Optima" pitchFamily="34" charset="0"/>
              </a:rPr>
              <a:t>Soothing</a:t>
            </a:r>
            <a:endParaRPr lang="fr-FR" b="1" dirty="0">
              <a:latin typeface="Optima" pitchFamily="34" charset="0"/>
            </a:endParaRPr>
          </a:p>
          <a:p>
            <a:pPr>
              <a:spcBef>
                <a:spcPct val="0"/>
              </a:spcBef>
              <a:defRPr/>
            </a:pPr>
            <a:r>
              <a:rPr lang="en-US" b="0" dirty="0">
                <a:latin typeface="Optima" pitchFamily="34" charset="0"/>
              </a:rPr>
              <a:t>hygroscopic ~ healing ~ reaches the deep layers of the skin while leaving a thin film on the surface. </a:t>
            </a:r>
            <a:endParaRPr lang="fr-FR" b="0" dirty="0">
              <a:latin typeface="Optima" pitchFamily="34" charset="0"/>
            </a:endParaRPr>
          </a:p>
          <a:p>
            <a:pPr>
              <a:spcBef>
                <a:spcPct val="0"/>
              </a:spcBef>
              <a:defRPr/>
            </a:pPr>
            <a:r>
              <a:rPr lang="fr-FR" b="1" dirty="0">
                <a:latin typeface="Optima" pitchFamily="34" charset="0"/>
              </a:rPr>
              <a:t>VITAMIN</a:t>
            </a:r>
            <a:r>
              <a:rPr lang="fr-FR" b="1" baseline="0" dirty="0">
                <a:latin typeface="Optima" pitchFamily="34" charset="0"/>
              </a:rPr>
              <a:t> F : </a:t>
            </a:r>
            <a:r>
              <a:rPr lang="fr-FR" b="1" baseline="0" dirty="0" err="1">
                <a:latin typeface="Optima" pitchFamily="34" charset="0"/>
              </a:rPr>
              <a:t>Antidehydrating</a:t>
            </a:r>
            <a:r>
              <a:rPr lang="fr-FR" b="1" baseline="0" dirty="0">
                <a:latin typeface="Optima" pitchFamily="34" charset="0"/>
              </a:rPr>
              <a:t> </a:t>
            </a:r>
            <a:endParaRPr lang="fr-FR" b="1" dirty="0">
              <a:latin typeface="Optima" pitchFamily="34" charset="0"/>
            </a:endParaRPr>
          </a:p>
          <a:p>
            <a:pPr>
              <a:spcBef>
                <a:spcPct val="0"/>
              </a:spcBef>
              <a:defRPr/>
            </a:pPr>
            <a:r>
              <a:rPr lang="fr-FR" dirty="0">
                <a:latin typeface="Optima" pitchFamily="34" charset="0"/>
              </a:rPr>
              <a:t>c</a:t>
            </a:r>
            <a:r>
              <a:rPr lang="en-US" dirty="0" err="1">
                <a:latin typeface="Optima" pitchFamily="34" charset="0"/>
              </a:rPr>
              <a:t>omposed</a:t>
            </a:r>
            <a:r>
              <a:rPr lang="en-US" dirty="0">
                <a:latin typeface="Optima" pitchFamily="34" charset="0"/>
              </a:rPr>
              <a:t> mainly of linoleic acid </a:t>
            </a:r>
          </a:p>
          <a:p>
            <a:pPr defTabSz="1041400">
              <a:spcBef>
                <a:spcPct val="0"/>
              </a:spcBef>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defTabSz="1041400">
              <a:spcBef>
                <a:spcPct val="0"/>
              </a:spcBef>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ROSE, CHAMOMILE AND JASMINE E.O : Balancing - relaxing </a:t>
            </a:r>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9</a:t>
            </a:fld>
            <a:endParaRPr lang="fr-FR"/>
          </a:p>
        </p:txBody>
      </p:sp>
    </p:spTree>
    <p:extLst>
      <p:ext uri="{BB962C8B-B14F-4D97-AF65-F5344CB8AC3E}">
        <p14:creationId xmlns:p14="http://schemas.microsoft.com/office/powerpoint/2010/main" val="38103902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4D6310-5208-4106-B315-11C79643204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F72D288-F806-41F2-963E-5C4524BE25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58CB851-A7D1-4972-8FB1-E004B6C4045D}"/>
              </a:ext>
            </a:extLst>
          </p:cNvPr>
          <p:cNvSpPr>
            <a:spLocks noGrp="1"/>
          </p:cNvSpPr>
          <p:nvPr>
            <p:ph type="dt" sz="half" idx="10"/>
          </p:nvPr>
        </p:nvSpPr>
        <p:spPr/>
        <p:txBody>
          <a:bodyPr/>
          <a:lstStyle/>
          <a:p>
            <a:fld id="{B7040E83-14F6-4C62-8A0A-80907FCE3E29}" type="datetimeFigureOut">
              <a:rPr lang="fr-FR" smtClean="0"/>
              <a:t>19/10/2023</a:t>
            </a:fld>
            <a:endParaRPr lang="fr-FR"/>
          </a:p>
        </p:txBody>
      </p:sp>
      <p:sp>
        <p:nvSpPr>
          <p:cNvPr id="5" name="Espace réservé du pied de page 4">
            <a:extLst>
              <a:ext uri="{FF2B5EF4-FFF2-40B4-BE49-F238E27FC236}">
                <a16:creationId xmlns:a16="http://schemas.microsoft.com/office/drawing/2014/main" id="{29AF4E4A-C6FD-44F3-BF08-FCD8941961F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C85B004-A01E-4D2C-9341-F23D6AC36ED0}"/>
              </a:ext>
            </a:extLst>
          </p:cNvPr>
          <p:cNvSpPr>
            <a:spLocks noGrp="1"/>
          </p:cNvSpPr>
          <p:nvPr>
            <p:ph type="sldNum" sz="quarter" idx="12"/>
          </p:nvPr>
        </p:nvSpPr>
        <p:spPr/>
        <p:txBody>
          <a:bodyPr/>
          <a:lstStyle/>
          <a:p>
            <a:fld id="{2260F5BD-DCA3-476E-B64B-DF9FA3F54CF8}" type="slidenum">
              <a:rPr lang="fr-FR" smtClean="0"/>
              <a:t>‹N°›</a:t>
            </a:fld>
            <a:endParaRPr lang="fr-FR"/>
          </a:p>
        </p:txBody>
      </p:sp>
      <p:pic>
        <p:nvPicPr>
          <p:cNvPr id="10" name="Image 9">
            <a:extLst>
              <a:ext uri="{FF2B5EF4-FFF2-40B4-BE49-F238E27FC236}">
                <a16:creationId xmlns:a16="http://schemas.microsoft.com/office/drawing/2014/main" id="{D8AA33B2-0D39-456C-A734-B1C8C8E84BC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36012" y="6262922"/>
            <a:ext cx="525351" cy="453159"/>
          </a:xfrm>
          <a:prstGeom prst="rect">
            <a:avLst/>
          </a:prstGeom>
        </p:spPr>
      </p:pic>
    </p:spTree>
    <p:extLst>
      <p:ext uri="{BB962C8B-B14F-4D97-AF65-F5344CB8AC3E}">
        <p14:creationId xmlns:p14="http://schemas.microsoft.com/office/powerpoint/2010/main" val="1418126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C79811-51C2-49DB-A49F-6F42245337E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0F9E952-0BE1-4D8B-A992-08187C9C15D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E3761E8-F1DE-4584-88E1-3A18D4F6FD2C}"/>
              </a:ext>
            </a:extLst>
          </p:cNvPr>
          <p:cNvSpPr>
            <a:spLocks noGrp="1"/>
          </p:cNvSpPr>
          <p:nvPr>
            <p:ph type="dt" sz="half" idx="10"/>
          </p:nvPr>
        </p:nvSpPr>
        <p:spPr/>
        <p:txBody>
          <a:bodyPr/>
          <a:lstStyle/>
          <a:p>
            <a:fld id="{B7040E83-14F6-4C62-8A0A-80907FCE3E29}" type="datetimeFigureOut">
              <a:rPr lang="fr-FR" smtClean="0"/>
              <a:t>19/10/2023</a:t>
            </a:fld>
            <a:endParaRPr lang="fr-FR"/>
          </a:p>
        </p:txBody>
      </p:sp>
      <p:sp>
        <p:nvSpPr>
          <p:cNvPr id="5" name="Espace réservé du pied de page 4">
            <a:extLst>
              <a:ext uri="{FF2B5EF4-FFF2-40B4-BE49-F238E27FC236}">
                <a16:creationId xmlns:a16="http://schemas.microsoft.com/office/drawing/2014/main" id="{C893CB2C-C18C-4081-BA64-342D16AE8F8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A2FA1CB-5ADC-44E3-A07E-A0A4B656CAA9}"/>
              </a:ext>
            </a:extLst>
          </p:cNvPr>
          <p:cNvSpPr>
            <a:spLocks noGrp="1"/>
          </p:cNvSpPr>
          <p:nvPr>
            <p:ph type="sldNum" sz="quarter" idx="12"/>
          </p:nvPr>
        </p:nvSpPr>
        <p:spPr/>
        <p:txBody>
          <a:bodyPr/>
          <a:lstStyle/>
          <a:p>
            <a:fld id="{2260F5BD-DCA3-476E-B64B-DF9FA3F54CF8}" type="slidenum">
              <a:rPr lang="fr-FR" smtClean="0"/>
              <a:t>‹N°›</a:t>
            </a:fld>
            <a:endParaRPr lang="fr-FR"/>
          </a:p>
        </p:txBody>
      </p:sp>
    </p:spTree>
    <p:extLst>
      <p:ext uri="{BB962C8B-B14F-4D97-AF65-F5344CB8AC3E}">
        <p14:creationId xmlns:p14="http://schemas.microsoft.com/office/powerpoint/2010/main" val="1559863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D3D6CE4-525F-4677-8A76-0BFFB8A3B26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9BB0D1E-A06D-467B-885D-4825D32FCAD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F5E499D-9E0B-4002-B7D9-871ED98B4E80}"/>
              </a:ext>
            </a:extLst>
          </p:cNvPr>
          <p:cNvSpPr>
            <a:spLocks noGrp="1"/>
          </p:cNvSpPr>
          <p:nvPr>
            <p:ph type="dt" sz="half" idx="10"/>
          </p:nvPr>
        </p:nvSpPr>
        <p:spPr/>
        <p:txBody>
          <a:bodyPr/>
          <a:lstStyle/>
          <a:p>
            <a:fld id="{B7040E83-14F6-4C62-8A0A-80907FCE3E29}" type="datetimeFigureOut">
              <a:rPr lang="fr-FR" smtClean="0"/>
              <a:t>19/10/2023</a:t>
            </a:fld>
            <a:endParaRPr lang="fr-FR"/>
          </a:p>
        </p:txBody>
      </p:sp>
      <p:sp>
        <p:nvSpPr>
          <p:cNvPr id="5" name="Espace réservé du pied de page 4">
            <a:extLst>
              <a:ext uri="{FF2B5EF4-FFF2-40B4-BE49-F238E27FC236}">
                <a16:creationId xmlns:a16="http://schemas.microsoft.com/office/drawing/2014/main" id="{E145121F-34F6-47CA-9768-8F1645EBD26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8DCB17E-29E9-48B4-A16E-DEE67A2A4019}"/>
              </a:ext>
            </a:extLst>
          </p:cNvPr>
          <p:cNvSpPr>
            <a:spLocks noGrp="1"/>
          </p:cNvSpPr>
          <p:nvPr>
            <p:ph type="sldNum" sz="quarter" idx="12"/>
          </p:nvPr>
        </p:nvSpPr>
        <p:spPr/>
        <p:txBody>
          <a:bodyPr/>
          <a:lstStyle/>
          <a:p>
            <a:fld id="{2260F5BD-DCA3-476E-B64B-DF9FA3F54CF8}" type="slidenum">
              <a:rPr lang="fr-FR" smtClean="0"/>
              <a:t>‹N°›</a:t>
            </a:fld>
            <a:endParaRPr lang="fr-FR"/>
          </a:p>
        </p:txBody>
      </p:sp>
    </p:spTree>
    <p:extLst>
      <p:ext uri="{BB962C8B-B14F-4D97-AF65-F5344CB8AC3E}">
        <p14:creationId xmlns:p14="http://schemas.microsoft.com/office/powerpoint/2010/main" val="122851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re court + Texte">
  <p:cSld name="Titre court + Texte">
    <p:spTree>
      <p:nvGrpSpPr>
        <p:cNvPr id="1" name="Shape 20"/>
        <p:cNvGrpSpPr/>
        <p:nvPr/>
      </p:nvGrpSpPr>
      <p:grpSpPr>
        <a:xfrm>
          <a:off x="0" y="0"/>
          <a:ext cx="0" cy="0"/>
          <a:chOff x="0" y="0"/>
          <a:chExt cx="0" cy="0"/>
        </a:xfrm>
      </p:grpSpPr>
      <p:sp>
        <p:nvSpPr>
          <p:cNvPr id="21" name="Google Shape;21;p59"/>
          <p:cNvSpPr txBox="1">
            <a:spLocks noGrp="1"/>
          </p:cNvSpPr>
          <p:nvPr>
            <p:ph type="body" idx="1"/>
          </p:nvPr>
        </p:nvSpPr>
        <p:spPr>
          <a:xfrm>
            <a:off x="838200" y="1270449"/>
            <a:ext cx="10515600" cy="4879499"/>
          </a:xfrm>
          <a:prstGeom prst="rect">
            <a:avLst/>
          </a:prstGeom>
          <a:noFill/>
          <a:ln>
            <a:noFill/>
          </a:ln>
        </p:spPr>
        <p:txBody>
          <a:bodyPr spcFirstLastPara="1" wrap="square" lIns="45725" tIns="22850" rIns="45725" bIns="22850" anchor="t" anchorCtr="0">
            <a:normAutofit/>
          </a:bodyPr>
          <a:lstStyle>
            <a:lvl1pPr marL="609585" lvl="0" indent="-440256" algn="l">
              <a:lnSpc>
                <a:spcPct val="100000"/>
              </a:lnSpc>
              <a:spcBef>
                <a:spcPts val="400"/>
              </a:spcBef>
              <a:spcAft>
                <a:spcPts val="0"/>
              </a:spcAft>
              <a:buSzPts val="1600"/>
              <a:buChar char="•"/>
              <a:defRPr sz="2400"/>
            </a:lvl1pPr>
            <a:lvl2pPr marL="1219170" lvl="1" indent="-423323" algn="l">
              <a:lnSpc>
                <a:spcPct val="100000"/>
              </a:lnSpc>
              <a:spcBef>
                <a:spcPts val="400"/>
              </a:spcBef>
              <a:spcAft>
                <a:spcPts val="0"/>
              </a:spcAft>
              <a:buSzPts val="1400"/>
              <a:buChar char="–"/>
              <a:defRPr sz="2000"/>
            </a:lvl2pPr>
            <a:lvl3pPr marL="1828754" lvl="2" indent="-406390" algn="l">
              <a:lnSpc>
                <a:spcPct val="100000"/>
              </a:lnSpc>
              <a:spcBef>
                <a:spcPts val="267"/>
              </a:spcBef>
              <a:spcAft>
                <a:spcPts val="0"/>
              </a:spcAft>
              <a:buSzPts val="1200"/>
              <a:buChar char="•"/>
              <a:defRPr sz="1800"/>
            </a:lvl3pPr>
            <a:lvl4pPr marL="2438339" lvl="3" indent="-389457" algn="l">
              <a:lnSpc>
                <a:spcPct val="100000"/>
              </a:lnSpc>
              <a:spcBef>
                <a:spcPts val="267"/>
              </a:spcBef>
              <a:spcAft>
                <a:spcPts val="0"/>
              </a:spcAft>
              <a:buSzPts val="1000"/>
              <a:buChar char="–"/>
              <a:defRPr sz="1600"/>
            </a:lvl4pPr>
            <a:lvl5pPr marL="3047924" lvl="4" indent="-389457" algn="l">
              <a:lnSpc>
                <a:spcPct val="100000"/>
              </a:lnSpc>
              <a:spcBef>
                <a:spcPts val="267"/>
              </a:spcBef>
              <a:spcAft>
                <a:spcPts val="0"/>
              </a:spcAft>
              <a:buSzPts val="1000"/>
              <a:buChar char="»"/>
              <a:defRPr sz="1600"/>
            </a:lvl5pPr>
            <a:lvl6pPr marL="3657509" lvl="5" indent="-389457" algn="l">
              <a:lnSpc>
                <a:spcPct val="100000"/>
              </a:lnSpc>
              <a:spcBef>
                <a:spcPts val="267"/>
              </a:spcBef>
              <a:spcAft>
                <a:spcPts val="0"/>
              </a:spcAft>
              <a:buSzPts val="1000"/>
              <a:buChar char="•"/>
              <a:defRPr/>
            </a:lvl6pPr>
            <a:lvl7pPr marL="4267093" lvl="6" indent="-389457" algn="l">
              <a:lnSpc>
                <a:spcPct val="100000"/>
              </a:lnSpc>
              <a:spcBef>
                <a:spcPts val="267"/>
              </a:spcBef>
              <a:spcAft>
                <a:spcPts val="0"/>
              </a:spcAft>
              <a:buSzPts val="1000"/>
              <a:buChar char="•"/>
              <a:defRPr/>
            </a:lvl7pPr>
            <a:lvl8pPr marL="4876678" lvl="7" indent="-389457" algn="l">
              <a:lnSpc>
                <a:spcPct val="100000"/>
              </a:lnSpc>
              <a:spcBef>
                <a:spcPts val="267"/>
              </a:spcBef>
              <a:spcAft>
                <a:spcPts val="0"/>
              </a:spcAft>
              <a:buSzPts val="1000"/>
              <a:buChar char="•"/>
              <a:defRPr/>
            </a:lvl8pPr>
            <a:lvl9pPr marL="5486263" lvl="8" indent="-389457" algn="l">
              <a:lnSpc>
                <a:spcPct val="100000"/>
              </a:lnSpc>
              <a:spcBef>
                <a:spcPts val="267"/>
              </a:spcBef>
              <a:spcAft>
                <a:spcPts val="0"/>
              </a:spcAft>
              <a:buSzPts val="1000"/>
              <a:buChar char="•"/>
              <a:defRPr/>
            </a:lvl9pPr>
          </a:lstStyle>
          <a:p>
            <a:endParaRPr/>
          </a:p>
        </p:txBody>
      </p:sp>
      <p:sp>
        <p:nvSpPr>
          <p:cNvPr id="22" name="Google Shape;22;p59"/>
          <p:cNvSpPr txBox="1">
            <a:spLocks noGrp="1"/>
          </p:cNvSpPr>
          <p:nvPr>
            <p:ph type="title"/>
          </p:nvPr>
        </p:nvSpPr>
        <p:spPr>
          <a:xfrm>
            <a:off x="838200" y="254370"/>
            <a:ext cx="10515600" cy="792036"/>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SzPts val="22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Tree>
    <p:extLst>
      <p:ext uri="{BB962C8B-B14F-4D97-AF65-F5344CB8AC3E}">
        <p14:creationId xmlns:p14="http://schemas.microsoft.com/office/powerpoint/2010/main" val="4144064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5"/>
        <p:cNvGrpSpPr/>
        <p:nvPr/>
      </p:nvGrpSpPr>
      <p:grpSpPr>
        <a:xfrm>
          <a:off x="0" y="0"/>
          <a:ext cx="0" cy="0"/>
          <a:chOff x="0" y="0"/>
          <a:chExt cx="0" cy="0"/>
        </a:xfrm>
      </p:grpSpPr>
    </p:spTree>
    <p:extLst>
      <p:ext uri="{BB962C8B-B14F-4D97-AF65-F5344CB8AC3E}">
        <p14:creationId xmlns:p14="http://schemas.microsoft.com/office/powerpoint/2010/main" val="2577391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1446279"/>
          </a:xfrm>
          <a:prstGeom prst="rect">
            <a:avLst/>
          </a:prstGeom>
        </p:spPr>
        <p:txBody>
          <a:bodyPr/>
          <a:lstStyle>
            <a:lvl1pPr>
              <a:defRPr sz="2399"/>
            </a:lvl1pPr>
            <a:lvl2pPr>
              <a:defRPr sz="1999"/>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481434"/>
          </a:xfrm>
          <a:prstGeom prst="rect">
            <a:avLst/>
          </a:prstGeom>
        </p:spPr>
        <p:txBody>
          <a:bodyPr/>
          <a:lstStyle/>
          <a:p>
            <a:r>
              <a:rPr lang="fr-FR"/>
              <a:t>Modifiez le style du titre</a:t>
            </a:r>
          </a:p>
        </p:txBody>
      </p:sp>
    </p:spTree>
    <p:extLst>
      <p:ext uri="{BB962C8B-B14F-4D97-AF65-F5344CB8AC3E}">
        <p14:creationId xmlns:p14="http://schemas.microsoft.com/office/powerpoint/2010/main" val="770091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1446279"/>
          </a:xfrm>
          <a:prstGeom prst="rect">
            <a:avLst/>
          </a:prstGeom>
        </p:spPr>
        <p:txBody>
          <a:bodyPr/>
          <a:lstStyle>
            <a:lvl1pPr>
              <a:defRPr sz="2399"/>
            </a:lvl1pPr>
            <a:lvl2pPr>
              <a:defRPr sz="1999"/>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481434"/>
          </a:xfrm>
          <a:prstGeom prst="rect">
            <a:avLst/>
          </a:prstGeom>
        </p:spPr>
        <p:txBody>
          <a:bodyPr/>
          <a:lstStyle/>
          <a:p>
            <a:r>
              <a:rPr lang="fr-FR"/>
              <a:t>Modifiez le style du titre</a:t>
            </a:r>
          </a:p>
        </p:txBody>
      </p:sp>
    </p:spTree>
    <p:extLst>
      <p:ext uri="{BB962C8B-B14F-4D97-AF65-F5344CB8AC3E}">
        <p14:creationId xmlns:p14="http://schemas.microsoft.com/office/powerpoint/2010/main" val="41893896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1446279"/>
          </a:xfrm>
          <a:prstGeom prst="rect">
            <a:avLst/>
          </a:prstGeom>
        </p:spPr>
        <p:txBody>
          <a:bodyPr/>
          <a:lstStyle>
            <a:lvl1pPr>
              <a:defRPr sz="2399"/>
            </a:lvl1pPr>
            <a:lvl2pPr>
              <a:defRPr sz="1999"/>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481434"/>
          </a:xfrm>
          <a:prstGeom prst="rect">
            <a:avLst/>
          </a:prstGeom>
        </p:spPr>
        <p:txBody>
          <a:bodyPr/>
          <a:lstStyle/>
          <a:p>
            <a:r>
              <a:rPr lang="fr-FR"/>
              <a:t>Modifiez le style du titre</a:t>
            </a:r>
          </a:p>
        </p:txBody>
      </p:sp>
    </p:spTree>
    <p:extLst>
      <p:ext uri="{BB962C8B-B14F-4D97-AF65-F5344CB8AC3E}">
        <p14:creationId xmlns:p14="http://schemas.microsoft.com/office/powerpoint/2010/main" val="17094519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4879498"/>
          </a:xfrm>
          <a:prstGeom prst="rect">
            <a:avLst/>
          </a:prstGeom>
        </p:spPr>
        <p:txBody>
          <a:bodyPr/>
          <a:lstStyle>
            <a:lvl1pPr>
              <a:defRPr sz="2399"/>
            </a:lvl1pPr>
            <a:lvl2pPr>
              <a:defRPr sz="1999"/>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792036"/>
          </a:xfrm>
          <a:prstGeom prst="rect">
            <a:avLst/>
          </a:prstGeom>
        </p:spPr>
        <p:txBody>
          <a:bodyPr/>
          <a:lstStyle/>
          <a:p>
            <a:r>
              <a:rPr lang="fr-FR"/>
              <a:t>Modifiez le style du titre</a:t>
            </a:r>
          </a:p>
        </p:txBody>
      </p:sp>
    </p:spTree>
    <p:extLst>
      <p:ext uri="{BB962C8B-B14F-4D97-AF65-F5344CB8AC3E}">
        <p14:creationId xmlns:p14="http://schemas.microsoft.com/office/powerpoint/2010/main" val="2407591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4879498"/>
          </a:xfrm>
          <a:prstGeom prst="rect">
            <a:avLst/>
          </a:prstGeom>
        </p:spPr>
        <p:txBody>
          <a:bodyPr/>
          <a:lstStyle>
            <a:lvl1pPr>
              <a:defRPr sz="2399"/>
            </a:lvl1pPr>
            <a:lvl2pPr>
              <a:defRPr sz="1999"/>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792036"/>
          </a:xfrm>
          <a:prstGeom prst="rect">
            <a:avLst/>
          </a:prstGeom>
        </p:spPr>
        <p:txBody>
          <a:bodyPr/>
          <a:lstStyle/>
          <a:p>
            <a:r>
              <a:rPr lang="fr-FR"/>
              <a:t>Modifiez le style du titre</a:t>
            </a:r>
          </a:p>
        </p:txBody>
      </p:sp>
    </p:spTree>
    <p:extLst>
      <p:ext uri="{BB962C8B-B14F-4D97-AF65-F5344CB8AC3E}">
        <p14:creationId xmlns:p14="http://schemas.microsoft.com/office/powerpoint/2010/main" val="937480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4879498"/>
          </a:xfrm>
          <a:prstGeom prst="rect">
            <a:avLst/>
          </a:prstGeom>
        </p:spPr>
        <p:txBody>
          <a:bodyPr/>
          <a:lstStyle>
            <a:lvl1pPr>
              <a:defRPr sz="2399"/>
            </a:lvl1pPr>
            <a:lvl2pPr>
              <a:defRPr sz="1999"/>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792036"/>
          </a:xfrm>
          <a:prstGeom prst="rect">
            <a:avLst/>
          </a:prstGeom>
        </p:spPr>
        <p:txBody>
          <a:bodyPr/>
          <a:lstStyle/>
          <a:p>
            <a:r>
              <a:rPr lang="fr-FR"/>
              <a:t>Modifiez le style du titre</a:t>
            </a:r>
          </a:p>
        </p:txBody>
      </p:sp>
    </p:spTree>
    <p:extLst>
      <p:ext uri="{BB962C8B-B14F-4D97-AF65-F5344CB8AC3E}">
        <p14:creationId xmlns:p14="http://schemas.microsoft.com/office/powerpoint/2010/main" val="3112431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9D30F1-8FAF-40C1-A758-5DF0B0ABF54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73D3038-AC0A-487E-BB5A-CCAD2982FED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3F8F85E-0972-4399-BE75-5BDB496364E6}"/>
              </a:ext>
            </a:extLst>
          </p:cNvPr>
          <p:cNvSpPr>
            <a:spLocks noGrp="1"/>
          </p:cNvSpPr>
          <p:nvPr>
            <p:ph type="dt" sz="half" idx="10"/>
          </p:nvPr>
        </p:nvSpPr>
        <p:spPr/>
        <p:txBody>
          <a:bodyPr/>
          <a:lstStyle/>
          <a:p>
            <a:fld id="{B7040E83-14F6-4C62-8A0A-80907FCE3E29}" type="datetimeFigureOut">
              <a:rPr lang="fr-FR" smtClean="0"/>
              <a:t>19/10/2023</a:t>
            </a:fld>
            <a:endParaRPr lang="fr-FR"/>
          </a:p>
        </p:txBody>
      </p:sp>
      <p:sp>
        <p:nvSpPr>
          <p:cNvPr id="5" name="Espace réservé du pied de page 4">
            <a:extLst>
              <a:ext uri="{FF2B5EF4-FFF2-40B4-BE49-F238E27FC236}">
                <a16:creationId xmlns:a16="http://schemas.microsoft.com/office/drawing/2014/main" id="{3B3CDE2D-CD97-4AE2-A654-15A36890E69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A3846A1-3CFF-421B-B65F-749315D55736}"/>
              </a:ext>
            </a:extLst>
          </p:cNvPr>
          <p:cNvSpPr>
            <a:spLocks noGrp="1"/>
          </p:cNvSpPr>
          <p:nvPr>
            <p:ph type="sldNum" sz="quarter" idx="12"/>
          </p:nvPr>
        </p:nvSpPr>
        <p:spPr/>
        <p:txBody>
          <a:bodyPr/>
          <a:lstStyle/>
          <a:p>
            <a:fld id="{2260F5BD-DCA3-476E-B64B-DF9FA3F54CF8}" type="slidenum">
              <a:rPr lang="fr-FR" smtClean="0"/>
              <a:t>‹N°›</a:t>
            </a:fld>
            <a:endParaRPr lang="fr-FR"/>
          </a:p>
        </p:txBody>
      </p:sp>
    </p:spTree>
    <p:extLst>
      <p:ext uri="{BB962C8B-B14F-4D97-AF65-F5344CB8AC3E}">
        <p14:creationId xmlns:p14="http://schemas.microsoft.com/office/powerpoint/2010/main" val="26436215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1_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4879498"/>
          </a:xfrm>
          <a:prstGeom prst="rect">
            <a:avLst/>
          </a:prstGeom>
        </p:spPr>
        <p:txBody>
          <a:bodyPr/>
          <a:lstStyle>
            <a:lvl1pPr>
              <a:defRPr sz="2399"/>
            </a:lvl1pPr>
            <a:lvl2pPr>
              <a:defRPr sz="1999"/>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792036"/>
          </a:xfrm>
          <a:prstGeom prst="rect">
            <a:avLst/>
          </a:prstGeom>
        </p:spPr>
        <p:txBody>
          <a:bodyPr/>
          <a:lstStyle/>
          <a:p>
            <a:r>
              <a:rPr lang="fr-FR"/>
              <a:t>Modifiez le style du titre</a:t>
            </a:r>
          </a:p>
        </p:txBody>
      </p:sp>
    </p:spTree>
    <p:extLst>
      <p:ext uri="{BB962C8B-B14F-4D97-AF65-F5344CB8AC3E}">
        <p14:creationId xmlns:p14="http://schemas.microsoft.com/office/powerpoint/2010/main" val="2816323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re + Texte + image droite">
    <p:spTree>
      <p:nvGrpSpPr>
        <p:cNvPr id="1" name=""/>
        <p:cNvGrpSpPr/>
        <p:nvPr/>
      </p:nvGrpSpPr>
      <p:grpSpPr>
        <a:xfrm>
          <a:off x="0" y="0"/>
          <a:ext cx="0" cy="0"/>
          <a:chOff x="0" y="0"/>
          <a:chExt cx="0" cy="0"/>
        </a:xfrm>
      </p:grpSpPr>
      <p:sp>
        <p:nvSpPr>
          <p:cNvPr id="8" name="Espace réservé du texte 2"/>
          <p:cNvSpPr>
            <a:spLocks noGrp="1"/>
          </p:cNvSpPr>
          <p:nvPr>
            <p:ph type="body" sz="quarter" idx="10"/>
          </p:nvPr>
        </p:nvSpPr>
        <p:spPr>
          <a:xfrm>
            <a:off x="838200" y="1278543"/>
            <a:ext cx="6765616" cy="492804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Titre 3"/>
          <p:cNvSpPr>
            <a:spLocks noGrp="1"/>
          </p:cNvSpPr>
          <p:nvPr>
            <p:ph type="title"/>
          </p:nvPr>
        </p:nvSpPr>
        <p:spPr>
          <a:xfrm>
            <a:off x="838200" y="268022"/>
            <a:ext cx="10515600" cy="792036"/>
          </a:xfrm>
          <a:prstGeom prst="rect">
            <a:avLst/>
          </a:prstGeom>
        </p:spPr>
        <p:txBody>
          <a:bodyPr/>
          <a:lstStyle/>
          <a:p>
            <a:r>
              <a:rPr lang="fr-FR"/>
              <a:t>Modifiez le style du titre</a:t>
            </a:r>
          </a:p>
        </p:txBody>
      </p:sp>
      <p:sp>
        <p:nvSpPr>
          <p:cNvPr id="10" name="Espace réservé pour une image  5"/>
          <p:cNvSpPr>
            <a:spLocks noGrp="1"/>
          </p:cNvSpPr>
          <p:nvPr>
            <p:ph type="pic" sz="quarter" idx="11"/>
          </p:nvPr>
        </p:nvSpPr>
        <p:spPr>
          <a:xfrm>
            <a:off x="7895129" y="1278543"/>
            <a:ext cx="3458671" cy="4928048"/>
          </a:xfrm>
          <a:prstGeom prst="rect">
            <a:avLst/>
          </a:prstGeom>
        </p:spPr>
        <p:txBody>
          <a:bodyPr/>
          <a:lstStyle/>
          <a:p>
            <a:endParaRPr lang="fr-FR"/>
          </a:p>
        </p:txBody>
      </p:sp>
    </p:spTree>
    <p:extLst>
      <p:ext uri="{BB962C8B-B14F-4D97-AF65-F5344CB8AC3E}">
        <p14:creationId xmlns:p14="http://schemas.microsoft.com/office/powerpoint/2010/main" val="40381803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1446279"/>
          </a:xfrm>
          <a:prstGeom prst="rect">
            <a:avLst/>
          </a:prstGeom>
        </p:spPr>
        <p:txBody>
          <a:bodyPr/>
          <a:lstStyle>
            <a:lvl1pPr>
              <a:defRPr sz="2399"/>
            </a:lvl1pPr>
            <a:lvl2pPr>
              <a:defRPr sz="1999"/>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481434"/>
          </a:xfrm>
          <a:prstGeom prst="rect">
            <a:avLst/>
          </a:prstGeom>
        </p:spPr>
        <p:txBody>
          <a:bodyPr/>
          <a:lstStyle/>
          <a:p>
            <a:r>
              <a:rPr lang="fr-FR"/>
              <a:t>Modifiez le style du titre</a:t>
            </a:r>
          </a:p>
        </p:txBody>
      </p:sp>
    </p:spTree>
    <p:extLst>
      <p:ext uri="{BB962C8B-B14F-4D97-AF65-F5344CB8AC3E}">
        <p14:creationId xmlns:p14="http://schemas.microsoft.com/office/powerpoint/2010/main" val="6316299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1446279"/>
          </a:xfrm>
          <a:prstGeom prst="rect">
            <a:avLst/>
          </a:prstGeom>
        </p:spPr>
        <p:txBody>
          <a:bodyPr/>
          <a:lstStyle>
            <a:lvl1pPr>
              <a:defRPr sz="2399"/>
            </a:lvl1pPr>
            <a:lvl2pPr>
              <a:defRPr sz="1999"/>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481434"/>
          </a:xfrm>
          <a:prstGeom prst="rect">
            <a:avLst/>
          </a:prstGeom>
        </p:spPr>
        <p:txBody>
          <a:bodyPr/>
          <a:lstStyle/>
          <a:p>
            <a:r>
              <a:rPr lang="fr-FR"/>
              <a:t>Modifiez le style du titre</a:t>
            </a:r>
          </a:p>
        </p:txBody>
      </p:sp>
    </p:spTree>
    <p:extLst>
      <p:ext uri="{BB962C8B-B14F-4D97-AF65-F5344CB8AC3E}">
        <p14:creationId xmlns:p14="http://schemas.microsoft.com/office/powerpoint/2010/main" val="16326920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1446279"/>
          </a:xfrm>
          <a:prstGeom prst="rect">
            <a:avLst/>
          </a:prstGeom>
        </p:spPr>
        <p:txBody>
          <a:bodyPr/>
          <a:lstStyle>
            <a:lvl1pPr>
              <a:defRPr sz="2399"/>
            </a:lvl1pPr>
            <a:lvl2pPr>
              <a:defRPr sz="1999"/>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481434"/>
          </a:xfrm>
          <a:prstGeom prst="rect">
            <a:avLst/>
          </a:prstGeom>
        </p:spPr>
        <p:txBody>
          <a:bodyPr/>
          <a:lstStyle/>
          <a:p>
            <a:r>
              <a:rPr lang="fr-FR"/>
              <a:t>Modifiez le style du titre</a:t>
            </a:r>
          </a:p>
        </p:txBody>
      </p:sp>
    </p:spTree>
    <p:extLst>
      <p:ext uri="{BB962C8B-B14F-4D97-AF65-F5344CB8AC3E}">
        <p14:creationId xmlns:p14="http://schemas.microsoft.com/office/powerpoint/2010/main" val="37437727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1446279"/>
          </a:xfrm>
          <a:prstGeom prst="rect">
            <a:avLst/>
          </a:prstGeom>
        </p:spPr>
        <p:txBody>
          <a:bodyPr/>
          <a:lstStyle>
            <a:lvl1pPr>
              <a:defRPr sz="2399"/>
            </a:lvl1pPr>
            <a:lvl2pPr>
              <a:defRPr sz="1999"/>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481434"/>
          </a:xfrm>
          <a:prstGeom prst="rect">
            <a:avLst/>
          </a:prstGeom>
        </p:spPr>
        <p:txBody>
          <a:bodyPr/>
          <a:lstStyle/>
          <a:p>
            <a:r>
              <a:rPr lang="fr-FR"/>
              <a:t>Modifiez le style du titre</a:t>
            </a:r>
          </a:p>
        </p:txBody>
      </p:sp>
    </p:spTree>
    <p:extLst>
      <p:ext uri="{BB962C8B-B14F-4D97-AF65-F5344CB8AC3E}">
        <p14:creationId xmlns:p14="http://schemas.microsoft.com/office/powerpoint/2010/main" val="4276036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838200" y="4351594"/>
            <a:ext cx="10515600" cy="1325563"/>
          </a:xfrm>
          <a:prstGeom prst="rect">
            <a:avLst/>
          </a:prstGeom>
        </p:spPr>
        <p:txBody>
          <a:bodyPr/>
          <a:lstStyle/>
          <a:p>
            <a:r>
              <a:rPr lang="fr-FR" dirty="0"/>
              <a:t>Modifiez le style du titre</a:t>
            </a:r>
          </a:p>
        </p:txBody>
      </p:sp>
    </p:spTree>
    <p:extLst>
      <p:ext uri="{BB962C8B-B14F-4D97-AF65-F5344CB8AC3E}">
        <p14:creationId xmlns:p14="http://schemas.microsoft.com/office/powerpoint/2010/main" val="31565596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re">
    <p:spTree>
      <p:nvGrpSpPr>
        <p:cNvPr id="1" name=""/>
        <p:cNvGrpSpPr/>
        <p:nvPr/>
      </p:nvGrpSpPr>
      <p:grpSpPr>
        <a:xfrm>
          <a:off x="0" y="0"/>
          <a:ext cx="0" cy="0"/>
          <a:chOff x="0" y="0"/>
          <a:chExt cx="0" cy="0"/>
        </a:xfrm>
      </p:grpSpPr>
      <p:sp>
        <p:nvSpPr>
          <p:cNvPr id="2" name="Titre 1"/>
          <p:cNvSpPr>
            <a:spLocks noGrp="1"/>
          </p:cNvSpPr>
          <p:nvPr>
            <p:ph type="title"/>
          </p:nvPr>
        </p:nvSpPr>
        <p:spPr>
          <a:xfrm>
            <a:off x="838200" y="3429000"/>
            <a:ext cx="10515600" cy="816312"/>
          </a:xfrm>
          <a:prstGeom prst="rect">
            <a:avLst/>
          </a:prstGeom>
        </p:spPr>
        <p:txBody>
          <a:bodyPr/>
          <a:lstStyle/>
          <a:p>
            <a:r>
              <a:rPr lang="fr-FR" dirty="0"/>
              <a:t>Modifiez le style du titre</a:t>
            </a:r>
          </a:p>
        </p:txBody>
      </p:sp>
      <p:pic>
        <p:nvPicPr>
          <p:cNvPr id="3" name="Imag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14642" y="867784"/>
            <a:ext cx="2341530" cy="2019764"/>
          </a:xfrm>
          <a:prstGeom prst="rect">
            <a:avLst/>
          </a:prstGeom>
        </p:spPr>
      </p:pic>
    </p:spTree>
    <p:extLst>
      <p:ext uri="{BB962C8B-B14F-4D97-AF65-F5344CB8AC3E}">
        <p14:creationId xmlns:p14="http://schemas.microsoft.com/office/powerpoint/2010/main" val="11072511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PAGE DE GARDE FR">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41357" y="1375108"/>
            <a:ext cx="3510071" cy="3027728"/>
          </a:xfrm>
          <a:prstGeom prst="rect">
            <a:avLst/>
          </a:prstGeom>
        </p:spPr>
      </p:pic>
      <p:sp>
        <p:nvSpPr>
          <p:cNvPr id="2" name="ZoneTexte 1"/>
          <p:cNvSpPr txBox="1"/>
          <p:nvPr userDrawn="1"/>
        </p:nvSpPr>
        <p:spPr>
          <a:xfrm>
            <a:off x="3666478" y="5543038"/>
            <a:ext cx="4980373" cy="830997"/>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L’Expérience du Soin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Phyto-Aromatique</a:t>
            </a:r>
          </a:p>
        </p:txBody>
      </p:sp>
    </p:spTree>
    <p:extLst>
      <p:ext uri="{BB962C8B-B14F-4D97-AF65-F5344CB8AC3E}">
        <p14:creationId xmlns:p14="http://schemas.microsoft.com/office/powerpoint/2010/main" val="14552483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DCB4C4-DDF9-4BA3-9429-E4C130FE207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6BDC813-9911-4694-A34D-E346C6D166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5953994-CF4A-4399-8EC0-196F509BBBD0}"/>
              </a:ext>
            </a:extLst>
          </p:cNvPr>
          <p:cNvSpPr>
            <a:spLocks noGrp="1"/>
          </p:cNvSpPr>
          <p:nvPr>
            <p:ph type="dt" sz="half" idx="10"/>
          </p:nvPr>
        </p:nvSpPr>
        <p:spPr/>
        <p:txBody>
          <a:bodyPr/>
          <a:lstStyle/>
          <a:p>
            <a:fld id="{F14ADF04-093F-43C7-8D88-4F0CB0DA5F03}" type="datetimeFigureOut">
              <a:rPr lang="fr-FR" smtClean="0"/>
              <a:t>19/10/2023</a:t>
            </a:fld>
            <a:endParaRPr lang="fr-FR"/>
          </a:p>
        </p:txBody>
      </p:sp>
      <p:sp>
        <p:nvSpPr>
          <p:cNvPr id="5" name="Espace réservé du pied de page 4">
            <a:extLst>
              <a:ext uri="{FF2B5EF4-FFF2-40B4-BE49-F238E27FC236}">
                <a16:creationId xmlns:a16="http://schemas.microsoft.com/office/drawing/2014/main" id="{695BE195-463F-44D8-AFC1-4B407C6F3AE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77C52A5-C2B4-479F-A3C9-E09A7CF1CCAF}"/>
              </a:ext>
            </a:extLst>
          </p:cNvPr>
          <p:cNvSpPr>
            <a:spLocks noGrp="1"/>
          </p:cNvSpPr>
          <p:nvPr>
            <p:ph type="sldNum" sz="quarter" idx="12"/>
          </p:nvPr>
        </p:nvSpPr>
        <p:spPr/>
        <p:txBody>
          <a:bodyPr/>
          <a:lstStyle/>
          <a:p>
            <a:fld id="{2CF660F6-821B-4684-8BD4-2FF22403FCC5}" type="slidenum">
              <a:rPr lang="fr-FR" smtClean="0"/>
              <a:t>‹N°›</a:t>
            </a:fld>
            <a:endParaRPr lang="fr-FR"/>
          </a:p>
        </p:txBody>
      </p:sp>
    </p:spTree>
    <p:extLst>
      <p:ext uri="{BB962C8B-B14F-4D97-AF65-F5344CB8AC3E}">
        <p14:creationId xmlns:p14="http://schemas.microsoft.com/office/powerpoint/2010/main" val="3336664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BE2C72-E913-491B-BA68-E049ECCA064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6B534B1-49ED-41E7-A0EF-78B6E9D204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A500AE5-8F20-4917-92A8-2439B8E02556}"/>
              </a:ext>
            </a:extLst>
          </p:cNvPr>
          <p:cNvSpPr>
            <a:spLocks noGrp="1"/>
          </p:cNvSpPr>
          <p:nvPr>
            <p:ph type="dt" sz="half" idx="10"/>
          </p:nvPr>
        </p:nvSpPr>
        <p:spPr/>
        <p:txBody>
          <a:bodyPr/>
          <a:lstStyle/>
          <a:p>
            <a:fld id="{B7040E83-14F6-4C62-8A0A-80907FCE3E29}" type="datetimeFigureOut">
              <a:rPr lang="fr-FR" smtClean="0"/>
              <a:t>19/10/2023</a:t>
            </a:fld>
            <a:endParaRPr lang="fr-FR"/>
          </a:p>
        </p:txBody>
      </p:sp>
      <p:sp>
        <p:nvSpPr>
          <p:cNvPr id="5" name="Espace réservé du pied de page 4">
            <a:extLst>
              <a:ext uri="{FF2B5EF4-FFF2-40B4-BE49-F238E27FC236}">
                <a16:creationId xmlns:a16="http://schemas.microsoft.com/office/drawing/2014/main" id="{40608AD9-4242-45E5-9E56-5E711B57D16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B3AF62E-23B2-4006-A8ED-FC6959BBE472}"/>
              </a:ext>
            </a:extLst>
          </p:cNvPr>
          <p:cNvSpPr>
            <a:spLocks noGrp="1"/>
          </p:cNvSpPr>
          <p:nvPr>
            <p:ph type="sldNum" sz="quarter" idx="12"/>
          </p:nvPr>
        </p:nvSpPr>
        <p:spPr/>
        <p:txBody>
          <a:bodyPr/>
          <a:lstStyle/>
          <a:p>
            <a:fld id="{2260F5BD-DCA3-476E-B64B-DF9FA3F54CF8}" type="slidenum">
              <a:rPr lang="fr-FR" smtClean="0"/>
              <a:t>‹N°›</a:t>
            </a:fld>
            <a:endParaRPr lang="fr-FR"/>
          </a:p>
        </p:txBody>
      </p:sp>
    </p:spTree>
    <p:extLst>
      <p:ext uri="{BB962C8B-B14F-4D97-AF65-F5344CB8AC3E}">
        <p14:creationId xmlns:p14="http://schemas.microsoft.com/office/powerpoint/2010/main" val="18667618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3D7ECE-3DFB-4C5D-83DD-52FC957FE21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A4AB268-6C4E-4E4E-8B82-6ED895FEA12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FFA9AD9-4766-4DDE-A57B-5E850058BBF6}"/>
              </a:ext>
            </a:extLst>
          </p:cNvPr>
          <p:cNvSpPr>
            <a:spLocks noGrp="1"/>
          </p:cNvSpPr>
          <p:nvPr>
            <p:ph type="dt" sz="half" idx="10"/>
          </p:nvPr>
        </p:nvSpPr>
        <p:spPr/>
        <p:txBody>
          <a:bodyPr/>
          <a:lstStyle/>
          <a:p>
            <a:fld id="{F14ADF04-093F-43C7-8D88-4F0CB0DA5F03}" type="datetimeFigureOut">
              <a:rPr lang="fr-FR" smtClean="0"/>
              <a:t>19/10/2023</a:t>
            </a:fld>
            <a:endParaRPr lang="fr-FR"/>
          </a:p>
        </p:txBody>
      </p:sp>
      <p:sp>
        <p:nvSpPr>
          <p:cNvPr id="5" name="Espace réservé du pied de page 4">
            <a:extLst>
              <a:ext uri="{FF2B5EF4-FFF2-40B4-BE49-F238E27FC236}">
                <a16:creationId xmlns:a16="http://schemas.microsoft.com/office/drawing/2014/main" id="{7AEC42C9-A537-47E3-9E52-531EB280E0A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BD41C75-E36B-4AA8-86D5-4548AD708E93}"/>
              </a:ext>
            </a:extLst>
          </p:cNvPr>
          <p:cNvSpPr>
            <a:spLocks noGrp="1"/>
          </p:cNvSpPr>
          <p:nvPr>
            <p:ph type="sldNum" sz="quarter" idx="12"/>
          </p:nvPr>
        </p:nvSpPr>
        <p:spPr/>
        <p:txBody>
          <a:bodyPr/>
          <a:lstStyle/>
          <a:p>
            <a:fld id="{2CF660F6-821B-4684-8BD4-2FF22403FCC5}" type="slidenum">
              <a:rPr lang="fr-FR" smtClean="0"/>
              <a:t>‹N°›</a:t>
            </a:fld>
            <a:endParaRPr lang="fr-FR"/>
          </a:p>
        </p:txBody>
      </p:sp>
    </p:spTree>
    <p:extLst>
      <p:ext uri="{BB962C8B-B14F-4D97-AF65-F5344CB8AC3E}">
        <p14:creationId xmlns:p14="http://schemas.microsoft.com/office/powerpoint/2010/main" val="8746546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4166F2-E691-4E0C-844A-ADB9B18AE8B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8CE1EC72-9568-4F3C-B3DA-81E0ED039D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8174209-8D72-4F7E-9EFC-788061AFD974}"/>
              </a:ext>
            </a:extLst>
          </p:cNvPr>
          <p:cNvSpPr>
            <a:spLocks noGrp="1"/>
          </p:cNvSpPr>
          <p:nvPr>
            <p:ph type="dt" sz="half" idx="10"/>
          </p:nvPr>
        </p:nvSpPr>
        <p:spPr/>
        <p:txBody>
          <a:bodyPr/>
          <a:lstStyle/>
          <a:p>
            <a:fld id="{F14ADF04-093F-43C7-8D88-4F0CB0DA5F03}" type="datetimeFigureOut">
              <a:rPr lang="fr-FR" smtClean="0"/>
              <a:t>19/10/2023</a:t>
            </a:fld>
            <a:endParaRPr lang="fr-FR"/>
          </a:p>
        </p:txBody>
      </p:sp>
      <p:sp>
        <p:nvSpPr>
          <p:cNvPr id="5" name="Espace réservé du pied de page 4">
            <a:extLst>
              <a:ext uri="{FF2B5EF4-FFF2-40B4-BE49-F238E27FC236}">
                <a16:creationId xmlns:a16="http://schemas.microsoft.com/office/drawing/2014/main" id="{CCBF334B-7209-41A2-86AE-2FFCD96A57B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629709A-CD11-4C56-ABB1-3F32CCE6F7E0}"/>
              </a:ext>
            </a:extLst>
          </p:cNvPr>
          <p:cNvSpPr>
            <a:spLocks noGrp="1"/>
          </p:cNvSpPr>
          <p:nvPr>
            <p:ph type="sldNum" sz="quarter" idx="12"/>
          </p:nvPr>
        </p:nvSpPr>
        <p:spPr/>
        <p:txBody>
          <a:bodyPr/>
          <a:lstStyle/>
          <a:p>
            <a:fld id="{2CF660F6-821B-4684-8BD4-2FF22403FCC5}" type="slidenum">
              <a:rPr lang="fr-FR" smtClean="0"/>
              <a:t>‹N°›</a:t>
            </a:fld>
            <a:endParaRPr lang="fr-FR"/>
          </a:p>
        </p:txBody>
      </p:sp>
    </p:spTree>
    <p:extLst>
      <p:ext uri="{BB962C8B-B14F-4D97-AF65-F5344CB8AC3E}">
        <p14:creationId xmlns:p14="http://schemas.microsoft.com/office/powerpoint/2010/main" val="11826589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135C07-D3E1-408D-9630-E99BECF77DD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84D05C2-6355-470E-A9B6-ECD1981708C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593C84B-E8F5-41CC-8E56-128408CEADA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7D46CF9-C9F9-45F0-ADB8-574C8CC0E9B2}"/>
              </a:ext>
            </a:extLst>
          </p:cNvPr>
          <p:cNvSpPr>
            <a:spLocks noGrp="1"/>
          </p:cNvSpPr>
          <p:nvPr>
            <p:ph type="dt" sz="half" idx="10"/>
          </p:nvPr>
        </p:nvSpPr>
        <p:spPr/>
        <p:txBody>
          <a:bodyPr/>
          <a:lstStyle/>
          <a:p>
            <a:fld id="{F14ADF04-093F-43C7-8D88-4F0CB0DA5F03}" type="datetimeFigureOut">
              <a:rPr lang="fr-FR" smtClean="0"/>
              <a:t>19/10/2023</a:t>
            </a:fld>
            <a:endParaRPr lang="fr-FR"/>
          </a:p>
        </p:txBody>
      </p:sp>
      <p:sp>
        <p:nvSpPr>
          <p:cNvPr id="6" name="Espace réservé du pied de page 5">
            <a:extLst>
              <a:ext uri="{FF2B5EF4-FFF2-40B4-BE49-F238E27FC236}">
                <a16:creationId xmlns:a16="http://schemas.microsoft.com/office/drawing/2014/main" id="{1C6E03F4-F8DE-4AB6-B7D7-7F0A13358E6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BFD4A9F-DAE0-4A04-BE64-6B490563ADAC}"/>
              </a:ext>
            </a:extLst>
          </p:cNvPr>
          <p:cNvSpPr>
            <a:spLocks noGrp="1"/>
          </p:cNvSpPr>
          <p:nvPr>
            <p:ph type="sldNum" sz="quarter" idx="12"/>
          </p:nvPr>
        </p:nvSpPr>
        <p:spPr/>
        <p:txBody>
          <a:bodyPr/>
          <a:lstStyle/>
          <a:p>
            <a:fld id="{2CF660F6-821B-4684-8BD4-2FF22403FCC5}" type="slidenum">
              <a:rPr lang="fr-FR" smtClean="0"/>
              <a:t>‹N°›</a:t>
            </a:fld>
            <a:endParaRPr lang="fr-FR"/>
          </a:p>
        </p:txBody>
      </p:sp>
    </p:spTree>
    <p:extLst>
      <p:ext uri="{BB962C8B-B14F-4D97-AF65-F5344CB8AC3E}">
        <p14:creationId xmlns:p14="http://schemas.microsoft.com/office/powerpoint/2010/main" val="15013209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AA71CB-14E4-44DF-876E-DFBC516AB78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301BF79-7EE4-45AA-A8AB-4C4D2D7718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2BB6795-DAB9-4DE2-B10F-C324AED2B34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4AC87C8-72AB-4F9E-AF53-1BCCB65120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E20B541-72D4-4CCF-9367-F219A443D21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2F83F69-D17D-4FF7-ACB4-500C7AD69C12}"/>
              </a:ext>
            </a:extLst>
          </p:cNvPr>
          <p:cNvSpPr>
            <a:spLocks noGrp="1"/>
          </p:cNvSpPr>
          <p:nvPr>
            <p:ph type="dt" sz="half" idx="10"/>
          </p:nvPr>
        </p:nvSpPr>
        <p:spPr/>
        <p:txBody>
          <a:bodyPr/>
          <a:lstStyle/>
          <a:p>
            <a:fld id="{F14ADF04-093F-43C7-8D88-4F0CB0DA5F03}" type="datetimeFigureOut">
              <a:rPr lang="fr-FR" smtClean="0"/>
              <a:t>19/10/2023</a:t>
            </a:fld>
            <a:endParaRPr lang="fr-FR"/>
          </a:p>
        </p:txBody>
      </p:sp>
      <p:sp>
        <p:nvSpPr>
          <p:cNvPr id="8" name="Espace réservé du pied de page 7">
            <a:extLst>
              <a:ext uri="{FF2B5EF4-FFF2-40B4-BE49-F238E27FC236}">
                <a16:creationId xmlns:a16="http://schemas.microsoft.com/office/drawing/2014/main" id="{0A627609-911B-4C20-9779-0BD82C319F0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308DA4E-4B4C-4C1E-839F-DB904DF9475B}"/>
              </a:ext>
            </a:extLst>
          </p:cNvPr>
          <p:cNvSpPr>
            <a:spLocks noGrp="1"/>
          </p:cNvSpPr>
          <p:nvPr>
            <p:ph type="sldNum" sz="quarter" idx="12"/>
          </p:nvPr>
        </p:nvSpPr>
        <p:spPr/>
        <p:txBody>
          <a:bodyPr/>
          <a:lstStyle/>
          <a:p>
            <a:fld id="{2CF660F6-821B-4684-8BD4-2FF22403FCC5}" type="slidenum">
              <a:rPr lang="fr-FR" smtClean="0"/>
              <a:t>‹N°›</a:t>
            </a:fld>
            <a:endParaRPr lang="fr-FR"/>
          </a:p>
        </p:txBody>
      </p:sp>
    </p:spTree>
    <p:extLst>
      <p:ext uri="{BB962C8B-B14F-4D97-AF65-F5344CB8AC3E}">
        <p14:creationId xmlns:p14="http://schemas.microsoft.com/office/powerpoint/2010/main" val="11588052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A8FCB8-3F49-4122-AF8C-865B831891E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E8AA18A-7898-4470-B60F-38721960CDED}"/>
              </a:ext>
            </a:extLst>
          </p:cNvPr>
          <p:cNvSpPr>
            <a:spLocks noGrp="1"/>
          </p:cNvSpPr>
          <p:nvPr>
            <p:ph type="dt" sz="half" idx="10"/>
          </p:nvPr>
        </p:nvSpPr>
        <p:spPr/>
        <p:txBody>
          <a:bodyPr/>
          <a:lstStyle/>
          <a:p>
            <a:fld id="{F14ADF04-093F-43C7-8D88-4F0CB0DA5F03}" type="datetimeFigureOut">
              <a:rPr lang="fr-FR" smtClean="0"/>
              <a:t>19/10/2023</a:t>
            </a:fld>
            <a:endParaRPr lang="fr-FR"/>
          </a:p>
        </p:txBody>
      </p:sp>
      <p:sp>
        <p:nvSpPr>
          <p:cNvPr id="4" name="Espace réservé du pied de page 3">
            <a:extLst>
              <a:ext uri="{FF2B5EF4-FFF2-40B4-BE49-F238E27FC236}">
                <a16:creationId xmlns:a16="http://schemas.microsoft.com/office/drawing/2014/main" id="{5F9783D5-4B05-4FF8-BB0F-5833A676D983}"/>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5F6B9C0-93E1-4D1C-BD54-0ADC04A9966A}"/>
              </a:ext>
            </a:extLst>
          </p:cNvPr>
          <p:cNvSpPr>
            <a:spLocks noGrp="1"/>
          </p:cNvSpPr>
          <p:nvPr>
            <p:ph type="sldNum" sz="quarter" idx="12"/>
          </p:nvPr>
        </p:nvSpPr>
        <p:spPr/>
        <p:txBody>
          <a:bodyPr/>
          <a:lstStyle/>
          <a:p>
            <a:fld id="{2CF660F6-821B-4684-8BD4-2FF22403FCC5}" type="slidenum">
              <a:rPr lang="fr-FR" smtClean="0"/>
              <a:t>‹N°›</a:t>
            </a:fld>
            <a:endParaRPr lang="fr-FR"/>
          </a:p>
        </p:txBody>
      </p:sp>
    </p:spTree>
    <p:extLst>
      <p:ext uri="{BB962C8B-B14F-4D97-AF65-F5344CB8AC3E}">
        <p14:creationId xmlns:p14="http://schemas.microsoft.com/office/powerpoint/2010/main" val="1400328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EA6D5AF-A5B1-45D9-A52F-D719B0DA2198}"/>
              </a:ext>
            </a:extLst>
          </p:cNvPr>
          <p:cNvSpPr>
            <a:spLocks noGrp="1"/>
          </p:cNvSpPr>
          <p:nvPr>
            <p:ph type="dt" sz="half" idx="10"/>
          </p:nvPr>
        </p:nvSpPr>
        <p:spPr/>
        <p:txBody>
          <a:bodyPr/>
          <a:lstStyle/>
          <a:p>
            <a:fld id="{F14ADF04-093F-43C7-8D88-4F0CB0DA5F03}" type="datetimeFigureOut">
              <a:rPr lang="fr-FR" smtClean="0"/>
              <a:t>19/10/2023</a:t>
            </a:fld>
            <a:endParaRPr lang="fr-FR"/>
          </a:p>
        </p:txBody>
      </p:sp>
      <p:sp>
        <p:nvSpPr>
          <p:cNvPr id="3" name="Espace réservé du pied de page 2">
            <a:extLst>
              <a:ext uri="{FF2B5EF4-FFF2-40B4-BE49-F238E27FC236}">
                <a16:creationId xmlns:a16="http://schemas.microsoft.com/office/drawing/2014/main" id="{48CC345A-7FAE-4C3F-917E-754C2A18B26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4244BC0-051C-45AA-A3D8-FF83F101B19F}"/>
              </a:ext>
            </a:extLst>
          </p:cNvPr>
          <p:cNvSpPr>
            <a:spLocks noGrp="1"/>
          </p:cNvSpPr>
          <p:nvPr>
            <p:ph type="sldNum" sz="quarter" idx="12"/>
          </p:nvPr>
        </p:nvSpPr>
        <p:spPr/>
        <p:txBody>
          <a:bodyPr/>
          <a:lstStyle/>
          <a:p>
            <a:fld id="{2CF660F6-821B-4684-8BD4-2FF22403FCC5}" type="slidenum">
              <a:rPr lang="fr-FR" smtClean="0"/>
              <a:t>‹N°›</a:t>
            </a:fld>
            <a:endParaRPr lang="fr-FR"/>
          </a:p>
        </p:txBody>
      </p:sp>
    </p:spTree>
    <p:extLst>
      <p:ext uri="{BB962C8B-B14F-4D97-AF65-F5344CB8AC3E}">
        <p14:creationId xmlns:p14="http://schemas.microsoft.com/office/powerpoint/2010/main" val="22834971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610DE6-AA06-4DD9-AC41-31A73631E14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1558EDEE-F617-4E9D-9A8A-A9C4D47DEF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3796E9B-C8CB-4274-B4A5-BCE9465FF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B842792-CDA8-4381-A529-07FDDFFE7D24}"/>
              </a:ext>
            </a:extLst>
          </p:cNvPr>
          <p:cNvSpPr>
            <a:spLocks noGrp="1"/>
          </p:cNvSpPr>
          <p:nvPr>
            <p:ph type="dt" sz="half" idx="10"/>
          </p:nvPr>
        </p:nvSpPr>
        <p:spPr/>
        <p:txBody>
          <a:bodyPr/>
          <a:lstStyle/>
          <a:p>
            <a:fld id="{F14ADF04-093F-43C7-8D88-4F0CB0DA5F03}" type="datetimeFigureOut">
              <a:rPr lang="fr-FR" smtClean="0"/>
              <a:t>19/10/2023</a:t>
            </a:fld>
            <a:endParaRPr lang="fr-FR"/>
          </a:p>
        </p:txBody>
      </p:sp>
      <p:sp>
        <p:nvSpPr>
          <p:cNvPr id="6" name="Espace réservé du pied de page 5">
            <a:extLst>
              <a:ext uri="{FF2B5EF4-FFF2-40B4-BE49-F238E27FC236}">
                <a16:creationId xmlns:a16="http://schemas.microsoft.com/office/drawing/2014/main" id="{456C3E03-FCAC-440E-ADED-857E2612225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A1EA0DB-4848-4D1E-977A-049E0C0F9010}"/>
              </a:ext>
            </a:extLst>
          </p:cNvPr>
          <p:cNvSpPr>
            <a:spLocks noGrp="1"/>
          </p:cNvSpPr>
          <p:nvPr>
            <p:ph type="sldNum" sz="quarter" idx="12"/>
          </p:nvPr>
        </p:nvSpPr>
        <p:spPr/>
        <p:txBody>
          <a:bodyPr/>
          <a:lstStyle/>
          <a:p>
            <a:fld id="{2CF660F6-821B-4684-8BD4-2FF22403FCC5}" type="slidenum">
              <a:rPr lang="fr-FR" smtClean="0"/>
              <a:t>‹N°›</a:t>
            </a:fld>
            <a:endParaRPr lang="fr-FR"/>
          </a:p>
        </p:txBody>
      </p:sp>
    </p:spTree>
    <p:extLst>
      <p:ext uri="{BB962C8B-B14F-4D97-AF65-F5344CB8AC3E}">
        <p14:creationId xmlns:p14="http://schemas.microsoft.com/office/powerpoint/2010/main" val="16106935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684E98-EA16-4819-B6C6-55276924A50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F687610-533F-404E-8A82-E376F35D54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CB28175-47CF-44DC-A18F-4BDC6681D1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11AA79C-0528-477A-B524-9A649048CE8D}"/>
              </a:ext>
            </a:extLst>
          </p:cNvPr>
          <p:cNvSpPr>
            <a:spLocks noGrp="1"/>
          </p:cNvSpPr>
          <p:nvPr>
            <p:ph type="dt" sz="half" idx="10"/>
          </p:nvPr>
        </p:nvSpPr>
        <p:spPr/>
        <p:txBody>
          <a:bodyPr/>
          <a:lstStyle/>
          <a:p>
            <a:fld id="{F14ADF04-093F-43C7-8D88-4F0CB0DA5F03}" type="datetimeFigureOut">
              <a:rPr lang="fr-FR" smtClean="0"/>
              <a:t>19/10/2023</a:t>
            </a:fld>
            <a:endParaRPr lang="fr-FR"/>
          </a:p>
        </p:txBody>
      </p:sp>
      <p:sp>
        <p:nvSpPr>
          <p:cNvPr id="6" name="Espace réservé du pied de page 5">
            <a:extLst>
              <a:ext uri="{FF2B5EF4-FFF2-40B4-BE49-F238E27FC236}">
                <a16:creationId xmlns:a16="http://schemas.microsoft.com/office/drawing/2014/main" id="{2AA1DE51-F1F5-42E3-9B58-B93FB962F7E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FA96C83-4322-4A0D-9025-7C942CF8457C}"/>
              </a:ext>
            </a:extLst>
          </p:cNvPr>
          <p:cNvSpPr>
            <a:spLocks noGrp="1"/>
          </p:cNvSpPr>
          <p:nvPr>
            <p:ph type="sldNum" sz="quarter" idx="12"/>
          </p:nvPr>
        </p:nvSpPr>
        <p:spPr/>
        <p:txBody>
          <a:bodyPr/>
          <a:lstStyle/>
          <a:p>
            <a:fld id="{2CF660F6-821B-4684-8BD4-2FF22403FCC5}" type="slidenum">
              <a:rPr lang="fr-FR" smtClean="0"/>
              <a:t>‹N°›</a:t>
            </a:fld>
            <a:endParaRPr lang="fr-FR"/>
          </a:p>
        </p:txBody>
      </p:sp>
    </p:spTree>
    <p:extLst>
      <p:ext uri="{BB962C8B-B14F-4D97-AF65-F5344CB8AC3E}">
        <p14:creationId xmlns:p14="http://schemas.microsoft.com/office/powerpoint/2010/main" val="6529441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6409F-EC46-4A7A-96FB-E28B22A6D7D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DC094EE-6624-4CBA-852C-BD703C6A671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6D3B692-D6D9-4BF9-83A9-1BC34EA8E6B9}"/>
              </a:ext>
            </a:extLst>
          </p:cNvPr>
          <p:cNvSpPr>
            <a:spLocks noGrp="1"/>
          </p:cNvSpPr>
          <p:nvPr>
            <p:ph type="dt" sz="half" idx="10"/>
          </p:nvPr>
        </p:nvSpPr>
        <p:spPr/>
        <p:txBody>
          <a:bodyPr/>
          <a:lstStyle/>
          <a:p>
            <a:fld id="{F14ADF04-093F-43C7-8D88-4F0CB0DA5F03}" type="datetimeFigureOut">
              <a:rPr lang="fr-FR" smtClean="0"/>
              <a:t>19/10/2023</a:t>
            </a:fld>
            <a:endParaRPr lang="fr-FR"/>
          </a:p>
        </p:txBody>
      </p:sp>
      <p:sp>
        <p:nvSpPr>
          <p:cNvPr id="5" name="Espace réservé du pied de page 4">
            <a:extLst>
              <a:ext uri="{FF2B5EF4-FFF2-40B4-BE49-F238E27FC236}">
                <a16:creationId xmlns:a16="http://schemas.microsoft.com/office/drawing/2014/main" id="{81369B3B-06C4-4069-A04E-5382F97B643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E7ADC97-5139-4714-B50A-FB53DFC59681}"/>
              </a:ext>
            </a:extLst>
          </p:cNvPr>
          <p:cNvSpPr>
            <a:spLocks noGrp="1"/>
          </p:cNvSpPr>
          <p:nvPr>
            <p:ph type="sldNum" sz="quarter" idx="12"/>
          </p:nvPr>
        </p:nvSpPr>
        <p:spPr/>
        <p:txBody>
          <a:bodyPr/>
          <a:lstStyle/>
          <a:p>
            <a:fld id="{2CF660F6-821B-4684-8BD4-2FF22403FCC5}" type="slidenum">
              <a:rPr lang="fr-FR" smtClean="0"/>
              <a:t>‹N°›</a:t>
            </a:fld>
            <a:endParaRPr lang="fr-FR"/>
          </a:p>
        </p:txBody>
      </p:sp>
    </p:spTree>
    <p:extLst>
      <p:ext uri="{BB962C8B-B14F-4D97-AF65-F5344CB8AC3E}">
        <p14:creationId xmlns:p14="http://schemas.microsoft.com/office/powerpoint/2010/main" val="35251034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0F108B7-1399-420E-91AD-12518A877E0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9637BE1-3449-43E0-9A14-6408FAC9D5E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FAE273E-8CA8-48E2-8FB7-5AAA8CDA05F1}"/>
              </a:ext>
            </a:extLst>
          </p:cNvPr>
          <p:cNvSpPr>
            <a:spLocks noGrp="1"/>
          </p:cNvSpPr>
          <p:nvPr>
            <p:ph type="dt" sz="half" idx="10"/>
          </p:nvPr>
        </p:nvSpPr>
        <p:spPr/>
        <p:txBody>
          <a:bodyPr/>
          <a:lstStyle/>
          <a:p>
            <a:fld id="{F14ADF04-093F-43C7-8D88-4F0CB0DA5F03}" type="datetimeFigureOut">
              <a:rPr lang="fr-FR" smtClean="0"/>
              <a:t>19/10/2023</a:t>
            </a:fld>
            <a:endParaRPr lang="fr-FR"/>
          </a:p>
        </p:txBody>
      </p:sp>
      <p:sp>
        <p:nvSpPr>
          <p:cNvPr id="5" name="Espace réservé du pied de page 4">
            <a:extLst>
              <a:ext uri="{FF2B5EF4-FFF2-40B4-BE49-F238E27FC236}">
                <a16:creationId xmlns:a16="http://schemas.microsoft.com/office/drawing/2014/main" id="{6AAFD630-C577-4146-974D-0A98A6A7A27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CDBBE11-49F3-497C-BC78-F5E5A1DB0450}"/>
              </a:ext>
            </a:extLst>
          </p:cNvPr>
          <p:cNvSpPr>
            <a:spLocks noGrp="1"/>
          </p:cNvSpPr>
          <p:nvPr>
            <p:ph type="sldNum" sz="quarter" idx="12"/>
          </p:nvPr>
        </p:nvSpPr>
        <p:spPr/>
        <p:txBody>
          <a:bodyPr/>
          <a:lstStyle/>
          <a:p>
            <a:fld id="{2CF660F6-821B-4684-8BD4-2FF22403FCC5}" type="slidenum">
              <a:rPr lang="fr-FR" smtClean="0"/>
              <a:t>‹N°›</a:t>
            </a:fld>
            <a:endParaRPr lang="fr-FR"/>
          </a:p>
        </p:txBody>
      </p:sp>
    </p:spTree>
    <p:extLst>
      <p:ext uri="{BB962C8B-B14F-4D97-AF65-F5344CB8AC3E}">
        <p14:creationId xmlns:p14="http://schemas.microsoft.com/office/powerpoint/2010/main" val="998287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889AF3-68A3-46D6-B515-7BA2E996BB2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61674CD-7724-40EE-900C-40ACD52F0D7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AD4D9EB-1414-4A44-86C3-C35BDA5267C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C6E4F8D-81D5-4875-B8FA-C9AE446B26ED}"/>
              </a:ext>
            </a:extLst>
          </p:cNvPr>
          <p:cNvSpPr>
            <a:spLocks noGrp="1"/>
          </p:cNvSpPr>
          <p:nvPr>
            <p:ph type="dt" sz="half" idx="10"/>
          </p:nvPr>
        </p:nvSpPr>
        <p:spPr/>
        <p:txBody>
          <a:bodyPr/>
          <a:lstStyle/>
          <a:p>
            <a:fld id="{B7040E83-14F6-4C62-8A0A-80907FCE3E29}" type="datetimeFigureOut">
              <a:rPr lang="fr-FR" smtClean="0"/>
              <a:t>19/10/2023</a:t>
            </a:fld>
            <a:endParaRPr lang="fr-FR"/>
          </a:p>
        </p:txBody>
      </p:sp>
      <p:sp>
        <p:nvSpPr>
          <p:cNvPr id="6" name="Espace réservé du pied de page 5">
            <a:extLst>
              <a:ext uri="{FF2B5EF4-FFF2-40B4-BE49-F238E27FC236}">
                <a16:creationId xmlns:a16="http://schemas.microsoft.com/office/drawing/2014/main" id="{2B86505D-AB04-4501-B126-CEB09605DB8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60B6171-8CC6-461D-B012-8EF9191C536E}"/>
              </a:ext>
            </a:extLst>
          </p:cNvPr>
          <p:cNvSpPr>
            <a:spLocks noGrp="1"/>
          </p:cNvSpPr>
          <p:nvPr>
            <p:ph type="sldNum" sz="quarter" idx="12"/>
          </p:nvPr>
        </p:nvSpPr>
        <p:spPr/>
        <p:txBody>
          <a:bodyPr/>
          <a:lstStyle/>
          <a:p>
            <a:fld id="{2260F5BD-DCA3-476E-B64B-DF9FA3F54CF8}" type="slidenum">
              <a:rPr lang="fr-FR" smtClean="0"/>
              <a:t>‹N°›</a:t>
            </a:fld>
            <a:endParaRPr lang="fr-FR"/>
          </a:p>
        </p:txBody>
      </p:sp>
    </p:spTree>
    <p:extLst>
      <p:ext uri="{BB962C8B-B14F-4D97-AF65-F5344CB8AC3E}">
        <p14:creationId xmlns:p14="http://schemas.microsoft.com/office/powerpoint/2010/main" val="540819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CC9B2F-44A1-415C-8BAA-C8DF5C96B12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72ED07B-F8FE-48A4-A10E-3C4D78813A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1ABAEB2-B4E8-40EF-9344-EC02F11ECA5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5BD280C-124D-47E0-8B17-D898B028BC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3638C4F-4D33-4980-ACD1-ABF8703AE23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09D2EE4-BF89-4DA6-978C-4408B4BE5758}"/>
              </a:ext>
            </a:extLst>
          </p:cNvPr>
          <p:cNvSpPr>
            <a:spLocks noGrp="1"/>
          </p:cNvSpPr>
          <p:nvPr>
            <p:ph type="dt" sz="half" idx="10"/>
          </p:nvPr>
        </p:nvSpPr>
        <p:spPr/>
        <p:txBody>
          <a:bodyPr/>
          <a:lstStyle/>
          <a:p>
            <a:fld id="{B7040E83-14F6-4C62-8A0A-80907FCE3E29}" type="datetimeFigureOut">
              <a:rPr lang="fr-FR" smtClean="0"/>
              <a:t>19/10/2023</a:t>
            </a:fld>
            <a:endParaRPr lang="fr-FR"/>
          </a:p>
        </p:txBody>
      </p:sp>
      <p:sp>
        <p:nvSpPr>
          <p:cNvPr id="8" name="Espace réservé du pied de page 7">
            <a:extLst>
              <a:ext uri="{FF2B5EF4-FFF2-40B4-BE49-F238E27FC236}">
                <a16:creationId xmlns:a16="http://schemas.microsoft.com/office/drawing/2014/main" id="{6936163D-E7D1-4CE8-9F0F-F664A324130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0035E9C7-9CE1-4A2B-B973-6666A67E9A32}"/>
              </a:ext>
            </a:extLst>
          </p:cNvPr>
          <p:cNvSpPr>
            <a:spLocks noGrp="1"/>
          </p:cNvSpPr>
          <p:nvPr>
            <p:ph type="sldNum" sz="quarter" idx="12"/>
          </p:nvPr>
        </p:nvSpPr>
        <p:spPr/>
        <p:txBody>
          <a:bodyPr/>
          <a:lstStyle/>
          <a:p>
            <a:fld id="{2260F5BD-DCA3-476E-B64B-DF9FA3F54CF8}" type="slidenum">
              <a:rPr lang="fr-FR" smtClean="0"/>
              <a:t>‹N°›</a:t>
            </a:fld>
            <a:endParaRPr lang="fr-FR"/>
          </a:p>
        </p:txBody>
      </p:sp>
    </p:spTree>
    <p:extLst>
      <p:ext uri="{BB962C8B-B14F-4D97-AF65-F5344CB8AC3E}">
        <p14:creationId xmlns:p14="http://schemas.microsoft.com/office/powerpoint/2010/main" val="1909835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BCB520-3286-4B14-930A-8CFAF291D77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FA118BD-818A-447E-A423-F2AA9ABFFB26}"/>
              </a:ext>
            </a:extLst>
          </p:cNvPr>
          <p:cNvSpPr>
            <a:spLocks noGrp="1"/>
          </p:cNvSpPr>
          <p:nvPr>
            <p:ph type="dt" sz="half" idx="10"/>
          </p:nvPr>
        </p:nvSpPr>
        <p:spPr/>
        <p:txBody>
          <a:bodyPr/>
          <a:lstStyle/>
          <a:p>
            <a:fld id="{B7040E83-14F6-4C62-8A0A-80907FCE3E29}" type="datetimeFigureOut">
              <a:rPr lang="fr-FR" smtClean="0"/>
              <a:t>19/10/2023</a:t>
            </a:fld>
            <a:endParaRPr lang="fr-FR"/>
          </a:p>
        </p:txBody>
      </p:sp>
      <p:sp>
        <p:nvSpPr>
          <p:cNvPr id="4" name="Espace réservé du pied de page 3">
            <a:extLst>
              <a:ext uri="{FF2B5EF4-FFF2-40B4-BE49-F238E27FC236}">
                <a16:creationId xmlns:a16="http://schemas.microsoft.com/office/drawing/2014/main" id="{D68ED31F-4D42-497F-8547-A5998D85177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446ABB6-D670-4747-ADEF-D2ED7D27C88C}"/>
              </a:ext>
            </a:extLst>
          </p:cNvPr>
          <p:cNvSpPr>
            <a:spLocks noGrp="1"/>
          </p:cNvSpPr>
          <p:nvPr>
            <p:ph type="sldNum" sz="quarter" idx="12"/>
          </p:nvPr>
        </p:nvSpPr>
        <p:spPr/>
        <p:txBody>
          <a:bodyPr/>
          <a:lstStyle/>
          <a:p>
            <a:fld id="{2260F5BD-DCA3-476E-B64B-DF9FA3F54CF8}" type="slidenum">
              <a:rPr lang="fr-FR" smtClean="0"/>
              <a:t>‹N°›</a:t>
            </a:fld>
            <a:endParaRPr lang="fr-FR"/>
          </a:p>
        </p:txBody>
      </p:sp>
      <p:pic>
        <p:nvPicPr>
          <p:cNvPr id="6" name="Image 5">
            <a:extLst>
              <a:ext uri="{FF2B5EF4-FFF2-40B4-BE49-F238E27FC236}">
                <a16:creationId xmlns:a16="http://schemas.microsoft.com/office/drawing/2014/main" id="{9E20934A-8F1A-47B0-A224-1BA0769F6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36012" y="6284981"/>
            <a:ext cx="519977" cy="448523"/>
          </a:xfrm>
          <a:prstGeom prst="rect">
            <a:avLst/>
          </a:prstGeom>
        </p:spPr>
      </p:pic>
    </p:spTree>
    <p:extLst>
      <p:ext uri="{BB962C8B-B14F-4D97-AF65-F5344CB8AC3E}">
        <p14:creationId xmlns:p14="http://schemas.microsoft.com/office/powerpoint/2010/main" val="3493195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9B30F9E-2D73-481E-A8AC-97D7814AB0D1}"/>
              </a:ext>
            </a:extLst>
          </p:cNvPr>
          <p:cNvSpPr>
            <a:spLocks noGrp="1"/>
          </p:cNvSpPr>
          <p:nvPr>
            <p:ph type="dt" sz="half" idx="10"/>
          </p:nvPr>
        </p:nvSpPr>
        <p:spPr/>
        <p:txBody>
          <a:bodyPr/>
          <a:lstStyle/>
          <a:p>
            <a:fld id="{B7040E83-14F6-4C62-8A0A-80907FCE3E29}" type="datetimeFigureOut">
              <a:rPr lang="fr-FR" smtClean="0"/>
              <a:t>19/10/2023</a:t>
            </a:fld>
            <a:endParaRPr lang="fr-FR"/>
          </a:p>
        </p:txBody>
      </p:sp>
      <p:sp>
        <p:nvSpPr>
          <p:cNvPr id="3" name="Espace réservé du pied de page 2">
            <a:extLst>
              <a:ext uri="{FF2B5EF4-FFF2-40B4-BE49-F238E27FC236}">
                <a16:creationId xmlns:a16="http://schemas.microsoft.com/office/drawing/2014/main" id="{36B31951-8DC5-4123-B231-10A97328CC8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52321B8-D185-45E2-93C7-B8719B7C62C3}"/>
              </a:ext>
            </a:extLst>
          </p:cNvPr>
          <p:cNvSpPr>
            <a:spLocks noGrp="1"/>
          </p:cNvSpPr>
          <p:nvPr>
            <p:ph type="sldNum" sz="quarter" idx="12"/>
          </p:nvPr>
        </p:nvSpPr>
        <p:spPr/>
        <p:txBody>
          <a:bodyPr/>
          <a:lstStyle/>
          <a:p>
            <a:fld id="{2260F5BD-DCA3-476E-B64B-DF9FA3F54CF8}" type="slidenum">
              <a:rPr lang="fr-FR" smtClean="0"/>
              <a:t>‹N°›</a:t>
            </a:fld>
            <a:endParaRPr lang="fr-FR"/>
          </a:p>
        </p:txBody>
      </p:sp>
      <p:pic>
        <p:nvPicPr>
          <p:cNvPr id="5" name="Image 4">
            <a:extLst>
              <a:ext uri="{FF2B5EF4-FFF2-40B4-BE49-F238E27FC236}">
                <a16:creationId xmlns:a16="http://schemas.microsoft.com/office/drawing/2014/main" id="{C03B9006-E41D-4FDC-A3A5-DAA22A03AF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36012" y="6284981"/>
            <a:ext cx="519977" cy="448523"/>
          </a:xfrm>
          <a:prstGeom prst="rect">
            <a:avLst/>
          </a:prstGeom>
        </p:spPr>
      </p:pic>
    </p:spTree>
    <p:extLst>
      <p:ext uri="{BB962C8B-B14F-4D97-AF65-F5344CB8AC3E}">
        <p14:creationId xmlns:p14="http://schemas.microsoft.com/office/powerpoint/2010/main" val="1255873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8660BD-0762-4E14-8B54-D8B409D6900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13CC2C3-B371-4787-86F7-A7627BE1B4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4EFEA5A-2EE3-4E17-B4DF-716A28004C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B93D847-A66B-46E0-9B08-890BC162D8AC}"/>
              </a:ext>
            </a:extLst>
          </p:cNvPr>
          <p:cNvSpPr>
            <a:spLocks noGrp="1"/>
          </p:cNvSpPr>
          <p:nvPr>
            <p:ph type="dt" sz="half" idx="10"/>
          </p:nvPr>
        </p:nvSpPr>
        <p:spPr/>
        <p:txBody>
          <a:bodyPr/>
          <a:lstStyle/>
          <a:p>
            <a:fld id="{B7040E83-14F6-4C62-8A0A-80907FCE3E29}" type="datetimeFigureOut">
              <a:rPr lang="fr-FR" smtClean="0"/>
              <a:t>19/10/2023</a:t>
            </a:fld>
            <a:endParaRPr lang="fr-FR"/>
          </a:p>
        </p:txBody>
      </p:sp>
      <p:sp>
        <p:nvSpPr>
          <p:cNvPr id="6" name="Espace réservé du pied de page 5">
            <a:extLst>
              <a:ext uri="{FF2B5EF4-FFF2-40B4-BE49-F238E27FC236}">
                <a16:creationId xmlns:a16="http://schemas.microsoft.com/office/drawing/2014/main" id="{79EAB38D-6260-4069-ABED-4B511F9416D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0728A6F-C36A-41D0-A9D5-3374CE9D839A}"/>
              </a:ext>
            </a:extLst>
          </p:cNvPr>
          <p:cNvSpPr>
            <a:spLocks noGrp="1"/>
          </p:cNvSpPr>
          <p:nvPr>
            <p:ph type="sldNum" sz="quarter" idx="12"/>
          </p:nvPr>
        </p:nvSpPr>
        <p:spPr/>
        <p:txBody>
          <a:bodyPr/>
          <a:lstStyle/>
          <a:p>
            <a:fld id="{2260F5BD-DCA3-476E-B64B-DF9FA3F54CF8}" type="slidenum">
              <a:rPr lang="fr-FR" smtClean="0"/>
              <a:t>‹N°›</a:t>
            </a:fld>
            <a:endParaRPr lang="fr-FR"/>
          </a:p>
        </p:txBody>
      </p:sp>
    </p:spTree>
    <p:extLst>
      <p:ext uri="{BB962C8B-B14F-4D97-AF65-F5344CB8AC3E}">
        <p14:creationId xmlns:p14="http://schemas.microsoft.com/office/powerpoint/2010/main" val="3062636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D8083A-73F1-4CBA-8250-2D7B7417699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238D937-598B-40F1-BFBD-130DA404C9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DD596CB-C88F-489B-B399-A579C65D06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8D16D3A-96D1-4349-909E-D917B002CB80}"/>
              </a:ext>
            </a:extLst>
          </p:cNvPr>
          <p:cNvSpPr>
            <a:spLocks noGrp="1"/>
          </p:cNvSpPr>
          <p:nvPr>
            <p:ph type="dt" sz="half" idx="10"/>
          </p:nvPr>
        </p:nvSpPr>
        <p:spPr/>
        <p:txBody>
          <a:bodyPr/>
          <a:lstStyle/>
          <a:p>
            <a:fld id="{B7040E83-14F6-4C62-8A0A-80907FCE3E29}" type="datetimeFigureOut">
              <a:rPr lang="fr-FR" smtClean="0"/>
              <a:t>19/10/2023</a:t>
            </a:fld>
            <a:endParaRPr lang="fr-FR"/>
          </a:p>
        </p:txBody>
      </p:sp>
      <p:sp>
        <p:nvSpPr>
          <p:cNvPr id="6" name="Espace réservé du pied de page 5">
            <a:extLst>
              <a:ext uri="{FF2B5EF4-FFF2-40B4-BE49-F238E27FC236}">
                <a16:creationId xmlns:a16="http://schemas.microsoft.com/office/drawing/2014/main" id="{603761C0-80A7-4F28-B087-3CDD9FBC9F3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096C103-6FF7-485C-9A0E-2884A710F6AA}"/>
              </a:ext>
            </a:extLst>
          </p:cNvPr>
          <p:cNvSpPr>
            <a:spLocks noGrp="1"/>
          </p:cNvSpPr>
          <p:nvPr>
            <p:ph type="sldNum" sz="quarter" idx="12"/>
          </p:nvPr>
        </p:nvSpPr>
        <p:spPr/>
        <p:txBody>
          <a:bodyPr/>
          <a:lstStyle/>
          <a:p>
            <a:fld id="{2260F5BD-DCA3-476E-B64B-DF9FA3F54CF8}" type="slidenum">
              <a:rPr lang="fr-FR" smtClean="0"/>
              <a:t>‹N°›</a:t>
            </a:fld>
            <a:endParaRPr lang="fr-FR"/>
          </a:p>
        </p:txBody>
      </p:sp>
    </p:spTree>
    <p:extLst>
      <p:ext uri="{BB962C8B-B14F-4D97-AF65-F5344CB8AC3E}">
        <p14:creationId xmlns:p14="http://schemas.microsoft.com/office/powerpoint/2010/main" val="2276410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6.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BCC4956-82C4-49BE-98A8-76E283BF4F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880CA2F-7779-4F8D-B43A-D742CA7AF0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57EA346-B21A-4C66-9EA5-EAF1BE1F65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040E83-14F6-4C62-8A0A-80907FCE3E29}" type="datetimeFigureOut">
              <a:rPr lang="fr-FR" smtClean="0"/>
              <a:t>19/10/2023</a:t>
            </a:fld>
            <a:endParaRPr lang="fr-FR"/>
          </a:p>
        </p:txBody>
      </p:sp>
      <p:sp>
        <p:nvSpPr>
          <p:cNvPr id="5" name="Espace réservé du pied de page 4">
            <a:extLst>
              <a:ext uri="{FF2B5EF4-FFF2-40B4-BE49-F238E27FC236}">
                <a16:creationId xmlns:a16="http://schemas.microsoft.com/office/drawing/2014/main" id="{08E3891B-A7F0-4B6A-945D-598D4E6C95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A6880F2-B5EA-40A1-B08E-28B5BE2B6A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60F5BD-DCA3-476E-B64B-DF9FA3F54CF8}" type="slidenum">
              <a:rPr lang="fr-FR" smtClean="0"/>
              <a:t>‹N°›</a:t>
            </a:fld>
            <a:endParaRPr lang="fr-FR"/>
          </a:p>
        </p:txBody>
      </p:sp>
      <p:pic>
        <p:nvPicPr>
          <p:cNvPr id="8" name="Image 7">
            <a:extLst>
              <a:ext uri="{FF2B5EF4-FFF2-40B4-BE49-F238E27FC236}">
                <a16:creationId xmlns:a16="http://schemas.microsoft.com/office/drawing/2014/main" id="{EC0CC28F-52AD-44CD-AA5B-08E5A103DE5D}"/>
              </a:ext>
            </a:extLst>
          </p:cNvPr>
          <p:cNvPicPr>
            <a:picLocks noChangeAspect="1"/>
          </p:cNvPicPr>
          <p:nvPr userDrawn="1"/>
        </p:nvPicPr>
        <p:blipFill>
          <a:blip r:embed="rId30" cstate="email">
            <a:extLst>
              <a:ext uri="{28A0092B-C50C-407E-A947-70E740481C1C}">
                <a14:useLocalDpi xmlns:a14="http://schemas.microsoft.com/office/drawing/2010/main"/>
              </a:ext>
            </a:extLst>
          </a:blip>
          <a:stretch>
            <a:fillRect/>
          </a:stretch>
        </p:blipFill>
        <p:spPr>
          <a:xfrm>
            <a:off x="5836012" y="6262922"/>
            <a:ext cx="525351" cy="453159"/>
          </a:xfrm>
          <a:prstGeom prst="rect">
            <a:avLst/>
          </a:prstGeom>
        </p:spPr>
      </p:pic>
      <p:pic>
        <p:nvPicPr>
          <p:cNvPr id="9" name="Image 8" descr="Une image contenant capture d’écran, violet, rideau, violette&#10;&#10;Description générée automatiquement">
            <a:extLst>
              <a:ext uri="{FF2B5EF4-FFF2-40B4-BE49-F238E27FC236}">
                <a16:creationId xmlns:a16="http://schemas.microsoft.com/office/drawing/2014/main" id="{92B44D2E-A975-4C32-9708-D2E0DF2EF161}"/>
              </a:ext>
            </a:extLst>
          </p:cNvPr>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66795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 id="2147483671" r:id="rId17"/>
    <p:sldLayoutId id="2147483672" r:id="rId18"/>
    <p:sldLayoutId id="2147483673" r:id="rId19"/>
    <p:sldLayoutId id="2147483674" r:id="rId20"/>
    <p:sldLayoutId id="2147483675" r:id="rId21"/>
    <p:sldLayoutId id="2147483676" r:id="rId22"/>
    <p:sldLayoutId id="2147483677" r:id="rId23"/>
    <p:sldLayoutId id="2147483678" r:id="rId24"/>
    <p:sldLayoutId id="2147483679" r:id="rId25"/>
    <p:sldLayoutId id="2147483680" r:id="rId26"/>
    <p:sldLayoutId id="2147483681" r:id="rId27"/>
    <p:sldLayoutId id="2147483682"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8215AEF-B4D5-4DA8-A660-394F707087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0806411-6554-457E-AE12-C9A2A80D49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BBCA50E-EF71-4DB3-A58F-3FAAAC2E5A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4ADF04-093F-43C7-8D88-4F0CB0DA5F03}" type="datetimeFigureOut">
              <a:rPr lang="fr-FR" smtClean="0"/>
              <a:t>19/10/2023</a:t>
            </a:fld>
            <a:endParaRPr lang="fr-FR"/>
          </a:p>
        </p:txBody>
      </p:sp>
      <p:sp>
        <p:nvSpPr>
          <p:cNvPr id="5" name="Espace réservé du pied de page 4">
            <a:extLst>
              <a:ext uri="{FF2B5EF4-FFF2-40B4-BE49-F238E27FC236}">
                <a16:creationId xmlns:a16="http://schemas.microsoft.com/office/drawing/2014/main" id="{CCA33554-770B-4BBA-A5B9-CF7EA0CCE5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C413E89B-C7DF-488D-ADC9-F3840D6A8D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F660F6-821B-4684-8BD4-2FF22403FCC5}" type="slidenum">
              <a:rPr lang="fr-FR" smtClean="0"/>
              <a:t>‹N°›</a:t>
            </a:fld>
            <a:endParaRPr lang="fr-FR"/>
          </a:p>
        </p:txBody>
      </p:sp>
      <p:pic>
        <p:nvPicPr>
          <p:cNvPr id="7" name="Image 6">
            <a:extLst>
              <a:ext uri="{FF2B5EF4-FFF2-40B4-BE49-F238E27FC236}">
                <a16:creationId xmlns:a16="http://schemas.microsoft.com/office/drawing/2014/main" id="{0DF20990-00E0-4533-962D-A4CCA1877848}"/>
              </a:ext>
            </a:extLst>
          </p:cNvPr>
          <p:cNvPicPr>
            <a:picLocks noChangeAspect="1"/>
          </p:cNvPicPr>
          <p:nvPr userDrawn="1"/>
        </p:nvPicPr>
        <p:blipFill>
          <a:blip r:embed="rId13"/>
          <a:stretch>
            <a:fillRect/>
          </a:stretch>
        </p:blipFill>
        <p:spPr>
          <a:xfrm>
            <a:off x="0" y="0"/>
            <a:ext cx="7114156" cy="6858000"/>
          </a:xfrm>
          <a:prstGeom prst="rect">
            <a:avLst/>
          </a:prstGeom>
        </p:spPr>
      </p:pic>
      <p:pic>
        <p:nvPicPr>
          <p:cNvPr id="8" name="Image 7">
            <a:extLst>
              <a:ext uri="{FF2B5EF4-FFF2-40B4-BE49-F238E27FC236}">
                <a16:creationId xmlns:a16="http://schemas.microsoft.com/office/drawing/2014/main" id="{A2E116C0-B188-4AAE-BE47-E545314FCC75}"/>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5836012" y="6262922"/>
            <a:ext cx="525351" cy="453159"/>
          </a:xfrm>
          <a:prstGeom prst="rect">
            <a:avLst/>
          </a:prstGeom>
        </p:spPr>
      </p:pic>
    </p:spTree>
    <p:extLst>
      <p:ext uri="{BB962C8B-B14F-4D97-AF65-F5344CB8AC3E}">
        <p14:creationId xmlns:p14="http://schemas.microsoft.com/office/powerpoint/2010/main" val="352426847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7.png"/><Relationship Id="rId3" Type="http://schemas.openxmlformats.org/officeDocument/2006/relationships/image" Target="../media/image40.png"/><Relationship Id="rId7" Type="http://schemas.openxmlformats.org/officeDocument/2006/relationships/image" Target="../media/image26.jpeg"/><Relationship Id="rId12" Type="http://schemas.openxmlformats.org/officeDocument/2006/relationships/image" Target="../media/image45.png"/><Relationship Id="rId17" Type="http://schemas.openxmlformats.org/officeDocument/2006/relationships/image" Target="../media/image49.png"/><Relationship Id="rId2" Type="http://schemas.openxmlformats.org/officeDocument/2006/relationships/notesSlide" Target="../notesSlides/notesSlide11.xml"/><Relationship Id="rId16" Type="http://schemas.openxmlformats.org/officeDocument/2006/relationships/image" Target="../media/image48.png"/><Relationship Id="rId1" Type="http://schemas.openxmlformats.org/officeDocument/2006/relationships/slideLayout" Target="../slideLayouts/slideLayout25.xml"/><Relationship Id="rId6" Type="http://schemas.openxmlformats.org/officeDocument/2006/relationships/image" Target="../media/image24.png"/><Relationship Id="rId11" Type="http://schemas.openxmlformats.org/officeDocument/2006/relationships/image" Target="../media/image44.jpeg"/><Relationship Id="rId5" Type="http://schemas.openxmlformats.org/officeDocument/2006/relationships/image" Target="../media/image22.png"/><Relationship Id="rId15" Type="http://schemas.openxmlformats.org/officeDocument/2006/relationships/image" Target="../media/image47.png"/><Relationship Id="rId10" Type="http://schemas.openxmlformats.org/officeDocument/2006/relationships/image" Target="../media/image43.png"/><Relationship Id="rId4" Type="http://schemas.openxmlformats.org/officeDocument/2006/relationships/image" Target="../media/image41.png"/><Relationship Id="rId9" Type="http://schemas.openxmlformats.org/officeDocument/2006/relationships/image" Target="../media/image42.png"/><Relationship Id="rId1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65.jpeg"/><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68.png"/><Relationship Id="rId12" Type="http://schemas.microsoft.com/office/2007/relationships/hdphoto" Target="../media/hdphoto5.wdp"/><Relationship Id="rId2" Type="http://schemas.openxmlformats.org/officeDocument/2006/relationships/notesSlide" Target="../notesSlides/notesSlide16.xml"/><Relationship Id="rId16" Type="http://schemas.openxmlformats.org/officeDocument/2006/relationships/image" Target="../media/image73.png"/><Relationship Id="rId1" Type="http://schemas.openxmlformats.org/officeDocument/2006/relationships/slideLayout" Target="../slideLayouts/slideLayout24.xml"/><Relationship Id="rId6" Type="http://schemas.microsoft.com/office/2007/relationships/hdphoto" Target="../media/hdphoto2.wdp"/><Relationship Id="rId11" Type="http://schemas.openxmlformats.org/officeDocument/2006/relationships/image" Target="../media/image70.png"/><Relationship Id="rId5" Type="http://schemas.openxmlformats.org/officeDocument/2006/relationships/image" Target="../media/image67.png"/><Relationship Id="rId15" Type="http://schemas.openxmlformats.org/officeDocument/2006/relationships/image" Target="../media/image72.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9.png"/><Relationship Id="rId1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75.png"/><Relationship Id="rId7"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54.png"/><Relationship Id="rId5" Type="http://schemas.openxmlformats.org/officeDocument/2006/relationships/image" Target="../media/image53.jpeg"/><Relationship Id="rId10" Type="http://schemas.microsoft.com/office/2007/relationships/hdphoto" Target="../media/hdphoto8.wdp"/><Relationship Id="rId4" Type="http://schemas.openxmlformats.org/officeDocument/2006/relationships/image" Target="../media/image52.jpeg"/><Relationship Id="rId9" Type="http://schemas.openxmlformats.org/officeDocument/2006/relationships/image" Target="../media/image77.png"/></Relationships>
</file>

<file path=ppt/slides/_rels/slide19.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6.png"/><Relationship Id="rId18" Type="http://schemas.microsoft.com/office/2007/relationships/hdphoto" Target="../media/hdphoto12.wdp"/><Relationship Id="rId3" Type="http://schemas.openxmlformats.org/officeDocument/2006/relationships/image" Target="../media/image78.png"/><Relationship Id="rId21" Type="http://schemas.openxmlformats.org/officeDocument/2006/relationships/image" Target="../media/image92.png"/><Relationship Id="rId7" Type="http://schemas.openxmlformats.org/officeDocument/2006/relationships/image" Target="../media/image81.png"/><Relationship Id="rId12" Type="http://schemas.openxmlformats.org/officeDocument/2006/relationships/image" Target="../media/image85.png"/><Relationship Id="rId17" Type="http://schemas.openxmlformats.org/officeDocument/2006/relationships/image" Target="../media/image89.png"/><Relationship Id="rId2" Type="http://schemas.openxmlformats.org/officeDocument/2006/relationships/notesSlide" Target="../notesSlides/notesSlide19.xml"/><Relationship Id="rId16" Type="http://schemas.microsoft.com/office/2007/relationships/hdphoto" Target="../media/hdphoto11.wdp"/><Relationship Id="rId20" Type="http://schemas.openxmlformats.org/officeDocument/2006/relationships/image" Target="../media/image91.png"/><Relationship Id="rId1" Type="http://schemas.openxmlformats.org/officeDocument/2006/relationships/slideLayout" Target="../slideLayouts/slideLayout15.xml"/><Relationship Id="rId6" Type="http://schemas.openxmlformats.org/officeDocument/2006/relationships/image" Target="../media/image80.png"/><Relationship Id="rId11" Type="http://schemas.openxmlformats.org/officeDocument/2006/relationships/image" Target="../media/image84.svg"/><Relationship Id="rId5" Type="http://schemas.openxmlformats.org/officeDocument/2006/relationships/image" Target="../media/image79.png"/><Relationship Id="rId15" Type="http://schemas.openxmlformats.org/officeDocument/2006/relationships/image" Target="../media/image88.png"/><Relationship Id="rId10" Type="http://schemas.openxmlformats.org/officeDocument/2006/relationships/image" Target="../media/image83.png"/><Relationship Id="rId19" Type="http://schemas.openxmlformats.org/officeDocument/2006/relationships/image" Target="../media/image90.png"/><Relationship Id="rId4" Type="http://schemas.microsoft.com/office/2007/relationships/hdphoto" Target="../media/hdphoto9.wdp"/><Relationship Id="rId9" Type="http://schemas.microsoft.com/office/2007/relationships/hdphoto" Target="../media/hdphoto10.wdp"/><Relationship Id="rId14" Type="http://schemas.openxmlformats.org/officeDocument/2006/relationships/image" Target="../media/image8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29.xml"/><Relationship Id="rId5" Type="http://schemas.openxmlformats.org/officeDocument/2006/relationships/image" Target="../media/image95.png"/><Relationship Id="rId4" Type="http://schemas.openxmlformats.org/officeDocument/2006/relationships/image" Target="../media/image94.jpe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6.xml"/><Relationship Id="rId5" Type="http://schemas.openxmlformats.org/officeDocument/2006/relationships/image" Target="../media/image1.png"/><Relationship Id="rId4" Type="http://schemas.openxmlformats.org/officeDocument/2006/relationships/image" Target="../media/image96.png"/></Relationships>
</file>

<file path=ppt/slides/_rels/slide24.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notesSlide" Target="../notesSlides/notesSlide24.xml"/><Relationship Id="rId1" Type="http://schemas.openxmlformats.org/officeDocument/2006/relationships/slideLayout" Target="../slideLayouts/slideLayout34.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34.xml"/><Relationship Id="rId5" Type="http://schemas.openxmlformats.org/officeDocument/2006/relationships/image" Target="../media/image101.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34.xml"/><Relationship Id="rId6" Type="http://schemas.openxmlformats.org/officeDocument/2006/relationships/image" Target="../media/image103.jpeg"/><Relationship Id="rId5" Type="http://schemas.openxmlformats.org/officeDocument/2006/relationships/image" Target="../media/image1.png"/><Relationship Id="rId4" Type="http://schemas.openxmlformats.org/officeDocument/2006/relationships/image" Target="../media/image10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image" Target="../media/image104.wmf"/><Relationship Id="rId5" Type="http://schemas.openxmlformats.org/officeDocument/2006/relationships/oleObject" Target="../embeddings/oleObject1.bin"/><Relationship Id="rId4" Type="http://schemas.openxmlformats.org/officeDocument/2006/relationships/image" Target="../media/image105.png"/></Relationships>
</file>

<file path=ppt/slides/_rels/slide28.xml.rels><?xml version="1.0" encoding="UTF-8" standalone="yes"?>
<Relationships xmlns="http://schemas.openxmlformats.org/package/2006/relationships"><Relationship Id="rId8" Type="http://schemas.openxmlformats.org/officeDocument/2006/relationships/image" Target="../media/image107.wmf"/><Relationship Id="rId3" Type="http://schemas.openxmlformats.org/officeDocument/2006/relationships/notesSlide" Target="../notesSlides/notesSlide28.xml"/><Relationship Id="rId7" Type="http://schemas.openxmlformats.org/officeDocument/2006/relationships/oleObject" Target="../embeddings/oleObject3.bin"/><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106.wmf"/><Relationship Id="rId11" Type="http://schemas.openxmlformats.org/officeDocument/2006/relationships/image" Target="../media/image110.png"/><Relationship Id="rId5" Type="http://schemas.openxmlformats.org/officeDocument/2006/relationships/oleObject" Target="../embeddings/oleObject2.bin"/><Relationship Id="rId10" Type="http://schemas.microsoft.com/office/2007/relationships/hdphoto" Target="../media/hdphoto13.wdp"/><Relationship Id="rId4" Type="http://schemas.openxmlformats.org/officeDocument/2006/relationships/image" Target="../media/image108.jpeg"/><Relationship Id="rId9" Type="http://schemas.openxmlformats.org/officeDocument/2006/relationships/image" Target="../media/image10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112.wmf"/><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111.wmf"/><Relationship Id="rId4" Type="http://schemas.openxmlformats.org/officeDocument/2006/relationships/oleObject" Target="../embeddings/oleObject4.bin"/></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notesSlide" Target="../notesSlides/notesSlide30.xml"/><Relationship Id="rId7" Type="http://schemas.openxmlformats.org/officeDocument/2006/relationships/image" Target="../media/image114.wmf"/><Relationship Id="rId2" Type="http://schemas.openxmlformats.org/officeDocument/2006/relationships/slideLayout" Target="../slideLayouts/slideLayout18.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113.wmf"/><Relationship Id="rId10" Type="http://schemas.openxmlformats.org/officeDocument/2006/relationships/image" Target="../media/image115.wmf"/><Relationship Id="rId4" Type="http://schemas.openxmlformats.org/officeDocument/2006/relationships/oleObject" Target="../embeddings/oleObject6.bin"/><Relationship Id="rId9" Type="http://schemas.openxmlformats.org/officeDocument/2006/relationships/oleObject" Target="../embeddings/oleObject8.bin"/></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31.xml"/><Relationship Id="rId7" Type="http://schemas.openxmlformats.org/officeDocument/2006/relationships/image" Target="../media/image118.wmf"/><Relationship Id="rId2" Type="http://schemas.openxmlformats.org/officeDocument/2006/relationships/slideLayout" Target="../slideLayouts/slideLayout18.xml"/><Relationship Id="rId1" Type="http://schemas.openxmlformats.org/officeDocument/2006/relationships/vmlDrawing" Target="../drawings/vmlDrawing5.vml"/><Relationship Id="rId6" Type="http://schemas.openxmlformats.org/officeDocument/2006/relationships/oleObject" Target="../embeddings/oleObject10.bin"/><Relationship Id="rId5" Type="http://schemas.openxmlformats.org/officeDocument/2006/relationships/image" Target="../media/image117.wmf"/><Relationship Id="rId10" Type="http://schemas.openxmlformats.org/officeDocument/2006/relationships/image" Target="../media/image120.jpeg"/><Relationship Id="rId4" Type="http://schemas.openxmlformats.org/officeDocument/2006/relationships/oleObject" Target="../embeddings/oleObject9.bin"/><Relationship Id="rId9" Type="http://schemas.openxmlformats.org/officeDocument/2006/relationships/image" Target="../media/image119.wmf"/></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32.xml"/><Relationship Id="rId7" Type="http://schemas.openxmlformats.org/officeDocument/2006/relationships/image" Target="../media/image122.wmf"/><Relationship Id="rId2" Type="http://schemas.openxmlformats.org/officeDocument/2006/relationships/slideLayout" Target="../slideLayouts/slideLayout18.xml"/><Relationship Id="rId1" Type="http://schemas.openxmlformats.org/officeDocument/2006/relationships/vmlDrawing" Target="../drawings/vmlDrawing6.vml"/><Relationship Id="rId6" Type="http://schemas.openxmlformats.org/officeDocument/2006/relationships/oleObject" Target="../embeddings/oleObject13.bin"/><Relationship Id="rId11" Type="http://schemas.openxmlformats.org/officeDocument/2006/relationships/image" Target="../media/image124.wmf"/><Relationship Id="rId5" Type="http://schemas.openxmlformats.org/officeDocument/2006/relationships/image" Target="../media/image121.wmf"/><Relationship Id="rId10" Type="http://schemas.openxmlformats.org/officeDocument/2006/relationships/oleObject" Target="../embeddings/oleObject15.bin"/><Relationship Id="rId4" Type="http://schemas.openxmlformats.org/officeDocument/2006/relationships/oleObject" Target="../embeddings/oleObject12.bin"/><Relationship Id="rId9" Type="http://schemas.openxmlformats.org/officeDocument/2006/relationships/image" Target="../media/image123.w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126.wmf"/><Relationship Id="rId2" Type="http://schemas.openxmlformats.org/officeDocument/2006/relationships/slideLayout" Target="../slideLayouts/slideLayout18.xml"/><Relationship Id="rId1" Type="http://schemas.openxmlformats.org/officeDocument/2006/relationships/vmlDrawing" Target="../drawings/vmlDrawing7.vml"/><Relationship Id="rId6" Type="http://schemas.openxmlformats.org/officeDocument/2006/relationships/oleObject" Target="../embeddings/oleObject17.bin"/><Relationship Id="rId5" Type="http://schemas.openxmlformats.org/officeDocument/2006/relationships/image" Target="../media/image125.wmf"/><Relationship Id="rId4" Type="http://schemas.openxmlformats.org/officeDocument/2006/relationships/oleObject" Target="../embeddings/oleObject16.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128.wmf"/><Relationship Id="rId2" Type="http://schemas.openxmlformats.org/officeDocument/2006/relationships/slideLayout" Target="../slideLayouts/slideLayout18.xml"/><Relationship Id="rId1" Type="http://schemas.openxmlformats.org/officeDocument/2006/relationships/vmlDrawing" Target="../drawings/vmlDrawing8.vml"/><Relationship Id="rId6" Type="http://schemas.openxmlformats.org/officeDocument/2006/relationships/oleObject" Target="../embeddings/oleObject19.bin"/><Relationship Id="rId5" Type="http://schemas.openxmlformats.org/officeDocument/2006/relationships/image" Target="../media/image127.wmf"/><Relationship Id="rId4" Type="http://schemas.openxmlformats.org/officeDocument/2006/relationships/oleObject" Target="../embeddings/oleObject18.bin"/></Relationships>
</file>

<file path=ppt/slides/_rels/slide3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image" Target="../media/image131.jpeg"/><Relationship Id="rId5" Type="http://schemas.openxmlformats.org/officeDocument/2006/relationships/image" Target="../media/image130.png"/><Relationship Id="rId4" Type="http://schemas.microsoft.com/office/2007/relationships/hdphoto" Target="../media/hdphoto14.wdp"/></Relationships>
</file>

<file path=ppt/slides/_rels/slide3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hyperlink" Target="https://www.encoreungateau.com/extrait-naturel-de-vanille/" TargetMode="External"/><Relationship Id="rId2" Type="http://schemas.openxmlformats.org/officeDocument/2006/relationships/notesSlide" Target="../notesSlides/notesSlide37.xml"/><Relationship Id="rId1" Type="http://schemas.openxmlformats.org/officeDocument/2006/relationships/slideLayout" Target="../slideLayouts/slideLayout19.xml"/><Relationship Id="rId6" Type="http://schemas.openxmlformats.org/officeDocument/2006/relationships/image" Target="../media/image133.png"/><Relationship Id="rId5" Type="http://schemas.openxmlformats.org/officeDocument/2006/relationships/hyperlink" Target="https://www.encoreungateau.com/tag/gingembre/" TargetMode="External"/><Relationship Id="rId4" Type="http://schemas.openxmlformats.org/officeDocument/2006/relationships/hyperlink" Target="https://www.encoreungateau.com/tag/cannelle/"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9.xml"/><Relationship Id="rId16" Type="http://schemas.openxmlformats.org/officeDocument/2006/relationships/image" Target="../media/image32.png"/><Relationship Id="rId1" Type="http://schemas.openxmlformats.org/officeDocument/2006/relationships/slideLayout" Target="../slideLayouts/slideLayout2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368626C3-17D8-4EEC-8CE9-F0A40D34D516}"/>
              </a:ext>
            </a:extLst>
          </p:cNvPr>
          <p:cNvSpPr>
            <a:spLocks noGrp="1"/>
          </p:cNvSpPr>
          <p:nvPr>
            <p:ph type="title"/>
          </p:nvPr>
        </p:nvSpPr>
        <p:spPr>
          <a:xfrm>
            <a:off x="838200" y="3429000"/>
            <a:ext cx="10515600" cy="816312"/>
          </a:xfrm>
        </p:spPr>
        <p:txBody>
          <a:bodyPr/>
          <a:lstStyle/>
          <a:p>
            <a:pPr algn="ctr" defTabSz="914446"/>
            <a:r>
              <a:rPr lang="fr-FR" sz="4800" dirty="0" err="1">
                <a:solidFill>
                  <a:srgbClr val="3E3E3E"/>
                </a:solidFill>
                <a:latin typeface="KyivType Sans2" panose="00000500000000000000" pitchFamily="50" charset="0"/>
              </a:rPr>
              <a:t>Special</a:t>
            </a:r>
            <a:r>
              <a:rPr lang="fr-FR" sz="4800" dirty="0">
                <a:solidFill>
                  <a:srgbClr val="3E3E3E"/>
                </a:solidFill>
                <a:latin typeface="KyivType Sans2" panose="00000500000000000000" pitchFamily="50" charset="0"/>
              </a:rPr>
              <a:t> festive </a:t>
            </a:r>
            <a:r>
              <a:rPr lang="fr-FR" sz="4800" dirty="0" err="1">
                <a:solidFill>
                  <a:srgbClr val="3E3E3E"/>
                </a:solidFill>
                <a:latin typeface="KyivType Sans2" panose="00000500000000000000" pitchFamily="50" charset="0"/>
              </a:rPr>
              <a:t>season</a:t>
            </a:r>
            <a:r>
              <a:rPr lang="fr-FR" sz="4800" dirty="0">
                <a:solidFill>
                  <a:srgbClr val="3E3E3E"/>
                </a:solidFill>
                <a:latin typeface="KyivType Sans2" panose="00000500000000000000" pitchFamily="50" charset="0"/>
              </a:rPr>
              <a:t> RDV</a:t>
            </a:r>
          </a:p>
        </p:txBody>
      </p:sp>
    </p:spTree>
    <p:extLst>
      <p:ext uri="{BB962C8B-B14F-4D97-AF65-F5344CB8AC3E}">
        <p14:creationId xmlns:p14="http://schemas.microsoft.com/office/powerpoint/2010/main" val="1306025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702556" y="1986859"/>
            <a:ext cx="3010288" cy="4613034"/>
          </a:xfrm>
          <a:prstGeom prst="rect">
            <a:avLst/>
          </a:prstGeom>
        </p:spPr>
      </p:pic>
      <p:sp>
        <p:nvSpPr>
          <p:cNvPr id="22" name="Arc 21"/>
          <p:cNvSpPr/>
          <p:nvPr/>
        </p:nvSpPr>
        <p:spPr>
          <a:xfrm rot="9523306">
            <a:off x="1010874" y="1868058"/>
            <a:ext cx="3226503" cy="4538196"/>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2711"/>
            <a:endParaRPr lang="fr-FR" sz="1600">
              <a:solidFill>
                <a:prstClr val="black"/>
              </a:solidFill>
              <a:latin typeface="Calibri"/>
            </a:endParaRPr>
          </a:p>
        </p:txBody>
      </p:sp>
      <p:sp>
        <p:nvSpPr>
          <p:cNvPr id="14" name="Rectangle 13"/>
          <p:cNvSpPr/>
          <p:nvPr/>
        </p:nvSpPr>
        <p:spPr>
          <a:xfrm>
            <a:off x="677547" y="1491915"/>
            <a:ext cx="10836908" cy="399981"/>
          </a:xfrm>
          <a:prstGeom prst="rect">
            <a:avLst/>
          </a:prstGeom>
        </p:spPr>
        <p:txBody>
          <a:bodyPr wrap="square">
            <a:spAutoFit/>
          </a:bodyPr>
          <a:lstStyle/>
          <a:p>
            <a:pPr algn="ctr" defTabSz="812711">
              <a:defRPr/>
            </a:pPr>
            <a:r>
              <a:rPr lang="en-US" sz="1999" i="1" dirty="0">
                <a:solidFill>
                  <a:srgbClr val="3E3E3E"/>
                </a:solidFill>
                <a:latin typeface="KyivType Sans2" panose="00000500000000000000" pitchFamily="50" charset="0"/>
              </a:rPr>
              <a:t>a moisturizing bath for all dehydrated skin</a:t>
            </a:r>
            <a:endParaRPr lang="fr-FR" sz="1999" i="1" dirty="0">
              <a:solidFill>
                <a:srgbClr val="3E3E3E"/>
              </a:solidFill>
              <a:latin typeface="KyivType Sans2" panose="00000500000000000000" pitchFamily="50" charset="0"/>
            </a:endParaRPr>
          </a:p>
        </p:txBody>
      </p:sp>
      <p:sp>
        <p:nvSpPr>
          <p:cNvPr id="7" name="ZoneTexte 6"/>
          <p:cNvSpPr txBox="1"/>
          <p:nvPr/>
        </p:nvSpPr>
        <p:spPr>
          <a:xfrm>
            <a:off x="1334380" y="2465610"/>
            <a:ext cx="4429016" cy="1323439"/>
          </a:xfrm>
          <a:prstGeom prst="rect">
            <a:avLst/>
          </a:prstGeom>
          <a:noFill/>
        </p:spPr>
        <p:txBody>
          <a:bodyPr wrap="square" rtlCol="0">
            <a:spAutoFit/>
          </a:bodyPr>
          <a:lstStyle/>
          <a:p>
            <a:pPr defTabSz="812711"/>
            <a:r>
              <a:rPr lang="en-US" sz="1600" dirty="0" err="1">
                <a:solidFill>
                  <a:srgbClr val="3E3E3E"/>
                </a:solidFill>
                <a:latin typeface="Roboto" panose="020B0604020202020204" charset="0"/>
                <a:ea typeface="Roboto" panose="020B0604020202020204" charset="0"/>
              </a:rPr>
              <a:t>Smoothes</a:t>
            </a:r>
            <a:r>
              <a:rPr lang="en-US" sz="1600" dirty="0">
                <a:solidFill>
                  <a:srgbClr val="3E3E3E"/>
                </a:solidFill>
                <a:latin typeface="Roboto" panose="020B0604020202020204" charset="0"/>
                <a:ea typeface="Roboto" panose="020B0604020202020204" charset="0"/>
              </a:rPr>
              <a:t> the skin's surface</a:t>
            </a:r>
          </a:p>
          <a:p>
            <a:pPr defTabSz="812711"/>
            <a:r>
              <a:rPr lang="en-US" sz="1600" dirty="0">
                <a:solidFill>
                  <a:srgbClr val="3E3E3E"/>
                </a:solidFill>
                <a:latin typeface="Roboto" panose="020B0604020202020204" charset="0"/>
                <a:ea typeface="Roboto" panose="020B0604020202020204" charset="0"/>
              </a:rPr>
              <a:t>Reduces fine lines </a:t>
            </a:r>
          </a:p>
          <a:p>
            <a:pPr defTabSz="812711"/>
            <a:r>
              <a:rPr lang="en-US" sz="1600" dirty="0">
                <a:solidFill>
                  <a:srgbClr val="3E3E3E"/>
                </a:solidFill>
                <a:latin typeface="Roboto" panose="020B0604020202020204" charset="0"/>
                <a:ea typeface="Roboto" panose="020B0604020202020204" charset="0"/>
              </a:rPr>
              <a:t>Softer, firmer skin</a:t>
            </a:r>
          </a:p>
          <a:p>
            <a:pPr defTabSz="812711"/>
            <a:r>
              <a:rPr lang="en-US" sz="1600" dirty="0">
                <a:solidFill>
                  <a:srgbClr val="3E3E3E"/>
                </a:solidFill>
                <a:latin typeface="Roboto" panose="020B0604020202020204" charset="0"/>
                <a:ea typeface="Roboto" panose="020B0604020202020204" charset="0"/>
              </a:rPr>
              <a:t>Preserves the skin's youthful appearance</a:t>
            </a:r>
            <a:r>
              <a:rPr lang="fr-FR" sz="1600" dirty="0">
                <a:solidFill>
                  <a:srgbClr val="3E3E3E"/>
                </a:solidFill>
                <a:latin typeface="Roboto" panose="020B0604020202020204" charset="0"/>
                <a:ea typeface="Roboto" panose="020B0604020202020204" charset="0"/>
              </a:rPr>
              <a:t> </a:t>
            </a:r>
          </a:p>
          <a:p>
            <a:pPr defTabSz="812711"/>
            <a:endParaRPr lang="fr-FR" sz="1600" dirty="0">
              <a:solidFill>
                <a:srgbClr val="3E3E3E"/>
              </a:solidFill>
              <a:latin typeface="Roboto" panose="020B0604020202020204" charset="0"/>
              <a:ea typeface="Roboto" panose="020B0604020202020204" charset="0"/>
            </a:endParaRPr>
          </a:p>
        </p:txBody>
      </p:sp>
      <p:sp>
        <p:nvSpPr>
          <p:cNvPr id="18" name="ZoneTexte 17"/>
          <p:cNvSpPr txBox="1"/>
          <p:nvPr/>
        </p:nvSpPr>
        <p:spPr>
          <a:xfrm>
            <a:off x="4037654" y="5302940"/>
            <a:ext cx="4174525" cy="830997"/>
          </a:xfrm>
          <a:prstGeom prst="rect">
            <a:avLst/>
          </a:prstGeom>
          <a:noFill/>
        </p:spPr>
        <p:txBody>
          <a:bodyPr wrap="square" rtlCol="0">
            <a:spAutoFit/>
          </a:bodyPr>
          <a:lstStyle/>
          <a:p>
            <a:pPr defTabSz="812711"/>
            <a:r>
              <a:rPr lang="fr-FR" sz="1600" dirty="0">
                <a:solidFill>
                  <a:srgbClr val="3E3E3E"/>
                </a:solidFill>
                <a:latin typeface="Roboto" panose="020B0604020202020204" charset="0"/>
                <a:ea typeface="Roboto" panose="020B0604020202020204" charset="0"/>
              </a:rPr>
              <a:t>Gel-</a:t>
            </a:r>
            <a:r>
              <a:rPr lang="fr-FR" sz="1600" dirty="0" err="1">
                <a:solidFill>
                  <a:srgbClr val="3E3E3E"/>
                </a:solidFill>
                <a:latin typeface="Roboto" panose="020B0604020202020204" charset="0"/>
                <a:ea typeface="Roboto" panose="020B0604020202020204" charset="0"/>
              </a:rPr>
              <a:t>cream</a:t>
            </a:r>
            <a:r>
              <a:rPr lang="fr-FR" sz="1600" dirty="0">
                <a:solidFill>
                  <a:srgbClr val="3E3E3E"/>
                </a:solidFill>
                <a:latin typeface="Roboto" panose="020B0604020202020204" charset="0"/>
                <a:ea typeface="Roboto" panose="020B0604020202020204" charset="0"/>
              </a:rPr>
              <a:t> texture </a:t>
            </a:r>
          </a:p>
          <a:p>
            <a:pPr defTabSz="812711"/>
            <a:r>
              <a:rPr lang="en-US" sz="1600" dirty="0">
                <a:solidFill>
                  <a:srgbClr val="3E3E3E"/>
                </a:solidFill>
                <a:latin typeface="Roboto" panose="020B0604020202020204" charset="0"/>
                <a:ea typeface="Roboto" panose="020B0604020202020204" charset="0"/>
              </a:rPr>
              <a:t>Rich in vitamins</a:t>
            </a:r>
          </a:p>
          <a:p>
            <a:pPr defTabSz="812711"/>
            <a:r>
              <a:rPr lang="en-US" sz="1600" dirty="0">
                <a:solidFill>
                  <a:srgbClr val="3E3E3E"/>
                </a:solidFill>
                <a:latin typeface="Roboto" panose="020B0604020202020204" charset="0"/>
                <a:ea typeface="Roboto" panose="020B0604020202020204" charset="0"/>
              </a:rPr>
              <a:t>Can be used as a sleeping mask</a:t>
            </a:r>
            <a:endParaRPr lang="fr-FR" sz="1600" dirty="0">
              <a:solidFill>
                <a:srgbClr val="3E3E3E"/>
              </a:solidFill>
              <a:latin typeface="Roboto" panose="020B0604020202020204" charset="0"/>
              <a:ea typeface="Roboto" panose="020B0604020202020204" charset="0"/>
            </a:endParaRPr>
          </a:p>
        </p:txBody>
      </p:sp>
      <p:sp>
        <p:nvSpPr>
          <p:cNvPr id="21" name="Rectangle 20"/>
          <p:cNvSpPr/>
          <p:nvPr/>
        </p:nvSpPr>
        <p:spPr>
          <a:xfrm>
            <a:off x="2283844" y="3952007"/>
            <a:ext cx="5928335" cy="707886"/>
          </a:xfrm>
          <a:prstGeom prst="rect">
            <a:avLst/>
          </a:prstGeom>
          <a:noFill/>
        </p:spPr>
        <p:txBody>
          <a:bodyPr wrap="square">
            <a:spAutoFit/>
          </a:bodyPr>
          <a:lstStyle/>
          <a:p>
            <a:pPr lvl="0"/>
            <a:r>
              <a:rPr lang="fr-FR" sz="1600" dirty="0">
                <a:solidFill>
                  <a:srgbClr val="3E3E3E"/>
                </a:solidFill>
                <a:latin typeface="Roboto" panose="02000000000000000000" pitchFamily="2" charset="0"/>
                <a:ea typeface="Roboto" panose="02000000000000000000" pitchFamily="2" charset="0"/>
              </a:rPr>
              <a:t>Intense </a:t>
            </a:r>
            <a:r>
              <a:rPr lang="fr-FR" sz="1600" dirty="0" err="1">
                <a:solidFill>
                  <a:srgbClr val="3E3E3E"/>
                </a:solidFill>
                <a:latin typeface="Roboto" panose="02000000000000000000" pitchFamily="2" charset="0"/>
                <a:ea typeface="Roboto" panose="02000000000000000000" pitchFamily="2" charset="0"/>
              </a:rPr>
              <a:t>hydrating</a:t>
            </a:r>
            <a:r>
              <a:rPr lang="fr-FR" sz="1600" dirty="0">
                <a:solidFill>
                  <a:srgbClr val="3E3E3E"/>
                </a:solidFill>
                <a:latin typeface="Roboto" panose="02000000000000000000" pitchFamily="2" charset="0"/>
                <a:ea typeface="Roboto" panose="02000000000000000000" pitchFamily="2" charset="0"/>
              </a:rPr>
              <a:t> action: </a:t>
            </a:r>
          </a:p>
          <a:p>
            <a:pPr marL="171438" indent="-171438">
              <a:buFont typeface="Wingdings" panose="05000000000000000000" pitchFamily="2" charset="2"/>
              <a:buChar char="Ø"/>
            </a:pPr>
            <a:r>
              <a:rPr lang="fr-FR" sz="1200" i="1" dirty="0">
                <a:solidFill>
                  <a:srgbClr val="3E3E3E"/>
                </a:solidFill>
                <a:latin typeface="Roboto" panose="02000000000000000000" pitchFamily="2" charset="0"/>
                <a:ea typeface="Roboto" panose="02000000000000000000" pitchFamily="2" charset="0"/>
              </a:rPr>
              <a:t> +124% </a:t>
            </a:r>
            <a:r>
              <a:rPr lang="fr-FR" sz="1200" i="1" dirty="0" err="1">
                <a:solidFill>
                  <a:srgbClr val="3E3E3E"/>
                </a:solidFill>
                <a:latin typeface="Roboto" panose="02000000000000000000" pitchFamily="2" charset="0"/>
                <a:ea typeface="Roboto" panose="02000000000000000000" pitchFamily="2" charset="0"/>
              </a:rPr>
              <a:t>after</a:t>
            </a:r>
            <a:r>
              <a:rPr lang="fr-FR" sz="1200" i="1" dirty="0">
                <a:solidFill>
                  <a:srgbClr val="3E3E3E"/>
                </a:solidFill>
                <a:latin typeface="Roboto" panose="02000000000000000000" pitchFamily="2" charset="0"/>
                <a:ea typeface="Roboto" panose="02000000000000000000" pitchFamily="2" charset="0"/>
              </a:rPr>
              <a:t> 2h </a:t>
            </a:r>
          </a:p>
          <a:p>
            <a:pPr marL="171438" indent="-171438">
              <a:buFont typeface="Wingdings" panose="05000000000000000000" pitchFamily="2" charset="2"/>
              <a:buChar char="Ø"/>
            </a:pPr>
            <a:r>
              <a:rPr lang="fr-FR" sz="1200" i="1" dirty="0">
                <a:solidFill>
                  <a:srgbClr val="3E3E3E"/>
                </a:solidFill>
                <a:latin typeface="Roboto" panose="02000000000000000000" pitchFamily="2" charset="0"/>
                <a:ea typeface="Roboto" panose="02000000000000000000" pitchFamily="2" charset="0"/>
              </a:rPr>
              <a:t>+73% </a:t>
            </a:r>
            <a:r>
              <a:rPr lang="fr-FR" sz="1200" i="1" dirty="0" err="1">
                <a:solidFill>
                  <a:srgbClr val="3E3E3E"/>
                </a:solidFill>
                <a:latin typeface="Roboto" panose="02000000000000000000" pitchFamily="2" charset="0"/>
                <a:ea typeface="Roboto" panose="02000000000000000000" pitchFamily="2" charset="0"/>
              </a:rPr>
              <a:t>after</a:t>
            </a:r>
            <a:r>
              <a:rPr lang="fr-FR" sz="1200" i="1" dirty="0">
                <a:solidFill>
                  <a:srgbClr val="3E3E3E"/>
                </a:solidFill>
                <a:latin typeface="Roboto" panose="02000000000000000000" pitchFamily="2" charset="0"/>
                <a:ea typeface="Roboto" panose="02000000000000000000" pitchFamily="2" charset="0"/>
              </a:rPr>
              <a:t> 8h</a:t>
            </a:r>
          </a:p>
        </p:txBody>
      </p:sp>
      <p:pic>
        <p:nvPicPr>
          <p:cNvPr id="30" name="Image 2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7401" y="2197415"/>
            <a:ext cx="995159" cy="1261192"/>
          </a:xfrm>
          <a:prstGeom prst="rect">
            <a:avLst/>
          </a:prstGeom>
        </p:spPr>
      </p:pic>
      <p:pic>
        <p:nvPicPr>
          <p:cNvPr id="31" name="Image 3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2742" y="3747704"/>
            <a:ext cx="1065590" cy="1350452"/>
          </a:xfrm>
          <a:prstGeom prst="rect">
            <a:avLst/>
          </a:prstGeom>
        </p:spPr>
      </p:pic>
      <p:pic>
        <p:nvPicPr>
          <p:cNvPr id="32" name="Image 3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61659" y="5061540"/>
            <a:ext cx="1000196" cy="1267575"/>
          </a:xfrm>
          <a:prstGeom prst="rect">
            <a:avLst/>
          </a:prstGeom>
        </p:spPr>
      </p:pic>
      <p:sp>
        <p:nvSpPr>
          <p:cNvPr id="20" name="Espace réservé du titre 1"/>
          <p:cNvSpPr txBox="1">
            <a:spLocks/>
          </p:cNvSpPr>
          <p:nvPr/>
        </p:nvSpPr>
        <p:spPr>
          <a:xfrm>
            <a:off x="240" y="381120"/>
            <a:ext cx="12191521" cy="1510888"/>
          </a:xfrm>
          <a:prstGeom prst="rect">
            <a:avLst/>
          </a:prstGeom>
        </p:spPr>
        <p:txBody>
          <a:bodyPr vert="horz" lIns="81277" tIns="40638" rIns="81277" bIns="40638"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a:t>Hydra n°1 Masque</a:t>
            </a:r>
          </a:p>
          <a:p>
            <a:pPr>
              <a:lnSpc>
                <a:spcPts val="2982"/>
              </a:lnSpc>
            </a:pPr>
            <a:endParaRPr lang="fr-FR" sz="1934" b="1" cap="small" dirty="0"/>
          </a:p>
        </p:txBody>
      </p:sp>
      <p:sp>
        <p:nvSpPr>
          <p:cNvPr id="15" name="Rectangle 14"/>
          <p:cNvSpPr/>
          <p:nvPr/>
        </p:nvSpPr>
        <p:spPr>
          <a:xfrm>
            <a:off x="10203568" y="2259617"/>
            <a:ext cx="1672283" cy="276999"/>
          </a:xfrm>
          <a:prstGeom prst="rect">
            <a:avLst/>
          </a:prstGeom>
        </p:spPr>
        <p:txBody>
          <a:bodyPr wrap="square">
            <a:spAutoFit/>
          </a:bodyPr>
          <a:lstStyle/>
          <a:p>
            <a:pPr algn="ctr">
              <a:defRPr/>
            </a:pPr>
            <a:r>
              <a:rPr lang="fr-FR" sz="1200" dirty="0">
                <a:solidFill>
                  <a:prstClr val="black"/>
                </a:solidFill>
                <a:latin typeface="Roboto" panose="02000000000000000000" pitchFamily="2" charset="0"/>
                <a:ea typeface="Roboto" panose="02000000000000000000" pitchFamily="2" charset="0"/>
              </a:rPr>
              <a:t>+ Jojoba</a:t>
            </a:r>
          </a:p>
        </p:txBody>
      </p:sp>
      <p:pic>
        <p:nvPicPr>
          <p:cNvPr id="2" name="Image 1"/>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109662" y="1913919"/>
            <a:ext cx="3256914" cy="5204108"/>
          </a:xfrm>
          <a:prstGeom prst="rect">
            <a:avLst/>
          </a:prstGeom>
        </p:spPr>
      </p:pic>
    </p:spTree>
    <p:extLst>
      <p:ext uri="{BB962C8B-B14F-4D97-AF65-F5344CB8AC3E}">
        <p14:creationId xmlns:p14="http://schemas.microsoft.com/office/powerpoint/2010/main" val="222039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 3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4092" y="4912479"/>
            <a:ext cx="489109" cy="671037"/>
          </a:xfrm>
          <a:prstGeom prst="rect">
            <a:avLst/>
          </a:prstGeom>
        </p:spPr>
      </p:pic>
      <p:sp>
        <p:nvSpPr>
          <p:cNvPr id="4" name="Espace réservé du titre 1"/>
          <p:cNvSpPr txBox="1">
            <a:spLocks/>
          </p:cNvSpPr>
          <p:nvPr/>
        </p:nvSpPr>
        <p:spPr>
          <a:xfrm>
            <a:off x="240" y="381120"/>
            <a:ext cx="12191521" cy="1510888"/>
          </a:xfrm>
          <a:prstGeom prst="rect">
            <a:avLst/>
          </a:prstGeom>
        </p:spPr>
        <p:txBody>
          <a:bodyPr vert="horz" lIns="81277" tIns="40638" rIns="81277" bIns="40638"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a:t>Hydra n°1 masque</a:t>
            </a:r>
          </a:p>
          <a:p>
            <a:pPr>
              <a:lnSpc>
                <a:spcPts val="2982"/>
              </a:lnSpc>
            </a:pPr>
            <a:endParaRPr lang="fr-FR" sz="1934" b="1" cap="small" dirty="0"/>
          </a:p>
        </p:txBody>
      </p:sp>
      <p:pic>
        <p:nvPicPr>
          <p:cNvPr id="10" name="Imag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1026" y="5065509"/>
            <a:ext cx="464262" cy="478377"/>
          </a:xfrm>
          <a:prstGeom prst="rect">
            <a:avLst/>
          </a:prstGeom>
        </p:spPr>
      </p:pic>
      <p:sp>
        <p:nvSpPr>
          <p:cNvPr id="11" name="Rectangle 10"/>
          <p:cNvSpPr/>
          <p:nvPr/>
        </p:nvSpPr>
        <p:spPr>
          <a:xfrm>
            <a:off x="240" y="5427222"/>
            <a:ext cx="2380381" cy="1015663"/>
          </a:xfrm>
          <a:prstGeom prst="rect">
            <a:avLst/>
          </a:prstGeom>
        </p:spPr>
        <p:txBody>
          <a:bodyPr wrap="square">
            <a:spAutoFit/>
          </a:bodyPr>
          <a:lstStyle/>
          <a:p>
            <a:pPr algn="ctr">
              <a:defRPr/>
            </a:pPr>
            <a:r>
              <a:rPr lang="fr-FR" sz="1200" dirty="0">
                <a:solidFill>
                  <a:srgbClr val="3E3E3E"/>
                </a:solidFill>
                <a:latin typeface="Roboto" panose="02000000000000000000" pitchFamily="2" charset="0"/>
                <a:ea typeface="Roboto" panose="02000000000000000000" pitchFamily="2" charset="0"/>
              </a:rPr>
              <a:t> </a:t>
            </a:r>
          </a:p>
          <a:p>
            <a:pPr algn="ctr">
              <a:defRPr/>
            </a:pPr>
            <a:r>
              <a:rPr lang="fr-FR" sz="1200" dirty="0" err="1">
                <a:solidFill>
                  <a:srgbClr val="3E3E3E"/>
                </a:solidFill>
                <a:latin typeface="Roboto" panose="02000000000000000000" pitchFamily="2" charset="0"/>
                <a:ea typeface="Roboto" panose="02000000000000000000" pitchFamily="2" charset="0"/>
              </a:rPr>
              <a:t>Imperata</a:t>
            </a:r>
            <a:r>
              <a:rPr lang="fr-FR" sz="1200" dirty="0">
                <a:solidFill>
                  <a:srgbClr val="3E3E3E"/>
                </a:solidFill>
                <a:latin typeface="Roboto" panose="02000000000000000000" pitchFamily="2" charset="0"/>
                <a:ea typeface="Roboto" panose="02000000000000000000" pitchFamily="2" charset="0"/>
              </a:rPr>
              <a:t> </a:t>
            </a:r>
            <a:r>
              <a:rPr lang="fr-FR" sz="1200" dirty="0" err="1">
                <a:solidFill>
                  <a:srgbClr val="3E3E3E"/>
                </a:solidFill>
                <a:latin typeface="Roboto" panose="02000000000000000000" pitchFamily="2" charset="0"/>
                <a:ea typeface="Roboto" panose="02000000000000000000" pitchFamily="2" charset="0"/>
              </a:rPr>
              <a:t>cylindrica</a:t>
            </a:r>
            <a:r>
              <a:rPr lang="fr-FR" sz="1200" dirty="0">
                <a:solidFill>
                  <a:srgbClr val="3E3E3E"/>
                </a:solidFill>
                <a:latin typeface="Roboto" panose="02000000000000000000" pitchFamily="2" charset="0"/>
                <a:ea typeface="Roboto" panose="02000000000000000000" pitchFamily="2" charset="0"/>
              </a:rPr>
              <a:t>, </a:t>
            </a:r>
            <a:r>
              <a:rPr lang="fr-FR" sz="1200" dirty="0" err="1">
                <a:solidFill>
                  <a:srgbClr val="3E3E3E"/>
                </a:solidFill>
                <a:latin typeface="Roboto" panose="02000000000000000000" pitchFamily="2" charset="0"/>
                <a:ea typeface="Roboto" panose="02000000000000000000" pitchFamily="2" charset="0"/>
              </a:rPr>
              <a:t>organic</a:t>
            </a:r>
            <a:r>
              <a:rPr lang="fr-FR" sz="1200" dirty="0">
                <a:solidFill>
                  <a:srgbClr val="3E3E3E"/>
                </a:solidFill>
                <a:latin typeface="Roboto" panose="02000000000000000000" pitchFamily="2" charset="0"/>
                <a:ea typeface="Roboto" panose="02000000000000000000" pitchFamily="2" charset="0"/>
              </a:rPr>
              <a:t> </a:t>
            </a:r>
            <a:r>
              <a:rPr lang="fr-FR" sz="1200" dirty="0" err="1">
                <a:solidFill>
                  <a:srgbClr val="3E3E3E"/>
                </a:solidFill>
                <a:latin typeface="Roboto" panose="02000000000000000000" pitchFamily="2" charset="0"/>
                <a:ea typeface="Roboto" panose="02000000000000000000" pitchFamily="2" charset="0"/>
              </a:rPr>
              <a:t>aloe</a:t>
            </a:r>
            <a:r>
              <a:rPr lang="fr-FR" sz="1200" dirty="0">
                <a:solidFill>
                  <a:srgbClr val="3E3E3E"/>
                </a:solidFill>
                <a:latin typeface="Roboto" panose="02000000000000000000" pitchFamily="2" charset="0"/>
                <a:ea typeface="Roboto" panose="02000000000000000000" pitchFamily="2" charset="0"/>
              </a:rPr>
              <a:t> </a:t>
            </a:r>
            <a:r>
              <a:rPr lang="fr-FR" sz="1200" dirty="0" err="1">
                <a:solidFill>
                  <a:srgbClr val="3E3E3E"/>
                </a:solidFill>
                <a:latin typeface="Roboto" panose="02000000000000000000" pitchFamily="2" charset="0"/>
                <a:ea typeface="Roboto" panose="02000000000000000000" pitchFamily="2" charset="0"/>
              </a:rPr>
              <a:t>vera</a:t>
            </a:r>
            <a:r>
              <a:rPr lang="fr-FR" sz="1200" dirty="0">
                <a:solidFill>
                  <a:srgbClr val="3E3E3E"/>
                </a:solidFill>
                <a:latin typeface="Roboto" panose="02000000000000000000" pitchFamily="2" charset="0"/>
                <a:ea typeface="Roboto" panose="02000000000000000000" pitchFamily="2" charset="0"/>
              </a:rPr>
              <a:t> bio, olive </a:t>
            </a:r>
            <a:r>
              <a:rPr lang="fr-FR" sz="1200" dirty="0" err="1">
                <a:solidFill>
                  <a:srgbClr val="3E3E3E"/>
                </a:solidFill>
                <a:latin typeface="Roboto" panose="02000000000000000000" pitchFamily="2" charset="0"/>
                <a:ea typeface="Roboto" panose="02000000000000000000" pitchFamily="2" charset="0"/>
              </a:rPr>
              <a:t>phytosqualane</a:t>
            </a:r>
            <a:r>
              <a:rPr lang="fr-FR" sz="1200" dirty="0">
                <a:solidFill>
                  <a:srgbClr val="3E3E3E"/>
                </a:solidFill>
                <a:latin typeface="Roboto" panose="02000000000000000000" pitchFamily="2" charset="0"/>
                <a:ea typeface="Roboto" panose="02000000000000000000" pitchFamily="2" charset="0"/>
              </a:rPr>
              <a:t>, </a:t>
            </a:r>
            <a:r>
              <a:rPr lang="fr-FR" sz="1200" dirty="0" err="1">
                <a:solidFill>
                  <a:srgbClr val="3E3E3E"/>
                </a:solidFill>
                <a:latin typeface="Roboto" panose="02000000000000000000" pitchFamily="2" charset="0"/>
                <a:ea typeface="Roboto" panose="02000000000000000000" pitchFamily="2" charset="0"/>
              </a:rPr>
              <a:t>vegetal</a:t>
            </a:r>
            <a:r>
              <a:rPr lang="fr-FR" sz="1200" dirty="0">
                <a:solidFill>
                  <a:srgbClr val="3E3E3E"/>
                </a:solidFill>
                <a:latin typeface="Roboto" panose="02000000000000000000" pitchFamily="2" charset="0"/>
                <a:ea typeface="Roboto" panose="02000000000000000000" pitchFamily="2" charset="0"/>
              </a:rPr>
              <a:t> </a:t>
            </a:r>
            <a:r>
              <a:rPr lang="fr-FR" sz="1200" dirty="0" err="1">
                <a:solidFill>
                  <a:srgbClr val="3E3E3E"/>
                </a:solidFill>
                <a:latin typeface="Roboto" panose="02000000000000000000" pitchFamily="2" charset="0"/>
                <a:ea typeface="Roboto" panose="02000000000000000000" pitchFamily="2" charset="0"/>
              </a:rPr>
              <a:t>glycerin</a:t>
            </a:r>
            <a:r>
              <a:rPr lang="fr-FR" sz="1200" dirty="0">
                <a:solidFill>
                  <a:srgbClr val="3E3E3E"/>
                </a:solidFill>
                <a:latin typeface="Roboto" panose="02000000000000000000" pitchFamily="2" charset="0"/>
                <a:ea typeface="Roboto" panose="02000000000000000000" pitchFamily="2" charset="0"/>
              </a:rPr>
              <a:t>, PCA</a:t>
            </a:r>
          </a:p>
          <a:p>
            <a:pPr algn="ctr">
              <a:defRPr/>
            </a:pPr>
            <a:r>
              <a:rPr lang="fr-FR" sz="1200" b="1" dirty="0">
                <a:solidFill>
                  <a:srgbClr val="3E3E3E"/>
                </a:solidFill>
                <a:latin typeface="Roboto" panose="02000000000000000000" pitchFamily="2" charset="0"/>
                <a:ea typeface="Roboto" panose="02000000000000000000" pitchFamily="2" charset="0"/>
              </a:rPr>
              <a:t>Hydratant</a:t>
            </a:r>
            <a:r>
              <a:rPr lang="fr-FR" sz="1200" dirty="0">
                <a:solidFill>
                  <a:srgbClr val="3E3E3E"/>
                </a:solidFill>
                <a:latin typeface="Roboto" panose="02000000000000000000" pitchFamily="2" charset="0"/>
                <a:ea typeface="Roboto" panose="02000000000000000000" pitchFamily="2" charset="0"/>
              </a:rPr>
              <a:t> </a:t>
            </a:r>
          </a:p>
        </p:txBody>
      </p:sp>
      <p:sp>
        <p:nvSpPr>
          <p:cNvPr id="13" name="Rectangle 12"/>
          <p:cNvSpPr/>
          <p:nvPr/>
        </p:nvSpPr>
        <p:spPr>
          <a:xfrm>
            <a:off x="2341138" y="5647017"/>
            <a:ext cx="1911001" cy="646331"/>
          </a:xfrm>
          <a:prstGeom prst="rect">
            <a:avLst/>
          </a:prstGeom>
        </p:spPr>
        <p:txBody>
          <a:bodyPr wrap="square">
            <a:spAutoFit/>
          </a:bodyPr>
          <a:lstStyle/>
          <a:p>
            <a:pPr algn="ctr">
              <a:defRPr/>
            </a:pPr>
            <a:r>
              <a:rPr lang="fr-FR" sz="1200" dirty="0" err="1">
                <a:solidFill>
                  <a:srgbClr val="3E3E3E"/>
                </a:solidFill>
                <a:latin typeface="Roboto" panose="02000000000000000000" pitchFamily="2" charset="0"/>
                <a:ea typeface="Roboto" panose="02000000000000000000" pitchFamily="2" charset="0"/>
              </a:rPr>
              <a:t>Vitamin</a:t>
            </a:r>
            <a:r>
              <a:rPr lang="fr-FR" sz="1200" dirty="0">
                <a:solidFill>
                  <a:srgbClr val="3E3E3E"/>
                </a:solidFill>
                <a:latin typeface="Roboto" panose="02000000000000000000" pitchFamily="2" charset="0"/>
                <a:ea typeface="Roboto" panose="02000000000000000000" pitchFamily="2" charset="0"/>
              </a:rPr>
              <a:t> A and </a:t>
            </a:r>
            <a:r>
              <a:rPr lang="fr-FR" sz="1200" dirty="0" err="1">
                <a:solidFill>
                  <a:srgbClr val="3E3E3E"/>
                </a:solidFill>
                <a:latin typeface="Roboto" panose="02000000000000000000" pitchFamily="2" charset="0"/>
                <a:ea typeface="Roboto" panose="02000000000000000000" pitchFamily="2" charset="0"/>
              </a:rPr>
              <a:t>silicon</a:t>
            </a:r>
            <a:r>
              <a:rPr lang="fr-FR" sz="1200" dirty="0">
                <a:solidFill>
                  <a:srgbClr val="3E3E3E"/>
                </a:solidFill>
                <a:latin typeface="Roboto" panose="02000000000000000000" pitchFamily="2" charset="0"/>
                <a:ea typeface="Roboto" panose="02000000000000000000" pitchFamily="2" charset="0"/>
              </a:rPr>
              <a:t> </a:t>
            </a:r>
            <a:r>
              <a:rPr lang="fr-FR" sz="1200" dirty="0" err="1">
                <a:solidFill>
                  <a:srgbClr val="3E3E3E"/>
                </a:solidFill>
                <a:latin typeface="Roboto" panose="02000000000000000000" pitchFamily="2" charset="0"/>
                <a:ea typeface="Roboto" panose="02000000000000000000" pitchFamily="2" charset="0"/>
              </a:rPr>
              <a:t>derivative</a:t>
            </a:r>
            <a:endParaRPr lang="fr-FR" sz="1200" dirty="0">
              <a:solidFill>
                <a:srgbClr val="3E3E3E"/>
              </a:solidFill>
              <a:latin typeface="Roboto" panose="02000000000000000000" pitchFamily="2" charset="0"/>
              <a:ea typeface="Roboto" panose="02000000000000000000" pitchFamily="2" charset="0"/>
            </a:endParaRPr>
          </a:p>
          <a:p>
            <a:pPr algn="ctr">
              <a:defRPr/>
            </a:pPr>
            <a:r>
              <a:rPr lang="fr-FR" sz="1200" b="1" dirty="0" err="1">
                <a:solidFill>
                  <a:srgbClr val="3E3E3E"/>
                </a:solidFill>
                <a:latin typeface="Roboto" panose="02000000000000000000" pitchFamily="2" charset="0"/>
                <a:ea typeface="Roboto" panose="02000000000000000000" pitchFamily="2" charset="0"/>
              </a:rPr>
              <a:t>Regenerating</a:t>
            </a:r>
            <a:r>
              <a:rPr lang="fr-FR" sz="1200" b="1" dirty="0">
                <a:solidFill>
                  <a:srgbClr val="3E3E3E"/>
                </a:solidFill>
                <a:latin typeface="Roboto" panose="02000000000000000000" pitchFamily="2" charset="0"/>
                <a:ea typeface="Roboto" panose="02000000000000000000" pitchFamily="2" charset="0"/>
              </a:rPr>
              <a:t> </a:t>
            </a:r>
          </a:p>
        </p:txBody>
      </p:sp>
      <p:sp>
        <p:nvSpPr>
          <p:cNvPr id="14" name="Rectangle 13"/>
          <p:cNvSpPr/>
          <p:nvPr/>
        </p:nvSpPr>
        <p:spPr>
          <a:xfrm>
            <a:off x="6342583" y="5611861"/>
            <a:ext cx="1672283" cy="461665"/>
          </a:xfrm>
          <a:prstGeom prst="rect">
            <a:avLst/>
          </a:prstGeom>
        </p:spPr>
        <p:txBody>
          <a:bodyPr wrap="square">
            <a:spAutoFit/>
          </a:bodyPr>
          <a:lstStyle/>
          <a:p>
            <a:pPr algn="ctr">
              <a:defRPr/>
            </a:pPr>
            <a:r>
              <a:rPr lang="fr-FR" sz="1200" dirty="0">
                <a:solidFill>
                  <a:prstClr val="black"/>
                </a:solidFill>
                <a:latin typeface="Roboto" panose="02000000000000000000" pitchFamily="2" charset="0"/>
                <a:ea typeface="Roboto" panose="02000000000000000000" pitchFamily="2" charset="0"/>
              </a:rPr>
              <a:t>Jojoba</a:t>
            </a:r>
          </a:p>
          <a:p>
            <a:pPr algn="ctr">
              <a:defRPr/>
            </a:pPr>
            <a:r>
              <a:rPr lang="fr-FR" sz="1200" b="1" dirty="0" err="1">
                <a:solidFill>
                  <a:prstClr val="black"/>
                </a:solidFill>
                <a:latin typeface="Roboto" panose="02000000000000000000" pitchFamily="2" charset="0"/>
                <a:ea typeface="Roboto" panose="02000000000000000000" pitchFamily="2" charset="0"/>
              </a:rPr>
              <a:t>Reparing</a:t>
            </a:r>
            <a:endParaRPr lang="fr-FR" sz="1200" b="1" dirty="0">
              <a:solidFill>
                <a:prstClr val="black"/>
              </a:solidFill>
              <a:latin typeface="Roboto" panose="02000000000000000000" pitchFamily="2" charset="0"/>
              <a:ea typeface="Roboto" panose="02000000000000000000" pitchFamily="2" charset="0"/>
            </a:endParaRPr>
          </a:p>
        </p:txBody>
      </p:sp>
      <p:grpSp>
        <p:nvGrpSpPr>
          <p:cNvPr id="25" name="Groupe 24"/>
          <p:cNvGrpSpPr/>
          <p:nvPr/>
        </p:nvGrpSpPr>
        <p:grpSpPr>
          <a:xfrm>
            <a:off x="10913514" y="4884091"/>
            <a:ext cx="755158" cy="341152"/>
            <a:chOff x="10100930" y="5195486"/>
            <a:chExt cx="1204600" cy="544193"/>
          </a:xfrm>
        </p:grpSpPr>
        <p:pic>
          <p:nvPicPr>
            <p:cNvPr id="17" name="Image 1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100930" y="5220928"/>
              <a:ext cx="583594" cy="518751"/>
            </a:xfrm>
            <a:prstGeom prst="rect">
              <a:avLst/>
            </a:prstGeom>
          </p:spPr>
        </p:pic>
        <p:pic>
          <p:nvPicPr>
            <p:cNvPr id="19" name="Image 18"/>
            <p:cNvPicPr>
              <a:picLocks noChangeAspect="1"/>
            </p:cNvPicPr>
            <p:nvPr/>
          </p:nvPicPr>
          <p:blipFill rotWithShape="1">
            <a:blip r:embed="rId6" cstate="email">
              <a:extLst>
                <a:ext uri="{28A0092B-C50C-407E-A947-70E740481C1C}">
                  <a14:useLocalDpi xmlns:a14="http://schemas.microsoft.com/office/drawing/2010/main"/>
                </a:ext>
              </a:extLst>
            </a:blip>
            <a:srcRect t="-3"/>
            <a:stretch/>
          </p:blipFill>
          <p:spPr>
            <a:xfrm>
              <a:off x="10718898" y="5195486"/>
              <a:ext cx="586632" cy="544193"/>
            </a:xfrm>
            <a:prstGeom prst="rect">
              <a:avLst/>
            </a:prstGeom>
          </p:spPr>
        </p:pic>
      </p:grpSp>
      <p:sp>
        <p:nvSpPr>
          <p:cNvPr id="22" name="Rectangle 21"/>
          <p:cNvSpPr/>
          <p:nvPr/>
        </p:nvSpPr>
        <p:spPr>
          <a:xfrm>
            <a:off x="10531730" y="5543884"/>
            <a:ext cx="1538370" cy="1015663"/>
          </a:xfrm>
          <a:prstGeom prst="rect">
            <a:avLst/>
          </a:prstGeom>
        </p:spPr>
        <p:txBody>
          <a:bodyPr wrap="square">
            <a:spAutoFit/>
          </a:bodyPr>
          <a:lstStyle/>
          <a:p>
            <a:pPr algn="ctr">
              <a:defRPr/>
            </a:pPr>
            <a:r>
              <a:rPr lang="en-US" sz="1200" dirty="0">
                <a:solidFill>
                  <a:prstClr val="black"/>
                </a:solidFill>
                <a:latin typeface="Roboto" panose="02000000000000000000" pitchFamily="2" charset="0"/>
                <a:ea typeface="Roboto" panose="02000000000000000000" pitchFamily="2" charset="0"/>
              </a:rPr>
              <a:t>rose, chamomile and</a:t>
            </a:r>
          </a:p>
          <a:p>
            <a:pPr algn="ctr">
              <a:defRPr/>
            </a:pPr>
            <a:r>
              <a:rPr lang="en-US" sz="1200" dirty="0" err="1">
                <a:solidFill>
                  <a:prstClr val="black"/>
                </a:solidFill>
                <a:latin typeface="Roboto" panose="02000000000000000000" pitchFamily="2" charset="0"/>
                <a:ea typeface="Roboto" panose="02000000000000000000" pitchFamily="2" charset="0"/>
              </a:rPr>
              <a:t>shiu</a:t>
            </a:r>
            <a:r>
              <a:rPr lang="en-US" sz="1200" dirty="0">
                <a:solidFill>
                  <a:prstClr val="black"/>
                </a:solidFill>
                <a:latin typeface="Roboto" panose="02000000000000000000" pitchFamily="2" charset="0"/>
                <a:ea typeface="Roboto" panose="02000000000000000000" pitchFamily="2" charset="0"/>
              </a:rPr>
              <a:t> E.O</a:t>
            </a:r>
          </a:p>
          <a:p>
            <a:pPr algn="ctr">
              <a:defRPr/>
            </a:pPr>
            <a:r>
              <a:rPr lang="fr-FR" sz="1200" b="1" dirty="0" err="1">
                <a:solidFill>
                  <a:prstClr val="black"/>
                </a:solidFill>
                <a:latin typeface="Roboto" panose="02000000000000000000" pitchFamily="2" charset="0"/>
                <a:ea typeface="Roboto" panose="02000000000000000000" pitchFamily="2" charset="0"/>
              </a:rPr>
              <a:t>Balancing</a:t>
            </a:r>
            <a:r>
              <a:rPr lang="fr-FR" sz="1200" b="1" dirty="0">
                <a:solidFill>
                  <a:prstClr val="black"/>
                </a:solidFill>
                <a:latin typeface="Roboto" panose="02000000000000000000" pitchFamily="2" charset="0"/>
                <a:ea typeface="Roboto" panose="02000000000000000000" pitchFamily="2" charset="0"/>
              </a:rPr>
              <a:t> - </a:t>
            </a:r>
            <a:r>
              <a:rPr lang="fr-FR" sz="1200" b="1" dirty="0" err="1">
                <a:solidFill>
                  <a:prstClr val="black"/>
                </a:solidFill>
                <a:latin typeface="Roboto" panose="02000000000000000000" pitchFamily="2" charset="0"/>
                <a:ea typeface="Roboto" panose="02000000000000000000" pitchFamily="2" charset="0"/>
              </a:rPr>
              <a:t>relaxing</a:t>
            </a:r>
            <a:r>
              <a:rPr lang="fr-FR" sz="1200" b="1" dirty="0">
                <a:solidFill>
                  <a:prstClr val="black"/>
                </a:solidFill>
                <a:latin typeface="Roboto" panose="02000000000000000000" pitchFamily="2" charset="0"/>
                <a:ea typeface="Roboto" panose="02000000000000000000" pitchFamily="2" charset="0"/>
              </a:rPr>
              <a:t> </a:t>
            </a:r>
          </a:p>
        </p:txBody>
      </p:sp>
      <p:sp>
        <p:nvSpPr>
          <p:cNvPr id="24" name="Rectangle 23"/>
          <p:cNvSpPr/>
          <p:nvPr/>
        </p:nvSpPr>
        <p:spPr>
          <a:xfrm>
            <a:off x="4545875" y="1449765"/>
            <a:ext cx="5846684" cy="3173431"/>
          </a:xfrm>
          <a:prstGeom prst="rect">
            <a:avLst/>
          </a:prstGeom>
          <a:noFill/>
          <a:ln>
            <a:solidFill>
              <a:srgbClr val="C2E1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6" name="Rectangle 25"/>
          <p:cNvSpPr/>
          <p:nvPr/>
        </p:nvSpPr>
        <p:spPr>
          <a:xfrm>
            <a:off x="4667472" y="1450168"/>
            <a:ext cx="5603489" cy="3231654"/>
          </a:xfrm>
          <a:prstGeom prst="rect">
            <a:avLst/>
          </a:prstGeom>
        </p:spPr>
        <p:txBody>
          <a:bodyPr wrap="square">
            <a:spAutoFit/>
          </a:bodyPr>
          <a:lstStyle/>
          <a:p>
            <a:pPr algn="just">
              <a:defRPr/>
            </a:pPr>
            <a:r>
              <a:rPr lang="fr-FR" sz="1600" dirty="0">
                <a:solidFill>
                  <a:srgbClr val="3E3E3E"/>
                </a:solidFill>
                <a:latin typeface="Roboto" panose="02000000000000000000" pitchFamily="2" charset="0"/>
                <a:ea typeface="Roboto" panose="02000000000000000000" pitchFamily="2" charset="0"/>
              </a:rPr>
              <a:t>▪ 1 to 3 times a </a:t>
            </a:r>
            <a:r>
              <a:rPr lang="fr-FR" sz="1600" dirty="0" err="1">
                <a:solidFill>
                  <a:srgbClr val="3E3E3E"/>
                </a:solidFill>
                <a:latin typeface="Roboto" panose="02000000000000000000" pitchFamily="2" charset="0"/>
                <a:ea typeface="Roboto" panose="02000000000000000000" pitchFamily="2" charset="0"/>
              </a:rPr>
              <a:t>week</a:t>
            </a:r>
            <a:r>
              <a:rPr lang="fr-FR" sz="1600" dirty="0">
                <a:solidFill>
                  <a:srgbClr val="3E3E3E"/>
                </a:solidFill>
                <a:latin typeface="Roboto" panose="02000000000000000000" pitchFamily="2" charset="0"/>
                <a:ea typeface="Roboto" panose="02000000000000000000" pitchFamily="2" charset="0"/>
              </a:rPr>
              <a:t> : </a:t>
            </a:r>
            <a:r>
              <a:rPr lang="en-US" sz="1600" dirty="0">
                <a:solidFill>
                  <a:srgbClr val="3E3E3E"/>
                </a:solidFill>
                <a:latin typeface="Roboto" panose="02000000000000000000" pitchFamily="2" charset="0"/>
                <a:ea typeface="Roboto" panose="02000000000000000000" pitchFamily="2" charset="0"/>
              </a:rPr>
              <a:t>Apply in thick layer to the face and neck. Leave on for 20 min. to an hour according to the needs. Absorb the excess with a tissue. Do not rinse off.</a:t>
            </a:r>
          </a:p>
          <a:p>
            <a:pPr algn="just">
              <a:defRPr/>
            </a:pPr>
            <a:endParaRPr lang="fr-FR" sz="1600" dirty="0">
              <a:solidFill>
                <a:srgbClr val="3E3E3E"/>
              </a:solidFill>
              <a:latin typeface="Roboto" panose="02000000000000000000" pitchFamily="2" charset="0"/>
              <a:ea typeface="Roboto" panose="02000000000000000000" pitchFamily="2" charset="0"/>
            </a:endParaRPr>
          </a:p>
          <a:p>
            <a:pPr algn="just">
              <a:defRPr/>
            </a:pPr>
            <a:r>
              <a:rPr lang="fr-FR" sz="1600" dirty="0">
                <a:solidFill>
                  <a:srgbClr val="3E3E3E"/>
                </a:solidFill>
                <a:latin typeface="Roboto" panose="02000000000000000000" pitchFamily="2" charset="0"/>
                <a:ea typeface="Roboto" panose="02000000000000000000" pitchFamily="2" charset="0"/>
              </a:rPr>
              <a:t>▪ For </a:t>
            </a:r>
            <a:r>
              <a:rPr lang="fr-FR" sz="1600" dirty="0" err="1">
                <a:solidFill>
                  <a:srgbClr val="3E3E3E"/>
                </a:solidFill>
                <a:latin typeface="Roboto" panose="02000000000000000000" pitchFamily="2" charset="0"/>
                <a:ea typeface="Roboto" panose="02000000000000000000" pitchFamily="2" charset="0"/>
              </a:rPr>
              <a:t>very</a:t>
            </a:r>
            <a:r>
              <a:rPr lang="fr-FR" sz="1600" dirty="0">
                <a:solidFill>
                  <a:srgbClr val="3E3E3E"/>
                </a:solidFill>
                <a:latin typeface="Roboto" panose="02000000000000000000" pitchFamily="2" charset="0"/>
                <a:ea typeface="Roboto" panose="02000000000000000000" pitchFamily="2" charset="0"/>
              </a:rPr>
              <a:t> </a:t>
            </a:r>
            <a:r>
              <a:rPr lang="fr-FR" sz="1600" dirty="0" err="1">
                <a:solidFill>
                  <a:srgbClr val="3E3E3E"/>
                </a:solidFill>
                <a:latin typeface="Roboto" panose="02000000000000000000" pitchFamily="2" charset="0"/>
                <a:ea typeface="Roboto" panose="02000000000000000000" pitchFamily="2" charset="0"/>
              </a:rPr>
              <a:t>dehydrated</a:t>
            </a:r>
            <a:r>
              <a:rPr lang="fr-FR" sz="1600" dirty="0">
                <a:solidFill>
                  <a:srgbClr val="3E3E3E"/>
                </a:solidFill>
                <a:latin typeface="Roboto" panose="02000000000000000000" pitchFamily="2" charset="0"/>
                <a:ea typeface="Roboto" panose="02000000000000000000" pitchFamily="2" charset="0"/>
              </a:rPr>
              <a:t> skin : </a:t>
            </a:r>
            <a:r>
              <a:rPr lang="en-US" sz="1600" dirty="0">
                <a:solidFill>
                  <a:srgbClr val="3E3E3E"/>
                </a:solidFill>
                <a:latin typeface="Roboto" panose="02000000000000000000" pitchFamily="2" charset="0"/>
                <a:ea typeface="Roboto" panose="02000000000000000000" pitchFamily="2" charset="0"/>
              </a:rPr>
              <a:t>Use as a sleeping mask for 1 week instead of your usual cream. </a:t>
            </a:r>
            <a:endParaRPr lang="fr-FR" sz="1600" dirty="0">
              <a:solidFill>
                <a:srgbClr val="3E3E3E"/>
              </a:solidFill>
              <a:latin typeface="Roboto" panose="02000000000000000000" pitchFamily="2" charset="0"/>
              <a:ea typeface="Roboto" panose="02000000000000000000" pitchFamily="2" charset="0"/>
            </a:endParaRPr>
          </a:p>
          <a:p>
            <a:pPr algn="just">
              <a:defRPr/>
            </a:pPr>
            <a:endParaRPr lang="fr-FR" sz="1600" dirty="0">
              <a:solidFill>
                <a:srgbClr val="3E3E3E"/>
              </a:solidFill>
              <a:latin typeface="Roboto" panose="02000000000000000000" pitchFamily="2" charset="0"/>
              <a:ea typeface="Roboto" panose="02000000000000000000" pitchFamily="2" charset="0"/>
            </a:endParaRPr>
          </a:p>
          <a:p>
            <a:pPr algn="just">
              <a:defRPr/>
            </a:pPr>
            <a:r>
              <a:rPr lang="fr-FR" sz="1600" dirty="0">
                <a:solidFill>
                  <a:srgbClr val="3E3E3E"/>
                </a:solidFill>
                <a:latin typeface="Roboto" panose="02000000000000000000" pitchFamily="2" charset="0"/>
                <a:ea typeface="Roboto" panose="02000000000000000000" pitchFamily="2" charset="0"/>
              </a:rPr>
              <a:t>▪ </a:t>
            </a:r>
            <a:r>
              <a:rPr lang="en-US" sz="1600" dirty="0">
                <a:solidFill>
                  <a:srgbClr val="3E3E3E"/>
                </a:solidFill>
                <a:latin typeface="Roboto" panose="02000000000000000000" pitchFamily="2" charset="0"/>
                <a:ea typeface="Roboto" panose="02000000000000000000" pitchFamily="2" charset="0"/>
              </a:rPr>
              <a:t>Very damaged skin (excess of sun exposure, microdermabrasion…)</a:t>
            </a:r>
            <a:r>
              <a:rPr lang="fr-FR" sz="1600" dirty="0">
                <a:solidFill>
                  <a:srgbClr val="3E3E3E"/>
                </a:solidFill>
                <a:latin typeface="Roboto" panose="02000000000000000000" pitchFamily="2" charset="0"/>
                <a:ea typeface="Roboto" panose="02000000000000000000" pitchFamily="2" charset="0"/>
              </a:rPr>
              <a:t> : </a:t>
            </a:r>
            <a:r>
              <a:rPr lang="en-US" sz="1600" dirty="0">
                <a:solidFill>
                  <a:srgbClr val="3E3E3E"/>
                </a:solidFill>
                <a:latin typeface="Roboto" panose="02000000000000000000" pitchFamily="2" charset="0"/>
                <a:ea typeface="Roboto" panose="02000000000000000000" pitchFamily="2" charset="0"/>
              </a:rPr>
              <a:t>Use as a sleeping mask for 3 weeks instead of your usual cream. </a:t>
            </a:r>
          </a:p>
          <a:p>
            <a:pPr algn="just">
              <a:defRPr/>
            </a:pPr>
            <a:endParaRPr lang="en-US" sz="1600" dirty="0">
              <a:solidFill>
                <a:srgbClr val="3E3E3E"/>
              </a:solidFill>
              <a:latin typeface="Roboto" panose="02000000000000000000" pitchFamily="2" charset="0"/>
              <a:ea typeface="Roboto" panose="02000000000000000000" pitchFamily="2" charset="0"/>
            </a:endParaRPr>
          </a:p>
          <a:p>
            <a:pPr algn="just">
              <a:defRPr/>
            </a:pPr>
            <a:r>
              <a:rPr lang="fr-FR" sz="1400" i="1" dirty="0" err="1">
                <a:solidFill>
                  <a:srgbClr val="3E3E3E"/>
                </a:solidFill>
                <a:latin typeface="Roboto" panose="02000000000000000000" pitchFamily="2" charset="0"/>
                <a:ea typeface="Roboto" panose="02000000000000000000" pitchFamily="2" charset="0"/>
              </a:rPr>
              <a:t>Personnal</a:t>
            </a:r>
            <a:r>
              <a:rPr lang="fr-FR" sz="1400" i="1" dirty="0">
                <a:solidFill>
                  <a:srgbClr val="3E3E3E"/>
                </a:solidFill>
                <a:latin typeface="Roboto" panose="02000000000000000000" pitchFamily="2" charset="0"/>
                <a:ea typeface="Roboto" panose="02000000000000000000" pitchFamily="2" charset="0"/>
              </a:rPr>
              <a:t> </a:t>
            </a:r>
            <a:r>
              <a:rPr lang="fr-FR" sz="1400" i="1" dirty="0" err="1">
                <a:solidFill>
                  <a:srgbClr val="3E3E3E"/>
                </a:solidFill>
                <a:latin typeface="Roboto" panose="02000000000000000000" pitchFamily="2" charset="0"/>
                <a:ea typeface="Roboto" panose="02000000000000000000" pitchFamily="2" charset="0"/>
              </a:rPr>
              <a:t>tips</a:t>
            </a:r>
            <a:r>
              <a:rPr lang="fr-FR" sz="1400" i="1" dirty="0">
                <a:solidFill>
                  <a:srgbClr val="3E3E3E"/>
                </a:solidFill>
                <a:latin typeface="Roboto" panose="02000000000000000000" pitchFamily="2" charset="0"/>
                <a:ea typeface="Roboto" panose="02000000000000000000" pitchFamily="2" charset="0"/>
              </a:rPr>
              <a:t> :  </a:t>
            </a:r>
            <a:r>
              <a:rPr lang="fr-FR" sz="1400" i="1" dirty="0" err="1">
                <a:solidFill>
                  <a:srgbClr val="3E3E3E"/>
                </a:solidFill>
                <a:latin typeface="Roboto" panose="02000000000000000000" pitchFamily="2" charset="0"/>
                <a:ea typeface="Roboto" panose="02000000000000000000" pitchFamily="2" charset="0"/>
              </a:rPr>
              <a:t>Add</a:t>
            </a:r>
            <a:r>
              <a:rPr lang="fr-FR" sz="1400" i="1" dirty="0">
                <a:solidFill>
                  <a:srgbClr val="3E3E3E"/>
                </a:solidFill>
                <a:latin typeface="Roboto" panose="02000000000000000000" pitchFamily="2" charset="0"/>
                <a:ea typeface="Roboto" panose="02000000000000000000" pitchFamily="2" charset="0"/>
              </a:rPr>
              <a:t> Hydra n°1 </a:t>
            </a:r>
            <a:r>
              <a:rPr lang="fr-FR" sz="1400" i="1" dirty="0" err="1">
                <a:solidFill>
                  <a:srgbClr val="3E3E3E"/>
                </a:solidFill>
                <a:latin typeface="Roboto" panose="02000000000000000000" pitchFamily="2" charset="0"/>
                <a:ea typeface="Roboto" panose="02000000000000000000" pitchFamily="2" charset="0"/>
              </a:rPr>
              <a:t>serum</a:t>
            </a:r>
            <a:r>
              <a:rPr lang="fr-FR" sz="1400" i="1" dirty="0">
                <a:solidFill>
                  <a:srgbClr val="3E3E3E"/>
                </a:solidFill>
                <a:latin typeface="Roboto" panose="02000000000000000000" pitchFamily="2" charset="0"/>
                <a:ea typeface="Roboto" panose="02000000000000000000" pitchFamily="2" charset="0"/>
              </a:rPr>
              <a:t> </a:t>
            </a:r>
            <a:r>
              <a:rPr lang="fr-FR" sz="1400" i="1" dirty="0" err="1">
                <a:solidFill>
                  <a:srgbClr val="3E3E3E"/>
                </a:solidFill>
                <a:latin typeface="Roboto" panose="02000000000000000000" pitchFamily="2" charset="0"/>
                <a:ea typeface="Roboto" panose="02000000000000000000" pitchFamily="2" charset="0"/>
              </a:rPr>
              <a:t>before</a:t>
            </a:r>
            <a:r>
              <a:rPr lang="fr-FR" sz="1400" i="1" dirty="0">
                <a:solidFill>
                  <a:srgbClr val="3E3E3E"/>
                </a:solidFill>
                <a:latin typeface="Roboto" panose="02000000000000000000" pitchFamily="2" charset="0"/>
                <a:ea typeface="Roboto" panose="02000000000000000000" pitchFamily="2" charset="0"/>
              </a:rPr>
              <a:t> </a:t>
            </a:r>
            <a:r>
              <a:rPr lang="fr-FR" sz="1400" i="1" dirty="0" err="1">
                <a:solidFill>
                  <a:srgbClr val="3E3E3E"/>
                </a:solidFill>
                <a:latin typeface="Roboto" panose="02000000000000000000" pitchFamily="2" charset="0"/>
                <a:ea typeface="Roboto" panose="02000000000000000000" pitchFamily="2" charset="0"/>
              </a:rPr>
              <a:t>applying</a:t>
            </a:r>
            <a:r>
              <a:rPr lang="fr-FR" sz="1400" i="1" dirty="0">
                <a:solidFill>
                  <a:srgbClr val="3E3E3E"/>
                </a:solidFill>
                <a:latin typeface="Roboto" panose="02000000000000000000" pitchFamily="2" charset="0"/>
                <a:ea typeface="Roboto" panose="02000000000000000000" pitchFamily="2" charset="0"/>
              </a:rPr>
              <a:t> </a:t>
            </a:r>
            <a:r>
              <a:rPr lang="fr-FR" sz="1400" i="1" dirty="0" err="1">
                <a:solidFill>
                  <a:srgbClr val="3E3E3E"/>
                </a:solidFill>
                <a:latin typeface="Roboto" panose="02000000000000000000" pitchFamily="2" charset="0"/>
                <a:ea typeface="Roboto" panose="02000000000000000000" pitchFamily="2" charset="0"/>
              </a:rPr>
              <a:t>your</a:t>
            </a:r>
            <a:r>
              <a:rPr lang="fr-FR" sz="1400" i="1" dirty="0">
                <a:solidFill>
                  <a:srgbClr val="3E3E3E"/>
                </a:solidFill>
                <a:latin typeface="Roboto" panose="02000000000000000000" pitchFamily="2" charset="0"/>
                <a:ea typeface="Roboto" panose="02000000000000000000" pitchFamily="2" charset="0"/>
              </a:rPr>
              <a:t> </a:t>
            </a:r>
            <a:r>
              <a:rPr lang="fr-FR" sz="1400" i="1" dirty="0" err="1">
                <a:solidFill>
                  <a:srgbClr val="3E3E3E"/>
                </a:solidFill>
                <a:latin typeface="Roboto" panose="02000000000000000000" pitchFamily="2" charset="0"/>
                <a:ea typeface="Roboto" panose="02000000000000000000" pitchFamily="2" charset="0"/>
              </a:rPr>
              <a:t>mask</a:t>
            </a:r>
            <a:r>
              <a:rPr lang="fr-FR" sz="1400" i="1" dirty="0">
                <a:solidFill>
                  <a:srgbClr val="3E3E3E"/>
                </a:solidFill>
                <a:latin typeface="Roboto" panose="02000000000000000000" pitchFamily="2" charset="0"/>
                <a:ea typeface="Roboto" panose="02000000000000000000" pitchFamily="2" charset="0"/>
              </a:rPr>
              <a:t> - </a:t>
            </a:r>
            <a:r>
              <a:rPr lang="en-US" sz="1400" i="1" dirty="0">
                <a:solidFill>
                  <a:srgbClr val="3E3E3E"/>
                </a:solidFill>
                <a:latin typeface="Roboto" panose="02000000000000000000" pitchFamily="2" charset="0"/>
                <a:ea typeface="Roboto" panose="02000000000000000000" pitchFamily="2" charset="0"/>
              </a:rPr>
              <a:t>take a steam bath while applying the mask </a:t>
            </a:r>
          </a:p>
        </p:txBody>
      </p:sp>
      <p:grpSp>
        <p:nvGrpSpPr>
          <p:cNvPr id="36" name="Groupe 35"/>
          <p:cNvGrpSpPr/>
          <p:nvPr/>
        </p:nvGrpSpPr>
        <p:grpSpPr>
          <a:xfrm>
            <a:off x="239862" y="4593782"/>
            <a:ext cx="1000078" cy="488765"/>
            <a:chOff x="294588" y="4878292"/>
            <a:chExt cx="1509688" cy="737824"/>
          </a:xfrm>
        </p:grpSpPr>
        <p:pic>
          <p:nvPicPr>
            <p:cNvPr id="27" name="Image 2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66453" y="4878292"/>
              <a:ext cx="737823" cy="737823"/>
            </a:xfrm>
            <a:prstGeom prst="rect">
              <a:avLst/>
            </a:prstGeom>
          </p:spPr>
        </p:pic>
        <p:pic>
          <p:nvPicPr>
            <p:cNvPr id="29" name="Image 28"/>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94588" y="4878293"/>
              <a:ext cx="737823" cy="737823"/>
            </a:xfrm>
            <a:prstGeom prst="rect">
              <a:avLst/>
            </a:prstGeom>
          </p:spPr>
        </p:pic>
      </p:grpSp>
      <p:pic>
        <p:nvPicPr>
          <p:cNvPr id="33" name="Image 32"/>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143996" y="8273578"/>
            <a:ext cx="829203" cy="816429"/>
          </a:xfrm>
          <a:prstGeom prst="rect">
            <a:avLst/>
          </a:prstGeom>
        </p:spPr>
      </p:pic>
      <p:sp>
        <p:nvSpPr>
          <p:cNvPr id="38" name="object 18"/>
          <p:cNvSpPr/>
          <p:nvPr/>
        </p:nvSpPr>
        <p:spPr>
          <a:xfrm rot="17265207">
            <a:off x="1095907" y="3918070"/>
            <a:ext cx="581625" cy="139695"/>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C2E1EB"/>
          </a:solidFill>
        </p:spPr>
        <p:txBody>
          <a:bodyPr wrap="square" lIns="0" tIns="0" rIns="0" bIns="0" rtlCol="0"/>
          <a:lstStyle/>
          <a:p>
            <a:endParaRPr sz="1400">
              <a:solidFill>
                <a:srgbClr val="C2E1EB"/>
              </a:solidFill>
              <a:ea typeface="Roboto" panose="02000000000000000000" pitchFamily="2" charset="0"/>
            </a:endParaRPr>
          </a:p>
        </p:txBody>
      </p:sp>
      <p:sp>
        <p:nvSpPr>
          <p:cNvPr id="40" name="Rectangle 39"/>
          <p:cNvSpPr/>
          <p:nvPr/>
        </p:nvSpPr>
        <p:spPr>
          <a:xfrm>
            <a:off x="4420114" y="5576625"/>
            <a:ext cx="2319981" cy="830997"/>
          </a:xfrm>
          <a:prstGeom prst="rect">
            <a:avLst/>
          </a:prstGeom>
        </p:spPr>
        <p:txBody>
          <a:bodyPr wrap="square">
            <a:spAutoFit/>
          </a:bodyPr>
          <a:lstStyle/>
          <a:p>
            <a:pPr algn="ctr">
              <a:defRPr/>
            </a:pPr>
            <a:r>
              <a:rPr lang="fr-FR" sz="1200" dirty="0" err="1">
                <a:solidFill>
                  <a:prstClr val="black"/>
                </a:solidFill>
                <a:latin typeface="Roboto" panose="02000000000000000000" pitchFamily="2" charset="0"/>
                <a:ea typeface="Roboto" panose="02000000000000000000" pitchFamily="2" charset="0"/>
              </a:rPr>
              <a:t>Bacopa</a:t>
            </a:r>
            <a:r>
              <a:rPr lang="fr-FR" sz="1200" dirty="0">
                <a:solidFill>
                  <a:prstClr val="black"/>
                </a:solidFill>
                <a:latin typeface="Roboto" panose="02000000000000000000" pitchFamily="2" charset="0"/>
                <a:ea typeface="Roboto" panose="02000000000000000000" pitchFamily="2" charset="0"/>
              </a:rPr>
              <a:t> </a:t>
            </a:r>
            <a:r>
              <a:rPr lang="fr-FR" sz="1200" dirty="0" err="1">
                <a:solidFill>
                  <a:prstClr val="black"/>
                </a:solidFill>
                <a:latin typeface="Roboto" panose="02000000000000000000" pitchFamily="2" charset="0"/>
                <a:ea typeface="Roboto" panose="02000000000000000000" pitchFamily="2" charset="0"/>
              </a:rPr>
              <a:t>monniera</a:t>
            </a:r>
            <a:r>
              <a:rPr lang="fr-FR" sz="1200" dirty="0">
                <a:solidFill>
                  <a:prstClr val="black"/>
                </a:solidFill>
                <a:latin typeface="Roboto" panose="02000000000000000000" pitchFamily="2" charset="0"/>
                <a:ea typeface="Roboto" panose="02000000000000000000" pitchFamily="2" charset="0"/>
              </a:rPr>
              <a:t> </a:t>
            </a:r>
          </a:p>
          <a:p>
            <a:pPr algn="ctr">
              <a:defRPr/>
            </a:pPr>
            <a:r>
              <a:rPr lang="fr-FR" sz="1200" dirty="0" err="1">
                <a:solidFill>
                  <a:prstClr val="black"/>
                </a:solidFill>
                <a:latin typeface="Roboto" panose="02000000000000000000" pitchFamily="2" charset="0"/>
                <a:ea typeface="Roboto" panose="02000000000000000000" pitchFamily="2" charset="0"/>
              </a:rPr>
              <a:t>Vitamins</a:t>
            </a:r>
            <a:r>
              <a:rPr lang="fr-FR" sz="1200" dirty="0">
                <a:solidFill>
                  <a:prstClr val="black"/>
                </a:solidFill>
                <a:latin typeface="Roboto" panose="02000000000000000000" pitchFamily="2" charset="0"/>
                <a:ea typeface="Roboto" panose="02000000000000000000" pitchFamily="2" charset="0"/>
              </a:rPr>
              <a:t> E, C </a:t>
            </a:r>
          </a:p>
          <a:p>
            <a:pPr algn="ctr">
              <a:defRPr/>
            </a:pPr>
            <a:r>
              <a:rPr lang="fr-FR" sz="1200" b="1" dirty="0">
                <a:solidFill>
                  <a:prstClr val="black"/>
                </a:solidFill>
                <a:latin typeface="Roboto" panose="02000000000000000000" pitchFamily="2" charset="0"/>
                <a:ea typeface="Roboto" panose="02000000000000000000" pitchFamily="2" charset="0"/>
              </a:rPr>
              <a:t>Antioxydant </a:t>
            </a:r>
          </a:p>
          <a:p>
            <a:pPr algn="ctr">
              <a:defRPr/>
            </a:pPr>
            <a:endParaRPr lang="fr-FR" sz="1200" b="1" dirty="0">
              <a:solidFill>
                <a:prstClr val="black"/>
              </a:solidFill>
              <a:latin typeface="Roboto" panose="02000000000000000000" pitchFamily="2" charset="0"/>
              <a:ea typeface="Roboto" panose="02000000000000000000" pitchFamily="2" charset="0"/>
            </a:endParaRPr>
          </a:p>
        </p:txBody>
      </p:sp>
      <p:pic>
        <p:nvPicPr>
          <p:cNvPr id="20" name="Image 1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654738" y="4730154"/>
            <a:ext cx="526602" cy="722476"/>
          </a:xfrm>
          <a:prstGeom prst="rect">
            <a:avLst/>
          </a:prstGeom>
        </p:spPr>
      </p:pic>
      <p:sp>
        <p:nvSpPr>
          <p:cNvPr id="41" name="Rectangle 40"/>
          <p:cNvSpPr/>
          <p:nvPr/>
        </p:nvSpPr>
        <p:spPr>
          <a:xfrm>
            <a:off x="8225839" y="5611881"/>
            <a:ext cx="1911001" cy="646331"/>
          </a:xfrm>
          <a:prstGeom prst="rect">
            <a:avLst/>
          </a:prstGeom>
        </p:spPr>
        <p:txBody>
          <a:bodyPr wrap="square">
            <a:spAutoFit/>
          </a:bodyPr>
          <a:lstStyle/>
          <a:p>
            <a:pPr algn="ctr">
              <a:defRPr/>
            </a:pPr>
            <a:r>
              <a:rPr lang="fr-FR" sz="1200" dirty="0" err="1">
                <a:solidFill>
                  <a:srgbClr val="3E3E3E"/>
                </a:solidFill>
                <a:latin typeface="Roboto" panose="02000000000000000000" pitchFamily="2" charset="0"/>
                <a:ea typeface="Roboto" panose="02000000000000000000" pitchFamily="2" charset="0"/>
              </a:rPr>
              <a:t>Vitamin</a:t>
            </a:r>
            <a:r>
              <a:rPr lang="fr-FR" sz="1200" dirty="0">
                <a:solidFill>
                  <a:srgbClr val="3E3E3E"/>
                </a:solidFill>
                <a:latin typeface="Roboto" panose="02000000000000000000" pitchFamily="2" charset="0"/>
                <a:ea typeface="Roboto" panose="02000000000000000000" pitchFamily="2" charset="0"/>
              </a:rPr>
              <a:t> B5 </a:t>
            </a:r>
          </a:p>
          <a:p>
            <a:pPr algn="ctr">
              <a:defRPr/>
            </a:pPr>
            <a:r>
              <a:rPr lang="fr-FR" sz="1200" dirty="0">
                <a:solidFill>
                  <a:srgbClr val="3E3E3E"/>
                </a:solidFill>
                <a:latin typeface="Roboto" panose="02000000000000000000" pitchFamily="2" charset="0"/>
                <a:ea typeface="Roboto" panose="02000000000000000000" pitchFamily="2" charset="0"/>
              </a:rPr>
              <a:t>et </a:t>
            </a:r>
            <a:r>
              <a:rPr lang="fr-FR" sz="1200" dirty="0" err="1">
                <a:solidFill>
                  <a:srgbClr val="3E3E3E"/>
                </a:solidFill>
                <a:latin typeface="Roboto" panose="02000000000000000000" pitchFamily="2" charset="0"/>
                <a:ea typeface="Roboto" panose="02000000000000000000" pitchFamily="2" charset="0"/>
              </a:rPr>
              <a:t>bisabolol</a:t>
            </a:r>
            <a:endParaRPr lang="fr-FR" sz="1200" dirty="0">
              <a:solidFill>
                <a:srgbClr val="3E3E3E"/>
              </a:solidFill>
              <a:latin typeface="Roboto" panose="02000000000000000000" pitchFamily="2" charset="0"/>
              <a:ea typeface="Roboto" panose="02000000000000000000" pitchFamily="2" charset="0"/>
            </a:endParaRPr>
          </a:p>
          <a:p>
            <a:pPr algn="ctr">
              <a:defRPr/>
            </a:pPr>
            <a:r>
              <a:rPr lang="fr-FR" sz="1200" b="1" dirty="0" err="1">
                <a:solidFill>
                  <a:srgbClr val="3E3E3E"/>
                </a:solidFill>
                <a:latin typeface="Roboto" panose="02000000000000000000" pitchFamily="2" charset="0"/>
                <a:ea typeface="Roboto" panose="02000000000000000000" pitchFamily="2" charset="0"/>
              </a:rPr>
              <a:t>Soothing</a:t>
            </a:r>
            <a:endParaRPr lang="fr-FR" sz="1200" b="1" dirty="0">
              <a:solidFill>
                <a:srgbClr val="3E3E3E"/>
              </a:solidFill>
              <a:latin typeface="Roboto" panose="02000000000000000000" pitchFamily="2" charset="0"/>
              <a:ea typeface="Roboto" panose="02000000000000000000" pitchFamily="2" charset="0"/>
            </a:endParaRPr>
          </a:p>
        </p:txBody>
      </p:sp>
      <p:pic>
        <p:nvPicPr>
          <p:cNvPr id="5" name="Image 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01622" y="1450724"/>
            <a:ext cx="2547164" cy="3183594"/>
          </a:xfrm>
          <a:prstGeom prst="rect">
            <a:avLst/>
          </a:prstGeom>
        </p:spPr>
      </p:pic>
      <p:pic>
        <p:nvPicPr>
          <p:cNvPr id="7" name="Image 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024071" y="4703228"/>
            <a:ext cx="545135" cy="748534"/>
          </a:xfrm>
          <a:prstGeom prst="rect">
            <a:avLst/>
          </a:prstGeom>
        </p:spPr>
      </p:pic>
      <p:pic>
        <p:nvPicPr>
          <p:cNvPr id="39" name="Image 38"/>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259264" y="4610741"/>
            <a:ext cx="488764" cy="491921"/>
          </a:xfrm>
          <a:prstGeom prst="rect">
            <a:avLst/>
          </a:prstGeom>
        </p:spPr>
      </p:pic>
      <p:pic>
        <p:nvPicPr>
          <p:cNvPr id="34" name="Image 3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381220" y="4740511"/>
            <a:ext cx="757708" cy="681431"/>
          </a:xfrm>
          <a:prstGeom prst="rect">
            <a:avLst/>
          </a:prstGeom>
        </p:spPr>
      </p:pic>
      <p:pic>
        <p:nvPicPr>
          <p:cNvPr id="42" name="Image 41"/>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4834014" y="4680399"/>
            <a:ext cx="683558" cy="669196"/>
          </a:xfrm>
          <a:prstGeom prst="rect">
            <a:avLst/>
          </a:prstGeom>
        </p:spPr>
      </p:pic>
      <p:pic>
        <p:nvPicPr>
          <p:cNvPr id="43" name="Image 42"/>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6883802" y="4774892"/>
            <a:ext cx="637928" cy="647051"/>
          </a:xfrm>
          <a:prstGeom prst="rect">
            <a:avLst/>
          </a:prstGeom>
        </p:spPr>
      </p:pic>
      <p:pic>
        <p:nvPicPr>
          <p:cNvPr id="44" name="Image 43"/>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114422" y="4736510"/>
            <a:ext cx="517337" cy="709765"/>
          </a:xfrm>
          <a:prstGeom prst="rect">
            <a:avLst/>
          </a:prstGeom>
        </p:spPr>
      </p:pic>
      <p:sp>
        <p:nvSpPr>
          <p:cNvPr id="30" name="Rectangle 29"/>
          <p:cNvSpPr/>
          <p:nvPr/>
        </p:nvSpPr>
        <p:spPr>
          <a:xfrm>
            <a:off x="2021240" y="4682935"/>
            <a:ext cx="792355" cy="830997"/>
          </a:xfrm>
          <a:prstGeom prst="rect">
            <a:avLst/>
          </a:prstGeom>
        </p:spPr>
        <p:txBody>
          <a:bodyPr wrap="square">
            <a:spAutoFit/>
          </a:bodyPr>
          <a:lstStyle/>
          <a:p>
            <a:pPr algn="ctr">
              <a:defRPr/>
            </a:pPr>
            <a:r>
              <a:rPr lang="fr-FR" sz="4800" b="1" dirty="0">
                <a:solidFill>
                  <a:srgbClr val="C2E1EB"/>
                </a:solidFill>
                <a:latin typeface="Roboto" panose="02000000000000000000" pitchFamily="2" charset="0"/>
                <a:ea typeface="Roboto" panose="02000000000000000000" pitchFamily="2" charset="0"/>
              </a:rPr>
              <a:t>+</a:t>
            </a:r>
            <a:endParaRPr lang="fr-FR" sz="1100" b="1" dirty="0">
              <a:solidFill>
                <a:srgbClr val="C2E1EB"/>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9681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22" grpId="0"/>
      <p:bldP spid="38" grpId="0" animBg="1"/>
      <p:bldP spid="40" grpId="0"/>
      <p:bldP spid="41"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41"/>
          <p:cNvSpPr/>
          <p:nvPr/>
        </p:nvSpPr>
        <p:spPr>
          <a:xfrm>
            <a:off x="329846" y="3159168"/>
            <a:ext cx="6028513" cy="1714984"/>
          </a:xfrm>
          <a:prstGeom prst="rect">
            <a:avLst/>
          </a:prstGeom>
          <a:solidFill>
            <a:srgbClr val="FFF2EA"/>
          </a:solidFill>
          <a:ln>
            <a:noFill/>
          </a:ln>
        </p:spPr>
        <p:txBody>
          <a:bodyPr spcFirstLastPara="1" wrap="square" lIns="60967" tIns="60967" rIns="60967" bIns="60967" anchor="ctr" anchorCtr="0">
            <a:noAutofit/>
          </a:bodyPr>
          <a:lstStyle/>
          <a:p>
            <a:pPr>
              <a:buClr>
                <a:srgbClr val="000000"/>
              </a:buClr>
              <a:buSzPts val="900"/>
            </a:pPr>
            <a:endParaRPr sz="1200">
              <a:solidFill>
                <a:srgbClr val="000000"/>
              </a:solidFill>
              <a:latin typeface="Arial"/>
              <a:ea typeface="Arial"/>
              <a:cs typeface="Arial"/>
              <a:sym typeface="Arial"/>
            </a:endParaRPr>
          </a:p>
        </p:txBody>
      </p:sp>
      <p:sp>
        <p:nvSpPr>
          <p:cNvPr id="825" name="Google Shape;825;p41"/>
          <p:cNvSpPr txBox="1"/>
          <p:nvPr/>
        </p:nvSpPr>
        <p:spPr>
          <a:xfrm>
            <a:off x="231491" y="3273380"/>
            <a:ext cx="6225200" cy="1559475"/>
          </a:xfrm>
          <a:prstGeom prst="rect">
            <a:avLst/>
          </a:prstGeom>
          <a:noFill/>
          <a:ln>
            <a:noFill/>
          </a:ln>
        </p:spPr>
        <p:txBody>
          <a:bodyPr spcFirstLastPara="1" wrap="square" lIns="121900" tIns="60933" rIns="121900" bIns="60933" anchor="t" anchorCtr="0">
            <a:spAutoFit/>
          </a:bodyPr>
          <a:lstStyle/>
          <a:p>
            <a:r>
              <a:rPr lang="en-US" sz="2400" dirty="0">
                <a:solidFill>
                  <a:srgbClr val="000000"/>
                </a:solidFill>
                <a:latin typeface="Roboto Light" panose="02000000000000000000" pitchFamily="2" charset="0"/>
                <a:ea typeface="Roboto Light" panose="02000000000000000000" pitchFamily="2" charset="0"/>
                <a:cs typeface="Arial"/>
                <a:sym typeface="Arial"/>
              </a:rPr>
              <a:t>LOTION YON-KA PS TRAVEL SIZE </a:t>
            </a:r>
            <a:r>
              <a:rPr lang="en-US" sz="2400" b="1" dirty="0">
                <a:solidFill>
                  <a:srgbClr val="000000"/>
                </a:solidFill>
                <a:latin typeface="Roboto Light" panose="02000000000000000000" pitchFamily="2" charset="0"/>
                <a:ea typeface="Roboto Light" panose="02000000000000000000" pitchFamily="2" charset="0"/>
                <a:cs typeface="Arial"/>
                <a:sym typeface="Arial"/>
              </a:rPr>
              <a:t>FOR FREE</a:t>
            </a:r>
            <a:endParaRPr lang="en-US" sz="2400" b="1" dirty="0">
              <a:latin typeface="Roboto Light" panose="02000000000000000000" pitchFamily="2" charset="0"/>
              <a:ea typeface="Roboto Light" panose="02000000000000000000" pitchFamily="2" charset="0"/>
            </a:endParaRPr>
          </a:p>
          <a:p>
            <a:r>
              <a:rPr lang="fr-FR" sz="2267" dirty="0">
                <a:solidFill>
                  <a:srgbClr val="000000"/>
                </a:solidFill>
                <a:latin typeface="Roboto Light" panose="02000000000000000000" pitchFamily="2" charset="0"/>
                <a:ea typeface="Roboto Light" panose="02000000000000000000" pitchFamily="2" charset="0"/>
                <a:cs typeface="Arial"/>
                <a:sym typeface="Arial"/>
              </a:rPr>
              <a:t>GLYCONIGHT 10% MASQUE 50ML</a:t>
            </a:r>
            <a:endParaRPr sz="1733" dirty="0">
              <a:latin typeface="Roboto Light" panose="02000000000000000000" pitchFamily="2" charset="0"/>
              <a:ea typeface="Roboto Light" panose="02000000000000000000" pitchFamily="2" charset="0"/>
            </a:endParaRPr>
          </a:p>
          <a:p>
            <a:r>
              <a:rPr lang="fr-FR" sz="2267" dirty="0">
                <a:solidFill>
                  <a:srgbClr val="000000"/>
                </a:solidFill>
                <a:latin typeface="Roboto Light" panose="02000000000000000000" pitchFamily="2" charset="0"/>
                <a:ea typeface="Roboto Light" panose="02000000000000000000" pitchFamily="2" charset="0"/>
                <a:cs typeface="Arial"/>
                <a:sym typeface="Arial"/>
              </a:rPr>
              <a:t>SERUM C20 5ML </a:t>
            </a:r>
            <a:endParaRPr sz="1733" dirty="0">
              <a:latin typeface="Roboto Light" panose="02000000000000000000" pitchFamily="2" charset="0"/>
              <a:ea typeface="Roboto Light" panose="02000000000000000000" pitchFamily="2" charset="0"/>
            </a:endParaRPr>
          </a:p>
          <a:p>
            <a:r>
              <a:rPr lang="fr-FR" sz="2400" dirty="0">
                <a:solidFill>
                  <a:srgbClr val="000000"/>
                </a:solidFill>
                <a:latin typeface="Roboto Light" panose="02000000000000000000" pitchFamily="2" charset="0"/>
                <a:ea typeface="Roboto Light" panose="02000000000000000000" pitchFamily="2" charset="0"/>
                <a:cs typeface="Arial"/>
                <a:sym typeface="Arial"/>
              </a:rPr>
              <a:t>LUXURY KIT </a:t>
            </a:r>
            <a:r>
              <a:rPr lang="fr-FR" sz="2400" b="1" dirty="0">
                <a:solidFill>
                  <a:srgbClr val="000000"/>
                </a:solidFill>
                <a:latin typeface="Roboto Light" panose="02000000000000000000" pitchFamily="2" charset="0"/>
                <a:ea typeface="Roboto Light" panose="02000000000000000000" pitchFamily="2" charset="0"/>
                <a:cs typeface="Arial"/>
                <a:sym typeface="Arial"/>
              </a:rPr>
              <a:t>FOR FREE</a:t>
            </a:r>
            <a:endParaRPr lang="fr-FR" sz="2400" b="1" dirty="0">
              <a:latin typeface="Roboto Light" panose="02000000000000000000" pitchFamily="2" charset="0"/>
              <a:ea typeface="Roboto Light" panose="02000000000000000000" pitchFamily="2" charset="0"/>
            </a:endParaRPr>
          </a:p>
        </p:txBody>
      </p:sp>
      <p:sp>
        <p:nvSpPr>
          <p:cNvPr id="829" name="Google Shape;829;p41"/>
          <p:cNvSpPr txBox="1"/>
          <p:nvPr/>
        </p:nvSpPr>
        <p:spPr>
          <a:xfrm>
            <a:off x="227678" y="1783231"/>
            <a:ext cx="6476021" cy="779711"/>
          </a:xfrm>
          <a:prstGeom prst="rect">
            <a:avLst/>
          </a:prstGeom>
          <a:noFill/>
          <a:ln>
            <a:noFill/>
          </a:ln>
        </p:spPr>
        <p:txBody>
          <a:bodyPr spcFirstLastPara="1" wrap="square" lIns="121900" tIns="60933" rIns="121900" bIns="60933" anchor="t" anchorCtr="0">
            <a:spAutoFit/>
          </a:bodyPr>
          <a:lstStyle/>
          <a:p>
            <a:r>
              <a:rPr lang="en-US" sz="2400" cap="small" dirty="0">
                <a:solidFill>
                  <a:srgbClr val="000000"/>
                </a:solidFill>
                <a:latin typeface="Roboto Light" panose="02000000000000000000" pitchFamily="2" charset="0"/>
                <a:ea typeface="Roboto Light" panose="02000000000000000000" pitchFamily="2" charset="0"/>
                <a:cs typeface="Arial"/>
                <a:sym typeface="Arial"/>
              </a:rPr>
              <a:t>Radiant</a:t>
            </a:r>
            <a:r>
              <a:rPr lang="en-US" sz="1867" cap="small" dirty="0">
                <a:solidFill>
                  <a:srgbClr val="000000"/>
                </a:solidFill>
                <a:latin typeface="Roboto Light" panose="02000000000000000000" pitchFamily="2" charset="0"/>
                <a:ea typeface="Roboto Light" panose="02000000000000000000" pitchFamily="2" charset="0"/>
                <a:cs typeface="Arial"/>
                <a:sym typeface="Arial"/>
              </a:rPr>
              <a:t>, visibly younger-looking skin, with an even complexion that doesn't need any tricks to glow.</a:t>
            </a:r>
            <a:endParaRPr sz="2400" dirty="0">
              <a:latin typeface="Roboto Light" panose="02000000000000000000" pitchFamily="2" charset="0"/>
              <a:ea typeface="Roboto Light" panose="02000000000000000000" pitchFamily="2" charset="0"/>
            </a:endParaRPr>
          </a:p>
        </p:txBody>
      </p:sp>
      <p:sp>
        <p:nvSpPr>
          <p:cNvPr id="17" name="Titre 6">
            <a:extLst>
              <a:ext uri="{FF2B5EF4-FFF2-40B4-BE49-F238E27FC236}">
                <a16:creationId xmlns:a16="http://schemas.microsoft.com/office/drawing/2014/main" id="{267A6B6C-D094-4CC6-837D-6BCA9D69264B}"/>
              </a:ext>
            </a:extLst>
          </p:cNvPr>
          <p:cNvSpPr txBox="1">
            <a:spLocks/>
          </p:cNvSpPr>
          <p:nvPr/>
        </p:nvSpPr>
        <p:spPr>
          <a:xfrm>
            <a:off x="990600" y="406769"/>
            <a:ext cx="10515600" cy="4814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dirty="0">
                <a:solidFill>
                  <a:srgbClr val="3E3E3E"/>
                </a:solidFill>
                <a:latin typeface="KyivType Sans2" panose="00000500000000000000" pitchFamily="50" charset="0"/>
              </a:rPr>
              <a:t>RADIANCE OFFER</a:t>
            </a:r>
          </a:p>
        </p:txBody>
      </p:sp>
      <p:pic>
        <p:nvPicPr>
          <p:cNvPr id="3" name="Image 2" descr="Une image contenant texte, affaires de toilette, Produits de beauté, lotion&#10;&#10;Description générée automatiquement">
            <a:extLst>
              <a:ext uri="{FF2B5EF4-FFF2-40B4-BE49-F238E27FC236}">
                <a16:creationId xmlns:a16="http://schemas.microsoft.com/office/drawing/2014/main" id="{D9EAF4B2-5A60-4CE6-B90F-B0FDFC425B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47965" y="1369295"/>
            <a:ext cx="4680000" cy="4680000"/>
          </a:xfrm>
          <a:prstGeom prst="rect">
            <a:avLst/>
          </a:prstGeom>
        </p:spPr>
      </p:pic>
    </p:spTree>
    <p:extLst>
      <p:ext uri="{BB962C8B-B14F-4D97-AF65-F5344CB8AC3E}">
        <p14:creationId xmlns:p14="http://schemas.microsoft.com/office/powerpoint/2010/main" val="2452651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98673" y="2454171"/>
            <a:ext cx="2895445" cy="3972430"/>
          </a:xfrm>
          <a:prstGeom prst="rect">
            <a:avLst/>
          </a:prstGeom>
        </p:spPr>
      </p:pic>
      <p:sp>
        <p:nvSpPr>
          <p:cNvPr id="5" name="Titre 2"/>
          <p:cNvSpPr txBox="1">
            <a:spLocks/>
          </p:cNvSpPr>
          <p:nvPr/>
        </p:nvSpPr>
        <p:spPr>
          <a:xfrm>
            <a:off x="859536" y="220116"/>
            <a:ext cx="10515600" cy="941108"/>
          </a:xfrm>
          <a:prstGeom prst="rect">
            <a:avLst/>
          </a:prstGeom>
        </p:spPr>
        <p:txBody>
          <a:bodyPr vert="horz" lIns="91436" tIns="45718" rIns="91436" bIns="45718" rtlCol="0" anchor="ctr">
            <a:normAutofit/>
          </a:bodyPr>
          <a:lstStyle>
            <a:defPPr marR="0" lvl="0" algn="l" rtl="0">
              <a:lnSpc>
                <a:spcPct val="100000"/>
              </a:lnSpc>
              <a:spcBef>
                <a:spcPts val="0"/>
              </a:spcBef>
              <a:spcAft>
                <a:spcPts val="0"/>
              </a:spcAft>
              <a:defRPr lang="fr-FR"/>
            </a:defPPr>
            <a:lvl1pPr algn="ctr">
              <a:lnSpc>
                <a:spcPct val="90000"/>
              </a:lnSpc>
              <a:spcBef>
                <a:spcPct val="0"/>
              </a:spcBef>
              <a:buNone/>
              <a:defRPr sz="4800">
                <a:solidFill>
                  <a:srgbClr val="3E3E3E"/>
                </a:solidFill>
                <a:latin typeface="KyivType Sans2" panose="00000500000000000000" pitchFamily="50" charset="0"/>
                <a:ea typeface="+mj-ea"/>
                <a:cs typeface="+mj-cs"/>
              </a:defRPr>
            </a:lvl1pPr>
          </a:lstStyle>
          <a:p>
            <a:r>
              <a:rPr lang="fr-FR" dirty="0"/>
              <a:t>GLYCONIGHT 10% MASQUE</a:t>
            </a:r>
          </a:p>
        </p:txBody>
      </p:sp>
      <p:sp>
        <p:nvSpPr>
          <p:cNvPr id="6" name="Rectangle 5"/>
          <p:cNvSpPr/>
          <p:nvPr/>
        </p:nvSpPr>
        <p:spPr>
          <a:xfrm>
            <a:off x="0" y="1448481"/>
            <a:ext cx="12192000" cy="400110"/>
          </a:xfrm>
          <a:prstGeom prst="rect">
            <a:avLst/>
          </a:prstGeom>
        </p:spPr>
        <p:txBody>
          <a:bodyPr wrap="square">
            <a:spAutoFit/>
          </a:bodyPr>
          <a:lstStyle/>
          <a:p>
            <a:pPr lvl="0" algn="ctr">
              <a:defRPr/>
            </a:pPr>
            <a:r>
              <a:rPr lang="en-US" sz="2000" i="1" dirty="0">
                <a:solidFill>
                  <a:prstClr val="black"/>
                </a:solidFill>
                <a:latin typeface="KyivType Sans2" panose="00000500000000000000" charset="0"/>
                <a:ea typeface="Roboto Light" panose="020B0604020202020204" charset="0"/>
              </a:rPr>
              <a:t>The clean peel that gives your skin a new breath</a:t>
            </a:r>
            <a:endParaRPr lang="fr-FR" sz="2000" i="1" dirty="0">
              <a:solidFill>
                <a:prstClr val="black"/>
              </a:solidFill>
              <a:latin typeface="+mj-lt"/>
              <a:ea typeface="Roboto Light" panose="020B0604020202020204" charset="0"/>
            </a:endParaRPr>
          </a:p>
        </p:txBody>
      </p:sp>
      <p:sp>
        <p:nvSpPr>
          <p:cNvPr id="7" name="Arc 21"/>
          <p:cNvSpPr/>
          <p:nvPr/>
        </p:nvSpPr>
        <p:spPr>
          <a:xfrm rot="9523306">
            <a:off x="868652" y="1414874"/>
            <a:ext cx="2601172" cy="5148365"/>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Roboto Light" panose="020B0604020202020204" charset="0"/>
              <a:ea typeface="Roboto Light" panose="020B0604020202020204" charset="0"/>
            </a:endParaRPr>
          </a:p>
        </p:txBody>
      </p:sp>
      <p:sp>
        <p:nvSpPr>
          <p:cNvPr id="8" name="ZoneTexte 7"/>
          <p:cNvSpPr txBox="1"/>
          <p:nvPr/>
        </p:nvSpPr>
        <p:spPr>
          <a:xfrm>
            <a:off x="1461526" y="2443902"/>
            <a:ext cx="3957381" cy="738664"/>
          </a:xfrm>
          <a:prstGeom prst="rect">
            <a:avLst/>
          </a:prstGeom>
          <a:noFill/>
        </p:spPr>
        <p:txBody>
          <a:bodyPr wrap="square" rtlCol="0">
            <a:spAutoFit/>
          </a:bodyPr>
          <a:lstStyle/>
          <a:p>
            <a:pPr lvl="0">
              <a:defRPr/>
            </a:pPr>
            <a:r>
              <a:rPr lang="en-US" sz="1400" dirty="0">
                <a:solidFill>
                  <a:prstClr val="black"/>
                </a:solidFill>
                <a:latin typeface="Roboto Light" panose="020B0604020202020204" charset="0"/>
                <a:ea typeface="Roboto Light" panose="020B0604020202020204" charset="0"/>
              </a:rPr>
              <a:t>Immediate radiance from the first use</a:t>
            </a:r>
          </a:p>
          <a:p>
            <a:pPr lvl="0">
              <a:defRPr/>
            </a:pPr>
            <a:r>
              <a:rPr lang="en-US" sz="1400" dirty="0">
                <a:solidFill>
                  <a:prstClr val="black"/>
                </a:solidFill>
                <a:latin typeface="Roboto Light" panose="020B0604020202020204" charset="0"/>
                <a:ea typeface="Roboto Light" panose="020B0604020202020204" charset="0"/>
              </a:rPr>
              <a:t>Skin texture is refined and pores are tightened</a:t>
            </a:r>
          </a:p>
          <a:p>
            <a:pPr lvl="0">
              <a:defRPr/>
            </a:pPr>
            <a:r>
              <a:rPr lang="en-US" sz="1400" dirty="0" err="1">
                <a:solidFill>
                  <a:prstClr val="black"/>
                </a:solidFill>
                <a:latin typeface="Roboto Light" panose="020B0604020202020204" charset="0"/>
                <a:ea typeface="Roboto Light" panose="020B0604020202020204" charset="0"/>
              </a:rPr>
              <a:t>Smoothes</a:t>
            </a:r>
            <a:r>
              <a:rPr lang="en-US" sz="1400" dirty="0">
                <a:solidFill>
                  <a:prstClr val="black"/>
                </a:solidFill>
                <a:latin typeface="Roboto Light" panose="020B0604020202020204" charset="0"/>
                <a:ea typeface="Roboto Light" panose="020B0604020202020204" charset="0"/>
              </a:rPr>
              <a:t> fine lines and wrinkles</a:t>
            </a:r>
          </a:p>
        </p:txBody>
      </p:sp>
      <p:sp>
        <p:nvSpPr>
          <p:cNvPr id="9" name="Rectangle 8"/>
          <p:cNvSpPr/>
          <p:nvPr/>
        </p:nvSpPr>
        <p:spPr>
          <a:xfrm>
            <a:off x="3975166" y="5182554"/>
            <a:ext cx="3384791" cy="738664"/>
          </a:xfrm>
          <a:prstGeom prst="rect">
            <a:avLst/>
          </a:prstGeom>
          <a:noFill/>
        </p:spPr>
        <p:txBody>
          <a:bodyPr wrap="square" rtlCol="0">
            <a:spAutoFit/>
          </a:bodyPr>
          <a:lstStyle/>
          <a:p>
            <a:r>
              <a:rPr lang="en-US" sz="1400" dirty="0">
                <a:solidFill>
                  <a:prstClr val="black"/>
                </a:solidFill>
                <a:latin typeface="Roboto Light" panose="020B0604020202020204" charset="0"/>
                <a:ea typeface="Roboto Light" panose="020B0604020202020204" charset="0"/>
              </a:rPr>
              <a:t>Radiance of the complexion: + 24%*.</a:t>
            </a:r>
          </a:p>
          <a:p>
            <a:r>
              <a:rPr lang="en-US" sz="1400" dirty="0">
                <a:solidFill>
                  <a:prstClr val="black"/>
                </a:solidFill>
                <a:latin typeface="Roboto Light" panose="020B0604020202020204" charset="0"/>
                <a:ea typeface="Roboto Light" panose="020B0604020202020204" charset="0"/>
              </a:rPr>
              <a:t>Pore size: -19%*</a:t>
            </a:r>
          </a:p>
          <a:p>
            <a:r>
              <a:rPr lang="en-US" sz="1400" dirty="0">
                <a:solidFill>
                  <a:prstClr val="black"/>
                </a:solidFill>
                <a:latin typeface="Roboto Light" panose="020B0604020202020204" charset="0"/>
                <a:ea typeface="Roboto Light" panose="020B0604020202020204" charset="0"/>
              </a:rPr>
              <a:t>Depth of crow's feet wrinkles: -30%*</a:t>
            </a:r>
            <a:endParaRPr lang="fr-FR" sz="1400" dirty="0">
              <a:solidFill>
                <a:prstClr val="black"/>
              </a:solidFill>
              <a:latin typeface="Roboto Light" panose="020B0604020202020204" charset="0"/>
              <a:ea typeface="Roboto Light" panose="020B0604020202020204" charset="0"/>
            </a:endParaRPr>
          </a:p>
        </p:txBody>
      </p:sp>
      <p:pic>
        <p:nvPicPr>
          <p:cNvPr id="11" name="Imag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9320" y="2005416"/>
            <a:ext cx="1119598" cy="1418896"/>
          </a:xfrm>
          <a:prstGeom prst="rect">
            <a:avLst/>
          </a:prstGeom>
        </p:spPr>
      </p:pic>
      <p:pic>
        <p:nvPicPr>
          <p:cNvPr id="12" name="Imag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32689" y="4746628"/>
            <a:ext cx="1198836" cy="1461027"/>
          </a:xfrm>
          <a:prstGeom prst="rect">
            <a:avLst/>
          </a:prstGeom>
        </p:spPr>
      </p:pic>
      <p:pic>
        <p:nvPicPr>
          <p:cNvPr id="13" name="Imag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4275" y="3711141"/>
            <a:ext cx="1152633" cy="1218354"/>
          </a:xfrm>
          <a:prstGeom prst="rect">
            <a:avLst/>
          </a:prstGeom>
        </p:spPr>
      </p:pic>
      <p:sp>
        <p:nvSpPr>
          <p:cNvPr id="14" name="ZoneTexte 13"/>
          <p:cNvSpPr txBox="1"/>
          <p:nvPr/>
        </p:nvSpPr>
        <p:spPr>
          <a:xfrm>
            <a:off x="1063415" y="4892035"/>
            <a:ext cx="1511300" cy="338554"/>
          </a:xfrm>
          <a:prstGeom prst="rect">
            <a:avLst/>
          </a:prstGeom>
          <a:noFill/>
        </p:spPr>
        <p:txBody>
          <a:bodyPr wrap="square" rtlCol="0">
            <a:spAutoFit/>
          </a:bodyPr>
          <a:lstStyle/>
          <a:p>
            <a:r>
              <a:rPr lang="fr-FR" sz="1600" b="1" dirty="0">
                <a:solidFill>
                  <a:srgbClr val="CAC4DB"/>
                </a:solidFill>
                <a:latin typeface="Calibri Light" panose="020F0302020204030204" pitchFamily="34" charset="0"/>
                <a:ea typeface="Roboto" panose="02000000000000000000" pitchFamily="2" charset="0"/>
                <a:cs typeface="Calibri Light" panose="020F0302020204030204" pitchFamily="34" charset="0"/>
              </a:rPr>
              <a:t>Cible </a:t>
            </a:r>
          </a:p>
        </p:txBody>
      </p:sp>
      <p:pic>
        <p:nvPicPr>
          <p:cNvPr id="16" name="Image 15"/>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800143" y="2204698"/>
            <a:ext cx="1947748" cy="4287609"/>
          </a:xfrm>
          <a:prstGeom prst="rect">
            <a:avLst/>
          </a:prstGeom>
        </p:spPr>
      </p:pic>
      <p:sp>
        <p:nvSpPr>
          <p:cNvPr id="21" name="ZoneTexte 20"/>
          <p:cNvSpPr txBox="1"/>
          <p:nvPr/>
        </p:nvSpPr>
        <p:spPr>
          <a:xfrm>
            <a:off x="23150" y="6302862"/>
            <a:ext cx="5116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Roboto Condensed Light" panose="02000000000000000000" pitchFamily="2" charset="0"/>
                <a:ea typeface="Roboto Condensed Light" panose="02000000000000000000" pitchFamily="2" charset="0"/>
              </a:rPr>
              <a:t>*Etude clinique réalisée sous le contrôle d’un dermatologue sur 15 volontaires de 20 à 39 ans (1 mois) et 15 volontaires de 40 à 55 ans (2mois) - Moyenne des résultats sur l'ensemble des 2 groupes à 1 mois sauf densité du derme groupe 40-55 ans uniquement..</a:t>
            </a:r>
          </a:p>
        </p:txBody>
      </p:sp>
      <p:sp>
        <p:nvSpPr>
          <p:cNvPr id="2" name="Rectangle 1"/>
          <p:cNvSpPr/>
          <p:nvPr/>
        </p:nvSpPr>
        <p:spPr>
          <a:xfrm>
            <a:off x="2069393" y="3705012"/>
            <a:ext cx="5192567" cy="954107"/>
          </a:xfrm>
          <a:prstGeom prst="rect">
            <a:avLst/>
          </a:prstGeom>
          <a:noFill/>
        </p:spPr>
        <p:txBody>
          <a:bodyPr wrap="square" rtlCol="0">
            <a:spAutoFit/>
          </a:bodyPr>
          <a:lstStyle/>
          <a:p>
            <a:r>
              <a:rPr lang="en-US" sz="1400" dirty="0">
                <a:solidFill>
                  <a:prstClr val="black"/>
                </a:solidFill>
                <a:latin typeface="Roboto Light" panose="020B0604020202020204" charset="0"/>
                <a:ea typeface="Roboto Light" panose="020B0604020202020204" charset="0"/>
              </a:rPr>
              <a:t>For millennials </a:t>
            </a:r>
          </a:p>
          <a:p>
            <a:r>
              <a:rPr lang="en-US" sz="1400" dirty="0">
                <a:solidFill>
                  <a:prstClr val="black"/>
                </a:solidFill>
                <a:latin typeface="Roboto Light" panose="020B0604020202020204" charset="0"/>
                <a:ea typeface="Roboto Light" panose="020B0604020202020204" charset="0"/>
              </a:rPr>
              <a:t>(Blemish-free skin, radiance and treatment of first wrinkles)</a:t>
            </a:r>
          </a:p>
          <a:p>
            <a:r>
              <a:rPr lang="en-US" sz="1400" dirty="0">
                <a:solidFill>
                  <a:prstClr val="black"/>
                </a:solidFill>
                <a:latin typeface="Roboto Light" panose="020B0604020202020204" charset="0"/>
                <a:ea typeface="Roboto Light" panose="020B0604020202020204" charset="0"/>
              </a:rPr>
              <a:t>For more mature skin </a:t>
            </a:r>
          </a:p>
          <a:p>
            <a:r>
              <a:rPr lang="en-US" sz="1400" dirty="0">
                <a:solidFill>
                  <a:prstClr val="black"/>
                </a:solidFill>
                <a:latin typeface="Roboto Light" panose="020B0604020202020204" charset="0"/>
                <a:ea typeface="Roboto Light" panose="020B0604020202020204" charset="0"/>
              </a:rPr>
              <a:t>(An anti-aging effect (wrinkles++/firmness/spot) and radiance)</a:t>
            </a:r>
            <a:endParaRPr lang="fr-FR" sz="1400" dirty="0">
              <a:solidFill>
                <a:prstClr val="black"/>
              </a:solidFill>
              <a:latin typeface="Roboto Light" panose="020B0604020202020204" charset="0"/>
              <a:ea typeface="Roboto Light" panose="020B0604020202020204" charset="0"/>
            </a:endParaRPr>
          </a:p>
        </p:txBody>
      </p:sp>
    </p:spTree>
    <p:extLst>
      <p:ext uri="{BB962C8B-B14F-4D97-AF65-F5344CB8AC3E}">
        <p14:creationId xmlns:p14="http://schemas.microsoft.com/office/powerpoint/2010/main" val="42399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p:cNvSpPr txBox="1">
            <a:spLocks/>
          </p:cNvSpPr>
          <p:nvPr/>
        </p:nvSpPr>
        <p:spPr>
          <a:xfrm>
            <a:off x="859536" y="220116"/>
            <a:ext cx="10515600" cy="941108"/>
          </a:xfrm>
          <a:prstGeom prst="rect">
            <a:avLst/>
          </a:prstGeom>
        </p:spPr>
        <p:txBody>
          <a:bodyPr vert="horz" lIns="91436" tIns="45718" rIns="91436" bIns="45718" rtlCol="0" anchor="ctr">
            <a:normAutofit/>
          </a:bodyPr>
          <a:lstStyle>
            <a:defPPr marR="0" lvl="0" algn="l" rtl="0">
              <a:lnSpc>
                <a:spcPct val="100000"/>
              </a:lnSpc>
              <a:spcBef>
                <a:spcPts val="0"/>
              </a:spcBef>
              <a:spcAft>
                <a:spcPts val="0"/>
              </a:spcAft>
              <a:defRPr lang="fr-FR"/>
            </a:defPPr>
            <a:lvl1pPr algn="ctr">
              <a:lnSpc>
                <a:spcPct val="90000"/>
              </a:lnSpc>
              <a:spcBef>
                <a:spcPct val="0"/>
              </a:spcBef>
              <a:buNone/>
              <a:defRPr sz="4800">
                <a:solidFill>
                  <a:srgbClr val="3E3E3E"/>
                </a:solidFill>
                <a:latin typeface="KyivType Sans2" panose="00000500000000000000" pitchFamily="50" charset="0"/>
                <a:ea typeface="+mj-ea"/>
                <a:cs typeface="+mj-cs"/>
              </a:defRPr>
            </a:lvl1pPr>
          </a:lstStyle>
          <a:p>
            <a:r>
              <a:rPr lang="fr-FR" dirty="0"/>
              <a:t>GLYCONIGHT 10% MASQUE</a:t>
            </a:r>
          </a:p>
        </p:txBody>
      </p:sp>
      <p:sp>
        <p:nvSpPr>
          <p:cNvPr id="16" name="ZoneTexte 15"/>
          <p:cNvSpPr txBox="1"/>
          <p:nvPr/>
        </p:nvSpPr>
        <p:spPr>
          <a:xfrm>
            <a:off x="2301873" y="1398113"/>
            <a:ext cx="9535712" cy="3643551"/>
          </a:xfrm>
          <a:prstGeom prst="roundRect">
            <a:avLst/>
          </a:prstGeom>
          <a:solidFill>
            <a:schemeClr val="bg1"/>
          </a:solidFill>
          <a:ln>
            <a:solidFill>
              <a:schemeClr val="tx1">
                <a:lumMod val="65000"/>
                <a:lumOff val="35000"/>
              </a:schemeClr>
            </a:solidFill>
          </a:ln>
        </p:spPr>
        <p:txBody>
          <a:bodyPr wrap="square" rtlCol="0">
            <a:spAutoFit/>
          </a:bodyPr>
          <a:lstStyle>
            <a:defPPr>
              <a:defRPr lang="fr-FR"/>
            </a:defPPr>
            <a:lvl1pPr algn="just">
              <a:defRPr sz="1400">
                <a:latin typeface="Roboto Light" panose="02000000000000000000" pitchFamily="2" charset="0"/>
                <a:ea typeface="Roboto Light" panose="02000000000000000000" pitchFamily="2" charset="0"/>
              </a:defRPr>
            </a:lvl1pPr>
          </a:lstStyle>
          <a:p>
            <a:r>
              <a:rPr lang="fr-FR" dirty="0"/>
              <a:t>	</a:t>
            </a:r>
            <a:r>
              <a:rPr lang="en-US" dirty="0"/>
              <a:t> At night, after removing make up and cleansing, spray Yon-Ka Lotion and penetrate with effleurage 	movement then apply a thin layer of the mask to the face and neck.</a:t>
            </a:r>
          </a:p>
          <a:p>
            <a:r>
              <a:rPr lang="en-US" dirty="0"/>
              <a:t>	Leave on all night. Rinse off with tepid water the next morning. </a:t>
            </a:r>
          </a:p>
          <a:p>
            <a:r>
              <a:rPr lang="fr-FR" dirty="0"/>
              <a:t>	</a:t>
            </a:r>
          </a:p>
          <a:p>
            <a:r>
              <a:rPr lang="fr-FR" dirty="0"/>
              <a:t>				TRIPLE USE : </a:t>
            </a:r>
          </a:p>
          <a:p>
            <a:endParaRPr lang="fr-FR" dirty="0"/>
          </a:p>
          <a:p>
            <a:r>
              <a:rPr lang="fr-FR" dirty="0"/>
              <a:t>	1 : </a:t>
            </a:r>
            <a:r>
              <a:rPr lang="en-US" dirty="0"/>
              <a:t>Radiance-boosting mask: apply once at night for a radiance boost the next morning</a:t>
            </a:r>
            <a:endParaRPr lang="fr-FR" dirty="0"/>
          </a:p>
          <a:p>
            <a:r>
              <a:rPr lang="fr-FR" dirty="0"/>
              <a:t>	2 : </a:t>
            </a:r>
            <a:r>
              <a:rPr lang="en-US" dirty="0"/>
              <a:t>Maintenance treatment: use every other night for one or two weeks</a:t>
            </a:r>
            <a:endParaRPr lang="fr-FR" dirty="0"/>
          </a:p>
          <a:p>
            <a:r>
              <a:rPr lang="fr-FR" dirty="0"/>
              <a:t>	3 : </a:t>
            </a:r>
            <a:r>
              <a:rPr lang="en-US" dirty="0"/>
              <a:t>Intensive course of treatment (1 to 2 month): use every other night for the first week, then every night 	for each of the following weeks. </a:t>
            </a:r>
          </a:p>
          <a:p>
            <a:r>
              <a:rPr lang="en-US" dirty="0"/>
              <a:t>	Repeat this course of treatment twice or three times a year</a:t>
            </a:r>
          </a:p>
          <a:p>
            <a:endParaRPr lang="fr-FR" dirty="0"/>
          </a:p>
          <a:p>
            <a:r>
              <a:rPr lang="fr-FR" dirty="0"/>
              <a:t>	</a:t>
            </a:r>
            <a:r>
              <a:rPr lang="en-US" dirty="0"/>
              <a:t> Can also be applied on the neckline to smooth away wrinkles visibly and restore its youthful appearance 	 It’s an effective way to prime skin before a medical peel</a:t>
            </a:r>
            <a:endParaRPr lang="fr-FR" dirty="0"/>
          </a:p>
        </p:txBody>
      </p:sp>
      <p:pic>
        <p:nvPicPr>
          <p:cNvPr id="2" name="Imag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2177" y="3390147"/>
            <a:ext cx="768389" cy="692186"/>
          </a:xfrm>
          <a:prstGeom prst="rect">
            <a:avLst/>
          </a:prstGeom>
        </p:spPr>
      </p:pic>
      <p:pic>
        <p:nvPicPr>
          <p:cNvPr id="3" name="Imag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40419" y="1812631"/>
            <a:ext cx="787440" cy="755689"/>
          </a:xfrm>
          <a:prstGeom prst="rect">
            <a:avLst/>
          </a:prstGeom>
        </p:spPr>
      </p:pic>
      <p:sp>
        <p:nvSpPr>
          <p:cNvPr id="19" name="Rectangle 18"/>
          <p:cNvSpPr/>
          <p:nvPr/>
        </p:nvSpPr>
        <p:spPr>
          <a:xfrm>
            <a:off x="-94873" y="5978111"/>
            <a:ext cx="2830916" cy="523220"/>
          </a:xfrm>
          <a:prstGeom prst="rect">
            <a:avLst/>
          </a:prstGeom>
        </p:spPr>
        <p:txBody>
          <a:bodyPr wrap="square">
            <a:spAutoFit/>
          </a:bodyPr>
          <a:lstStyle/>
          <a:p>
            <a:pPr algn="ctr">
              <a:defRPr/>
            </a:pPr>
            <a:r>
              <a:rPr lang="fr-FR" sz="1400" dirty="0">
                <a:latin typeface="Roboto Light" panose="02000000000000000000" pitchFamily="2" charset="0"/>
                <a:ea typeface="Roboto Light" panose="02000000000000000000" pitchFamily="2" charset="0"/>
              </a:rPr>
              <a:t>10% pure </a:t>
            </a:r>
            <a:r>
              <a:rPr lang="fr-FR" sz="1400" dirty="0" err="1">
                <a:latin typeface="Roboto Light" panose="02000000000000000000" pitchFamily="2" charset="0"/>
                <a:ea typeface="Roboto Light" panose="02000000000000000000" pitchFamily="2" charset="0"/>
              </a:rPr>
              <a:t>glycolic</a:t>
            </a:r>
            <a:r>
              <a:rPr lang="fr-FR" sz="1400" dirty="0">
                <a:latin typeface="Roboto Light" panose="02000000000000000000" pitchFamily="2" charset="0"/>
                <a:ea typeface="Roboto Light" panose="02000000000000000000" pitchFamily="2" charset="0"/>
              </a:rPr>
              <a:t> </a:t>
            </a:r>
            <a:r>
              <a:rPr lang="fr-FR" sz="1400" dirty="0" err="1">
                <a:latin typeface="Roboto Light" panose="02000000000000000000" pitchFamily="2" charset="0"/>
                <a:ea typeface="Roboto Light" panose="02000000000000000000" pitchFamily="2" charset="0"/>
              </a:rPr>
              <a:t>acid</a:t>
            </a:r>
            <a:r>
              <a:rPr lang="fr-FR" sz="1400" dirty="0">
                <a:latin typeface="Roboto Light" panose="02000000000000000000" pitchFamily="2" charset="0"/>
                <a:ea typeface="Roboto Light" panose="02000000000000000000" pitchFamily="2" charset="0"/>
              </a:rPr>
              <a:t> </a:t>
            </a:r>
          </a:p>
          <a:p>
            <a:pPr algn="ctr">
              <a:defRPr/>
            </a:pPr>
            <a:r>
              <a:rPr lang="fr-FR" sz="1400" b="1" dirty="0" err="1">
                <a:solidFill>
                  <a:prstClr val="black"/>
                </a:solidFill>
                <a:latin typeface="Roboto Light" panose="02000000000000000000" pitchFamily="2" charset="0"/>
                <a:ea typeface="Roboto Light" panose="02000000000000000000" pitchFamily="2" charset="0"/>
              </a:rPr>
              <a:t>Smoothing</a:t>
            </a:r>
            <a:r>
              <a:rPr lang="fr-FR" sz="1400" b="1" dirty="0">
                <a:solidFill>
                  <a:prstClr val="black"/>
                </a:solidFill>
                <a:latin typeface="Roboto Light" panose="02000000000000000000" pitchFamily="2" charset="0"/>
                <a:ea typeface="Roboto Light" panose="02000000000000000000" pitchFamily="2" charset="0"/>
              </a:rPr>
              <a:t> - anti-</a:t>
            </a:r>
            <a:r>
              <a:rPr lang="fr-FR" sz="1400" b="1" dirty="0" err="1">
                <a:solidFill>
                  <a:prstClr val="black"/>
                </a:solidFill>
                <a:latin typeface="Roboto Light" panose="02000000000000000000" pitchFamily="2" charset="0"/>
                <a:ea typeface="Roboto Light" panose="02000000000000000000" pitchFamily="2" charset="0"/>
              </a:rPr>
              <a:t>wrinkles</a:t>
            </a:r>
            <a:endParaRPr lang="fr-FR" sz="1400" dirty="0">
              <a:solidFill>
                <a:prstClr val="black"/>
              </a:solidFill>
              <a:latin typeface="Roboto Light" panose="02000000000000000000" pitchFamily="2" charset="0"/>
              <a:ea typeface="Roboto Light" panose="02000000000000000000" pitchFamily="2" charset="0"/>
            </a:endParaRPr>
          </a:p>
        </p:txBody>
      </p:sp>
      <p:pic>
        <p:nvPicPr>
          <p:cNvPr id="4" name="Imag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32656" y="5123292"/>
            <a:ext cx="842144" cy="892919"/>
          </a:xfrm>
          <a:prstGeom prst="rect">
            <a:avLst/>
          </a:prstGeom>
        </p:spPr>
      </p:pic>
      <p:sp>
        <p:nvSpPr>
          <p:cNvPr id="23" name="Rectangle 22"/>
          <p:cNvSpPr/>
          <p:nvPr/>
        </p:nvSpPr>
        <p:spPr>
          <a:xfrm>
            <a:off x="2301873" y="6016211"/>
            <a:ext cx="2943942" cy="738664"/>
          </a:xfrm>
          <a:prstGeom prst="rect">
            <a:avLst/>
          </a:prstGeom>
        </p:spPr>
        <p:txBody>
          <a:bodyPr wrap="square">
            <a:spAutoFit/>
          </a:bodyPr>
          <a:lstStyle/>
          <a:p>
            <a:pPr algn="ctr">
              <a:defRPr/>
            </a:pPr>
            <a:r>
              <a:rPr lang="en-US" sz="1400" dirty="0">
                <a:latin typeface="Roboto Light" panose="02000000000000000000" pitchFamily="2" charset="0"/>
                <a:ea typeface="Roboto Light" panose="02000000000000000000" pitchFamily="2" charset="0"/>
              </a:rPr>
              <a:t>Organic apricot kernel oil, brown algae : </a:t>
            </a:r>
            <a:r>
              <a:rPr lang="fr-FR" sz="1400" b="1" dirty="0">
                <a:solidFill>
                  <a:prstClr val="black"/>
                </a:solidFill>
                <a:latin typeface="Roboto Light" panose="02000000000000000000" pitchFamily="2" charset="0"/>
                <a:ea typeface="Roboto Light" panose="02000000000000000000" pitchFamily="2" charset="0"/>
              </a:rPr>
              <a:t>Radiance </a:t>
            </a:r>
          </a:p>
          <a:p>
            <a:pPr lvl="0">
              <a:defRPr/>
            </a:pPr>
            <a:endParaRPr lang="fr-FR" sz="1400" dirty="0">
              <a:solidFill>
                <a:prstClr val="black"/>
              </a:solidFill>
              <a:latin typeface="Roboto Light" panose="02000000000000000000" pitchFamily="2" charset="0"/>
              <a:ea typeface="Roboto Light" panose="02000000000000000000" pitchFamily="2" charset="0"/>
            </a:endParaRPr>
          </a:p>
        </p:txBody>
      </p:sp>
      <p:sp>
        <p:nvSpPr>
          <p:cNvPr id="25" name="Rectangle 24"/>
          <p:cNvSpPr/>
          <p:nvPr/>
        </p:nvSpPr>
        <p:spPr>
          <a:xfrm>
            <a:off x="4810450" y="6065769"/>
            <a:ext cx="3328283" cy="738664"/>
          </a:xfrm>
          <a:prstGeom prst="rect">
            <a:avLst/>
          </a:prstGeom>
        </p:spPr>
        <p:txBody>
          <a:bodyPr wrap="square">
            <a:spAutoFit/>
          </a:bodyPr>
          <a:lstStyle/>
          <a:p>
            <a:pPr algn="ctr">
              <a:defRPr/>
            </a:pPr>
            <a:r>
              <a:rPr lang="fr-FR" sz="1400" dirty="0">
                <a:latin typeface="Roboto Light" panose="02000000000000000000" pitchFamily="2" charset="0"/>
                <a:ea typeface="Roboto Light" panose="02000000000000000000" pitchFamily="2" charset="0"/>
              </a:rPr>
              <a:t>Natural polysaccharides </a:t>
            </a:r>
          </a:p>
          <a:p>
            <a:pPr algn="ctr">
              <a:defRPr/>
            </a:pPr>
            <a:r>
              <a:rPr lang="fr-FR" sz="1400" b="1" dirty="0" err="1">
                <a:solidFill>
                  <a:prstClr val="black"/>
                </a:solidFill>
                <a:latin typeface="Roboto Light" panose="02000000000000000000" pitchFamily="2" charset="0"/>
                <a:ea typeface="Roboto Light" panose="02000000000000000000" pitchFamily="2" charset="0"/>
              </a:rPr>
              <a:t>Soothing</a:t>
            </a:r>
            <a:endParaRPr lang="fr-FR" sz="1400" b="1" dirty="0">
              <a:solidFill>
                <a:prstClr val="black"/>
              </a:solidFill>
              <a:latin typeface="Roboto Light" panose="02000000000000000000" pitchFamily="2" charset="0"/>
              <a:ea typeface="Roboto Light" panose="02000000000000000000" pitchFamily="2" charset="0"/>
            </a:endParaRPr>
          </a:p>
          <a:p>
            <a:pPr lvl="0">
              <a:defRPr/>
            </a:pPr>
            <a:endParaRPr lang="fr-FR" sz="1400" dirty="0">
              <a:solidFill>
                <a:prstClr val="black"/>
              </a:solidFill>
              <a:latin typeface="Roboto Light" panose="02000000000000000000" pitchFamily="2" charset="0"/>
              <a:ea typeface="Roboto Light" panose="02000000000000000000" pitchFamily="2" charset="0"/>
            </a:endParaRPr>
          </a:p>
        </p:txBody>
      </p:sp>
      <p:sp>
        <p:nvSpPr>
          <p:cNvPr id="28" name="Rectangle 27"/>
          <p:cNvSpPr/>
          <p:nvPr/>
        </p:nvSpPr>
        <p:spPr>
          <a:xfrm>
            <a:off x="6946186" y="6043411"/>
            <a:ext cx="3328283" cy="738664"/>
          </a:xfrm>
          <a:prstGeom prst="rect">
            <a:avLst/>
          </a:prstGeom>
        </p:spPr>
        <p:txBody>
          <a:bodyPr wrap="square">
            <a:spAutoFit/>
          </a:bodyPr>
          <a:lstStyle/>
          <a:p>
            <a:pPr algn="ctr">
              <a:defRPr/>
            </a:pPr>
            <a:r>
              <a:rPr lang="fr-FR" sz="1400" dirty="0" err="1">
                <a:latin typeface="Roboto Light" panose="02000000000000000000" pitchFamily="2" charset="0"/>
                <a:ea typeface="Roboto Light" panose="02000000000000000000" pitchFamily="2" charset="0"/>
              </a:rPr>
              <a:t>Vegetable</a:t>
            </a:r>
            <a:r>
              <a:rPr lang="fr-FR" sz="1400" dirty="0">
                <a:latin typeface="Roboto Light" panose="02000000000000000000" pitchFamily="2" charset="0"/>
                <a:ea typeface="Roboto Light" panose="02000000000000000000" pitchFamily="2" charset="0"/>
              </a:rPr>
              <a:t> </a:t>
            </a:r>
            <a:r>
              <a:rPr lang="fr-FR" sz="1400" dirty="0" err="1">
                <a:latin typeface="Roboto Light" panose="02000000000000000000" pitchFamily="2" charset="0"/>
                <a:ea typeface="Roboto Light" panose="02000000000000000000" pitchFamily="2" charset="0"/>
              </a:rPr>
              <a:t>glycerin</a:t>
            </a:r>
            <a:r>
              <a:rPr lang="fr-FR" sz="1400" dirty="0">
                <a:latin typeface="Roboto Light" panose="02000000000000000000" pitchFamily="2" charset="0"/>
                <a:ea typeface="Roboto Light" panose="02000000000000000000" pitchFamily="2" charset="0"/>
              </a:rPr>
              <a:t> </a:t>
            </a:r>
          </a:p>
          <a:p>
            <a:pPr algn="ctr">
              <a:defRPr/>
            </a:pPr>
            <a:r>
              <a:rPr lang="fr-FR" sz="1400" b="1" dirty="0" err="1">
                <a:solidFill>
                  <a:prstClr val="black"/>
                </a:solidFill>
                <a:latin typeface="Roboto Light" panose="02000000000000000000" pitchFamily="2" charset="0"/>
                <a:ea typeface="Roboto Light" panose="02000000000000000000" pitchFamily="2" charset="0"/>
              </a:rPr>
              <a:t>Moisturizing</a:t>
            </a:r>
            <a:endParaRPr lang="fr-FR" sz="1400" b="1" dirty="0">
              <a:solidFill>
                <a:prstClr val="black"/>
              </a:solidFill>
              <a:latin typeface="Roboto Light" panose="02000000000000000000" pitchFamily="2" charset="0"/>
              <a:ea typeface="Roboto Light" panose="02000000000000000000" pitchFamily="2" charset="0"/>
            </a:endParaRPr>
          </a:p>
          <a:p>
            <a:pPr lvl="0">
              <a:defRPr/>
            </a:pPr>
            <a:endParaRPr lang="fr-FR" sz="1400" dirty="0">
              <a:solidFill>
                <a:prstClr val="black"/>
              </a:solidFill>
              <a:latin typeface="Roboto Light" panose="02000000000000000000" pitchFamily="2" charset="0"/>
              <a:ea typeface="Roboto Light" panose="02000000000000000000" pitchFamily="2" charset="0"/>
            </a:endParaRPr>
          </a:p>
        </p:txBody>
      </p:sp>
      <p:sp>
        <p:nvSpPr>
          <p:cNvPr id="32" name="Rectangle 31"/>
          <p:cNvSpPr/>
          <p:nvPr/>
        </p:nvSpPr>
        <p:spPr>
          <a:xfrm>
            <a:off x="9396522" y="6016211"/>
            <a:ext cx="3115711" cy="523220"/>
          </a:xfrm>
          <a:prstGeom prst="rect">
            <a:avLst/>
          </a:prstGeom>
        </p:spPr>
        <p:txBody>
          <a:bodyPr wrap="square">
            <a:spAutoFit/>
          </a:bodyPr>
          <a:lstStyle/>
          <a:p>
            <a:pPr algn="ctr">
              <a:defRPr/>
            </a:pPr>
            <a:r>
              <a:rPr lang="fr-FR" sz="1400" dirty="0">
                <a:solidFill>
                  <a:prstClr val="black"/>
                </a:solidFill>
                <a:latin typeface="Roboto Light" panose="02000000000000000000" pitchFamily="2" charset="0"/>
                <a:ea typeface="Roboto Light" panose="02000000000000000000" pitchFamily="2" charset="0"/>
              </a:rPr>
              <a:t>Yon-Ka Quintessence </a:t>
            </a:r>
          </a:p>
          <a:p>
            <a:pPr algn="ctr">
              <a:defRPr/>
            </a:pPr>
            <a:r>
              <a:rPr lang="fr-FR" sz="1400" b="1" dirty="0">
                <a:solidFill>
                  <a:prstClr val="black"/>
                </a:solidFill>
                <a:latin typeface="Roboto Light" panose="02000000000000000000" pitchFamily="2" charset="0"/>
                <a:ea typeface="Roboto Light" panose="02000000000000000000" pitchFamily="2" charset="0"/>
              </a:rPr>
              <a:t>Balancing - </a:t>
            </a:r>
            <a:r>
              <a:rPr lang="fr-FR" sz="1400" b="1" dirty="0" err="1">
                <a:solidFill>
                  <a:prstClr val="black"/>
                </a:solidFill>
                <a:latin typeface="Roboto Light" panose="02000000000000000000" pitchFamily="2" charset="0"/>
                <a:ea typeface="Roboto Light" panose="02000000000000000000" pitchFamily="2" charset="0"/>
              </a:rPr>
              <a:t>Calming</a:t>
            </a:r>
            <a:r>
              <a:rPr lang="fr-FR" sz="1400" b="1" dirty="0">
                <a:solidFill>
                  <a:prstClr val="black"/>
                </a:solidFill>
                <a:latin typeface="Roboto Light" panose="02000000000000000000" pitchFamily="2" charset="0"/>
                <a:ea typeface="Roboto Light" panose="02000000000000000000" pitchFamily="2" charset="0"/>
              </a:rPr>
              <a:t> </a:t>
            </a:r>
            <a:r>
              <a:rPr lang="fr-FR" sz="1400" b="1" dirty="0" err="1">
                <a:solidFill>
                  <a:prstClr val="black"/>
                </a:solidFill>
                <a:latin typeface="Roboto Light" panose="02000000000000000000" pitchFamily="2" charset="0"/>
                <a:ea typeface="Roboto Light" panose="02000000000000000000" pitchFamily="2" charset="0"/>
              </a:rPr>
              <a:t>effect</a:t>
            </a:r>
            <a:endParaRPr lang="fr-FR" sz="1400" dirty="0">
              <a:solidFill>
                <a:prstClr val="black"/>
              </a:solidFill>
              <a:latin typeface="Roboto Light" panose="02000000000000000000" pitchFamily="2" charset="0"/>
              <a:ea typeface="Roboto Light" panose="02000000000000000000" pitchFamily="2" charset="0"/>
            </a:endParaRPr>
          </a:p>
        </p:txBody>
      </p:sp>
      <p:pic>
        <p:nvPicPr>
          <p:cNvPr id="37" name="Image 3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02008" y="1683995"/>
            <a:ext cx="1331107" cy="2930187"/>
          </a:xfrm>
          <a:prstGeom prst="rect">
            <a:avLst/>
          </a:prstGeom>
        </p:spPr>
      </p:pic>
      <p:pic>
        <p:nvPicPr>
          <p:cNvPr id="38" name="Image 3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2495" y="5038317"/>
            <a:ext cx="594749" cy="815971"/>
          </a:xfrm>
          <a:prstGeom prst="rect">
            <a:avLst/>
          </a:prstGeom>
        </p:spPr>
      </p:pic>
      <p:pic>
        <p:nvPicPr>
          <p:cNvPr id="6" name="Image 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76135" y="5166377"/>
            <a:ext cx="600611" cy="824014"/>
          </a:xfrm>
          <a:prstGeom prst="rect">
            <a:avLst/>
          </a:prstGeom>
        </p:spPr>
      </p:pic>
      <p:pic>
        <p:nvPicPr>
          <p:cNvPr id="7" name="Image 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773475" y="5228679"/>
            <a:ext cx="1182333" cy="788222"/>
          </a:xfrm>
          <a:prstGeom prst="rect">
            <a:avLst/>
          </a:prstGeom>
        </p:spPr>
      </p:pic>
      <p:pic>
        <p:nvPicPr>
          <p:cNvPr id="8" name="Image 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066828" y="5268698"/>
            <a:ext cx="679578" cy="602106"/>
          </a:xfrm>
          <a:prstGeom prst="rect">
            <a:avLst/>
          </a:prstGeom>
        </p:spPr>
      </p:pic>
      <p:pic>
        <p:nvPicPr>
          <p:cNvPr id="39" name="Image 3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138733" y="5210262"/>
            <a:ext cx="943190" cy="943190"/>
          </a:xfrm>
          <a:prstGeom prst="rect">
            <a:avLst/>
          </a:prstGeom>
        </p:spPr>
      </p:pic>
    </p:spTree>
    <p:extLst>
      <p:ext uri="{BB962C8B-B14F-4D97-AF65-F5344CB8AC3E}">
        <p14:creationId xmlns:p14="http://schemas.microsoft.com/office/powerpoint/2010/main" val="49899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5" grpId="0"/>
      <p:bldP spid="28"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rc 21"/>
          <p:cNvSpPr/>
          <p:nvPr/>
        </p:nvSpPr>
        <p:spPr>
          <a:xfrm rot="9523306">
            <a:off x="1075910" y="2126463"/>
            <a:ext cx="2617506" cy="4782222"/>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2711"/>
            <a:endParaRPr lang="fr-FR" sz="1600">
              <a:solidFill>
                <a:prstClr val="black"/>
              </a:solidFill>
              <a:latin typeface="Calibri"/>
            </a:endParaRPr>
          </a:p>
        </p:txBody>
      </p:sp>
      <p:sp>
        <p:nvSpPr>
          <p:cNvPr id="14" name="Rectangle 13"/>
          <p:cNvSpPr/>
          <p:nvPr/>
        </p:nvSpPr>
        <p:spPr>
          <a:xfrm>
            <a:off x="677547" y="1196652"/>
            <a:ext cx="10836908" cy="399981"/>
          </a:xfrm>
          <a:prstGeom prst="rect">
            <a:avLst/>
          </a:prstGeom>
        </p:spPr>
        <p:txBody>
          <a:bodyPr wrap="square">
            <a:spAutoFit/>
          </a:bodyPr>
          <a:lstStyle/>
          <a:p>
            <a:pPr algn="ctr" defTabSz="812711">
              <a:defRPr/>
            </a:pPr>
            <a:r>
              <a:rPr lang="fr-FR" sz="1999" i="1" dirty="0" err="1">
                <a:solidFill>
                  <a:srgbClr val="3E3E3E"/>
                </a:solidFill>
                <a:latin typeface="KyivType Sans2" panose="00000500000000000000" pitchFamily="50" charset="0"/>
              </a:rPr>
              <a:t>Efficiency</a:t>
            </a:r>
            <a:r>
              <a:rPr lang="fr-FR" sz="1999" i="1" dirty="0">
                <a:solidFill>
                  <a:srgbClr val="3E3E3E"/>
                </a:solidFill>
                <a:latin typeface="KyivType Sans2" panose="00000500000000000000" pitchFamily="50" charset="0"/>
              </a:rPr>
              <a:t> and </a:t>
            </a:r>
            <a:r>
              <a:rPr lang="fr-FR" sz="1999" i="1" dirty="0" err="1">
                <a:solidFill>
                  <a:srgbClr val="3E3E3E"/>
                </a:solidFill>
                <a:latin typeface="KyivType Sans2" panose="00000500000000000000" pitchFamily="50" charset="0"/>
              </a:rPr>
              <a:t>sensoriality</a:t>
            </a:r>
            <a:r>
              <a:rPr lang="fr-FR" sz="1999" i="1" dirty="0">
                <a:solidFill>
                  <a:srgbClr val="3E3E3E"/>
                </a:solidFill>
                <a:latin typeface="KyivType Sans2" panose="00000500000000000000" pitchFamily="50" charset="0"/>
              </a:rPr>
              <a:t> </a:t>
            </a:r>
            <a:r>
              <a:rPr lang="fr-FR" sz="1999" i="1" dirty="0" err="1">
                <a:solidFill>
                  <a:srgbClr val="3E3E3E"/>
                </a:solidFill>
                <a:latin typeface="KyivType Sans2" panose="00000500000000000000" pitchFamily="50" charset="0"/>
              </a:rPr>
              <a:t>with</a:t>
            </a:r>
            <a:r>
              <a:rPr lang="fr-FR" sz="1999" i="1" dirty="0">
                <a:solidFill>
                  <a:srgbClr val="3E3E3E"/>
                </a:solidFill>
                <a:latin typeface="KyivType Sans2" panose="00000500000000000000" pitchFamily="50" charset="0"/>
              </a:rPr>
              <a:t> 20% of stable </a:t>
            </a:r>
            <a:r>
              <a:rPr lang="fr-FR" sz="1999" i="1" dirty="0" err="1">
                <a:solidFill>
                  <a:srgbClr val="3E3E3E"/>
                </a:solidFill>
                <a:latin typeface="KyivType Sans2" panose="00000500000000000000" pitchFamily="50" charset="0"/>
              </a:rPr>
              <a:t>vitamin</a:t>
            </a:r>
            <a:r>
              <a:rPr lang="fr-FR" sz="1999" i="1" dirty="0">
                <a:solidFill>
                  <a:srgbClr val="3E3E3E"/>
                </a:solidFill>
                <a:latin typeface="KyivType Sans2" panose="00000500000000000000" pitchFamily="50" charset="0"/>
              </a:rPr>
              <a:t> C</a:t>
            </a:r>
          </a:p>
        </p:txBody>
      </p:sp>
      <p:sp>
        <p:nvSpPr>
          <p:cNvPr id="7" name="ZoneTexte 6"/>
          <p:cNvSpPr txBox="1"/>
          <p:nvPr/>
        </p:nvSpPr>
        <p:spPr>
          <a:xfrm>
            <a:off x="1334380" y="1858181"/>
            <a:ext cx="4183492" cy="830997"/>
          </a:xfrm>
          <a:prstGeom prst="rect">
            <a:avLst/>
          </a:prstGeom>
          <a:noFill/>
        </p:spPr>
        <p:txBody>
          <a:bodyPr wrap="square" rtlCol="0">
            <a:spAutoFit/>
          </a:bodyPr>
          <a:lstStyle/>
          <a:p>
            <a:pPr defTabSz="812711"/>
            <a:r>
              <a:rPr lang="fr-FR" sz="1600" dirty="0">
                <a:solidFill>
                  <a:srgbClr val="3E3E3E"/>
                </a:solidFill>
                <a:latin typeface="Roboto" panose="020B0604020202020204" charset="0"/>
                <a:ea typeface="Roboto" panose="020B0604020202020204" charset="0"/>
              </a:rPr>
              <a:t>Anti-</a:t>
            </a:r>
            <a:r>
              <a:rPr lang="fr-FR" sz="1600" dirty="0" err="1">
                <a:solidFill>
                  <a:srgbClr val="3E3E3E"/>
                </a:solidFill>
                <a:latin typeface="Roboto" panose="020B0604020202020204" charset="0"/>
                <a:ea typeface="Roboto" panose="020B0604020202020204" charset="0"/>
              </a:rPr>
              <a:t>aging</a:t>
            </a:r>
            <a:endParaRPr lang="fr-FR" sz="1600" dirty="0">
              <a:solidFill>
                <a:srgbClr val="3E3E3E"/>
              </a:solidFill>
              <a:latin typeface="Roboto" panose="020B0604020202020204" charset="0"/>
              <a:ea typeface="Roboto" panose="020B0604020202020204" charset="0"/>
            </a:endParaRPr>
          </a:p>
          <a:p>
            <a:pPr defTabSz="812711"/>
            <a:r>
              <a:rPr lang="fr-FR" sz="1600" dirty="0">
                <a:solidFill>
                  <a:srgbClr val="3E3E3E"/>
                </a:solidFill>
                <a:latin typeface="Roboto" panose="020B0604020202020204" charset="0"/>
                <a:ea typeface="Roboto" panose="020B0604020202020204" charset="0"/>
              </a:rPr>
              <a:t>Radiance</a:t>
            </a:r>
          </a:p>
          <a:p>
            <a:pPr defTabSz="812711"/>
            <a:r>
              <a:rPr lang="fr-FR" sz="1600" dirty="0">
                <a:solidFill>
                  <a:srgbClr val="3E3E3E"/>
                </a:solidFill>
                <a:latin typeface="Roboto" panose="020B0604020202020204" charset="0"/>
                <a:ea typeface="Roboto" panose="020B0604020202020204" charset="0"/>
              </a:rPr>
              <a:t>Anti </a:t>
            </a:r>
            <a:r>
              <a:rPr lang="fr-FR" sz="1600" dirty="0" err="1">
                <a:solidFill>
                  <a:srgbClr val="3E3E3E"/>
                </a:solidFill>
                <a:latin typeface="Roboto" panose="020B0604020202020204" charset="0"/>
                <a:ea typeface="Roboto" panose="020B0604020202020204" charset="0"/>
              </a:rPr>
              <a:t>dark</a:t>
            </a:r>
            <a:r>
              <a:rPr lang="fr-FR" sz="1600" dirty="0">
                <a:solidFill>
                  <a:srgbClr val="3E3E3E"/>
                </a:solidFill>
                <a:latin typeface="Roboto" panose="020B0604020202020204" charset="0"/>
                <a:ea typeface="Roboto" panose="020B0604020202020204" charset="0"/>
              </a:rPr>
              <a:t> spot</a:t>
            </a:r>
          </a:p>
        </p:txBody>
      </p:sp>
      <p:sp>
        <p:nvSpPr>
          <p:cNvPr id="18" name="ZoneTexte 17"/>
          <p:cNvSpPr txBox="1"/>
          <p:nvPr/>
        </p:nvSpPr>
        <p:spPr>
          <a:xfrm>
            <a:off x="4037654" y="5244562"/>
            <a:ext cx="4174525" cy="830997"/>
          </a:xfrm>
          <a:prstGeom prst="rect">
            <a:avLst/>
          </a:prstGeom>
          <a:noFill/>
        </p:spPr>
        <p:txBody>
          <a:bodyPr wrap="square" rtlCol="0">
            <a:spAutoFit/>
          </a:bodyPr>
          <a:lstStyle/>
          <a:p>
            <a:pPr algn="just" defTabSz="812711"/>
            <a:r>
              <a:rPr lang="fr-FR" sz="1600" dirty="0">
                <a:solidFill>
                  <a:srgbClr val="3E3E3E"/>
                </a:solidFill>
                <a:latin typeface="Roboto" panose="020B0604020202020204" charset="0"/>
                <a:ea typeface="Roboto" panose="020B0604020202020204" charset="0"/>
              </a:rPr>
              <a:t>99,9% </a:t>
            </a:r>
            <a:r>
              <a:rPr lang="fr-FR" sz="1600" dirty="0" err="1">
                <a:solidFill>
                  <a:srgbClr val="3E3E3E"/>
                </a:solidFill>
                <a:latin typeface="Roboto" panose="020B0604020202020204" charset="0"/>
                <a:ea typeface="Roboto" panose="020B0604020202020204" charset="0"/>
              </a:rPr>
              <a:t>ingredients</a:t>
            </a:r>
            <a:r>
              <a:rPr lang="fr-FR" sz="1600" dirty="0">
                <a:solidFill>
                  <a:srgbClr val="3E3E3E"/>
                </a:solidFill>
                <a:latin typeface="Roboto" panose="020B0604020202020204" charset="0"/>
                <a:ea typeface="Roboto" panose="020B0604020202020204" charset="0"/>
              </a:rPr>
              <a:t> of </a:t>
            </a:r>
            <a:r>
              <a:rPr lang="fr-FR" sz="1600" dirty="0" err="1">
                <a:solidFill>
                  <a:srgbClr val="3E3E3E"/>
                </a:solidFill>
                <a:latin typeface="Roboto" panose="020B0604020202020204" charset="0"/>
                <a:ea typeface="Roboto" panose="020B0604020202020204" charset="0"/>
              </a:rPr>
              <a:t>natural</a:t>
            </a:r>
            <a:r>
              <a:rPr lang="fr-FR" sz="1600" dirty="0">
                <a:solidFill>
                  <a:srgbClr val="3E3E3E"/>
                </a:solidFill>
                <a:latin typeface="Roboto" panose="020B0604020202020204" charset="0"/>
                <a:ea typeface="Roboto" panose="020B0604020202020204" charset="0"/>
              </a:rPr>
              <a:t> </a:t>
            </a:r>
            <a:r>
              <a:rPr lang="fr-FR" sz="1600" dirty="0" err="1">
                <a:solidFill>
                  <a:srgbClr val="3E3E3E"/>
                </a:solidFill>
                <a:latin typeface="Roboto" panose="020B0604020202020204" charset="0"/>
                <a:ea typeface="Roboto" panose="020B0604020202020204" charset="0"/>
              </a:rPr>
              <a:t>origin</a:t>
            </a:r>
            <a:endParaRPr lang="fr-FR" sz="1600" dirty="0">
              <a:solidFill>
                <a:srgbClr val="3E3E3E"/>
              </a:solidFill>
              <a:latin typeface="Roboto" panose="020B0604020202020204" charset="0"/>
              <a:ea typeface="Roboto" panose="020B0604020202020204" charset="0"/>
            </a:endParaRPr>
          </a:p>
          <a:p>
            <a:pPr algn="just" defTabSz="812711"/>
            <a:r>
              <a:rPr lang="fr-FR" sz="1600" dirty="0">
                <a:solidFill>
                  <a:srgbClr val="3E3E3E"/>
                </a:solidFill>
                <a:latin typeface="Roboto" panose="020B0604020202020204" charset="0"/>
                <a:ea typeface="Roboto" panose="020B0604020202020204" charset="0"/>
              </a:rPr>
              <a:t>Stable </a:t>
            </a:r>
            <a:r>
              <a:rPr lang="fr-FR" sz="1600" dirty="0" err="1">
                <a:solidFill>
                  <a:srgbClr val="3E3E3E"/>
                </a:solidFill>
                <a:latin typeface="Roboto" panose="020B0604020202020204" charset="0"/>
                <a:ea typeface="Roboto" panose="020B0604020202020204" charset="0"/>
              </a:rPr>
              <a:t>Vitamin</a:t>
            </a:r>
            <a:r>
              <a:rPr lang="fr-FR" sz="1600" dirty="0">
                <a:solidFill>
                  <a:srgbClr val="3E3E3E"/>
                </a:solidFill>
                <a:latin typeface="Roboto" panose="020B0604020202020204" charset="0"/>
                <a:ea typeface="Roboto" panose="020B0604020202020204" charset="0"/>
              </a:rPr>
              <a:t> C new </a:t>
            </a:r>
            <a:r>
              <a:rPr lang="fr-FR" sz="1600" dirty="0" err="1">
                <a:solidFill>
                  <a:srgbClr val="3E3E3E"/>
                </a:solidFill>
                <a:latin typeface="Roboto" panose="020B0604020202020204" charset="0"/>
                <a:ea typeface="Roboto" panose="020B0604020202020204" charset="0"/>
              </a:rPr>
              <a:t>generation</a:t>
            </a:r>
            <a:endParaRPr lang="fr-FR" sz="1600" dirty="0">
              <a:solidFill>
                <a:srgbClr val="3E3E3E"/>
              </a:solidFill>
              <a:latin typeface="Roboto" panose="020B0604020202020204" charset="0"/>
              <a:ea typeface="Roboto" panose="020B0604020202020204" charset="0"/>
            </a:endParaRPr>
          </a:p>
          <a:p>
            <a:pPr defTabSz="812711"/>
            <a:r>
              <a:rPr lang="en-US" sz="1600" dirty="0">
                <a:solidFill>
                  <a:srgbClr val="3E3E3E"/>
                </a:solidFill>
                <a:latin typeface="Roboto" panose="020B0604020202020204" charset="0"/>
                <a:ea typeface="Roboto" panose="020B0604020202020204" charset="0"/>
              </a:rPr>
              <a:t>Oleo-serum with a non-greasy satin finish</a:t>
            </a:r>
            <a:endParaRPr lang="fr-FR" sz="1600" dirty="0">
              <a:solidFill>
                <a:srgbClr val="3E3E3E"/>
              </a:solidFill>
              <a:latin typeface="Roboto" panose="020B0604020202020204" charset="0"/>
              <a:ea typeface="Roboto" panose="020B0604020202020204" charset="0"/>
            </a:endParaRPr>
          </a:p>
        </p:txBody>
      </p:sp>
      <p:sp>
        <p:nvSpPr>
          <p:cNvPr id="21" name="Rectangle 20"/>
          <p:cNvSpPr/>
          <p:nvPr/>
        </p:nvSpPr>
        <p:spPr>
          <a:xfrm>
            <a:off x="2283845" y="3153878"/>
            <a:ext cx="5078931" cy="1938992"/>
          </a:xfrm>
          <a:prstGeom prst="rect">
            <a:avLst/>
          </a:prstGeom>
          <a:noFill/>
        </p:spPr>
        <p:txBody>
          <a:bodyPr wrap="square">
            <a:spAutoFit/>
          </a:bodyPr>
          <a:lstStyle/>
          <a:p>
            <a:pPr marL="171438" indent="-171438" algn="just">
              <a:buFont typeface="Arial" panose="020B0604020202020204" pitchFamily="34" charset="0"/>
              <a:buChar char="•"/>
            </a:pPr>
            <a:r>
              <a:rPr lang="en-US" sz="1200" dirty="0">
                <a:solidFill>
                  <a:srgbClr val="3E3E3E"/>
                </a:solidFill>
                <a:latin typeface="Roboto" panose="02000000000000000000" pitchFamily="2" charset="0"/>
                <a:ea typeface="Roboto" panose="02000000000000000000" pitchFamily="2" charset="0"/>
              </a:rPr>
              <a:t>After 5 days :</a:t>
            </a:r>
          </a:p>
          <a:p>
            <a:pPr lvl="0" algn="just"/>
            <a:r>
              <a:rPr lang="en-US" sz="1200" dirty="0">
                <a:solidFill>
                  <a:srgbClr val="3E3E3E"/>
                </a:solidFill>
                <a:latin typeface="Roboto" panose="02000000000000000000" pitchFamily="2" charset="0"/>
                <a:ea typeface="Roboto" panose="02000000000000000000" pitchFamily="2" charset="0"/>
              </a:rPr>
              <a:t>Measurable and visible efficacy on complexion radiance and even skin tone</a:t>
            </a:r>
          </a:p>
          <a:p>
            <a:pPr marL="171438" indent="-171438" algn="just">
              <a:buFont typeface="Arial" panose="020B0604020202020204" pitchFamily="34" charset="0"/>
              <a:buChar char="•"/>
            </a:pPr>
            <a:r>
              <a:rPr lang="en-US" sz="1200" dirty="0">
                <a:solidFill>
                  <a:srgbClr val="3E3E3E"/>
                </a:solidFill>
                <a:latin typeface="Roboto" panose="02000000000000000000" pitchFamily="2" charset="0"/>
                <a:ea typeface="Roboto" panose="02000000000000000000" pitchFamily="2" charset="0"/>
              </a:rPr>
              <a:t>After 14 days :</a:t>
            </a:r>
          </a:p>
          <a:p>
            <a:pPr lvl="0" algn="just"/>
            <a:r>
              <a:rPr lang="en-US" sz="1200" dirty="0">
                <a:solidFill>
                  <a:srgbClr val="3E3E3E"/>
                </a:solidFill>
                <a:latin typeface="Roboto" panose="02000000000000000000" pitchFamily="2" charset="0"/>
                <a:ea typeface="Roboto" panose="02000000000000000000" pitchFamily="2" charset="0"/>
              </a:rPr>
              <a:t>Wrinkle volume is reduced and skin is visibly smoother</a:t>
            </a:r>
          </a:p>
          <a:p>
            <a:pPr marL="171438" indent="-171438" algn="just">
              <a:buFont typeface="Arial" panose="020B0604020202020204" pitchFamily="34" charset="0"/>
              <a:buChar char="•"/>
            </a:pPr>
            <a:r>
              <a:rPr lang="en-US" sz="1200" dirty="0">
                <a:solidFill>
                  <a:srgbClr val="3E3E3E"/>
                </a:solidFill>
                <a:latin typeface="Roboto" panose="02000000000000000000" pitchFamily="2" charset="0"/>
                <a:ea typeface="Roboto" panose="02000000000000000000" pitchFamily="2" charset="0"/>
              </a:rPr>
              <a:t>After 28 days :</a:t>
            </a:r>
          </a:p>
          <a:p>
            <a:pPr lvl="0" algn="just"/>
            <a:r>
              <a:rPr lang="en-US" sz="1200" dirty="0">
                <a:solidFill>
                  <a:srgbClr val="3E3E3E"/>
                </a:solidFill>
                <a:latin typeface="Roboto" panose="02000000000000000000" pitchFamily="2" charset="0"/>
                <a:ea typeface="Roboto" panose="02000000000000000000" pitchFamily="2" charset="0"/>
              </a:rPr>
              <a:t>Features are smoothed1, skin is visibly younger and springier, the color of dark spots is less intense2</a:t>
            </a:r>
          </a:p>
          <a:p>
            <a:pPr marL="171438" indent="-171438" algn="just">
              <a:buFont typeface="Arial" panose="020B0604020202020204" pitchFamily="34" charset="0"/>
              <a:buChar char="•"/>
            </a:pPr>
            <a:r>
              <a:rPr lang="en-US" sz="1200" dirty="0">
                <a:solidFill>
                  <a:srgbClr val="3E3E3E"/>
                </a:solidFill>
                <a:latin typeface="Roboto" panose="02000000000000000000" pitchFamily="2" charset="0"/>
                <a:ea typeface="Roboto" panose="02000000000000000000" pitchFamily="2" charset="0"/>
              </a:rPr>
              <a:t>After 56 days :</a:t>
            </a:r>
          </a:p>
          <a:p>
            <a:pPr lvl="0" algn="just"/>
            <a:r>
              <a:rPr lang="en-US" sz="1200" dirty="0">
                <a:solidFill>
                  <a:srgbClr val="3E3E3E"/>
                </a:solidFill>
                <a:latin typeface="Roboto" panose="02000000000000000000" pitchFamily="2" charset="0"/>
                <a:ea typeface="Roboto" panose="02000000000000000000" pitchFamily="2" charset="0"/>
              </a:rPr>
              <a:t>The anti-dark spot effectiveness is intensified</a:t>
            </a:r>
          </a:p>
        </p:txBody>
      </p:sp>
      <p:pic>
        <p:nvPicPr>
          <p:cNvPr id="30" name="Imag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7401" y="1770954"/>
            <a:ext cx="995159" cy="1261192"/>
          </a:xfrm>
          <a:prstGeom prst="rect">
            <a:avLst/>
          </a:prstGeom>
        </p:spPr>
      </p:pic>
      <p:pic>
        <p:nvPicPr>
          <p:cNvPr id="31" name="Image 3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2742" y="3321243"/>
            <a:ext cx="1065590" cy="1350452"/>
          </a:xfrm>
          <a:prstGeom prst="rect">
            <a:avLst/>
          </a:prstGeom>
        </p:spPr>
      </p:pic>
      <p:pic>
        <p:nvPicPr>
          <p:cNvPr id="32" name="Image 3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61659" y="5003163"/>
            <a:ext cx="1000196" cy="1267575"/>
          </a:xfrm>
          <a:prstGeom prst="rect">
            <a:avLst/>
          </a:prstGeom>
        </p:spPr>
      </p:pic>
      <p:sp>
        <p:nvSpPr>
          <p:cNvPr id="20" name="Espace réservé du titre 1"/>
          <p:cNvSpPr txBox="1">
            <a:spLocks/>
          </p:cNvSpPr>
          <p:nvPr/>
        </p:nvSpPr>
        <p:spPr>
          <a:xfrm>
            <a:off x="240" y="133480"/>
            <a:ext cx="12191521" cy="1510888"/>
          </a:xfrm>
          <a:prstGeom prst="rect">
            <a:avLst/>
          </a:prstGeom>
        </p:spPr>
        <p:txBody>
          <a:bodyPr vert="horz" lIns="81277" tIns="40638" rIns="81277" bIns="40638"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a:t>SERUM </a:t>
            </a:r>
            <a:r>
              <a:rPr lang="fr-FR" sz="6600" cap="small" dirty="0"/>
              <a:t>C</a:t>
            </a:r>
            <a:r>
              <a:rPr lang="fr-FR" cap="small" dirty="0"/>
              <a:t>20</a:t>
            </a:r>
            <a:endParaRPr lang="fr-FR" sz="1934" b="1" cap="small" dirty="0"/>
          </a:p>
        </p:txBody>
      </p:sp>
      <p:pic>
        <p:nvPicPr>
          <p:cNvPr id="13" name="Image 12" descr="Une image contenant texte">
            <a:extLst>
              <a:ext uri="{FF2B5EF4-FFF2-40B4-BE49-F238E27FC236}">
                <a16:creationId xmlns:a16="http://schemas.microsoft.com/office/drawing/2014/main" id="{00DCF8BB-4A2C-488B-A5CA-346E6DC953A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212179" y="1770954"/>
            <a:ext cx="3787723" cy="4747805"/>
          </a:xfrm>
          <a:prstGeom prst="rect">
            <a:avLst/>
          </a:prstGeom>
        </p:spPr>
      </p:pic>
    </p:spTree>
    <p:extLst>
      <p:ext uri="{BB962C8B-B14F-4D97-AF65-F5344CB8AC3E}">
        <p14:creationId xmlns:p14="http://schemas.microsoft.com/office/powerpoint/2010/main" val="258026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1"/>
          <p:cNvCxnSpPr/>
          <p:nvPr/>
        </p:nvCxnSpPr>
        <p:spPr>
          <a:xfrm>
            <a:off x="3358917" y="3893283"/>
            <a:ext cx="5254526" cy="1"/>
          </a:xfrm>
          <a:prstGeom prst="line">
            <a:avLst/>
          </a:prstGeom>
          <a:ln w="38100">
            <a:prstDash val="lgDashDotDot"/>
          </a:ln>
        </p:spPr>
        <p:style>
          <a:lnRef idx="1">
            <a:schemeClr val="accent2"/>
          </a:lnRef>
          <a:fillRef idx="0">
            <a:schemeClr val="accent2"/>
          </a:fillRef>
          <a:effectRef idx="0">
            <a:schemeClr val="accent2"/>
          </a:effectRef>
          <a:fontRef idx="minor">
            <a:schemeClr val="tx1"/>
          </a:fontRef>
        </p:style>
      </p:cxnSp>
      <p:cxnSp>
        <p:nvCxnSpPr>
          <p:cNvPr id="3" name="Connecteur droit 2"/>
          <p:cNvCxnSpPr>
            <a:cxnSpLocks/>
          </p:cNvCxnSpPr>
          <p:nvPr/>
        </p:nvCxnSpPr>
        <p:spPr>
          <a:xfrm flipH="1" flipV="1">
            <a:off x="3564701" y="2523181"/>
            <a:ext cx="5224126" cy="3144654"/>
          </a:xfrm>
          <a:prstGeom prst="line">
            <a:avLst/>
          </a:prstGeom>
          <a:ln w="38100">
            <a:prstDash val="lgDashDotDot"/>
          </a:ln>
        </p:spPr>
        <p:style>
          <a:lnRef idx="1">
            <a:schemeClr val="accent2"/>
          </a:lnRef>
          <a:fillRef idx="0">
            <a:schemeClr val="accent2"/>
          </a:fillRef>
          <a:effectRef idx="0">
            <a:schemeClr val="accent2"/>
          </a:effectRef>
          <a:fontRef idx="minor">
            <a:schemeClr val="tx1"/>
          </a:fontRef>
        </p:style>
      </p:cxnSp>
      <p:cxnSp>
        <p:nvCxnSpPr>
          <p:cNvPr id="4" name="Connecteur droit 3"/>
          <p:cNvCxnSpPr>
            <a:cxnSpLocks/>
          </p:cNvCxnSpPr>
          <p:nvPr/>
        </p:nvCxnSpPr>
        <p:spPr>
          <a:xfrm flipV="1">
            <a:off x="3981533" y="2491570"/>
            <a:ext cx="4631910" cy="3208724"/>
          </a:xfrm>
          <a:prstGeom prst="line">
            <a:avLst/>
          </a:prstGeom>
          <a:ln w="38100">
            <a:prstDash val="lgDashDotDot"/>
          </a:ln>
        </p:spPr>
        <p:style>
          <a:lnRef idx="1">
            <a:schemeClr val="accent2"/>
          </a:lnRef>
          <a:fillRef idx="0">
            <a:schemeClr val="accent2"/>
          </a:fillRef>
          <a:effectRef idx="0">
            <a:schemeClr val="accent2"/>
          </a:effectRef>
          <a:fontRef idx="minor">
            <a:schemeClr val="tx1"/>
          </a:fontRef>
        </p:style>
      </p:cxnSp>
      <p:sp>
        <p:nvSpPr>
          <p:cNvPr id="5" name="ZoneTexte 4"/>
          <p:cNvSpPr txBox="1"/>
          <p:nvPr/>
        </p:nvSpPr>
        <p:spPr>
          <a:xfrm>
            <a:off x="837339" y="1930591"/>
            <a:ext cx="3470512" cy="1077218"/>
          </a:xfrm>
          <a:prstGeom prst="rect">
            <a:avLst/>
          </a:prstGeom>
          <a:noFill/>
        </p:spPr>
        <p:txBody>
          <a:bodyPr wrap="square" rtlCol="0">
            <a:spAutoFit/>
          </a:bodyPr>
          <a:lstStyle/>
          <a:p>
            <a:pPr lvl="0">
              <a:defRPr/>
            </a:pPr>
            <a:r>
              <a:rPr lang="en-US" sz="1600" b="1" dirty="0">
                <a:solidFill>
                  <a:prstClr val="black"/>
                </a:solidFill>
                <a:latin typeface="Roboto Light"/>
              </a:rPr>
              <a:t>20% of stable vitamin C </a:t>
            </a:r>
          </a:p>
          <a:p>
            <a:pPr lvl="0">
              <a:defRPr/>
            </a:pPr>
            <a:r>
              <a:rPr lang="en-US" sz="1600" i="1" dirty="0">
                <a:solidFill>
                  <a:prstClr val="black"/>
                </a:solidFill>
                <a:latin typeface="Roboto Light"/>
              </a:rPr>
              <a:t>Anti-aging, Anti-oxidant, </a:t>
            </a:r>
          </a:p>
          <a:p>
            <a:pPr lvl="0">
              <a:defRPr/>
            </a:pPr>
            <a:r>
              <a:rPr lang="en-US" sz="1600" i="1" dirty="0">
                <a:solidFill>
                  <a:prstClr val="black"/>
                </a:solidFill>
                <a:latin typeface="Roboto Light"/>
              </a:rPr>
              <a:t>Acts on melanogenesis </a:t>
            </a:r>
          </a:p>
          <a:p>
            <a:pPr defTabSz="914335">
              <a:defRPr/>
            </a:pPr>
            <a:endParaRPr lang="fr-FR" sz="1600" i="1" dirty="0">
              <a:solidFill>
                <a:prstClr val="black"/>
              </a:solidFill>
              <a:latin typeface="Roboto Light"/>
            </a:endParaRPr>
          </a:p>
        </p:txBody>
      </p:sp>
      <p:sp>
        <p:nvSpPr>
          <p:cNvPr id="6" name="ZoneTexte 5"/>
          <p:cNvSpPr txBox="1"/>
          <p:nvPr/>
        </p:nvSpPr>
        <p:spPr>
          <a:xfrm>
            <a:off x="8799199" y="2136877"/>
            <a:ext cx="2366930" cy="830997"/>
          </a:xfrm>
          <a:prstGeom prst="rect">
            <a:avLst/>
          </a:prstGeom>
          <a:noFill/>
        </p:spPr>
        <p:txBody>
          <a:bodyPr wrap="square" rtlCol="0">
            <a:spAutoFit/>
          </a:bodyPr>
          <a:lstStyle/>
          <a:p>
            <a:pPr>
              <a:defRPr/>
            </a:pPr>
            <a:r>
              <a:rPr lang="fr-FR" sz="1600" b="1" dirty="0" err="1">
                <a:solidFill>
                  <a:prstClr val="black"/>
                </a:solidFill>
                <a:latin typeface="Roboto Light"/>
              </a:rPr>
              <a:t>Turmeric</a:t>
            </a:r>
            <a:r>
              <a:rPr lang="fr-FR" sz="1600" b="1" dirty="0">
                <a:solidFill>
                  <a:prstClr val="black"/>
                </a:solidFill>
                <a:latin typeface="Roboto Light"/>
              </a:rPr>
              <a:t> native </a:t>
            </a:r>
            <a:r>
              <a:rPr lang="fr-FR" sz="1600" b="1" dirty="0" err="1">
                <a:solidFill>
                  <a:prstClr val="black"/>
                </a:solidFill>
                <a:latin typeface="Roboto Light"/>
              </a:rPr>
              <a:t>cells</a:t>
            </a:r>
            <a:endParaRPr lang="fr-FR" sz="1600" b="1" dirty="0">
              <a:solidFill>
                <a:prstClr val="black"/>
              </a:solidFill>
              <a:latin typeface="Roboto Light"/>
            </a:endParaRPr>
          </a:p>
          <a:p>
            <a:pPr defTabSz="912686">
              <a:defRPr/>
            </a:pPr>
            <a:r>
              <a:rPr lang="fr-FR" sz="1600" i="1" dirty="0">
                <a:solidFill>
                  <a:srgbClr val="3E3E3E"/>
                </a:solidFill>
                <a:latin typeface="Roboto Light"/>
              </a:rPr>
              <a:t>Anti-</a:t>
            </a:r>
            <a:r>
              <a:rPr lang="fr-FR" sz="1600" i="1" dirty="0" err="1">
                <a:solidFill>
                  <a:srgbClr val="3E3E3E"/>
                </a:solidFill>
                <a:latin typeface="Roboto Light"/>
              </a:rPr>
              <a:t>aging</a:t>
            </a:r>
            <a:r>
              <a:rPr lang="fr-FR" sz="1600" i="1" dirty="0">
                <a:solidFill>
                  <a:srgbClr val="3E3E3E"/>
                </a:solidFill>
                <a:latin typeface="Roboto Light"/>
              </a:rPr>
              <a:t>, </a:t>
            </a:r>
            <a:r>
              <a:rPr lang="fr-FR" sz="1600" i="1" dirty="0" err="1">
                <a:solidFill>
                  <a:srgbClr val="3E3E3E"/>
                </a:solidFill>
                <a:latin typeface="Roboto Light"/>
              </a:rPr>
              <a:t>Anti-oxidant</a:t>
            </a:r>
            <a:endParaRPr lang="fr-FR" sz="1600" i="1" dirty="0">
              <a:solidFill>
                <a:srgbClr val="3E3E3E"/>
              </a:solidFill>
              <a:latin typeface="Roboto Light"/>
              <a:ea typeface="Roboto Light"/>
              <a:cs typeface="Roboto Light"/>
            </a:endParaRPr>
          </a:p>
          <a:p>
            <a:pPr defTabSz="914335">
              <a:defRPr/>
            </a:pPr>
            <a:r>
              <a:rPr lang="fr-FR" sz="1600" dirty="0">
                <a:solidFill>
                  <a:prstClr val="black"/>
                </a:solidFill>
                <a:latin typeface="Roboto Light"/>
              </a:rPr>
              <a:t> </a:t>
            </a:r>
          </a:p>
        </p:txBody>
      </p:sp>
      <p:sp>
        <p:nvSpPr>
          <p:cNvPr id="7" name="ZoneTexte 6"/>
          <p:cNvSpPr txBox="1"/>
          <p:nvPr/>
        </p:nvSpPr>
        <p:spPr>
          <a:xfrm>
            <a:off x="8799198" y="3594835"/>
            <a:ext cx="2366930" cy="830997"/>
          </a:xfrm>
          <a:prstGeom prst="rect">
            <a:avLst/>
          </a:prstGeom>
          <a:noFill/>
        </p:spPr>
        <p:txBody>
          <a:bodyPr wrap="square" rtlCol="0">
            <a:spAutoFit/>
          </a:bodyPr>
          <a:lstStyle/>
          <a:p>
            <a:pPr>
              <a:buClrTx/>
              <a:defRPr/>
            </a:pPr>
            <a:r>
              <a:rPr lang="fr-FR" sz="1600" b="1" dirty="0" err="1">
                <a:solidFill>
                  <a:prstClr val="black"/>
                </a:solidFill>
                <a:latin typeface="Roboto Light"/>
              </a:rPr>
              <a:t>Pomegranate</a:t>
            </a:r>
            <a:r>
              <a:rPr lang="fr-FR" sz="1600" b="1" dirty="0">
                <a:solidFill>
                  <a:prstClr val="black"/>
                </a:solidFill>
                <a:latin typeface="Roboto Light"/>
              </a:rPr>
              <a:t> native </a:t>
            </a:r>
            <a:r>
              <a:rPr lang="fr-FR" sz="1600" b="1" dirty="0" err="1">
                <a:solidFill>
                  <a:prstClr val="black"/>
                </a:solidFill>
                <a:latin typeface="Roboto Light"/>
              </a:rPr>
              <a:t>cells</a:t>
            </a:r>
            <a:endParaRPr lang="fr-FR" sz="1600" b="1" dirty="0">
              <a:solidFill>
                <a:prstClr val="black"/>
              </a:solidFill>
              <a:latin typeface="Roboto Light"/>
            </a:endParaRPr>
          </a:p>
          <a:p>
            <a:pPr defTabSz="912686">
              <a:defRPr/>
            </a:pPr>
            <a:r>
              <a:rPr lang="fr-FR" sz="1600" i="1" dirty="0">
                <a:solidFill>
                  <a:srgbClr val="3E3E3E"/>
                </a:solidFill>
                <a:latin typeface="Roboto Light"/>
              </a:rPr>
              <a:t>Radiance, </a:t>
            </a:r>
            <a:r>
              <a:rPr lang="fr-FR" sz="1600" i="1" dirty="0" err="1">
                <a:solidFill>
                  <a:srgbClr val="3E3E3E"/>
                </a:solidFill>
                <a:latin typeface="Roboto Light"/>
              </a:rPr>
              <a:t>Anti-oxidant</a:t>
            </a:r>
            <a:endParaRPr lang="fr-FR" sz="1600" i="1" dirty="0">
              <a:solidFill>
                <a:srgbClr val="3E3E3E"/>
              </a:solidFill>
              <a:latin typeface="Roboto Light"/>
              <a:ea typeface="Roboto Light"/>
              <a:cs typeface="Roboto Light"/>
            </a:endParaRPr>
          </a:p>
        </p:txBody>
      </p:sp>
      <p:sp>
        <p:nvSpPr>
          <p:cNvPr id="8" name="ZoneTexte 7"/>
          <p:cNvSpPr txBox="1"/>
          <p:nvPr/>
        </p:nvSpPr>
        <p:spPr>
          <a:xfrm>
            <a:off x="837340" y="3570129"/>
            <a:ext cx="1800493" cy="830997"/>
          </a:xfrm>
          <a:prstGeom prst="rect">
            <a:avLst/>
          </a:prstGeom>
          <a:noFill/>
        </p:spPr>
        <p:txBody>
          <a:bodyPr wrap="none" rtlCol="0">
            <a:spAutoFit/>
          </a:bodyPr>
          <a:lstStyle/>
          <a:p>
            <a:pPr>
              <a:defRPr/>
            </a:pPr>
            <a:r>
              <a:rPr lang="fr-FR" sz="1600" b="1" dirty="0" err="1">
                <a:solidFill>
                  <a:prstClr val="black"/>
                </a:solidFill>
                <a:latin typeface="Roboto Light"/>
              </a:rPr>
              <a:t>Organic</a:t>
            </a:r>
            <a:r>
              <a:rPr lang="fr-FR" sz="1600" b="1" dirty="0">
                <a:solidFill>
                  <a:prstClr val="black"/>
                </a:solidFill>
                <a:latin typeface="Roboto Light"/>
              </a:rPr>
              <a:t> </a:t>
            </a:r>
            <a:r>
              <a:rPr lang="fr-FR" sz="1600" b="1" dirty="0" err="1">
                <a:solidFill>
                  <a:prstClr val="black"/>
                </a:solidFill>
                <a:latin typeface="Roboto Light"/>
              </a:rPr>
              <a:t>Apricot</a:t>
            </a:r>
            <a:r>
              <a:rPr lang="fr-FR" sz="1600" b="1" dirty="0">
                <a:solidFill>
                  <a:prstClr val="black"/>
                </a:solidFill>
                <a:latin typeface="Roboto Light"/>
              </a:rPr>
              <a:t> </a:t>
            </a:r>
            <a:r>
              <a:rPr lang="fr-FR" sz="1600" b="1" dirty="0" err="1">
                <a:solidFill>
                  <a:prstClr val="black"/>
                </a:solidFill>
                <a:latin typeface="Roboto Light"/>
              </a:rPr>
              <a:t>oil</a:t>
            </a:r>
            <a:endParaRPr lang="fr-FR" sz="1600" b="1" dirty="0">
              <a:solidFill>
                <a:prstClr val="black"/>
              </a:solidFill>
              <a:latin typeface="Roboto Light"/>
            </a:endParaRPr>
          </a:p>
          <a:p>
            <a:pPr lvl="0">
              <a:defRPr/>
            </a:pPr>
            <a:r>
              <a:rPr lang="en-US" sz="1600" i="1" dirty="0">
                <a:solidFill>
                  <a:prstClr val="black"/>
                </a:solidFill>
                <a:latin typeface="Roboto Light"/>
              </a:rPr>
              <a:t>Rich in Vitamin A</a:t>
            </a:r>
          </a:p>
          <a:p>
            <a:pPr lvl="0">
              <a:defRPr/>
            </a:pPr>
            <a:r>
              <a:rPr lang="en-US" sz="1600" i="1" dirty="0">
                <a:solidFill>
                  <a:prstClr val="black"/>
                </a:solidFill>
                <a:latin typeface="Roboto Light"/>
              </a:rPr>
              <a:t>Acts on radiance</a:t>
            </a:r>
          </a:p>
        </p:txBody>
      </p:sp>
      <p:sp>
        <p:nvSpPr>
          <p:cNvPr id="11" name="ZoneTexte 10"/>
          <p:cNvSpPr txBox="1"/>
          <p:nvPr/>
        </p:nvSpPr>
        <p:spPr>
          <a:xfrm>
            <a:off x="835527" y="5591638"/>
            <a:ext cx="4054036" cy="584775"/>
          </a:xfrm>
          <a:prstGeom prst="rect">
            <a:avLst/>
          </a:prstGeom>
          <a:noFill/>
        </p:spPr>
        <p:txBody>
          <a:bodyPr wrap="square" rtlCol="0">
            <a:spAutoFit/>
          </a:bodyPr>
          <a:lstStyle/>
          <a:p>
            <a:pPr lvl="0">
              <a:defRPr/>
            </a:pPr>
            <a:r>
              <a:rPr lang="fr-FR" sz="1600" b="1" dirty="0">
                <a:solidFill>
                  <a:prstClr val="black"/>
                </a:solidFill>
                <a:latin typeface="Roboto Light"/>
              </a:rPr>
              <a:t>Sweet Orange essential </a:t>
            </a:r>
            <a:r>
              <a:rPr lang="fr-FR" sz="1600" b="1" dirty="0" err="1">
                <a:solidFill>
                  <a:prstClr val="black"/>
                </a:solidFill>
                <a:latin typeface="Roboto Light"/>
              </a:rPr>
              <a:t>oil</a:t>
            </a:r>
            <a:endParaRPr lang="fr-FR" sz="1600" b="1" dirty="0">
              <a:solidFill>
                <a:prstClr val="black"/>
              </a:solidFill>
              <a:latin typeface="Roboto Light"/>
            </a:endParaRPr>
          </a:p>
          <a:p>
            <a:pPr lvl="0">
              <a:defRPr/>
            </a:pPr>
            <a:r>
              <a:rPr lang="fr-FR" sz="1600" i="1" dirty="0" err="1">
                <a:solidFill>
                  <a:prstClr val="black"/>
                </a:solidFill>
                <a:latin typeface="Roboto Light"/>
              </a:rPr>
              <a:t>Acts</a:t>
            </a:r>
            <a:r>
              <a:rPr lang="fr-FR" sz="1600" i="1" dirty="0">
                <a:solidFill>
                  <a:prstClr val="black"/>
                </a:solidFill>
                <a:latin typeface="Roboto Light"/>
              </a:rPr>
              <a:t> on skin </a:t>
            </a:r>
            <a:r>
              <a:rPr lang="fr-FR" sz="1600" i="1" dirty="0" err="1">
                <a:solidFill>
                  <a:prstClr val="black"/>
                </a:solidFill>
                <a:latin typeface="Roboto Light"/>
              </a:rPr>
              <a:t>tonicity</a:t>
            </a:r>
            <a:endParaRPr lang="fr-FR" sz="1600" i="1" dirty="0">
              <a:solidFill>
                <a:prstClr val="black"/>
              </a:solidFill>
              <a:latin typeface="Roboto Light"/>
            </a:endParaRPr>
          </a:p>
        </p:txBody>
      </p:sp>
      <p:sp>
        <p:nvSpPr>
          <p:cNvPr id="12" name="ZoneTexte 11"/>
          <p:cNvSpPr txBox="1"/>
          <p:nvPr/>
        </p:nvSpPr>
        <p:spPr>
          <a:xfrm>
            <a:off x="8800408" y="5499650"/>
            <a:ext cx="2541106" cy="830997"/>
          </a:xfrm>
          <a:prstGeom prst="rect">
            <a:avLst/>
          </a:prstGeom>
          <a:noFill/>
        </p:spPr>
        <p:txBody>
          <a:bodyPr wrap="square" rtlCol="0">
            <a:spAutoFit/>
          </a:bodyPr>
          <a:lstStyle/>
          <a:p>
            <a:pPr>
              <a:defRPr/>
            </a:pPr>
            <a:r>
              <a:rPr lang="fr-FR" sz="1600" b="1" dirty="0" err="1">
                <a:solidFill>
                  <a:prstClr val="black"/>
                </a:solidFill>
                <a:latin typeface="Roboto Light"/>
              </a:rPr>
              <a:t>Yon</a:t>
            </a:r>
            <a:r>
              <a:rPr lang="fr-FR" sz="1600" b="1" dirty="0">
                <a:solidFill>
                  <a:prstClr val="black"/>
                </a:solidFill>
                <a:latin typeface="Roboto Light"/>
              </a:rPr>
              <a:t>-Ka Quintessence </a:t>
            </a:r>
          </a:p>
          <a:p>
            <a:pPr lvl="0">
              <a:defRPr/>
            </a:pPr>
            <a:r>
              <a:rPr lang="fr-FR" sz="1600" i="1" dirty="0" err="1">
                <a:solidFill>
                  <a:prstClr val="black"/>
                </a:solidFill>
                <a:latin typeface="Roboto Light"/>
              </a:rPr>
              <a:t>Potentiates</a:t>
            </a:r>
            <a:r>
              <a:rPr lang="fr-FR" sz="1600" i="1" dirty="0">
                <a:solidFill>
                  <a:prstClr val="black"/>
                </a:solidFill>
                <a:latin typeface="Roboto Light"/>
              </a:rPr>
              <a:t> the formula power </a:t>
            </a:r>
          </a:p>
        </p:txBody>
      </p:sp>
      <p:pic>
        <p:nvPicPr>
          <p:cNvPr id="16" name="Image 15" descr="Une image contenant intérieur, fermer&#10;&#10;Description générée automatiquement">
            <a:extLst>
              <a:ext uri="{FF2B5EF4-FFF2-40B4-BE49-F238E27FC236}">
                <a16:creationId xmlns:a16="http://schemas.microsoft.com/office/drawing/2014/main" id="{06240726-4A62-3988-B2A3-18F29E81E8DD}"/>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686" b="98004" l="0" r="100000">
                        <a14:foregroundMark x1="21269" y1="62820" x2="21269" y2="62820"/>
                        <a14:foregroundMark x1="82836" y1="40674" x2="92910" y2="46725"/>
                        <a14:foregroundMark x1="92910" y1="46725" x2="91418" y2="63818"/>
                        <a14:foregroundMark x1="93284" y1="56706" x2="91045" y2="81347"/>
                        <a14:foregroundMark x1="50746" y1="686" x2="50746" y2="686"/>
                        <a14:foregroundMark x1="93470" y1="84404" x2="92164" y2="89083"/>
                        <a14:backgroundMark x1="50746" y1="624" x2="50746" y2="624"/>
                      </a14:backgroundRemoval>
                    </a14:imgEffect>
                  </a14:imgLayer>
                </a14:imgProps>
              </a:ext>
              <a:ext uri="{28A0092B-C50C-407E-A947-70E740481C1C}">
                <a14:useLocalDpi xmlns:a14="http://schemas.microsoft.com/office/drawing/2010/main"/>
              </a:ext>
            </a:extLst>
          </a:blip>
          <a:srcRect/>
          <a:stretch/>
        </p:blipFill>
        <p:spPr>
          <a:xfrm>
            <a:off x="5306423" y="1070479"/>
            <a:ext cx="1679364" cy="5025910"/>
          </a:xfrm>
          <a:prstGeom prst="rect">
            <a:avLst/>
          </a:prstGeom>
        </p:spPr>
      </p:pic>
      <p:sp>
        <p:nvSpPr>
          <p:cNvPr id="15" name="Espace réservé du titre 1">
            <a:extLst>
              <a:ext uri="{FF2B5EF4-FFF2-40B4-BE49-F238E27FC236}">
                <a16:creationId xmlns:a16="http://schemas.microsoft.com/office/drawing/2014/main" id="{A5B664C4-E0E5-48B7-ADAB-F7048E42DD30}"/>
              </a:ext>
            </a:extLst>
          </p:cNvPr>
          <p:cNvSpPr txBox="1">
            <a:spLocks/>
          </p:cNvSpPr>
          <p:nvPr/>
        </p:nvSpPr>
        <p:spPr>
          <a:xfrm>
            <a:off x="240" y="190628"/>
            <a:ext cx="12191521" cy="1510888"/>
          </a:xfrm>
          <a:prstGeom prst="rect">
            <a:avLst/>
          </a:prstGeom>
        </p:spPr>
        <p:txBody>
          <a:bodyPr vert="horz" lIns="81277" tIns="40638" rIns="81277" bIns="40638"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a:t>SERUM </a:t>
            </a:r>
            <a:r>
              <a:rPr lang="fr-FR" sz="6600" cap="small" dirty="0"/>
              <a:t>C</a:t>
            </a:r>
            <a:r>
              <a:rPr lang="fr-FR" cap="small" dirty="0"/>
              <a:t>20</a:t>
            </a:r>
          </a:p>
          <a:p>
            <a:pPr>
              <a:lnSpc>
                <a:spcPts val="2982"/>
              </a:lnSpc>
            </a:pPr>
            <a:endParaRPr lang="fr-FR" sz="1934" b="1" cap="small" dirty="0"/>
          </a:p>
        </p:txBody>
      </p:sp>
      <p:pic>
        <p:nvPicPr>
          <p:cNvPr id="4098" name="Picture 2" descr="ingredient-vitamine-c">
            <a:extLst>
              <a:ext uri="{FF2B5EF4-FFF2-40B4-BE49-F238E27FC236}">
                <a16:creationId xmlns:a16="http://schemas.microsoft.com/office/drawing/2014/main" id="{1727060B-CB18-4AB7-ADB5-5B3A4285604B}"/>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211131" y="2136792"/>
            <a:ext cx="624397" cy="584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ngredient-huile-abricot-bio">
            <a:extLst>
              <a:ext uri="{FF2B5EF4-FFF2-40B4-BE49-F238E27FC236}">
                <a16:creationId xmlns:a16="http://schemas.microsoft.com/office/drawing/2014/main" id="{EB0BD4AA-C4BF-4F0D-B8BB-E761BB0826CA}"/>
              </a:ext>
            </a:extLst>
          </p:cNvPr>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10000" b="90000" l="9904" r="89989"/>
                    </a14:imgEffect>
                  </a14:imgLayer>
                </a14:imgProps>
              </a:ext>
              <a:ext uri="{28A0092B-C50C-407E-A947-70E740481C1C}">
                <a14:useLocalDpi xmlns:a14="http://schemas.microsoft.com/office/drawing/2010/main"/>
              </a:ext>
            </a:extLst>
          </a:blip>
          <a:srcRect/>
          <a:stretch/>
        </p:blipFill>
        <p:spPr bwMode="auto">
          <a:xfrm>
            <a:off x="152096" y="3531069"/>
            <a:ext cx="742466" cy="94827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ngredient-curcuma">
            <a:extLst>
              <a:ext uri="{FF2B5EF4-FFF2-40B4-BE49-F238E27FC236}">
                <a16:creationId xmlns:a16="http://schemas.microsoft.com/office/drawing/2014/main" id="{9FC13A6E-88E1-44C5-96C9-DF3635E4CE74}"/>
              </a:ext>
            </a:extLst>
          </p:cNvPr>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10887494" y="2068543"/>
            <a:ext cx="1072078" cy="107034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ngredient-cellules-natives-grenade">
            <a:extLst>
              <a:ext uri="{FF2B5EF4-FFF2-40B4-BE49-F238E27FC236}">
                <a16:creationId xmlns:a16="http://schemas.microsoft.com/office/drawing/2014/main" id="{801EE9E3-9040-4F46-992E-D893119E9228}"/>
              </a:ext>
            </a:extLst>
          </p:cNvPr>
          <p:cNvPicPr>
            <a:picLocks noChangeAspect="1" noChangeArrowheads="1"/>
          </p:cNvPicPr>
          <p:nvPr/>
        </p:nvPicPr>
        <p:blipFill>
          <a:blip r:embed="rId11" cstate="email">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10850155" y="3477968"/>
            <a:ext cx="1072078" cy="114468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ngredient-huile-essentielle-orange-douce">
            <a:extLst>
              <a:ext uri="{FF2B5EF4-FFF2-40B4-BE49-F238E27FC236}">
                <a16:creationId xmlns:a16="http://schemas.microsoft.com/office/drawing/2014/main" id="{B0EC6D40-9A14-4DD7-8272-022C3FBAEAD2}"/>
              </a:ext>
            </a:extLst>
          </p:cNvPr>
          <p:cNvPicPr>
            <a:picLocks noChangeAspect="1" noChangeArrowheads="1"/>
          </p:cNvPicPr>
          <p:nvPr/>
        </p:nvPicPr>
        <p:blipFill>
          <a:blip r:embed="rId13" cstate="email">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140638" y="5521661"/>
            <a:ext cx="765378" cy="799428"/>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ingredient-quintessence-yonka">
            <a:extLst>
              <a:ext uri="{FF2B5EF4-FFF2-40B4-BE49-F238E27FC236}">
                <a16:creationId xmlns:a16="http://schemas.microsoft.com/office/drawing/2014/main" id="{31EBF27C-0308-4E6E-AA8C-E922BB52483F}"/>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1138177" y="5400111"/>
            <a:ext cx="784056" cy="830964"/>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e 17">
            <a:extLst>
              <a:ext uri="{FF2B5EF4-FFF2-40B4-BE49-F238E27FC236}">
                <a16:creationId xmlns:a16="http://schemas.microsoft.com/office/drawing/2014/main" id="{7C9733DD-13CD-4734-95C6-C49F22E0E674}"/>
              </a:ext>
            </a:extLst>
          </p:cNvPr>
          <p:cNvGrpSpPr/>
          <p:nvPr/>
        </p:nvGrpSpPr>
        <p:grpSpPr>
          <a:xfrm>
            <a:off x="6471110" y="1151465"/>
            <a:ext cx="5587059" cy="550051"/>
            <a:chOff x="6156799" y="1151375"/>
            <a:chExt cx="5587279" cy="550073"/>
          </a:xfrm>
        </p:grpSpPr>
        <p:sp>
          <p:nvSpPr>
            <p:cNvPr id="23" name="Rectangle 22">
              <a:extLst>
                <a:ext uri="{FF2B5EF4-FFF2-40B4-BE49-F238E27FC236}">
                  <a16:creationId xmlns:a16="http://schemas.microsoft.com/office/drawing/2014/main" id="{8856043A-A0C6-40C8-987E-D072E55EAC13}"/>
                </a:ext>
              </a:extLst>
            </p:cNvPr>
            <p:cNvSpPr/>
            <p:nvPr/>
          </p:nvSpPr>
          <p:spPr>
            <a:xfrm>
              <a:off x="8335900" y="1151375"/>
              <a:ext cx="3408178" cy="523241"/>
            </a:xfrm>
            <a:prstGeom prst="rect">
              <a:avLst/>
            </a:prstGeom>
          </p:spPr>
          <p:txBody>
            <a:bodyPr wrap="square">
              <a:spAutoFit/>
            </a:bodyPr>
            <a:lstStyle/>
            <a:p>
              <a:pPr algn="ctr">
                <a:defRPr/>
              </a:pPr>
              <a:r>
                <a:rPr lang="fr-FR" sz="1400" dirty="0">
                  <a:latin typeface="KyivType Sans2" panose="00000500000000000000" pitchFamily="50" charset="0"/>
                  <a:ea typeface="Roboto" panose="02000000000000000000" pitchFamily="2" charset="0"/>
                </a:rPr>
                <a:t>All </a:t>
              </a:r>
              <a:r>
                <a:rPr lang="fr-FR" sz="1400" dirty="0" err="1">
                  <a:latin typeface="KyivType Sans2" panose="00000500000000000000" pitchFamily="50" charset="0"/>
                  <a:ea typeface="Roboto" panose="02000000000000000000" pitchFamily="2" charset="0"/>
                </a:rPr>
                <a:t>year</a:t>
              </a:r>
              <a:r>
                <a:rPr lang="fr-FR" sz="1400" dirty="0">
                  <a:latin typeface="KyivType Sans2" panose="00000500000000000000" pitchFamily="50" charset="0"/>
                  <a:ea typeface="Roboto" panose="02000000000000000000" pitchFamily="2" charset="0"/>
                </a:rPr>
                <a:t> long</a:t>
              </a:r>
            </a:p>
            <a:p>
              <a:pPr algn="ctr">
                <a:defRPr/>
              </a:pPr>
              <a:r>
                <a:rPr lang="fr-FR" sz="1400" dirty="0">
                  <a:solidFill>
                    <a:schemeClr val="bg2">
                      <a:lumMod val="50000"/>
                    </a:schemeClr>
                  </a:solidFill>
                  <a:latin typeface="KyivType Sans2" panose="00000500000000000000" pitchFamily="50" charset="0"/>
                  <a:ea typeface="Roboto" panose="02000000000000000000" pitchFamily="2" charset="0"/>
                </a:rPr>
                <a:t>Or in a cure</a:t>
              </a:r>
            </a:p>
          </p:txBody>
        </p:sp>
        <p:sp>
          <p:nvSpPr>
            <p:cNvPr id="24" name="Rectangle 23">
              <a:extLst>
                <a:ext uri="{FF2B5EF4-FFF2-40B4-BE49-F238E27FC236}">
                  <a16:creationId xmlns:a16="http://schemas.microsoft.com/office/drawing/2014/main" id="{886B5C7F-2D7E-4188-B55D-47D8C8740A2F}"/>
                </a:ext>
              </a:extLst>
            </p:cNvPr>
            <p:cNvSpPr/>
            <p:nvPr/>
          </p:nvSpPr>
          <p:spPr>
            <a:xfrm>
              <a:off x="6156799" y="1157617"/>
              <a:ext cx="3408178" cy="523241"/>
            </a:xfrm>
            <a:prstGeom prst="rect">
              <a:avLst/>
            </a:prstGeom>
          </p:spPr>
          <p:txBody>
            <a:bodyPr wrap="square">
              <a:spAutoFit/>
            </a:bodyPr>
            <a:lstStyle/>
            <a:p>
              <a:pPr algn="ctr">
                <a:defRPr/>
              </a:pPr>
              <a:r>
                <a:rPr lang="fr-FR" sz="1400" dirty="0">
                  <a:latin typeface="KyivType Sans2" panose="00000500000000000000" pitchFamily="50" charset="0"/>
                  <a:ea typeface="Roboto" panose="02000000000000000000" pitchFamily="2" charset="0"/>
                </a:rPr>
                <a:t>All skin types</a:t>
              </a:r>
            </a:p>
            <a:p>
              <a:pPr algn="ctr">
                <a:defRPr/>
              </a:pPr>
              <a:r>
                <a:rPr lang="fr-FR" sz="1400" dirty="0" err="1">
                  <a:solidFill>
                    <a:schemeClr val="bg2">
                      <a:lumMod val="50000"/>
                    </a:schemeClr>
                  </a:solidFill>
                  <a:latin typeface="KyivType Sans2" panose="00000500000000000000" pitchFamily="50" charset="0"/>
                  <a:ea typeface="Roboto" panose="02000000000000000000" pitchFamily="2" charset="0"/>
                </a:rPr>
                <a:t>even</a:t>
              </a:r>
              <a:r>
                <a:rPr lang="fr-FR" sz="1400" dirty="0">
                  <a:solidFill>
                    <a:schemeClr val="bg2">
                      <a:lumMod val="50000"/>
                    </a:schemeClr>
                  </a:solidFill>
                  <a:latin typeface="KyivType Sans2" panose="00000500000000000000" pitchFamily="50" charset="0"/>
                  <a:ea typeface="Roboto" panose="02000000000000000000" pitchFamily="2" charset="0"/>
                </a:rPr>
                <a:t> sensitive</a:t>
              </a:r>
            </a:p>
          </p:txBody>
        </p:sp>
        <p:pic>
          <p:nvPicPr>
            <p:cNvPr id="25" name="object 10">
              <a:extLst>
                <a:ext uri="{FF2B5EF4-FFF2-40B4-BE49-F238E27FC236}">
                  <a16:creationId xmlns:a16="http://schemas.microsoft.com/office/drawing/2014/main" id="{8E5D6098-4BEC-4106-BA21-54457DF87DD6}"/>
                </a:ext>
              </a:extLst>
            </p:cNvPr>
            <p:cNvPicPr/>
            <p:nvPr/>
          </p:nvPicPr>
          <p:blipFill>
            <a:blip r:embed="rId16" cstate="email">
              <a:extLst>
                <a:ext uri="{28A0092B-C50C-407E-A947-70E740481C1C}">
                  <a14:useLocalDpi xmlns:a14="http://schemas.microsoft.com/office/drawing/2010/main"/>
                </a:ext>
              </a:extLst>
            </a:blip>
            <a:stretch>
              <a:fillRect/>
            </a:stretch>
          </p:blipFill>
          <p:spPr>
            <a:xfrm>
              <a:off x="6662037" y="1384680"/>
              <a:ext cx="219342" cy="194873"/>
            </a:xfrm>
            <a:prstGeom prst="rect">
              <a:avLst/>
            </a:prstGeom>
          </p:spPr>
        </p:pic>
        <p:pic>
          <p:nvPicPr>
            <p:cNvPr id="26" name="object 10">
              <a:extLst>
                <a:ext uri="{FF2B5EF4-FFF2-40B4-BE49-F238E27FC236}">
                  <a16:creationId xmlns:a16="http://schemas.microsoft.com/office/drawing/2014/main" id="{7816FF91-5E68-422D-B892-77FE2BE81088}"/>
                </a:ext>
              </a:extLst>
            </p:cNvPr>
            <p:cNvPicPr/>
            <p:nvPr/>
          </p:nvPicPr>
          <p:blipFill>
            <a:blip r:embed="rId16" cstate="email">
              <a:extLst>
                <a:ext uri="{28A0092B-C50C-407E-A947-70E740481C1C}">
                  <a14:useLocalDpi xmlns:a14="http://schemas.microsoft.com/office/drawing/2010/main"/>
                </a:ext>
              </a:extLst>
            </a:blip>
            <a:stretch>
              <a:fillRect/>
            </a:stretch>
          </p:blipFill>
          <p:spPr>
            <a:xfrm>
              <a:off x="9112734" y="1384679"/>
              <a:ext cx="219342" cy="194873"/>
            </a:xfrm>
            <a:prstGeom prst="rect">
              <a:avLst/>
            </a:prstGeom>
          </p:spPr>
        </p:pic>
        <p:sp>
          <p:nvSpPr>
            <p:cNvPr id="27" name="object 27">
              <a:extLst>
                <a:ext uri="{FF2B5EF4-FFF2-40B4-BE49-F238E27FC236}">
                  <a16:creationId xmlns:a16="http://schemas.microsoft.com/office/drawing/2014/main" id="{ED83B2F8-405D-4136-B55D-66388F3617C7}"/>
                </a:ext>
              </a:extLst>
            </p:cNvPr>
            <p:cNvSpPr/>
            <p:nvPr/>
          </p:nvSpPr>
          <p:spPr>
            <a:xfrm rot="16200000">
              <a:off x="8373096" y="-641086"/>
              <a:ext cx="533674" cy="4151393"/>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endParaRPr sz="2800" dirty="0">
                <a:latin typeface="KyivType Sans2" panose="00000500000000000000" pitchFamily="50" charset="0"/>
                <a:ea typeface="Roboto" panose="02000000000000000000" pitchFamily="2" charset="0"/>
              </a:endParaRPr>
            </a:p>
          </p:txBody>
        </p:sp>
      </p:grpSp>
    </p:spTree>
    <p:extLst>
      <p:ext uri="{BB962C8B-B14F-4D97-AF65-F5344CB8AC3E}">
        <p14:creationId xmlns:p14="http://schemas.microsoft.com/office/powerpoint/2010/main" val="358334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4102"/>
                                        </p:tgtEl>
                                        <p:attrNameLst>
                                          <p:attrName>style.visibility</p:attrName>
                                        </p:attrNameLst>
                                      </p:cBhvr>
                                      <p:to>
                                        <p:strVal val="visible"/>
                                      </p:to>
                                    </p:set>
                                    <p:animEffect transition="in" filter="fade">
                                      <p:cBhvr>
                                        <p:cTn id="18" dur="500"/>
                                        <p:tgtEl>
                                          <p:spTgt spid="410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4104"/>
                                        </p:tgtEl>
                                        <p:attrNameLst>
                                          <p:attrName>style.visibility</p:attrName>
                                        </p:attrNameLst>
                                      </p:cBhvr>
                                      <p:to>
                                        <p:strVal val="visible"/>
                                      </p:to>
                                    </p:set>
                                    <p:animEffect transition="in" filter="fade">
                                      <p:cBhvr>
                                        <p:cTn id="26" dur="500"/>
                                        <p:tgtEl>
                                          <p:spTgt spid="410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100"/>
                                        </p:tgtEl>
                                        <p:attrNameLst>
                                          <p:attrName>style.visibility</p:attrName>
                                        </p:attrNameLst>
                                      </p:cBhvr>
                                      <p:to>
                                        <p:strVal val="visible"/>
                                      </p:to>
                                    </p:set>
                                    <p:animEffect transition="in" filter="fade">
                                      <p:cBhvr>
                                        <p:cTn id="31" dur="500"/>
                                        <p:tgtEl>
                                          <p:spTgt spid="410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106"/>
                                        </p:tgtEl>
                                        <p:attrNameLst>
                                          <p:attrName>style.visibility</p:attrName>
                                        </p:attrNameLst>
                                      </p:cBhvr>
                                      <p:to>
                                        <p:strVal val="visible"/>
                                      </p:to>
                                    </p:set>
                                    <p:animEffect transition="in" filter="fade">
                                      <p:cBhvr>
                                        <p:cTn id="39" dur="500"/>
                                        <p:tgtEl>
                                          <p:spTgt spid="410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10" presetClass="entr" presetSubtype="0" fill="hold" nodeType="withEffect">
                                  <p:stCondLst>
                                    <p:cond delay="0"/>
                                  </p:stCondLst>
                                  <p:childTnLst>
                                    <p:set>
                                      <p:cBhvr>
                                        <p:cTn id="49" dur="1" fill="hold">
                                          <p:stCondLst>
                                            <p:cond delay="0"/>
                                          </p:stCondLst>
                                        </p:cTn>
                                        <p:tgtEl>
                                          <p:spTgt spid="4108"/>
                                        </p:tgtEl>
                                        <p:attrNameLst>
                                          <p:attrName>style.visibility</p:attrName>
                                        </p:attrNameLst>
                                      </p:cBhvr>
                                      <p:to>
                                        <p:strVal val="visible"/>
                                      </p:to>
                                    </p:set>
                                    <p:animEffect transition="in" filter="fade">
                                      <p:cBhvr>
                                        <p:cTn id="50" dur="500"/>
                                        <p:tgtEl>
                                          <p:spTgt spid="4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45"/>
          <p:cNvSpPr/>
          <p:nvPr/>
        </p:nvSpPr>
        <p:spPr>
          <a:xfrm>
            <a:off x="329847" y="3159167"/>
            <a:ext cx="6013080" cy="1829335"/>
          </a:xfrm>
          <a:prstGeom prst="rect">
            <a:avLst/>
          </a:prstGeom>
          <a:solidFill>
            <a:srgbClr val="FFF2EA"/>
          </a:solidFill>
          <a:ln>
            <a:noFill/>
          </a:ln>
        </p:spPr>
        <p:txBody>
          <a:bodyPr spcFirstLastPara="1" wrap="square" lIns="60967" tIns="60967" rIns="60967" bIns="60967" anchor="ctr" anchorCtr="0">
            <a:noAutofit/>
          </a:bodyPr>
          <a:lstStyle/>
          <a:p>
            <a:pPr>
              <a:buClr>
                <a:srgbClr val="000000"/>
              </a:buClr>
              <a:buSzPts val="900"/>
            </a:pPr>
            <a:endParaRPr sz="1200">
              <a:solidFill>
                <a:srgbClr val="000000"/>
              </a:solidFill>
              <a:latin typeface="Arial"/>
              <a:ea typeface="Arial"/>
              <a:cs typeface="Arial"/>
              <a:sym typeface="Arial"/>
            </a:endParaRPr>
          </a:p>
        </p:txBody>
      </p:sp>
      <p:sp>
        <p:nvSpPr>
          <p:cNvPr id="890" name="Google Shape;890;p45"/>
          <p:cNvSpPr txBox="1"/>
          <p:nvPr/>
        </p:nvSpPr>
        <p:spPr>
          <a:xfrm>
            <a:off x="320596" y="3204906"/>
            <a:ext cx="6234800" cy="1600384"/>
          </a:xfrm>
          <a:prstGeom prst="rect">
            <a:avLst/>
          </a:prstGeom>
          <a:noFill/>
          <a:ln>
            <a:noFill/>
          </a:ln>
        </p:spPr>
        <p:txBody>
          <a:bodyPr spcFirstLastPara="1" wrap="square" lIns="121900" tIns="60933" rIns="121900" bIns="60933" anchor="t" anchorCtr="0">
            <a:spAutoFit/>
          </a:bodyPr>
          <a:lstStyle/>
          <a:p>
            <a:r>
              <a:rPr lang="en-US" sz="2400" dirty="0">
                <a:solidFill>
                  <a:srgbClr val="000000"/>
                </a:solidFill>
                <a:latin typeface="Roboto Light" panose="02000000000000000000" pitchFamily="2" charset="0"/>
                <a:ea typeface="Roboto Light" panose="02000000000000000000" pitchFamily="2" charset="0"/>
                <a:cs typeface="Arial"/>
                <a:sym typeface="Arial"/>
              </a:rPr>
              <a:t>LOTION YON-KA PS TRAVEL SIZE </a:t>
            </a:r>
            <a:r>
              <a:rPr lang="en-US" sz="2400" b="1" dirty="0">
                <a:solidFill>
                  <a:srgbClr val="000000"/>
                </a:solidFill>
                <a:latin typeface="Roboto Light" panose="02000000000000000000" pitchFamily="2" charset="0"/>
                <a:ea typeface="Roboto Light" panose="02000000000000000000" pitchFamily="2" charset="0"/>
                <a:cs typeface="Arial"/>
                <a:sym typeface="Arial"/>
              </a:rPr>
              <a:t>FOR FREE</a:t>
            </a:r>
            <a:endParaRPr lang="en-US" sz="2400" b="1" dirty="0">
              <a:latin typeface="Roboto Light" panose="02000000000000000000" pitchFamily="2" charset="0"/>
              <a:ea typeface="Roboto Light" panose="02000000000000000000" pitchFamily="2" charset="0"/>
            </a:endParaRPr>
          </a:p>
          <a:p>
            <a:r>
              <a:rPr lang="fr-FR" sz="2400" dirty="0">
                <a:solidFill>
                  <a:srgbClr val="000000"/>
                </a:solidFill>
                <a:latin typeface="Roboto Light" panose="02000000000000000000" pitchFamily="2" charset="0"/>
                <a:ea typeface="Roboto Light" panose="02000000000000000000" pitchFamily="2" charset="0"/>
                <a:cs typeface="Arial"/>
                <a:sym typeface="Arial"/>
              </a:rPr>
              <a:t>TIME RESIST JOUR 50ML</a:t>
            </a:r>
            <a:endParaRPr sz="2400" dirty="0">
              <a:latin typeface="Roboto Light" panose="02000000000000000000" pitchFamily="2" charset="0"/>
              <a:ea typeface="Roboto Light" panose="02000000000000000000" pitchFamily="2" charset="0"/>
            </a:endParaRPr>
          </a:p>
          <a:p>
            <a:r>
              <a:rPr lang="fr-FR" sz="2400" dirty="0">
                <a:solidFill>
                  <a:srgbClr val="000000"/>
                </a:solidFill>
                <a:latin typeface="Roboto Light" panose="02000000000000000000" pitchFamily="2" charset="0"/>
                <a:ea typeface="Roboto Light" panose="02000000000000000000" pitchFamily="2" charset="0"/>
                <a:cs typeface="Arial"/>
                <a:sym typeface="Arial"/>
              </a:rPr>
              <a:t>TIME RESIST NUIT 50ML</a:t>
            </a:r>
            <a:endParaRPr sz="2400" dirty="0">
              <a:latin typeface="Roboto Light" panose="02000000000000000000" pitchFamily="2" charset="0"/>
              <a:ea typeface="Roboto Light" panose="02000000000000000000" pitchFamily="2" charset="0"/>
            </a:endParaRPr>
          </a:p>
          <a:p>
            <a:r>
              <a:rPr lang="fr-FR" sz="2400" dirty="0">
                <a:solidFill>
                  <a:srgbClr val="000000"/>
                </a:solidFill>
                <a:latin typeface="Roboto Light" panose="02000000000000000000" pitchFamily="2" charset="0"/>
                <a:ea typeface="Roboto Light" panose="02000000000000000000" pitchFamily="2" charset="0"/>
                <a:cs typeface="Arial"/>
                <a:sym typeface="Arial"/>
              </a:rPr>
              <a:t>LUXURY KIT </a:t>
            </a:r>
            <a:r>
              <a:rPr lang="fr-FR" sz="2400" b="1" dirty="0">
                <a:solidFill>
                  <a:srgbClr val="000000"/>
                </a:solidFill>
                <a:latin typeface="Roboto Light" panose="02000000000000000000" pitchFamily="2" charset="0"/>
                <a:ea typeface="Roboto Light" panose="02000000000000000000" pitchFamily="2" charset="0"/>
                <a:cs typeface="Arial"/>
                <a:sym typeface="Arial"/>
              </a:rPr>
              <a:t>FOR FREE</a:t>
            </a:r>
            <a:endParaRPr lang="fr-FR" sz="2400" b="1" dirty="0">
              <a:latin typeface="Roboto Light" panose="02000000000000000000" pitchFamily="2" charset="0"/>
              <a:ea typeface="Roboto Light" panose="02000000000000000000" pitchFamily="2" charset="0"/>
            </a:endParaRPr>
          </a:p>
        </p:txBody>
      </p:sp>
      <p:sp>
        <p:nvSpPr>
          <p:cNvPr id="893" name="Google Shape;893;p45"/>
          <p:cNvSpPr txBox="1"/>
          <p:nvPr/>
        </p:nvSpPr>
        <p:spPr>
          <a:xfrm>
            <a:off x="4076937" y="5870328"/>
            <a:ext cx="2754724" cy="492388"/>
          </a:xfrm>
          <a:prstGeom prst="rect">
            <a:avLst/>
          </a:prstGeom>
          <a:noFill/>
          <a:ln>
            <a:noFill/>
          </a:ln>
        </p:spPr>
        <p:txBody>
          <a:bodyPr spcFirstLastPara="1" wrap="square" lIns="121900" tIns="60933" rIns="121900" bIns="60933" anchor="t" anchorCtr="0">
            <a:spAutoFit/>
          </a:bodyPr>
          <a:lstStyle/>
          <a:p>
            <a:endParaRPr sz="2400"/>
          </a:p>
        </p:txBody>
      </p:sp>
      <p:sp>
        <p:nvSpPr>
          <p:cNvPr id="894" name="Google Shape;894;p45"/>
          <p:cNvSpPr txBox="1"/>
          <p:nvPr/>
        </p:nvSpPr>
        <p:spPr>
          <a:xfrm>
            <a:off x="237352" y="1706067"/>
            <a:ext cx="6476021" cy="800165"/>
          </a:xfrm>
          <a:prstGeom prst="rect">
            <a:avLst/>
          </a:prstGeom>
          <a:noFill/>
          <a:ln>
            <a:noFill/>
          </a:ln>
        </p:spPr>
        <p:txBody>
          <a:bodyPr spcFirstLastPara="1" wrap="square" lIns="121900" tIns="60933" rIns="121900" bIns="60933" anchor="t" anchorCtr="0">
            <a:spAutoFit/>
          </a:bodyPr>
          <a:lstStyle/>
          <a:p>
            <a:r>
              <a:rPr lang="en-US" sz="2400" cap="small" dirty="0">
                <a:solidFill>
                  <a:srgbClr val="000000"/>
                </a:solidFill>
                <a:latin typeface="Roboto Light" panose="02000000000000000000" pitchFamily="2" charset="0"/>
                <a:ea typeface="Roboto Light" panose="02000000000000000000" pitchFamily="2" charset="0"/>
                <a:cs typeface="Arial"/>
                <a:sym typeface="Arial"/>
              </a:rPr>
              <a:t>Visibly smoother </a:t>
            </a:r>
            <a:r>
              <a:rPr lang="en-US" sz="2000" cap="small" dirty="0">
                <a:solidFill>
                  <a:srgbClr val="000000"/>
                </a:solidFill>
                <a:latin typeface="Roboto Light" panose="02000000000000000000" pitchFamily="2" charset="0"/>
                <a:ea typeface="Roboto Light" panose="02000000000000000000" pitchFamily="2" charset="0"/>
                <a:cs typeface="Arial"/>
                <a:sym typeface="Arial"/>
              </a:rPr>
              <a:t>features, younger, plumper skin that doesn't need any tricks to look radiant.</a:t>
            </a:r>
            <a:endParaRPr sz="1867" cap="small" dirty="0">
              <a:solidFill>
                <a:srgbClr val="000000"/>
              </a:solidFill>
              <a:latin typeface="Roboto Light" panose="02000000000000000000" pitchFamily="2" charset="0"/>
              <a:ea typeface="Roboto Light" panose="02000000000000000000" pitchFamily="2" charset="0"/>
              <a:cs typeface="Arial"/>
              <a:sym typeface="Arial"/>
            </a:endParaRPr>
          </a:p>
        </p:txBody>
      </p:sp>
      <p:sp>
        <p:nvSpPr>
          <p:cNvPr id="17" name="Titre 6">
            <a:extLst>
              <a:ext uri="{FF2B5EF4-FFF2-40B4-BE49-F238E27FC236}">
                <a16:creationId xmlns:a16="http://schemas.microsoft.com/office/drawing/2014/main" id="{BE47D09F-8C11-4958-9AFD-FBB3AB416398}"/>
              </a:ext>
            </a:extLst>
          </p:cNvPr>
          <p:cNvSpPr txBox="1">
            <a:spLocks/>
          </p:cNvSpPr>
          <p:nvPr/>
        </p:nvSpPr>
        <p:spPr>
          <a:xfrm>
            <a:off x="990600" y="406769"/>
            <a:ext cx="10515600" cy="4814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dirty="0">
                <a:solidFill>
                  <a:srgbClr val="3E3E3E"/>
                </a:solidFill>
                <a:latin typeface="KyivType Sans2" panose="00000500000000000000" pitchFamily="50" charset="0"/>
              </a:rPr>
              <a:t>TIME RESIST OFFER</a:t>
            </a:r>
          </a:p>
        </p:txBody>
      </p:sp>
      <p:pic>
        <p:nvPicPr>
          <p:cNvPr id="3" name="Image 2" descr="Une image contenant texte, Produits de beauté, affaires de toilette, Approvisionnement domestique&#10;&#10;Description générée automatiquement">
            <a:extLst>
              <a:ext uri="{FF2B5EF4-FFF2-40B4-BE49-F238E27FC236}">
                <a16:creationId xmlns:a16="http://schemas.microsoft.com/office/drawing/2014/main" id="{F35C6B85-DF3C-4189-A539-0F647E26D3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73534" y="1474479"/>
            <a:ext cx="4680000" cy="4680000"/>
          </a:xfrm>
          <a:prstGeom prst="rect">
            <a:avLst/>
          </a:prstGeom>
        </p:spPr>
      </p:pic>
    </p:spTree>
    <p:extLst>
      <p:ext uri="{BB962C8B-B14F-4D97-AF65-F5344CB8AC3E}">
        <p14:creationId xmlns:p14="http://schemas.microsoft.com/office/powerpoint/2010/main" val="1431104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p:cNvSpPr txBox="1">
            <a:spLocks/>
          </p:cNvSpPr>
          <p:nvPr/>
        </p:nvSpPr>
        <p:spPr>
          <a:xfrm>
            <a:off x="859742" y="220242"/>
            <a:ext cx="10515186" cy="941071"/>
          </a:xfrm>
          <a:prstGeom prst="rect">
            <a:avLst/>
          </a:prstGeom>
        </p:spPr>
        <p:txBody>
          <a:bodyPr vert="horz" lIns="91436" tIns="45718" rIns="91436" bIns="45718" rtlCol="0" anchor="ctr">
            <a:normAutofit/>
          </a:bodyPr>
          <a:lstStyle>
            <a:defPPr marR="0" lvl="0" algn="l" rtl="0">
              <a:lnSpc>
                <a:spcPct val="100000"/>
              </a:lnSpc>
              <a:spcBef>
                <a:spcPts val="0"/>
              </a:spcBef>
              <a:spcAft>
                <a:spcPts val="0"/>
              </a:spcAft>
              <a:defRPr/>
            </a:defPPr>
            <a:lvl1pPr algn="ctr" defTabSz="914400" eaLnBrk="1" latinLnBrk="0" hangingPunct="1">
              <a:lnSpc>
                <a:spcPct val="90000"/>
              </a:lnSpc>
              <a:spcBef>
                <a:spcPct val="0"/>
              </a:spcBef>
              <a:buNone/>
              <a:defRPr sz="5293" kern="1200">
                <a:solidFill>
                  <a:srgbClr val="3E3E3E"/>
                </a:solidFill>
                <a:latin typeface="KyivType Sans2" panose="00000500000000000000" pitchFamily="50" charset="0"/>
                <a:ea typeface="+mj-ea"/>
                <a:cs typeface="+mj-cs"/>
              </a:defRPr>
            </a:lvl1pPr>
          </a:lstStyle>
          <a:p>
            <a:r>
              <a:rPr lang="fr-FR" sz="4800" dirty="0"/>
              <a:t>DUO TIME RESIST</a:t>
            </a:r>
          </a:p>
        </p:txBody>
      </p:sp>
      <p:sp>
        <p:nvSpPr>
          <p:cNvPr id="6" name="Rectangle 5"/>
          <p:cNvSpPr/>
          <p:nvPr/>
        </p:nvSpPr>
        <p:spPr>
          <a:xfrm>
            <a:off x="240" y="1448560"/>
            <a:ext cx="12191521" cy="399981"/>
          </a:xfrm>
          <a:prstGeom prst="rect">
            <a:avLst/>
          </a:prstGeom>
        </p:spPr>
        <p:txBody>
          <a:bodyPr wrap="square">
            <a:spAutoFit/>
          </a:bodyPr>
          <a:lstStyle/>
          <a:p>
            <a:pPr algn="ctr">
              <a:defRPr/>
            </a:pPr>
            <a:r>
              <a:rPr lang="en-US" sz="1999" i="1" dirty="0">
                <a:latin typeface="KyivType Sans2" panose="00000500000000000000" pitchFamily="50" charset="0"/>
              </a:rPr>
              <a:t>A must-have duo for filling and smoothing deep wrinkles</a:t>
            </a:r>
          </a:p>
        </p:txBody>
      </p:sp>
      <p:sp>
        <p:nvSpPr>
          <p:cNvPr id="7" name="Arc 21"/>
          <p:cNvSpPr/>
          <p:nvPr/>
        </p:nvSpPr>
        <p:spPr>
          <a:xfrm rot="9523306">
            <a:off x="1036497" y="1627820"/>
            <a:ext cx="2325539" cy="5005445"/>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35">
              <a:defRPr/>
            </a:pPr>
            <a:endParaRPr lang="fr-FR">
              <a:solidFill>
                <a:prstClr val="black"/>
              </a:solidFill>
              <a:latin typeface="Roboto Light" panose="02000000000000000000" pitchFamily="2" charset="0"/>
              <a:ea typeface="Roboto Light" panose="02000000000000000000" pitchFamily="2" charset="0"/>
            </a:endParaRPr>
          </a:p>
        </p:txBody>
      </p:sp>
      <p:sp>
        <p:nvSpPr>
          <p:cNvPr id="9" name="Rectangle 8"/>
          <p:cNvSpPr/>
          <p:nvPr/>
        </p:nvSpPr>
        <p:spPr>
          <a:xfrm>
            <a:off x="4330468" y="5159150"/>
            <a:ext cx="3328215" cy="954107"/>
          </a:xfrm>
          <a:prstGeom prst="rect">
            <a:avLst/>
          </a:prstGeom>
          <a:noFill/>
        </p:spPr>
        <p:txBody>
          <a:bodyPr wrap="square">
            <a:spAutoFit/>
          </a:bodyPr>
          <a:lstStyle/>
          <a:p>
            <a:r>
              <a:rPr lang="en-US" sz="1400" dirty="0">
                <a:latin typeface="Roboto Light" panose="02000000000000000000" pitchFamily="2" charset="0"/>
                <a:ea typeface="Roboto Light" panose="02000000000000000000" pitchFamily="2" charset="0"/>
              </a:rPr>
              <a:t>Total surface area of wrinkles: - 82%</a:t>
            </a:r>
          </a:p>
          <a:p>
            <a:r>
              <a:rPr lang="en-US" sz="1400" dirty="0">
                <a:latin typeface="Roboto Light" panose="02000000000000000000" pitchFamily="2" charset="0"/>
                <a:ea typeface="Roboto Light" panose="02000000000000000000" pitchFamily="2" charset="0"/>
              </a:rPr>
              <a:t>The skin is smoother</a:t>
            </a:r>
          </a:p>
          <a:p>
            <a:r>
              <a:rPr lang="en-US" sz="1400" dirty="0">
                <a:latin typeface="Roboto Light" panose="02000000000000000000" pitchFamily="2" charset="0"/>
                <a:ea typeface="Roboto Light" panose="02000000000000000000" pitchFamily="2" charset="0"/>
              </a:rPr>
              <a:t>When you wake up, your skin looks rested: 76%</a:t>
            </a:r>
            <a:endParaRPr lang="fr-FR" sz="1400" dirty="0">
              <a:latin typeface="Roboto Light" panose="02000000000000000000" pitchFamily="2" charset="0"/>
              <a:ea typeface="Roboto Light" panose="02000000000000000000" pitchFamily="2" charset="0"/>
            </a:endParaRPr>
          </a:p>
        </p:txBody>
      </p:sp>
      <p:pic>
        <p:nvPicPr>
          <p:cNvPr id="4" name="Imag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332794" y="2214540"/>
            <a:ext cx="5858967" cy="3248195"/>
          </a:xfrm>
          <a:prstGeom prst="rect">
            <a:avLst/>
          </a:prstGeom>
        </p:spPr>
      </p:pic>
      <p:sp>
        <p:nvSpPr>
          <p:cNvPr id="8" name="ZoneTexte 7"/>
          <p:cNvSpPr txBox="1"/>
          <p:nvPr/>
        </p:nvSpPr>
        <p:spPr>
          <a:xfrm>
            <a:off x="1406268" y="2249337"/>
            <a:ext cx="5135814" cy="1169551"/>
          </a:xfrm>
          <a:prstGeom prst="rect">
            <a:avLst/>
          </a:prstGeom>
          <a:noFill/>
        </p:spPr>
        <p:txBody>
          <a:bodyPr wrap="square" rtlCol="0">
            <a:spAutoFit/>
          </a:bodyPr>
          <a:lstStyle/>
          <a:p>
            <a:r>
              <a:rPr lang="en-US" sz="1400" dirty="0">
                <a:latin typeface="Roboto Light" panose="02000000000000000000" pitchFamily="2" charset="0"/>
                <a:ea typeface="Roboto Light" panose="02000000000000000000" pitchFamily="2" charset="0"/>
              </a:rPr>
              <a:t>Fills in wrinkles (TIME RESIST JOUR)</a:t>
            </a:r>
          </a:p>
          <a:p>
            <a:r>
              <a:rPr lang="en-US" sz="1400" dirty="0" err="1">
                <a:latin typeface="Roboto Light" panose="02000000000000000000" pitchFamily="2" charset="0"/>
                <a:ea typeface="Roboto Light" panose="02000000000000000000" pitchFamily="2" charset="0"/>
              </a:rPr>
              <a:t>Redensifies</a:t>
            </a:r>
            <a:r>
              <a:rPr lang="en-US" sz="1400" dirty="0">
                <a:latin typeface="Roboto Light" panose="02000000000000000000" pitchFamily="2" charset="0"/>
                <a:ea typeface="Roboto Light" panose="02000000000000000000" pitchFamily="2" charset="0"/>
              </a:rPr>
              <a:t> (TIME RESIST NIGHT)</a:t>
            </a:r>
          </a:p>
          <a:p>
            <a:r>
              <a:rPr lang="en-US" sz="1400" dirty="0">
                <a:latin typeface="Roboto Light" panose="02000000000000000000" pitchFamily="2" charset="0"/>
                <a:ea typeface="Roboto Light" panose="02000000000000000000" pitchFamily="2" charset="0"/>
              </a:rPr>
              <a:t>Preserves dermal stem cells</a:t>
            </a:r>
          </a:p>
          <a:p>
            <a:r>
              <a:rPr lang="en-US" sz="1400" dirty="0">
                <a:latin typeface="Roboto Light" panose="02000000000000000000" pitchFamily="2" charset="0"/>
                <a:ea typeface="Roboto Light" panose="02000000000000000000" pitchFamily="2" charset="0"/>
              </a:rPr>
              <a:t>Fights </a:t>
            </a:r>
            <a:r>
              <a:rPr lang="en-US" sz="1400" dirty="0" err="1">
                <a:latin typeface="Roboto Light" panose="02000000000000000000" pitchFamily="2" charset="0"/>
                <a:ea typeface="Roboto Light" panose="02000000000000000000" pitchFamily="2" charset="0"/>
              </a:rPr>
              <a:t>inflamm'aging</a:t>
            </a:r>
            <a:endParaRPr lang="en-US" sz="1400" dirty="0">
              <a:latin typeface="Roboto Light" panose="02000000000000000000" pitchFamily="2" charset="0"/>
              <a:ea typeface="Roboto Light" panose="02000000000000000000" pitchFamily="2" charset="0"/>
            </a:endParaRPr>
          </a:p>
          <a:p>
            <a:r>
              <a:rPr lang="en-US" sz="1400" dirty="0">
                <a:latin typeface="Roboto Light" panose="02000000000000000000" pitchFamily="2" charset="0"/>
                <a:ea typeface="Roboto Light" panose="02000000000000000000" pitchFamily="2" charset="0"/>
              </a:rPr>
              <a:t>Prevents and corrects the signs of ageing</a:t>
            </a:r>
            <a:endParaRPr lang="fr-FR" sz="1400" dirty="0">
              <a:latin typeface="Roboto Light" panose="02000000000000000000" pitchFamily="2" charset="0"/>
              <a:ea typeface="Roboto Light" panose="02000000000000000000" pitchFamily="2" charset="0"/>
            </a:endParaRPr>
          </a:p>
        </p:txBody>
      </p:sp>
      <p:sp>
        <p:nvSpPr>
          <p:cNvPr id="10" name="ZoneTexte 9"/>
          <p:cNvSpPr txBox="1"/>
          <p:nvPr/>
        </p:nvSpPr>
        <p:spPr>
          <a:xfrm>
            <a:off x="2253376" y="4239913"/>
            <a:ext cx="2522708" cy="307777"/>
          </a:xfrm>
          <a:prstGeom prst="rect">
            <a:avLst/>
          </a:prstGeom>
          <a:noFill/>
          <a:effectLst>
            <a:softEdge rad="63500"/>
          </a:effectLst>
        </p:spPr>
        <p:txBody>
          <a:bodyPr wrap="square" rtlCol="0">
            <a:spAutoFit/>
          </a:bodyPr>
          <a:lstStyle/>
          <a:p>
            <a:r>
              <a:rPr lang="fr-FR" sz="1400" dirty="0">
                <a:solidFill>
                  <a:prstClr val="black"/>
                </a:solidFill>
                <a:latin typeface="Roboto Light" panose="02000000000000000000" pitchFamily="2" charset="0"/>
                <a:ea typeface="Roboto Light" panose="02000000000000000000" pitchFamily="2" charset="0"/>
              </a:rPr>
              <a:t>Skin </a:t>
            </a:r>
            <a:r>
              <a:rPr lang="fr-FR" sz="1400" dirty="0" err="1">
                <a:solidFill>
                  <a:prstClr val="black"/>
                </a:solidFill>
                <a:latin typeface="Roboto Light" panose="02000000000000000000" pitchFamily="2" charset="0"/>
                <a:ea typeface="Roboto Light" panose="02000000000000000000" pitchFamily="2" charset="0"/>
              </a:rPr>
              <a:t>with</a:t>
            </a:r>
            <a:r>
              <a:rPr lang="fr-FR" sz="1400" dirty="0">
                <a:solidFill>
                  <a:prstClr val="black"/>
                </a:solidFill>
                <a:latin typeface="Roboto Light" panose="02000000000000000000" pitchFamily="2" charset="0"/>
                <a:ea typeface="Roboto Light" panose="02000000000000000000" pitchFamily="2" charset="0"/>
              </a:rPr>
              <a:t> </a:t>
            </a:r>
            <a:r>
              <a:rPr lang="fr-FR" sz="1400" dirty="0" err="1">
                <a:solidFill>
                  <a:prstClr val="black"/>
                </a:solidFill>
                <a:latin typeface="Roboto Light" panose="02000000000000000000" pitchFamily="2" charset="0"/>
                <a:ea typeface="Roboto Light" panose="02000000000000000000" pitchFamily="2" charset="0"/>
              </a:rPr>
              <a:t>deep</a:t>
            </a:r>
            <a:r>
              <a:rPr lang="fr-FR" sz="1400" dirty="0">
                <a:solidFill>
                  <a:prstClr val="black"/>
                </a:solidFill>
                <a:latin typeface="Roboto Light" panose="02000000000000000000" pitchFamily="2" charset="0"/>
                <a:ea typeface="Roboto Light" panose="02000000000000000000" pitchFamily="2" charset="0"/>
              </a:rPr>
              <a:t> </a:t>
            </a:r>
            <a:r>
              <a:rPr lang="fr-FR" sz="1400" dirty="0" err="1">
                <a:solidFill>
                  <a:prstClr val="black"/>
                </a:solidFill>
                <a:latin typeface="Roboto Light" panose="02000000000000000000" pitchFamily="2" charset="0"/>
                <a:ea typeface="Roboto Light" panose="02000000000000000000" pitchFamily="2" charset="0"/>
              </a:rPr>
              <a:t>wrinkles</a:t>
            </a:r>
            <a:endParaRPr lang="fr-FR" sz="1400" dirty="0">
              <a:solidFill>
                <a:prstClr val="black"/>
              </a:solidFill>
              <a:latin typeface="Roboto Light" panose="02000000000000000000" pitchFamily="2" charset="0"/>
              <a:ea typeface="Roboto Light" panose="02000000000000000000" pitchFamily="2" charset="0"/>
            </a:endParaRPr>
          </a:p>
        </p:txBody>
      </p:sp>
      <p:pic>
        <p:nvPicPr>
          <p:cNvPr id="11" name="Imag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7124" y="2106176"/>
            <a:ext cx="1119554" cy="1418840"/>
          </a:xfrm>
          <a:prstGeom prst="rect">
            <a:avLst/>
          </a:prstGeom>
        </p:spPr>
      </p:pic>
      <p:pic>
        <p:nvPicPr>
          <p:cNvPr id="12" name="Imag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70771" y="4831940"/>
            <a:ext cx="1198789" cy="1460970"/>
          </a:xfrm>
          <a:prstGeom prst="rect">
            <a:avLst/>
          </a:prstGeom>
        </p:spPr>
      </p:pic>
      <p:pic>
        <p:nvPicPr>
          <p:cNvPr id="13" name="Imag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8628" y="3869136"/>
            <a:ext cx="1152588" cy="1218306"/>
          </a:xfrm>
          <a:prstGeom prst="rect">
            <a:avLst/>
          </a:prstGeom>
        </p:spPr>
      </p:pic>
      <p:sp>
        <p:nvSpPr>
          <p:cNvPr id="14" name="ZoneTexte 13"/>
          <p:cNvSpPr txBox="1"/>
          <p:nvPr/>
        </p:nvSpPr>
        <p:spPr>
          <a:xfrm>
            <a:off x="1247757" y="5049983"/>
            <a:ext cx="1511240" cy="338554"/>
          </a:xfrm>
          <a:prstGeom prst="rect">
            <a:avLst/>
          </a:prstGeom>
          <a:noFill/>
        </p:spPr>
        <p:txBody>
          <a:bodyPr wrap="square" rtlCol="0">
            <a:spAutoFit/>
          </a:bodyPr>
          <a:lstStyle/>
          <a:p>
            <a:r>
              <a:rPr lang="fr-FR" sz="1600" b="1" dirty="0">
                <a:solidFill>
                  <a:srgbClr val="CAC4DB"/>
                </a:solidFill>
                <a:latin typeface="Roboto Light" panose="02000000000000000000" pitchFamily="2" charset="0"/>
                <a:ea typeface="Roboto Light" panose="02000000000000000000" pitchFamily="2" charset="0"/>
                <a:cs typeface="Calibri Light" panose="020F0302020204030204" pitchFamily="34" charset="0"/>
              </a:rPr>
              <a:t>Cible </a:t>
            </a:r>
          </a:p>
        </p:txBody>
      </p:sp>
      <p:sp>
        <p:nvSpPr>
          <p:cNvPr id="16" name="Rectangle 15"/>
          <p:cNvSpPr/>
          <p:nvPr/>
        </p:nvSpPr>
        <p:spPr>
          <a:xfrm>
            <a:off x="67285" y="6257136"/>
            <a:ext cx="5539784" cy="443968"/>
          </a:xfrm>
          <a:prstGeom prst="rect">
            <a:avLst/>
          </a:prstGeom>
        </p:spPr>
        <p:txBody>
          <a:bodyPr wrap="square">
            <a:spAutoFit/>
          </a:bodyPr>
          <a:lstStyle/>
          <a:p>
            <a:pPr algn="just">
              <a:lnSpc>
                <a:spcPct val="107000"/>
              </a:lnSpc>
              <a:tabLst>
                <a:tab pos="457167" algn="l"/>
                <a:tab pos="1185460" algn="l"/>
              </a:tabLst>
            </a:pPr>
            <a:r>
              <a:rPr lang="en-US" sz="725" i="1" dirty="0">
                <a:latin typeface="Roboto Light" panose="02000000000000000000" pitchFamily="2" charset="0"/>
                <a:ea typeface="Roboto Light" panose="02000000000000000000" pitchFamily="2" charset="0"/>
                <a:cs typeface="Times New Roman" panose="02020603050405020304" pitchFamily="18" charset="0"/>
              </a:rPr>
              <a:t>(5) INSTRUMENTAL EVALUATION - Measurement by video analysis (</a:t>
            </a:r>
            <a:r>
              <a:rPr lang="en-US" sz="725" i="1" dirty="0" err="1">
                <a:latin typeface="Roboto Light" panose="02000000000000000000" pitchFamily="2" charset="0"/>
                <a:ea typeface="Roboto Light" panose="02000000000000000000" pitchFamily="2" charset="0"/>
                <a:cs typeface="Times New Roman" panose="02020603050405020304" pitchFamily="18" charset="0"/>
              </a:rPr>
              <a:t>Quantirides</a:t>
            </a:r>
            <a:r>
              <a:rPr lang="en-US" sz="725" i="1" dirty="0">
                <a:latin typeface="Roboto Light" panose="02000000000000000000" pitchFamily="2" charset="0"/>
                <a:ea typeface="Roboto Light" panose="02000000000000000000" pitchFamily="2" charset="0"/>
                <a:cs typeface="Times New Roman" panose="02020603050405020304" pitchFamily="18" charset="0"/>
              </a:rPr>
              <a:t> software) of data on wrinkles after application of TIME RESIST NUIT cream for 4 weeks (best result obtained) (6) CONSUMER TEST - Self-evaluation after application of TIME RESIST NUIT cream in the evening by 20 women aged 40 to 55 for 4 weeks.</a:t>
            </a:r>
            <a:endParaRPr lang="fr-FR" sz="907" dirty="0">
              <a:latin typeface="Roboto Light" panose="02000000000000000000" pitchFamily="2" charset="0"/>
              <a:ea typeface="Roboto Light" panose="02000000000000000000" pitchFamily="2" charset="0"/>
              <a:cs typeface="Times New Roman" panose="02020603050405020304" pitchFamily="18" charset="0"/>
            </a:endParaRPr>
          </a:p>
        </p:txBody>
      </p:sp>
      <p:pic>
        <p:nvPicPr>
          <p:cNvPr id="15" name="Image 14">
            <a:extLst>
              <a:ext uri="{FF2B5EF4-FFF2-40B4-BE49-F238E27FC236}">
                <a16:creationId xmlns:a16="http://schemas.microsoft.com/office/drawing/2014/main" id="{43848DF5-16AD-4D70-A4CD-8F1F1D9E38B7}"/>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3774" b="94879" l="3725" r="100000">
                        <a14:foregroundMark x1="4871" y1="5930" x2="44413" y2="8356"/>
                        <a14:foregroundMark x1="44413" y1="8356" x2="72779" y2="18598"/>
                        <a14:foregroundMark x1="72779" y1="18598" x2="74499" y2="26954"/>
                        <a14:foregroundMark x1="6304" y1="43396" x2="8309" y2="82480"/>
                        <a14:foregroundMark x1="4585" y1="6739" x2="6017" y2="38275"/>
                        <a14:foregroundMark x1="8309" y1="82480" x2="33811" y2="95148"/>
                        <a14:foregroundMark x1="33811" y1="95148" x2="62178" y2="95148"/>
                        <a14:foregroundMark x1="5444" y1="55795" x2="5444" y2="61456"/>
                        <a14:foregroundMark x1="86246" y1="11051" x2="86246" y2="25337"/>
                        <a14:foregroundMark x1="85100" y1="41779" x2="82808" y2="77628"/>
                        <a14:foregroundMark x1="85100" y1="86253" x2="82235" y2="91105"/>
                        <a14:foregroundMark x1="3725" y1="63073" x2="4011" y2="86792"/>
                        <a14:foregroundMark x1="86819" y1="86253" x2="85673" y2="91644"/>
                        <a14:foregroundMark x1="6590" y1="4582" x2="81662" y2="5391"/>
                        <a14:foregroundMark x1="77077" y1="3774" x2="81662" y2="4582"/>
                        <a14:foregroundMark x1="73926" y1="4582" x2="73926" y2="4582"/>
                        <a14:foregroundMark x1="83954" y1="5391" x2="83954" y2="5391"/>
                        <a14:foregroundMark x1="39255" y1="60647" x2="40401" y2="64690"/>
                        <a14:backgroundMark x1="1433" y1="38275" x2="1719" y2="55795"/>
                        <a14:backgroundMark x1="0" y1="54178" x2="0" y2="62803"/>
                        <a14:backgroundMark x1="573" y1="85984" x2="860" y2="62534"/>
                      </a14:backgroundRemoval>
                    </a14:imgEffect>
                  </a14:imgLayer>
                </a14:imgProps>
              </a:ext>
              <a:ext uri="{28A0092B-C50C-407E-A947-70E740481C1C}">
                <a14:useLocalDpi xmlns:a14="http://schemas.microsoft.com/office/drawing/2010/main"/>
              </a:ext>
            </a:extLst>
          </a:blip>
          <a:srcRect l="-1"/>
          <a:stretch/>
        </p:blipFill>
        <p:spPr>
          <a:xfrm>
            <a:off x="9289416" y="3813019"/>
            <a:ext cx="2299646" cy="2418828"/>
          </a:xfrm>
          <a:prstGeom prst="rect">
            <a:avLst/>
          </a:prstGeom>
        </p:spPr>
      </p:pic>
      <p:pic>
        <p:nvPicPr>
          <p:cNvPr id="17" name="Image 16">
            <a:extLst>
              <a:ext uri="{FF2B5EF4-FFF2-40B4-BE49-F238E27FC236}">
                <a16:creationId xmlns:a16="http://schemas.microsoft.com/office/drawing/2014/main" id="{4C100DF9-6EFF-4345-9A07-7AD8F6F8545B}"/>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2681" b="93566" l="3106" r="100000">
                        <a14:foregroundMark x1="7453" y1="36461" x2="12733" y2="76676"/>
                        <a14:foregroundMark x1="12733" y1="76676" x2="47205" y2="93834"/>
                        <a14:foregroundMark x1="47205" y1="93834" x2="83851" y2="93566"/>
                        <a14:foregroundMark x1="83851" y1="93566" x2="95031" y2="67292"/>
                        <a14:foregroundMark x1="95031" y1="67292" x2="93478" y2="9920"/>
                        <a14:foregroundMark x1="8385" y1="59517" x2="6832" y2="82842"/>
                        <a14:foregroundMark x1="95031" y1="83914" x2="95963" y2="89276"/>
                        <a14:foregroundMark x1="87888" y1="4826" x2="15528" y2="5094"/>
                        <a14:foregroundMark x1="92547" y1="4826" x2="16460" y2="4826"/>
                        <a14:foregroundMark x1="10870" y1="4826" x2="35093" y2="4021"/>
                        <a14:foregroundMark x1="92547" y1="4290" x2="67391" y2="3485"/>
                        <a14:foregroundMark x1="95342" y1="4021" x2="89441" y2="4021"/>
                        <a14:foregroundMark x1="9006" y1="4826" x2="19565" y2="2681"/>
                      </a14:backgroundRemoval>
                    </a14:imgEffect>
                  </a14:imgLayer>
                </a14:imgProps>
              </a:ext>
              <a:ext uri="{28A0092B-C50C-407E-A947-70E740481C1C}">
                <a14:useLocalDpi xmlns:a14="http://schemas.microsoft.com/office/drawing/2010/main"/>
              </a:ext>
            </a:extLst>
          </a:blip>
          <a:srcRect/>
          <a:stretch/>
        </p:blipFill>
        <p:spPr>
          <a:xfrm>
            <a:off x="7658683" y="4343048"/>
            <a:ext cx="2091862" cy="2423774"/>
          </a:xfrm>
          <a:prstGeom prst="rect">
            <a:avLst/>
          </a:prstGeom>
        </p:spPr>
      </p:pic>
    </p:spTree>
    <p:extLst>
      <p:ext uri="{BB962C8B-B14F-4D97-AF65-F5344CB8AC3E}">
        <p14:creationId xmlns:p14="http://schemas.microsoft.com/office/powerpoint/2010/main" val="99787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0"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p:cNvSpPr txBox="1">
            <a:spLocks/>
          </p:cNvSpPr>
          <p:nvPr/>
        </p:nvSpPr>
        <p:spPr>
          <a:xfrm>
            <a:off x="859742" y="220242"/>
            <a:ext cx="10515186" cy="941071"/>
          </a:xfrm>
          <a:prstGeom prst="rect">
            <a:avLst/>
          </a:prstGeom>
        </p:spPr>
        <p:txBody>
          <a:bodyPr vert="horz" lIns="91436" tIns="45718" rIns="91436" bIns="45718" rtlCol="0" anchor="ctr">
            <a:normAutofit/>
          </a:bodyPr>
          <a:lstStyle>
            <a:defPPr marR="0" lvl="0" algn="l" rtl="0">
              <a:lnSpc>
                <a:spcPct val="100000"/>
              </a:lnSpc>
              <a:spcBef>
                <a:spcPts val="0"/>
              </a:spcBef>
              <a:spcAft>
                <a:spcPts val="0"/>
              </a:spcAft>
              <a:defRPr/>
            </a:defPPr>
            <a:lvl1pPr algn="ctr" defTabSz="914400" eaLnBrk="1" latinLnBrk="0" hangingPunct="1">
              <a:lnSpc>
                <a:spcPct val="90000"/>
              </a:lnSpc>
              <a:spcBef>
                <a:spcPct val="0"/>
              </a:spcBef>
              <a:buNone/>
              <a:defRPr sz="5293" kern="1200">
                <a:solidFill>
                  <a:srgbClr val="3E3E3E"/>
                </a:solidFill>
                <a:latin typeface="KyivType Sans2" panose="00000500000000000000" pitchFamily="50" charset="0"/>
                <a:ea typeface="+mj-ea"/>
                <a:cs typeface="+mj-cs"/>
              </a:defRPr>
            </a:lvl1pPr>
          </a:lstStyle>
          <a:p>
            <a:r>
              <a:rPr lang="fr-FR" sz="4800" dirty="0"/>
              <a:t>DUO TIME RESIST</a:t>
            </a:r>
          </a:p>
        </p:txBody>
      </p:sp>
      <p:sp>
        <p:nvSpPr>
          <p:cNvPr id="16" name="ZoneTexte 15"/>
          <p:cNvSpPr txBox="1"/>
          <p:nvPr/>
        </p:nvSpPr>
        <p:spPr>
          <a:xfrm>
            <a:off x="5087565" y="1872220"/>
            <a:ext cx="6692631" cy="1532334"/>
          </a:xfrm>
          <a:prstGeom prst="roundRect">
            <a:avLst/>
          </a:prstGeom>
          <a:solidFill>
            <a:schemeClr val="bg1"/>
          </a:solidFill>
          <a:ln>
            <a:solidFill>
              <a:schemeClr val="tx1">
                <a:lumMod val="65000"/>
                <a:lumOff val="35000"/>
              </a:schemeClr>
            </a:solidFill>
          </a:ln>
        </p:spPr>
        <p:txBody>
          <a:bodyPr wrap="square" rtlCol="0">
            <a:spAutoFit/>
          </a:bodyPr>
          <a:lstStyle/>
          <a:p>
            <a:pPr>
              <a:defRPr/>
            </a:pPr>
            <a:r>
              <a:rPr lang="en-US" sz="1400" dirty="0"/>
              <a:t>Morning and evening, after cleansing and misting with Yon-Ka Lotion, apply TIME RESIST cream to the face and neck using light effleurages.</a:t>
            </a:r>
          </a:p>
          <a:p>
            <a:pPr>
              <a:defRPr/>
            </a:pPr>
            <a:endParaRPr lang="en-US" sz="1400" dirty="0"/>
          </a:p>
          <a:p>
            <a:pPr>
              <a:defRPr/>
            </a:pPr>
            <a:endParaRPr lang="en-US" sz="1400" dirty="0"/>
          </a:p>
          <a:p>
            <a:pPr>
              <a:defRPr/>
            </a:pPr>
            <a:r>
              <a:rPr lang="en-US" sz="1400" dirty="0"/>
              <a:t>Its Airless jar for a protected formula. A single press delivers just the right amount for optimum application, saving product over the long term.</a:t>
            </a:r>
            <a:endParaRPr lang="fr-FR" sz="1400" dirty="0"/>
          </a:p>
        </p:txBody>
      </p:sp>
      <p:pic>
        <p:nvPicPr>
          <p:cNvPr id="2" name="Image 1"/>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3922267" y="2786125"/>
            <a:ext cx="633902" cy="571036"/>
          </a:xfrm>
          <a:prstGeom prst="rect">
            <a:avLst/>
          </a:prstGeom>
        </p:spPr>
      </p:pic>
      <p:sp>
        <p:nvSpPr>
          <p:cNvPr id="19" name="Rectangle 18"/>
          <p:cNvSpPr/>
          <p:nvPr/>
        </p:nvSpPr>
        <p:spPr>
          <a:xfrm>
            <a:off x="503908" y="5373469"/>
            <a:ext cx="1445136" cy="769441"/>
          </a:xfrm>
          <a:prstGeom prst="rect">
            <a:avLst/>
          </a:prstGeom>
        </p:spPr>
        <p:txBody>
          <a:bodyPr wrap="square">
            <a:spAutoFit/>
          </a:bodyPr>
          <a:lstStyle/>
          <a:p>
            <a:pPr algn="ctr">
              <a:defRPr/>
            </a:pPr>
            <a:r>
              <a:rPr lang="fr-FR" sz="1100" dirty="0" err="1">
                <a:solidFill>
                  <a:prstClr val="black"/>
                </a:solidFill>
                <a:latin typeface="Roboto Light" panose="02000000000000000000" pitchFamily="2" charset="0"/>
                <a:ea typeface="Roboto Light" panose="02000000000000000000" pitchFamily="2" charset="0"/>
              </a:rPr>
              <a:t>Saponaria</a:t>
            </a:r>
            <a:r>
              <a:rPr lang="fr-FR" sz="1100" dirty="0">
                <a:solidFill>
                  <a:prstClr val="black"/>
                </a:solidFill>
                <a:latin typeface="Roboto Light" panose="02000000000000000000" pitchFamily="2" charset="0"/>
                <a:ea typeface="Roboto Light" panose="02000000000000000000" pitchFamily="2" charset="0"/>
              </a:rPr>
              <a:t> </a:t>
            </a:r>
            <a:r>
              <a:rPr lang="fr-FR" sz="1100" dirty="0" err="1">
                <a:solidFill>
                  <a:prstClr val="black"/>
                </a:solidFill>
                <a:latin typeface="Roboto Light" panose="02000000000000000000" pitchFamily="2" charset="0"/>
                <a:ea typeface="Roboto Light" panose="02000000000000000000" pitchFamily="2" charset="0"/>
              </a:rPr>
              <a:t>pumila</a:t>
            </a:r>
            <a:r>
              <a:rPr lang="fr-FR" sz="1100" dirty="0">
                <a:solidFill>
                  <a:prstClr val="black"/>
                </a:solidFill>
                <a:latin typeface="Roboto Light" panose="02000000000000000000" pitchFamily="2" charset="0"/>
                <a:ea typeface="Roboto Light" panose="02000000000000000000" pitchFamily="2" charset="0"/>
              </a:rPr>
              <a:t> stem </a:t>
            </a:r>
            <a:r>
              <a:rPr lang="fr-FR" sz="1100" dirty="0" err="1">
                <a:solidFill>
                  <a:prstClr val="black"/>
                </a:solidFill>
                <a:latin typeface="Roboto Light" panose="02000000000000000000" pitchFamily="2" charset="0"/>
                <a:ea typeface="Roboto Light" panose="02000000000000000000" pitchFamily="2" charset="0"/>
              </a:rPr>
              <a:t>cells</a:t>
            </a:r>
            <a:endParaRPr lang="fr-FR" sz="1100" dirty="0">
              <a:solidFill>
                <a:prstClr val="black"/>
              </a:solidFill>
              <a:latin typeface="Roboto Light" panose="02000000000000000000" pitchFamily="2" charset="0"/>
              <a:ea typeface="Roboto Light" panose="02000000000000000000" pitchFamily="2" charset="0"/>
            </a:endParaRPr>
          </a:p>
          <a:p>
            <a:pPr algn="ctr">
              <a:defRPr/>
            </a:pPr>
            <a:r>
              <a:rPr lang="fr-FR" sz="1100" b="1" dirty="0" err="1">
                <a:solidFill>
                  <a:prstClr val="black"/>
                </a:solidFill>
                <a:latin typeface="Roboto Light" panose="02000000000000000000" pitchFamily="2" charset="0"/>
                <a:ea typeface="Roboto Light" panose="02000000000000000000" pitchFamily="2" charset="0"/>
              </a:rPr>
              <a:t>Protect</a:t>
            </a:r>
            <a:r>
              <a:rPr lang="fr-FR" sz="1100" b="1" dirty="0">
                <a:solidFill>
                  <a:prstClr val="black"/>
                </a:solidFill>
                <a:latin typeface="Roboto Light" panose="02000000000000000000" pitchFamily="2" charset="0"/>
                <a:ea typeface="Roboto Light" panose="02000000000000000000" pitchFamily="2" charset="0"/>
              </a:rPr>
              <a:t> and revitalise </a:t>
            </a:r>
            <a:r>
              <a:rPr lang="fr-FR" sz="1100" b="1" dirty="0" err="1">
                <a:solidFill>
                  <a:prstClr val="black"/>
                </a:solidFill>
                <a:latin typeface="Roboto Light" panose="02000000000000000000" pitchFamily="2" charset="0"/>
                <a:ea typeface="Roboto Light" panose="02000000000000000000" pitchFamily="2" charset="0"/>
              </a:rPr>
              <a:t>dermal</a:t>
            </a:r>
            <a:r>
              <a:rPr lang="fr-FR" sz="1100" b="1" dirty="0">
                <a:solidFill>
                  <a:prstClr val="black"/>
                </a:solidFill>
                <a:latin typeface="Roboto Light" panose="02000000000000000000" pitchFamily="2" charset="0"/>
                <a:ea typeface="Roboto Light" panose="02000000000000000000" pitchFamily="2" charset="0"/>
              </a:rPr>
              <a:t> stem </a:t>
            </a:r>
            <a:r>
              <a:rPr lang="fr-FR" sz="1100" b="1" dirty="0" err="1">
                <a:solidFill>
                  <a:prstClr val="black"/>
                </a:solidFill>
                <a:latin typeface="Roboto Light" panose="02000000000000000000" pitchFamily="2" charset="0"/>
                <a:ea typeface="Roboto Light" panose="02000000000000000000" pitchFamily="2" charset="0"/>
              </a:rPr>
              <a:t>cells</a:t>
            </a:r>
            <a:endParaRPr lang="fr-FR" sz="1100" b="1" dirty="0">
              <a:solidFill>
                <a:prstClr val="black"/>
              </a:solidFill>
              <a:latin typeface="Roboto Light" panose="02000000000000000000" pitchFamily="2" charset="0"/>
              <a:ea typeface="Roboto Light" panose="02000000000000000000" pitchFamily="2" charset="0"/>
            </a:endParaRPr>
          </a:p>
        </p:txBody>
      </p:sp>
      <p:sp>
        <p:nvSpPr>
          <p:cNvPr id="25" name="Rectangle 24"/>
          <p:cNvSpPr/>
          <p:nvPr/>
        </p:nvSpPr>
        <p:spPr>
          <a:xfrm>
            <a:off x="1951389" y="5391755"/>
            <a:ext cx="1156540" cy="1107996"/>
          </a:xfrm>
          <a:prstGeom prst="rect">
            <a:avLst/>
          </a:prstGeom>
        </p:spPr>
        <p:txBody>
          <a:bodyPr wrap="square">
            <a:spAutoFit/>
          </a:bodyPr>
          <a:lstStyle/>
          <a:p>
            <a:pPr algn="ctr">
              <a:defRPr/>
            </a:pPr>
            <a:r>
              <a:rPr lang="fr-FR" sz="1100" dirty="0" err="1">
                <a:solidFill>
                  <a:prstClr val="black"/>
                </a:solidFill>
                <a:latin typeface="Roboto Light" panose="02000000000000000000" pitchFamily="2" charset="0"/>
                <a:ea typeface="Roboto Light" panose="02000000000000000000" pitchFamily="2" charset="0"/>
              </a:rPr>
              <a:t>Lipoaminoacid</a:t>
            </a:r>
            <a:r>
              <a:rPr lang="fr-FR" sz="1100" dirty="0">
                <a:solidFill>
                  <a:prstClr val="black"/>
                </a:solidFill>
                <a:latin typeface="Roboto Light" panose="02000000000000000000" pitchFamily="2" charset="0"/>
                <a:ea typeface="Roboto Light" panose="02000000000000000000" pitchFamily="2" charset="0"/>
              </a:rPr>
              <a:t> YOUTH ENERGY</a:t>
            </a:r>
          </a:p>
          <a:p>
            <a:pPr algn="ctr">
              <a:defRPr/>
            </a:pPr>
            <a:r>
              <a:rPr lang="fr-FR" sz="1100" b="1" dirty="0">
                <a:solidFill>
                  <a:prstClr val="black"/>
                </a:solidFill>
                <a:latin typeface="Roboto Light" panose="02000000000000000000" pitchFamily="2" charset="0"/>
                <a:ea typeface="Roboto Light" panose="02000000000000000000" pitchFamily="2" charset="0"/>
              </a:rPr>
              <a:t>Anti </a:t>
            </a:r>
            <a:r>
              <a:rPr lang="fr-FR" sz="1100" b="1" dirty="0" err="1">
                <a:solidFill>
                  <a:prstClr val="black"/>
                </a:solidFill>
                <a:latin typeface="Roboto Light" panose="02000000000000000000" pitchFamily="2" charset="0"/>
                <a:ea typeface="Roboto Light" panose="02000000000000000000" pitchFamily="2" charset="0"/>
              </a:rPr>
              <a:t>inflamm’aging</a:t>
            </a:r>
            <a:endParaRPr lang="fr-FR" sz="1100" b="1" dirty="0">
              <a:solidFill>
                <a:prstClr val="black"/>
              </a:solidFill>
              <a:latin typeface="Roboto Light" panose="02000000000000000000" pitchFamily="2" charset="0"/>
              <a:ea typeface="Roboto Light" panose="02000000000000000000" pitchFamily="2" charset="0"/>
            </a:endParaRPr>
          </a:p>
          <a:p>
            <a:pPr lvl="0">
              <a:defRPr/>
            </a:pPr>
            <a:endParaRPr lang="fr-FR" sz="1100" dirty="0">
              <a:solidFill>
                <a:prstClr val="black"/>
              </a:solidFill>
              <a:latin typeface="Roboto Light" panose="02000000000000000000" pitchFamily="2" charset="0"/>
              <a:ea typeface="Roboto Light" panose="02000000000000000000" pitchFamily="2" charset="0"/>
            </a:endParaRPr>
          </a:p>
        </p:txBody>
      </p:sp>
      <p:sp>
        <p:nvSpPr>
          <p:cNvPr id="26" name="Rectangle 25"/>
          <p:cNvSpPr/>
          <p:nvPr/>
        </p:nvSpPr>
        <p:spPr>
          <a:xfrm>
            <a:off x="3085271" y="5391755"/>
            <a:ext cx="1301933" cy="938719"/>
          </a:xfrm>
          <a:prstGeom prst="rect">
            <a:avLst/>
          </a:prstGeom>
        </p:spPr>
        <p:txBody>
          <a:bodyPr wrap="square">
            <a:spAutoFit/>
          </a:bodyPr>
          <a:lstStyle/>
          <a:p>
            <a:pPr algn="ctr">
              <a:defRPr/>
            </a:pPr>
            <a:r>
              <a:rPr lang="en-US" sz="1100" dirty="0">
                <a:solidFill>
                  <a:prstClr val="black"/>
                </a:solidFill>
                <a:latin typeface="Roboto Light" panose="02000000000000000000" pitchFamily="2" charset="0"/>
                <a:ea typeface="Roboto Light" panose="02000000000000000000" pitchFamily="2" charset="0"/>
              </a:rPr>
              <a:t>Wakame extract</a:t>
            </a:r>
          </a:p>
          <a:p>
            <a:pPr algn="ctr">
              <a:defRPr/>
            </a:pPr>
            <a:r>
              <a:rPr lang="en-US" sz="1100" b="1" dirty="0" err="1">
                <a:solidFill>
                  <a:prstClr val="black"/>
                </a:solidFill>
                <a:latin typeface="Roboto Light" panose="02000000000000000000" pitchFamily="2" charset="0"/>
                <a:ea typeface="Roboto Light" panose="02000000000000000000" pitchFamily="2" charset="0"/>
              </a:rPr>
              <a:t>Redensifying</a:t>
            </a:r>
            <a:r>
              <a:rPr lang="en-US" sz="1100" b="1" dirty="0">
                <a:solidFill>
                  <a:prstClr val="black"/>
                </a:solidFill>
                <a:latin typeface="Roboto Light" panose="02000000000000000000" pitchFamily="2" charset="0"/>
                <a:ea typeface="Roboto Light" panose="02000000000000000000" pitchFamily="2" charset="0"/>
              </a:rPr>
              <a:t>, boosts collagen, elastin and HA synthesis</a:t>
            </a:r>
            <a:endParaRPr lang="fr-FR" sz="1100" b="1" dirty="0">
              <a:solidFill>
                <a:prstClr val="black"/>
              </a:solidFill>
              <a:latin typeface="Roboto Light" panose="02000000000000000000" pitchFamily="2" charset="0"/>
              <a:ea typeface="Roboto Light" panose="02000000000000000000" pitchFamily="2" charset="0"/>
            </a:endParaRPr>
          </a:p>
        </p:txBody>
      </p:sp>
      <p:sp>
        <p:nvSpPr>
          <p:cNvPr id="28" name="Rectangle 27"/>
          <p:cNvSpPr/>
          <p:nvPr/>
        </p:nvSpPr>
        <p:spPr>
          <a:xfrm>
            <a:off x="6658940" y="5369723"/>
            <a:ext cx="1022969" cy="769441"/>
          </a:xfrm>
          <a:prstGeom prst="rect">
            <a:avLst/>
          </a:prstGeom>
        </p:spPr>
        <p:txBody>
          <a:bodyPr wrap="square">
            <a:spAutoFit/>
          </a:bodyPr>
          <a:lstStyle/>
          <a:p>
            <a:pPr algn="ctr">
              <a:defRPr/>
            </a:pPr>
            <a:r>
              <a:rPr lang="fr-FR" sz="1100" dirty="0" err="1">
                <a:solidFill>
                  <a:prstClr val="black"/>
                </a:solidFill>
                <a:latin typeface="Roboto Light" panose="02000000000000000000" pitchFamily="2" charset="0"/>
                <a:ea typeface="Roboto Light" panose="02000000000000000000" pitchFamily="2" charset="0"/>
              </a:rPr>
              <a:t>Hyaluronic</a:t>
            </a:r>
            <a:r>
              <a:rPr lang="fr-FR" sz="1100" dirty="0">
                <a:solidFill>
                  <a:prstClr val="black"/>
                </a:solidFill>
                <a:latin typeface="Roboto Light" panose="02000000000000000000" pitchFamily="2" charset="0"/>
                <a:ea typeface="Roboto Light" panose="02000000000000000000" pitchFamily="2" charset="0"/>
              </a:rPr>
              <a:t> Acid</a:t>
            </a:r>
          </a:p>
          <a:p>
            <a:pPr algn="ctr">
              <a:defRPr/>
            </a:pPr>
            <a:r>
              <a:rPr lang="fr-FR" sz="1100" b="1" dirty="0" err="1">
                <a:solidFill>
                  <a:prstClr val="black"/>
                </a:solidFill>
                <a:latin typeface="Roboto Light" panose="02000000000000000000" pitchFamily="2" charset="0"/>
                <a:ea typeface="Roboto Light" panose="02000000000000000000" pitchFamily="2" charset="0"/>
              </a:rPr>
              <a:t>Hydrating</a:t>
            </a:r>
            <a:r>
              <a:rPr lang="fr-FR" sz="1100" b="1" dirty="0">
                <a:solidFill>
                  <a:prstClr val="black"/>
                </a:solidFill>
                <a:latin typeface="Roboto Light" panose="02000000000000000000" pitchFamily="2" charset="0"/>
                <a:ea typeface="Roboto Light" panose="02000000000000000000" pitchFamily="2" charset="0"/>
              </a:rPr>
              <a:t>, </a:t>
            </a:r>
            <a:r>
              <a:rPr lang="fr-FR" sz="1100" b="1" dirty="0" err="1">
                <a:solidFill>
                  <a:prstClr val="black"/>
                </a:solidFill>
                <a:latin typeface="Roboto Light" panose="02000000000000000000" pitchFamily="2" charset="0"/>
                <a:ea typeface="Roboto Light" panose="02000000000000000000" pitchFamily="2" charset="0"/>
              </a:rPr>
              <a:t>smoothing</a:t>
            </a:r>
            <a:endParaRPr lang="fr-FR" sz="1100" b="1" dirty="0">
              <a:solidFill>
                <a:prstClr val="black"/>
              </a:solidFill>
              <a:latin typeface="Roboto Light" panose="02000000000000000000" pitchFamily="2" charset="0"/>
              <a:ea typeface="Roboto Light" panose="02000000000000000000" pitchFamily="2" charset="0"/>
            </a:endParaRPr>
          </a:p>
        </p:txBody>
      </p:sp>
      <p:pic>
        <p:nvPicPr>
          <p:cNvPr id="4" name="Imag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7520" y="4653743"/>
            <a:ext cx="1223845" cy="675338"/>
          </a:xfrm>
          <a:prstGeom prst="rect">
            <a:avLst/>
          </a:prstGeom>
        </p:spPr>
      </p:pic>
      <p:pic>
        <p:nvPicPr>
          <p:cNvPr id="7" name="Imag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51597" y="4486777"/>
            <a:ext cx="556341" cy="763276"/>
          </a:xfrm>
          <a:prstGeom prst="rect">
            <a:avLst/>
          </a:prstGeom>
        </p:spPr>
      </p:pic>
      <p:pic>
        <p:nvPicPr>
          <p:cNvPr id="13" name="Image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72618" y="4636214"/>
            <a:ext cx="836541" cy="607753"/>
          </a:xfrm>
          <a:prstGeom prst="rect">
            <a:avLst/>
          </a:prstGeom>
        </p:spPr>
      </p:pic>
      <p:sp>
        <p:nvSpPr>
          <p:cNvPr id="29" name="Rectangle 28"/>
          <p:cNvSpPr/>
          <p:nvPr/>
        </p:nvSpPr>
        <p:spPr>
          <a:xfrm>
            <a:off x="4526946" y="5372298"/>
            <a:ext cx="1022969" cy="600164"/>
          </a:xfrm>
          <a:prstGeom prst="rect">
            <a:avLst/>
          </a:prstGeom>
        </p:spPr>
        <p:txBody>
          <a:bodyPr wrap="square">
            <a:spAutoFit/>
          </a:bodyPr>
          <a:lstStyle/>
          <a:p>
            <a:pPr algn="ctr">
              <a:defRPr/>
            </a:pPr>
            <a:r>
              <a:rPr lang="fr-FR" sz="1100" dirty="0" err="1">
                <a:solidFill>
                  <a:prstClr val="black"/>
                </a:solidFill>
                <a:latin typeface="Roboto Light" panose="02000000000000000000" pitchFamily="2" charset="0"/>
                <a:ea typeface="Roboto Light" panose="02000000000000000000" pitchFamily="2" charset="0"/>
              </a:rPr>
              <a:t>Filling</a:t>
            </a:r>
            <a:r>
              <a:rPr lang="fr-FR" sz="1100" dirty="0">
                <a:solidFill>
                  <a:prstClr val="black"/>
                </a:solidFill>
                <a:latin typeface="Roboto Light" panose="02000000000000000000" pitchFamily="2" charset="0"/>
                <a:ea typeface="Roboto Light" panose="02000000000000000000" pitchFamily="2" charset="0"/>
              </a:rPr>
              <a:t> sphères</a:t>
            </a:r>
          </a:p>
          <a:p>
            <a:pPr algn="ctr">
              <a:defRPr/>
            </a:pPr>
            <a:r>
              <a:rPr lang="fr-FR" sz="1100" b="1" dirty="0" err="1">
                <a:solidFill>
                  <a:prstClr val="black"/>
                </a:solidFill>
                <a:latin typeface="Roboto Light" panose="02000000000000000000" pitchFamily="2" charset="0"/>
                <a:ea typeface="Roboto Light" panose="02000000000000000000" pitchFamily="2" charset="0"/>
              </a:rPr>
              <a:t>Wrinkle</a:t>
            </a:r>
            <a:r>
              <a:rPr lang="fr-FR" sz="1100" b="1" dirty="0">
                <a:solidFill>
                  <a:prstClr val="black"/>
                </a:solidFill>
                <a:latin typeface="Roboto Light" panose="02000000000000000000" pitchFamily="2" charset="0"/>
                <a:ea typeface="Roboto Light" panose="02000000000000000000" pitchFamily="2" charset="0"/>
              </a:rPr>
              <a:t> filler</a:t>
            </a:r>
          </a:p>
        </p:txBody>
      </p:sp>
      <p:sp>
        <p:nvSpPr>
          <p:cNvPr id="30" name="Rectangle 29"/>
          <p:cNvSpPr/>
          <p:nvPr/>
        </p:nvSpPr>
        <p:spPr>
          <a:xfrm>
            <a:off x="5621130" y="5372298"/>
            <a:ext cx="1022969" cy="430887"/>
          </a:xfrm>
          <a:prstGeom prst="rect">
            <a:avLst/>
          </a:prstGeom>
        </p:spPr>
        <p:txBody>
          <a:bodyPr wrap="square">
            <a:spAutoFit/>
          </a:bodyPr>
          <a:lstStyle/>
          <a:p>
            <a:pPr algn="ctr">
              <a:defRPr/>
            </a:pPr>
            <a:r>
              <a:rPr lang="fr-FR" sz="1100" dirty="0" err="1">
                <a:solidFill>
                  <a:prstClr val="black"/>
                </a:solidFill>
                <a:latin typeface="Roboto Light" panose="02000000000000000000" pitchFamily="2" charset="0"/>
                <a:ea typeface="Roboto Light" panose="02000000000000000000" pitchFamily="2" charset="0"/>
              </a:rPr>
              <a:t>Oat</a:t>
            </a:r>
            <a:r>
              <a:rPr lang="fr-FR" sz="1100" dirty="0">
                <a:solidFill>
                  <a:prstClr val="black"/>
                </a:solidFill>
                <a:latin typeface="Roboto Light" panose="02000000000000000000" pitchFamily="2" charset="0"/>
                <a:ea typeface="Roboto Light" panose="02000000000000000000" pitchFamily="2" charset="0"/>
              </a:rPr>
              <a:t> </a:t>
            </a:r>
            <a:r>
              <a:rPr lang="fr-FR" sz="1100" dirty="0" err="1">
                <a:solidFill>
                  <a:prstClr val="black"/>
                </a:solidFill>
                <a:latin typeface="Roboto Light" panose="02000000000000000000" pitchFamily="2" charset="0"/>
                <a:ea typeface="Roboto Light" panose="02000000000000000000" pitchFamily="2" charset="0"/>
              </a:rPr>
              <a:t>Polyoses</a:t>
            </a:r>
            <a:endParaRPr lang="fr-FR" sz="1100" dirty="0">
              <a:solidFill>
                <a:prstClr val="black"/>
              </a:solidFill>
              <a:latin typeface="Roboto Light" panose="02000000000000000000" pitchFamily="2" charset="0"/>
              <a:ea typeface="Roboto Light" panose="02000000000000000000" pitchFamily="2" charset="0"/>
            </a:endParaRPr>
          </a:p>
          <a:p>
            <a:pPr algn="ctr">
              <a:defRPr/>
            </a:pPr>
            <a:r>
              <a:rPr lang="fr-FR" sz="1100" b="1" dirty="0" err="1">
                <a:solidFill>
                  <a:prstClr val="black"/>
                </a:solidFill>
                <a:latin typeface="Roboto Light" panose="02000000000000000000" pitchFamily="2" charset="0"/>
                <a:ea typeface="Roboto Light" panose="02000000000000000000" pitchFamily="2" charset="0"/>
              </a:rPr>
              <a:t>Wrinkle</a:t>
            </a:r>
            <a:r>
              <a:rPr lang="fr-FR" sz="1100" b="1" dirty="0">
                <a:solidFill>
                  <a:prstClr val="black"/>
                </a:solidFill>
                <a:latin typeface="Roboto Light" panose="02000000000000000000" pitchFamily="2" charset="0"/>
                <a:ea typeface="Roboto Light" panose="02000000000000000000" pitchFamily="2" charset="0"/>
              </a:rPr>
              <a:t> Filler</a:t>
            </a:r>
          </a:p>
        </p:txBody>
      </p:sp>
      <p:pic>
        <p:nvPicPr>
          <p:cNvPr id="27" name="Image 26">
            <a:extLst>
              <a:ext uri="{FF2B5EF4-FFF2-40B4-BE49-F238E27FC236}">
                <a16:creationId xmlns:a16="http://schemas.microsoft.com/office/drawing/2014/main" id="{E1F6CD43-7720-4529-ABB1-0CF0C8204D34}"/>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3774" b="94879" l="3725" r="100000">
                        <a14:foregroundMark x1="4871" y1="5930" x2="44413" y2="8356"/>
                        <a14:foregroundMark x1="44413" y1="8356" x2="72779" y2="18598"/>
                        <a14:foregroundMark x1="72779" y1="18598" x2="74499" y2="26954"/>
                        <a14:foregroundMark x1="6304" y1="43396" x2="8309" y2="82480"/>
                        <a14:foregroundMark x1="4585" y1="6739" x2="6017" y2="38275"/>
                        <a14:foregroundMark x1="8309" y1="82480" x2="33811" y2="95148"/>
                        <a14:foregroundMark x1="33811" y1="95148" x2="62178" y2="95148"/>
                        <a14:foregroundMark x1="5444" y1="55795" x2="5444" y2="61456"/>
                        <a14:foregroundMark x1="86246" y1="11051" x2="86246" y2="25337"/>
                        <a14:foregroundMark x1="85100" y1="41779" x2="82808" y2="77628"/>
                        <a14:foregroundMark x1="85100" y1="86253" x2="82235" y2="91105"/>
                        <a14:foregroundMark x1="3725" y1="63073" x2="4011" y2="86792"/>
                        <a14:foregroundMark x1="86819" y1="86253" x2="85673" y2="91644"/>
                        <a14:foregroundMark x1="6590" y1="4582" x2="81662" y2="5391"/>
                        <a14:foregroundMark x1="77077" y1="3774" x2="81662" y2="4582"/>
                        <a14:foregroundMark x1="73926" y1="4582" x2="73926" y2="4582"/>
                        <a14:foregroundMark x1="83954" y1="5391" x2="83954" y2="5391"/>
                        <a14:foregroundMark x1="39255" y1="60647" x2="40401" y2="64690"/>
                        <a14:backgroundMark x1="1433" y1="38275" x2="1719" y2="55795"/>
                        <a14:backgroundMark x1="0" y1="54178" x2="0" y2="62803"/>
                        <a14:backgroundMark x1="573" y1="85984" x2="860" y2="62534"/>
                      </a14:backgroundRemoval>
                    </a14:imgEffect>
                  </a14:imgLayer>
                </a14:imgProps>
              </a:ext>
              <a:ext uri="{28A0092B-C50C-407E-A947-70E740481C1C}">
                <a14:useLocalDpi xmlns:a14="http://schemas.microsoft.com/office/drawing/2010/main"/>
              </a:ext>
            </a:extLst>
          </a:blip>
          <a:srcRect l="-1"/>
          <a:stretch/>
        </p:blipFill>
        <p:spPr>
          <a:xfrm>
            <a:off x="229125" y="1273287"/>
            <a:ext cx="2049495" cy="2155713"/>
          </a:xfrm>
          <a:prstGeom prst="rect">
            <a:avLst/>
          </a:prstGeom>
        </p:spPr>
      </p:pic>
      <p:sp>
        <p:nvSpPr>
          <p:cNvPr id="23" name="Parenthèse ouvrante 22">
            <a:extLst>
              <a:ext uri="{FF2B5EF4-FFF2-40B4-BE49-F238E27FC236}">
                <a16:creationId xmlns:a16="http://schemas.microsoft.com/office/drawing/2014/main" id="{A0ADE0EC-F95A-4B07-96F9-2874DC71B896}"/>
              </a:ext>
            </a:extLst>
          </p:cNvPr>
          <p:cNvSpPr/>
          <p:nvPr/>
        </p:nvSpPr>
        <p:spPr>
          <a:xfrm rot="5400000">
            <a:off x="2409558" y="2857047"/>
            <a:ext cx="147398" cy="3402235"/>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400"/>
          </a:p>
        </p:txBody>
      </p:sp>
      <p:sp>
        <p:nvSpPr>
          <p:cNvPr id="24" name="Rectangle 23">
            <a:extLst>
              <a:ext uri="{FF2B5EF4-FFF2-40B4-BE49-F238E27FC236}">
                <a16:creationId xmlns:a16="http://schemas.microsoft.com/office/drawing/2014/main" id="{B0E03D95-7EB4-4646-9C18-A8AE98CD7239}"/>
              </a:ext>
            </a:extLst>
          </p:cNvPr>
          <p:cNvSpPr/>
          <p:nvPr/>
        </p:nvSpPr>
        <p:spPr>
          <a:xfrm>
            <a:off x="777498" y="4037112"/>
            <a:ext cx="3402236" cy="307777"/>
          </a:xfrm>
          <a:prstGeom prst="rect">
            <a:avLst/>
          </a:prstGeom>
        </p:spPr>
        <p:txBody>
          <a:bodyPr wrap="square">
            <a:spAutoFit/>
          </a:bodyPr>
          <a:lstStyle/>
          <a:p>
            <a:pPr algn="ctr" defTabSz="922525">
              <a:defRPr/>
            </a:pPr>
            <a:r>
              <a:rPr lang="fr-FR" sz="1400" dirty="0">
                <a:latin typeface="Roboto Light" panose="02000000000000000000" pitchFamily="2" charset="0"/>
                <a:ea typeface="Roboto Light" panose="02000000000000000000" pitchFamily="2" charset="0"/>
              </a:rPr>
              <a:t>Common base</a:t>
            </a:r>
          </a:p>
        </p:txBody>
      </p:sp>
      <p:pic>
        <p:nvPicPr>
          <p:cNvPr id="8" name="Graphique 7" descr="Réduit (soleil moyen) avec un remplissage uni">
            <a:extLst>
              <a:ext uri="{FF2B5EF4-FFF2-40B4-BE49-F238E27FC236}">
                <a16:creationId xmlns:a16="http://schemas.microsoft.com/office/drawing/2014/main" id="{1BE4C934-6544-4DBE-8C81-144A5C59567E}"/>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527965" y="1823580"/>
            <a:ext cx="788604" cy="788604"/>
          </a:xfrm>
          <a:prstGeom prst="rect">
            <a:avLst/>
          </a:prstGeom>
        </p:spPr>
      </p:pic>
      <p:pic>
        <p:nvPicPr>
          <p:cNvPr id="4098" name="Picture 2" descr="ingredient-spheres-de-comblement">
            <a:extLst>
              <a:ext uri="{FF2B5EF4-FFF2-40B4-BE49-F238E27FC236}">
                <a16:creationId xmlns:a16="http://schemas.microsoft.com/office/drawing/2014/main" id="{87E12329-D2E3-48ED-8E62-3310E6DB0F5D}"/>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615628" y="4484694"/>
            <a:ext cx="1022969" cy="8175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ngredient-polyoses-d-avoine">
            <a:extLst>
              <a:ext uri="{FF2B5EF4-FFF2-40B4-BE49-F238E27FC236}">
                <a16:creationId xmlns:a16="http://schemas.microsoft.com/office/drawing/2014/main" id="{CAD586D6-A244-4949-BFA8-F15688CF6718}"/>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647736" y="4536980"/>
            <a:ext cx="1253295" cy="70698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BEF21865-0569-4E44-B0F9-F60FD1358672}"/>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887537" y="4492124"/>
            <a:ext cx="595935" cy="817501"/>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 30">
            <a:extLst>
              <a:ext uri="{FF2B5EF4-FFF2-40B4-BE49-F238E27FC236}">
                <a16:creationId xmlns:a16="http://schemas.microsoft.com/office/drawing/2014/main" id="{AEA4EE9F-BB98-4D01-9354-687172B7CC19}"/>
              </a:ext>
            </a:extLst>
          </p:cNvPr>
          <p:cNvPicPr>
            <a:picLocks noChangeAspect="1"/>
          </p:cNvPicPr>
          <p:nvPr/>
        </p:nvPicPr>
        <p:blipFill rotWithShape="1">
          <a:blip r:embed="rId15" cstate="email">
            <a:extLst>
              <a:ext uri="{BEBA8EAE-BF5A-486C-A8C5-ECC9F3942E4B}">
                <a14:imgProps xmlns:a14="http://schemas.microsoft.com/office/drawing/2010/main">
                  <a14:imgLayer r:embed="rId16">
                    <a14:imgEffect>
                      <a14:backgroundRemoval t="2681" b="93566" l="3106" r="100000">
                        <a14:foregroundMark x1="7453" y1="36461" x2="12733" y2="76676"/>
                        <a14:foregroundMark x1="12733" y1="76676" x2="47205" y2="93834"/>
                        <a14:foregroundMark x1="47205" y1="93834" x2="83851" y2="93566"/>
                        <a14:foregroundMark x1="83851" y1="93566" x2="95031" y2="67292"/>
                        <a14:foregroundMark x1="95031" y1="67292" x2="93478" y2="9920"/>
                        <a14:foregroundMark x1="8385" y1="59517" x2="6832" y2="82842"/>
                        <a14:foregroundMark x1="95031" y1="83914" x2="95963" y2="89276"/>
                        <a14:foregroundMark x1="87888" y1="4826" x2="15528" y2="5094"/>
                        <a14:foregroundMark x1="92547" y1="4826" x2="16460" y2="4826"/>
                        <a14:foregroundMark x1="10870" y1="4826" x2="35093" y2="4021"/>
                        <a14:foregroundMark x1="92547" y1="4290" x2="67391" y2="3485"/>
                        <a14:foregroundMark x1="95342" y1="4021" x2="89441" y2="4021"/>
                        <a14:foregroundMark x1="9006" y1="4826" x2="19565" y2="2681"/>
                      </a14:backgroundRemoval>
                    </a14:imgEffect>
                  </a14:imgLayer>
                </a14:imgProps>
              </a:ext>
              <a:ext uri="{28A0092B-C50C-407E-A947-70E740481C1C}">
                <a14:useLocalDpi xmlns:a14="http://schemas.microsoft.com/office/drawing/2010/main"/>
              </a:ext>
            </a:extLst>
          </a:blip>
          <a:srcRect/>
          <a:stretch/>
        </p:blipFill>
        <p:spPr>
          <a:xfrm>
            <a:off x="1785269" y="1899710"/>
            <a:ext cx="1864313" cy="2160120"/>
          </a:xfrm>
          <a:prstGeom prst="rect">
            <a:avLst/>
          </a:prstGeom>
        </p:spPr>
      </p:pic>
      <p:pic>
        <p:nvPicPr>
          <p:cNvPr id="32" name="Image 31">
            <a:extLst>
              <a:ext uri="{FF2B5EF4-FFF2-40B4-BE49-F238E27FC236}">
                <a16:creationId xmlns:a16="http://schemas.microsoft.com/office/drawing/2014/main" id="{4AF56E5F-311B-42CF-83A9-F3D91FBA0806}"/>
              </a:ext>
            </a:extLst>
          </p:cNvPr>
          <p:cNvPicPr>
            <a:picLocks noChangeAspect="1"/>
          </p:cNvPicPr>
          <p:nvPr/>
        </p:nvPicPr>
        <p:blipFill>
          <a:blip r:embed="rId17" cstate="email">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312774" y="1873205"/>
            <a:ext cx="649619" cy="623425"/>
          </a:xfrm>
          <a:prstGeom prst="rect">
            <a:avLst/>
          </a:prstGeom>
        </p:spPr>
      </p:pic>
      <p:sp>
        <p:nvSpPr>
          <p:cNvPr id="33" name="Parenthèse ouvrante 32">
            <a:extLst>
              <a:ext uri="{FF2B5EF4-FFF2-40B4-BE49-F238E27FC236}">
                <a16:creationId xmlns:a16="http://schemas.microsoft.com/office/drawing/2014/main" id="{3F61780B-8A41-46BE-986C-71BFFCDF58F5}"/>
              </a:ext>
            </a:extLst>
          </p:cNvPr>
          <p:cNvSpPr/>
          <p:nvPr/>
        </p:nvSpPr>
        <p:spPr>
          <a:xfrm rot="5400000">
            <a:off x="5998131" y="2937932"/>
            <a:ext cx="147399" cy="3220156"/>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400"/>
          </a:p>
        </p:txBody>
      </p:sp>
      <p:sp>
        <p:nvSpPr>
          <p:cNvPr id="34" name="Rectangle 33">
            <a:extLst>
              <a:ext uri="{FF2B5EF4-FFF2-40B4-BE49-F238E27FC236}">
                <a16:creationId xmlns:a16="http://schemas.microsoft.com/office/drawing/2014/main" id="{60962BB2-3E7B-4D3C-A252-C9E959A70B99}"/>
              </a:ext>
            </a:extLst>
          </p:cNvPr>
          <p:cNvSpPr/>
          <p:nvPr/>
        </p:nvSpPr>
        <p:spPr>
          <a:xfrm>
            <a:off x="4496533" y="4027173"/>
            <a:ext cx="3180735" cy="307777"/>
          </a:xfrm>
          <a:prstGeom prst="rect">
            <a:avLst/>
          </a:prstGeom>
        </p:spPr>
        <p:txBody>
          <a:bodyPr wrap="square">
            <a:spAutoFit/>
          </a:bodyPr>
          <a:lstStyle/>
          <a:p>
            <a:pPr algn="ctr" defTabSz="922525">
              <a:defRPr/>
            </a:pPr>
            <a:r>
              <a:rPr lang="fr-FR" sz="1400" dirty="0">
                <a:latin typeface="Roboto Light" panose="02000000000000000000" pitchFamily="2" charset="0"/>
                <a:ea typeface="Roboto Light" panose="02000000000000000000" pitchFamily="2" charset="0"/>
              </a:rPr>
              <a:t>TIME RESIST JOUR</a:t>
            </a:r>
          </a:p>
        </p:txBody>
      </p:sp>
      <p:sp>
        <p:nvSpPr>
          <p:cNvPr id="35" name="Rectangle 34">
            <a:extLst>
              <a:ext uri="{FF2B5EF4-FFF2-40B4-BE49-F238E27FC236}">
                <a16:creationId xmlns:a16="http://schemas.microsoft.com/office/drawing/2014/main" id="{A926DD40-AF47-4BDD-9F51-D9F68BF3C0C7}"/>
              </a:ext>
            </a:extLst>
          </p:cNvPr>
          <p:cNvSpPr/>
          <p:nvPr/>
        </p:nvSpPr>
        <p:spPr>
          <a:xfrm>
            <a:off x="10318654" y="5433844"/>
            <a:ext cx="1220143" cy="769441"/>
          </a:xfrm>
          <a:prstGeom prst="rect">
            <a:avLst/>
          </a:prstGeom>
        </p:spPr>
        <p:txBody>
          <a:bodyPr wrap="square">
            <a:spAutoFit/>
          </a:bodyPr>
          <a:lstStyle/>
          <a:p>
            <a:pPr algn="ctr">
              <a:defRPr/>
            </a:pPr>
            <a:r>
              <a:rPr lang="fr-FR" sz="1100" dirty="0">
                <a:solidFill>
                  <a:prstClr val="black"/>
                </a:solidFill>
                <a:latin typeface="Roboto Light" panose="02000000000000000000" pitchFamily="2" charset="0"/>
                <a:ea typeface="Roboto Light" panose="02000000000000000000" pitchFamily="2" charset="0"/>
              </a:rPr>
              <a:t>Sacha </a:t>
            </a:r>
            <a:r>
              <a:rPr lang="fr-FR" sz="1100" dirty="0" err="1">
                <a:solidFill>
                  <a:prstClr val="black"/>
                </a:solidFill>
                <a:latin typeface="Roboto Light" panose="02000000000000000000" pitchFamily="2" charset="0"/>
                <a:ea typeface="Roboto Light" panose="02000000000000000000" pitchFamily="2" charset="0"/>
              </a:rPr>
              <a:t>Inchi</a:t>
            </a:r>
            <a:endParaRPr lang="fr-FR" sz="1100" dirty="0">
              <a:solidFill>
                <a:prstClr val="black"/>
              </a:solidFill>
              <a:latin typeface="Roboto Light" panose="02000000000000000000" pitchFamily="2" charset="0"/>
              <a:ea typeface="Roboto Light" panose="02000000000000000000" pitchFamily="2" charset="0"/>
            </a:endParaRPr>
          </a:p>
          <a:p>
            <a:pPr algn="ctr">
              <a:defRPr/>
            </a:pPr>
            <a:r>
              <a:rPr lang="fr-FR" sz="1100" b="1" dirty="0" err="1">
                <a:solidFill>
                  <a:prstClr val="black"/>
                </a:solidFill>
                <a:latin typeface="Roboto Light" panose="02000000000000000000" pitchFamily="2" charset="0"/>
                <a:ea typeface="Roboto Light" panose="02000000000000000000" pitchFamily="2" charset="0"/>
              </a:rPr>
              <a:t>Nourishing</a:t>
            </a:r>
            <a:r>
              <a:rPr lang="fr-FR" sz="1100" b="1" dirty="0">
                <a:solidFill>
                  <a:prstClr val="black"/>
                </a:solidFill>
                <a:latin typeface="Roboto Light" panose="02000000000000000000" pitchFamily="2" charset="0"/>
                <a:ea typeface="Roboto Light" panose="02000000000000000000" pitchFamily="2" charset="0"/>
              </a:rPr>
              <a:t>, </a:t>
            </a:r>
            <a:r>
              <a:rPr lang="fr-FR" sz="1100" b="1" dirty="0" err="1">
                <a:solidFill>
                  <a:prstClr val="black"/>
                </a:solidFill>
                <a:latin typeface="Roboto Light" panose="02000000000000000000" pitchFamily="2" charset="0"/>
                <a:ea typeface="Roboto Light" panose="02000000000000000000" pitchFamily="2" charset="0"/>
              </a:rPr>
              <a:t>soothing</a:t>
            </a:r>
            <a:r>
              <a:rPr lang="fr-FR" sz="1100" b="1" dirty="0">
                <a:solidFill>
                  <a:prstClr val="black"/>
                </a:solidFill>
                <a:latin typeface="Roboto Light" panose="02000000000000000000" pitchFamily="2" charset="0"/>
                <a:ea typeface="Roboto Light" panose="02000000000000000000" pitchFamily="2" charset="0"/>
              </a:rPr>
              <a:t>, </a:t>
            </a:r>
            <a:r>
              <a:rPr lang="fr-FR" sz="1100" b="1" dirty="0" err="1">
                <a:solidFill>
                  <a:prstClr val="black"/>
                </a:solidFill>
                <a:latin typeface="Roboto Light" panose="02000000000000000000" pitchFamily="2" charset="0"/>
                <a:ea typeface="Roboto Light" panose="02000000000000000000" pitchFamily="2" charset="0"/>
              </a:rPr>
              <a:t>softening</a:t>
            </a:r>
            <a:endParaRPr lang="fr-FR" sz="1100" b="1" dirty="0">
              <a:solidFill>
                <a:prstClr val="black"/>
              </a:solidFill>
              <a:latin typeface="Roboto Light" panose="02000000000000000000" pitchFamily="2" charset="0"/>
              <a:ea typeface="Roboto Light" panose="02000000000000000000" pitchFamily="2" charset="0"/>
            </a:endParaRPr>
          </a:p>
        </p:txBody>
      </p:sp>
      <p:pic>
        <p:nvPicPr>
          <p:cNvPr id="36" name="Image 35">
            <a:extLst>
              <a:ext uri="{FF2B5EF4-FFF2-40B4-BE49-F238E27FC236}">
                <a16:creationId xmlns:a16="http://schemas.microsoft.com/office/drawing/2014/main" id="{729026B7-C82F-413F-BF80-6C439C902CB7}"/>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9309998" y="4540503"/>
            <a:ext cx="583462" cy="800486"/>
          </a:xfrm>
          <a:prstGeom prst="rect">
            <a:avLst/>
          </a:prstGeom>
        </p:spPr>
      </p:pic>
      <p:pic>
        <p:nvPicPr>
          <p:cNvPr id="37" name="Image 36">
            <a:extLst>
              <a:ext uri="{FF2B5EF4-FFF2-40B4-BE49-F238E27FC236}">
                <a16:creationId xmlns:a16="http://schemas.microsoft.com/office/drawing/2014/main" id="{C6E79FFC-D9E9-44ED-BB20-2AB31D011C6E}"/>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rot="12235426">
            <a:off x="7994492" y="4551453"/>
            <a:ext cx="1216574" cy="819971"/>
          </a:xfrm>
          <a:prstGeom prst="rect">
            <a:avLst/>
          </a:prstGeom>
        </p:spPr>
      </p:pic>
      <p:pic>
        <p:nvPicPr>
          <p:cNvPr id="38" name="Image 37">
            <a:extLst>
              <a:ext uri="{FF2B5EF4-FFF2-40B4-BE49-F238E27FC236}">
                <a16:creationId xmlns:a16="http://schemas.microsoft.com/office/drawing/2014/main" id="{AAB9BFEE-649A-4C63-BDA9-5E69F68876FC}"/>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0204470" y="4488017"/>
            <a:ext cx="1203290" cy="802193"/>
          </a:xfrm>
          <a:prstGeom prst="rect">
            <a:avLst/>
          </a:prstGeom>
        </p:spPr>
      </p:pic>
      <p:sp>
        <p:nvSpPr>
          <p:cNvPr id="39" name="Rectangle 38">
            <a:extLst>
              <a:ext uri="{FF2B5EF4-FFF2-40B4-BE49-F238E27FC236}">
                <a16:creationId xmlns:a16="http://schemas.microsoft.com/office/drawing/2014/main" id="{5AF474E5-BAA9-4314-BD7B-DCEED9D62F92}"/>
              </a:ext>
            </a:extLst>
          </p:cNvPr>
          <p:cNvSpPr/>
          <p:nvPr/>
        </p:nvSpPr>
        <p:spPr>
          <a:xfrm>
            <a:off x="7671814" y="5472317"/>
            <a:ext cx="1607844" cy="430887"/>
          </a:xfrm>
          <a:prstGeom prst="rect">
            <a:avLst/>
          </a:prstGeom>
        </p:spPr>
        <p:txBody>
          <a:bodyPr wrap="square">
            <a:spAutoFit/>
          </a:bodyPr>
          <a:lstStyle/>
          <a:p>
            <a:pPr algn="ctr">
              <a:defRPr/>
            </a:pPr>
            <a:r>
              <a:rPr lang="fr-FR" sz="1100" dirty="0" err="1">
                <a:solidFill>
                  <a:prstClr val="black"/>
                </a:solidFill>
                <a:latin typeface="Roboto Light" panose="02000000000000000000" pitchFamily="2" charset="0"/>
                <a:ea typeface="Roboto Light" panose="02000000000000000000" pitchFamily="2" charset="0"/>
              </a:rPr>
              <a:t>Silk</a:t>
            </a:r>
            <a:r>
              <a:rPr lang="fr-FR" sz="1100" dirty="0">
                <a:solidFill>
                  <a:prstClr val="black"/>
                </a:solidFill>
                <a:latin typeface="Roboto Light" panose="02000000000000000000" pitchFamily="2" charset="0"/>
                <a:ea typeface="Roboto Light" panose="02000000000000000000" pitchFamily="2" charset="0"/>
              </a:rPr>
              <a:t> </a:t>
            </a:r>
            <a:r>
              <a:rPr lang="fr-FR" sz="1100" dirty="0" err="1">
                <a:solidFill>
                  <a:prstClr val="black"/>
                </a:solidFill>
                <a:latin typeface="Roboto Light" panose="02000000000000000000" pitchFamily="2" charset="0"/>
                <a:ea typeface="Roboto Light" panose="02000000000000000000" pitchFamily="2" charset="0"/>
              </a:rPr>
              <a:t>tree</a:t>
            </a:r>
            <a:endParaRPr lang="fr-FR" sz="1100" dirty="0">
              <a:solidFill>
                <a:prstClr val="black"/>
              </a:solidFill>
              <a:latin typeface="Roboto Light" panose="02000000000000000000" pitchFamily="2" charset="0"/>
              <a:ea typeface="Roboto Light" panose="02000000000000000000" pitchFamily="2" charset="0"/>
            </a:endParaRPr>
          </a:p>
          <a:p>
            <a:pPr algn="ctr">
              <a:defRPr/>
            </a:pPr>
            <a:r>
              <a:rPr lang="fr-FR" sz="1100" b="1" dirty="0">
                <a:solidFill>
                  <a:prstClr val="black"/>
                </a:solidFill>
                <a:latin typeface="Roboto Light" panose="02000000000000000000" pitchFamily="2" charset="0"/>
                <a:ea typeface="Roboto Light" panose="02000000000000000000" pitchFamily="2" charset="0"/>
              </a:rPr>
              <a:t>Anti glycation</a:t>
            </a:r>
          </a:p>
        </p:txBody>
      </p:sp>
      <p:sp>
        <p:nvSpPr>
          <p:cNvPr id="40" name="Rectangle 39">
            <a:extLst>
              <a:ext uri="{FF2B5EF4-FFF2-40B4-BE49-F238E27FC236}">
                <a16:creationId xmlns:a16="http://schemas.microsoft.com/office/drawing/2014/main" id="{47EB4844-F3F7-4433-87C9-54E3606C05B6}"/>
              </a:ext>
            </a:extLst>
          </p:cNvPr>
          <p:cNvSpPr/>
          <p:nvPr/>
        </p:nvSpPr>
        <p:spPr>
          <a:xfrm>
            <a:off x="9186550" y="5472317"/>
            <a:ext cx="1203933" cy="430887"/>
          </a:xfrm>
          <a:prstGeom prst="rect">
            <a:avLst/>
          </a:prstGeom>
        </p:spPr>
        <p:txBody>
          <a:bodyPr wrap="square">
            <a:spAutoFit/>
          </a:bodyPr>
          <a:lstStyle/>
          <a:p>
            <a:pPr algn="ctr">
              <a:defRPr/>
            </a:pPr>
            <a:r>
              <a:rPr lang="fr-FR" sz="1100" dirty="0" err="1">
                <a:solidFill>
                  <a:prstClr val="black"/>
                </a:solidFill>
                <a:latin typeface="Roboto Light" panose="02000000000000000000" pitchFamily="2" charset="0"/>
                <a:ea typeface="Roboto Light" panose="02000000000000000000" pitchFamily="2" charset="0"/>
              </a:rPr>
              <a:t>Euglena</a:t>
            </a:r>
            <a:r>
              <a:rPr lang="fr-FR" sz="1100" dirty="0">
                <a:solidFill>
                  <a:prstClr val="black"/>
                </a:solidFill>
                <a:latin typeface="Roboto Light" panose="02000000000000000000" pitchFamily="2" charset="0"/>
                <a:ea typeface="Roboto Light" panose="02000000000000000000" pitchFamily="2" charset="0"/>
              </a:rPr>
              <a:t> gracilis</a:t>
            </a:r>
          </a:p>
          <a:p>
            <a:pPr algn="ctr">
              <a:defRPr/>
            </a:pPr>
            <a:r>
              <a:rPr lang="fr-FR" sz="1100" b="1" dirty="0" err="1">
                <a:solidFill>
                  <a:prstClr val="black"/>
                </a:solidFill>
                <a:latin typeface="Roboto Light" panose="02000000000000000000" pitchFamily="2" charset="0"/>
                <a:ea typeface="Roboto Light" panose="02000000000000000000" pitchFamily="2" charset="0"/>
              </a:rPr>
              <a:t>Regenerating</a:t>
            </a:r>
            <a:endParaRPr lang="fr-FR" sz="1100" b="1" dirty="0">
              <a:solidFill>
                <a:prstClr val="black"/>
              </a:solidFill>
              <a:latin typeface="Roboto Light" panose="02000000000000000000" pitchFamily="2" charset="0"/>
              <a:ea typeface="Roboto Light" panose="02000000000000000000" pitchFamily="2" charset="0"/>
            </a:endParaRPr>
          </a:p>
        </p:txBody>
      </p:sp>
      <p:sp>
        <p:nvSpPr>
          <p:cNvPr id="41" name="Parenthèse ouvrante 40">
            <a:extLst>
              <a:ext uri="{FF2B5EF4-FFF2-40B4-BE49-F238E27FC236}">
                <a16:creationId xmlns:a16="http://schemas.microsoft.com/office/drawing/2014/main" id="{6A8AFBD8-8C8D-4D8F-AD61-E3CF1F35BDB4}"/>
              </a:ext>
            </a:extLst>
          </p:cNvPr>
          <p:cNvSpPr/>
          <p:nvPr/>
        </p:nvSpPr>
        <p:spPr>
          <a:xfrm rot="5400000">
            <a:off x="9636956" y="2786918"/>
            <a:ext cx="126213" cy="3521309"/>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400"/>
          </a:p>
        </p:txBody>
      </p:sp>
      <p:sp>
        <p:nvSpPr>
          <p:cNvPr id="42" name="Rectangle 41">
            <a:extLst>
              <a:ext uri="{FF2B5EF4-FFF2-40B4-BE49-F238E27FC236}">
                <a16:creationId xmlns:a16="http://schemas.microsoft.com/office/drawing/2014/main" id="{4751A7A6-BF63-4A78-8CCC-9EBFA996E1BF}"/>
              </a:ext>
            </a:extLst>
          </p:cNvPr>
          <p:cNvSpPr/>
          <p:nvPr/>
        </p:nvSpPr>
        <p:spPr>
          <a:xfrm>
            <a:off x="7974189" y="4016143"/>
            <a:ext cx="3180735" cy="307777"/>
          </a:xfrm>
          <a:prstGeom prst="rect">
            <a:avLst/>
          </a:prstGeom>
        </p:spPr>
        <p:txBody>
          <a:bodyPr wrap="square">
            <a:spAutoFit/>
          </a:bodyPr>
          <a:lstStyle/>
          <a:p>
            <a:pPr algn="ctr" defTabSz="922525">
              <a:defRPr/>
            </a:pPr>
            <a:r>
              <a:rPr lang="fr-FR" sz="1400" dirty="0">
                <a:latin typeface="Roboto Light" panose="02000000000000000000" pitchFamily="2" charset="0"/>
                <a:ea typeface="Roboto Light" panose="02000000000000000000" pitchFamily="2" charset="0"/>
              </a:rPr>
              <a:t>TIME RESIST NUIT</a:t>
            </a:r>
          </a:p>
        </p:txBody>
      </p:sp>
    </p:spTree>
    <p:extLst>
      <p:ext uri="{BB962C8B-B14F-4D97-AF65-F5344CB8AC3E}">
        <p14:creationId xmlns:p14="http://schemas.microsoft.com/office/powerpoint/2010/main" val="304779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10" presetClass="entr" presetSubtype="0" fill="hold" nodeType="withEffect">
                                  <p:stCondLst>
                                    <p:cond delay="0"/>
                                  </p:stCondLst>
                                  <p:childTnLst>
                                    <p:set>
                                      <p:cBhvr>
                                        <p:cTn id="41" dur="1" fill="hold">
                                          <p:stCondLst>
                                            <p:cond delay="0"/>
                                          </p:stCondLst>
                                        </p:cTn>
                                        <p:tgtEl>
                                          <p:spTgt spid="4098"/>
                                        </p:tgtEl>
                                        <p:attrNameLst>
                                          <p:attrName>style.visibility</p:attrName>
                                        </p:attrNameLst>
                                      </p:cBhvr>
                                      <p:to>
                                        <p:strVal val="visible"/>
                                      </p:to>
                                    </p:set>
                                    <p:animEffect transition="in" filter="fade">
                                      <p:cBhvr>
                                        <p:cTn id="42" dur="500"/>
                                        <p:tgtEl>
                                          <p:spTgt spid="4098"/>
                                        </p:tgtEl>
                                      </p:cBhvr>
                                    </p:animEffect>
                                  </p:childTnLst>
                                </p:cTn>
                              </p:par>
                              <p:par>
                                <p:cTn id="43" presetID="10" presetClass="entr" presetSubtype="0" fill="hold" nodeType="withEffect">
                                  <p:stCondLst>
                                    <p:cond delay="0"/>
                                  </p:stCondLst>
                                  <p:childTnLst>
                                    <p:set>
                                      <p:cBhvr>
                                        <p:cTn id="44" dur="1" fill="hold">
                                          <p:stCondLst>
                                            <p:cond delay="0"/>
                                          </p:stCondLst>
                                        </p:cTn>
                                        <p:tgtEl>
                                          <p:spTgt spid="4100"/>
                                        </p:tgtEl>
                                        <p:attrNameLst>
                                          <p:attrName>style.visibility</p:attrName>
                                        </p:attrNameLst>
                                      </p:cBhvr>
                                      <p:to>
                                        <p:strVal val="visible"/>
                                      </p:to>
                                    </p:set>
                                    <p:animEffect transition="in" filter="fade">
                                      <p:cBhvr>
                                        <p:cTn id="45" dur="500"/>
                                        <p:tgtEl>
                                          <p:spTgt spid="4100"/>
                                        </p:tgtEl>
                                      </p:cBhvr>
                                    </p:animEffect>
                                  </p:childTnLst>
                                </p:cTn>
                              </p:par>
                              <p:par>
                                <p:cTn id="46" presetID="10" presetClass="entr" presetSubtype="0" fill="hold" nodeType="withEffect">
                                  <p:stCondLst>
                                    <p:cond delay="0"/>
                                  </p:stCondLst>
                                  <p:childTnLst>
                                    <p:set>
                                      <p:cBhvr>
                                        <p:cTn id="47" dur="1" fill="hold">
                                          <p:stCondLst>
                                            <p:cond delay="0"/>
                                          </p:stCondLst>
                                        </p:cTn>
                                        <p:tgtEl>
                                          <p:spTgt spid="4102"/>
                                        </p:tgtEl>
                                        <p:attrNameLst>
                                          <p:attrName>style.visibility</p:attrName>
                                        </p:attrNameLst>
                                      </p:cBhvr>
                                      <p:to>
                                        <p:strVal val="visible"/>
                                      </p:to>
                                    </p:set>
                                    <p:animEffect transition="in" filter="fade">
                                      <p:cBhvr>
                                        <p:cTn id="48" dur="500"/>
                                        <p:tgtEl>
                                          <p:spTgt spid="410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par>
                                <p:cTn id="60" presetID="10" presetClass="entr" presetSubtype="0" fill="hold"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10" presetClass="entr" presetSubtype="0"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500"/>
                                        <p:tgtEl>
                                          <p:spTgt spid="37"/>
                                        </p:tgtEl>
                                      </p:cBhvr>
                                    </p:animEffect>
                                  </p:childTnLst>
                                </p:cTn>
                              </p:par>
                              <p:par>
                                <p:cTn id="66" presetID="10" presetClass="entr" presetSubtype="0" fill="hold" nodeType="with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fade">
                                      <p:cBhvr>
                                        <p:cTn id="68" dur="500"/>
                                        <p:tgtEl>
                                          <p:spTgt spid="3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fade">
                                      <p:cBhvr>
                                        <p:cTn id="74" dur="500"/>
                                        <p:tgtEl>
                                          <p:spTgt spid="4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fade">
                                      <p:cBhvr>
                                        <p:cTn id="77" dur="500"/>
                                        <p:tgtEl>
                                          <p:spTgt spid="4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fade">
                                      <p:cBhvr>
                                        <p:cTn id="8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P spid="26" grpId="0"/>
      <p:bldP spid="28" grpId="0"/>
      <p:bldP spid="29" grpId="0"/>
      <p:bldP spid="30" grpId="0"/>
      <p:bldP spid="23" grpId="0" animBg="1"/>
      <p:bldP spid="24" grpId="0"/>
      <p:bldP spid="33" grpId="0" animBg="1"/>
      <p:bldP spid="34" grpId="0"/>
      <p:bldP spid="35" grpId="0"/>
      <p:bldP spid="39" grpId="0"/>
      <p:bldP spid="40" grpId="0"/>
      <p:bldP spid="41" grpId="0" animBg="1"/>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D776968-0960-0042-67AE-171151758938}"/>
              </a:ext>
            </a:extLst>
          </p:cNvPr>
          <p:cNvSpPr txBox="1"/>
          <p:nvPr/>
        </p:nvSpPr>
        <p:spPr>
          <a:xfrm>
            <a:off x="938680" y="1474619"/>
            <a:ext cx="9456051" cy="2800767"/>
          </a:xfrm>
          <a:prstGeom prst="rect">
            <a:avLst/>
          </a:prstGeom>
          <a:noFill/>
        </p:spPr>
        <p:txBody>
          <a:bodyPr wrap="square" rtlCol="0">
            <a:spAutoFit/>
          </a:bodyPr>
          <a:lstStyle/>
          <a:p>
            <a:pPr algn="ctr"/>
            <a:r>
              <a:rPr lang="en-US" sz="4400" dirty="0">
                <a:latin typeface="KyivType Sans2" panose="00000500000000000000" pitchFamily="50" charset="0"/>
              </a:rPr>
              <a:t>In your opinion, what percentage of sales should a sales point achieve during the festive season ?</a:t>
            </a:r>
            <a:endParaRPr lang="fr-FR" sz="7200" dirty="0">
              <a:solidFill>
                <a:srgbClr val="C2AAD0"/>
              </a:solidFill>
              <a:latin typeface="KyivType Sans2" panose="00000500000000000000" pitchFamily="50" charset="0"/>
            </a:endParaRPr>
          </a:p>
        </p:txBody>
      </p:sp>
    </p:spTree>
    <p:extLst>
      <p:ext uri="{BB962C8B-B14F-4D97-AF65-F5344CB8AC3E}">
        <p14:creationId xmlns:p14="http://schemas.microsoft.com/office/powerpoint/2010/main" val="332016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F2CD7D4-5B1B-8CE9-CC8B-95602DD85BF4}"/>
              </a:ext>
            </a:extLst>
          </p:cNvPr>
          <p:cNvPicPr>
            <a:picLocks noChangeAspect="1"/>
          </p:cNvPicPr>
          <p:nvPr/>
        </p:nvPicPr>
        <p:blipFill>
          <a:blip r:embed="rId3"/>
          <a:stretch>
            <a:fillRect/>
          </a:stretch>
        </p:blipFill>
        <p:spPr>
          <a:xfrm>
            <a:off x="0" y="-223829"/>
            <a:ext cx="12192000" cy="6934954"/>
          </a:xfrm>
          <a:prstGeom prst="rect">
            <a:avLst/>
          </a:prstGeom>
        </p:spPr>
      </p:pic>
      <p:pic>
        <p:nvPicPr>
          <p:cNvPr id="4" name="Imag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88098" y="5479186"/>
            <a:ext cx="913854" cy="788275"/>
          </a:xfrm>
          <a:prstGeom prst="rect">
            <a:avLst/>
          </a:prstGeom>
        </p:spPr>
      </p:pic>
      <p:sp>
        <p:nvSpPr>
          <p:cNvPr id="2" name="ZoneTexte 1">
            <a:extLst>
              <a:ext uri="{FF2B5EF4-FFF2-40B4-BE49-F238E27FC236}">
                <a16:creationId xmlns:a16="http://schemas.microsoft.com/office/drawing/2014/main" id="{14936924-8880-4A6E-FAA4-386FE0E1ACCC}"/>
              </a:ext>
            </a:extLst>
          </p:cNvPr>
          <p:cNvSpPr txBox="1"/>
          <p:nvPr/>
        </p:nvSpPr>
        <p:spPr>
          <a:xfrm>
            <a:off x="490048" y="1847334"/>
            <a:ext cx="5717163" cy="3170099"/>
          </a:xfrm>
          <a:prstGeom prst="rect">
            <a:avLst/>
          </a:prstGeom>
          <a:noFill/>
        </p:spPr>
        <p:txBody>
          <a:bodyPr wrap="square" rtlCol="0">
            <a:spAutoFit/>
          </a:bodyPr>
          <a:lstStyle/>
          <a:p>
            <a:pPr algn="ctr"/>
            <a:r>
              <a:rPr lang="en-US" sz="5000" dirty="0">
                <a:solidFill>
                  <a:schemeClr val="bg1"/>
                </a:solidFill>
                <a:latin typeface="KyivType Sans2" panose="00000500000000000000" pitchFamily="50" charset="0"/>
              </a:rPr>
              <a:t>How can you turn the festive season into a success?</a:t>
            </a:r>
            <a:endParaRPr lang="fr-FR" sz="7200" dirty="0">
              <a:solidFill>
                <a:schemeClr val="bg1"/>
              </a:solidFill>
              <a:latin typeface="KyivType Sans2" panose="00000500000000000000" pitchFamily="50" charset="0"/>
            </a:endParaRPr>
          </a:p>
        </p:txBody>
      </p:sp>
    </p:spTree>
    <p:extLst>
      <p:ext uri="{BB962C8B-B14F-4D97-AF65-F5344CB8AC3E}">
        <p14:creationId xmlns:p14="http://schemas.microsoft.com/office/powerpoint/2010/main" val="673142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33F801-13B1-48C6-B05E-C3F0B84410E0}"/>
              </a:ext>
            </a:extLst>
          </p:cNvPr>
          <p:cNvSpPr>
            <a:spLocks noGrp="1"/>
          </p:cNvSpPr>
          <p:nvPr>
            <p:ph type="body" sz="quarter" idx="10"/>
          </p:nvPr>
        </p:nvSpPr>
        <p:spPr>
          <a:xfrm>
            <a:off x="2189711" y="2450857"/>
            <a:ext cx="7812578" cy="1446279"/>
          </a:xfrm>
        </p:spPr>
        <p:txBody>
          <a:bodyPr vert="horz" lIns="91440" tIns="45720" rIns="91440" bIns="45720" rtlCol="0" anchor="ctr">
            <a:noAutofit/>
          </a:bodyPr>
          <a:lstStyle/>
          <a:p>
            <a:pPr marL="0" algn="just">
              <a:spcBef>
                <a:spcPct val="0"/>
              </a:spcBef>
              <a:buNone/>
            </a:pPr>
            <a:r>
              <a:rPr lang="en-US" sz="3200" dirty="0">
                <a:solidFill>
                  <a:srgbClr val="3E3E3E"/>
                </a:solidFill>
                <a:latin typeface="KyivType Sans2" panose="00000500000000000000" pitchFamily="50" charset="0"/>
                <a:ea typeface="+mj-ea"/>
                <a:cs typeface="+mj-cs"/>
              </a:rPr>
              <a:t>The festive season is the perfect time to boost sales.</a:t>
            </a:r>
          </a:p>
          <a:p>
            <a:pPr marL="0" algn="just">
              <a:spcBef>
                <a:spcPct val="0"/>
              </a:spcBef>
              <a:buNone/>
            </a:pPr>
            <a:endParaRPr lang="en-US" sz="3200" dirty="0">
              <a:solidFill>
                <a:srgbClr val="3E3E3E"/>
              </a:solidFill>
              <a:latin typeface="KyivType Sans2" panose="00000500000000000000" pitchFamily="50" charset="0"/>
              <a:ea typeface="+mj-ea"/>
              <a:cs typeface="+mj-cs"/>
            </a:endParaRPr>
          </a:p>
          <a:p>
            <a:pPr marL="0" algn="just">
              <a:spcBef>
                <a:spcPct val="0"/>
              </a:spcBef>
              <a:buNone/>
            </a:pPr>
            <a:r>
              <a:rPr lang="en-US" sz="3200" dirty="0">
                <a:solidFill>
                  <a:srgbClr val="3E3E3E"/>
                </a:solidFill>
                <a:latin typeface="KyivType Sans2" panose="00000500000000000000" pitchFamily="50" charset="0"/>
                <a:ea typeface="+mj-ea"/>
                <a:cs typeface="+mj-cs"/>
              </a:rPr>
              <a:t>Here are a few ideas to help your partners boost their points of sale.</a:t>
            </a:r>
            <a:endParaRPr lang="fr-FR" sz="3200" dirty="0">
              <a:solidFill>
                <a:srgbClr val="3E3E3E"/>
              </a:solidFill>
              <a:latin typeface="KyivType Sans2" panose="00000500000000000000" pitchFamily="50" charset="0"/>
              <a:ea typeface="+mj-ea"/>
              <a:cs typeface="+mj-cs"/>
            </a:endParaRPr>
          </a:p>
        </p:txBody>
      </p:sp>
    </p:spTree>
    <p:extLst>
      <p:ext uri="{BB962C8B-B14F-4D97-AF65-F5344CB8AC3E}">
        <p14:creationId xmlns:p14="http://schemas.microsoft.com/office/powerpoint/2010/main" val="38508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11">
            <a:extLst>
              <a:ext uri="{FF2B5EF4-FFF2-40B4-BE49-F238E27FC236}">
                <a16:creationId xmlns:a16="http://schemas.microsoft.com/office/drawing/2014/main" id="{68440F88-DEA7-4E19-80CB-0841DB0E553B}"/>
              </a:ext>
            </a:extLst>
          </p:cNvPr>
          <p:cNvSpPr txBox="1"/>
          <p:nvPr/>
        </p:nvSpPr>
        <p:spPr>
          <a:xfrm>
            <a:off x="1818519" y="6211669"/>
            <a:ext cx="3252221"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baseline="30000" dirty="0">
                <a:latin typeface="Roboto Mono Light" panose="00000009000000000000" pitchFamily="49" charset="0"/>
                <a:ea typeface="Roboto Mono Light" panose="00000009000000000000" pitchFamily="49" charset="0"/>
              </a:rPr>
              <a:t>POSTER 60x90</a:t>
            </a:r>
          </a:p>
          <a:p>
            <a:pPr algn="ctr"/>
            <a:r>
              <a:rPr lang="nb-NO" baseline="30000" dirty="0">
                <a:solidFill>
                  <a:schemeClr val="tx1">
                    <a:lumMod val="95000"/>
                    <a:lumOff val="5000"/>
                  </a:schemeClr>
                </a:solidFill>
                <a:latin typeface="Roboto Mono Light" panose="00000009000000000000" pitchFamily="49" charset="0"/>
                <a:ea typeface="Roboto Mono Light" panose="00000009000000000000" pitchFamily="49" charset="0"/>
              </a:rPr>
              <a:t>Ref 7C1150A (FR) and </a:t>
            </a:r>
          </a:p>
          <a:p>
            <a:pPr algn="ctr"/>
            <a:r>
              <a:rPr lang="nb-NO" baseline="30000" dirty="0">
                <a:solidFill>
                  <a:schemeClr val="tx1">
                    <a:lumMod val="95000"/>
                    <a:lumOff val="5000"/>
                  </a:schemeClr>
                </a:solidFill>
                <a:latin typeface="Roboto Mono Light" panose="00000009000000000000" pitchFamily="49" charset="0"/>
                <a:ea typeface="Roboto Mono Light" panose="00000009000000000000" pitchFamily="49" charset="0"/>
              </a:rPr>
              <a:t>Ref 7C1150B (EN)</a:t>
            </a:r>
            <a:r>
              <a:rPr lang="nb-NO" baseline="30000" dirty="0">
                <a:latin typeface="Roboto Mono Light" panose="00000009000000000000" pitchFamily="49" charset="0"/>
                <a:ea typeface="Roboto Mono Light" panose="00000009000000000000" pitchFamily="49" charset="0"/>
              </a:rPr>
              <a:t> </a:t>
            </a:r>
          </a:p>
        </p:txBody>
      </p:sp>
      <p:sp>
        <p:nvSpPr>
          <p:cNvPr id="11" name="ZoneTexte 14">
            <a:extLst>
              <a:ext uri="{FF2B5EF4-FFF2-40B4-BE49-F238E27FC236}">
                <a16:creationId xmlns:a16="http://schemas.microsoft.com/office/drawing/2014/main" id="{1B4AE4DE-E259-695D-92DA-133323277A5D}"/>
              </a:ext>
            </a:extLst>
          </p:cNvPr>
          <p:cNvSpPr txBox="1"/>
          <p:nvPr/>
        </p:nvSpPr>
        <p:spPr>
          <a:xfrm>
            <a:off x="6714594" y="5657671"/>
            <a:ext cx="3623028" cy="92333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baseline="30000" dirty="0">
                <a:latin typeface="Roboto Mono Light" panose="00000009000000000000" pitchFamily="49" charset="0"/>
                <a:ea typeface="Roboto Mono Light" panose="00000009000000000000" pitchFamily="49" charset="0"/>
              </a:rPr>
              <a:t>DISPLAY </a:t>
            </a:r>
          </a:p>
          <a:p>
            <a:pPr algn="ctr"/>
            <a:r>
              <a:rPr lang="nb-NO" baseline="30000" dirty="0">
                <a:latin typeface="Roboto Mono Light" panose="00000009000000000000" pitchFamily="49" charset="0"/>
                <a:ea typeface="Roboto Mono Light" panose="00000009000000000000" pitchFamily="49" charset="0"/>
              </a:rPr>
              <a:t>Files available in:</a:t>
            </a:r>
          </a:p>
          <a:p>
            <a:pPr algn="ctr"/>
            <a:r>
              <a:rPr lang="nb-NO" baseline="30000" dirty="0">
                <a:latin typeface="Roboto Mono Light" panose="00000009000000000000" pitchFamily="49" charset="0"/>
                <a:ea typeface="Roboto Mono Light" panose="00000009000000000000" pitchFamily="49" charset="0"/>
              </a:rPr>
              <a:t>FR/EN and FR/NL</a:t>
            </a:r>
          </a:p>
          <a:p>
            <a:pPr algn="ctr"/>
            <a:r>
              <a:rPr lang="nb-NO" dirty="0">
                <a:latin typeface="Roboto Mono Light" panose="00000009000000000000" pitchFamily="49" charset="0"/>
                <a:ea typeface="Roboto Mono Light" panose="00000009000000000000" pitchFamily="49" charset="0"/>
              </a:rPr>
              <a:t> </a:t>
            </a:r>
            <a:endParaRPr lang="nb-NO" baseline="30000" dirty="0">
              <a:latin typeface="Roboto Mono Light" panose="00000009000000000000" pitchFamily="49" charset="0"/>
              <a:ea typeface="Roboto Mono Light" panose="00000009000000000000" pitchFamily="49" charset="0"/>
            </a:endParaRPr>
          </a:p>
        </p:txBody>
      </p:sp>
      <p:sp>
        <p:nvSpPr>
          <p:cNvPr id="12" name="ZoneTexte 19">
            <a:extLst>
              <a:ext uri="{FF2B5EF4-FFF2-40B4-BE49-F238E27FC236}">
                <a16:creationId xmlns:a16="http://schemas.microsoft.com/office/drawing/2014/main" id="{AA55FD01-8C6D-4DED-FD73-C41028EF3042}"/>
              </a:ext>
            </a:extLst>
          </p:cNvPr>
          <p:cNvSpPr txBox="1"/>
          <p:nvPr/>
        </p:nvSpPr>
        <p:spPr>
          <a:xfrm>
            <a:off x="7972923" y="5252882"/>
            <a:ext cx="1257275" cy="369332"/>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baseline="30000" dirty="0">
                <a:solidFill>
                  <a:schemeClr val="tx1">
                    <a:lumMod val="95000"/>
                    <a:lumOff val="5000"/>
                  </a:schemeClr>
                </a:solidFill>
                <a:latin typeface="Roboto Mono Light" panose="00000009000000000000" pitchFamily="49" charset="0"/>
                <a:ea typeface="Roboto Mono Light" panose="00000009000000000000" pitchFamily="49" charset="0"/>
              </a:rPr>
              <a:t>Ref 7C1151X </a:t>
            </a:r>
            <a:endParaRPr lang="fr-FR" dirty="0"/>
          </a:p>
        </p:txBody>
      </p:sp>
      <p:pic>
        <p:nvPicPr>
          <p:cNvPr id="13" name="Image 12">
            <a:extLst>
              <a:ext uri="{FF2B5EF4-FFF2-40B4-BE49-F238E27FC236}">
                <a16:creationId xmlns:a16="http://schemas.microsoft.com/office/drawing/2014/main" id="{D27F4A18-086C-144E-50B4-382CAD62C2B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97478" y="2087117"/>
            <a:ext cx="2208163" cy="31303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 13" descr="Une image contenant texte, Approvisionnement domestique, lotion, intérieur&#10;&#10;Description générée automatiquement">
            <a:extLst>
              <a:ext uri="{FF2B5EF4-FFF2-40B4-BE49-F238E27FC236}">
                <a16:creationId xmlns:a16="http://schemas.microsoft.com/office/drawing/2014/main" id="{1EFF65A5-9532-7D9F-543F-0C71501845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77940" y="1654991"/>
            <a:ext cx="3057131" cy="4324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 14">
            <a:extLst>
              <a:ext uri="{FF2B5EF4-FFF2-40B4-BE49-F238E27FC236}">
                <a16:creationId xmlns:a16="http://schemas.microsoft.com/office/drawing/2014/main" id="{84B19C5E-BBA5-429D-AE09-2A9E4F0C6C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8744107" y="2948825"/>
            <a:ext cx="5422457" cy="1088139"/>
          </a:xfrm>
          <a:prstGeom prst="rect">
            <a:avLst/>
          </a:prstGeom>
        </p:spPr>
      </p:pic>
      <p:sp>
        <p:nvSpPr>
          <p:cNvPr id="16" name="Espace réservé du contenu 2">
            <a:extLst>
              <a:ext uri="{FF2B5EF4-FFF2-40B4-BE49-F238E27FC236}">
                <a16:creationId xmlns:a16="http://schemas.microsoft.com/office/drawing/2014/main" id="{EE91F6F9-CDAF-4482-AFAF-73DDE233994D}"/>
              </a:ext>
            </a:extLst>
          </p:cNvPr>
          <p:cNvSpPr txBox="1">
            <a:spLocks/>
          </p:cNvSpPr>
          <p:nvPr/>
        </p:nvSpPr>
        <p:spPr>
          <a:xfrm>
            <a:off x="838200" y="181241"/>
            <a:ext cx="10515600" cy="3225350"/>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r>
              <a:rPr lang="en-US" dirty="0">
                <a:solidFill>
                  <a:srgbClr val="374151"/>
                </a:solidFill>
                <a:latin typeface="Roboto Light" panose="02000000000000000000" pitchFamily="2" charset="0"/>
                <a:ea typeface="Roboto Light" panose="02000000000000000000" pitchFamily="2" charset="0"/>
              </a:rPr>
              <a:t>Decorate your beauty salons with Christmas decorations to create a festive atmosphere.</a:t>
            </a:r>
            <a:endParaRPr lang="fr-FR" sz="1600" dirty="0">
              <a:solidFill>
                <a:srgbClr val="374151"/>
              </a:solidFill>
              <a:latin typeface="Roboto Light" panose="02000000000000000000" pitchFamily="2" charset="0"/>
              <a:ea typeface="Roboto Light" panose="02000000000000000000" pitchFamily="2" charset="0"/>
            </a:endParaRPr>
          </a:p>
          <a:p>
            <a:pPr lvl="1"/>
            <a:endParaRPr lang="fr-FR" sz="1600" dirty="0">
              <a:solidFill>
                <a:srgbClr val="374151"/>
              </a:solidFill>
              <a:latin typeface="Roboto Light" panose="02000000000000000000" pitchFamily="2" charset="0"/>
              <a:ea typeface="Roboto Light" panose="02000000000000000000" pitchFamily="2" charset="0"/>
            </a:endParaRPr>
          </a:p>
          <a:p>
            <a:pPr lvl="1"/>
            <a:endParaRPr lang="fr-FR" sz="1600" dirty="0">
              <a:solidFill>
                <a:srgbClr val="374151"/>
              </a:solidFill>
              <a:latin typeface="Roboto Light" panose="02000000000000000000" pitchFamily="2" charset="0"/>
              <a:ea typeface="Roboto Light" panose="02000000000000000000" pitchFamily="2" charset="0"/>
            </a:endParaRPr>
          </a:p>
          <a:p>
            <a:endParaRPr lang="fr-FR" sz="1600" dirty="0">
              <a:latin typeface="Roboto Light" panose="02000000000000000000" pitchFamily="2" charset="0"/>
              <a:ea typeface="Roboto Light" panose="02000000000000000000" pitchFamily="2" charset="0"/>
            </a:endParaRPr>
          </a:p>
        </p:txBody>
      </p:sp>
      <p:sp>
        <p:nvSpPr>
          <p:cNvPr id="17" name="Titre 1">
            <a:extLst>
              <a:ext uri="{FF2B5EF4-FFF2-40B4-BE49-F238E27FC236}">
                <a16:creationId xmlns:a16="http://schemas.microsoft.com/office/drawing/2014/main" id="{9F4FF425-0958-4392-86D9-9383F67E6272}"/>
              </a:ext>
            </a:extLst>
          </p:cNvPr>
          <p:cNvSpPr txBox="1">
            <a:spLocks/>
          </p:cNvSpPr>
          <p:nvPr/>
        </p:nvSpPr>
        <p:spPr>
          <a:xfrm>
            <a:off x="838200" y="254369"/>
            <a:ext cx="10515600" cy="48143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600" dirty="0">
                <a:solidFill>
                  <a:srgbClr val="3E3E3E"/>
                </a:solidFill>
                <a:latin typeface="KyivType Sans2" panose="00000500000000000000" pitchFamily="50" charset="0"/>
              </a:rPr>
              <a:t>Festive </a:t>
            </a:r>
            <a:r>
              <a:rPr lang="fr-FR" sz="3600" dirty="0" err="1">
                <a:solidFill>
                  <a:srgbClr val="3E3E3E"/>
                </a:solidFill>
                <a:latin typeface="KyivType Sans2" panose="00000500000000000000" pitchFamily="50" charset="0"/>
              </a:rPr>
              <a:t>decoration</a:t>
            </a:r>
            <a:r>
              <a:rPr lang="fr-FR" sz="3600" dirty="0">
                <a:solidFill>
                  <a:srgbClr val="3E3E3E"/>
                </a:solidFill>
                <a:latin typeface="KyivType Sans2" panose="00000500000000000000" pitchFamily="50" charset="0"/>
              </a:rPr>
              <a:t> :</a:t>
            </a:r>
          </a:p>
        </p:txBody>
      </p:sp>
    </p:spTree>
    <p:extLst>
      <p:ext uri="{BB962C8B-B14F-4D97-AF65-F5344CB8AC3E}">
        <p14:creationId xmlns:p14="http://schemas.microsoft.com/office/powerpoint/2010/main" val="1638765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279B5F68-45FD-8191-179D-64A1EAD1AE1E}"/>
              </a:ext>
            </a:extLst>
          </p:cNvPr>
          <p:cNvPicPr>
            <a:picLocks noChangeAspect="1"/>
          </p:cNvPicPr>
          <p:nvPr/>
        </p:nvPicPr>
        <p:blipFill>
          <a:blip r:embed="rId3"/>
          <a:stretch>
            <a:fillRect/>
          </a:stretch>
        </p:blipFill>
        <p:spPr>
          <a:xfrm>
            <a:off x="0" y="0"/>
            <a:ext cx="7114156" cy="6858000"/>
          </a:xfrm>
          <a:prstGeom prst="rect">
            <a:avLst/>
          </a:prstGeom>
        </p:spPr>
      </p:pic>
      <p:sp>
        <p:nvSpPr>
          <p:cNvPr id="12" name="Rectangle 11">
            <a:extLst>
              <a:ext uri="{FF2B5EF4-FFF2-40B4-BE49-F238E27FC236}">
                <a16:creationId xmlns:a16="http://schemas.microsoft.com/office/drawing/2014/main" id="{34692FA8-EE0D-B82C-4FA0-5565BB21DE73}"/>
              </a:ext>
            </a:extLst>
          </p:cNvPr>
          <p:cNvSpPr/>
          <p:nvPr/>
        </p:nvSpPr>
        <p:spPr>
          <a:xfrm>
            <a:off x="8784771" y="0"/>
            <a:ext cx="3407229" cy="4462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Titre 1"/>
          <p:cNvSpPr>
            <a:spLocks noGrp="1"/>
          </p:cNvSpPr>
          <p:nvPr/>
        </p:nvSpPr>
        <p:spPr>
          <a:xfrm>
            <a:off x="-2680436" y="2467454"/>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fr-FR" sz="3600" dirty="0">
              <a:latin typeface="KyivType Sans2" panose="00000500000000000000" pitchFamily="50" charset="0"/>
            </a:endParaRPr>
          </a:p>
          <a:p>
            <a:pPr algn="ctr">
              <a:lnSpc>
                <a:spcPct val="100000"/>
              </a:lnSpc>
            </a:pPr>
            <a:r>
              <a:rPr lang="fr-FR" sz="3600" dirty="0">
                <a:latin typeface="KyivType Sans2" panose="00000500000000000000" pitchFamily="50" charset="0"/>
              </a:rPr>
              <a:t>Scenography</a:t>
            </a:r>
          </a:p>
          <a:p>
            <a:pPr algn="ctr">
              <a:lnSpc>
                <a:spcPct val="100000"/>
              </a:lnSpc>
            </a:pPr>
            <a:r>
              <a:rPr lang="fr-FR" sz="3600" dirty="0">
                <a:latin typeface="KyivType Sans2" panose="00000500000000000000" pitchFamily="50" charset="0"/>
              </a:rPr>
              <a:t>showcase</a:t>
            </a:r>
          </a:p>
        </p:txBody>
      </p:sp>
      <p:pic>
        <p:nvPicPr>
          <p:cNvPr id="3" name="Image 2">
            <a:extLst>
              <a:ext uri="{FF2B5EF4-FFF2-40B4-BE49-F238E27FC236}">
                <a16:creationId xmlns:a16="http://schemas.microsoft.com/office/drawing/2014/main" id="{F99549E0-ED2E-0C69-B85C-3C9BD2E65A73}"/>
              </a:ext>
            </a:extLst>
          </p:cNvPr>
          <p:cNvPicPr>
            <a:picLocks noChangeAspect="1"/>
          </p:cNvPicPr>
          <p:nvPr/>
        </p:nvPicPr>
        <p:blipFill>
          <a:blip r:embed="rId4"/>
          <a:stretch>
            <a:fillRect/>
          </a:stretch>
        </p:blipFill>
        <p:spPr>
          <a:xfrm>
            <a:off x="4674871" y="-1"/>
            <a:ext cx="7517130" cy="6907983"/>
          </a:xfrm>
          <a:prstGeom prst="rect">
            <a:avLst/>
          </a:prstGeom>
        </p:spPr>
      </p:pic>
      <p:pic>
        <p:nvPicPr>
          <p:cNvPr id="7" name="Imag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351137" y="6199894"/>
            <a:ext cx="525351" cy="453159"/>
          </a:xfrm>
          <a:prstGeom prst="rect">
            <a:avLst/>
          </a:prstGeom>
        </p:spPr>
      </p:pic>
    </p:spTree>
    <p:extLst>
      <p:ext uri="{BB962C8B-B14F-4D97-AF65-F5344CB8AC3E}">
        <p14:creationId xmlns:p14="http://schemas.microsoft.com/office/powerpoint/2010/main" val="2007194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4F02D3CE-BB85-D10A-3034-461C8ED61D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56754" y="1022529"/>
            <a:ext cx="5136473" cy="5664002"/>
          </a:xfrm>
          <a:prstGeom prst="rect">
            <a:avLst/>
          </a:prstGeom>
        </p:spPr>
      </p:pic>
      <p:sp>
        <p:nvSpPr>
          <p:cNvPr id="36" name="Rectangle 35">
            <a:extLst>
              <a:ext uri="{FF2B5EF4-FFF2-40B4-BE49-F238E27FC236}">
                <a16:creationId xmlns:a16="http://schemas.microsoft.com/office/drawing/2014/main" id="{262B0B28-45F3-604C-1254-224381466365}"/>
              </a:ext>
            </a:extLst>
          </p:cNvPr>
          <p:cNvSpPr/>
          <p:nvPr/>
        </p:nvSpPr>
        <p:spPr>
          <a:xfrm>
            <a:off x="8784771" y="0"/>
            <a:ext cx="3407229" cy="4462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p:cNvSpPr>
            <a:spLocks noGrp="1"/>
          </p:cNvSpPr>
          <p:nvPr>
            <p:ph type="title"/>
          </p:nvPr>
        </p:nvSpPr>
        <p:spPr>
          <a:xfrm>
            <a:off x="838200" y="79375"/>
            <a:ext cx="10515600" cy="1325563"/>
          </a:xfrm>
        </p:spPr>
        <p:txBody>
          <a:bodyPr vert="horz" lIns="91440" tIns="45720" rIns="91440" bIns="45720" rtlCol="0" anchor="ctr">
            <a:normAutofit/>
          </a:bodyPr>
          <a:lstStyle/>
          <a:p>
            <a:pPr algn="ctr"/>
            <a:r>
              <a:rPr lang="fr-FR" sz="3600" dirty="0">
                <a:solidFill>
                  <a:srgbClr val="3E3E3E"/>
                </a:solidFill>
                <a:latin typeface="KyivType Sans2" panose="00000500000000000000" pitchFamily="50" charset="0"/>
              </a:rPr>
              <a:t>The scenography, in detail ...</a:t>
            </a:r>
            <a:br>
              <a:rPr lang="fr-FR" sz="3600" dirty="0">
                <a:solidFill>
                  <a:srgbClr val="3E3E3E"/>
                </a:solidFill>
                <a:latin typeface="KyivType Sans2" panose="00000500000000000000" pitchFamily="50" charset="0"/>
              </a:rPr>
            </a:br>
            <a:endParaRPr lang="fr-FR" sz="3600" dirty="0">
              <a:solidFill>
                <a:srgbClr val="3E3E3E"/>
              </a:solidFill>
              <a:latin typeface="KyivType Sans2" panose="00000500000000000000" pitchFamily="50" charset="0"/>
            </a:endParaRPr>
          </a:p>
        </p:txBody>
      </p:sp>
      <p:sp>
        <p:nvSpPr>
          <p:cNvPr id="4" name="Forme libre 3"/>
          <p:cNvSpPr/>
          <p:nvPr/>
        </p:nvSpPr>
        <p:spPr>
          <a:xfrm rot="20826474">
            <a:off x="2159940" y="1240997"/>
            <a:ext cx="2089340" cy="982165"/>
          </a:xfrm>
          <a:custGeom>
            <a:avLst/>
            <a:gdLst>
              <a:gd name="connsiteX0" fmla="*/ 0 w 1706880"/>
              <a:gd name="connsiteY0" fmla="*/ 29052 h 912972"/>
              <a:gd name="connsiteX1" fmla="*/ 822960 w 1706880"/>
              <a:gd name="connsiteY1" fmla="*/ 59532 h 912972"/>
              <a:gd name="connsiteX2" fmla="*/ 1463040 w 1706880"/>
              <a:gd name="connsiteY2" fmla="*/ 562452 h 912972"/>
              <a:gd name="connsiteX3" fmla="*/ 1706880 w 1706880"/>
              <a:gd name="connsiteY3" fmla="*/ 912972 h 912972"/>
              <a:gd name="connsiteX4" fmla="*/ 1706880 w 1706880"/>
              <a:gd name="connsiteY4" fmla="*/ 912972 h 91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880" h="912972">
                <a:moveTo>
                  <a:pt x="0" y="29052"/>
                </a:moveTo>
                <a:cubicBezTo>
                  <a:pt x="289560" y="-158"/>
                  <a:pt x="579120" y="-29368"/>
                  <a:pt x="822960" y="59532"/>
                </a:cubicBezTo>
                <a:cubicBezTo>
                  <a:pt x="1066800" y="148432"/>
                  <a:pt x="1315720" y="420212"/>
                  <a:pt x="1463040" y="562452"/>
                </a:cubicBezTo>
                <a:cubicBezTo>
                  <a:pt x="1610360" y="704692"/>
                  <a:pt x="1706880" y="912972"/>
                  <a:pt x="1706880" y="912972"/>
                </a:cubicBezTo>
                <a:lnTo>
                  <a:pt x="1706880" y="912972"/>
                </a:lnTo>
              </a:path>
            </a:pathLst>
          </a:custGeom>
          <a:noFill/>
          <a:ln w="28575">
            <a:solidFill>
              <a:schemeClr val="tx1">
                <a:lumMod val="95000"/>
                <a:lumOff val="5000"/>
              </a:schemeClr>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orme libre 21"/>
          <p:cNvSpPr/>
          <p:nvPr/>
        </p:nvSpPr>
        <p:spPr>
          <a:xfrm rot="746716">
            <a:off x="2383970" y="6007274"/>
            <a:ext cx="1641279" cy="111052"/>
          </a:xfrm>
          <a:custGeom>
            <a:avLst/>
            <a:gdLst>
              <a:gd name="connsiteX0" fmla="*/ 0 w 1706880"/>
              <a:gd name="connsiteY0" fmla="*/ 29052 h 912972"/>
              <a:gd name="connsiteX1" fmla="*/ 822960 w 1706880"/>
              <a:gd name="connsiteY1" fmla="*/ 59532 h 912972"/>
              <a:gd name="connsiteX2" fmla="*/ 1463040 w 1706880"/>
              <a:gd name="connsiteY2" fmla="*/ 562452 h 912972"/>
              <a:gd name="connsiteX3" fmla="*/ 1706880 w 1706880"/>
              <a:gd name="connsiteY3" fmla="*/ 912972 h 912972"/>
              <a:gd name="connsiteX4" fmla="*/ 1706880 w 1706880"/>
              <a:gd name="connsiteY4" fmla="*/ 912972 h 91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880" h="912972">
                <a:moveTo>
                  <a:pt x="0" y="29052"/>
                </a:moveTo>
                <a:cubicBezTo>
                  <a:pt x="289560" y="-158"/>
                  <a:pt x="579120" y="-29368"/>
                  <a:pt x="822960" y="59532"/>
                </a:cubicBezTo>
                <a:cubicBezTo>
                  <a:pt x="1066800" y="148432"/>
                  <a:pt x="1315720" y="420212"/>
                  <a:pt x="1463040" y="562452"/>
                </a:cubicBezTo>
                <a:cubicBezTo>
                  <a:pt x="1610360" y="704692"/>
                  <a:pt x="1706880" y="912972"/>
                  <a:pt x="1706880" y="912972"/>
                </a:cubicBezTo>
                <a:lnTo>
                  <a:pt x="1706880" y="912972"/>
                </a:lnTo>
              </a:path>
            </a:pathLst>
          </a:custGeom>
          <a:noFill/>
          <a:ln w="28575">
            <a:solidFill>
              <a:schemeClr val="tx1">
                <a:lumMod val="95000"/>
                <a:lumOff val="5000"/>
              </a:schemeClr>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orme libre 22"/>
          <p:cNvSpPr/>
          <p:nvPr/>
        </p:nvSpPr>
        <p:spPr>
          <a:xfrm>
            <a:off x="2600003" y="3350814"/>
            <a:ext cx="458959" cy="101045"/>
          </a:xfrm>
          <a:custGeom>
            <a:avLst/>
            <a:gdLst>
              <a:gd name="connsiteX0" fmla="*/ 0 w 1706880"/>
              <a:gd name="connsiteY0" fmla="*/ 29052 h 912972"/>
              <a:gd name="connsiteX1" fmla="*/ 822960 w 1706880"/>
              <a:gd name="connsiteY1" fmla="*/ 59532 h 912972"/>
              <a:gd name="connsiteX2" fmla="*/ 1463040 w 1706880"/>
              <a:gd name="connsiteY2" fmla="*/ 562452 h 912972"/>
              <a:gd name="connsiteX3" fmla="*/ 1706880 w 1706880"/>
              <a:gd name="connsiteY3" fmla="*/ 912972 h 912972"/>
              <a:gd name="connsiteX4" fmla="*/ 1706880 w 1706880"/>
              <a:gd name="connsiteY4" fmla="*/ 912972 h 91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880" h="912972">
                <a:moveTo>
                  <a:pt x="0" y="29052"/>
                </a:moveTo>
                <a:cubicBezTo>
                  <a:pt x="289560" y="-158"/>
                  <a:pt x="579120" y="-29368"/>
                  <a:pt x="822960" y="59532"/>
                </a:cubicBezTo>
                <a:cubicBezTo>
                  <a:pt x="1066800" y="148432"/>
                  <a:pt x="1315720" y="420212"/>
                  <a:pt x="1463040" y="562452"/>
                </a:cubicBezTo>
                <a:cubicBezTo>
                  <a:pt x="1610360" y="704692"/>
                  <a:pt x="1706880" y="912972"/>
                  <a:pt x="1706880" y="912972"/>
                </a:cubicBezTo>
                <a:lnTo>
                  <a:pt x="1706880" y="912972"/>
                </a:lnTo>
              </a:path>
            </a:pathLst>
          </a:custGeom>
          <a:noFill/>
          <a:ln w="28575">
            <a:solidFill>
              <a:schemeClr val="tx1">
                <a:lumMod val="95000"/>
                <a:lumOff val="5000"/>
              </a:schemeClr>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orme libre 26"/>
          <p:cNvSpPr/>
          <p:nvPr/>
        </p:nvSpPr>
        <p:spPr>
          <a:xfrm rot="10800000">
            <a:off x="7184513" y="2111534"/>
            <a:ext cx="1753937" cy="199313"/>
          </a:xfrm>
          <a:custGeom>
            <a:avLst/>
            <a:gdLst>
              <a:gd name="connsiteX0" fmla="*/ 0 w 1706880"/>
              <a:gd name="connsiteY0" fmla="*/ 29052 h 912972"/>
              <a:gd name="connsiteX1" fmla="*/ 822960 w 1706880"/>
              <a:gd name="connsiteY1" fmla="*/ 59532 h 912972"/>
              <a:gd name="connsiteX2" fmla="*/ 1463040 w 1706880"/>
              <a:gd name="connsiteY2" fmla="*/ 562452 h 912972"/>
              <a:gd name="connsiteX3" fmla="*/ 1706880 w 1706880"/>
              <a:gd name="connsiteY3" fmla="*/ 912972 h 912972"/>
              <a:gd name="connsiteX4" fmla="*/ 1706880 w 1706880"/>
              <a:gd name="connsiteY4" fmla="*/ 912972 h 91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880" h="912972">
                <a:moveTo>
                  <a:pt x="0" y="29052"/>
                </a:moveTo>
                <a:cubicBezTo>
                  <a:pt x="289560" y="-158"/>
                  <a:pt x="579120" y="-29368"/>
                  <a:pt x="822960" y="59532"/>
                </a:cubicBezTo>
                <a:cubicBezTo>
                  <a:pt x="1066800" y="148432"/>
                  <a:pt x="1315720" y="420212"/>
                  <a:pt x="1463040" y="562452"/>
                </a:cubicBezTo>
                <a:cubicBezTo>
                  <a:pt x="1610360" y="704692"/>
                  <a:pt x="1706880" y="912972"/>
                  <a:pt x="1706880" y="912972"/>
                </a:cubicBezTo>
                <a:lnTo>
                  <a:pt x="1706880" y="912972"/>
                </a:lnTo>
              </a:path>
            </a:pathLst>
          </a:custGeom>
          <a:noFill/>
          <a:ln w="28575">
            <a:solidFill>
              <a:schemeClr val="tx1">
                <a:lumMod val="95000"/>
                <a:lumOff val="5000"/>
              </a:schemeClr>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p:cNvSpPr txBox="1"/>
          <p:nvPr/>
        </p:nvSpPr>
        <p:spPr>
          <a:xfrm>
            <a:off x="9053276" y="1960414"/>
            <a:ext cx="2796513" cy="646331"/>
          </a:xfrm>
          <a:prstGeom prst="rect">
            <a:avLst/>
          </a:prstGeom>
          <a:noFill/>
        </p:spPr>
        <p:txBody>
          <a:bodyPr wrap="square" rtlCol="0">
            <a:spAutoFit/>
          </a:bodyPr>
          <a:lstStyle/>
          <a:p>
            <a:r>
              <a:rPr lang="en-US" sz="1200" dirty="0">
                <a:latin typeface="Roboto Mono Light" charset="0"/>
                <a:ea typeface="Roboto Mono Light" charset="0"/>
              </a:rPr>
              <a:t>Satin </a:t>
            </a:r>
            <a:r>
              <a:rPr lang="en-US" sz="1200" dirty="0" err="1">
                <a:latin typeface="Roboto Mono Light" charset="0"/>
                <a:ea typeface="Roboto Mono Light" charset="0"/>
              </a:rPr>
              <a:t>or velvet </a:t>
            </a:r>
            <a:r>
              <a:rPr lang="en-US" sz="1200" dirty="0">
                <a:latin typeface="Roboto Mono Light" charset="0"/>
                <a:ea typeface="Roboto Mono Light" charset="0"/>
              </a:rPr>
              <a:t>curtain </a:t>
            </a:r>
            <a:r>
              <a:rPr lang="en-US" sz="1200" dirty="0" err="1">
                <a:latin typeface="Roboto Mono Light" charset="0"/>
                <a:ea typeface="Roboto Mono Light" charset="0"/>
              </a:rPr>
              <a:t>hung </a:t>
            </a:r>
            <a:r>
              <a:rPr lang="en-US" sz="1200" dirty="0">
                <a:latin typeface="Roboto Mono Light" charset="0"/>
                <a:ea typeface="Roboto Mono Light" charset="0"/>
              </a:rPr>
              <a:t>on one </a:t>
            </a:r>
            <a:r>
              <a:rPr lang="en-US" sz="1200" dirty="0" err="1">
                <a:latin typeface="Roboto Mono Light" charset="0"/>
                <a:ea typeface="Roboto Mono Light" charset="0"/>
              </a:rPr>
              <a:t>side only</a:t>
            </a:r>
            <a:endParaRPr lang="fr-FR" sz="1200" dirty="0">
              <a:latin typeface="Roboto Mono Light" charset="0"/>
              <a:ea typeface="Roboto Mono Light" charset="0"/>
            </a:endParaRPr>
          </a:p>
        </p:txBody>
      </p:sp>
      <p:sp>
        <p:nvSpPr>
          <p:cNvPr id="30" name="ZoneTexte 29"/>
          <p:cNvSpPr txBox="1"/>
          <p:nvPr/>
        </p:nvSpPr>
        <p:spPr>
          <a:xfrm>
            <a:off x="491035" y="1579777"/>
            <a:ext cx="2796513" cy="276999"/>
          </a:xfrm>
          <a:prstGeom prst="rect">
            <a:avLst/>
          </a:prstGeom>
          <a:noFill/>
        </p:spPr>
        <p:txBody>
          <a:bodyPr wrap="square" rtlCol="0">
            <a:spAutoFit/>
          </a:bodyPr>
          <a:lstStyle/>
          <a:p>
            <a:pPr algn="ctr"/>
            <a:r>
              <a:rPr lang="fr-FR" sz="1200" dirty="0">
                <a:latin typeface="Roboto Mono Light" charset="0"/>
                <a:ea typeface="Roboto Mono Light" charset="0"/>
              </a:rPr>
              <a:t>Chandelier</a:t>
            </a:r>
          </a:p>
        </p:txBody>
      </p:sp>
      <p:sp>
        <p:nvSpPr>
          <p:cNvPr id="15" name="Forme libre 14"/>
          <p:cNvSpPr/>
          <p:nvPr/>
        </p:nvSpPr>
        <p:spPr>
          <a:xfrm rot="10800000" flipV="1">
            <a:off x="6400799" y="2995983"/>
            <a:ext cx="2640253" cy="45719"/>
          </a:xfrm>
          <a:custGeom>
            <a:avLst/>
            <a:gdLst>
              <a:gd name="connsiteX0" fmla="*/ 0 w 1706880"/>
              <a:gd name="connsiteY0" fmla="*/ 29052 h 912972"/>
              <a:gd name="connsiteX1" fmla="*/ 822960 w 1706880"/>
              <a:gd name="connsiteY1" fmla="*/ 59532 h 912972"/>
              <a:gd name="connsiteX2" fmla="*/ 1463040 w 1706880"/>
              <a:gd name="connsiteY2" fmla="*/ 562452 h 912972"/>
              <a:gd name="connsiteX3" fmla="*/ 1706880 w 1706880"/>
              <a:gd name="connsiteY3" fmla="*/ 912972 h 912972"/>
              <a:gd name="connsiteX4" fmla="*/ 1706880 w 1706880"/>
              <a:gd name="connsiteY4" fmla="*/ 912972 h 91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880" h="912972">
                <a:moveTo>
                  <a:pt x="0" y="29052"/>
                </a:moveTo>
                <a:cubicBezTo>
                  <a:pt x="289560" y="-158"/>
                  <a:pt x="579120" y="-29368"/>
                  <a:pt x="822960" y="59532"/>
                </a:cubicBezTo>
                <a:cubicBezTo>
                  <a:pt x="1066800" y="148432"/>
                  <a:pt x="1315720" y="420212"/>
                  <a:pt x="1463040" y="562452"/>
                </a:cubicBezTo>
                <a:cubicBezTo>
                  <a:pt x="1610360" y="704692"/>
                  <a:pt x="1706880" y="912972"/>
                  <a:pt x="1706880" y="912972"/>
                </a:cubicBezTo>
                <a:lnTo>
                  <a:pt x="1706880" y="912972"/>
                </a:lnTo>
              </a:path>
            </a:pathLst>
          </a:custGeom>
          <a:noFill/>
          <a:ln w="28575">
            <a:solidFill>
              <a:schemeClr val="tx1">
                <a:lumMod val="95000"/>
                <a:lumOff val="5000"/>
              </a:schemeClr>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9119266" y="4482527"/>
            <a:ext cx="2881048" cy="461665"/>
          </a:xfrm>
          <a:prstGeom prst="rect">
            <a:avLst/>
          </a:prstGeom>
          <a:noFill/>
        </p:spPr>
        <p:txBody>
          <a:bodyPr wrap="square" rtlCol="0">
            <a:spAutoFit/>
          </a:bodyPr>
          <a:lstStyle/>
          <a:p>
            <a:pPr algn="ctr"/>
            <a:r>
              <a:rPr lang="fr-FR" sz="1200" dirty="0">
                <a:latin typeface="Roboto Mono Light" charset="0"/>
                <a:ea typeface="Roboto Mono Light" charset="0"/>
              </a:rPr>
              <a:t>Covered podiums</a:t>
            </a:r>
          </a:p>
          <a:p>
            <a:pPr algn="ctr"/>
            <a:r>
              <a:rPr lang="fr-FR" sz="1200" dirty="0">
                <a:latin typeface="Roboto Mono Light" charset="0"/>
                <a:ea typeface="Roboto Mono Light" charset="0"/>
              </a:rPr>
              <a:t>Mirror film</a:t>
            </a:r>
          </a:p>
        </p:txBody>
      </p:sp>
      <p:sp>
        <p:nvSpPr>
          <p:cNvPr id="18" name="ZoneTexte 17"/>
          <p:cNvSpPr txBox="1"/>
          <p:nvPr/>
        </p:nvSpPr>
        <p:spPr>
          <a:xfrm>
            <a:off x="802898" y="4096073"/>
            <a:ext cx="2796513" cy="276999"/>
          </a:xfrm>
          <a:prstGeom prst="rect">
            <a:avLst/>
          </a:prstGeom>
          <a:noFill/>
        </p:spPr>
        <p:txBody>
          <a:bodyPr wrap="square" rtlCol="0">
            <a:spAutoFit/>
          </a:bodyPr>
          <a:lstStyle/>
          <a:p>
            <a:r>
              <a:rPr lang="en-US" sz="1200" dirty="0" err="1">
                <a:latin typeface="Roboto Mono Light" charset="0"/>
                <a:ea typeface="Roboto Mono Light" charset="0"/>
              </a:rPr>
              <a:t>LED </a:t>
            </a:r>
            <a:r>
              <a:rPr lang="en-US" sz="1200" dirty="0">
                <a:latin typeface="Roboto Mono Light" charset="0"/>
                <a:ea typeface="Roboto Mono Light" charset="0"/>
              </a:rPr>
              <a:t>candles</a:t>
            </a:r>
            <a:endParaRPr lang="fr-FR" sz="1200" dirty="0">
              <a:latin typeface="Roboto Mono Light" charset="0"/>
              <a:ea typeface="Roboto Mono Light" charset="0"/>
            </a:endParaRPr>
          </a:p>
        </p:txBody>
      </p:sp>
      <p:sp>
        <p:nvSpPr>
          <p:cNvPr id="21" name="Forme libre 20"/>
          <p:cNvSpPr/>
          <p:nvPr/>
        </p:nvSpPr>
        <p:spPr>
          <a:xfrm rot="11697415" flipV="1">
            <a:off x="7961192" y="3582874"/>
            <a:ext cx="1254360" cy="354701"/>
          </a:xfrm>
          <a:custGeom>
            <a:avLst/>
            <a:gdLst>
              <a:gd name="connsiteX0" fmla="*/ 0 w 1706880"/>
              <a:gd name="connsiteY0" fmla="*/ 29052 h 912972"/>
              <a:gd name="connsiteX1" fmla="*/ 822960 w 1706880"/>
              <a:gd name="connsiteY1" fmla="*/ 59532 h 912972"/>
              <a:gd name="connsiteX2" fmla="*/ 1463040 w 1706880"/>
              <a:gd name="connsiteY2" fmla="*/ 562452 h 912972"/>
              <a:gd name="connsiteX3" fmla="*/ 1706880 w 1706880"/>
              <a:gd name="connsiteY3" fmla="*/ 912972 h 912972"/>
              <a:gd name="connsiteX4" fmla="*/ 1706880 w 1706880"/>
              <a:gd name="connsiteY4" fmla="*/ 912972 h 91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880" h="912972">
                <a:moveTo>
                  <a:pt x="0" y="29052"/>
                </a:moveTo>
                <a:cubicBezTo>
                  <a:pt x="289560" y="-158"/>
                  <a:pt x="579120" y="-29368"/>
                  <a:pt x="822960" y="59532"/>
                </a:cubicBezTo>
                <a:cubicBezTo>
                  <a:pt x="1066800" y="148432"/>
                  <a:pt x="1315720" y="420212"/>
                  <a:pt x="1463040" y="562452"/>
                </a:cubicBezTo>
                <a:cubicBezTo>
                  <a:pt x="1610360" y="704692"/>
                  <a:pt x="1706880" y="912972"/>
                  <a:pt x="1706880" y="912972"/>
                </a:cubicBezTo>
                <a:lnTo>
                  <a:pt x="1706880" y="912972"/>
                </a:lnTo>
              </a:path>
            </a:pathLst>
          </a:custGeom>
          <a:noFill/>
          <a:ln w="28575">
            <a:solidFill>
              <a:schemeClr val="tx1">
                <a:lumMod val="95000"/>
                <a:lumOff val="5000"/>
              </a:schemeClr>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81610" y="6283021"/>
            <a:ext cx="525351" cy="453159"/>
          </a:xfrm>
          <a:prstGeom prst="rect">
            <a:avLst/>
          </a:prstGeom>
        </p:spPr>
      </p:pic>
      <p:sp>
        <p:nvSpPr>
          <p:cNvPr id="32" name="ZoneTexte 31"/>
          <p:cNvSpPr txBox="1"/>
          <p:nvPr/>
        </p:nvSpPr>
        <p:spPr>
          <a:xfrm>
            <a:off x="9070021" y="2849074"/>
            <a:ext cx="2796513" cy="276999"/>
          </a:xfrm>
          <a:prstGeom prst="rect">
            <a:avLst/>
          </a:prstGeom>
          <a:noFill/>
        </p:spPr>
        <p:txBody>
          <a:bodyPr wrap="square" rtlCol="0">
            <a:spAutoFit/>
          </a:bodyPr>
          <a:lstStyle/>
          <a:p>
            <a:r>
              <a:rPr lang="en-US" sz="1200" dirty="0" err="1">
                <a:latin typeface="Roboto Mono Light" charset="0"/>
                <a:ea typeface="Roboto Mono Light" charset="0"/>
              </a:rPr>
              <a:t>Hanging </a:t>
            </a:r>
            <a:r>
              <a:rPr lang="en-US" sz="1200" dirty="0">
                <a:latin typeface="Roboto Mono Light" charset="0"/>
                <a:ea typeface="Roboto Mono Light" charset="0"/>
              </a:rPr>
              <a:t>poster</a:t>
            </a:r>
            <a:endParaRPr lang="fr-FR" sz="1200" dirty="0">
              <a:latin typeface="Roboto Mono Light" charset="0"/>
              <a:ea typeface="Roboto Mono Light" charset="0"/>
            </a:endParaRPr>
          </a:p>
        </p:txBody>
      </p:sp>
      <p:sp>
        <p:nvSpPr>
          <p:cNvPr id="20" name="Forme libre 20">
            <a:extLst>
              <a:ext uri="{FF2B5EF4-FFF2-40B4-BE49-F238E27FC236}">
                <a16:creationId xmlns:a16="http://schemas.microsoft.com/office/drawing/2014/main" id="{F25FB514-4860-B432-58F8-B6543946EF58}"/>
              </a:ext>
            </a:extLst>
          </p:cNvPr>
          <p:cNvSpPr/>
          <p:nvPr/>
        </p:nvSpPr>
        <p:spPr>
          <a:xfrm rot="10800000" flipV="1">
            <a:off x="7349403" y="4619094"/>
            <a:ext cx="2083232" cy="243936"/>
          </a:xfrm>
          <a:custGeom>
            <a:avLst/>
            <a:gdLst>
              <a:gd name="connsiteX0" fmla="*/ 0 w 1706880"/>
              <a:gd name="connsiteY0" fmla="*/ 29052 h 912972"/>
              <a:gd name="connsiteX1" fmla="*/ 822960 w 1706880"/>
              <a:gd name="connsiteY1" fmla="*/ 59532 h 912972"/>
              <a:gd name="connsiteX2" fmla="*/ 1463040 w 1706880"/>
              <a:gd name="connsiteY2" fmla="*/ 562452 h 912972"/>
              <a:gd name="connsiteX3" fmla="*/ 1706880 w 1706880"/>
              <a:gd name="connsiteY3" fmla="*/ 912972 h 912972"/>
              <a:gd name="connsiteX4" fmla="*/ 1706880 w 1706880"/>
              <a:gd name="connsiteY4" fmla="*/ 912972 h 91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880" h="912972">
                <a:moveTo>
                  <a:pt x="0" y="29052"/>
                </a:moveTo>
                <a:cubicBezTo>
                  <a:pt x="289560" y="-158"/>
                  <a:pt x="579120" y="-29368"/>
                  <a:pt x="822960" y="59532"/>
                </a:cubicBezTo>
                <a:cubicBezTo>
                  <a:pt x="1066800" y="148432"/>
                  <a:pt x="1315720" y="420212"/>
                  <a:pt x="1463040" y="562452"/>
                </a:cubicBezTo>
                <a:cubicBezTo>
                  <a:pt x="1610360" y="704692"/>
                  <a:pt x="1706880" y="912972"/>
                  <a:pt x="1706880" y="912972"/>
                </a:cubicBezTo>
                <a:lnTo>
                  <a:pt x="1706880" y="912972"/>
                </a:lnTo>
              </a:path>
            </a:pathLst>
          </a:custGeom>
          <a:noFill/>
          <a:ln w="28575">
            <a:solidFill>
              <a:schemeClr val="tx1">
                <a:lumMod val="95000"/>
                <a:lumOff val="5000"/>
              </a:schemeClr>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5DC543CF-500D-D5D9-EEE6-10FCBBFA503B}"/>
              </a:ext>
            </a:extLst>
          </p:cNvPr>
          <p:cNvSpPr txBox="1"/>
          <p:nvPr/>
        </p:nvSpPr>
        <p:spPr>
          <a:xfrm>
            <a:off x="9119266" y="5259326"/>
            <a:ext cx="2796513" cy="461665"/>
          </a:xfrm>
          <a:prstGeom prst="rect">
            <a:avLst/>
          </a:prstGeom>
          <a:noFill/>
        </p:spPr>
        <p:txBody>
          <a:bodyPr wrap="square" rtlCol="0">
            <a:spAutoFit/>
          </a:bodyPr>
          <a:lstStyle/>
          <a:p>
            <a:r>
              <a:rPr lang="en-US" sz="1200" dirty="0">
                <a:latin typeface="Roboto Mono Light" charset="0"/>
                <a:ea typeface="Roboto Mono Light" charset="0"/>
              </a:rPr>
              <a:t>Exhibition of Yon-Ka </a:t>
            </a:r>
            <a:r>
              <a:rPr lang="en-US" sz="1200" dirty="0" err="1">
                <a:latin typeface="Roboto Mono Light" charset="0"/>
                <a:ea typeface="Roboto Mono Light" charset="0"/>
              </a:rPr>
              <a:t>Christmas kits </a:t>
            </a:r>
            <a:r>
              <a:rPr lang="en-US" sz="1200" dirty="0">
                <a:latin typeface="Roboto Mono Light" charset="0"/>
                <a:ea typeface="Roboto Mono Light" charset="0"/>
              </a:rPr>
              <a:t>and </a:t>
            </a:r>
            <a:r>
              <a:rPr lang="en-US" sz="1200" dirty="0" err="1">
                <a:latin typeface="Roboto Mono Light" charset="0"/>
                <a:ea typeface="Roboto Mono Light" charset="0"/>
              </a:rPr>
              <a:t>products </a:t>
            </a:r>
            <a:endParaRPr lang="fr-FR" sz="1200" dirty="0">
              <a:latin typeface="Roboto Mono Light" charset="0"/>
              <a:ea typeface="Roboto Mono Light" charset="0"/>
            </a:endParaRPr>
          </a:p>
        </p:txBody>
      </p:sp>
      <p:sp>
        <p:nvSpPr>
          <p:cNvPr id="33" name="Forme libre 20">
            <a:extLst>
              <a:ext uri="{FF2B5EF4-FFF2-40B4-BE49-F238E27FC236}">
                <a16:creationId xmlns:a16="http://schemas.microsoft.com/office/drawing/2014/main" id="{2E2422F7-70AE-4310-C2B7-F895E89A388A}"/>
              </a:ext>
            </a:extLst>
          </p:cNvPr>
          <p:cNvSpPr/>
          <p:nvPr/>
        </p:nvSpPr>
        <p:spPr>
          <a:xfrm rot="10800000" flipV="1">
            <a:off x="7310325" y="5388688"/>
            <a:ext cx="1730726" cy="261253"/>
          </a:xfrm>
          <a:custGeom>
            <a:avLst/>
            <a:gdLst>
              <a:gd name="connsiteX0" fmla="*/ 0 w 1706880"/>
              <a:gd name="connsiteY0" fmla="*/ 29052 h 912972"/>
              <a:gd name="connsiteX1" fmla="*/ 822960 w 1706880"/>
              <a:gd name="connsiteY1" fmla="*/ 59532 h 912972"/>
              <a:gd name="connsiteX2" fmla="*/ 1463040 w 1706880"/>
              <a:gd name="connsiteY2" fmla="*/ 562452 h 912972"/>
              <a:gd name="connsiteX3" fmla="*/ 1706880 w 1706880"/>
              <a:gd name="connsiteY3" fmla="*/ 912972 h 912972"/>
              <a:gd name="connsiteX4" fmla="*/ 1706880 w 1706880"/>
              <a:gd name="connsiteY4" fmla="*/ 912972 h 91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880" h="912972">
                <a:moveTo>
                  <a:pt x="0" y="29052"/>
                </a:moveTo>
                <a:cubicBezTo>
                  <a:pt x="289560" y="-158"/>
                  <a:pt x="579120" y="-29368"/>
                  <a:pt x="822960" y="59532"/>
                </a:cubicBezTo>
                <a:cubicBezTo>
                  <a:pt x="1066800" y="148432"/>
                  <a:pt x="1315720" y="420212"/>
                  <a:pt x="1463040" y="562452"/>
                </a:cubicBezTo>
                <a:cubicBezTo>
                  <a:pt x="1610360" y="704692"/>
                  <a:pt x="1706880" y="912972"/>
                  <a:pt x="1706880" y="912972"/>
                </a:cubicBezTo>
                <a:lnTo>
                  <a:pt x="1706880" y="912972"/>
                </a:lnTo>
              </a:path>
            </a:pathLst>
          </a:custGeom>
          <a:noFill/>
          <a:ln w="28575">
            <a:solidFill>
              <a:schemeClr val="tx1">
                <a:lumMod val="95000"/>
                <a:lumOff val="5000"/>
              </a:schemeClr>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ZoneTexte 33">
            <a:extLst>
              <a:ext uri="{FF2B5EF4-FFF2-40B4-BE49-F238E27FC236}">
                <a16:creationId xmlns:a16="http://schemas.microsoft.com/office/drawing/2014/main" id="{33FD47D7-7EAB-7AD8-DB58-4A29AF7BCF3C}"/>
              </a:ext>
            </a:extLst>
          </p:cNvPr>
          <p:cNvSpPr txBox="1"/>
          <p:nvPr/>
        </p:nvSpPr>
        <p:spPr>
          <a:xfrm>
            <a:off x="442162" y="6130656"/>
            <a:ext cx="2541866" cy="553998"/>
          </a:xfrm>
          <a:prstGeom prst="rect">
            <a:avLst/>
          </a:prstGeom>
          <a:noFill/>
        </p:spPr>
        <p:txBody>
          <a:bodyPr wrap="square" rtlCol="0">
            <a:spAutoFit/>
          </a:bodyPr>
          <a:lstStyle/>
          <a:p>
            <a:r>
              <a:rPr lang="en-US" sz="1000" b="1" dirty="0">
                <a:latin typeface="Roboto Mono Light" charset="0"/>
                <a:ea typeface="Roboto Mono Light" charset="0"/>
              </a:rPr>
              <a:t>Sprinkle a lot of glitter here and there to make the window sparkle.</a:t>
            </a:r>
            <a:endParaRPr lang="fr-FR" sz="1000" b="1" dirty="0">
              <a:latin typeface="Roboto Mono Light" charset="0"/>
              <a:ea typeface="Roboto Mono Light" charset="0"/>
            </a:endParaRPr>
          </a:p>
        </p:txBody>
      </p:sp>
      <p:pic>
        <p:nvPicPr>
          <p:cNvPr id="10" name="Picture 8" descr="Lustre argenté ENTWASH_753665">
            <a:extLst>
              <a:ext uri="{FF2B5EF4-FFF2-40B4-BE49-F238E27FC236}">
                <a16:creationId xmlns:a16="http://schemas.microsoft.com/office/drawing/2014/main" id="{384B8533-3F7F-7907-AA9D-46AB6AF585A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88675" y="1976813"/>
            <a:ext cx="1358894" cy="10191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Papier peint panoramique 3D imitation mur moulure bois | Tapisserie  panoramique violette élégante pour salon | Papier peint panoramique trompe  l'œil">
            <a:extLst>
              <a:ext uri="{FF2B5EF4-FFF2-40B4-BE49-F238E27FC236}">
                <a16:creationId xmlns:a16="http://schemas.microsoft.com/office/drawing/2014/main" id="{93F0BCD3-CF10-EEC2-8ECE-4B1AC08D65D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4554" y="3005442"/>
            <a:ext cx="1919335" cy="1919335"/>
          </a:xfrm>
          <a:prstGeom prst="rect">
            <a:avLst/>
          </a:prstGeom>
          <a:noFill/>
          <a:extLst>
            <a:ext uri="{909E8E84-426E-40DD-AFC4-6F175D3DCCD1}">
              <a14:hiddenFill xmlns:a14="http://schemas.microsoft.com/office/drawing/2010/main">
                <a:solidFill>
                  <a:srgbClr val="FFFFFF"/>
                </a:solidFill>
              </a14:hiddenFill>
            </a:ext>
          </a:extLst>
        </p:spPr>
      </p:pic>
      <p:sp>
        <p:nvSpPr>
          <p:cNvPr id="31" name="ZoneTexte 30"/>
          <p:cNvSpPr txBox="1"/>
          <p:nvPr/>
        </p:nvSpPr>
        <p:spPr>
          <a:xfrm>
            <a:off x="206102" y="3012415"/>
            <a:ext cx="2796513" cy="276999"/>
          </a:xfrm>
          <a:prstGeom prst="rect">
            <a:avLst/>
          </a:prstGeom>
          <a:noFill/>
        </p:spPr>
        <p:txBody>
          <a:bodyPr wrap="square" rtlCol="0">
            <a:spAutoFit/>
          </a:bodyPr>
          <a:lstStyle/>
          <a:p>
            <a:r>
              <a:rPr lang="en-US" sz="1200" dirty="0" err="1">
                <a:latin typeface="Roboto Mono Light" charset="0"/>
                <a:ea typeface="Roboto Mono Light" charset="0"/>
              </a:rPr>
              <a:t>Wallpaper</a:t>
            </a:r>
            <a:r>
              <a:rPr lang="en-US" sz="1200" dirty="0">
                <a:latin typeface="Roboto Mono Light" charset="0"/>
                <a:ea typeface="Roboto Mono Light" charset="0"/>
              </a:rPr>
              <a:t> window backdrop</a:t>
            </a:r>
          </a:p>
        </p:txBody>
      </p:sp>
      <p:pic>
        <p:nvPicPr>
          <p:cNvPr id="13" name="Image 12">
            <a:extLst>
              <a:ext uri="{FF2B5EF4-FFF2-40B4-BE49-F238E27FC236}">
                <a16:creationId xmlns:a16="http://schemas.microsoft.com/office/drawing/2014/main" id="{1830254F-A792-3B9F-4136-F39767812DC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6699" y="4798870"/>
            <a:ext cx="1504016" cy="1325524"/>
          </a:xfrm>
          <a:prstGeom prst="rect">
            <a:avLst/>
          </a:prstGeom>
        </p:spPr>
      </p:pic>
      <p:sp>
        <p:nvSpPr>
          <p:cNvPr id="14" name="ZoneTexte 13">
            <a:extLst>
              <a:ext uri="{FF2B5EF4-FFF2-40B4-BE49-F238E27FC236}">
                <a16:creationId xmlns:a16="http://schemas.microsoft.com/office/drawing/2014/main" id="{197A9881-D363-1453-BF0C-DA9EF51B5BA4}"/>
              </a:ext>
            </a:extLst>
          </p:cNvPr>
          <p:cNvSpPr txBox="1"/>
          <p:nvPr/>
        </p:nvSpPr>
        <p:spPr>
          <a:xfrm>
            <a:off x="9261688" y="3497879"/>
            <a:ext cx="2796513" cy="646331"/>
          </a:xfrm>
          <a:prstGeom prst="rect">
            <a:avLst/>
          </a:prstGeom>
          <a:noFill/>
        </p:spPr>
        <p:txBody>
          <a:bodyPr wrap="square" rtlCol="0">
            <a:spAutoFit/>
          </a:bodyPr>
          <a:lstStyle/>
          <a:p>
            <a:r>
              <a:rPr lang="en-US" sz="1200" dirty="0">
                <a:latin typeface="Roboto Mono Light" charset="0"/>
                <a:ea typeface="Roboto Mono Light" charset="0"/>
              </a:rPr>
              <a:t>Green/blue flowers in a large clear </a:t>
            </a:r>
            <a:r>
              <a:rPr lang="en-US" sz="1200" dirty="0" err="1">
                <a:latin typeface="Roboto Mono Light" charset="0"/>
                <a:ea typeface="Roboto Mono Light" charset="0"/>
              </a:rPr>
              <a:t>glass </a:t>
            </a:r>
            <a:r>
              <a:rPr lang="en-US" sz="1200" dirty="0">
                <a:latin typeface="Roboto Mono Light" charset="0"/>
                <a:ea typeface="Roboto Mono Light" charset="0"/>
              </a:rPr>
              <a:t>vase</a:t>
            </a:r>
            <a:endParaRPr lang="fr-FR" sz="1200" dirty="0">
              <a:latin typeface="Roboto Mono Light" charset="0"/>
              <a:ea typeface="Roboto Mono Light" charset="0"/>
            </a:endParaRPr>
          </a:p>
        </p:txBody>
      </p:sp>
    </p:spTree>
    <p:extLst>
      <p:ext uri="{BB962C8B-B14F-4D97-AF65-F5344CB8AC3E}">
        <p14:creationId xmlns:p14="http://schemas.microsoft.com/office/powerpoint/2010/main" val="1516488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5B2D0468-5716-5D5E-1699-D9DA08AF9108}"/>
              </a:ext>
            </a:extLst>
          </p:cNvPr>
          <p:cNvPicPr>
            <a:picLocks noChangeAspect="1"/>
          </p:cNvPicPr>
          <p:nvPr/>
        </p:nvPicPr>
        <p:blipFill>
          <a:blip r:embed="rId3"/>
          <a:stretch>
            <a:fillRect/>
          </a:stretch>
        </p:blipFill>
        <p:spPr>
          <a:xfrm>
            <a:off x="0" y="-1"/>
            <a:ext cx="7114155" cy="6857999"/>
          </a:xfrm>
          <a:prstGeom prst="rect">
            <a:avLst/>
          </a:prstGeom>
        </p:spPr>
      </p:pic>
      <p:pic>
        <p:nvPicPr>
          <p:cNvPr id="13" name="Imag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81610" y="6283021"/>
            <a:ext cx="525351" cy="453159"/>
          </a:xfrm>
          <a:prstGeom prst="rect">
            <a:avLst/>
          </a:prstGeom>
        </p:spPr>
      </p:pic>
      <p:sp>
        <p:nvSpPr>
          <p:cNvPr id="7" name="Titre 1"/>
          <p:cNvSpPr>
            <a:spLocks noGrp="1"/>
          </p:cNvSpPr>
          <p:nvPr/>
        </p:nvSpPr>
        <p:spPr>
          <a:xfrm>
            <a:off x="1676400" y="75245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800" dirty="0">
                <a:latin typeface="KyivType Sans2" panose="00000500000000000000" pitchFamily="50" charset="0"/>
              </a:rPr>
              <a:t>ANIMATION</a:t>
            </a:r>
          </a:p>
          <a:p>
            <a:r>
              <a:rPr lang="fr-FR" sz="3800" dirty="0">
                <a:latin typeface="KyivType Sans2" panose="00000500000000000000" pitchFamily="50" charset="0"/>
              </a:rPr>
              <a:t>Point of sale </a:t>
            </a:r>
          </a:p>
        </p:txBody>
      </p:sp>
      <p:pic>
        <p:nvPicPr>
          <p:cNvPr id="5" name="Image 4">
            <a:extLst>
              <a:ext uri="{FF2B5EF4-FFF2-40B4-BE49-F238E27FC236}">
                <a16:creationId xmlns:a16="http://schemas.microsoft.com/office/drawing/2014/main" id="{61E18F37-4999-0167-4A65-562029A99F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05094" y="656174"/>
            <a:ext cx="6786906" cy="5532617"/>
          </a:xfrm>
          <a:prstGeom prst="rect">
            <a:avLst/>
          </a:prstGeom>
        </p:spPr>
      </p:pic>
    </p:spTree>
    <p:extLst>
      <p:ext uri="{BB962C8B-B14F-4D97-AF65-F5344CB8AC3E}">
        <p14:creationId xmlns:p14="http://schemas.microsoft.com/office/powerpoint/2010/main" val="3885927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 34">
            <a:extLst>
              <a:ext uri="{FF2B5EF4-FFF2-40B4-BE49-F238E27FC236}">
                <a16:creationId xmlns:a16="http://schemas.microsoft.com/office/drawing/2014/main" id="{4F5F0F07-EB77-400C-0DB8-7562080112DD}"/>
              </a:ext>
            </a:extLst>
          </p:cNvPr>
          <p:cNvPicPr>
            <a:picLocks noChangeAspect="1"/>
          </p:cNvPicPr>
          <p:nvPr/>
        </p:nvPicPr>
        <p:blipFill>
          <a:blip r:embed="rId3"/>
          <a:stretch>
            <a:fillRect/>
          </a:stretch>
        </p:blipFill>
        <p:spPr>
          <a:xfrm>
            <a:off x="0" y="-1"/>
            <a:ext cx="7114155" cy="6857999"/>
          </a:xfrm>
          <a:prstGeom prst="rect">
            <a:avLst/>
          </a:prstGeom>
        </p:spPr>
      </p:pic>
      <p:pic>
        <p:nvPicPr>
          <p:cNvPr id="4" name="Image 3">
            <a:extLst>
              <a:ext uri="{FF2B5EF4-FFF2-40B4-BE49-F238E27FC236}">
                <a16:creationId xmlns:a16="http://schemas.microsoft.com/office/drawing/2014/main" id="{C656A06D-3047-FE38-D531-702F73EC36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55618" y="1640029"/>
            <a:ext cx="5435278" cy="4430784"/>
          </a:xfrm>
          <a:prstGeom prst="rect">
            <a:avLst/>
          </a:prstGeom>
        </p:spPr>
      </p:pic>
      <p:sp>
        <p:nvSpPr>
          <p:cNvPr id="34" name="Rectangle 33">
            <a:extLst>
              <a:ext uri="{FF2B5EF4-FFF2-40B4-BE49-F238E27FC236}">
                <a16:creationId xmlns:a16="http://schemas.microsoft.com/office/drawing/2014/main" id="{DF9A7E6C-05ED-81FC-E92C-6414886FD1A0}"/>
              </a:ext>
            </a:extLst>
          </p:cNvPr>
          <p:cNvSpPr/>
          <p:nvPr/>
        </p:nvSpPr>
        <p:spPr>
          <a:xfrm>
            <a:off x="8784771" y="0"/>
            <a:ext cx="3407229" cy="4462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Arc 13"/>
          <p:cNvSpPr/>
          <p:nvPr/>
        </p:nvSpPr>
        <p:spPr>
          <a:xfrm rot="19122606">
            <a:off x="3346855" y="2312835"/>
            <a:ext cx="1525751" cy="2061445"/>
          </a:xfrm>
          <a:prstGeom prst="arc">
            <a:avLst/>
          </a:prstGeom>
          <a:ln w="22225">
            <a:solidFill>
              <a:schemeClr val="tx1"/>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7" name="Arc 16"/>
          <p:cNvSpPr/>
          <p:nvPr/>
        </p:nvSpPr>
        <p:spPr>
          <a:xfrm rot="11978894" flipV="1">
            <a:off x="6428128" y="2404006"/>
            <a:ext cx="3860667" cy="2168262"/>
          </a:xfrm>
          <a:prstGeom prst="arc">
            <a:avLst>
              <a:gd name="adj1" fmla="val 16312609"/>
              <a:gd name="adj2" fmla="val 0"/>
            </a:avLst>
          </a:prstGeom>
          <a:ln w="22225">
            <a:solidFill>
              <a:schemeClr val="tx1"/>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19" name="Image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81610" y="6283021"/>
            <a:ext cx="525351" cy="453159"/>
          </a:xfrm>
          <a:prstGeom prst="rect">
            <a:avLst/>
          </a:prstGeom>
        </p:spPr>
      </p:pic>
      <p:sp>
        <p:nvSpPr>
          <p:cNvPr id="20" name="Arc 19"/>
          <p:cNvSpPr/>
          <p:nvPr/>
        </p:nvSpPr>
        <p:spPr>
          <a:xfrm rot="12468910" flipV="1">
            <a:off x="7188605" y="2886858"/>
            <a:ext cx="3011319" cy="1664967"/>
          </a:xfrm>
          <a:prstGeom prst="arc">
            <a:avLst>
              <a:gd name="adj1" fmla="val 16312609"/>
              <a:gd name="adj2" fmla="val 131079"/>
            </a:avLst>
          </a:prstGeom>
          <a:ln w="22225">
            <a:solidFill>
              <a:schemeClr val="tx1"/>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6" name="ZoneTexte 15"/>
          <p:cNvSpPr txBox="1"/>
          <p:nvPr/>
        </p:nvSpPr>
        <p:spPr>
          <a:xfrm>
            <a:off x="8613940" y="3043149"/>
            <a:ext cx="3192725" cy="461665"/>
          </a:xfrm>
          <a:prstGeom prst="rect">
            <a:avLst/>
          </a:prstGeom>
          <a:noFill/>
        </p:spPr>
        <p:txBody>
          <a:bodyPr wrap="square" rtlCol="0">
            <a:spAutoFit/>
          </a:bodyPr>
          <a:lstStyle/>
          <a:p>
            <a:pPr algn="ctr"/>
            <a:r>
              <a:rPr lang="fr-FR" sz="1200" dirty="0">
                <a:latin typeface="Roboto Mono Light" charset="0"/>
                <a:ea typeface="Roboto Mono Light" charset="0"/>
              </a:rPr>
              <a:t>A few blue/green flowers</a:t>
            </a:r>
          </a:p>
          <a:p>
            <a:pPr algn="ctr"/>
            <a:endParaRPr lang="fr-FR" sz="1200" dirty="0">
              <a:latin typeface="Roboto Mono Light" charset="0"/>
              <a:ea typeface="Roboto Mono Light" charset="0"/>
            </a:endParaRPr>
          </a:p>
        </p:txBody>
      </p:sp>
      <p:sp>
        <p:nvSpPr>
          <p:cNvPr id="18" name="Titre 1"/>
          <p:cNvSpPr txBox="1">
            <a:spLocks/>
          </p:cNvSpPr>
          <p:nvPr/>
        </p:nvSpPr>
        <p:spPr>
          <a:xfrm>
            <a:off x="800876" y="264786"/>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a:solidFill>
                  <a:schemeClr val="bg2">
                    <a:lumMod val="25000"/>
                  </a:schemeClr>
                </a:solidFill>
                <a:latin typeface="KyivType Sans2" panose="00000500000000000000" pitchFamily="50" charset="0"/>
                <a:ea typeface="+mj-ea"/>
                <a:cs typeface="+mj-cs"/>
              </a:defRPr>
            </a:lvl1pPr>
          </a:lstStyle>
          <a:p>
            <a:r>
              <a:rPr lang="fr-FR" sz="3600" dirty="0">
                <a:solidFill>
                  <a:schemeClr val="tx1"/>
                </a:solidFill>
              </a:rPr>
              <a:t>Point-of-sale animation, in detail...</a:t>
            </a:r>
            <a:br>
              <a:rPr lang="fr-FR" dirty="0">
                <a:solidFill>
                  <a:srgbClr val="FCC496"/>
                </a:solidFill>
              </a:rPr>
            </a:br>
            <a:r>
              <a:rPr lang="fr-FR" sz="1800" dirty="0">
                <a:solidFill>
                  <a:schemeClr val="tx1"/>
                </a:solidFill>
              </a:rPr>
              <a:t>(if possible, dedicate a specific corner or shelf for this event)</a:t>
            </a:r>
          </a:p>
        </p:txBody>
      </p:sp>
      <p:sp>
        <p:nvSpPr>
          <p:cNvPr id="21" name="ZoneTexte 20"/>
          <p:cNvSpPr txBox="1"/>
          <p:nvPr/>
        </p:nvSpPr>
        <p:spPr>
          <a:xfrm>
            <a:off x="800876" y="5096766"/>
            <a:ext cx="2796513" cy="830997"/>
          </a:xfrm>
          <a:prstGeom prst="rect">
            <a:avLst/>
          </a:prstGeom>
          <a:noFill/>
        </p:spPr>
        <p:txBody>
          <a:bodyPr wrap="square" rtlCol="0">
            <a:spAutoFit/>
          </a:bodyPr>
          <a:lstStyle/>
          <a:p>
            <a:pPr algn="ctr"/>
            <a:r>
              <a:rPr lang="fr-FR" sz="1200" dirty="0" err="1">
                <a:latin typeface="Roboto Mono Light" charset="0"/>
                <a:ea typeface="Roboto Mono Light" charset="0"/>
              </a:rPr>
              <a:t>Glitters</a:t>
            </a:r>
            <a:endParaRPr lang="fr-FR" sz="1200" dirty="0">
              <a:latin typeface="Roboto Mono Light" charset="0"/>
              <a:ea typeface="Roboto Mono Light" charset="0"/>
            </a:endParaRPr>
          </a:p>
          <a:p>
            <a:pPr algn="ctr"/>
            <a:r>
              <a:rPr lang="fr-FR" sz="1200" dirty="0">
                <a:latin typeface="Roboto Mono Light" charset="0"/>
                <a:ea typeface="Roboto Mono Light" charset="0"/>
              </a:rPr>
              <a:t>Sprinkle on </a:t>
            </a:r>
          </a:p>
          <a:p>
            <a:pPr algn="ctr"/>
            <a:r>
              <a:rPr lang="fr-FR" sz="1200" dirty="0">
                <a:latin typeface="Roboto Mono Light" charset="0"/>
                <a:ea typeface="Roboto Mono Light" charset="0"/>
              </a:rPr>
              <a:t>in the background</a:t>
            </a:r>
          </a:p>
          <a:p>
            <a:pPr algn="ctr"/>
            <a:endParaRPr lang="fr-FR" sz="1200" dirty="0">
              <a:latin typeface="Roboto Mono Light" charset="0"/>
              <a:ea typeface="Roboto Mono Light" charset="0"/>
            </a:endParaRPr>
          </a:p>
        </p:txBody>
      </p:sp>
      <p:sp>
        <p:nvSpPr>
          <p:cNvPr id="22" name="ZoneTexte 21"/>
          <p:cNvSpPr txBox="1"/>
          <p:nvPr/>
        </p:nvSpPr>
        <p:spPr>
          <a:xfrm>
            <a:off x="1122910" y="2072277"/>
            <a:ext cx="2796513" cy="276999"/>
          </a:xfrm>
          <a:prstGeom prst="rect">
            <a:avLst/>
          </a:prstGeom>
          <a:noFill/>
        </p:spPr>
        <p:txBody>
          <a:bodyPr wrap="square" rtlCol="0">
            <a:spAutoFit/>
          </a:bodyPr>
          <a:lstStyle/>
          <a:p>
            <a:pPr algn="ctr"/>
            <a:r>
              <a:rPr lang="fr-FR" sz="1200" dirty="0">
                <a:latin typeface="Roboto Mono Light" charset="0"/>
                <a:ea typeface="Roboto Mono Light" charset="0"/>
              </a:rPr>
              <a:t>Poster</a:t>
            </a:r>
          </a:p>
        </p:txBody>
      </p:sp>
      <p:sp>
        <p:nvSpPr>
          <p:cNvPr id="23" name="ZoneTexte 22"/>
          <p:cNvSpPr txBox="1"/>
          <p:nvPr/>
        </p:nvSpPr>
        <p:spPr>
          <a:xfrm>
            <a:off x="8591906" y="2316749"/>
            <a:ext cx="2796513" cy="461665"/>
          </a:xfrm>
          <a:prstGeom prst="rect">
            <a:avLst/>
          </a:prstGeom>
          <a:noFill/>
        </p:spPr>
        <p:txBody>
          <a:bodyPr wrap="square" rtlCol="0">
            <a:spAutoFit/>
          </a:bodyPr>
          <a:lstStyle/>
          <a:p>
            <a:pPr algn="ctr"/>
            <a:r>
              <a:rPr lang="fr-FR" sz="1200" dirty="0">
                <a:latin typeface="Roboto Mono Light" charset="0"/>
                <a:ea typeface="Roboto Mono Light" charset="0"/>
              </a:rPr>
              <a:t>Christmas kits + products</a:t>
            </a:r>
          </a:p>
          <a:p>
            <a:pPr algn="ctr"/>
            <a:endParaRPr lang="fr-FR" sz="1200" dirty="0">
              <a:latin typeface="Roboto Mono Light" charset="0"/>
              <a:ea typeface="Roboto Mono Light" charset="0"/>
            </a:endParaRPr>
          </a:p>
        </p:txBody>
      </p:sp>
      <p:sp>
        <p:nvSpPr>
          <p:cNvPr id="29" name="Arc 28">
            <a:extLst>
              <a:ext uri="{FF2B5EF4-FFF2-40B4-BE49-F238E27FC236}">
                <a16:creationId xmlns:a16="http://schemas.microsoft.com/office/drawing/2014/main" id="{EF7E5A8D-AFCB-B8D8-6CBC-514ACE1CAB4A}"/>
              </a:ext>
            </a:extLst>
          </p:cNvPr>
          <p:cNvSpPr/>
          <p:nvPr/>
        </p:nvSpPr>
        <p:spPr>
          <a:xfrm rot="15626697" flipH="1">
            <a:off x="3327695" y="3967570"/>
            <a:ext cx="1183457" cy="2207641"/>
          </a:xfrm>
          <a:prstGeom prst="arc">
            <a:avLst/>
          </a:prstGeom>
          <a:ln w="22225">
            <a:solidFill>
              <a:schemeClr val="tx1"/>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1" name="ZoneTexte 30">
            <a:extLst>
              <a:ext uri="{FF2B5EF4-FFF2-40B4-BE49-F238E27FC236}">
                <a16:creationId xmlns:a16="http://schemas.microsoft.com/office/drawing/2014/main" id="{66342E38-B444-E293-7866-46B07627FE4D}"/>
              </a:ext>
            </a:extLst>
          </p:cNvPr>
          <p:cNvSpPr txBox="1"/>
          <p:nvPr/>
        </p:nvSpPr>
        <p:spPr>
          <a:xfrm>
            <a:off x="8564005" y="4654369"/>
            <a:ext cx="3374492" cy="646331"/>
          </a:xfrm>
          <a:prstGeom prst="rect">
            <a:avLst/>
          </a:prstGeom>
          <a:noFill/>
        </p:spPr>
        <p:txBody>
          <a:bodyPr wrap="square" rtlCol="0">
            <a:spAutoFit/>
          </a:bodyPr>
          <a:lstStyle/>
          <a:p>
            <a:pPr algn="ctr"/>
            <a:r>
              <a:rPr lang="fr-FR" sz="1200" dirty="0">
                <a:latin typeface="Roboto Mono Light" charset="0"/>
                <a:ea typeface="Roboto Mono Light" charset="0"/>
              </a:rPr>
              <a:t>Drop cloth</a:t>
            </a:r>
          </a:p>
          <a:p>
            <a:pPr algn="ctr"/>
            <a:r>
              <a:rPr lang="fr-FR" sz="1200" dirty="0">
                <a:latin typeface="Roboto Mono Light" charset="0"/>
                <a:ea typeface="Roboto Mono Light" charset="0"/>
              </a:rPr>
              <a:t>in purple satin or velvet</a:t>
            </a:r>
          </a:p>
          <a:p>
            <a:pPr algn="ctr"/>
            <a:endParaRPr lang="fr-FR" sz="1200" dirty="0">
              <a:latin typeface="Roboto Mono Light" charset="0"/>
              <a:ea typeface="Roboto Mono Light" charset="0"/>
            </a:endParaRPr>
          </a:p>
        </p:txBody>
      </p:sp>
      <p:sp>
        <p:nvSpPr>
          <p:cNvPr id="32" name="Arc 31">
            <a:extLst>
              <a:ext uri="{FF2B5EF4-FFF2-40B4-BE49-F238E27FC236}">
                <a16:creationId xmlns:a16="http://schemas.microsoft.com/office/drawing/2014/main" id="{C91B1E7A-1BB4-A08B-7E08-06157C6D423B}"/>
              </a:ext>
            </a:extLst>
          </p:cNvPr>
          <p:cNvSpPr/>
          <p:nvPr/>
        </p:nvSpPr>
        <p:spPr>
          <a:xfrm rot="11066384">
            <a:off x="6852801" y="4278283"/>
            <a:ext cx="3011319" cy="1105527"/>
          </a:xfrm>
          <a:prstGeom prst="arc">
            <a:avLst>
              <a:gd name="adj1" fmla="val 11997983"/>
              <a:gd name="adj2" fmla="val 131079"/>
            </a:avLst>
          </a:prstGeom>
          <a:ln w="22225">
            <a:solidFill>
              <a:schemeClr val="tx1"/>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3" name="Image 2" descr="Une image contenant texte, Approvisionnement domestique, lotion, intérieur&#10;&#10;Description générée automatiquement">
            <a:extLst>
              <a:ext uri="{FF2B5EF4-FFF2-40B4-BE49-F238E27FC236}">
                <a16:creationId xmlns:a16="http://schemas.microsoft.com/office/drawing/2014/main" id="{65A8D9B2-5601-12A2-CA89-582A4AF4270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27232" y="2438380"/>
            <a:ext cx="1507843" cy="21328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27291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B946285-7F21-4262-A796-A66CE982A5F3}"/>
              </a:ext>
            </a:extLst>
          </p:cNvPr>
          <p:cNvSpPr>
            <a:spLocks noGrp="1"/>
          </p:cNvSpPr>
          <p:nvPr>
            <p:ph type="body" sz="quarter" idx="10"/>
          </p:nvPr>
        </p:nvSpPr>
        <p:spPr>
          <a:xfrm>
            <a:off x="733600" y="1215307"/>
            <a:ext cx="3690850" cy="1446279"/>
          </a:xfrm>
        </p:spPr>
        <p:txBody>
          <a:bodyPr>
            <a:normAutofit/>
          </a:bodyPr>
          <a:lstStyle/>
          <a:p>
            <a:pPr marL="457200" lvl="1" indent="0" algn="l">
              <a:buNone/>
            </a:pPr>
            <a:r>
              <a:rPr lang="en-US" b="0" i="0" dirty="0">
                <a:solidFill>
                  <a:srgbClr val="374151"/>
                </a:solidFill>
                <a:effectLst/>
                <a:latin typeface="Roboto Light" panose="02000000000000000000" pitchFamily="2" charset="0"/>
                <a:ea typeface="Roboto Light" panose="02000000000000000000" pitchFamily="2" charset="0"/>
              </a:rPr>
              <a:t>Offer packages or special promotions for beauty treatments</a:t>
            </a:r>
            <a:endParaRPr lang="fr-FR" dirty="0">
              <a:latin typeface="Roboto Light" panose="02000000000000000000" pitchFamily="2" charset="0"/>
              <a:ea typeface="Roboto Light" panose="02000000000000000000" pitchFamily="2" charset="0"/>
            </a:endParaRPr>
          </a:p>
        </p:txBody>
      </p:sp>
      <p:sp>
        <p:nvSpPr>
          <p:cNvPr id="6" name="Titre 5">
            <a:extLst>
              <a:ext uri="{FF2B5EF4-FFF2-40B4-BE49-F238E27FC236}">
                <a16:creationId xmlns:a16="http://schemas.microsoft.com/office/drawing/2014/main" id="{8595971F-352C-4772-ABB3-C18ACB985B4C}"/>
              </a:ext>
            </a:extLst>
          </p:cNvPr>
          <p:cNvSpPr>
            <a:spLocks noGrp="1"/>
          </p:cNvSpPr>
          <p:nvPr>
            <p:ph type="title"/>
          </p:nvPr>
        </p:nvSpPr>
        <p:spPr>
          <a:xfrm>
            <a:off x="838200" y="387719"/>
            <a:ext cx="10515600" cy="481434"/>
          </a:xfrm>
        </p:spPr>
        <p:txBody>
          <a:bodyPr vert="horz" lIns="91440" tIns="45720" rIns="91440" bIns="45720" rtlCol="0" anchor="ctr">
            <a:noAutofit/>
          </a:bodyPr>
          <a:lstStyle/>
          <a:p>
            <a:pPr algn="ctr"/>
            <a:r>
              <a:rPr lang="fr-FR" sz="3600" dirty="0" err="1">
                <a:solidFill>
                  <a:srgbClr val="3E3E3E"/>
                </a:solidFill>
                <a:latin typeface="KyivType Sans2" panose="00000500000000000000" pitchFamily="50" charset="0"/>
              </a:rPr>
              <a:t>Special</a:t>
            </a:r>
            <a:r>
              <a:rPr lang="fr-FR" sz="3600" dirty="0">
                <a:solidFill>
                  <a:srgbClr val="3E3E3E"/>
                </a:solidFill>
                <a:latin typeface="KyivType Sans2" panose="00000500000000000000" pitchFamily="50" charset="0"/>
              </a:rPr>
              <a:t> Christmas </a:t>
            </a:r>
            <a:r>
              <a:rPr lang="fr-FR" sz="3600" dirty="0" err="1">
                <a:solidFill>
                  <a:srgbClr val="3E3E3E"/>
                </a:solidFill>
                <a:latin typeface="KyivType Sans2" panose="00000500000000000000" pitchFamily="50" charset="0"/>
              </a:rPr>
              <a:t>offers</a:t>
            </a:r>
            <a:r>
              <a:rPr lang="fr-FR" sz="3600" dirty="0">
                <a:solidFill>
                  <a:srgbClr val="3E3E3E"/>
                </a:solidFill>
                <a:latin typeface="KyivType Sans2" panose="00000500000000000000" pitchFamily="50" charset="0"/>
              </a:rPr>
              <a:t> :</a:t>
            </a:r>
          </a:p>
        </p:txBody>
      </p:sp>
      <p:pic>
        <p:nvPicPr>
          <p:cNvPr id="4" name="Image 3" descr="Une image contenant texte, fleur, lettre, carte&#10;&#10;Description générée automatiquement">
            <a:extLst>
              <a:ext uri="{FF2B5EF4-FFF2-40B4-BE49-F238E27FC236}">
                <a16:creationId xmlns:a16="http://schemas.microsoft.com/office/drawing/2014/main" id="{642F10F2-14A6-442E-8F34-16C89E724A5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81812" y="3109976"/>
            <a:ext cx="5032664" cy="3355109"/>
          </a:xfrm>
          <a:prstGeom prst="rect">
            <a:avLst/>
          </a:prstGeom>
        </p:spPr>
      </p:pic>
      <p:sp>
        <p:nvSpPr>
          <p:cNvPr id="7" name="Espace réservé du contenu 2">
            <a:extLst>
              <a:ext uri="{FF2B5EF4-FFF2-40B4-BE49-F238E27FC236}">
                <a16:creationId xmlns:a16="http://schemas.microsoft.com/office/drawing/2014/main" id="{CC4FB892-1D9A-4B5C-9BEC-1BBEF5DF96B2}"/>
              </a:ext>
            </a:extLst>
          </p:cNvPr>
          <p:cNvSpPr txBox="1">
            <a:spLocks/>
          </p:cNvSpPr>
          <p:nvPr/>
        </p:nvSpPr>
        <p:spPr>
          <a:xfrm>
            <a:off x="6261651" y="1766627"/>
            <a:ext cx="5652825" cy="14462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99"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a:solidFill>
                  <a:srgbClr val="374151"/>
                </a:solidFill>
                <a:latin typeface="Roboto Light" panose="02000000000000000000" pitchFamily="2" charset="0"/>
                <a:ea typeface="Roboto Light" panose="02000000000000000000" pitchFamily="2" charset="0"/>
              </a:rPr>
              <a:t>Suggest attractive YON-KA gift cards to encourage customers to offer treatments to their loved ones</a:t>
            </a:r>
            <a:endParaRPr lang="fr-FR" dirty="0">
              <a:solidFill>
                <a:srgbClr val="374151"/>
              </a:solidFill>
              <a:latin typeface="Roboto Light" panose="02000000000000000000" pitchFamily="2" charset="0"/>
              <a:ea typeface="Roboto Light" panose="02000000000000000000" pitchFamily="2" charset="0"/>
            </a:endParaRPr>
          </a:p>
        </p:txBody>
      </p:sp>
      <p:graphicFrame>
        <p:nvGraphicFramePr>
          <p:cNvPr id="2" name="Objet 1">
            <a:extLst>
              <a:ext uri="{FF2B5EF4-FFF2-40B4-BE49-F238E27FC236}">
                <a16:creationId xmlns:a16="http://schemas.microsoft.com/office/drawing/2014/main" id="{362DBC1D-43A3-4811-AA0B-9E93C5E730B6}"/>
              </a:ext>
            </a:extLst>
          </p:cNvPr>
          <p:cNvGraphicFramePr>
            <a:graphicFrameLocks noChangeAspect="1"/>
          </p:cNvGraphicFramePr>
          <p:nvPr>
            <p:extLst>
              <p:ext uri="{D42A27DB-BD31-4B8C-83A1-F6EECF244321}">
                <p14:modId xmlns:p14="http://schemas.microsoft.com/office/powerpoint/2010/main" val="1150113703"/>
              </p:ext>
            </p:extLst>
          </p:nvPr>
        </p:nvGraphicFramePr>
        <p:xfrm>
          <a:off x="1020763" y="2274085"/>
          <a:ext cx="2989666" cy="4207678"/>
        </p:xfrm>
        <a:graphic>
          <a:graphicData uri="http://schemas.openxmlformats.org/presentationml/2006/ole">
            <mc:AlternateContent xmlns:mc="http://schemas.openxmlformats.org/markup-compatibility/2006">
              <mc:Choice xmlns:v="urn:schemas-microsoft-com:vml" Requires="v">
                <p:oleObj spid="_x0000_s18440" name="Bitmap Image" r:id="rId5" imgW="5128200" imgH="7231320" progId="PBrush">
                  <p:embed/>
                </p:oleObj>
              </mc:Choice>
              <mc:Fallback>
                <p:oleObj name="Bitmap Image" r:id="rId5" imgW="5128200" imgH="7231320" progId="PBrush">
                  <p:embed/>
                  <p:pic>
                    <p:nvPicPr>
                      <p:cNvPr id="0" name=""/>
                      <p:cNvPicPr/>
                      <p:nvPr/>
                    </p:nvPicPr>
                    <p:blipFill>
                      <a:blip r:embed="rId6"/>
                      <a:stretch>
                        <a:fillRect/>
                      </a:stretch>
                    </p:blipFill>
                    <p:spPr>
                      <a:xfrm>
                        <a:off x="1020763" y="2274085"/>
                        <a:ext cx="2989666" cy="4207678"/>
                      </a:xfrm>
                      <a:prstGeom prst="rect">
                        <a:avLst/>
                      </a:prstGeom>
                    </p:spPr>
                  </p:pic>
                </p:oleObj>
              </mc:Fallback>
            </mc:AlternateContent>
          </a:graphicData>
        </a:graphic>
      </p:graphicFrame>
    </p:spTree>
    <p:extLst>
      <p:ext uri="{BB962C8B-B14F-4D97-AF65-F5344CB8AC3E}">
        <p14:creationId xmlns:p14="http://schemas.microsoft.com/office/powerpoint/2010/main" val="3113114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7B3B7A7-9595-4752-BFDE-B8ED482BA4C9}"/>
              </a:ext>
            </a:extLst>
          </p:cNvPr>
          <p:cNvSpPr>
            <a:spLocks noGrp="1"/>
          </p:cNvSpPr>
          <p:nvPr>
            <p:ph type="body" sz="quarter" idx="10"/>
          </p:nvPr>
        </p:nvSpPr>
        <p:spPr/>
        <p:txBody>
          <a:bodyPr vert="horz" lIns="91440" tIns="45720" rIns="91440" bIns="45720" rtlCol="0">
            <a:normAutofit/>
          </a:bodyPr>
          <a:lstStyle/>
          <a:p>
            <a:pPr marL="457200" lvl="1" indent="0" algn="ctr">
              <a:buNone/>
            </a:pPr>
            <a:r>
              <a:rPr lang="en-US" sz="1800" dirty="0" err="1">
                <a:solidFill>
                  <a:srgbClr val="374151"/>
                </a:solidFill>
                <a:latin typeface="Roboto Light" panose="02000000000000000000" pitchFamily="2" charset="0"/>
                <a:ea typeface="Roboto Light" panose="02000000000000000000" pitchFamily="2" charset="0"/>
              </a:rPr>
              <a:t>Organise</a:t>
            </a:r>
            <a:r>
              <a:rPr lang="en-US" sz="1800" dirty="0">
                <a:solidFill>
                  <a:srgbClr val="374151"/>
                </a:solidFill>
                <a:latin typeface="Roboto Light" panose="02000000000000000000" pitchFamily="2" charset="0"/>
                <a:ea typeface="Roboto Light" panose="02000000000000000000" pitchFamily="2" charset="0"/>
              </a:rPr>
              <a:t> coaching or beauty workshops focusing on festive looks</a:t>
            </a:r>
            <a:endParaRPr lang="fr-FR" sz="1600" dirty="0">
              <a:latin typeface="Roboto Light" panose="02000000000000000000" pitchFamily="2" charset="0"/>
              <a:ea typeface="Roboto Light" panose="02000000000000000000" pitchFamily="2" charset="0"/>
            </a:endParaRPr>
          </a:p>
        </p:txBody>
      </p:sp>
      <p:pic>
        <p:nvPicPr>
          <p:cNvPr id="5" name="Image 4" descr="Une image contenant texte, personne, habits, Visage humain&#10;&#10;Description générée automatiquement">
            <a:extLst>
              <a:ext uri="{FF2B5EF4-FFF2-40B4-BE49-F238E27FC236}">
                <a16:creationId xmlns:a16="http://schemas.microsoft.com/office/drawing/2014/main" id="{F67A07AD-7234-4C60-8C8C-84CD0D57D6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1421" y="1963149"/>
            <a:ext cx="3810757" cy="3044140"/>
          </a:xfrm>
          <a:prstGeom prst="rect">
            <a:avLst/>
          </a:prstGeom>
        </p:spPr>
      </p:pic>
      <p:sp>
        <p:nvSpPr>
          <p:cNvPr id="13" name="Rectangle 12">
            <a:extLst>
              <a:ext uri="{FF2B5EF4-FFF2-40B4-BE49-F238E27FC236}">
                <a16:creationId xmlns:a16="http://schemas.microsoft.com/office/drawing/2014/main" id="{BE04EF00-5EC3-4C55-BF2E-65100D04F1B3}"/>
              </a:ext>
            </a:extLst>
          </p:cNvPr>
          <p:cNvSpPr/>
          <p:nvPr/>
        </p:nvSpPr>
        <p:spPr>
          <a:xfrm>
            <a:off x="1186352" y="5207516"/>
            <a:ext cx="2300893" cy="1139805"/>
          </a:xfrm>
          <a:prstGeom prst="rect">
            <a:avLst/>
          </a:prstGeom>
          <a:solidFill>
            <a:srgbClr val="F2EFFE"/>
          </a:solidFill>
          <a:ln>
            <a:solidFill>
              <a:srgbClr val="D9CC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u="sng" dirty="0">
                <a:solidFill>
                  <a:schemeClr val="tx1"/>
                </a:solidFill>
                <a:latin typeface="Roboto Condensed Light" panose="02000000000000000000" pitchFamily="2" charset="0"/>
                <a:ea typeface="Roboto Condensed Light" panose="02000000000000000000" pitchFamily="2" charset="0"/>
              </a:rPr>
              <a:t>Skin diagnosis:</a:t>
            </a:r>
            <a:r>
              <a:rPr lang="en-US" sz="1400" dirty="0">
                <a:solidFill>
                  <a:schemeClr val="tx1"/>
                </a:solidFill>
                <a:latin typeface="Roboto Condensed Light" panose="02000000000000000000" pitchFamily="2" charset="0"/>
                <a:ea typeface="Roboto Condensed Light" panose="02000000000000000000" pitchFamily="2" charset="0"/>
              </a:rPr>
              <a:t> </a:t>
            </a:r>
            <a:r>
              <a:rPr lang="en-US" sz="1400" b="1" dirty="0">
                <a:solidFill>
                  <a:schemeClr val="tx1"/>
                </a:solidFill>
                <a:latin typeface="Roboto Condensed Light" panose="02000000000000000000" pitchFamily="2" charset="0"/>
                <a:ea typeface="Roboto Condensed Light" panose="02000000000000000000" pitchFamily="2" charset="0"/>
              </a:rPr>
              <a:t>complete analysis of needs</a:t>
            </a:r>
          </a:p>
          <a:p>
            <a:pPr algn="just"/>
            <a:r>
              <a:rPr lang="en-US" sz="1400" dirty="0">
                <a:solidFill>
                  <a:schemeClr val="tx1"/>
                </a:solidFill>
                <a:latin typeface="Roboto Condensed Light" panose="02000000000000000000" pitchFamily="2" charset="0"/>
                <a:ea typeface="Roboto Condensed Light" panose="02000000000000000000" pitchFamily="2" charset="0"/>
              </a:rPr>
              <a:t>30-minute appointment</a:t>
            </a:r>
          </a:p>
          <a:p>
            <a:pPr algn="just"/>
            <a:r>
              <a:rPr lang="en-US" sz="1400" dirty="0">
                <a:solidFill>
                  <a:schemeClr val="tx1"/>
                </a:solidFill>
                <a:latin typeface="Roboto Condensed Light" panose="02000000000000000000" pitchFamily="2" charset="0"/>
                <a:ea typeface="Roboto Condensed Light" panose="02000000000000000000" pitchFamily="2" charset="0"/>
              </a:rPr>
              <a:t>Beauty routine advice at home and in the salon</a:t>
            </a:r>
            <a:endParaRPr lang="fr-FR" sz="1400" dirty="0">
              <a:solidFill>
                <a:schemeClr val="tx1"/>
              </a:solidFill>
              <a:latin typeface="Roboto Condensed Light" panose="02000000000000000000" pitchFamily="2" charset="0"/>
              <a:ea typeface="Roboto Condensed Light" panose="02000000000000000000" pitchFamily="2" charset="0"/>
            </a:endParaRPr>
          </a:p>
        </p:txBody>
      </p:sp>
      <p:sp>
        <p:nvSpPr>
          <p:cNvPr id="14" name="Rectangle 13">
            <a:extLst>
              <a:ext uri="{FF2B5EF4-FFF2-40B4-BE49-F238E27FC236}">
                <a16:creationId xmlns:a16="http://schemas.microsoft.com/office/drawing/2014/main" id="{A1F89A99-596B-4325-9CD9-E282D6BF44A9}"/>
              </a:ext>
            </a:extLst>
          </p:cNvPr>
          <p:cNvSpPr/>
          <p:nvPr/>
        </p:nvSpPr>
        <p:spPr>
          <a:xfrm>
            <a:off x="8899022" y="4265353"/>
            <a:ext cx="2847039" cy="1499084"/>
          </a:xfrm>
          <a:prstGeom prst="rect">
            <a:avLst/>
          </a:prstGeom>
          <a:solidFill>
            <a:srgbClr val="F2EFFE"/>
          </a:solidFill>
          <a:ln>
            <a:solidFill>
              <a:srgbClr val="D9CC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u="sng" dirty="0">
                <a:solidFill>
                  <a:schemeClr val="tx1"/>
                </a:solidFill>
                <a:latin typeface="Roboto Condensed Light" panose="02000000000000000000" pitchFamily="2" charset="0"/>
                <a:ea typeface="Roboto Condensed Light" panose="02000000000000000000" pitchFamily="2" charset="0"/>
              </a:rPr>
              <a:t>Beauty workshop</a:t>
            </a:r>
            <a:r>
              <a:rPr lang="en-US" sz="1400" dirty="0">
                <a:solidFill>
                  <a:schemeClr val="tx1"/>
                </a:solidFill>
                <a:latin typeface="Roboto Condensed Light" panose="02000000000000000000" pitchFamily="2" charset="0"/>
                <a:ea typeface="Roboto Condensed Light" panose="02000000000000000000" pitchFamily="2" charset="0"/>
              </a:rPr>
              <a:t>: </a:t>
            </a:r>
            <a:r>
              <a:rPr lang="en-US" sz="1400" b="1" dirty="0">
                <a:solidFill>
                  <a:schemeClr val="tx1"/>
                </a:solidFill>
                <a:latin typeface="Roboto Condensed Light" panose="02000000000000000000" pitchFamily="2" charset="0"/>
                <a:ea typeface="Roboto Condensed Light" panose="02000000000000000000" pitchFamily="2" charset="0"/>
              </a:rPr>
              <a:t>perfecting the beauty routine with the right products and the right gestures</a:t>
            </a:r>
          </a:p>
          <a:p>
            <a:pPr algn="just"/>
            <a:r>
              <a:rPr lang="en-US" sz="1400" dirty="0">
                <a:solidFill>
                  <a:schemeClr val="tx1"/>
                </a:solidFill>
                <a:latin typeface="Roboto Condensed Light" panose="02000000000000000000" pitchFamily="2" charset="0"/>
                <a:ea typeface="Roboto Condensed Light" panose="02000000000000000000" pitchFamily="2" charset="0"/>
              </a:rPr>
              <a:t>1h30 appointment</a:t>
            </a:r>
          </a:p>
          <a:p>
            <a:pPr algn="just"/>
            <a:r>
              <a:rPr lang="en-US" sz="1400" dirty="0">
                <a:solidFill>
                  <a:schemeClr val="tx1"/>
                </a:solidFill>
                <a:latin typeface="Roboto Condensed Light" panose="02000000000000000000" pitchFamily="2" charset="0"/>
                <a:ea typeface="Roboto Condensed Light" panose="02000000000000000000" pitchFamily="2" charset="0"/>
              </a:rPr>
              <a:t>Group of 4, each in front of a mirror</a:t>
            </a:r>
            <a:endParaRPr lang="fr-FR" sz="1400" dirty="0">
              <a:solidFill>
                <a:schemeClr val="tx1"/>
              </a:solidFill>
              <a:latin typeface="Roboto Condensed Light" panose="02000000000000000000" pitchFamily="2" charset="0"/>
              <a:ea typeface="Roboto Condensed Light" panose="02000000000000000000" pitchFamily="2" charset="0"/>
            </a:endParaRPr>
          </a:p>
        </p:txBody>
      </p:sp>
      <p:graphicFrame>
        <p:nvGraphicFramePr>
          <p:cNvPr id="15" name="Objet 14">
            <a:extLst>
              <a:ext uri="{FF2B5EF4-FFF2-40B4-BE49-F238E27FC236}">
                <a16:creationId xmlns:a16="http://schemas.microsoft.com/office/drawing/2014/main" id="{68C37AB1-8B50-4E90-B72D-E43C8E6233E3}"/>
              </a:ext>
            </a:extLst>
          </p:cNvPr>
          <p:cNvGraphicFramePr>
            <a:graphicFrameLocks noChangeAspect="1"/>
          </p:cNvGraphicFramePr>
          <p:nvPr>
            <p:extLst>
              <p:ext uri="{D42A27DB-BD31-4B8C-83A1-F6EECF244321}">
                <p14:modId xmlns:p14="http://schemas.microsoft.com/office/powerpoint/2010/main" val="2677380998"/>
              </p:ext>
            </p:extLst>
          </p:nvPr>
        </p:nvGraphicFramePr>
        <p:xfrm>
          <a:off x="10288906" y="2480123"/>
          <a:ext cx="1232888" cy="1683081"/>
        </p:xfrm>
        <a:graphic>
          <a:graphicData uri="http://schemas.openxmlformats.org/presentationml/2006/ole">
            <mc:AlternateContent xmlns:mc="http://schemas.openxmlformats.org/markup-compatibility/2006">
              <mc:Choice xmlns:v="urn:schemas-microsoft-com:vml" Requires="v">
                <p:oleObj spid="_x0000_s2108" name="Bitmap Image" r:id="rId5" imgW="2377440" imgH="3246120" progId="PBrush">
                  <p:embed/>
                </p:oleObj>
              </mc:Choice>
              <mc:Fallback>
                <p:oleObj name="Bitmap Image" r:id="rId5" imgW="2377440" imgH="3246120" progId="PBrush">
                  <p:embed/>
                  <p:pic>
                    <p:nvPicPr>
                      <p:cNvPr id="0" name=""/>
                      <p:cNvPicPr/>
                      <p:nvPr/>
                    </p:nvPicPr>
                    <p:blipFill>
                      <a:blip r:embed="rId6"/>
                      <a:stretch>
                        <a:fillRect/>
                      </a:stretch>
                    </p:blipFill>
                    <p:spPr>
                      <a:xfrm>
                        <a:off x="10288906" y="2480123"/>
                        <a:ext cx="1232888" cy="1683081"/>
                      </a:xfrm>
                      <a:prstGeom prst="rect">
                        <a:avLst/>
                      </a:prstGeom>
                    </p:spPr>
                  </p:pic>
                </p:oleObj>
              </mc:Fallback>
            </mc:AlternateContent>
          </a:graphicData>
        </a:graphic>
      </p:graphicFrame>
      <p:graphicFrame>
        <p:nvGraphicFramePr>
          <p:cNvPr id="16" name="Objet 15">
            <a:extLst>
              <a:ext uri="{FF2B5EF4-FFF2-40B4-BE49-F238E27FC236}">
                <a16:creationId xmlns:a16="http://schemas.microsoft.com/office/drawing/2014/main" id="{EAFDFE85-3330-464A-83A9-F02A328AAD58}"/>
              </a:ext>
            </a:extLst>
          </p:cNvPr>
          <p:cNvGraphicFramePr>
            <a:graphicFrameLocks noChangeAspect="1"/>
          </p:cNvGraphicFramePr>
          <p:nvPr>
            <p:extLst>
              <p:ext uri="{D42A27DB-BD31-4B8C-83A1-F6EECF244321}">
                <p14:modId xmlns:p14="http://schemas.microsoft.com/office/powerpoint/2010/main" val="275531614"/>
              </p:ext>
            </p:extLst>
          </p:nvPr>
        </p:nvGraphicFramePr>
        <p:xfrm>
          <a:off x="8899022" y="2794386"/>
          <a:ext cx="1050401" cy="1329230"/>
        </p:xfrm>
        <a:graphic>
          <a:graphicData uri="http://schemas.openxmlformats.org/presentationml/2006/ole">
            <mc:AlternateContent xmlns:mc="http://schemas.openxmlformats.org/markup-compatibility/2006">
              <mc:Choice xmlns:v="urn:schemas-microsoft-com:vml" Requires="v">
                <p:oleObj spid="_x0000_s2109" name="Bitmap Image" r:id="rId7" imgW="2697480" imgH="3413880" progId="PBrush">
                  <p:embed/>
                </p:oleObj>
              </mc:Choice>
              <mc:Fallback>
                <p:oleObj name="Bitmap Image" r:id="rId7" imgW="2697480" imgH="3413880" progId="PBrush">
                  <p:embed/>
                  <p:pic>
                    <p:nvPicPr>
                      <p:cNvPr id="0" name=""/>
                      <p:cNvPicPr/>
                      <p:nvPr/>
                    </p:nvPicPr>
                    <p:blipFill>
                      <a:blip r:embed="rId8"/>
                      <a:stretch>
                        <a:fillRect/>
                      </a:stretch>
                    </p:blipFill>
                    <p:spPr>
                      <a:xfrm>
                        <a:off x="8899022" y="2794386"/>
                        <a:ext cx="1050401" cy="1329230"/>
                      </a:xfrm>
                      <a:prstGeom prst="rect">
                        <a:avLst/>
                      </a:prstGeom>
                    </p:spPr>
                  </p:pic>
                </p:oleObj>
              </mc:Fallback>
            </mc:AlternateContent>
          </a:graphicData>
        </a:graphic>
      </p:graphicFrame>
      <p:sp>
        <p:nvSpPr>
          <p:cNvPr id="17" name="Titre 6">
            <a:extLst>
              <a:ext uri="{FF2B5EF4-FFF2-40B4-BE49-F238E27FC236}">
                <a16:creationId xmlns:a16="http://schemas.microsoft.com/office/drawing/2014/main" id="{5B6D4088-4304-4FBC-B41E-7D42CBA7E8A0}"/>
              </a:ext>
            </a:extLst>
          </p:cNvPr>
          <p:cNvSpPr txBox="1">
            <a:spLocks/>
          </p:cNvSpPr>
          <p:nvPr/>
        </p:nvSpPr>
        <p:spPr>
          <a:xfrm>
            <a:off x="1106025" y="623850"/>
            <a:ext cx="10232010" cy="481434"/>
          </a:xfrm>
          <a:prstGeom prst="rect">
            <a:avLst/>
          </a:prstGeom>
        </p:spPr>
        <p:txBody>
          <a:bodyPr vert="horz" lIns="91440" tIns="45720" rIns="91440" bIns="45720" rtlCol="0" anchor="ctr">
            <a:noAutofit/>
          </a:bodyPr>
          <a:lstStyle>
            <a:lvl1pPr algn="ctr">
              <a:lnSpc>
                <a:spcPct val="90000"/>
              </a:lnSpc>
              <a:spcBef>
                <a:spcPct val="0"/>
              </a:spcBef>
              <a:buNone/>
              <a:defRPr sz="3600">
                <a:solidFill>
                  <a:srgbClr val="3E3E3E"/>
                </a:solidFill>
                <a:latin typeface="KyivType Sans2" panose="00000500000000000000" pitchFamily="50" charset="0"/>
                <a:ea typeface="+mj-ea"/>
                <a:cs typeface="+mj-cs"/>
              </a:defRPr>
            </a:lvl1pPr>
          </a:lstStyle>
          <a:p>
            <a:r>
              <a:rPr lang="fr-FR" dirty="0" err="1"/>
              <a:t>Demonstration</a:t>
            </a:r>
            <a:r>
              <a:rPr lang="fr-FR" dirty="0"/>
              <a:t> </a:t>
            </a:r>
            <a:r>
              <a:rPr lang="fr-FR" dirty="0" err="1"/>
              <a:t>events</a:t>
            </a:r>
            <a:r>
              <a:rPr lang="fr-FR" dirty="0"/>
              <a:t> :</a:t>
            </a:r>
          </a:p>
        </p:txBody>
      </p:sp>
      <p:pic>
        <p:nvPicPr>
          <p:cNvPr id="11" name="Image 10" descr="Une image contenant intérieur, fermer&#10;&#10;Description générée automatiquement">
            <a:extLst>
              <a:ext uri="{FF2B5EF4-FFF2-40B4-BE49-F238E27FC236}">
                <a16:creationId xmlns:a16="http://schemas.microsoft.com/office/drawing/2014/main" id="{F1592C1A-687E-4164-BD9D-364664C58BC2}"/>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686" b="98004" l="0" r="100000">
                        <a14:foregroundMark x1="21269" y1="62820" x2="21269" y2="62820"/>
                        <a14:foregroundMark x1="82836" y1="40674" x2="92910" y2="46725"/>
                        <a14:foregroundMark x1="92910" y1="46725" x2="91418" y2="63818"/>
                        <a14:foregroundMark x1="93284" y1="56706" x2="91045" y2="81347"/>
                        <a14:foregroundMark x1="50746" y1="686" x2="50746" y2="686"/>
                        <a14:foregroundMark x1="93470" y1="84404" x2="92164" y2="89083"/>
                        <a14:backgroundMark x1="50746" y1="624" x2="50746" y2="624"/>
                      </a14:backgroundRemoval>
                    </a14:imgEffect>
                  </a14:imgLayer>
                </a14:imgProps>
              </a:ext>
              <a:ext uri="{28A0092B-C50C-407E-A947-70E740481C1C}">
                <a14:useLocalDpi xmlns:a14="http://schemas.microsoft.com/office/drawing/2010/main"/>
              </a:ext>
            </a:extLst>
          </a:blip>
          <a:srcRect/>
          <a:stretch/>
        </p:blipFill>
        <p:spPr>
          <a:xfrm>
            <a:off x="5029921" y="1602853"/>
            <a:ext cx="889651" cy="2662500"/>
          </a:xfrm>
          <a:prstGeom prst="rect">
            <a:avLst/>
          </a:prstGeom>
        </p:spPr>
      </p:pic>
      <p:sp>
        <p:nvSpPr>
          <p:cNvPr id="12" name="Rectangle 11">
            <a:extLst>
              <a:ext uri="{FF2B5EF4-FFF2-40B4-BE49-F238E27FC236}">
                <a16:creationId xmlns:a16="http://schemas.microsoft.com/office/drawing/2014/main" id="{46B4A9A7-1EE1-43B5-B4D5-150CD377D599}"/>
              </a:ext>
            </a:extLst>
          </p:cNvPr>
          <p:cNvSpPr/>
          <p:nvPr/>
        </p:nvSpPr>
        <p:spPr>
          <a:xfrm>
            <a:off x="4719814" y="4265353"/>
            <a:ext cx="3495132" cy="1678555"/>
          </a:xfrm>
          <a:prstGeom prst="rect">
            <a:avLst/>
          </a:prstGeom>
          <a:solidFill>
            <a:srgbClr val="F2EFFE"/>
          </a:solidFill>
          <a:ln>
            <a:solidFill>
              <a:srgbClr val="D9CC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u="sng" dirty="0">
                <a:solidFill>
                  <a:schemeClr val="tx1"/>
                </a:solidFill>
                <a:latin typeface="Roboto Condensed Light" panose="02000000000000000000" pitchFamily="2" charset="0"/>
                <a:ea typeface="Roboto Condensed Light" panose="02000000000000000000" pitchFamily="2" charset="0"/>
              </a:rPr>
              <a:t>Mini radiance treatment</a:t>
            </a:r>
            <a:r>
              <a:rPr lang="en-US" sz="1400" dirty="0">
                <a:solidFill>
                  <a:schemeClr val="tx1"/>
                </a:solidFill>
                <a:latin typeface="Roboto Condensed Light" panose="02000000000000000000" pitchFamily="2" charset="0"/>
                <a:ea typeface="Roboto Condensed Light" panose="02000000000000000000" pitchFamily="2" charset="0"/>
              </a:rPr>
              <a:t>: </a:t>
            </a:r>
            <a:r>
              <a:rPr lang="en-US" sz="1400" b="1" dirty="0">
                <a:solidFill>
                  <a:schemeClr val="tx1"/>
                </a:solidFill>
                <a:latin typeface="Roboto Condensed Light" panose="02000000000000000000" pitchFamily="2" charset="0"/>
                <a:ea typeface="Roboto Condensed Light" panose="02000000000000000000" pitchFamily="2" charset="0"/>
              </a:rPr>
              <a:t>Promote the C20 Serum and Vitamin C25 treatment for maximum radiance for the festive season</a:t>
            </a:r>
            <a:r>
              <a:rPr lang="en-US" sz="1400" dirty="0">
                <a:solidFill>
                  <a:schemeClr val="tx1"/>
                </a:solidFill>
                <a:latin typeface="Roboto Condensed Light" panose="02000000000000000000" pitchFamily="2" charset="0"/>
                <a:ea typeface="Roboto Condensed Light" panose="02000000000000000000" pitchFamily="2" charset="0"/>
              </a:rPr>
              <a:t>.</a:t>
            </a:r>
          </a:p>
          <a:p>
            <a:pPr algn="just"/>
            <a:r>
              <a:rPr lang="en-US" sz="1400" dirty="0">
                <a:solidFill>
                  <a:schemeClr val="tx1"/>
                </a:solidFill>
                <a:latin typeface="Roboto Condensed Light" panose="02000000000000000000" pitchFamily="2" charset="0"/>
                <a:ea typeface="Roboto Condensed Light" panose="02000000000000000000" pitchFamily="2" charset="0"/>
              </a:rPr>
              <a:t>20 min appointment</a:t>
            </a:r>
          </a:p>
          <a:p>
            <a:pPr marL="285750" indent="-285750" algn="just">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Skin cleansing</a:t>
            </a:r>
          </a:p>
          <a:p>
            <a:pPr marL="285750" indent="-285750" algn="just">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Peeling Lumière</a:t>
            </a:r>
          </a:p>
          <a:p>
            <a:pPr marL="285750" indent="-285750" algn="just">
              <a:buFont typeface="Arial" panose="020B0604020202020204"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Application of C25 Serum</a:t>
            </a:r>
            <a:endParaRPr lang="fr-FR" sz="1400" dirty="0">
              <a:solidFill>
                <a:schemeClr val="tx1"/>
              </a:solidFill>
              <a:latin typeface="Roboto Condensed Light" panose="02000000000000000000" pitchFamily="2" charset="0"/>
              <a:ea typeface="Roboto Condensed Light" panose="02000000000000000000" pitchFamily="2" charset="0"/>
            </a:endParaRPr>
          </a:p>
        </p:txBody>
      </p:sp>
      <p:pic>
        <p:nvPicPr>
          <p:cNvPr id="18" name="Image 17">
            <a:extLst>
              <a:ext uri="{FF2B5EF4-FFF2-40B4-BE49-F238E27FC236}">
                <a16:creationId xmlns:a16="http://schemas.microsoft.com/office/drawing/2014/main" id="{A9EF0C91-462E-41A2-A7CF-2535FC2854F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318019" y="1882503"/>
            <a:ext cx="1528379" cy="2280965"/>
          </a:xfrm>
          <a:prstGeom prst="rect">
            <a:avLst/>
          </a:prstGeom>
        </p:spPr>
      </p:pic>
    </p:spTree>
    <p:extLst>
      <p:ext uri="{BB962C8B-B14F-4D97-AF65-F5344CB8AC3E}">
        <p14:creationId xmlns:p14="http://schemas.microsoft.com/office/powerpoint/2010/main" val="86489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6">
            <a:extLst>
              <a:ext uri="{FF2B5EF4-FFF2-40B4-BE49-F238E27FC236}">
                <a16:creationId xmlns:a16="http://schemas.microsoft.com/office/drawing/2014/main" id="{651EC0C8-5C86-4B62-A5CD-4998307AEC53}"/>
              </a:ext>
            </a:extLst>
          </p:cNvPr>
          <p:cNvSpPr txBox="1">
            <a:spLocks/>
          </p:cNvSpPr>
          <p:nvPr/>
        </p:nvSpPr>
        <p:spPr>
          <a:xfrm>
            <a:off x="1106025" y="963817"/>
            <a:ext cx="10232010" cy="481434"/>
          </a:xfrm>
          <a:prstGeom prst="rect">
            <a:avLst/>
          </a:prstGeom>
        </p:spPr>
        <p:txBody>
          <a:bodyPr vert="horz" lIns="91440" tIns="45720" rIns="91440" bIns="45720" rtlCol="0" anchor="ctr">
            <a:noAutofit/>
          </a:bodyPr>
          <a:lstStyle>
            <a:defPPr>
              <a:defRPr lang="fr-FR"/>
            </a:defPPr>
            <a:lvl1pPr algn="ctr">
              <a:lnSpc>
                <a:spcPct val="90000"/>
              </a:lnSpc>
              <a:spcBef>
                <a:spcPct val="0"/>
              </a:spcBef>
              <a:buNone/>
              <a:defRPr sz="3600">
                <a:solidFill>
                  <a:srgbClr val="3E3E3E"/>
                </a:solidFill>
                <a:latin typeface="KyivType Sans2" panose="00000500000000000000" pitchFamily="50" charset="0"/>
                <a:ea typeface="+mj-ea"/>
                <a:cs typeface="+mj-cs"/>
              </a:defRPr>
            </a:lvl1pPr>
          </a:lstStyle>
          <a:p>
            <a:r>
              <a:rPr lang="fr-FR" dirty="0"/>
              <a:t>Local partnerships :</a:t>
            </a:r>
          </a:p>
        </p:txBody>
      </p:sp>
      <p:graphicFrame>
        <p:nvGraphicFramePr>
          <p:cNvPr id="7" name="Objet 6">
            <a:extLst>
              <a:ext uri="{FF2B5EF4-FFF2-40B4-BE49-F238E27FC236}">
                <a16:creationId xmlns:a16="http://schemas.microsoft.com/office/drawing/2014/main" id="{5CA6E6BA-DD4C-410D-AFDE-D9A34FB938B3}"/>
              </a:ext>
            </a:extLst>
          </p:cNvPr>
          <p:cNvGraphicFramePr>
            <a:graphicFrameLocks noChangeAspect="1"/>
          </p:cNvGraphicFramePr>
          <p:nvPr>
            <p:extLst>
              <p:ext uri="{D42A27DB-BD31-4B8C-83A1-F6EECF244321}">
                <p14:modId xmlns:p14="http://schemas.microsoft.com/office/powerpoint/2010/main" val="101120142"/>
              </p:ext>
            </p:extLst>
          </p:nvPr>
        </p:nvGraphicFramePr>
        <p:xfrm>
          <a:off x="7086844" y="3544032"/>
          <a:ext cx="4792663" cy="3025775"/>
        </p:xfrm>
        <a:graphic>
          <a:graphicData uri="http://schemas.openxmlformats.org/presentationml/2006/ole">
            <mc:AlternateContent xmlns:mc="http://schemas.openxmlformats.org/markup-compatibility/2006">
              <mc:Choice xmlns:v="urn:schemas-microsoft-com:vml" Requires="v">
                <p:oleObj spid="_x0000_s16432" name="Bitmap Image" r:id="rId4" imgW="4793040" imgH="3025080" progId="PBrush">
                  <p:embed/>
                </p:oleObj>
              </mc:Choice>
              <mc:Fallback>
                <p:oleObj name="Bitmap Image" r:id="rId4" imgW="4793040" imgH="3025080" progId="PBrush">
                  <p:embed/>
                  <p:pic>
                    <p:nvPicPr>
                      <p:cNvPr id="0" name=""/>
                      <p:cNvPicPr/>
                      <p:nvPr/>
                    </p:nvPicPr>
                    <p:blipFill>
                      <a:blip r:embed="rId5"/>
                      <a:stretch>
                        <a:fillRect/>
                      </a:stretch>
                    </p:blipFill>
                    <p:spPr>
                      <a:xfrm>
                        <a:off x="7086844" y="3544032"/>
                        <a:ext cx="4792663" cy="3025775"/>
                      </a:xfrm>
                      <a:prstGeom prst="rect">
                        <a:avLst/>
                      </a:prstGeom>
                      <a:ln>
                        <a:solidFill>
                          <a:schemeClr val="tx1"/>
                        </a:solidFill>
                      </a:ln>
                    </p:spPr>
                  </p:pic>
                </p:oleObj>
              </mc:Fallback>
            </mc:AlternateContent>
          </a:graphicData>
        </a:graphic>
      </p:graphicFrame>
      <p:sp>
        <p:nvSpPr>
          <p:cNvPr id="8" name="Espace réservé du contenu 2">
            <a:extLst>
              <a:ext uri="{FF2B5EF4-FFF2-40B4-BE49-F238E27FC236}">
                <a16:creationId xmlns:a16="http://schemas.microsoft.com/office/drawing/2014/main" id="{A495438C-D659-4DEC-9FA2-D2E9D7B3602E}"/>
              </a:ext>
            </a:extLst>
          </p:cNvPr>
          <p:cNvSpPr txBox="1">
            <a:spLocks/>
          </p:cNvSpPr>
          <p:nvPr/>
        </p:nvSpPr>
        <p:spPr>
          <a:xfrm>
            <a:off x="7086844" y="2411289"/>
            <a:ext cx="4792663" cy="90267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399"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None/>
            </a:pPr>
            <a:endParaRPr lang="fr-FR" dirty="0">
              <a:solidFill>
                <a:srgbClr val="374151"/>
              </a:solidFill>
              <a:latin typeface="Roboto Light" panose="02000000000000000000" pitchFamily="2" charset="0"/>
              <a:ea typeface="Roboto Light" panose="02000000000000000000" pitchFamily="2" charset="0"/>
            </a:endParaRPr>
          </a:p>
          <a:p>
            <a:pPr marL="0" lvl="1" indent="0" algn="ctr">
              <a:buFont typeface="Arial" panose="020B0604020202020204" pitchFamily="34" charset="0"/>
              <a:buNone/>
            </a:pPr>
            <a:r>
              <a:rPr lang="en-US" dirty="0">
                <a:solidFill>
                  <a:srgbClr val="374151"/>
                </a:solidFill>
                <a:latin typeface="Roboto Light" panose="02000000000000000000" pitchFamily="2" charset="0"/>
                <a:ea typeface="Roboto Light" panose="02000000000000000000" pitchFamily="2" charset="0"/>
              </a:rPr>
              <a:t>Take part in local Christmas markets to promote your institute.</a:t>
            </a:r>
            <a:endParaRPr lang="fr-FR" dirty="0">
              <a:latin typeface="Roboto Light" panose="02000000000000000000" pitchFamily="2" charset="0"/>
              <a:ea typeface="Roboto Light" panose="02000000000000000000" pitchFamily="2" charset="0"/>
            </a:endParaRPr>
          </a:p>
        </p:txBody>
      </p:sp>
      <p:sp>
        <p:nvSpPr>
          <p:cNvPr id="9" name="Rectangle 8">
            <a:extLst>
              <a:ext uri="{FF2B5EF4-FFF2-40B4-BE49-F238E27FC236}">
                <a16:creationId xmlns:a16="http://schemas.microsoft.com/office/drawing/2014/main" id="{2F954942-286C-49D3-87FB-B65DB2DFDB98}"/>
              </a:ext>
            </a:extLst>
          </p:cNvPr>
          <p:cNvSpPr/>
          <p:nvPr/>
        </p:nvSpPr>
        <p:spPr>
          <a:xfrm>
            <a:off x="1469437" y="2419946"/>
            <a:ext cx="3676990" cy="2210667"/>
          </a:xfrm>
          <a:prstGeom prst="rect">
            <a:avLst/>
          </a:prstGeom>
          <a:solidFill>
            <a:srgbClr val="F2EFFE"/>
          </a:solidFill>
          <a:ln>
            <a:solidFill>
              <a:srgbClr val="D9CC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u="sng" dirty="0">
                <a:solidFill>
                  <a:schemeClr val="tx1"/>
                </a:solidFill>
                <a:latin typeface="Roboto Condensed Light" panose="02000000000000000000" pitchFamily="2" charset="0"/>
                <a:ea typeface="Roboto Condensed Light" panose="02000000000000000000" pitchFamily="2" charset="0"/>
              </a:rPr>
              <a:t>Partnership:</a:t>
            </a:r>
          </a:p>
          <a:p>
            <a:pPr algn="ctr"/>
            <a:endParaRPr lang="fr-FR" sz="1400" u="sng" dirty="0">
              <a:solidFill>
                <a:schemeClr val="tx1"/>
              </a:solidFill>
              <a:latin typeface="Roboto Condensed Light" panose="02000000000000000000" pitchFamily="2" charset="0"/>
              <a:ea typeface="Roboto Condensed Light" panose="02000000000000000000" pitchFamily="2" charset="0"/>
            </a:endParaRPr>
          </a:p>
          <a:p>
            <a:pPr algn="ctr"/>
            <a:r>
              <a:rPr lang="en-US" sz="1400" dirty="0">
                <a:solidFill>
                  <a:schemeClr val="tx1"/>
                </a:solidFill>
                <a:latin typeface="Roboto Condensed Light" panose="02000000000000000000" pitchFamily="2" charset="0"/>
                <a:ea typeface="Roboto Condensed Light" panose="02000000000000000000" pitchFamily="2" charset="0"/>
              </a:rPr>
              <a:t>Work with other local businesses to offer </a:t>
            </a:r>
            <a:r>
              <a:rPr lang="en-US" sz="1400" b="1" dirty="0">
                <a:solidFill>
                  <a:schemeClr val="tx1"/>
                </a:solidFill>
                <a:latin typeface="Roboto Condensed Light" panose="02000000000000000000" pitchFamily="2" charset="0"/>
                <a:ea typeface="Roboto Condensed Light" panose="02000000000000000000" pitchFamily="2" charset="0"/>
              </a:rPr>
              <a:t>cross-promotions</a:t>
            </a:r>
            <a:r>
              <a:rPr lang="en-US" sz="1400" dirty="0">
                <a:solidFill>
                  <a:schemeClr val="tx1"/>
                </a:solidFill>
                <a:latin typeface="Roboto Condensed Light" panose="02000000000000000000" pitchFamily="2" charset="0"/>
                <a:ea typeface="Roboto Condensed Light" panose="02000000000000000000" pitchFamily="2" charset="0"/>
              </a:rPr>
              <a:t>. </a:t>
            </a:r>
          </a:p>
          <a:p>
            <a:pPr algn="ctr"/>
            <a:r>
              <a:rPr lang="en-US" sz="1400" dirty="0">
                <a:solidFill>
                  <a:schemeClr val="tx1"/>
                </a:solidFill>
                <a:latin typeface="Roboto Condensed Light" panose="02000000000000000000" pitchFamily="2" charset="0"/>
                <a:ea typeface="Roboto Condensed Light" panose="02000000000000000000" pitchFamily="2" charset="0"/>
              </a:rPr>
              <a:t>E.g. 10% discount on a service (beauty salon, hairdresser, etc.) or a free coffee, dessert, glass of sparkling wine, etc. in a restaurant.</a:t>
            </a:r>
            <a:endParaRPr lang="fr-FR" sz="1400" i="1" dirty="0">
              <a:solidFill>
                <a:schemeClr val="tx1"/>
              </a:solidFill>
              <a:latin typeface="Roboto Condensed Light" panose="02000000000000000000" pitchFamily="2" charset="0"/>
              <a:ea typeface="Roboto Condensed Light" panose="02000000000000000000" pitchFamily="2" charset="0"/>
            </a:endParaRPr>
          </a:p>
        </p:txBody>
      </p:sp>
      <p:graphicFrame>
        <p:nvGraphicFramePr>
          <p:cNvPr id="12" name="Objet 11">
            <a:extLst>
              <a:ext uri="{FF2B5EF4-FFF2-40B4-BE49-F238E27FC236}">
                <a16:creationId xmlns:a16="http://schemas.microsoft.com/office/drawing/2014/main" id="{A3699814-C4F2-47E8-93A0-FB0C63EB4ACA}"/>
              </a:ext>
            </a:extLst>
          </p:cNvPr>
          <p:cNvGraphicFramePr>
            <a:graphicFrameLocks noChangeAspect="1"/>
          </p:cNvGraphicFramePr>
          <p:nvPr>
            <p:extLst>
              <p:ext uri="{D42A27DB-BD31-4B8C-83A1-F6EECF244321}">
                <p14:modId xmlns:p14="http://schemas.microsoft.com/office/powerpoint/2010/main" val="3010864232"/>
              </p:ext>
            </p:extLst>
          </p:nvPr>
        </p:nvGraphicFramePr>
        <p:xfrm>
          <a:off x="1922716" y="5195003"/>
          <a:ext cx="2582863" cy="1211263"/>
        </p:xfrm>
        <a:graphic>
          <a:graphicData uri="http://schemas.openxmlformats.org/presentationml/2006/ole">
            <mc:AlternateContent xmlns:mc="http://schemas.openxmlformats.org/markup-compatibility/2006">
              <mc:Choice xmlns:v="urn:schemas-microsoft-com:vml" Requires="v">
                <p:oleObj spid="_x0000_s16433" name="Bitmap Image" r:id="rId6" imgW="2583360" imgH="1211760" progId="PBrush">
                  <p:embed/>
                </p:oleObj>
              </mc:Choice>
              <mc:Fallback>
                <p:oleObj name="Bitmap Image" r:id="rId6" imgW="2583360" imgH="1211760" progId="PBrush">
                  <p:embed/>
                  <p:pic>
                    <p:nvPicPr>
                      <p:cNvPr id="0" name=""/>
                      <p:cNvPicPr/>
                      <p:nvPr/>
                    </p:nvPicPr>
                    <p:blipFill>
                      <a:blip r:embed="rId7"/>
                      <a:stretch>
                        <a:fillRect/>
                      </a:stretch>
                    </p:blipFill>
                    <p:spPr>
                      <a:xfrm>
                        <a:off x="1922716" y="5195003"/>
                        <a:ext cx="2582863" cy="1211263"/>
                      </a:xfrm>
                      <a:prstGeom prst="rect">
                        <a:avLst/>
                      </a:prstGeom>
                    </p:spPr>
                  </p:pic>
                </p:oleObj>
              </mc:Fallback>
            </mc:AlternateContent>
          </a:graphicData>
        </a:graphic>
      </p:graphicFrame>
    </p:spTree>
    <p:extLst>
      <p:ext uri="{BB962C8B-B14F-4D97-AF65-F5344CB8AC3E}">
        <p14:creationId xmlns:p14="http://schemas.microsoft.com/office/powerpoint/2010/main" val="12956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F2CD7D4-5B1B-8CE9-CC8B-95602DD85BF4}"/>
              </a:ext>
            </a:extLst>
          </p:cNvPr>
          <p:cNvPicPr>
            <a:picLocks noChangeAspect="1"/>
          </p:cNvPicPr>
          <p:nvPr/>
        </p:nvPicPr>
        <p:blipFill>
          <a:blip r:embed="rId3"/>
          <a:stretch>
            <a:fillRect/>
          </a:stretch>
        </p:blipFill>
        <p:spPr>
          <a:xfrm>
            <a:off x="0" y="0"/>
            <a:ext cx="12192000" cy="6934954"/>
          </a:xfrm>
          <a:prstGeom prst="rect">
            <a:avLst/>
          </a:prstGeom>
        </p:spPr>
      </p:pic>
      <p:pic>
        <p:nvPicPr>
          <p:cNvPr id="4" name="Imag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88098" y="5479186"/>
            <a:ext cx="913854" cy="788275"/>
          </a:xfrm>
          <a:prstGeom prst="rect">
            <a:avLst/>
          </a:prstGeom>
        </p:spPr>
      </p:pic>
      <p:sp>
        <p:nvSpPr>
          <p:cNvPr id="2" name="ZoneTexte 1"/>
          <p:cNvSpPr txBox="1"/>
          <p:nvPr/>
        </p:nvSpPr>
        <p:spPr>
          <a:xfrm>
            <a:off x="10436324" y="6375558"/>
            <a:ext cx="2354376" cy="307777"/>
          </a:xfrm>
          <a:prstGeom prst="rect">
            <a:avLst/>
          </a:prstGeom>
          <a:noFill/>
        </p:spPr>
        <p:txBody>
          <a:bodyPr wrap="square" rtlCol="0">
            <a:spAutoFit/>
          </a:bodyPr>
          <a:lstStyle/>
          <a:p>
            <a:r>
              <a:rPr lang="fr-FR" sz="1400" i="1" dirty="0">
                <a:latin typeface="Roboto Mono Light" panose="00000009000000000000" pitchFamily="49" charset="0"/>
                <a:ea typeface="Roboto Mono Light" panose="00000009000000000000" pitchFamily="49" charset="0"/>
              </a:rPr>
              <a:t>September 2023</a:t>
            </a:r>
          </a:p>
        </p:txBody>
      </p:sp>
      <p:sp>
        <p:nvSpPr>
          <p:cNvPr id="7" name="ZoneTexte 6">
            <a:extLst>
              <a:ext uri="{FF2B5EF4-FFF2-40B4-BE49-F238E27FC236}">
                <a16:creationId xmlns:a16="http://schemas.microsoft.com/office/drawing/2014/main" id="{3D06CA57-C3F0-4B41-9F14-70F2A837F018}"/>
              </a:ext>
            </a:extLst>
          </p:cNvPr>
          <p:cNvSpPr txBox="1"/>
          <p:nvPr/>
        </p:nvSpPr>
        <p:spPr>
          <a:xfrm>
            <a:off x="2199921" y="2443497"/>
            <a:ext cx="7792157" cy="3508653"/>
          </a:xfrm>
          <a:prstGeom prst="rect">
            <a:avLst/>
          </a:prstGeom>
          <a:noFill/>
        </p:spPr>
        <p:txBody>
          <a:bodyPr wrap="square" rtlCol="0">
            <a:spAutoFit/>
          </a:bodyPr>
          <a:lstStyle/>
          <a:p>
            <a:pPr algn="ctr"/>
            <a:r>
              <a:rPr lang="fr-FR" sz="15000" dirty="0">
                <a:solidFill>
                  <a:schemeClr val="bg1"/>
                </a:solidFill>
                <a:latin typeface="KyivType Sans2" panose="00000500000000000000" pitchFamily="50" charset="0"/>
              </a:rPr>
              <a:t>30%</a:t>
            </a:r>
            <a:endParaRPr lang="fr-FR" sz="15000" dirty="0">
              <a:solidFill>
                <a:srgbClr val="C2AAD0"/>
              </a:solidFill>
              <a:latin typeface="KyivType Sans2" panose="00000500000000000000" pitchFamily="50" charset="0"/>
            </a:endParaRPr>
          </a:p>
          <a:p>
            <a:pPr algn="ctr"/>
            <a:endParaRPr lang="fr-FR" sz="7200" dirty="0">
              <a:solidFill>
                <a:srgbClr val="C2AAD0"/>
              </a:solidFill>
              <a:latin typeface="KyivType Sans2" panose="00000500000000000000" pitchFamily="50" charset="0"/>
            </a:endParaRPr>
          </a:p>
        </p:txBody>
      </p:sp>
    </p:spTree>
    <p:extLst>
      <p:ext uri="{BB962C8B-B14F-4D97-AF65-F5344CB8AC3E}">
        <p14:creationId xmlns:p14="http://schemas.microsoft.com/office/powerpoint/2010/main" val="6899167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t 11">
            <a:extLst>
              <a:ext uri="{FF2B5EF4-FFF2-40B4-BE49-F238E27FC236}">
                <a16:creationId xmlns:a16="http://schemas.microsoft.com/office/drawing/2014/main" id="{ED1F6874-004D-4FA1-A55F-955D4C429A23}"/>
              </a:ext>
            </a:extLst>
          </p:cNvPr>
          <p:cNvGraphicFramePr>
            <a:graphicFrameLocks noChangeAspect="1"/>
          </p:cNvGraphicFramePr>
          <p:nvPr>
            <p:extLst>
              <p:ext uri="{D42A27DB-BD31-4B8C-83A1-F6EECF244321}">
                <p14:modId xmlns:p14="http://schemas.microsoft.com/office/powerpoint/2010/main" val="3710403138"/>
              </p:ext>
            </p:extLst>
          </p:nvPr>
        </p:nvGraphicFramePr>
        <p:xfrm>
          <a:off x="920977" y="2152620"/>
          <a:ext cx="1429429" cy="1411963"/>
        </p:xfrm>
        <a:graphic>
          <a:graphicData uri="http://schemas.openxmlformats.org/presentationml/2006/ole">
            <mc:AlternateContent xmlns:mc="http://schemas.openxmlformats.org/markup-compatibility/2006">
              <mc:Choice xmlns:v="urn:schemas-microsoft-com:vml" Requires="v">
                <p:oleObj spid="_x0000_s4171" name="Bitmap Image" r:id="rId4" imgW="2468880" imgH="2438280" progId="PBrush">
                  <p:embed/>
                </p:oleObj>
              </mc:Choice>
              <mc:Fallback>
                <p:oleObj name="Bitmap Image" r:id="rId4" imgW="2468880" imgH="2438280" progId="PBrush">
                  <p:embed/>
                  <p:pic>
                    <p:nvPicPr>
                      <p:cNvPr id="0" name=""/>
                      <p:cNvPicPr/>
                      <p:nvPr/>
                    </p:nvPicPr>
                    <p:blipFill>
                      <a:blip r:embed="rId5"/>
                      <a:stretch>
                        <a:fillRect/>
                      </a:stretch>
                    </p:blipFill>
                    <p:spPr>
                      <a:xfrm>
                        <a:off x="920977" y="2152620"/>
                        <a:ext cx="1429429" cy="1411963"/>
                      </a:xfrm>
                      <a:prstGeom prst="rect">
                        <a:avLst/>
                      </a:prstGeom>
                    </p:spPr>
                  </p:pic>
                </p:oleObj>
              </mc:Fallback>
            </mc:AlternateContent>
          </a:graphicData>
        </a:graphic>
      </p:graphicFrame>
      <p:graphicFrame>
        <p:nvGraphicFramePr>
          <p:cNvPr id="4" name="Objet 3">
            <a:extLst>
              <a:ext uri="{FF2B5EF4-FFF2-40B4-BE49-F238E27FC236}">
                <a16:creationId xmlns:a16="http://schemas.microsoft.com/office/drawing/2014/main" id="{F7FD9853-CB47-4A7E-A531-ABA6A3E74FBD}"/>
              </a:ext>
            </a:extLst>
          </p:cNvPr>
          <p:cNvGraphicFramePr>
            <a:graphicFrameLocks noChangeAspect="1"/>
          </p:cNvGraphicFramePr>
          <p:nvPr>
            <p:extLst>
              <p:ext uri="{D42A27DB-BD31-4B8C-83A1-F6EECF244321}">
                <p14:modId xmlns:p14="http://schemas.microsoft.com/office/powerpoint/2010/main" val="190761791"/>
              </p:ext>
            </p:extLst>
          </p:nvPr>
        </p:nvGraphicFramePr>
        <p:xfrm>
          <a:off x="6647197" y="1760804"/>
          <a:ext cx="1871500" cy="1998433"/>
        </p:xfrm>
        <a:graphic>
          <a:graphicData uri="http://schemas.openxmlformats.org/presentationml/2006/ole">
            <mc:AlternateContent xmlns:mc="http://schemas.openxmlformats.org/markup-compatibility/2006">
              <mc:Choice xmlns:v="urn:schemas-microsoft-com:vml" Requires="v">
                <p:oleObj spid="_x0000_s4172" name="Bitmap Image" r:id="rId6" imgW="2926080" imgH="3124080" progId="PBrush">
                  <p:embed/>
                </p:oleObj>
              </mc:Choice>
              <mc:Fallback>
                <p:oleObj name="Bitmap Image" r:id="rId6" imgW="2926080" imgH="3124080" progId="PBrush">
                  <p:embed/>
                  <p:pic>
                    <p:nvPicPr>
                      <p:cNvPr id="0" name=""/>
                      <p:cNvPicPr/>
                      <p:nvPr/>
                    </p:nvPicPr>
                    <p:blipFill>
                      <a:blip r:embed="rId7"/>
                      <a:stretch>
                        <a:fillRect/>
                      </a:stretch>
                    </p:blipFill>
                    <p:spPr>
                      <a:xfrm>
                        <a:off x="6647197" y="1760804"/>
                        <a:ext cx="1871500" cy="1998433"/>
                      </a:xfrm>
                      <a:prstGeom prst="rect">
                        <a:avLst/>
                      </a:prstGeom>
                    </p:spPr>
                  </p:pic>
                </p:oleObj>
              </mc:Fallback>
            </mc:AlternateContent>
          </a:graphicData>
        </a:graphic>
      </p:graphicFrame>
      <p:pic>
        <p:nvPicPr>
          <p:cNvPr id="4098" name="Picture 2">
            <a:extLst>
              <a:ext uri="{FF2B5EF4-FFF2-40B4-BE49-F238E27FC236}">
                <a16:creationId xmlns:a16="http://schemas.microsoft.com/office/drawing/2014/main" id="{05366D62-C035-45BC-819F-5C7AD41394FF}"/>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9334087" y="1608783"/>
            <a:ext cx="2448186" cy="215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07A2449B-00BF-496E-B6B7-350142FA0456}"/>
              </a:ext>
            </a:extLst>
          </p:cNvPr>
          <p:cNvSpPr/>
          <p:nvPr/>
        </p:nvSpPr>
        <p:spPr>
          <a:xfrm>
            <a:off x="6202625" y="3819990"/>
            <a:ext cx="2760644" cy="2212320"/>
          </a:xfrm>
          <a:prstGeom prst="rect">
            <a:avLst/>
          </a:prstGeom>
          <a:solidFill>
            <a:srgbClr val="F2EFFE"/>
          </a:solidFill>
          <a:ln>
            <a:solidFill>
              <a:srgbClr val="D9CC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sng" dirty="0">
                <a:solidFill>
                  <a:schemeClr val="tx1"/>
                </a:solidFill>
                <a:latin typeface="Roboto Condensed Light" panose="02000000000000000000" pitchFamily="2" charset="0"/>
                <a:ea typeface="Roboto Condensed Light" panose="02000000000000000000" pitchFamily="2" charset="0"/>
              </a:rPr>
              <a:t>Wheel of fortune</a:t>
            </a:r>
            <a:r>
              <a:rPr lang="en-US" sz="1400" dirty="0">
                <a:solidFill>
                  <a:schemeClr val="tx1"/>
                </a:solidFill>
                <a:latin typeface="Roboto Condensed Light" panose="02000000000000000000" pitchFamily="2" charset="0"/>
                <a:ea typeface="Roboto Condensed Light" panose="02000000000000000000" pitchFamily="2" charset="0"/>
              </a:rPr>
              <a:t>: </a:t>
            </a:r>
          </a:p>
          <a:p>
            <a:pPr algn="ctr"/>
            <a:r>
              <a:rPr lang="en-US" sz="1400" b="1" dirty="0">
                <a:solidFill>
                  <a:schemeClr val="tx1"/>
                </a:solidFill>
                <a:latin typeface="Roboto Condensed Light" panose="02000000000000000000" pitchFamily="2" charset="0"/>
                <a:ea typeface="Roboto Condensed Light" panose="02000000000000000000" pitchFamily="2" charset="0"/>
              </a:rPr>
              <a:t>Spin the wheel with each customer</a:t>
            </a:r>
          </a:p>
          <a:p>
            <a:pPr algn="ctr"/>
            <a:r>
              <a:rPr lang="en-US" sz="1400" i="1" dirty="0">
                <a:solidFill>
                  <a:schemeClr val="tx1"/>
                </a:solidFill>
                <a:latin typeface="Roboto Condensed Light" panose="02000000000000000000" pitchFamily="2" charset="0"/>
                <a:ea typeface="Roboto Condensed Light" panose="02000000000000000000" pitchFamily="2" charset="0"/>
              </a:rPr>
              <a:t>To be won (example) :</a:t>
            </a:r>
          </a:p>
          <a:p>
            <a:pPr marL="285750" indent="-285750">
              <a:buFont typeface="Arial" panose="020B0604020202020204" pitchFamily="34" charset="0"/>
              <a:buChar char="•"/>
            </a:pPr>
            <a:r>
              <a:rPr lang="en-US" sz="1400" i="1" dirty="0">
                <a:solidFill>
                  <a:schemeClr val="tx1"/>
                </a:solidFill>
                <a:latin typeface="Roboto Condensed Light" panose="02000000000000000000" pitchFamily="2" charset="0"/>
                <a:ea typeface="Roboto Condensed Light" panose="02000000000000000000" pitchFamily="2" charset="0"/>
              </a:rPr>
              <a:t>1 Yon-Ka travel size product</a:t>
            </a:r>
          </a:p>
          <a:p>
            <a:pPr marL="285750" indent="-285750">
              <a:buFont typeface="Arial" panose="020B0604020202020204" pitchFamily="34" charset="0"/>
              <a:buChar char="•"/>
            </a:pPr>
            <a:r>
              <a:rPr lang="en-US" sz="1400" i="1" dirty="0">
                <a:solidFill>
                  <a:schemeClr val="tx1"/>
                </a:solidFill>
                <a:latin typeface="Roboto Condensed Light" panose="02000000000000000000" pitchFamily="2" charset="0"/>
                <a:ea typeface="Roboto Condensed Light" panose="02000000000000000000" pitchFamily="2" charset="0"/>
              </a:rPr>
              <a:t>10% discount on a facial treatment</a:t>
            </a:r>
          </a:p>
          <a:p>
            <a:pPr marL="285750" indent="-285750">
              <a:buFont typeface="Arial" panose="020B0604020202020204" pitchFamily="34" charset="0"/>
              <a:buChar char="•"/>
            </a:pPr>
            <a:r>
              <a:rPr lang="en-US" sz="1400" i="1" dirty="0">
                <a:solidFill>
                  <a:schemeClr val="tx1"/>
                </a:solidFill>
                <a:latin typeface="Roboto Condensed Light" panose="02000000000000000000" pitchFamily="2" charset="0"/>
                <a:ea typeface="Roboto Condensed Light" panose="02000000000000000000" pitchFamily="2" charset="0"/>
              </a:rPr>
              <a:t>15% discount on a body treatment</a:t>
            </a:r>
          </a:p>
          <a:p>
            <a:pPr marL="285750" indent="-285750">
              <a:buFont typeface="Arial" panose="020B0604020202020204" pitchFamily="34" charset="0"/>
              <a:buChar char="•"/>
            </a:pPr>
            <a:r>
              <a:rPr lang="en-US" sz="1400" i="1" dirty="0">
                <a:solidFill>
                  <a:schemeClr val="tx1"/>
                </a:solidFill>
                <a:latin typeface="Roboto Condensed Light" panose="02000000000000000000" pitchFamily="2" charset="0"/>
                <a:ea typeface="Roboto Condensed Light" panose="02000000000000000000" pitchFamily="2" charset="0"/>
              </a:rPr>
              <a:t>20% discount on purchases of €100 or more</a:t>
            </a:r>
          </a:p>
          <a:p>
            <a:pPr marL="285750" indent="-285750">
              <a:buFont typeface="Arial" panose="020B0604020202020204" pitchFamily="34" charset="0"/>
              <a:buChar char="•"/>
            </a:pPr>
            <a:r>
              <a:rPr lang="en-US" sz="1400" i="1" dirty="0">
                <a:solidFill>
                  <a:schemeClr val="tx1"/>
                </a:solidFill>
                <a:latin typeface="Roboto Condensed Light" panose="02000000000000000000" pitchFamily="2" charset="0"/>
                <a:ea typeface="Roboto Condensed Light" panose="02000000000000000000" pitchFamily="2" charset="0"/>
              </a:rPr>
              <a:t>...</a:t>
            </a:r>
            <a:endParaRPr lang="fr-FR" sz="1400" i="1" dirty="0">
              <a:solidFill>
                <a:schemeClr val="tx1"/>
              </a:solidFill>
              <a:latin typeface="Roboto Condensed Light" panose="02000000000000000000" pitchFamily="2" charset="0"/>
              <a:ea typeface="Roboto Condensed Light" panose="02000000000000000000" pitchFamily="2" charset="0"/>
            </a:endParaRPr>
          </a:p>
        </p:txBody>
      </p:sp>
      <p:sp>
        <p:nvSpPr>
          <p:cNvPr id="9" name="Rectangle 8">
            <a:extLst>
              <a:ext uri="{FF2B5EF4-FFF2-40B4-BE49-F238E27FC236}">
                <a16:creationId xmlns:a16="http://schemas.microsoft.com/office/drawing/2014/main" id="{E190DF76-25D4-4E91-B2B1-28C237B4B841}"/>
              </a:ext>
            </a:extLst>
          </p:cNvPr>
          <p:cNvSpPr/>
          <p:nvPr/>
        </p:nvSpPr>
        <p:spPr>
          <a:xfrm>
            <a:off x="3228997" y="3819990"/>
            <a:ext cx="2760644" cy="1998433"/>
          </a:xfrm>
          <a:prstGeom prst="rect">
            <a:avLst/>
          </a:prstGeom>
          <a:solidFill>
            <a:srgbClr val="F2EFFE"/>
          </a:solidFill>
          <a:ln>
            <a:solidFill>
              <a:srgbClr val="D9CC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sng" dirty="0">
                <a:solidFill>
                  <a:schemeClr val="tx1"/>
                </a:solidFill>
                <a:latin typeface="Roboto Condensed Light" panose="02000000000000000000" pitchFamily="2" charset="0"/>
                <a:ea typeface="Roboto Condensed Light" panose="02000000000000000000" pitchFamily="2" charset="0"/>
              </a:rPr>
              <a:t>Tombola: </a:t>
            </a:r>
          </a:p>
          <a:p>
            <a:pPr algn="ctr"/>
            <a:r>
              <a:rPr lang="en-US" sz="1400" b="1" dirty="0">
                <a:solidFill>
                  <a:schemeClr val="tx1"/>
                </a:solidFill>
                <a:latin typeface="Roboto Condensed Light" panose="02000000000000000000" pitchFamily="2" charset="0"/>
                <a:ea typeface="Roboto Condensed Light" panose="02000000000000000000" pitchFamily="2" charset="0"/>
              </a:rPr>
              <a:t>Prize draw on 24 December</a:t>
            </a:r>
          </a:p>
          <a:p>
            <a:pPr algn="ctr"/>
            <a:r>
              <a:rPr lang="en-US" sz="1400" dirty="0">
                <a:solidFill>
                  <a:schemeClr val="tx1"/>
                </a:solidFill>
                <a:latin typeface="Roboto Condensed Light" panose="02000000000000000000" pitchFamily="2" charset="0"/>
                <a:ea typeface="Roboto Condensed Light" panose="02000000000000000000" pitchFamily="2" charset="0"/>
              </a:rPr>
              <a:t>From 1 to 24 December, after each purchase, the customer places a piece of paper with her name on it in a box.</a:t>
            </a:r>
          </a:p>
          <a:p>
            <a:pPr algn="ctr"/>
            <a:r>
              <a:rPr lang="en-US" sz="1400" i="1" dirty="0">
                <a:solidFill>
                  <a:schemeClr val="tx1"/>
                </a:solidFill>
                <a:latin typeface="Roboto Condensed Light" panose="02000000000000000000" pitchFamily="2" charset="0"/>
                <a:ea typeface="Roboto Condensed Light" panose="02000000000000000000" pitchFamily="2" charset="0"/>
              </a:rPr>
              <a:t>To be won (example) :1 year's facial treatment (1 facial treatment of 1 hour per month)</a:t>
            </a:r>
            <a:endParaRPr lang="fr-FR" sz="1400" i="1" dirty="0">
              <a:solidFill>
                <a:schemeClr val="tx1"/>
              </a:solidFill>
              <a:latin typeface="Roboto Condensed Light" panose="02000000000000000000" pitchFamily="2" charset="0"/>
              <a:ea typeface="Roboto Condensed Light" panose="02000000000000000000" pitchFamily="2" charset="0"/>
            </a:endParaRPr>
          </a:p>
        </p:txBody>
      </p:sp>
      <p:graphicFrame>
        <p:nvGraphicFramePr>
          <p:cNvPr id="11" name="Objet 10">
            <a:extLst>
              <a:ext uri="{FF2B5EF4-FFF2-40B4-BE49-F238E27FC236}">
                <a16:creationId xmlns:a16="http://schemas.microsoft.com/office/drawing/2014/main" id="{901479A8-6E93-46AF-A5BB-C0F72945FC54}"/>
              </a:ext>
            </a:extLst>
          </p:cNvPr>
          <p:cNvGraphicFramePr>
            <a:graphicFrameLocks noChangeAspect="1"/>
          </p:cNvGraphicFramePr>
          <p:nvPr>
            <p:extLst>
              <p:ext uri="{D42A27DB-BD31-4B8C-83A1-F6EECF244321}">
                <p14:modId xmlns:p14="http://schemas.microsoft.com/office/powerpoint/2010/main" val="3384116143"/>
              </p:ext>
            </p:extLst>
          </p:nvPr>
        </p:nvGraphicFramePr>
        <p:xfrm>
          <a:off x="3742474" y="1955457"/>
          <a:ext cx="1733690" cy="1609126"/>
        </p:xfrm>
        <a:graphic>
          <a:graphicData uri="http://schemas.openxmlformats.org/presentationml/2006/ole">
            <mc:AlternateContent xmlns:mc="http://schemas.openxmlformats.org/markup-compatibility/2006">
              <mc:Choice xmlns:v="urn:schemas-microsoft-com:vml" Requires="v">
                <p:oleObj spid="_x0000_s4173" name="Bitmap Image" r:id="rId9" imgW="2430720" imgH="2255400" progId="PBrush">
                  <p:embed/>
                </p:oleObj>
              </mc:Choice>
              <mc:Fallback>
                <p:oleObj name="Bitmap Image" r:id="rId9" imgW="2430720" imgH="2255400" progId="PBrush">
                  <p:embed/>
                  <p:pic>
                    <p:nvPicPr>
                      <p:cNvPr id="0" name=""/>
                      <p:cNvPicPr/>
                      <p:nvPr/>
                    </p:nvPicPr>
                    <p:blipFill>
                      <a:blip r:embed="rId10"/>
                      <a:stretch>
                        <a:fillRect/>
                      </a:stretch>
                    </p:blipFill>
                    <p:spPr>
                      <a:xfrm>
                        <a:off x="3742474" y="1955457"/>
                        <a:ext cx="1733690" cy="1609126"/>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CAE2EF27-EB66-4E67-BA8F-414BC13CED50}"/>
              </a:ext>
            </a:extLst>
          </p:cNvPr>
          <p:cNvSpPr/>
          <p:nvPr/>
        </p:nvSpPr>
        <p:spPr>
          <a:xfrm>
            <a:off x="9177858" y="3819990"/>
            <a:ext cx="2760644" cy="2876085"/>
          </a:xfrm>
          <a:prstGeom prst="rect">
            <a:avLst/>
          </a:prstGeom>
          <a:solidFill>
            <a:srgbClr val="F2EFFE"/>
          </a:solidFill>
          <a:ln>
            <a:solidFill>
              <a:srgbClr val="D9CC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u="sng" dirty="0">
                <a:solidFill>
                  <a:schemeClr val="tx1"/>
                </a:solidFill>
                <a:latin typeface="Roboto Condensed Light" panose="02000000000000000000" pitchFamily="2" charset="0"/>
                <a:ea typeface="Roboto Condensed Light" panose="02000000000000000000" pitchFamily="2" charset="0"/>
              </a:rPr>
              <a:t>Golden Ticket: </a:t>
            </a:r>
          </a:p>
          <a:p>
            <a:pPr algn="ctr"/>
            <a:r>
              <a:rPr lang="fr-FR" sz="1400" b="1" dirty="0">
                <a:solidFill>
                  <a:schemeClr val="tx1"/>
                </a:solidFill>
                <a:latin typeface="Roboto Condensed Light" panose="02000000000000000000" pitchFamily="2" charset="0"/>
                <a:ea typeface="Roboto Condensed Light" panose="02000000000000000000" pitchFamily="2" charset="0"/>
              </a:rPr>
              <a:t>A </a:t>
            </a:r>
            <a:r>
              <a:rPr lang="fr-FR" sz="1400" b="1" dirty="0" err="1">
                <a:solidFill>
                  <a:schemeClr val="tx1"/>
                </a:solidFill>
                <a:latin typeface="Roboto Condensed Light" panose="02000000000000000000" pitchFamily="2" charset="0"/>
                <a:ea typeface="Roboto Condensed Light" panose="02000000000000000000" pitchFamily="2" charset="0"/>
              </a:rPr>
              <a:t>winning</a:t>
            </a:r>
            <a:r>
              <a:rPr lang="fr-FR" sz="1400" b="1" dirty="0">
                <a:solidFill>
                  <a:schemeClr val="tx1"/>
                </a:solidFill>
                <a:latin typeface="Roboto Condensed Light" panose="02000000000000000000" pitchFamily="2" charset="0"/>
                <a:ea typeface="Roboto Condensed Light" panose="02000000000000000000" pitchFamily="2" charset="0"/>
              </a:rPr>
              <a:t> ticket </a:t>
            </a:r>
            <a:r>
              <a:rPr lang="fr-FR" sz="1400" b="1" dirty="0" err="1">
                <a:solidFill>
                  <a:schemeClr val="tx1"/>
                </a:solidFill>
                <a:latin typeface="Roboto Condensed Light" panose="02000000000000000000" pitchFamily="2" charset="0"/>
                <a:ea typeface="Roboto Condensed Light" panose="02000000000000000000" pitchFamily="2" charset="0"/>
              </a:rPr>
              <a:t>hidden</a:t>
            </a:r>
            <a:r>
              <a:rPr lang="fr-FR" sz="1400" b="1" dirty="0">
                <a:solidFill>
                  <a:schemeClr val="tx1"/>
                </a:solidFill>
                <a:latin typeface="Roboto Condensed Light" panose="02000000000000000000" pitchFamily="2" charset="0"/>
                <a:ea typeface="Roboto Condensed Light" panose="02000000000000000000" pitchFamily="2" charset="0"/>
              </a:rPr>
              <a:t> in a </a:t>
            </a:r>
            <a:r>
              <a:rPr lang="fr-FR" sz="1400" b="1" dirty="0" err="1">
                <a:solidFill>
                  <a:schemeClr val="tx1"/>
                </a:solidFill>
                <a:latin typeface="Roboto Condensed Light" panose="02000000000000000000" pitchFamily="2" charset="0"/>
                <a:ea typeface="Roboto Condensed Light" panose="02000000000000000000" pitchFamily="2" charset="0"/>
              </a:rPr>
              <a:t>product</a:t>
            </a:r>
            <a:endParaRPr lang="fr-FR" sz="1400" b="1" dirty="0">
              <a:solidFill>
                <a:schemeClr val="tx1"/>
              </a:solidFill>
              <a:latin typeface="Roboto Condensed Light" panose="02000000000000000000" pitchFamily="2" charset="0"/>
              <a:ea typeface="Roboto Condensed Light" panose="02000000000000000000" pitchFamily="2" charset="0"/>
            </a:endParaRPr>
          </a:p>
          <a:p>
            <a:pPr algn="ctr"/>
            <a:r>
              <a:rPr lang="fr-FR" sz="1400" i="1" dirty="0">
                <a:solidFill>
                  <a:schemeClr val="tx1"/>
                </a:solidFill>
                <a:latin typeface="Roboto Condensed Light" panose="02000000000000000000" pitchFamily="2" charset="0"/>
                <a:ea typeface="Roboto Condensed Light" panose="02000000000000000000" pitchFamily="2" charset="0"/>
              </a:rPr>
              <a:t>To </a:t>
            </a:r>
            <a:r>
              <a:rPr lang="fr-FR" sz="1400" i="1" dirty="0" err="1">
                <a:solidFill>
                  <a:schemeClr val="tx1"/>
                </a:solidFill>
                <a:latin typeface="Roboto Condensed Light" panose="02000000000000000000" pitchFamily="2" charset="0"/>
                <a:ea typeface="Roboto Condensed Light" panose="02000000000000000000" pitchFamily="2" charset="0"/>
              </a:rPr>
              <a:t>be</a:t>
            </a:r>
            <a:r>
              <a:rPr lang="fr-FR" sz="1400" i="1" dirty="0">
                <a:solidFill>
                  <a:schemeClr val="tx1"/>
                </a:solidFill>
                <a:latin typeface="Roboto Condensed Light" panose="02000000000000000000" pitchFamily="2" charset="0"/>
                <a:ea typeface="Roboto Condensed Light" panose="02000000000000000000" pitchFamily="2" charset="0"/>
              </a:rPr>
              <a:t> won (</a:t>
            </a:r>
            <a:r>
              <a:rPr lang="fr-FR" sz="1400" i="1" dirty="0" err="1">
                <a:solidFill>
                  <a:schemeClr val="tx1"/>
                </a:solidFill>
                <a:latin typeface="Roboto Condensed Light" panose="02000000000000000000" pitchFamily="2" charset="0"/>
                <a:ea typeface="Roboto Condensed Light" panose="02000000000000000000" pitchFamily="2" charset="0"/>
              </a:rPr>
              <a:t>example</a:t>
            </a:r>
            <a:r>
              <a:rPr lang="fr-FR" sz="1400" i="1" dirty="0">
                <a:solidFill>
                  <a:schemeClr val="tx1"/>
                </a:solidFill>
                <a:latin typeface="Roboto Condensed Light" panose="02000000000000000000" pitchFamily="2" charset="0"/>
                <a:ea typeface="Roboto Condensed Light" panose="02000000000000000000" pitchFamily="2" charset="0"/>
              </a:rPr>
              <a:t>) :</a:t>
            </a:r>
          </a:p>
          <a:p>
            <a:pPr marL="285750" indent="-285750">
              <a:buFont typeface="Arial" panose="020B0604020202020204" pitchFamily="34" charset="0"/>
              <a:buChar char="•"/>
            </a:pPr>
            <a:r>
              <a:rPr lang="fr-FR" sz="1400" i="1" dirty="0">
                <a:solidFill>
                  <a:schemeClr val="tx1"/>
                </a:solidFill>
                <a:latin typeface="Roboto Condensed Light" panose="02000000000000000000" pitchFamily="2" charset="0"/>
                <a:ea typeface="Roboto Condensed Light" panose="02000000000000000000" pitchFamily="2" charset="0"/>
              </a:rPr>
              <a:t>9 </a:t>
            </a:r>
            <a:r>
              <a:rPr lang="fr-FR" sz="1400" i="1" dirty="0" err="1">
                <a:solidFill>
                  <a:schemeClr val="tx1"/>
                </a:solidFill>
                <a:latin typeface="Roboto Condensed Light" panose="02000000000000000000" pitchFamily="2" charset="0"/>
                <a:ea typeface="Roboto Condensed Light" panose="02000000000000000000" pitchFamily="2" charset="0"/>
              </a:rPr>
              <a:t>treatments</a:t>
            </a:r>
            <a:r>
              <a:rPr lang="fr-FR" sz="1400" i="1" dirty="0">
                <a:solidFill>
                  <a:schemeClr val="tx1"/>
                </a:solidFill>
                <a:latin typeface="Roboto Condensed Light" panose="02000000000000000000" pitchFamily="2" charset="0"/>
                <a:ea typeface="Roboto Condensed Light" panose="02000000000000000000" pitchFamily="2" charset="0"/>
              </a:rPr>
              <a:t> </a:t>
            </a:r>
            <a:r>
              <a:rPr lang="fr-FR" sz="1400" i="1" dirty="0" err="1">
                <a:solidFill>
                  <a:schemeClr val="tx1"/>
                </a:solidFill>
                <a:latin typeface="Roboto Condensed Light" panose="02000000000000000000" pitchFamily="2" charset="0"/>
                <a:ea typeface="Roboto Condensed Light" panose="02000000000000000000" pitchFamily="2" charset="0"/>
              </a:rPr>
              <a:t>worth</a:t>
            </a:r>
            <a:r>
              <a:rPr lang="fr-FR" sz="1400" i="1" dirty="0">
                <a:solidFill>
                  <a:schemeClr val="tx1"/>
                </a:solidFill>
                <a:latin typeface="Roboto Condensed Light" panose="02000000000000000000" pitchFamily="2" charset="0"/>
                <a:ea typeface="Roboto Condensed Light" panose="02000000000000000000" pitchFamily="2" charset="0"/>
              </a:rPr>
              <a:t> €600</a:t>
            </a:r>
          </a:p>
          <a:p>
            <a:pPr marL="285750" indent="-285750">
              <a:buFont typeface="Arial" panose="020B0604020202020204" pitchFamily="34" charset="0"/>
              <a:buChar char="•"/>
            </a:pPr>
            <a:r>
              <a:rPr lang="fr-FR" sz="1400" i="1" dirty="0">
                <a:solidFill>
                  <a:schemeClr val="tx1"/>
                </a:solidFill>
                <a:latin typeface="Roboto Condensed Light" panose="02000000000000000000" pitchFamily="2" charset="0"/>
                <a:ea typeface="Roboto Condensed Light" panose="02000000000000000000" pitchFamily="2" charset="0"/>
              </a:rPr>
              <a:t>1 </a:t>
            </a:r>
            <a:r>
              <a:rPr lang="fr-FR" sz="1400" i="1" dirty="0" err="1">
                <a:solidFill>
                  <a:schemeClr val="tx1"/>
                </a:solidFill>
                <a:latin typeface="Roboto Condensed Light" panose="02000000000000000000" pitchFamily="2" charset="0"/>
                <a:ea typeface="Roboto Condensed Light" panose="02000000000000000000" pitchFamily="2" charset="0"/>
              </a:rPr>
              <a:t>Yon</a:t>
            </a:r>
            <a:r>
              <a:rPr lang="fr-FR" sz="1400" i="1" dirty="0">
                <a:solidFill>
                  <a:schemeClr val="tx1"/>
                </a:solidFill>
                <a:latin typeface="Roboto Condensed Light" panose="02000000000000000000" pitchFamily="2" charset="0"/>
                <a:ea typeface="Roboto Condensed Light" panose="02000000000000000000" pitchFamily="2" charset="0"/>
              </a:rPr>
              <a:t>-Ka facial </a:t>
            </a:r>
            <a:r>
              <a:rPr lang="fr-FR" sz="1400" i="1" dirty="0" err="1">
                <a:solidFill>
                  <a:schemeClr val="tx1"/>
                </a:solidFill>
                <a:latin typeface="Roboto Condensed Light" panose="02000000000000000000" pitchFamily="2" charset="0"/>
                <a:ea typeface="Roboto Condensed Light" panose="02000000000000000000" pitchFamily="2" charset="0"/>
              </a:rPr>
              <a:t>treatment</a:t>
            </a:r>
            <a:endParaRPr lang="fr-FR" sz="1400" i="1" dirty="0">
              <a:solidFill>
                <a:schemeClr val="tx1"/>
              </a:solidFill>
              <a:latin typeface="Roboto Condensed Light" panose="02000000000000000000" pitchFamily="2" charset="0"/>
              <a:ea typeface="Roboto Condensed Light" panose="02000000000000000000" pitchFamily="2" charset="0"/>
            </a:endParaRPr>
          </a:p>
          <a:p>
            <a:pPr marL="285750" indent="-285750">
              <a:buFont typeface="Arial" panose="020B0604020202020204" pitchFamily="34" charset="0"/>
              <a:buChar char="•"/>
            </a:pPr>
            <a:r>
              <a:rPr lang="fr-FR" sz="1400" i="1" dirty="0">
                <a:solidFill>
                  <a:schemeClr val="tx1"/>
                </a:solidFill>
                <a:latin typeface="Roboto Condensed Light" panose="02000000000000000000" pitchFamily="2" charset="0"/>
                <a:ea typeface="Roboto Condensed Light" panose="02000000000000000000" pitchFamily="2" charset="0"/>
              </a:rPr>
              <a:t>1 </a:t>
            </a:r>
            <a:r>
              <a:rPr lang="fr-FR" sz="1400" i="1" dirty="0" err="1">
                <a:solidFill>
                  <a:schemeClr val="tx1"/>
                </a:solidFill>
                <a:latin typeface="Roboto Condensed Light" panose="02000000000000000000" pitchFamily="2" charset="0"/>
                <a:ea typeface="Roboto Condensed Light" panose="02000000000000000000" pitchFamily="2" charset="0"/>
              </a:rPr>
              <a:t>Yon</a:t>
            </a:r>
            <a:r>
              <a:rPr lang="fr-FR" sz="1400" i="1" dirty="0">
                <a:solidFill>
                  <a:schemeClr val="tx1"/>
                </a:solidFill>
                <a:latin typeface="Roboto Condensed Light" panose="02000000000000000000" pitchFamily="2" charset="0"/>
                <a:ea typeface="Roboto Condensed Light" panose="02000000000000000000" pitchFamily="2" charset="0"/>
              </a:rPr>
              <a:t>-Ka body </a:t>
            </a:r>
            <a:r>
              <a:rPr lang="fr-FR" sz="1400" i="1" dirty="0" err="1">
                <a:solidFill>
                  <a:schemeClr val="tx1"/>
                </a:solidFill>
                <a:latin typeface="Roboto Condensed Light" panose="02000000000000000000" pitchFamily="2" charset="0"/>
                <a:ea typeface="Roboto Condensed Light" panose="02000000000000000000" pitchFamily="2" charset="0"/>
              </a:rPr>
              <a:t>treatment</a:t>
            </a:r>
            <a:endParaRPr lang="fr-FR" sz="1400" i="1" dirty="0">
              <a:solidFill>
                <a:schemeClr val="tx1"/>
              </a:solidFill>
              <a:latin typeface="Roboto Condensed Light" panose="02000000000000000000" pitchFamily="2" charset="0"/>
              <a:ea typeface="Roboto Condensed Light" panose="02000000000000000000" pitchFamily="2" charset="0"/>
            </a:endParaRPr>
          </a:p>
          <a:p>
            <a:pPr marL="285750" indent="-285750">
              <a:buFont typeface="Arial" panose="020B0604020202020204" pitchFamily="34" charset="0"/>
              <a:buChar char="•"/>
            </a:pPr>
            <a:r>
              <a:rPr lang="fr-FR" sz="1400" i="1" dirty="0">
                <a:solidFill>
                  <a:schemeClr val="tx1"/>
                </a:solidFill>
                <a:latin typeface="Roboto Condensed Light" panose="02000000000000000000" pitchFamily="2" charset="0"/>
                <a:ea typeface="Roboto Condensed Light" panose="02000000000000000000" pitchFamily="2" charset="0"/>
              </a:rPr>
              <a:t>1 semi-permanent </a:t>
            </a:r>
            <a:r>
              <a:rPr lang="fr-FR" sz="1400" i="1" dirty="0" err="1">
                <a:solidFill>
                  <a:schemeClr val="tx1"/>
                </a:solidFill>
                <a:latin typeface="Roboto Condensed Light" panose="02000000000000000000" pitchFamily="2" charset="0"/>
                <a:ea typeface="Roboto Condensed Light" panose="02000000000000000000" pitchFamily="2" charset="0"/>
              </a:rPr>
              <a:t>nail</a:t>
            </a:r>
            <a:r>
              <a:rPr lang="fr-FR" sz="1400" i="1" dirty="0">
                <a:solidFill>
                  <a:schemeClr val="tx1"/>
                </a:solidFill>
                <a:latin typeface="Roboto Condensed Light" panose="02000000000000000000" pitchFamily="2" charset="0"/>
                <a:ea typeface="Roboto Condensed Light" panose="02000000000000000000" pitchFamily="2" charset="0"/>
              </a:rPr>
              <a:t> polish application</a:t>
            </a:r>
          </a:p>
          <a:p>
            <a:pPr marL="285750" indent="-285750">
              <a:buFont typeface="Arial" panose="020B0604020202020204" pitchFamily="34" charset="0"/>
              <a:buChar char="•"/>
            </a:pPr>
            <a:r>
              <a:rPr lang="fr-FR" sz="1400" i="1" dirty="0">
                <a:solidFill>
                  <a:schemeClr val="tx1"/>
                </a:solidFill>
                <a:latin typeface="Roboto Condensed Light" panose="02000000000000000000" pitchFamily="2" charset="0"/>
                <a:ea typeface="Roboto Condensed Light" panose="02000000000000000000" pitchFamily="2" charset="0"/>
              </a:rPr>
              <a:t>1 30-minute body </a:t>
            </a:r>
            <a:r>
              <a:rPr lang="fr-FR" sz="1400" i="1" dirty="0" err="1">
                <a:solidFill>
                  <a:schemeClr val="tx1"/>
                </a:solidFill>
                <a:latin typeface="Roboto Condensed Light" panose="02000000000000000000" pitchFamily="2" charset="0"/>
                <a:ea typeface="Roboto Condensed Light" panose="02000000000000000000" pitchFamily="2" charset="0"/>
              </a:rPr>
              <a:t>diagnosis</a:t>
            </a:r>
            <a:endParaRPr lang="fr-FR" sz="1400" i="1" dirty="0">
              <a:solidFill>
                <a:schemeClr val="tx1"/>
              </a:solidFill>
              <a:latin typeface="Roboto Condensed Light" panose="02000000000000000000" pitchFamily="2" charset="0"/>
              <a:ea typeface="Roboto Condensed Light" panose="02000000000000000000" pitchFamily="2" charset="0"/>
            </a:endParaRPr>
          </a:p>
          <a:p>
            <a:pPr marL="285750" indent="-285750">
              <a:buFont typeface="Arial" panose="020B0604020202020204" pitchFamily="34" charset="0"/>
              <a:buChar char="•"/>
            </a:pPr>
            <a:r>
              <a:rPr lang="fr-FR" sz="1400" i="1" dirty="0">
                <a:solidFill>
                  <a:schemeClr val="tx1"/>
                </a:solidFill>
                <a:latin typeface="Roboto Condensed Light" panose="02000000000000000000" pitchFamily="2" charset="0"/>
                <a:ea typeface="Roboto Condensed Light" panose="02000000000000000000" pitchFamily="2" charset="0"/>
              </a:rPr>
              <a:t>1 LPG body </a:t>
            </a:r>
            <a:r>
              <a:rPr lang="fr-FR" sz="1400" i="1" dirty="0" err="1">
                <a:solidFill>
                  <a:schemeClr val="tx1"/>
                </a:solidFill>
                <a:latin typeface="Roboto Condensed Light" panose="02000000000000000000" pitchFamily="2" charset="0"/>
                <a:ea typeface="Roboto Condensed Light" panose="02000000000000000000" pitchFamily="2" charset="0"/>
              </a:rPr>
              <a:t>treatment</a:t>
            </a:r>
            <a:r>
              <a:rPr lang="fr-FR" sz="1400" i="1" dirty="0">
                <a:solidFill>
                  <a:schemeClr val="tx1"/>
                </a:solidFill>
                <a:latin typeface="Roboto Condensed Light" panose="02000000000000000000" pitchFamily="2" charset="0"/>
                <a:ea typeface="Roboto Condensed Light" panose="02000000000000000000" pitchFamily="2" charset="0"/>
              </a:rPr>
              <a:t> 30 min</a:t>
            </a:r>
          </a:p>
          <a:p>
            <a:pPr marL="285750" indent="-285750">
              <a:buFont typeface="Arial" panose="020B0604020202020204" pitchFamily="34" charset="0"/>
              <a:buChar char="•"/>
            </a:pPr>
            <a:r>
              <a:rPr lang="fr-FR" sz="1400" i="1" dirty="0">
                <a:solidFill>
                  <a:schemeClr val="tx1"/>
                </a:solidFill>
                <a:latin typeface="Roboto Condensed Light" panose="02000000000000000000" pitchFamily="2" charset="0"/>
                <a:ea typeface="Roboto Condensed Light" panose="02000000000000000000" pitchFamily="2" charset="0"/>
              </a:rPr>
              <a:t>1 30-minute Cryo session1 face </a:t>
            </a:r>
            <a:r>
              <a:rPr lang="fr-FR" sz="1400" i="1" dirty="0" err="1">
                <a:solidFill>
                  <a:schemeClr val="tx1"/>
                </a:solidFill>
                <a:latin typeface="Roboto Condensed Light" panose="02000000000000000000" pitchFamily="2" charset="0"/>
                <a:ea typeface="Roboto Condensed Light" panose="02000000000000000000" pitchFamily="2" charset="0"/>
              </a:rPr>
              <a:t>diagnosis</a:t>
            </a:r>
            <a:endParaRPr lang="fr-FR" sz="1400" i="1" dirty="0">
              <a:solidFill>
                <a:schemeClr val="tx1"/>
              </a:solidFill>
              <a:latin typeface="Roboto Condensed Light" panose="02000000000000000000" pitchFamily="2" charset="0"/>
              <a:ea typeface="Roboto Condensed Light" panose="02000000000000000000" pitchFamily="2" charset="0"/>
            </a:endParaRPr>
          </a:p>
          <a:p>
            <a:pPr marL="285750" indent="-285750">
              <a:buFont typeface="Arial" panose="020B0604020202020204" pitchFamily="34" charset="0"/>
              <a:buChar char="•"/>
            </a:pPr>
            <a:r>
              <a:rPr lang="fr-FR" sz="1400" i="1" dirty="0">
                <a:solidFill>
                  <a:schemeClr val="tx1"/>
                </a:solidFill>
                <a:latin typeface="Roboto Condensed Light" panose="02000000000000000000" pitchFamily="2" charset="0"/>
                <a:ea typeface="Roboto Condensed Light" panose="02000000000000000000" pitchFamily="2" charset="0"/>
              </a:rPr>
              <a:t>1 </a:t>
            </a:r>
            <a:r>
              <a:rPr lang="fr-FR" sz="1400" i="1" dirty="0" err="1">
                <a:solidFill>
                  <a:schemeClr val="tx1"/>
                </a:solidFill>
                <a:latin typeface="Roboto Condensed Light" panose="02000000000000000000" pitchFamily="2" charset="0"/>
                <a:ea typeface="Roboto Condensed Light" panose="02000000000000000000" pitchFamily="2" charset="0"/>
              </a:rPr>
              <a:t>aquapure</a:t>
            </a:r>
            <a:r>
              <a:rPr lang="fr-FR" sz="1400" i="1" dirty="0">
                <a:solidFill>
                  <a:schemeClr val="tx1"/>
                </a:solidFill>
                <a:latin typeface="Roboto Condensed Light" panose="02000000000000000000" pitchFamily="2" charset="0"/>
                <a:ea typeface="Roboto Condensed Light" panose="02000000000000000000" pitchFamily="2" charset="0"/>
              </a:rPr>
              <a:t> session 60 min</a:t>
            </a:r>
          </a:p>
        </p:txBody>
      </p:sp>
      <p:sp>
        <p:nvSpPr>
          <p:cNvPr id="14" name="Rectangle 13">
            <a:extLst>
              <a:ext uri="{FF2B5EF4-FFF2-40B4-BE49-F238E27FC236}">
                <a16:creationId xmlns:a16="http://schemas.microsoft.com/office/drawing/2014/main" id="{D2E9391E-DE44-4399-88AE-F3FA6E0BB820}"/>
              </a:ext>
            </a:extLst>
          </p:cNvPr>
          <p:cNvSpPr/>
          <p:nvPr/>
        </p:nvSpPr>
        <p:spPr>
          <a:xfrm>
            <a:off x="255370" y="3819990"/>
            <a:ext cx="2760644" cy="1998433"/>
          </a:xfrm>
          <a:prstGeom prst="rect">
            <a:avLst/>
          </a:prstGeom>
          <a:solidFill>
            <a:srgbClr val="F2EFFE"/>
          </a:solidFill>
          <a:ln>
            <a:solidFill>
              <a:srgbClr val="D9CC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sng" dirty="0">
                <a:solidFill>
                  <a:schemeClr val="tx1"/>
                </a:solidFill>
                <a:latin typeface="Roboto Condensed Light" panose="02000000000000000000" pitchFamily="2" charset="0"/>
                <a:ea typeface="Roboto Condensed Light" panose="02000000000000000000" pitchFamily="2" charset="0"/>
              </a:rPr>
              <a:t>Advent calendar: </a:t>
            </a:r>
          </a:p>
          <a:p>
            <a:pPr algn="ctr"/>
            <a:r>
              <a:rPr lang="en-US" sz="1400" b="1" dirty="0">
                <a:solidFill>
                  <a:schemeClr val="tx1"/>
                </a:solidFill>
                <a:latin typeface="Roboto Condensed Light" panose="02000000000000000000" pitchFamily="2" charset="0"/>
                <a:ea typeface="Roboto Condensed Light" panose="02000000000000000000" pitchFamily="2" charset="0"/>
              </a:rPr>
              <a:t>Digital and/or physical</a:t>
            </a:r>
          </a:p>
          <a:p>
            <a:pPr algn="ctr"/>
            <a:r>
              <a:rPr lang="en-US" sz="1400" dirty="0">
                <a:solidFill>
                  <a:schemeClr val="tx1"/>
                </a:solidFill>
                <a:latin typeface="Roboto Condensed Light" panose="02000000000000000000" pitchFamily="2" charset="0"/>
                <a:ea typeface="Roboto Condensed Light" panose="02000000000000000000" pitchFamily="2" charset="0"/>
              </a:rPr>
              <a:t>1 winner per day, behind each day of the December calendar a gift</a:t>
            </a:r>
          </a:p>
          <a:p>
            <a:pPr algn="ctr"/>
            <a:endParaRPr lang="en-US" sz="1400" dirty="0">
              <a:solidFill>
                <a:schemeClr val="tx1"/>
              </a:solidFill>
              <a:latin typeface="Roboto Condensed Light" panose="02000000000000000000" pitchFamily="2" charset="0"/>
              <a:ea typeface="Roboto Condensed Light" panose="02000000000000000000" pitchFamily="2" charset="0"/>
            </a:endParaRPr>
          </a:p>
          <a:p>
            <a:pPr algn="ctr"/>
            <a:r>
              <a:rPr lang="en-US" sz="1400" i="1" dirty="0">
                <a:solidFill>
                  <a:schemeClr val="tx1"/>
                </a:solidFill>
                <a:latin typeface="Roboto Condensed Light" panose="02000000000000000000" pitchFamily="2" charset="0"/>
                <a:ea typeface="Roboto Condensed Light" panose="02000000000000000000" pitchFamily="2" charset="0"/>
              </a:rPr>
              <a:t>To be won (example) :</a:t>
            </a:r>
          </a:p>
          <a:p>
            <a:pPr algn="ctr"/>
            <a:r>
              <a:rPr lang="en-US" sz="1400" i="1" dirty="0">
                <a:solidFill>
                  <a:schemeClr val="tx1"/>
                </a:solidFill>
                <a:latin typeface="Roboto Condensed Light" panose="02000000000000000000" pitchFamily="2" charset="0"/>
                <a:ea typeface="Roboto Condensed Light" panose="02000000000000000000" pitchFamily="2" charset="0"/>
              </a:rPr>
              <a:t>Promotional / travel size products</a:t>
            </a:r>
            <a:endParaRPr lang="fr-FR" sz="1400" i="1" dirty="0">
              <a:solidFill>
                <a:schemeClr val="tx1"/>
              </a:solidFill>
              <a:latin typeface="Roboto Condensed Light" panose="02000000000000000000" pitchFamily="2" charset="0"/>
              <a:ea typeface="Roboto Condensed Light" panose="02000000000000000000" pitchFamily="2" charset="0"/>
            </a:endParaRPr>
          </a:p>
        </p:txBody>
      </p:sp>
      <p:sp>
        <p:nvSpPr>
          <p:cNvPr id="16" name="Titre 6">
            <a:extLst>
              <a:ext uri="{FF2B5EF4-FFF2-40B4-BE49-F238E27FC236}">
                <a16:creationId xmlns:a16="http://schemas.microsoft.com/office/drawing/2014/main" id="{6FC3C3FC-DB92-4DD2-A235-7138BE16D66F}"/>
              </a:ext>
            </a:extLst>
          </p:cNvPr>
          <p:cNvSpPr txBox="1">
            <a:spLocks/>
          </p:cNvSpPr>
          <p:nvPr/>
        </p:nvSpPr>
        <p:spPr>
          <a:xfrm>
            <a:off x="1106025" y="963817"/>
            <a:ext cx="10232010" cy="481434"/>
          </a:xfrm>
          <a:prstGeom prst="rect">
            <a:avLst/>
          </a:prstGeom>
        </p:spPr>
        <p:txBody>
          <a:bodyPr vert="horz" lIns="91440" tIns="45720" rIns="91440" bIns="45720" rtlCol="0" anchor="ctr">
            <a:noAutofit/>
          </a:bodyPr>
          <a:lstStyle>
            <a:defPPr>
              <a:defRPr lang="fr-FR"/>
            </a:defPPr>
            <a:lvl1pPr algn="ctr">
              <a:lnSpc>
                <a:spcPct val="90000"/>
              </a:lnSpc>
              <a:spcBef>
                <a:spcPct val="0"/>
              </a:spcBef>
              <a:buNone/>
              <a:defRPr sz="3600">
                <a:solidFill>
                  <a:srgbClr val="3E3E3E"/>
                </a:solidFill>
                <a:latin typeface="KyivType Sans2" panose="00000500000000000000" pitchFamily="50" charset="0"/>
                <a:ea typeface="+mj-ea"/>
                <a:cs typeface="+mj-cs"/>
              </a:defRPr>
            </a:lvl1pPr>
          </a:lstStyle>
          <a:p>
            <a:r>
              <a:rPr lang="en-US" dirty="0"/>
              <a:t>Ideas for point-of-sale animations</a:t>
            </a:r>
            <a:endParaRPr lang="fr-FR" dirty="0"/>
          </a:p>
        </p:txBody>
      </p:sp>
    </p:spTree>
    <p:extLst>
      <p:ext uri="{BB962C8B-B14F-4D97-AF65-F5344CB8AC3E}">
        <p14:creationId xmlns:p14="http://schemas.microsoft.com/office/powerpoint/2010/main" val="68889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63B4807-13D8-4530-8F99-F857D0532869}"/>
              </a:ext>
            </a:extLst>
          </p:cNvPr>
          <p:cNvSpPr>
            <a:spLocks noGrp="1"/>
          </p:cNvSpPr>
          <p:nvPr>
            <p:ph type="body" sz="quarter" idx="10"/>
          </p:nvPr>
        </p:nvSpPr>
        <p:spPr>
          <a:xfrm>
            <a:off x="838200" y="2102784"/>
            <a:ext cx="10515600" cy="1988570"/>
          </a:xfrm>
        </p:spPr>
        <p:txBody>
          <a:bodyPr vert="horz" lIns="91440" tIns="45720" rIns="91440" bIns="45720" rtlCol="0">
            <a:normAutofit/>
          </a:bodyPr>
          <a:lstStyle/>
          <a:p>
            <a:pPr marL="457200" lvl="1" indent="0">
              <a:buNone/>
            </a:pPr>
            <a:r>
              <a:rPr lang="en-US" sz="1800" dirty="0">
                <a:solidFill>
                  <a:srgbClr val="374151"/>
                </a:solidFill>
                <a:latin typeface="Roboto Light" panose="02000000000000000000" pitchFamily="2" charset="0"/>
                <a:ea typeface="Roboto Light" panose="02000000000000000000" pitchFamily="2" charset="0"/>
              </a:rPr>
              <a:t>Use social networks to promote Christmas special offers and publish attractive images of beauty services.</a:t>
            </a:r>
          </a:p>
          <a:p>
            <a:pPr marL="457200" lvl="1" indent="0">
              <a:buNone/>
            </a:pPr>
            <a:r>
              <a:rPr lang="en-US" sz="1800" dirty="0" err="1">
                <a:solidFill>
                  <a:srgbClr val="374151"/>
                </a:solidFill>
                <a:latin typeface="Roboto Light" panose="02000000000000000000" pitchFamily="2" charset="0"/>
                <a:ea typeface="Roboto Light" panose="02000000000000000000" pitchFamily="2" charset="0"/>
              </a:rPr>
              <a:t>Organise</a:t>
            </a:r>
            <a:r>
              <a:rPr lang="en-US" sz="1800" dirty="0">
                <a:solidFill>
                  <a:srgbClr val="374151"/>
                </a:solidFill>
                <a:latin typeface="Roboto Light" panose="02000000000000000000" pitchFamily="2" charset="0"/>
                <a:ea typeface="Roboto Light" panose="02000000000000000000" pitchFamily="2" charset="0"/>
              </a:rPr>
              <a:t> online competitions to attract the attention of new customers.</a:t>
            </a:r>
            <a:endParaRPr lang="fr-FR" sz="1600" dirty="0">
              <a:latin typeface="Roboto Light" panose="02000000000000000000" pitchFamily="2" charset="0"/>
              <a:ea typeface="Roboto Light" panose="02000000000000000000" pitchFamily="2" charset="0"/>
            </a:endParaRPr>
          </a:p>
        </p:txBody>
      </p:sp>
      <p:sp>
        <p:nvSpPr>
          <p:cNvPr id="4" name="Titre 6">
            <a:extLst>
              <a:ext uri="{FF2B5EF4-FFF2-40B4-BE49-F238E27FC236}">
                <a16:creationId xmlns:a16="http://schemas.microsoft.com/office/drawing/2014/main" id="{FE320C82-4D18-46BF-B942-BDCB71B275A1}"/>
              </a:ext>
            </a:extLst>
          </p:cNvPr>
          <p:cNvSpPr txBox="1">
            <a:spLocks/>
          </p:cNvSpPr>
          <p:nvPr/>
        </p:nvSpPr>
        <p:spPr>
          <a:xfrm>
            <a:off x="1106025" y="963817"/>
            <a:ext cx="10232010" cy="481434"/>
          </a:xfrm>
          <a:prstGeom prst="rect">
            <a:avLst/>
          </a:prstGeom>
        </p:spPr>
        <p:txBody>
          <a:bodyPr vert="horz" lIns="91440" tIns="45720" rIns="91440" bIns="45720" rtlCol="0" anchor="ctr">
            <a:noAutofit/>
          </a:bodyPr>
          <a:lstStyle>
            <a:defPPr>
              <a:defRPr lang="fr-FR"/>
            </a:defPPr>
            <a:lvl1pPr algn="ctr">
              <a:lnSpc>
                <a:spcPct val="90000"/>
              </a:lnSpc>
              <a:spcBef>
                <a:spcPct val="0"/>
              </a:spcBef>
              <a:buNone/>
              <a:defRPr sz="3600">
                <a:solidFill>
                  <a:srgbClr val="3E3E3E"/>
                </a:solidFill>
                <a:latin typeface="KyivType Sans2" panose="00000500000000000000" pitchFamily="50" charset="0"/>
                <a:ea typeface="+mj-ea"/>
                <a:cs typeface="+mj-cs"/>
              </a:defRPr>
            </a:lvl1pPr>
          </a:lstStyle>
          <a:p>
            <a:r>
              <a:rPr lang="en-US" dirty="0"/>
              <a:t>Social networks and online marketing :</a:t>
            </a:r>
            <a:endParaRPr lang="fr-FR" dirty="0"/>
          </a:p>
        </p:txBody>
      </p:sp>
      <p:graphicFrame>
        <p:nvGraphicFramePr>
          <p:cNvPr id="8" name="Objet 7">
            <a:extLst>
              <a:ext uri="{FF2B5EF4-FFF2-40B4-BE49-F238E27FC236}">
                <a16:creationId xmlns:a16="http://schemas.microsoft.com/office/drawing/2014/main" id="{81D70BD9-03DE-4189-9B89-055B9E53BB6D}"/>
              </a:ext>
            </a:extLst>
          </p:cNvPr>
          <p:cNvGraphicFramePr>
            <a:graphicFrameLocks noChangeAspect="1"/>
          </p:cNvGraphicFramePr>
          <p:nvPr>
            <p:extLst>
              <p:ext uri="{D42A27DB-BD31-4B8C-83A1-F6EECF244321}">
                <p14:modId xmlns:p14="http://schemas.microsoft.com/office/powerpoint/2010/main" val="671798030"/>
              </p:ext>
            </p:extLst>
          </p:nvPr>
        </p:nvGraphicFramePr>
        <p:xfrm>
          <a:off x="3403749" y="4029151"/>
          <a:ext cx="1096474" cy="991236"/>
        </p:xfrm>
        <a:graphic>
          <a:graphicData uri="http://schemas.openxmlformats.org/presentationml/2006/ole">
            <mc:AlternateContent xmlns:mc="http://schemas.openxmlformats.org/markup-compatibility/2006">
              <mc:Choice xmlns:v="urn:schemas-microsoft-com:vml" Requires="v">
                <p:oleObj spid="_x0000_s15431" name="Bitmap Image" r:id="rId4" imgW="1737360" imgH="1569600" progId="PBrush">
                  <p:embed/>
                </p:oleObj>
              </mc:Choice>
              <mc:Fallback>
                <p:oleObj name="Bitmap Image" r:id="rId4" imgW="1737360" imgH="1569600" progId="PBrush">
                  <p:embed/>
                  <p:pic>
                    <p:nvPicPr>
                      <p:cNvPr id="0" name=""/>
                      <p:cNvPicPr/>
                      <p:nvPr/>
                    </p:nvPicPr>
                    <p:blipFill>
                      <a:blip r:embed="rId5"/>
                      <a:stretch>
                        <a:fillRect/>
                      </a:stretch>
                    </p:blipFill>
                    <p:spPr>
                      <a:xfrm>
                        <a:off x="3403749" y="4029151"/>
                        <a:ext cx="1096474" cy="991236"/>
                      </a:xfrm>
                      <a:prstGeom prst="rect">
                        <a:avLst/>
                      </a:prstGeom>
                    </p:spPr>
                  </p:pic>
                </p:oleObj>
              </mc:Fallback>
            </mc:AlternateContent>
          </a:graphicData>
        </a:graphic>
      </p:graphicFrame>
      <p:graphicFrame>
        <p:nvGraphicFramePr>
          <p:cNvPr id="9" name="Objet 8">
            <a:extLst>
              <a:ext uri="{FF2B5EF4-FFF2-40B4-BE49-F238E27FC236}">
                <a16:creationId xmlns:a16="http://schemas.microsoft.com/office/drawing/2014/main" id="{21433077-CE46-4E29-B0EC-41606891733E}"/>
              </a:ext>
            </a:extLst>
          </p:cNvPr>
          <p:cNvGraphicFramePr>
            <a:graphicFrameLocks noChangeAspect="1"/>
          </p:cNvGraphicFramePr>
          <p:nvPr>
            <p:extLst>
              <p:ext uri="{D42A27DB-BD31-4B8C-83A1-F6EECF244321}">
                <p14:modId xmlns:p14="http://schemas.microsoft.com/office/powerpoint/2010/main" val="3894466663"/>
              </p:ext>
            </p:extLst>
          </p:nvPr>
        </p:nvGraphicFramePr>
        <p:xfrm>
          <a:off x="5093582" y="3995073"/>
          <a:ext cx="1096474" cy="1025314"/>
        </p:xfrm>
        <a:graphic>
          <a:graphicData uri="http://schemas.openxmlformats.org/presentationml/2006/ole">
            <mc:AlternateContent xmlns:mc="http://schemas.openxmlformats.org/markup-compatibility/2006">
              <mc:Choice xmlns:v="urn:schemas-microsoft-com:vml" Requires="v">
                <p:oleObj spid="_x0000_s15432" name="Bitmap Image" r:id="rId6" imgW="1737360" imgH="1623240" progId="PBrush">
                  <p:embed/>
                </p:oleObj>
              </mc:Choice>
              <mc:Fallback>
                <p:oleObj name="Bitmap Image" r:id="rId6" imgW="1737360" imgH="1623240" progId="PBrush">
                  <p:embed/>
                  <p:pic>
                    <p:nvPicPr>
                      <p:cNvPr id="0" name=""/>
                      <p:cNvPicPr/>
                      <p:nvPr/>
                    </p:nvPicPr>
                    <p:blipFill>
                      <a:blip r:embed="rId7"/>
                      <a:stretch>
                        <a:fillRect/>
                      </a:stretch>
                    </p:blipFill>
                    <p:spPr>
                      <a:xfrm>
                        <a:off x="5093582" y="3995073"/>
                        <a:ext cx="1096474" cy="1025314"/>
                      </a:xfrm>
                      <a:prstGeom prst="rect">
                        <a:avLst/>
                      </a:prstGeom>
                    </p:spPr>
                  </p:pic>
                </p:oleObj>
              </mc:Fallback>
            </mc:AlternateContent>
          </a:graphicData>
        </a:graphic>
      </p:graphicFrame>
      <p:graphicFrame>
        <p:nvGraphicFramePr>
          <p:cNvPr id="10" name="Objet 9">
            <a:extLst>
              <a:ext uri="{FF2B5EF4-FFF2-40B4-BE49-F238E27FC236}">
                <a16:creationId xmlns:a16="http://schemas.microsoft.com/office/drawing/2014/main" id="{8C1CFB24-4F05-4EF3-A4CC-86F6E3CE004C}"/>
              </a:ext>
            </a:extLst>
          </p:cNvPr>
          <p:cNvGraphicFramePr>
            <a:graphicFrameLocks noChangeAspect="1"/>
          </p:cNvGraphicFramePr>
          <p:nvPr>
            <p:extLst>
              <p:ext uri="{D42A27DB-BD31-4B8C-83A1-F6EECF244321}">
                <p14:modId xmlns:p14="http://schemas.microsoft.com/office/powerpoint/2010/main" val="420701304"/>
              </p:ext>
            </p:extLst>
          </p:nvPr>
        </p:nvGraphicFramePr>
        <p:xfrm>
          <a:off x="6830306" y="4054316"/>
          <a:ext cx="1092465" cy="1034334"/>
        </p:xfrm>
        <a:graphic>
          <a:graphicData uri="http://schemas.openxmlformats.org/presentationml/2006/ole">
            <mc:AlternateContent xmlns:mc="http://schemas.openxmlformats.org/markup-compatibility/2006">
              <mc:Choice xmlns:v="urn:schemas-microsoft-com:vml" Requires="v">
                <p:oleObj spid="_x0000_s15433" name="Bitmap Image" r:id="rId8" imgW="1729800" imgH="1638360" progId="PBrush">
                  <p:embed/>
                </p:oleObj>
              </mc:Choice>
              <mc:Fallback>
                <p:oleObj name="Bitmap Image" r:id="rId8" imgW="1729800" imgH="1638360" progId="PBrush">
                  <p:embed/>
                  <p:pic>
                    <p:nvPicPr>
                      <p:cNvPr id="0" name=""/>
                      <p:cNvPicPr/>
                      <p:nvPr/>
                    </p:nvPicPr>
                    <p:blipFill>
                      <a:blip r:embed="rId9"/>
                      <a:stretch>
                        <a:fillRect/>
                      </a:stretch>
                    </p:blipFill>
                    <p:spPr>
                      <a:xfrm>
                        <a:off x="6830306" y="4054316"/>
                        <a:ext cx="1092465" cy="1034334"/>
                      </a:xfrm>
                      <a:prstGeom prst="rect">
                        <a:avLst/>
                      </a:prstGeom>
                    </p:spPr>
                  </p:pic>
                </p:oleObj>
              </mc:Fallback>
            </mc:AlternateContent>
          </a:graphicData>
        </a:graphic>
      </p:graphicFrame>
      <p:pic>
        <p:nvPicPr>
          <p:cNvPr id="7" name="Google Shape;56;p13">
            <a:extLst>
              <a:ext uri="{FF2B5EF4-FFF2-40B4-BE49-F238E27FC236}">
                <a16:creationId xmlns:a16="http://schemas.microsoft.com/office/drawing/2014/main" id="{0FD6C350-5B29-44A0-B4D2-859F4A4BC438}"/>
              </a:ext>
            </a:extLst>
          </p:cNvPr>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9434363" y="2736580"/>
            <a:ext cx="2187262" cy="3630075"/>
          </a:xfrm>
          <a:prstGeom prst="rect">
            <a:avLst/>
          </a:prstGeom>
          <a:noFill/>
          <a:ln>
            <a:noFill/>
          </a:ln>
        </p:spPr>
      </p:pic>
      <p:sp>
        <p:nvSpPr>
          <p:cNvPr id="11" name="ZoneTexte 10">
            <a:extLst>
              <a:ext uri="{FF2B5EF4-FFF2-40B4-BE49-F238E27FC236}">
                <a16:creationId xmlns:a16="http://schemas.microsoft.com/office/drawing/2014/main" id="{50D18F05-AA58-4160-A4CD-83BEFB423B0C}"/>
              </a:ext>
            </a:extLst>
          </p:cNvPr>
          <p:cNvSpPr txBox="1"/>
          <p:nvPr/>
        </p:nvSpPr>
        <p:spPr>
          <a:xfrm>
            <a:off x="5623893" y="5631083"/>
            <a:ext cx="2796513" cy="461665"/>
          </a:xfrm>
          <a:prstGeom prst="rect">
            <a:avLst/>
          </a:prstGeom>
          <a:noFill/>
        </p:spPr>
        <p:txBody>
          <a:bodyPr wrap="square" rtlCol="0">
            <a:spAutoFit/>
          </a:bodyPr>
          <a:lstStyle/>
          <a:p>
            <a:pPr algn="ctr"/>
            <a:r>
              <a:rPr lang="fr-FR" sz="1200" dirty="0">
                <a:latin typeface="Roboto Mono Light" charset="0"/>
                <a:ea typeface="Roboto Mono Light" charset="0"/>
              </a:rPr>
              <a:t>Media kit</a:t>
            </a:r>
          </a:p>
          <a:p>
            <a:pPr algn="ctr"/>
            <a:endParaRPr lang="fr-FR" sz="1200" dirty="0">
              <a:latin typeface="Roboto Mono Light" charset="0"/>
              <a:ea typeface="Roboto Mono Light" charset="0"/>
            </a:endParaRPr>
          </a:p>
        </p:txBody>
      </p:sp>
      <p:sp>
        <p:nvSpPr>
          <p:cNvPr id="12" name="Arc 11">
            <a:extLst>
              <a:ext uri="{FF2B5EF4-FFF2-40B4-BE49-F238E27FC236}">
                <a16:creationId xmlns:a16="http://schemas.microsoft.com/office/drawing/2014/main" id="{E5701AA1-1D38-4F2C-A7FD-D23D8E72BE2C}"/>
              </a:ext>
            </a:extLst>
          </p:cNvPr>
          <p:cNvSpPr/>
          <p:nvPr/>
        </p:nvSpPr>
        <p:spPr>
          <a:xfrm rot="15626697" flipH="1">
            <a:off x="8347931" y="4501887"/>
            <a:ext cx="1183457" cy="2207641"/>
          </a:xfrm>
          <a:prstGeom prst="arc">
            <a:avLst/>
          </a:prstGeom>
          <a:ln w="22225">
            <a:solidFill>
              <a:schemeClr val="tx1"/>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2440435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29827E9-C156-4B17-9803-AE769F12D0C2}"/>
              </a:ext>
            </a:extLst>
          </p:cNvPr>
          <p:cNvSpPr>
            <a:spLocks noGrp="1"/>
          </p:cNvSpPr>
          <p:nvPr>
            <p:ph type="body" sz="quarter" idx="10"/>
          </p:nvPr>
        </p:nvSpPr>
        <p:spPr>
          <a:xfrm>
            <a:off x="838200" y="1844877"/>
            <a:ext cx="10515600" cy="1378965"/>
          </a:xfrm>
        </p:spPr>
        <p:txBody>
          <a:bodyPr/>
          <a:lstStyle/>
          <a:p>
            <a:pPr marL="457200" lvl="1" indent="0" algn="ctr">
              <a:buNone/>
            </a:pPr>
            <a:r>
              <a:rPr lang="en-US" b="0" i="0" dirty="0">
                <a:solidFill>
                  <a:srgbClr val="374151"/>
                </a:solidFill>
                <a:effectLst/>
                <a:latin typeface="Roboto Light" panose="02000000000000000000" pitchFamily="2" charset="0"/>
                <a:ea typeface="Roboto Light" panose="02000000000000000000" pitchFamily="2" charset="0"/>
              </a:rPr>
              <a:t>Loyalty is essential throughout the year. The festive period is the ideal time to reward them! </a:t>
            </a:r>
          </a:p>
          <a:p>
            <a:pPr marL="457200" lvl="1" indent="0" algn="ctr">
              <a:buNone/>
            </a:pPr>
            <a:endParaRPr lang="en-US" dirty="0">
              <a:solidFill>
                <a:srgbClr val="374151"/>
              </a:solidFill>
              <a:latin typeface="Roboto Light" panose="02000000000000000000" pitchFamily="2" charset="0"/>
              <a:ea typeface="Roboto Light" panose="02000000000000000000" pitchFamily="2" charset="0"/>
            </a:endParaRPr>
          </a:p>
          <a:p>
            <a:pPr marL="457200" lvl="1" indent="0" algn="ctr">
              <a:buNone/>
            </a:pPr>
            <a:r>
              <a:rPr lang="en-US" b="0" i="0" dirty="0">
                <a:solidFill>
                  <a:srgbClr val="374151"/>
                </a:solidFill>
                <a:effectLst/>
                <a:latin typeface="Roboto Light" panose="02000000000000000000" pitchFamily="2" charset="0"/>
                <a:ea typeface="Roboto Light" panose="02000000000000000000" pitchFamily="2" charset="0"/>
              </a:rPr>
              <a:t>Example: rose, chocolate, Christmas ornament....</a:t>
            </a:r>
            <a:endParaRPr lang="fr-FR" b="0" i="0" dirty="0">
              <a:solidFill>
                <a:srgbClr val="374151"/>
              </a:solidFill>
              <a:effectLst/>
              <a:latin typeface="Roboto Light" panose="02000000000000000000" pitchFamily="2" charset="0"/>
              <a:ea typeface="Roboto Light" panose="02000000000000000000" pitchFamily="2" charset="0"/>
            </a:endParaRPr>
          </a:p>
        </p:txBody>
      </p:sp>
      <p:sp>
        <p:nvSpPr>
          <p:cNvPr id="9" name="Titre 6">
            <a:extLst>
              <a:ext uri="{FF2B5EF4-FFF2-40B4-BE49-F238E27FC236}">
                <a16:creationId xmlns:a16="http://schemas.microsoft.com/office/drawing/2014/main" id="{EB099292-DD00-4F84-9B91-17EF69C72369}"/>
              </a:ext>
            </a:extLst>
          </p:cNvPr>
          <p:cNvSpPr txBox="1">
            <a:spLocks/>
          </p:cNvSpPr>
          <p:nvPr/>
        </p:nvSpPr>
        <p:spPr>
          <a:xfrm>
            <a:off x="1106025" y="963817"/>
            <a:ext cx="10232010" cy="481434"/>
          </a:xfrm>
          <a:prstGeom prst="rect">
            <a:avLst/>
          </a:prstGeom>
        </p:spPr>
        <p:txBody>
          <a:bodyPr vert="horz" lIns="91440" tIns="45720" rIns="91440" bIns="45720" rtlCol="0" anchor="ctr">
            <a:noAutofit/>
          </a:bodyPr>
          <a:lstStyle>
            <a:defPPr>
              <a:defRPr lang="fr-FR"/>
            </a:defPPr>
            <a:lvl1pPr algn="ctr">
              <a:lnSpc>
                <a:spcPct val="90000"/>
              </a:lnSpc>
              <a:spcBef>
                <a:spcPct val="0"/>
              </a:spcBef>
              <a:buNone/>
              <a:defRPr sz="3600">
                <a:solidFill>
                  <a:srgbClr val="3E3E3E"/>
                </a:solidFill>
                <a:latin typeface="KyivType Sans2" panose="00000500000000000000" pitchFamily="50" charset="0"/>
                <a:ea typeface="+mj-ea"/>
                <a:cs typeface="+mj-cs"/>
              </a:defRPr>
            </a:lvl1pPr>
          </a:lstStyle>
          <a:p>
            <a:r>
              <a:rPr lang="fr-FR" dirty="0" err="1"/>
              <a:t>Exceptional</a:t>
            </a:r>
            <a:r>
              <a:rPr lang="fr-FR" dirty="0"/>
              <a:t> </a:t>
            </a:r>
            <a:r>
              <a:rPr lang="fr-FR" dirty="0" err="1"/>
              <a:t>customer</a:t>
            </a:r>
            <a:r>
              <a:rPr lang="fr-FR" dirty="0"/>
              <a:t> service :</a:t>
            </a:r>
          </a:p>
        </p:txBody>
      </p:sp>
      <p:graphicFrame>
        <p:nvGraphicFramePr>
          <p:cNvPr id="2" name="Objet 1">
            <a:extLst>
              <a:ext uri="{FF2B5EF4-FFF2-40B4-BE49-F238E27FC236}">
                <a16:creationId xmlns:a16="http://schemas.microsoft.com/office/drawing/2014/main" id="{8E3B9608-42D0-492D-866D-7A1CAA13CA93}"/>
              </a:ext>
            </a:extLst>
          </p:cNvPr>
          <p:cNvGraphicFramePr>
            <a:graphicFrameLocks noChangeAspect="1"/>
          </p:cNvGraphicFramePr>
          <p:nvPr>
            <p:extLst>
              <p:ext uri="{D42A27DB-BD31-4B8C-83A1-F6EECF244321}">
                <p14:modId xmlns:p14="http://schemas.microsoft.com/office/powerpoint/2010/main" val="1864399843"/>
              </p:ext>
            </p:extLst>
          </p:nvPr>
        </p:nvGraphicFramePr>
        <p:xfrm>
          <a:off x="1755948" y="3738357"/>
          <a:ext cx="1256525" cy="2486315"/>
        </p:xfrm>
        <a:graphic>
          <a:graphicData uri="http://schemas.openxmlformats.org/presentationml/2006/ole">
            <mc:AlternateContent xmlns:mc="http://schemas.openxmlformats.org/markup-compatibility/2006">
              <mc:Choice xmlns:v="urn:schemas-microsoft-com:vml" Requires="v">
                <p:oleObj spid="_x0000_s3162" name="Bitmap Image" r:id="rId4" imgW="1790640" imgH="3543480" progId="PBrush">
                  <p:embed/>
                </p:oleObj>
              </mc:Choice>
              <mc:Fallback>
                <p:oleObj name="Bitmap Image" r:id="rId4" imgW="1790640" imgH="3543480" progId="PBrush">
                  <p:embed/>
                  <p:pic>
                    <p:nvPicPr>
                      <p:cNvPr id="0" name=""/>
                      <p:cNvPicPr/>
                      <p:nvPr/>
                    </p:nvPicPr>
                    <p:blipFill>
                      <a:blip r:embed="rId5"/>
                      <a:stretch>
                        <a:fillRect/>
                      </a:stretch>
                    </p:blipFill>
                    <p:spPr>
                      <a:xfrm>
                        <a:off x="1755948" y="3738357"/>
                        <a:ext cx="1256525" cy="2486315"/>
                      </a:xfrm>
                      <a:prstGeom prst="rect">
                        <a:avLst/>
                      </a:prstGeom>
                    </p:spPr>
                  </p:pic>
                </p:oleObj>
              </mc:Fallback>
            </mc:AlternateContent>
          </a:graphicData>
        </a:graphic>
      </p:graphicFrame>
      <p:graphicFrame>
        <p:nvGraphicFramePr>
          <p:cNvPr id="4" name="Objet 3">
            <a:extLst>
              <a:ext uri="{FF2B5EF4-FFF2-40B4-BE49-F238E27FC236}">
                <a16:creationId xmlns:a16="http://schemas.microsoft.com/office/drawing/2014/main" id="{4F323987-C62D-4DBE-BDF2-56AFD7D955E8}"/>
              </a:ext>
            </a:extLst>
          </p:cNvPr>
          <p:cNvGraphicFramePr>
            <a:graphicFrameLocks noChangeAspect="1"/>
          </p:cNvGraphicFramePr>
          <p:nvPr>
            <p:extLst>
              <p:ext uri="{D42A27DB-BD31-4B8C-83A1-F6EECF244321}">
                <p14:modId xmlns:p14="http://schemas.microsoft.com/office/powerpoint/2010/main" val="2846150501"/>
              </p:ext>
            </p:extLst>
          </p:nvPr>
        </p:nvGraphicFramePr>
        <p:xfrm>
          <a:off x="3950586" y="4408186"/>
          <a:ext cx="1304425" cy="1485997"/>
        </p:xfrm>
        <a:graphic>
          <a:graphicData uri="http://schemas.openxmlformats.org/presentationml/2006/ole">
            <mc:AlternateContent xmlns:mc="http://schemas.openxmlformats.org/markup-compatibility/2006">
              <mc:Choice xmlns:v="urn:schemas-microsoft-com:vml" Requires="v">
                <p:oleObj spid="_x0000_s3163" name="Bitmap Image" r:id="rId6" imgW="1859400" imgH="2118240" progId="PBrush">
                  <p:embed/>
                </p:oleObj>
              </mc:Choice>
              <mc:Fallback>
                <p:oleObj name="Bitmap Image" r:id="rId6" imgW="1859400" imgH="2118240" progId="PBrush">
                  <p:embed/>
                  <p:pic>
                    <p:nvPicPr>
                      <p:cNvPr id="0" name=""/>
                      <p:cNvPicPr/>
                      <p:nvPr/>
                    </p:nvPicPr>
                    <p:blipFill>
                      <a:blip r:embed="rId7"/>
                      <a:stretch>
                        <a:fillRect/>
                      </a:stretch>
                    </p:blipFill>
                    <p:spPr>
                      <a:xfrm>
                        <a:off x="3950586" y="4408186"/>
                        <a:ext cx="1304425" cy="1485997"/>
                      </a:xfrm>
                      <a:prstGeom prst="rect">
                        <a:avLst/>
                      </a:prstGeom>
                    </p:spPr>
                  </p:pic>
                </p:oleObj>
              </mc:Fallback>
            </mc:AlternateContent>
          </a:graphicData>
        </a:graphic>
      </p:graphicFrame>
      <p:graphicFrame>
        <p:nvGraphicFramePr>
          <p:cNvPr id="7" name="Objet 6">
            <a:extLst>
              <a:ext uri="{FF2B5EF4-FFF2-40B4-BE49-F238E27FC236}">
                <a16:creationId xmlns:a16="http://schemas.microsoft.com/office/drawing/2014/main" id="{A572AAD3-F889-4B43-8F9A-B40F18C38FE6}"/>
              </a:ext>
            </a:extLst>
          </p:cNvPr>
          <p:cNvGraphicFramePr>
            <a:graphicFrameLocks noChangeAspect="1"/>
          </p:cNvGraphicFramePr>
          <p:nvPr>
            <p:extLst>
              <p:ext uri="{D42A27DB-BD31-4B8C-83A1-F6EECF244321}">
                <p14:modId xmlns:p14="http://schemas.microsoft.com/office/powerpoint/2010/main" val="2836864561"/>
              </p:ext>
            </p:extLst>
          </p:nvPr>
        </p:nvGraphicFramePr>
        <p:xfrm>
          <a:off x="6222957" y="4523454"/>
          <a:ext cx="1374603" cy="1084978"/>
        </p:xfrm>
        <a:graphic>
          <a:graphicData uri="http://schemas.openxmlformats.org/presentationml/2006/ole">
            <mc:AlternateContent xmlns:mc="http://schemas.openxmlformats.org/markup-compatibility/2006">
              <mc:Choice xmlns:v="urn:schemas-microsoft-com:vml" Requires="v">
                <p:oleObj spid="_x0000_s3164" name="Bitmap Image" r:id="rId8" imgW="1958400" imgH="1546920" progId="PBrush">
                  <p:embed/>
                </p:oleObj>
              </mc:Choice>
              <mc:Fallback>
                <p:oleObj name="Bitmap Image" r:id="rId8" imgW="1958400" imgH="1546920" progId="PBrush">
                  <p:embed/>
                  <p:pic>
                    <p:nvPicPr>
                      <p:cNvPr id="0" name=""/>
                      <p:cNvPicPr/>
                      <p:nvPr/>
                    </p:nvPicPr>
                    <p:blipFill>
                      <a:blip r:embed="rId9"/>
                      <a:stretch>
                        <a:fillRect/>
                      </a:stretch>
                    </p:blipFill>
                    <p:spPr>
                      <a:xfrm>
                        <a:off x="6222957" y="4523454"/>
                        <a:ext cx="1374603" cy="1084978"/>
                      </a:xfrm>
                      <a:prstGeom prst="rect">
                        <a:avLst/>
                      </a:prstGeom>
                    </p:spPr>
                  </p:pic>
                </p:oleObj>
              </mc:Fallback>
            </mc:AlternateContent>
          </a:graphicData>
        </a:graphic>
      </p:graphicFrame>
      <p:graphicFrame>
        <p:nvGraphicFramePr>
          <p:cNvPr id="8" name="Objet 7">
            <a:extLst>
              <a:ext uri="{FF2B5EF4-FFF2-40B4-BE49-F238E27FC236}">
                <a16:creationId xmlns:a16="http://schemas.microsoft.com/office/drawing/2014/main" id="{4FA84F56-AF98-4BE9-BE45-19B38BDF27D7}"/>
              </a:ext>
            </a:extLst>
          </p:cNvPr>
          <p:cNvGraphicFramePr>
            <a:graphicFrameLocks noChangeAspect="1"/>
          </p:cNvGraphicFramePr>
          <p:nvPr>
            <p:extLst>
              <p:ext uri="{D42A27DB-BD31-4B8C-83A1-F6EECF244321}">
                <p14:modId xmlns:p14="http://schemas.microsoft.com/office/powerpoint/2010/main" val="1966230690"/>
              </p:ext>
            </p:extLst>
          </p:nvPr>
        </p:nvGraphicFramePr>
        <p:xfrm>
          <a:off x="8128902" y="3738358"/>
          <a:ext cx="2384425" cy="2155825"/>
        </p:xfrm>
        <a:graphic>
          <a:graphicData uri="http://schemas.openxmlformats.org/presentationml/2006/ole">
            <mc:AlternateContent xmlns:mc="http://schemas.openxmlformats.org/markup-compatibility/2006">
              <mc:Choice xmlns:v="urn:schemas-microsoft-com:vml" Requires="v">
                <p:oleObj spid="_x0000_s3165" name="Bitmap Image" r:id="rId10" imgW="2385000" imgH="2156400" progId="PBrush">
                  <p:embed/>
                </p:oleObj>
              </mc:Choice>
              <mc:Fallback>
                <p:oleObj name="Bitmap Image" r:id="rId10" imgW="2385000" imgH="2156400" progId="PBrush">
                  <p:embed/>
                  <p:pic>
                    <p:nvPicPr>
                      <p:cNvPr id="0" name=""/>
                      <p:cNvPicPr/>
                      <p:nvPr/>
                    </p:nvPicPr>
                    <p:blipFill>
                      <a:blip r:embed="rId11"/>
                      <a:stretch>
                        <a:fillRect/>
                      </a:stretch>
                    </p:blipFill>
                    <p:spPr>
                      <a:xfrm>
                        <a:off x="8128902" y="3738358"/>
                        <a:ext cx="2384425" cy="2155825"/>
                      </a:xfrm>
                      <a:prstGeom prst="rect">
                        <a:avLst/>
                      </a:prstGeom>
                    </p:spPr>
                  </p:pic>
                </p:oleObj>
              </mc:Fallback>
            </mc:AlternateContent>
          </a:graphicData>
        </a:graphic>
      </p:graphicFrame>
    </p:spTree>
    <p:extLst>
      <p:ext uri="{BB962C8B-B14F-4D97-AF65-F5344CB8AC3E}">
        <p14:creationId xmlns:p14="http://schemas.microsoft.com/office/powerpoint/2010/main" val="23353428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D30B5A7-3311-4F4C-A9F0-39062348E73C}"/>
              </a:ext>
            </a:extLst>
          </p:cNvPr>
          <p:cNvSpPr>
            <a:spLocks noGrp="1"/>
          </p:cNvSpPr>
          <p:nvPr>
            <p:ph type="body" sz="quarter" idx="10"/>
          </p:nvPr>
        </p:nvSpPr>
        <p:spPr>
          <a:xfrm>
            <a:off x="838200" y="1950384"/>
            <a:ext cx="10515600" cy="1425858"/>
          </a:xfrm>
        </p:spPr>
        <p:txBody>
          <a:bodyPr vert="horz" lIns="91440" tIns="45720" rIns="91440" bIns="45720" rtlCol="0">
            <a:normAutofit/>
          </a:bodyPr>
          <a:lstStyle/>
          <a:p>
            <a:pPr marL="457200" lvl="1" indent="0">
              <a:buNone/>
            </a:pPr>
            <a:r>
              <a:rPr lang="en-US" dirty="0">
                <a:solidFill>
                  <a:srgbClr val="374151"/>
                </a:solidFill>
                <a:latin typeface="Roboto Light" panose="02000000000000000000" pitchFamily="2" charset="0"/>
                <a:ea typeface="Roboto Light" panose="02000000000000000000" pitchFamily="2" charset="0"/>
              </a:rPr>
              <a:t>Send </a:t>
            </a:r>
            <a:r>
              <a:rPr lang="en-US" dirty="0" err="1">
                <a:solidFill>
                  <a:srgbClr val="374151"/>
                </a:solidFill>
                <a:latin typeface="Roboto Light" panose="02000000000000000000" pitchFamily="2" charset="0"/>
                <a:ea typeface="Roboto Light" panose="02000000000000000000" pitchFamily="2" charset="0"/>
              </a:rPr>
              <a:t>personalised</a:t>
            </a:r>
            <a:r>
              <a:rPr lang="en-US" dirty="0">
                <a:solidFill>
                  <a:srgbClr val="374151"/>
                </a:solidFill>
                <a:latin typeface="Roboto Light" panose="02000000000000000000" pitchFamily="2" charset="0"/>
                <a:ea typeface="Roboto Light" panose="02000000000000000000" pitchFamily="2" charset="0"/>
              </a:rPr>
              <a:t> emails or text messages to your existing customers to let them know about your Christmas offers.</a:t>
            </a:r>
            <a:endParaRPr lang="fr-FR" dirty="0"/>
          </a:p>
        </p:txBody>
      </p:sp>
      <p:graphicFrame>
        <p:nvGraphicFramePr>
          <p:cNvPr id="5" name="Objet 4">
            <a:extLst>
              <a:ext uri="{FF2B5EF4-FFF2-40B4-BE49-F238E27FC236}">
                <a16:creationId xmlns:a16="http://schemas.microsoft.com/office/drawing/2014/main" id="{60E39B8F-B66C-4ED6-AA0D-C4EC64805C69}"/>
              </a:ext>
            </a:extLst>
          </p:cNvPr>
          <p:cNvGraphicFramePr>
            <a:graphicFrameLocks noChangeAspect="1"/>
          </p:cNvGraphicFramePr>
          <p:nvPr>
            <p:extLst>
              <p:ext uri="{D42A27DB-BD31-4B8C-83A1-F6EECF244321}">
                <p14:modId xmlns:p14="http://schemas.microsoft.com/office/powerpoint/2010/main" val="3096830299"/>
              </p:ext>
            </p:extLst>
          </p:nvPr>
        </p:nvGraphicFramePr>
        <p:xfrm>
          <a:off x="4365040" y="3170599"/>
          <a:ext cx="1154605" cy="924085"/>
        </p:xfrm>
        <a:graphic>
          <a:graphicData uri="http://schemas.openxmlformats.org/presentationml/2006/ole">
            <mc:AlternateContent xmlns:mc="http://schemas.openxmlformats.org/markup-compatibility/2006">
              <mc:Choice xmlns:v="urn:schemas-microsoft-com:vml" Requires="v">
                <p:oleObj spid="_x0000_s17456" name="Bitmap Image" r:id="rId4" imgW="1828800" imgH="1463040" progId="PBrush">
                  <p:embed/>
                </p:oleObj>
              </mc:Choice>
              <mc:Fallback>
                <p:oleObj name="Bitmap Image" r:id="rId4" imgW="1828800" imgH="1463040" progId="PBrush">
                  <p:embed/>
                  <p:pic>
                    <p:nvPicPr>
                      <p:cNvPr id="7" name="Objet 6">
                        <a:extLst>
                          <a:ext uri="{FF2B5EF4-FFF2-40B4-BE49-F238E27FC236}">
                            <a16:creationId xmlns:a16="http://schemas.microsoft.com/office/drawing/2014/main" id="{EC8C7EF3-2562-4E10-9681-9FCC917C6A3F}"/>
                          </a:ext>
                        </a:extLst>
                      </p:cNvPr>
                      <p:cNvPicPr/>
                      <p:nvPr/>
                    </p:nvPicPr>
                    <p:blipFill>
                      <a:blip r:embed="rId5"/>
                      <a:stretch>
                        <a:fillRect/>
                      </a:stretch>
                    </p:blipFill>
                    <p:spPr>
                      <a:xfrm>
                        <a:off x="4365040" y="3170599"/>
                        <a:ext cx="1154605" cy="924085"/>
                      </a:xfrm>
                      <a:prstGeom prst="rect">
                        <a:avLst/>
                      </a:prstGeom>
                    </p:spPr>
                  </p:pic>
                </p:oleObj>
              </mc:Fallback>
            </mc:AlternateContent>
          </a:graphicData>
        </a:graphic>
      </p:graphicFrame>
      <p:graphicFrame>
        <p:nvGraphicFramePr>
          <p:cNvPr id="6" name="Objet 5">
            <a:extLst>
              <a:ext uri="{FF2B5EF4-FFF2-40B4-BE49-F238E27FC236}">
                <a16:creationId xmlns:a16="http://schemas.microsoft.com/office/drawing/2014/main" id="{D815FAD5-E794-41A7-B8CC-8970185C4BDF}"/>
              </a:ext>
            </a:extLst>
          </p:cNvPr>
          <p:cNvGraphicFramePr>
            <a:graphicFrameLocks noChangeAspect="1"/>
          </p:cNvGraphicFramePr>
          <p:nvPr>
            <p:extLst>
              <p:ext uri="{D42A27DB-BD31-4B8C-83A1-F6EECF244321}">
                <p14:modId xmlns:p14="http://schemas.microsoft.com/office/powerpoint/2010/main" val="1498168593"/>
              </p:ext>
            </p:extLst>
          </p:nvPr>
        </p:nvGraphicFramePr>
        <p:xfrm>
          <a:off x="6672357" y="3256275"/>
          <a:ext cx="1173648" cy="884997"/>
        </p:xfrm>
        <a:graphic>
          <a:graphicData uri="http://schemas.openxmlformats.org/presentationml/2006/ole">
            <mc:AlternateContent xmlns:mc="http://schemas.openxmlformats.org/markup-compatibility/2006">
              <mc:Choice xmlns:v="urn:schemas-microsoft-com:vml" Requires="v">
                <p:oleObj spid="_x0000_s17457" name="Bitmap Image" r:id="rId6" imgW="1859400" imgH="1402200" progId="PBrush">
                  <p:embed/>
                </p:oleObj>
              </mc:Choice>
              <mc:Fallback>
                <p:oleObj name="Bitmap Image" r:id="rId6" imgW="1859400" imgH="1402200" progId="PBrush">
                  <p:embed/>
                  <p:pic>
                    <p:nvPicPr>
                      <p:cNvPr id="11" name="Objet 10">
                        <a:extLst>
                          <a:ext uri="{FF2B5EF4-FFF2-40B4-BE49-F238E27FC236}">
                            <a16:creationId xmlns:a16="http://schemas.microsoft.com/office/drawing/2014/main" id="{54089FA4-CD17-4D72-ABB8-A62F95C9670A}"/>
                          </a:ext>
                        </a:extLst>
                      </p:cNvPr>
                      <p:cNvPicPr/>
                      <p:nvPr/>
                    </p:nvPicPr>
                    <p:blipFill>
                      <a:blip r:embed="rId7"/>
                      <a:stretch>
                        <a:fillRect/>
                      </a:stretch>
                    </p:blipFill>
                    <p:spPr>
                      <a:xfrm>
                        <a:off x="6672357" y="3256275"/>
                        <a:ext cx="1173648" cy="884997"/>
                      </a:xfrm>
                      <a:prstGeom prst="rect">
                        <a:avLst/>
                      </a:prstGeom>
                    </p:spPr>
                  </p:pic>
                </p:oleObj>
              </mc:Fallback>
            </mc:AlternateContent>
          </a:graphicData>
        </a:graphic>
      </p:graphicFrame>
      <p:sp>
        <p:nvSpPr>
          <p:cNvPr id="7" name="Titre 6">
            <a:extLst>
              <a:ext uri="{FF2B5EF4-FFF2-40B4-BE49-F238E27FC236}">
                <a16:creationId xmlns:a16="http://schemas.microsoft.com/office/drawing/2014/main" id="{E24D16EC-FF5C-4EAF-A9D2-6A946CF79411}"/>
              </a:ext>
            </a:extLst>
          </p:cNvPr>
          <p:cNvSpPr txBox="1">
            <a:spLocks/>
          </p:cNvSpPr>
          <p:nvPr/>
        </p:nvSpPr>
        <p:spPr>
          <a:xfrm>
            <a:off x="1106025" y="963817"/>
            <a:ext cx="10232010" cy="481434"/>
          </a:xfrm>
          <a:prstGeom prst="rect">
            <a:avLst/>
          </a:prstGeom>
        </p:spPr>
        <p:txBody>
          <a:bodyPr vert="horz" lIns="91440" tIns="45720" rIns="91440" bIns="45720" rtlCol="0" anchor="ctr">
            <a:noAutofit/>
          </a:bodyPr>
          <a:lstStyle>
            <a:defPPr>
              <a:defRPr lang="fr-FR"/>
            </a:defPPr>
            <a:lvl1pPr algn="ctr">
              <a:lnSpc>
                <a:spcPct val="90000"/>
              </a:lnSpc>
              <a:spcBef>
                <a:spcPct val="0"/>
              </a:spcBef>
              <a:buNone/>
              <a:defRPr sz="3600">
                <a:solidFill>
                  <a:srgbClr val="3E3E3E"/>
                </a:solidFill>
                <a:latin typeface="KyivType Sans2" panose="00000500000000000000" pitchFamily="50" charset="0"/>
                <a:ea typeface="+mj-ea"/>
                <a:cs typeface="+mj-cs"/>
              </a:defRPr>
            </a:lvl1pPr>
          </a:lstStyle>
          <a:p>
            <a:r>
              <a:rPr lang="fr-FR" dirty="0" err="1"/>
              <a:t>Personalised</a:t>
            </a:r>
            <a:r>
              <a:rPr lang="fr-FR" dirty="0"/>
              <a:t> communication :</a:t>
            </a:r>
          </a:p>
        </p:txBody>
      </p:sp>
    </p:spTree>
    <p:extLst>
      <p:ext uri="{BB962C8B-B14F-4D97-AF65-F5344CB8AC3E}">
        <p14:creationId xmlns:p14="http://schemas.microsoft.com/office/powerpoint/2010/main" val="38755742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0EF8205-02C7-486F-B1BC-BD0143A9A344}"/>
              </a:ext>
            </a:extLst>
          </p:cNvPr>
          <p:cNvSpPr>
            <a:spLocks noGrp="1"/>
          </p:cNvSpPr>
          <p:nvPr>
            <p:ph type="body" sz="quarter" idx="10"/>
          </p:nvPr>
        </p:nvSpPr>
        <p:spPr>
          <a:xfrm>
            <a:off x="1106025" y="1726574"/>
            <a:ext cx="6986415" cy="1519642"/>
          </a:xfrm>
        </p:spPr>
        <p:txBody>
          <a:bodyPr vert="horz" lIns="91440" tIns="45720" rIns="91440" bIns="45720" rtlCol="0">
            <a:normAutofit/>
          </a:bodyPr>
          <a:lstStyle/>
          <a:p>
            <a:pPr marL="0" lvl="1" indent="0" algn="just">
              <a:buNone/>
            </a:pPr>
            <a:r>
              <a:rPr lang="en-US" dirty="0">
                <a:solidFill>
                  <a:srgbClr val="374151"/>
                </a:solidFill>
                <a:latin typeface="Roboto Light" panose="02000000000000000000" pitchFamily="2" charset="0"/>
                <a:ea typeface="Roboto Light" panose="02000000000000000000" pitchFamily="2" charset="0"/>
              </a:rPr>
              <a:t>Offer extended opening hours so that your customers can make appointments at times that suit them.</a:t>
            </a:r>
            <a:endParaRPr lang="fr-FR" dirty="0"/>
          </a:p>
        </p:txBody>
      </p:sp>
      <p:graphicFrame>
        <p:nvGraphicFramePr>
          <p:cNvPr id="5" name="Objet 4">
            <a:extLst>
              <a:ext uri="{FF2B5EF4-FFF2-40B4-BE49-F238E27FC236}">
                <a16:creationId xmlns:a16="http://schemas.microsoft.com/office/drawing/2014/main" id="{187E16E6-0FCF-4583-A9E0-A5A15AA001A0}"/>
              </a:ext>
            </a:extLst>
          </p:cNvPr>
          <p:cNvGraphicFramePr>
            <a:graphicFrameLocks noChangeAspect="1"/>
          </p:cNvGraphicFramePr>
          <p:nvPr>
            <p:extLst>
              <p:ext uri="{D42A27DB-BD31-4B8C-83A1-F6EECF244321}">
                <p14:modId xmlns:p14="http://schemas.microsoft.com/office/powerpoint/2010/main" val="3637987085"/>
              </p:ext>
            </p:extLst>
          </p:nvPr>
        </p:nvGraphicFramePr>
        <p:xfrm>
          <a:off x="8319679" y="1537528"/>
          <a:ext cx="3579946" cy="5078285"/>
        </p:xfrm>
        <a:graphic>
          <a:graphicData uri="http://schemas.openxmlformats.org/presentationml/2006/ole">
            <mc:AlternateContent xmlns:mc="http://schemas.openxmlformats.org/markup-compatibility/2006">
              <mc:Choice xmlns:v="urn:schemas-microsoft-com:vml" Requires="v">
                <p:oleObj spid="_x0000_s14397" name="Bitmap Image" r:id="rId4" imgW="5791320" imgH="8222040" progId="PBrush">
                  <p:embed/>
                </p:oleObj>
              </mc:Choice>
              <mc:Fallback>
                <p:oleObj name="Bitmap Image" r:id="rId4" imgW="5791320" imgH="8222040" progId="PBrush">
                  <p:embed/>
                  <p:pic>
                    <p:nvPicPr>
                      <p:cNvPr id="7" name="Objet 6">
                        <a:extLst>
                          <a:ext uri="{FF2B5EF4-FFF2-40B4-BE49-F238E27FC236}">
                            <a16:creationId xmlns:a16="http://schemas.microsoft.com/office/drawing/2014/main" id="{2FE44629-CF20-4EE1-A8DC-C9F9459952B8}"/>
                          </a:ext>
                        </a:extLst>
                      </p:cNvPr>
                      <p:cNvPicPr/>
                      <p:nvPr/>
                    </p:nvPicPr>
                    <p:blipFill>
                      <a:blip r:embed="rId5"/>
                      <a:stretch>
                        <a:fillRect/>
                      </a:stretch>
                    </p:blipFill>
                    <p:spPr>
                      <a:xfrm>
                        <a:off x="8319679" y="1537528"/>
                        <a:ext cx="3579946" cy="5078285"/>
                      </a:xfrm>
                      <a:prstGeom prst="rect">
                        <a:avLst/>
                      </a:prstGeom>
                      <a:ln>
                        <a:solidFill>
                          <a:schemeClr val="tx1"/>
                        </a:solidFill>
                      </a:ln>
                    </p:spPr>
                  </p:pic>
                </p:oleObj>
              </mc:Fallback>
            </mc:AlternateContent>
          </a:graphicData>
        </a:graphic>
      </p:graphicFrame>
      <p:sp>
        <p:nvSpPr>
          <p:cNvPr id="7" name="Titre 6">
            <a:extLst>
              <a:ext uri="{FF2B5EF4-FFF2-40B4-BE49-F238E27FC236}">
                <a16:creationId xmlns:a16="http://schemas.microsoft.com/office/drawing/2014/main" id="{F0194A37-7EDB-4624-A1F1-B568680A2F1C}"/>
              </a:ext>
            </a:extLst>
          </p:cNvPr>
          <p:cNvSpPr txBox="1">
            <a:spLocks/>
          </p:cNvSpPr>
          <p:nvPr/>
        </p:nvSpPr>
        <p:spPr>
          <a:xfrm>
            <a:off x="1106025" y="963817"/>
            <a:ext cx="10232010" cy="481434"/>
          </a:xfrm>
          <a:prstGeom prst="rect">
            <a:avLst/>
          </a:prstGeom>
        </p:spPr>
        <p:txBody>
          <a:bodyPr vert="horz" lIns="91440" tIns="45720" rIns="91440" bIns="45720" rtlCol="0" anchor="ctr">
            <a:noAutofit/>
          </a:bodyPr>
          <a:lstStyle>
            <a:defPPr>
              <a:defRPr lang="fr-FR"/>
            </a:defPPr>
            <a:lvl1pPr algn="ctr">
              <a:lnSpc>
                <a:spcPct val="90000"/>
              </a:lnSpc>
              <a:spcBef>
                <a:spcPct val="0"/>
              </a:spcBef>
              <a:buNone/>
              <a:defRPr sz="3600">
                <a:solidFill>
                  <a:srgbClr val="3E3E3E"/>
                </a:solidFill>
                <a:latin typeface="KyivType Sans2" panose="00000500000000000000" pitchFamily="50" charset="0"/>
                <a:ea typeface="+mj-ea"/>
                <a:cs typeface="+mj-cs"/>
              </a:defRPr>
            </a:lvl1pPr>
          </a:lstStyle>
          <a:p>
            <a:r>
              <a:rPr lang="en-US" sz="3200" dirty="0"/>
              <a:t>Extended opening hours / Night-time opening</a:t>
            </a:r>
            <a:endParaRPr lang="fr-FR" sz="3200" dirty="0"/>
          </a:p>
        </p:txBody>
      </p:sp>
      <p:sp>
        <p:nvSpPr>
          <p:cNvPr id="8" name="Rectangle 7">
            <a:extLst>
              <a:ext uri="{FF2B5EF4-FFF2-40B4-BE49-F238E27FC236}">
                <a16:creationId xmlns:a16="http://schemas.microsoft.com/office/drawing/2014/main" id="{0C894354-AA19-4567-8479-198B0F623B02}"/>
              </a:ext>
            </a:extLst>
          </p:cNvPr>
          <p:cNvSpPr/>
          <p:nvPr/>
        </p:nvSpPr>
        <p:spPr>
          <a:xfrm>
            <a:off x="2977460" y="2983458"/>
            <a:ext cx="3676990" cy="2210667"/>
          </a:xfrm>
          <a:prstGeom prst="rect">
            <a:avLst/>
          </a:prstGeom>
          <a:solidFill>
            <a:srgbClr val="F2EFFE"/>
          </a:solidFill>
          <a:ln>
            <a:solidFill>
              <a:srgbClr val="D9CC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sng" dirty="0">
                <a:solidFill>
                  <a:schemeClr val="tx1"/>
                </a:solidFill>
                <a:latin typeface="Roboto Condensed Light" panose="02000000000000000000" pitchFamily="2" charset="0"/>
                <a:ea typeface="Roboto Condensed Light" panose="02000000000000000000" pitchFamily="2" charset="0"/>
              </a:rPr>
              <a:t>Christmas party:</a:t>
            </a:r>
          </a:p>
          <a:p>
            <a:pPr algn="ctr"/>
            <a:endParaRPr lang="en-US" sz="1400" u="sng" dirty="0">
              <a:solidFill>
                <a:schemeClr val="tx1"/>
              </a:solidFill>
              <a:latin typeface="Roboto Condensed Light" panose="02000000000000000000" pitchFamily="2" charset="0"/>
              <a:ea typeface="Roboto Condensed Light" panose="02000000000000000000" pitchFamily="2" charset="0"/>
            </a:endParaRPr>
          </a:p>
          <a:p>
            <a:pPr algn="ctr"/>
            <a:r>
              <a:rPr lang="en-US" sz="1400" dirty="0" err="1">
                <a:solidFill>
                  <a:schemeClr val="tx1"/>
                </a:solidFill>
                <a:latin typeface="Roboto Condensed Light" panose="02000000000000000000" pitchFamily="2" charset="0"/>
                <a:ea typeface="Roboto Condensed Light" panose="02000000000000000000" pitchFamily="2" charset="0"/>
              </a:rPr>
              <a:t>Organise</a:t>
            </a:r>
            <a:r>
              <a:rPr lang="en-US" sz="1400" dirty="0">
                <a:solidFill>
                  <a:schemeClr val="tx1"/>
                </a:solidFill>
                <a:latin typeface="Roboto Condensed Light" panose="02000000000000000000" pitchFamily="2" charset="0"/>
                <a:ea typeface="Roboto Condensed Light" panose="02000000000000000000" pitchFamily="2" charset="0"/>
              </a:rPr>
              <a:t> a festive evening and invite your most loyal customers to come and celebrate the festive season with a buffet, music and </a:t>
            </a:r>
            <a:r>
              <a:rPr lang="en-US" sz="1400" b="1" dirty="0">
                <a:solidFill>
                  <a:schemeClr val="tx1"/>
                </a:solidFill>
                <a:latin typeface="Roboto Condensed Light" panose="02000000000000000000" pitchFamily="2" charset="0"/>
                <a:ea typeface="Roboto Condensed Light" panose="02000000000000000000" pitchFamily="2" charset="0"/>
              </a:rPr>
              <a:t>exceptional offers.</a:t>
            </a:r>
          </a:p>
          <a:p>
            <a:pPr algn="ctr"/>
            <a:endParaRPr lang="en-US" sz="1400" dirty="0">
              <a:solidFill>
                <a:schemeClr val="tx1"/>
              </a:solidFill>
              <a:latin typeface="Roboto Condensed Light" panose="02000000000000000000" pitchFamily="2" charset="0"/>
              <a:ea typeface="Roboto Condensed Light" panose="02000000000000000000" pitchFamily="2" charset="0"/>
            </a:endParaRPr>
          </a:p>
          <a:p>
            <a:pPr algn="ctr"/>
            <a:r>
              <a:rPr lang="en-US" sz="1400" dirty="0">
                <a:solidFill>
                  <a:schemeClr val="tx1"/>
                </a:solidFill>
                <a:latin typeface="Roboto Condensed Light" panose="02000000000000000000" pitchFamily="2" charset="0"/>
                <a:ea typeface="Roboto Condensed Light" panose="02000000000000000000" pitchFamily="2" charset="0"/>
              </a:rPr>
              <a:t>E.g.: 20% discount for every 3 Yon-Ka products purchased</a:t>
            </a:r>
            <a:r>
              <a:rPr lang="fr-FR" sz="1400" dirty="0">
                <a:solidFill>
                  <a:schemeClr val="tx1"/>
                </a:solidFill>
                <a:latin typeface="Roboto Condensed Light" panose="02000000000000000000" pitchFamily="2" charset="0"/>
                <a:ea typeface="Roboto Condensed Light" panose="02000000000000000000" pitchFamily="2" charset="0"/>
              </a:rPr>
              <a:t>.</a:t>
            </a:r>
          </a:p>
        </p:txBody>
      </p:sp>
      <p:graphicFrame>
        <p:nvGraphicFramePr>
          <p:cNvPr id="4" name="Objet 3">
            <a:extLst>
              <a:ext uri="{FF2B5EF4-FFF2-40B4-BE49-F238E27FC236}">
                <a16:creationId xmlns:a16="http://schemas.microsoft.com/office/drawing/2014/main" id="{D13B3F89-B5E4-4EAD-8561-BAA3F7C186CA}"/>
              </a:ext>
            </a:extLst>
          </p:cNvPr>
          <p:cNvGraphicFramePr>
            <a:graphicFrameLocks noChangeAspect="1"/>
          </p:cNvGraphicFramePr>
          <p:nvPr>
            <p:extLst>
              <p:ext uri="{D42A27DB-BD31-4B8C-83A1-F6EECF244321}">
                <p14:modId xmlns:p14="http://schemas.microsoft.com/office/powerpoint/2010/main" val="1332161549"/>
              </p:ext>
            </p:extLst>
          </p:nvPr>
        </p:nvGraphicFramePr>
        <p:xfrm>
          <a:off x="918600" y="4279182"/>
          <a:ext cx="1291684" cy="1829886"/>
        </p:xfrm>
        <a:graphic>
          <a:graphicData uri="http://schemas.openxmlformats.org/presentationml/2006/ole">
            <mc:AlternateContent xmlns:mc="http://schemas.openxmlformats.org/markup-compatibility/2006">
              <mc:Choice xmlns:v="urn:schemas-microsoft-com:vml" Requires="v">
                <p:oleObj spid="_x0000_s14398" name="Bitmap Image" r:id="rId6" imgW="1828800" imgH="2590920" progId="PBrush">
                  <p:embed/>
                </p:oleObj>
              </mc:Choice>
              <mc:Fallback>
                <p:oleObj name="Bitmap Image" r:id="rId6" imgW="1828800" imgH="2590920" progId="PBrush">
                  <p:embed/>
                  <p:pic>
                    <p:nvPicPr>
                      <p:cNvPr id="0" name=""/>
                      <p:cNvPicPr/>
                      <p:nvPr/>
                    </p:nvPicPr>
                    <p:blipFill>
                      <a:blip r:embed="rId7"/>
                      <a:stretch>
                        <a:fillRect/>
                      </a:stretch>
                    </p:blipFill>
                    <p:spPr>
                      <a:xfrm>
                        <a:off x="918600" y="4279182"/>
                        <a:ext cx="1291684" cy="1829886"/>
                      </a:xfrm>
                      <a:prstGeom prst="rect">
                        <a:avLst/>
                      </a:prstGeom>
                    </p:spPr>
                  </p:pic>
                </p:oleObj>
              </mc:Fallback>
            </mc:AlternateContent>
          </a:graphicData>
        </a:graphic>
      </p:graphicFrame>
    </p:spTree>
    <p:extLst>
      <p:ext uri="{BB962C8B-B14F-4D97-AF65-F5344CB8AC3E}">
        <p14:creationId xmlns:p14="http://schemas.microsoft.com/office/powerpoint/2010/main" val="17583488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personne, Coude, poignet, pose&#10;&#10;Description générée automatiquement">
            <a:extLst>
              <a:ext uri="{FF2B5EF4-FFF2-40B4-BE49-F238E27FC236}">
                <a16:creationId xmlns:a16="http://schemas.microsoft.com/office/drawing/2014/main" id="{BF4EE528-8039-4360-AED8-03C48970A01A}"/>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2224" b="98577" l="907" r="100000">
                        <a14:foregroundMark x1="24155" y1="61210" x2="25144" y2="83274"/>
                        <a14:foregroundMark x1="29349" y1="87278" x2="68013" y2="89502"/>
                        <a14:foregroundMark x1="65128" y1="39858" x2="62242" y2="48221"/>
                        <a14:foregroundMark x1="54411" y1="8808" x2="41715" y2="2580"/>
                        <a14:foregroundMark x1="3462" y1="13701" x2="18714" y2="14769"/>
                        <a14:foregroundMark x1="18219" y1="61210" x2="19538" y2="58452"/>
                        <a14:foregroundMark x1="21764" y1="55338" x2="23083" y2="54804"/>
                        <a14:foregroundMark x1="13108" y1="80872" x2="7749" y2="88790"/>
                        <a14:foregroundMark x1="7749" y1="88790" x2="907" y2="93683"/>
                        <a14:foregroundMark x1="14674" y1="97687" x2="87469" y2="98665"/>
                        <a14:foregroundMark x1="99918" y1="97509" x2="87469" y2="98577"/>
                        <a14:foregroundMark x1="28854" y1="34520" x2="29184" y2="38523"/>
                        <a14:foregroundMark x1="22918" y1="30694" x2="17725" y2="26690"/>
                        <a14:foregroundMark x1="64633" y1="25979" x2="66612" y2="32473"/>
                      </a14:backgroundRemoval>
                    </a14:imgEffect>
                  </a14:imgLayer>
                </a14:imgProps>
              </a:ext>
              <a:ext uri="{28A0092B-C50C-407E-A947-70E740481C1C}">
                <a14:useLocalDpi xmlns:a14="http://schemas.microsoft.com/office/drawing/2010/main"/>
              </a:ext>
            </a:extLst>
          </a:blip>
          <a:srcRect/>
          <a:stretch/>
        </p:blipFill>
        <p:spPr>
          <a:xfrm>
            <a:off x="4371090" y="2630280"/>
            <a:ext cx="3690280" cy="3420000"/>
          </a:xfrm>
          <a:prstGeom prst="ellipse">
            <a:avLst/>
          </a:prstGeom>
        </p:spPr>
      </p:pic>
      <p:sp>
        <p:nvSpPr>
          <p:cNvPr id="5" name="Titre 6">
            <a:extLst>
              <a:ext uri="{FF2B5EF4-FFF2-40B4-BE49-F238E27FC236}">
                <a16:creationId xmlns:a16="http://schemas.microsoft.com/office/drawing/2014/main" id="{79483A84-183E-4345-9321-76CEFD5E9A99}"/>
              </a:ext>
            </a:extLst>
          </p:cNvPr>
          <p:cNvSpPr txBox="1">
            <a:spLocks/>
          </p:cNvSpPr>
          <p:nvPr/>
        </p:nvSpPr>
        <p:spPr>
          <a:xfrm>
            <a:off x="1106025" y="963817"/>
            <a:ext cx="10232010" cy="481434"/>
          </a:xfrm>
          <a:prstGeom prst="rect">
            <a:avLst/>
          </a:prstGeom>
        </p:spPr>
        <p:txBody>
          <a:bodyPr vert="horz" lIns="91440" tIns="45720" rIns="91440" bIns="45720" rtlCol="0" anchor="ctr">
            <a:noAutofit/>
          </a:bodyPr>
          <a:lstStyle>
            <a:defPPr>
              <a:defRPr lang="fr-FR"/>
            </a:defPPr>
            <a:lvl1pPr algn="ctr">
              <a:lnSpc>
                <a:spcPct val="90000"/>
              </a:lnSpc>
              <a:spcBef>
                <a:spcPct val="0"/>
              </a:spcBef>
              <a:buNone/>
              <a:defRPr sz="3600">
                <a:solidFill>
                  <a:srgbClr val="3E3E3E"/>
                </a:solidFill>
                <a:latin typeface="KyivType Sans2" panose="00000500000000000000" pitchFamily="50" charset="0"/>
                <a:ea typeface="+mj-ea"/>
                <a:cs typeface="+mj-cs"/>
              </a:defRPr>
            </a:lvl1pPr>
          </a:lstStyle>
          <a:p>
            <a:r>
              <a:rPr lang="en-US" dirty="0"/>
              <a:t>Treatments that are easy to offer or to treat yourself to</a:t>
            </a:r>
            <a:endParaRPr lang="fr-FR" dirty="0"/>
          </a:p>
        </p:txBody>
      </p:sp>
      <p:pic>
        <p:nvPicPr>
          <p:cNvPr id="18434" name="Picture 2" descr="Taiga Massage Oil Candle">
            <a:extLst>
              <a:ext uri="{FF2B5EF4-FFF2-40B4-BE49-F238E27FC236}">
                <a16:creationId xmlns:a16="http://schemas.microsoft.com/office/drawing/2014/main" id="{19F90C88-3C73-4EDC-ABAF-F10D818F679F}"/>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400" r="-400"/>
          <a:stretch/>
        </p:blipFill>
        <p:spPr bwMode="auto">
          <a:xfrm>
            <a:off x="8273645" y="2630280"/>
            <a:ext cx="3420000" cy="3420000"/>
          </a:xfrm>
          <a:prstGeom prst="ellipse">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27CCF1CD-B771-470B-833F-8DF98F9B513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8355" y="2630280"/>
            <a:ext cx="3655361" cy="3420000"/>
          </a:xfrm>
          <a:prstGeom prst="ellipse">
            <a:avLst/>
          </a:prstGeom>
        </p:spPr>
      </p:pic>
      <p:sp>
        <p:nvSpPr>
          <p:cNvPr id="8" name="Espace réservé du contenu 2">
            <a:extLst>
              <a:ext uri="{FF2B5EF4-FFF2-40B4-BE49-F238E27FC236}">
                <a16:creationId xmlns:a16="http://schemas.microsoft.com/office/drawing/2014/main" id="{30B44F49-108B-4104-9E48-F64D2F5CB9FF}"/>
              </a:ext>
            </a:extLst>
          </p:cNvPr>
          <p:cNvSpPr txBox="1">
            <a:spLocks/>
          </p:cNvSpPr>
          <p:nvPr/>
        </p:nvSpPr>
        <p:spPr>
          <a:xfrm>
            <a:off x="1064149" y="3068699"/>
            <a:ext cx="2429656" cy="396814"/>
          </a:xfrm>
          <a:prstGeom prst="rect">
            <a:avLst/>
          </a:prstGeom>
          <a:solidFill>
            <a:srgbClr val="FFFFFF">
              <a:alpha val="54902"/>
            </a:srgb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99"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2000" dirty="0">
                <a:latin typeface="Roboto Light" panose="02000000000000000000" pitchFamily="2" charset="0"/>
                <a:ea typeface="Roboto Light" panose="02000000000000000000" pitchFamily="2" charset="0"/>
              </a:rPr>
              <a:t>MAHANA</a:t>
            </a:r>
          </a:p>
          <a:p>
            <a:pPr marL="0" indent="0" algn="ctr">
              <a:buFont typeface="Arial" panose="020B0604020202020204" pitchFamily="34" charset="0"/>
              <a:buNone/>
            </a:pPr>
            <a:endParaRPr lang="fr-FR" sz="2000" dirty="0"/>
          </a:p>
        </p:txBody>
      </p:sp>
      <p:sp>
        <p:nvSpPr>
          <p:cNvPr id="9" name="Espace réservé du contenu 2">
            <a:extLst>
              <a:ext uri="{FF2B5EF4-FFF2-40B4-BE49-F238E27FC236}">
                <a16:creationId xmlns:a16="http://schemas.microsoft.com/office/drawing/2014/main" id="{D7C935E7-D1AC-4B10-B9CF-5F9A8B636A2F}"/>
              </a:ext>
            </a:extLst>
          </p:cNvPr>
          <p:cNvSpPr txBox="1">
            <a:spLocks/>
          </p:cNvSpPr>
          <p:nvPr/>
        </p:nvSpPr>
        <p:spPr>
          <a:xfrm>
            <a:off x="8791108" y="3068699"/>
            <a:ext cx="2429656" cy="396814"/>
          </a:xfrm>
          <a:prstGeom prst="rect">
            <a:avLst/>
          </a:prstGeom>
          <a:solidFill>
            <a:srgbClr val="FFFFFF">
              <a:alpha val="54902"/>
            </a:srgb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99"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2000" dirty="0">
                <a:latin typeface="Roboto Light" panose="02000000000000000000" pitchFamily="2" charset="0"/>
                <a:ea typeface="Roboto Light" panose="02000000000000000000" pitchFamily="2" charset="0"/>
              </a:rPr>
              <a:t>BOUGIE TAÏGA</a:t>
            </a:r>
          </a:p>
          <a:p>
            <a:pPr marL="0" indent="0" algn="ctr">
              <a:buFont typeface="Arial" panose="020B0604020202020204" pitchFamily="34" charset="0"/>
              <a:buNone/>
            </a:pPr>
            <a:endParaRPr lang="fr-FR" sz="2000" dirty="0"/>
          </a:p>
        </p:txBody>
      </p:sp>
      <p:sp>
        <p:nvSpPr>
          <p:cNvPr id="10" name="Espace réservé du contenu 2">
            <a:extLst>
              <a:ext uri="{FF2B5EF4-FFF2-40B4-BE49-F238E27FC236}">
                <a16:creationId xmlns:a16="http://schemas.microsoft.com/office/drawing/2014/main" id="{1C9B8759-8322-4EC0-B926-92183B22A7CF}"/>
              </a:ext>
            </a:extLst>
          </p:cNvPr>
          <p:cNvSpPr txBox="1">
            <a:spLocks/>
          </p:cNvSpPr>
          <p:nvPr/>
        </p:nvSpPr>
        <p:spPr>
          <a:xfrm>
            <a:off x="5161690" y="3032186"/>
            <a:ext cx="2429656" cy="396814"/>
          </a:xfrm>
          <a:prstGeom prst="rect">
            <a:avLst/>
          </a:prstGeom>
          <a:solidFill>
            <a:srgbClr val="FFFFFF">
              <a:alpha val="54902"/>
            </a:srgb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99"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2000" dirty="0">
                <a:latin typeface="Roboto Light" panose="02000000000000000000" pitchFamily="2" charset="0"/>
                <a:ea typeface="Roboto Light" panose="02000000000000000000" pitchFamily="2" charset="0"/>
              </a:rPr>
              <a:t>ECLAT COCOON</a:t>
            </a:r>
          </a:p>
          <a:p>
            <a:pPr marL="0" indent="0" algn="ctr">
              <a:buFont typeface="Arial" panose="020B0604020202020204" pitchFamily="34" charset="0"/>
              <a:buNone/>
            </a:pPr>
            <a:endParaRPr lang="fr-FR" sz="2000" dirty="0"/>
          </a:p>
        </p:txBody>
      </p:sp>
    </p:spTree>
    <p:extLst>
      <p:ext uri="{BB962C8B-B14F-4D97-AF65-F5344CB8AC3E}">
        <p14:creationId xmlns:p14="http://schemas.microsoft.com/office/powerpoint/2010/main" val="796652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026879B5-B755-AD2B-CB50-254878E7FCA3}"/>
              </a:ext>
            </a:extLst>
          </p:cNvPr>
          <p:cNvSpPr>
            <a:spLocks noGrp="1"/>
          </p:cNvSpPr>
          <p:nvPr>
            <p:ph type="body" sz="quarter" idx="10"/>
          </p:nvPr>
        </p:nvSpPr>
        <p:spPr>
          <a:xfrm>
            <a:off x="758472" y="2672985"/>
            <a:ext cx="4829512" cy="3448749"/>
          </a:xfrm>
        </p:spPr>
        <p:txBody>
          <a:bodyPr vert="horz" lIns="91440" tIns="45720" rIns="91440" bIns="45720" rtlCol="0" anchor="t">
            <a:normAutofit/>
          </a:bodyPr>
          <a:lstStyle/>
          <a:p>
            <a:pPr marL="285750" indent="-285750" algn="l">
              <a:buFont typeface="Courier New" panose="02070309020205020404" pitchFamily="49" charset="0"/>
              <a:buChar char="o"/>
            </a:pPr>
            <a:endParaRPr lang="fr-FR" dirty="0">
              <a:solidFill>
                <a:schemeClr val="tx1">
                  <a:lumMod val="75000"/>
                  <a:lumOff val="25000"/>
                </a:schemeClr>
              </a:solidFill>
              <a:effectLst/>
              <a:latin typeface="Roboto Light" panose="02000000000000000000" pitchFamily="2" charset="0"/>
              <a:ea typeface="Roboto Light" panose="02000000000000000000" pitchFamily="2" charset="0"/>
            </a:endParaRPr>
          </a:p>
          <a:p>
            <a:pPr marL="285750" indent="-285750" algn="l">
              <a:buFont typeface="Courier New" panose="02070309020205020404" pitchFamily="49" charset="0"/>
              <a:buChar char="o"/>
            </a:pPr>
            <a:r>
              <a:rPr lang="en-US" sz="2000" dirty="0">
                <a:solidFill>
                  <a:schemeClr val="tx1">
                    <a:lumMod val="75000"/>
                    <a:lumOff val="25000"/>
                  </a:schemeClr>
                </a:solidFill>
                <a:effectLst/>
                <a:latin typeface="Roboto Light" panose="02000000000000000000" pitchFamily="2" charset="0"/>
                <a:ea typeface="Roboto Light" panose="02000000000000000000" pitchFamily="2" charset="0"/>
              </a:rPr>
              <a:t>2 tablespoons spiced pumpkin syrup</a:t>
            </a:r>
          </a:p>
          <a:p>
            <a:pPr marL="285750" indent="-285750" algn="l">
              <a:buFont typeface="Courier New" panose="02070309020205020404" pitchFamily="49" charset="0"/>
              <a:buChar char="o"/>
            </a:pPr>
            <a:r>
              <a:rPr lang="en-US" sz="2000" dirty="0">
                <a:solidFill>
                  <a:schemeClr val="tx1">
                    <a:lumMod val="75000"/>
                    <a:lumOff val="25000"/>
                  </a:schemeClr>
                </a:solidFill>
                <a:effectLst/>
                <a:latin typeface="Roboto Light" panose="02000000000000000000" pitchFamily="2" charset="0"/>
                <a:ea typeface="Roboto Light" panose="02000000000000000000" pitchFamily="2" charset="0"/>
              </a:rPr>
              <a:t>1 cup of coffee</a:t>
            </a:r>
          </a:p>
          <a:p>
            <a:pPr marL="285750" indent="-285750" algn="l">
              <a:buFont typeface="Courier New" panose="02070309020205020404" pitchFamily="49" charset="0"/>
              <a:buChar char="o"/>
            </a:pPr>
            <a:r>
              <a:rPr lang="en-US" sz="2000" dirty="0">
                <a:solidFill>
                  <a:schemeClr val="tx1">
                    <a:lumMod val="75000"/>
                    <a:lumOff val="25000"/>
                  </a:schemeClr>
                </a:solidFill>
                <a:effectLst/>
                <a:latin typeface="Roboto Light" panose="02000000000000000000" pitchFamily="2" charset="0"/>
                <a:ea typeface="Roboto Light" panose="02000000000000000000" pitchFamily="2" charset="0"/>
              </a:rPr>
              <a:t>100 ml milk</a:t>
            </a:r>
          </a:p>
          <a:p>
            <a:pPr marL="285750" indent="-285750" algn="l">
              <a:buFont typeface="Courier New" panose="02070309020205020404" pitchFamily="49" charset="0"/>
              <a:buChar char="o"/>
            </a:pPr>
            <a:r>
              <a:rPr lang="en-US" sz="2000" dirty="0">
                <a:solidFill>
                  <a:schemeClr val="tx1">
                    <a:lumMod val="75000"/>
                    <a:lumOff val="25000"/>
                  </a:schemeClr>
                </a:solidFill>
                <a:effectLst/>
                <a:latin typeface="Roboto Light" panose="02000000000000000000" pitchFamily="2" charset="0"/>
                <a:ea typeface="Roboto Light" panose="02000000000000000000" pitchFamily="2" charset="0"/>
              </a:rPr>
              <a:t>50 ml very cold full cream</a:t>
            </a:r>
          </a:p>
          <a:p>
            <a:pPr marL="285750" indent="-285750" algn="l">
              <a:buFont typeface="Courier New" panose="02070309020205020404" pitchFamily="49" charset="0"/>
              <a:buChar char="o"/>
            </a:pPr>
            <a:r>
              <a:rPr lang="en-US" sz="2000" dirty="0">
                <a:solidFill>
                  <a:schemeClr val="tx1">
                    <a:lumMod val="75000"/>
                    <a:lumOff val="25000"/>
                  </a:schemeClr>
                </a:solidFill>
                <a:effectLst/>
                <a:latin typeface="Roboto Light" panose="02000000000000000000" pitchFamily="2" charset="0"/>
                <a:ea typeface="Roboto Light" panose="02000000000000000000" pitchFamily="2" charset="0"/>
              </a:rPr>
              <a:t>1/2 teaspoon ground cinnamon</a:t>
            </a:r>
            <a:endParaRPr lang="en-US" sz="2200" dirty="0">
              <a:solidFill>
                <a:schemeClr val="tx1">
                  <a:lumMod val="75000"/>
                  <a:lumOff val="25000"/>
                </a:schemeClr>
              </a:solidFill>
              <a:latin typeface="Roboto Light" panose="02000000000000000000" pitchFamily="2" charset="0"/>
              <a:ea typeface="Roboto Light" panose="02000000000000000000" pitchFamily="2" charset="0"/>
            </a:endParaRPr>
          </a:p>
        </p:txBody>
      </p:sp>
      <p:pic>
        <p:nvPicPr>
          <p:cNvPr id="2050" name="Picture 2" descr="Pumpkin spice latte - Recette de boisson">
            <a:extLst>
              <a:ext uri="{FF2B5EF4-FFF2-40B4-BE49-F238E27FC236}">
                <a16:creationId xmlns:a16="http://schemas.microsoft.com/office/drawing/2014/main" id="{64A8EC36-B2CB-7E99-F976-BED7FECA836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1866683"/>
            <a:ext cx="5525904" cy="3683936"/>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4362C427-670C-931C-0BCB-1643282D299A}"/>
              </a:ext>
            </a:extLst>
          </p:cNvPr>
          <p:cNvSpPr txBox="1"/>
          <p:nvPr/>
        </p:nvSpPr>
        <p:spPr>
          <a:xfrm>
            <a:off x="124426" y="1866683"/>
            <a:ext cx="6097604" cy="400110"/>
          </a:xfrm>
          <a:prstGeom prst="rect">
            <a:avLst/>
          </a:prstGeom>
          <a:noFill/>
        </p:spPr>
        <p:txBody>
          <a:bodyPr wrap="square">
            <a:spAutoFit/>
          </a:bodyPr>
          <a:lstStyle/>
          <a:p>
            <a:pPr algn="ctr"/>
            <a:r>
              <a:rPr lang="en-US" sz="2000" b="1" dirty="0">
                <a:solidFill>
                  <a:schemeClr val="tx1">
                    <a:lumMod val="75000"/>
                    <a:lumOff val="25000"/>
                  </a:schemeClr>
                </a:solidFill>
                <a:latin typeface="Roboto Light" panose="02000000000000000000" pitchFamily="2" charset="0"/>
                <a:ea typeface="Roboto Light" panose="02000000000000000000" pitchFamily="2" charset="0"/>
              </a:rPr>
              <a:t>For one cup of pumpkin spice latte</a:t>
            </a:r>
            <a:endParaRPr lang="fr-FR" sz="2000" b="1" i="0" dirty="0">
              <a:solidFill>
                <a:schemeClr val="tx1">
                  <a:lumMod val="75000"/>
                  <a:lumOff val="25000"/>
                </a:schemeClr>
              </a:solidFill>
              <a:effectLst/>
              <a:latin typeface="Roboto Light" panose="02000000000000000000" pitchFamily="2" charset="0"/>
              <a:ea typeface="Roboto Light" panose="02000000000000000000" pitchFamily="2" charset="0"/>
            </a:endParaRPr>
          </a:p>
        </p:txBody>
      </p:sp>
      <p:sp>
        <p:nvSpPr>
          <p:cNvPr id="9" name="Titre 6">
            <a:extLst>
              <a:ext uri="{FF2B5EF4-FFF2-40B4-BE49-F238E27FC236}">
                <a16:creationId xmlns:a16="http://schemas.microsoft.com/office/drawing/2014/main" id="{FEB8C197-C678-44CF-89D0-44A9F53C8F8A}"/>
              </a:ext>
            </a:extLst>
          </p:cNvPr>
          <p:cNvSpPr txBox="1">
            <a:spLocks/>
          </p:cNvSpPr>
          <p:nvPr/>
        </p:nvSpPr>
        <p:spPr>
          <a:xfrm>
            <a:off x="1106025" y="963817"/>
            <a:ext cx="10232010" cy="481434"/>
          </a:xfrm>
          <a:prstGeom prst="rect">
            <a:avLst/>
          </a:prstGeom>
        </p:spPr>
        <p:txBody>
          <a:bodyPr vert="horz" lIns="91440" tIns="45720" rIns="91440" bIns="45720" rtlCol="0" anchor="ctr">
            <a:noAutofit/>
          </a:bodyPr>
          <a:lstStyle>
            <a:defPPr>
              <a:defRPr lang="fr-FR"/>
            </a:defPPr>
            <a:lvl1pPr algn="ctr">
              <a:lnSpc>
                <a:spcPct val="90000"/>
              </a:lnSpc>
              <a:spcBef>
                <a:spcPct val="0"/>
              </a:spcBef>
              <a:buNone/>
              <a:defRPr sz="3600">
                <a:solidFill>
                  <a:srgbClr val="3E3E3E"/>
                </a:solidFill>
                <a:latin typeface="KyivType Sans2" panose="00000500000000000000" pitchFamily="50" charset="0"/>
                <a:ea typeface="+mj-ea"/>
                <a:cs typeface="+mj-cs"/>
              </a:defRPr>
            </a:lvl1pPr>
          </a:lstStyle>
          <a:p>
            <a:r>
              <a:rPr lang="en-US" dirty="0"/>
              <a:t> Cocktail Pumpkin spice latte </a:t>
            </a:r>
            <a:endParaRPr lang="fr-FR" dirty="0"/>
          </a:p>
        </p:txBody>
      </p:sp>
    </p:spTree>
    <p:extLst>
      <p:ext uri="{BB962C8B-B14F-4D97-AF65-F5344CB8AC3E}">
        <p14:creationId xmlns:p14="http://schemas.microsoft.com/office/powerpoint/2010/main" val="156347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371DBB60-92D4-AB3B-116B-9A1425336E95}"/>
              </a:ext>
            </a:extLst>
          </p:cNvPr>
          <p:cNvSpPr>
            <a:spLocks noGrp="1"/>
          </p:cNvSpPr>
          <p:nvPr>
            <p:ph type="body" sz="quarter" idx="10"/>
          </p:nvPr>
        </p:nvSpPr>
        <p:spPr>
          <a:xfrm>
            <a:off x="135036" y="3564360"/>
            <a:ext cx="3583524" cy="3202645"/>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999999"/>
                </a:solidFill>
                <a:uLnTx/>
                <a:uFillTx/>
                <a:latin typeface="Roboto Light" panose="02000000000000000000" pitchFamily="2" charset="0"/>
                <a:ea typeface="Roboto Light" panose="02000000000000000000" pitchFamily="2" charset="0"/>
              </a:rPr>
              <a:t>Pour le sirop de potimarron épicé</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300 g </a:t>
            </a:r>
            <a:r>
              <a:rPr kumimoji="0" lang="fr-FR" sz="1400" b="1"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de potimarron</a:t>
            </a:r>
            <a:r>
              <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 coupé en cubes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80 g </a:t>
            </a:r>
            <a:r>
              <a:rPr kumimoji="0" lang="fr-FR" sz="1400" b="1"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de cassonade</a:t>
            </a:r>
            <a:endPar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5 cuillères à soupe </a:t>
            </a:r>
            <a:r>
              <a:rPr kumimoji="0" lang="fr-FR" sz="1400" b="1"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de sirop d'érable</a:t>
            </a:r>
            <a:endPar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1 cuillère à soupe </a:t>
            </a:r>
            <a:r>
              <a:rPr kumimoji="0" lang="fr-FR" sz="1400" b="1"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hlinkClick r:id="rId3">
                  <a:extLst>
                    <a:ext uri="{A12FA001-AC4F-418D-AE19-62706E023703}">
                      <ahyp:hlinkClr xmlns:ahyp="http://schemas.microsoft.com/office/drawing/2018/hyperlinkcolor" val="tx"/>
                    </a:ext>
                  </a:extLst>
                </a:hlinkClick>
              </a:rPr>
              <a:t>d'extrait de vanille liquide</a:t>
            </a:r>
            <a:endPar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1 cuillère à café </a:t>
            </a:r>
            <a:r>
              <a:rPr kumimoji="0" lang="fr-FR" sz="1400" b="1"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hlinkClick r:id="rId4">
                  <a:extLst>
                    <a:ext uri="{A12FA001-AC4F-418D-AE19-62706E023703}">
                      <ahyp:hlinkClr xmlns:ahyp="http://schemas.microsoft.com/office/drawing/2018/hyperlinkcolor" val="tx"/>
                    </a:ext>
                  </a:extLst>
                </a:hlinkClick>
              </a:rPr>
              <a:t>de cannelle en poudre</a:t>
            </a:r>
            <a:endPar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1/2 cuillère à café </a:t>
            </a:r>
            <a:r>
              <a:rPr kumimoji="0" lang="fr-FR" sz="1400" b="1"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hlinkClick r:id="rId5">
                  <a:extLst>
                    <a:ext uri="{A12FA001-AC4F-418D-AE19-62706E023703}">
                      <ahyp:hlinkClr xmlns:ahyp="http://schemas.microsoft.com/office/drawing/2018/hyperlinkcolor" val="tx"/>
                    </a:ext>
                  </a:extLst>
                </a:hlinkClick>
              </a:rPr>
              <a:t>de gingembre moulu</a:t>
            </a:r>
            <a:endPar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1/4 cuillère à café </a:t>
            </a:r>
            <a:r>
              <a:rPr kumimoji="0" lang="fr-FR" sz="1400" b="1"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de cardamome</a:t>
            </a:r>
            <a:endPar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1/2 cuillère à café </a:t>
            </a:r>
            <a:r>
              <a:rPr kumimoji="0" lang="fr-FR" sz="1400" b="1"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de noix de muscade râpée</a:t>
            </a:r>
            <a:endPar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1 </a:t>
            </a:r>
            <a:r>
              <a:rPr kumimoji="0" lang="fr-FR" sz="1400" b="1"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anis étoilée</a:t>
            </a:r>
            <a:endPar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1 pincée </a:t>
            </a:r>
            <a:r>
              <a:rPr kumimoji="0" lang="fr-FR" sz="1400" b="1"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de poivre noir moulu</a:t>
            </a:r>
            <a:endPar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5 cuillères à soupe </a:t>
            </a:r>
            <a:r>
              <a:rPr kumimoji="0" lang="fr-FR" sz="1400" b="1"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d'eau</a:t>
            </a:r>
            <a:r>
              <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rPr>
              <a:t> minérale de préférence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400" b="0" i="0" u="none" strike="noStrike" kern="1200" cap="none" spc="0" normalizeH="0" baseline="0" noProof="0" dirty="0">
              <a:ln>
                <a:noFill/>
              </a:ln>
              <a:solidFill>
                <a:srgbClr val="000000"/>
              </a:solidFill>
              <a:uLnTx/>
              <a:uFillTx/>
              <a:latin typeface="Roboto Light" panose="02000000000000000000" pitchFamily="2" charset="0"/>
              <a:ea typeface="Roboto Light" panose="02000000000000000000" pitchFamily="2" charset="0"/>
            </a:endParaRPr>
          </a:p>
          <a:p>
            <a:endParaRPr lang="fr-FR" sz="2400" dirty="0">
              <a:latin typeface="Roboto Light" panose="02000000000000000000" pitchFamily="2" charset="0"/>
              <a:ea typeface="Roboto Light" panose="02000000000000000000" pitchFamily="2" charset="0"/>
            </a:endParaRPr>
          </a:p>
        </p:txBody>
      </p:sp>
      <p:sp>
        <p:nvSpPr>
          <p:cNvPr id="3" name="Espace réservé du contenu 2">
            <a:extLst>
              <a:ext uri="{FF2B5EF4-FFF2-40B4-BE49-F238E27FC236}">
                <a16:creationId xmlns:a16="http://schemas.microsoft.com/office/drawing/2014/main" id="{3AB0AD06-43DD-AFA1-BA64-1385D9DFAE4F}"/>
              </a:ext>
            </a:extLst>
          </p:cNvPr>
          <p:cNvSpPr>
            <a:spLocks noGrp="1"/>
          </p:cNvSpPr>
          <p:nvPr>
            <p:ph idx="4294967295"/>
          </p:nvPr>
        </p:nvSpPr>
        <p:spPr>
          <a:xfrm>
            <a:off x="4023360" y="1014685"/>
            <a:ext cx="8033604" cy="5099351"/>
          </a:xfrm>
        </p:spPr>
        <p:txBody>
          <a:bodyPr>
            <a:noAutofit/>
          </a:bodyPr>
          <a:lstStyle/>
          <a:p>
            <a:pPr marL="0" marR="0" lvl="0" indent="0" algn="just" defTabSz="914400" rtl="0" eaLnBrk="1" fontAlgn="auto" latinLnBrk="0" hangingPunct="1">
              <a:lnSpc>
                <a:spcPct val="100000"/>
              </a:lnSpc>
              <a:spcBef>
                <a:spcPts val="0"/>
              </a:spcBef>
              <a:spcAft>
                <a:spcPts val="0"/>
              </a:spcAft>
              <a:buClrTx/>
              <a:buSzTx/>
              <a:buNone/>
              <a:tabLst/>
              <a:defRPr/>
            </a:pPr>
            <a:r>
              <a:rPr kumimoji="0" lang="fr-FR" sz="14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999999"/>
                </a:solidFill>
                <a:effectLst/>
                <a:uLnTx/>
                <a:uFillTx/>
                <a:latin typeface="Roboto Light" panose="02000000000000000000" pitchFamily="2" charset="0"/>
                <a:ea typeface="Roboto Light" panose="02000000000000000000" pitchFamily="2" charset="0"/>
              </a:rPr>
              <a:t>Préparez le sirop de potimarron épicé</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srgbClr val="999999"/>
              </a:solidFill>
              <a:effectLst/>
              <a:uLnTx/>
              <a:uFillTx/>
              <a:latin typeface="Roboto Light" panose="02000000000000000000" pitchFamily="2" charset="0"/>
              <a:ea typeface="Roboto Light" panose="02000000000000000000" pitchFamily="2"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Préchauffez le four à 180° (th6) chaleur tournante et chemisez un plat de papier sulfurisé.</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Lavez et grattez le potimarron puis coupez le en petits dés en ôtant les graines.</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Placez les cubes de potimarron dans le papier sulfurisé et ajoutez la cannelle, la vanille, le sucre, le sirop d'érable, le gingembre, la cardamome, la noix de muscade, l'anis étoilé, le poivre et l'eau.</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Mélangez bien et refermez la papillote de papier sulfurisé.</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Enfournez pour 50 minutes.</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Lorsque la cuisson est terminée, versez le contenu de la papillote dans le bol d'un mixeur plongeant et mixez jusqu'à obtenir une purée lisse.</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Allongez éventuellement d'un peu d'eau minérale pour obtenir une texture proche de celle d'un sirop.</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Après refroidissement, versez le sirop dans un pot en verre propre, hermétiquement fermé et réservez à température ambiante.</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Vous pouvez bien sûr vous préparer un </a:t>
            </a:r>
            <a:r>
              <a:rPr kumimoji="0" lang="fr-FR" sz="1400" b="0" i="0" u="none" strike="noStrike" kern="1200" cap="none" spc="0" normalizeH="0" baseline="0" noProof="0" dirty="0" err="1">
                <a:ln>
                  <a:noFill/>
                </a:ln>
                <a:solidFill>
                  <a:srgbClr val="000000"/>
                </a:solidFill>
                <a:effectLst/>
                <a:uLnTx/>
                <a:uFillTx/>
                <a:latin typeface="Roboto Light" panose="02000000000000000000" pitchFamily="2" charset="0"/>
                <a:ea typeface="Roboto Light" panose="02000000000000000000" pitchFamily="2" charset="0"/>
              </a:rPr>
              <a:t>pumpkin</a:t>
            </a:r>
            <a:r>
              <a:rPr kumimoji="0" lang="fr-FR" sz="14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 </a:t>
            </a:r>
            <a:r>
              <a:rPr kumimoji="0" lang="fr-FR" sz="1400" b="0" i="0" u="none" strike="noStrike" kern="1200" cap="none" spc="0" normalizeH="0" baseline="0" noProof="0" dirty="0" err="1">
                <a:ln>
                  <a:noFill/>
                </a:ln>
                <a:solidFill>
                  <a:srgbClr val="000000"/>
                </a:solidFill>
                <a:effectLst/>
                <a:uLnTx/>
                <a:uFillTx/>
                <a:latin typeface="Roboto Light" panose="02000000000000000000" pitchFamily="2" charset="0"/>
                <a:ea typeface="Roboto Light" panose="02000000000000000000" pitchFamily="2" charset="0"/>
              </a:rPr>
              <a:t>spice</a:t>
            </a:r>
            <a:r>
              <a:rPr kumimoji="0" lang="fr-FR" sz="14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 latte avant le refroidissement du sirop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999999"/>
                </a:solidFill>
                <a:effectLst/>
                <a:uLnTx/>
                <a:uFillTx/>
                <a:latin typeface="Roboto Light" panose="02000000000000000000" pitchFamily="2" charset="0"/>
                <a:ea typeface="Roboto Light" panose="02000000000000000000" pitchFamily="2" charset="0"/>
              </a:rPr>
              <a:t>Préparez le </a:t>
            </a:r>
            <a:r>
              <a:rPr kumimoji="0" lang="fr-FR" sz="1400" b="1" i="0" u="none" strike="noStrike" kern="1200" cap="none" spc="0" normalizeH="0" baseline="0" noProof="0" dirty="0" err="1">
                <a:ln>
                  <a:noFill/>
                </a:ln>
                <a:solidFill>
                  <a:srgbClr val="999999"/>
                </a:solidFill>
                <a:effectLst/>
                <a:uLnTx/>
                <a:uFillTx/>
                <a:latin typeface="Roboto Light" panose="02000000000000000000" pitchFamily="2" charset="0"/>
                <a:ea typeface="Roboto Light" panose="02000000000000000000" pitchFamily="2" charset="0"/>
              </a:rPr>
              <a:t>pumpkin</a:t>
            </a:r>
            <a:r>
              <a:rPr kumimoji="0" lang="fr-FR" sz="1400" b="1" i="0" u="none" strike="noStrike" kern="1200" cap="none" spc="0" normalizeH="0" baseline="0" noProof="0" dirty="0">
                <a:ln>
                  <a:noFill/>
                </a:ln>
                <a:solidFill>
                  <a:srgbClr val="999999"/>
                </a:solidFill>
                <a:effectLst/>
                <a:uLnTx/>
                <a:uFillTx/>
                <a:latin typeface="Roboto Light" panose="02000000000000000000" pitchFamily="2" charset="0"/>
                <a:ea typeface="Roboto Light" panose="02000000000000000000" pitchFamily="2" charset="0"/>
              </a:rPr>
              <a:t> </a:t>
            </a:r>
            <a:r>
              <a:rPr kumimoji="0" lang="fr-FR" sz="1400" b="1" i="0" u="none" strike="noStrike" kern="1200" cap="none" spc="0" normalizeH="0" baseline="0" noProof="0" dirty="0" err="1">
                <a:ln>
                  <a:noFill/>
                </a:ln>
                <a:solidFill>
                  <a:srgbClr val="999999"/>
                </a:solidFill>
                <a:effectLst/>
                <a:uLnTx/>
                <a:uFillTx/>
                <a:latin typeface="Roboto Light" panose="02000000000000000000" pitchFamily="2" charset="0"/>
                <a:ea typeface="Roboto Light" panose="02000000000000000000" pitchFamily="2" charset="0"/>
              </a:rPr>
              <a:t>spice</a:t>
            </a:r>
            <a:r>
              <a:rPr kumimoji="0" lang="fr-FR" sz="1400" b="1" i="0" u="none" strike="noStrike" kern="1200" cap="none" spc="0" normalizeH="0" baseline="0" noProof="0" dirty="0">
                <a:ln>
                  <a:noFill/>
                </a:ln>
                <a:solidFill>
                  <a:srgbClr val="999999"/>
                </a:solidFill>
                <a:effectLst/>
                <a:uLnTx/>
                <a:uFillTx/>
                <a:latin typeface="Roboto Light" panose="02000000000000000000" pitchFamily="2" charset="0"/>
                <a:ea typeface="Roboto Light" panose="02000000000000000000" pitchFamily="2" charset="0"/>
              </a:rPr>
              <a:t> latte</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Faites couler une tasse de bon café et faites chauffer le lait à la casserole ou au micro-ondes.</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Dans une tasse, versez deux cuillères à soupe de sirop de potimarron épicé et recouvrez avec le café chaud.</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Mélangez bien.</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Ajoutez le lait chaud et mélangez à nouveau.</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Fouettez la crème liquide entière pour obtenir une crème montée qui tient entre les branches du fouet.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Pochez la crème sur la boisson chaude, saupoudrez de cannelle moulue et régalez vous </a:t>
            </a:r>
          </a:p>
          <a:p>
            <a:pPr algn="just"/>
            <a:endParaRPr lang="fr-FR" sz="1400" dirty="0">
              <a:latin typeface="Roboto Light" panose="02000000000000000000" pitchFamily="2" charset="0"/>
              <a:ea typeface="Roboto Light" panose="02000000000000000000" pitchFamily="2" charset="0"/>
            </a:endParaRPr>
          </a:p>
        </p:txBody>
      </p:sp>
      <p:pic>
        <p:nvPicPr>
          <p:cNvPr id="5" name="Image 4">
            <a:extLst>
              <a:ext uri="{FF2B5EF4-FFF2-40B4-BE49-F238E27FC236}">
                <a16:creationId xmlns:a16="http://schemas.microsoft.com/office/drawing/2014/main" id="{80114360-7BFB-6E68-7CEB-1154D5633CE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362455" y="943609"/>
            <a:ext cx="1941975" cy="2350031"/>
          </a:xfrm>
          <a:prstGeom prst="rect">
            <a:avLst/>
          </a:prstGeom>
        </p:spPr>
      </p:pic>
      <p:sp>
        <p:nvSpPr>
          <p:cNvPr id="8" name="Titre 6">
            <a:extLst>
              <a:ext uri="{FF2B5EF4-FFF2-40B4-BE49-F238E27FC236}">
                <a16:creationId xmlns:a16="http://schemas.microsoft.com/office/drawing/2014/main" id="{789561A3-1265-4DDE-AED6-838E37C5772A}"/>
              </a:ext>
            </a:extLst>
          </p:cNvPr>
          <p:cNvSpPr txBox="1">
            <a:spLocks/>
          </p:cNvSpPr>
          <p:nvPr/>
        </p:nvSpPr>
        <p:spPr>
          <a:xfrm>
            <a:off x="1106024" y="533251"/>
            <a:ext cx="10232010" cy="4814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kern="1200" dirty="0">
                <a:solidFill>
                  <a:schemeClr val="tx1">
                    <a:lumMod val="75000"/>
                    <a:lumOff val="25000"/>
                  </a:schemeClr>
                </a:solidFill>
                <a:latin typeface="KyivType Sans2" panose="00000500000000000000" pitchFamily="50" charset="0"/>
              </a:rPr>
              <a:t> Cocktail Pumpkin spice latte </a:t>
            </a:r>
            <a:endParaRPr lang="fr-FR" sz="2800"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409022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182BC69-3125-47FB-917B-CA68B036100F}"/>
              </a:ext>
            </a:extLst>
          </p:cNvPr>
          <p:cNvSpPr txBox="1"/>
          <p:nvPr/>
        </p:nvSpPr>
        <p:spPr>
          <a:xfrm>
            <a:off x="1338730" y="1493669"/>
            <a:ext cx="9456051" cy="2123658"/>
          </a:xfrm>
          <a:prstGeom prst="rect">
            <a:avLst/>
          </a:prstGeom>
          <a:noFill/>
        </p:spPr>
        <p:txBody>
          <a:bodyPr wrap="square" rtlCol="0">
            <a:spAutoFit/>
          </a:bodyPr>
          <a:lstStyle/>
          <a:p>
            <a:pPr algn="ctr"/>
            <a:r>
              <a:rPr lang="en-US" sz="4400" dirty="0">
                <a:latin typeface="KyivType Sans2" panose="00000500000000000000" pitchFamily="50" charset="0"/>
              </a:rPr>
              <a:t>What about you? </a:t>
            </a:r>
          </a:p>
          <a:p>
            <a:pPr algn="ctr"/>
            <a:endParaRPr lang="en-US" sz="4400" dirty="0">
              <a:latin typeface="KyivType Sans2" panose="00000500000000000000" pitchFamily="50" charset="0"/>
            </a:endParaRPr>
          </a:p>
          <a:p>
            <a:pPr algn="ctr"/>
            <a:r>
              <a:rPr lang="en-US" sz="4400" dirty="0">
                <a:latin typeface="KyivType Sans2" panose="00000500000000000000" pitchFamily="50" charset="0"/>
              </a:rPr>
              <a:t>Share your good ideas with us</a:t>
            </a:r>
            <a:endParaRPr lang="fr-FR" sz="7200" dirty="0">
              <a:solidFill>
                <a:srgbClr val="C2AAD0"/>
              </a:solidFill>
              <a:latin typeface="KyivType Sans2" panose="00000500000000000000" pitchFamily="50" charset="0"/>
            </a:endParaRPr>
          </a:p>
        </p:txBody>
      </p:sp>
    </p:spTree>
    <p:extLst>
      <p:ext uri="{BB962C8B-B14F-4D97-AF65-F5344CB8AC3E}">
        <p14:creationId xmlns:p14="http://schemas.microsoft.com/office/powerpoint/2010/main" val="663417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02F070B-E641-4B47-9C62-B03E7F3AA95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00044" y="769557"/>
            <a:ext cx="5391912" cy="5391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014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re 6">
            <a:extLst>
              <a:ext uri="{FF2B5EF4-FFF2-40B4-BE49-F238E27FC236}">
                <a16:creationId xmlns:a16="http://schemas.microsoft.com/office/drawing/2014/main" id="{F76484FD-E8EB-42B1-B927-F0F912DE2EEA}"/>
              </a:ext>
            </a:extLst>
          </p:cNvPr>
          <p:cNvSpPr txBox="1">
            <a:spLocks/>
          </p:cNvSpPr>
          <p:nvPr/>
        </p:nvSpPr>
        <p:spPr>
          <a:xfrm>
            <a:off x="990600" y="406769"/>
            <a:ext cx="10515600" cy="4814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dirty="0">
                <a:solidFill>
                  <a:srgbClr val="3E3E3E"/>
                </a:solidFill>
                <a:latin typeface="KyivType Sans2" panose="00000500000000000000" pitchFamily="50" charset="0"/>
              </a:rPr>
              <a:t>CHRISTMAS KITS</a:t>
            </a:r>
          </a:p>
        </p:txBody>
      </p:sp>
      <p:grpSp>
        <p:nvGrpSpPr>
          <p:cNvPr id="2" name="Groupe 1">
            <a:extLst>
              <a:ext uri="{FF2B5EF4-FFF2-40B4-BE49-F238E27FC236}">
                <a16:creationId xmlns:a16="http://schemas.microsoft.com/office/drawing/2014/main" id="{54A7EE85-E423-420F-AB05-658E28AAD2D2}"/>
              </a:ext>
            </a:extLst>
          </p:cNvPr>
          <p:cNvGrpSpPr/>
          <p:nvPr/>
        </p:nvGrpSpPr>
        <p:grpSpPr>
          <a:xfrm>
            <a:off x="497578" y="1665513"/>
            <a:ext cx="11286060" cy="3611966"/>
            <a:chOff x="497578" y="1665513"/>
            <a:chExt cx="11286060" cy="3611966"/>
          </a:xfrm>
        </p:grpSpPr>
        <p:pic>
          <p:nvPicPr>
            <p:cNvPr id="3" name="Image 2" descr="Une image contenant texte, affiche, capture d’écran, conception&#10;&#10;Description générée automatiquement">
              <a:extLst>
                <a:ext uri="{FF2B5EF4-FFF2-40B4-BE49-F238E27FC236}">
                  <a16:creationId xmlns:a16="http://schemas.microsoft.com/office/drawing/2014/main" id="{FBFBCBFC-B7E7-491C-AF51-6A39880FD4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7578" y="1677479"/>
              <a:ext cx="3600000" cy="3600000"/>
            </a:xfrm>
            <a:prstGeom prst="rect">
              <a:avLst/>
            </a:prstGeom>
          </p:spPr>
        </p:pic>
        <p:pic>
          <p:nvPicPr>
            <p:cNvPr id="9" name="Image 8" descr="Une image contenant texte, Produits de beauté, capture d’écran, lotion&#10;&#10;Description générée automatiquement">
              <a:extLst>
                <a:ext uri="{FF2B5EF4-FFF2-40B4-BE49-F238E27FC236}">
                  <a16:creationId xmlns:a16="http://schemas.microsoft.com/office/drawing/2014/main" id="{076198A6-C01A-4E4B-A1D3-0FB577EF922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83638" y="1677479"/>
              <a:ext cx="3600000" cy="3600000"/>
            </a:xfrm>
            <a:prstGeom prst="rect">
              <a:avLst/>
            </a:prstGeom>
          </p:spPr>
        </p:pic>
        <p:pic>
          <p:nvPicPr>
            <p:cNvPr id="11" name="Image 10" descr="Une image contenant texte, affiche, Prospectus&#10;&#10;Description générée automatiquement">
              <a:extLst>
                <a:ext uri="{FF2B5EF4-FFF2-40B4-BE49-F238E27FC236}">
                  <a16:creationId xmlns:a16="http://schemas.microsoft.com/office/drawing/2014/main" id="{85277629-5335-4D09-BEEC-87D11F2D2AD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40608" y="1665513"/>
              <a:ext cx="3600000" cy="3600000"/>
            </a:xfrm>
            <a:prstGeom prst="rect">
              <a:avLst/>
            </a:prstGeom>
          </p:spPr>
        </p:pic>
      </p:grpSp>
    </p:spTree>
    <p:extLst>
      <p:ext uri="{BB962C8B-B14F-4D97-AF65-F5344CB8AC3E}">
        <p14:creationId xmlns:p14="http://schemas.microsoft.com/office/powerpoint/2010/main" val="3217032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7" name="Google Shape;677;p34"/>
          <p:cNvSpPr txBox="1"/>
          <p:nvPr/>
        </p:nvSpPr>
        <p:spPr>
          <a:xfrm>
            <a:off x="237352" y="1890494"/>
            <a:ext cx="11615600" cy="3898962"/>
          </a:xfrm>
          <a:prstGeom prst="rect">
            <a:avLst/>
          </a:prstGeom>
          <a:noFill/>
          <a:ln>
            <a:noFill/>
          </a:ln>
        </p:spPr>
        <p:txBody>
          <a:bodyPr spcFirstLastPara="1" wrap="square" lIns="121900" tIns="60933" rIns="121900" bIns="60933" anchor="t" anchorCtr="0">
            <a:spAutoFit/>
          </a:bodyPr>
          <a:lstStyle/>
          <a:p>
            <a:pPr algn="ctr"/>
            <a:r>
              <a:rPr lang="en-US" sz="3067" cap="small" dirty="0">
                <a:solidFill>
                  <a:srgbClr val="000000"/>
                </a:solidFill>
                <a:latin typeface="Roboto Light" panose="02000000000000000000" pitchFamily="2" charset="0"/>
                <a:ea typeface="Roboto Light" panose="02000000000000000000" pitchFamily="2" charset="0"/>
                <a:cs typeface="Arial"/>
                <a:sym typeface="Arial"/>
              </a:rPr>
              <a:t>A complete routine, with effective, sensorial formulas for naturally beautiful skin. At the heart of your beauty secret, our iconic product</a:t>
            </a:r>
          </a:p>
          <a:p>
            <a:pPr algn="ctr"/>
            <a:endParaRPr lang="en-US" sz="3067" cap="small" dirty="0">
              <a:solidFill>
                <a:srgbClr val="000000"/>
              </a:solidFill>
              <a:latin typeface="Roboto Light" panose="02000000000000000000" pitchFamily="2" charset="0"/>
              <a:ea typeface="Roboto Light" panose="02000000000000000000" pitchFamily="2" charset="0"/>
              <a:cs typeface="Arial"/>
              <a:sym typeface="Arial"/>
            </a:endParaRPr>
          </a:p>
          <a:p>
            <a:pPr algn="ctr"/>
            <a:r>
              <a:rPr lang="en-US" sz="3067" cap="small" dirty="0">
                <a:solidFill>
                  <a:srgbClr val="000000"/>
                </a:solidFill>
                <a:latin typeface="Roboto Light" panose="02000000000000000000" pitchFamily="2" charset="0"/>
                <a:ea typeface="Roboto Light" panose="02000000000000000000" pitchFamily="2" charset="0"/>
                <a:cs typeface="Arial"/>
                <a:sym typeface="Arial"/>
              </a:rPr>
              <a:t>YON-KA LOTION</a:t>
            </a:r>
          </a:p>
          <a:p>
            <a:pPr algn="ctr"/>
            <a:endParaRPr lang="en-US" sz="3067" cap="small" dirty="0">
              <a:solidFill>
                <a:srgbClr val="000000"/>
              </a:solidFill>
              <a:latin typeface="Roboto Light" panose="02000000000000000000" pitchFamily="2" charset="0"/>
              <a:ea typeface="Roboto Light" panose="02000000000000000000" pitchFamily="2" charset="0"/>
              <a:cs typeface="Arial"/>
              <a:sym typeface="Arial"/>
            </a:endParaRPr>
          </a:p>
          <a:p>
            <a:pPr algn="ctr"/>
            <a:r>
              <a:rPr lang="en-US" sz="3067" cap="small" dirty="0">
                <a:solidFill>
                  <a:srgbClr val="000000"/>
                </a:solidFill>
                <a:latin typeface="Roboto Light" panose="02000000000000000000" pitchFamily="2" charset="0"/>
                <a:ea typeface="Roboto Light" panose="02000000000000000000" pitchFamily="2" charset="0"/>
                <a:cs typeface="Arial"/>
                <a:sym typeface="Arial"/>
              </a:rPr>
              <a:t> It will make your skincare routine more effective while providing a unique sensorial experience.</a:t>
            </a:r>
            <a:endParaRPr sz="1200" dirty="0">
              <a:latin typeface="Roboto Light" panose="02000000000000000000" pitchFamily="2" charset="0"/>
              <a:ea typeface="Roboto Light" panose="02000000000000000000" pitchFamily="2" charset="0"/>
            </a:endParaRPr>
          </a:p>
        </p:txBody>
      </p:sp>
      <p:sp>
        <p:nvSpPr>
          <p:cNvPr id="9" name="Titre 6">
            <a:extLst>
              <a:ext uri="{FF2B5EF4-FFF2-40B4-BE49-F238E27FC236}">
                <a16:creationId xmlns:a16="http://schemas.microsoft.com/office/drawing/2014/main" id="{647FD1AD-F4D5-486B-94AF-ECA229ABA660}"/>
              </a:ext>
            </a:extLst>
          </p:cNvPr>
          <p:cNvSpPr txBox="1">
            <a:spLocks/>
          </p:cNvSpPr>
          <p:nvPr/>
        </p:nvSpPr>
        <p:spPr>
          <a:xfrm>
            <a:off x="915444" y="607185"/>
            <a:ext cx="10515600" cy="4814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dirty="0">
                <a:solidFill>
                  <a:srgbClr val="3E3E3E"/>
                </a:solidFill>
                <a:latin typeface="KyivType Sans2" panose="00000500000000000000" pitchFamily="50" charset="0"/>
              </a:rPr>
              <a:t>FRENCH BEAUTY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7" name="Google Shape;687;p35"/>
          <p:cNvSpPr txBox="1"/>
          <p:nvPr/>
        </p:nvSpPr>
        <p:spPr>
          <a:xfrm>
            <a:off x="237353" y="1351876"/>
            <a:ext cx="11106000" cy="1226050"/>
          </a:xfrm>
          <a:prstGeom prst="rect">
            <a:avLst/>
          </a:prstGeom>
          <a:noFill/>
          <a:ln>
            <a:noFill/>
          </a:ln>
        </p:spPr>
        <p:txBody>
          <a:bodyPr spcFirstLastPara="1" wrap="square" lIns="121900" tIns="60933" rIns="121900" bIns="60933" anchor="t" anchorCtr="0">
            <a:spAutoFit/>
          </a:bodyPr>
          <a:lstStyle/>
          <a:p>
            <a:pPr>
              <a:lnSpc>
                <a:spcPct val="96428"/>
              </a:lnSpc>
            </a:pPr>
            <a:r>
              <a:rPr lang="en-US" sz="3733" cap="small" dirty="0">
                <a:solidFill>
                  <a:srgbClr val="000000"/>
                </a:solidFill>
                <a:latin typeface="Roboto Light" panose="02000000000000000000" pitchFamily="2" charset="0"/>
                <a:ea typeface="Roboto Light" panose="02000000000000000000" pitchFamily="2" charset="0"/>
                <a:cs typeface="Arial"/>
                <a:sym typeface="Arial"/>
              </a:rPr>
              <a:t>A kit with luxurious </a:t>
            </a:r>
          </a:p>
          <a:p>
            <a:pPr>
              <a:lnSpc>
                <a:spcPct val="96428"/>
              </a:lnSpc>
            </a:pPr>
            <a:r>
              <a:rPr lang="en-US" sz="3733" cap="small" dirty="0">
                <a:solidFill>
                  <a:srgbClr val="000000"/>
                </a:solidFill>
                <a:latin typeface="Roboto Light" panose="02000000000000000000" pitchFamily="2" charset="0"/>
                <a:ea typeface="Roboto Light" panose="02000000000000000000" pitchFamily="2" charset="0"/>
                <a:cs typeface="Arial"/>
                <a:sym typeface="Arial"/>
              </a:rPr>
              <a:t>and refined codes</a:t>
            </a:r>
            <a:endParaRPr sz="3733" dirty="0">
              <a:solidFill>
                <a:srgbClr val="000000"/>
              </a:solidFill>
              <a:latin typeface="Roboto Light" panose="02000000000000000000" pitchFamily="2" charset="0"/>
              <a:ea typeface="Roboto Light" panose="02000000000000000000" pitchFamily="2" charset="0"/>
              <a:cs typeface="Arial"/>
              <a:sym typeface="Arial"/>
            </a:endParaRPr>
          </a:p>
        </p:txBody>
      </p:sp>
      <p:sp>
        <p:nvSpPr>
          <p:cNvPr id="688" name="Google Shape;688;p35"/>
          <p:cNvSpPr txBox="1"/>
          <p:nvPr/>
        </p:nvSpPr>
        <p:spPr>
          <a:xfrm>
            <a:off x="1620468" y="2975767"/>
            <a:ext cx="5191200" cy="2420673"/>
          </a:xfrm>
          <a:prstGeom prst="rect">
            <a:avLst/>
          </a:prstGeom>
          <a:noFill/>
          <a:ln>
            <a:noFill/>
          </a:ln>
        </p:spPr>
        <p:txBody>
          <a:bodyPr spcFirstLastPara="1" wrap="square" lIns="121900" tIns="60933" rIns="121900" bIns="60933" anchor="t" anchorCtr="0">
            <a:spAutoFit/>
          </a:bodyPr>
          <a:lstStyle/>
          <a:p>
            <a:pPr marL="380990" indent="-364058">
              <a:buClr>
                <a:srgbClr val="000000"/>
              </a:buClr>
              <a:buSzPts val="1600"/>
              <a:buFont typeface="Arial"/>
              <a:buChar char="•"/>
            </a:pPr>
            <a:r>
              <a:rPr lang="en-US" sz="2133" dirty="0">
                <a:solidFill>
                  <a:srgbClr val="000000"/>
                </a:solidFill>
                <a:latin typeface="Roboto Light" panose="02000000000000000000" pitchFamily="2" charset="0"/>
                <a:ea typeface="Roboto Light" panose="02000000000000000000" pitchFamily="2" charset="0"/>
                <a:cs typeface="Arial"/>
                <a:sym typeface="Arial"/>
              </a:rPr>
              <a:t>Duck blue velvet</a:t>
            </a:r>
          </a:p>
          <a:p>
            <a:pPr marL="380990" indent="-364058">
              <a:buClr>
                <a:srgbClr val="000000"/>
              </a:buClr>
              <a:buSzPts val="1600"/>
              <a:buFont typeface="Arial"/>
              <a:buChar char="•"/>
            </a:pPr>
            <a:r>
              <a:rPr lang="en-US" sz="2133" dirty="0">
                <a:solidFill>
                  <a:srgbClr val="000000"/>
                </a:solidFill>
                <a:latin typeface="Roboto Light" panose="02000000000000000000" pitchFamily="2" charset="0"/>
                <a:ea typeface="Roboto Light" panose="02000000000000000000" pitchFamily="2" charset="0"/>
                <a:cs typeface="Arial"/>
                <a:sym typeface="Arial"/>
              </a:rPr>
              <a:t>Duck blue satin inside</a:t>
            </a:r>
          </a:p>
          <a:p>
            <a:pPr marL="380990" indent="-364058">
              <a:buClr>
                <a:srgbClr val="000000"/>
              </a:buClr>
              <a:buSzPts val="1600"/>
              <a:buFont typeface="Arial"/>
              <a:buChar char="•"/>
            </a:pPr>
            <a:r>
              <a:rPr lang="en-US" sz="2133" dirty="0">
                <a:solidFill>
                  <a:srgbClr val="000000"/>
                </a:solidFill>
                <a:latin typeface="Roboto Light" panose="02000000000000000000" pitchFamily="2" charset="0"/>
                <a:ea typeface="Roboto Light" panose="02000000000000000000" pitchFamily="2" charset="0"/>
                <a:cs typeface="Arial"/>
                <a:sym typeface="Arial"/>
              </a:rPr>
              <a:t>Gold satin ties</a:t>
            </a:r>
          </a:p>
          <a:p>
            <a:pPr marL="380990" indent="-364058">
              <a:buClr>
                <a:srgbClr val="000000"/>
              </a:buClr>
              <a:buSzPts val="1600"/>
              <a:buFont typeface="Arial"/>
              <a:buChar char="•"/>
            </a:pPr>
            <a:r>
              <a:rPr lang="en-US" sz="2133" dirty="0">
                <a:solidFill>
                  <a:srgbClr val="000000"/>
                </a:solidFill>
                <a:latin typeface="Roboto Light" panose="02000000000000000000" pitchFamily="2" charset="0"/>
                <a:ea typeface="Roboto Light" panose="02000000000000000000" pitchFamily="2" charset="0"/>
                <a:cs typeface="Arial"/>
                <a:sym typeface="Arial"/>
              </a:rPr>
              <a:t>100% recycled material</a:t>
            </a:r>
          </a:p>
          <a:p>
            <a:pPr marL="380990" indent="-364058">
              <a:buClr>
                <a:srgbClr val="000000"/>
              </a:buClr>
              <a:buSzPts val="1600"/>
              <a:buFont typeface="Arial"/>
              <a:buChar char="•"/>
            </a:pPr>
            <a:endParaRPr lang="en-US" sz="2133" dirty="0">
              <a:solidFill>
                <a:srgbClr val="000000"/>
              </a:solidFill>
              <a:latin typeface="Roboto Light" panose="02000000000000000000" pitchFamily="2" charset="0"/>
              <a:ea typeface="Roboto Light" panose="02000000000000000000" pitchFamily="2" charset="0"/>
              <a:cs typeface="Arial"/>
              <a:sym typeface="Arial"/>
            </a:endParaRPr>
          </a:p>
          <a:p>
            <a:pPr marL="380990" indent="-364058">
              <a:buClr>
                <a:srgbClr val="000000"/>
              </a:buClr>
              <a:buSzPts val="1600"/>
              <a:buFont typeface="Arial"/>
              <a:buChar char="•"/>
            </a:pPr>
            <a:endParaRPr sz="2133" dirty="0">
              <a:latin typeface="Roboto Light" panose="02000000000000000000" pitchFamily="2" charset="0"/>
              <a:ea typeface="Roboto Light" panose="02000000000000000000" pitchFamily="2" charset="0"/>
            </a:endParaRPr>
          </a:p>
          <a:p>
            <a:r>
              <a:rPr lang="fr-FR" sz="2133" dirty="0">
                <a:latin typeface="Roboto Light" panose="02000000000000000000" pitchFamily="2" charset="0"/>
                <a:ea typeface="Roboto Light" panose="02000000000000000000" pitchFamily="2" charset="0"/>
              </a:rPr>
              <a:t>Value €19</a:t>
            </a:r>
            <a:endParaRPr sz="2133" dirty="0">
              <a:solidFill>
                <a:srgbClr val="000000"/>
              </a:solidFill>
              <a:latin typeface="Roboto Light" panose="02000000000000000000" pitchFamily="2" charset="0"/>
              <a:ea typeface="Roboto Light" panose="02000000000000000000" pitchFamily="2" charset="0"/>
              <a:cs typeface="Arial"/>
              <a:sym typeface="Arial"/>
            </a:endParaRPr>
          </a:p>
        </p:txBody>
      </p:sp>
      <p:pic>
        <p:nvPicPr>
          <p:cNvPr id="11" name="Google Shape;689;p35" descr="Une image contenant sac, accessoire&#10;&#10;Description générée automatiquement">
            <a:extLst>
              <a:ext uri="{FF2B5EF4-FFF2-40B4-BE49-F238E27FC236}">
                <a16:creationId xmlns:a16="http://schemas.microsoft.com/office/drawing/2014/main" id="{EA9E1654-E93A-4888-90D7-CC1B9C48836C}"/>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11668" y="665018"/>
            <a:ext cx="5380332" cy="6537962"/>
          </a:xfrm>
          <a:prstGeom prst="rect">
            <a:avLst/>
          </a:prstGeom>
          <a:noFill/>
          <a:ln>
            <a:noFill/>
          </a:ln>
        </p:spPr>
      </p:pic>
      <p:sp>
        <p:nvSpPr>
          <p:cNvPr id="12" name="Titre 6">
            <a:extLst>
              <a:ext uri="{FF2B5EF4-FFF2-40B4-BE49-F238E27FC236}">
                <a16:creationId xmlns:a16="http://schemas.microsoft.com/office/drawing/2014/main" id="{E1D5AA46-5708-4CB1-95D9-69F44A60EF8C}"/>
              </a:ext>
            </a:extLst>
          </p:cNvPr>
          <p:cNvSpPr txBox="1">
            <a:spLocks/>
          </p:cNvSpPr>
          <p:nvPr/>
        </p:nvSpPr>
        <p:spPr>
          <a:xfrm>
            <a:off x="990600" y="406769"/>
            <a:ext cx="10515600" cy="4814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dirty="0">
                <a:solidFill>
                  <a:srgbClr val="3E3E3E"/>
                </a:solidFill>
                <a:latin typeface="KyivType Sans2" panose="00000500000000000000" pitchFamily="50" charset="0"/>
              </a:rPr>
              <a:t>FRENCH CHIC</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36"/>
          <p:cNvSpPr/>
          <p:nvPr/>
        </p:nvSpPr>
        <p:spPr>
          <a:xfrm>
            <a:off x="329846" y="3159167"/>
            <a:ext cx="7371175" cy="1829335"/>
          </a:xfrm>
          <a:prstGeom prst="rect">
            <a:avLst/>
          </a:prstGeom>
          <a:solidFill>
            <a:srgbClr val="FFF2EA"/>
          </a:solidFill>
          <a:ln>
            <a:noFill/>
          </a:ln>
        </p:spPr>
        <p:txBody>
          <a:bodyPr spcFirstLastPara="1" wrap="square" lIns="60967" tIns="60967" rIns="60967" bIns="60967" anchor="ctr" anchorCtr="0">
            <a:noAutofit/>
          </a:bodyPr>
          <a:lstStyle/>
          <a:p>
            <a:pPr>
              <a:buClr>
                <a:srgbClr val="000000"/>
              </a:buClr>
              <a:buSzPts val="900"/>
            </a:pPr>
            <a:endParaRPr sz="1200">
              <a:solidFill>
                <a:srgbClr val="000000"/>
              </a:solidFill>
              <a:latin typeface="Arial"/>
              <a:ea typeface="Arial"/>
              <a:cs typeface="Arial"/>
              <a:sym typeface="Arial"/>
            </a:endParaRPr>
          </a:p>
        </p:txBody>
      </p:sp>
      <p:sp>
        <p:nvSpPr>
          <p:cNvPr id="700" name="Google Shape;700;p36"/>
          <p:cNvSpPr txBox="1"/>
          <p:nvPr/>
        </p:nvSpPr>
        <p:spPr>
          <a:xfrm>
            <a:off x="422499" y="3274985"/>
            <a:ext cx="5545600" cy="1435980"/>
          </a:xfrm>
          <a:prstGeom prst="rect">
            <a:avLst/>
          </a:prstGeom>
          <a:noFill/>
          <a:ln>
            <a:noFill/>
          </a:ln>
        </p:spPr>
        <p:txBody>
          <a:bodyPr spcFirstLastPara="1" wrap="square" lIns="121900" tIns="60933" rIns="121900" bIns="60933" anchor="t" anchorCtr="0">
            <a:spAutoFit/>
          </a:bodyPr>
          <a:lstStyle/>
          <a:p>
            <a:r>
              <a:rPr lang="fr-FR" sz="2133" dirty="0">
                <a:solidFill>
                  <a:srgbClr val="000000"/>
                </a:solidFill>
                <a:latin typeface="Roboto Light" panose="02000000000000000000" pitchFamily="2" charset="0"/>
                <a:ea typeface="Roboto Light" panose="02000000000000000000" pitchFamily="2" charset="0"/>
                <a:cs typeface="Arial"/>
                <a:sym typeface="Arial"/>
              </a:rPr>
              <a:t>LOTION YON-KA PS TRAVEL SIZE </a:t>
            </a:r>
            <a:r>
              <a:rPr lang="fr-FR" sz="2133" b="1" dirty="0">
                <a:solidFill>
                  <a:srgbClr val="000000"/>
                </a:solidFill>
                <a:latin typeface="Roboto Light" panose="02000000000000000000" pitchFamily="2" charset="0"/>
                <a:ea typeface="Roboto Light" panose="02000000000000000000" pitchFamily="2" charset="0"/>
                <a:cs typeface="Arial"/>
                <a:sym typeface="Arial"/>
              </a:rPr>
              <a:t>FOR FREE</a:t>
            </a:r>
            <a:endParaRPr sz="2133" b="1" dirty="0">
              <a:latin typeface="Roboto Light" panose="02000000000000000000" pitchFamily="2" charset="0"/>
              <a:ea typeface="Roboto Light" panose="02000000000000000000" pitchFamily="2" charset="0"/>
            </a:endParaRPr>
          </a:p>
          <a:p>
            <a:r>
              <a:rPr lang="fr-FR" sz="2133" dirty="0">
                <a:solidFill>
                  <a:srgbClr val="000000"/>
                </a:solidFill>
                <a:latin typeface="Roboto Light" panose="02000000000000000000" pitchFamily="2" charset="0"/>
                <a:ea typeface="Roboto Light" panose="02000000000000000000" pitchFamily="2" charset="0"/>
                <a:cs typeface="Arial"/>
                <a:sym typeface="Arial"/>
              </a:rPr>
              <a:t>HYDRA </a:t>
            </a:r>
            <a:r>
              <a:rPr lang="fr-FR" sz="2133" dirty="0">
                <a:latin typeface="Roboto Light" panose="02000000000000000000" pitchFamily="2" charset="0"/>
                <a:ea typeface="Roboto Light" panose="02000000000000000000" pitchFamily="2" charset="0"/>
              </a:rPr>
              <a:t>N 1</a:t>
            </a:r>
            <a:r>
              <a:rPr lang="fr-FR" sz="2133" dirty="0">
                <a:solidFill>
                  <a:srgbClr val="000000"/>
                </a:solidFill>
                <a:latin typeface="Roboto Light" panose="02000000000000000000" pitchFamily="2" charset="0"/>
                <a:ea typeface="Roboto Light" panose="02000000000000000000" pitchFamily="2" charset="0"/>
                <a:cs typeface="Arial"/>
                <a:sym typeface="Arial"/>
              </a:rPr>
              <a:t> CRÈME 50ML</a:t>
            </a:r>
            <a:endParaRPr sz="2133" dirty="0">
              <a:latin typeface="Roboto Light" panose="02000000000000000000" pitchFamily="2" charset="0"/>
              <a:ea typeface="Roboto Light" panose="02000000000000000000" pitchFamily="2" charset="0"/>
            </a:endParaRPr>
          </a:p>
          <a:p>
            <a:r>
              <a:rPr lang="fr-FR" sz="2133" dirty="0">
                <a:solidFill>
                  <a:srgbClr val="000000"/>
                </a:solidFill>
                <a:latin typeface="Roboto Light" panose="02000000000000000000" pitchFamily="2" charset="0"/>
                <a:ea typeface="Roboto Light" panose="02000000000000000000" pitchFamily="2" charset="0"/>
                <a:cs typeface="Arial"/>
                <a:sym typeface="Arial"/>
              </a:rPr>
              <a:t>HYDRA </a:t>
            </a:r>
            <a:r>
              <a:rPr lang="fr-FR" sz="2133" dirty="0">
                <a:latin typeface="Roboto Light" panose="02000000000000000000" pitchFamily="2" charset="0"/>
                <a:ea typeface="Roboto Light" panose="02000000000000000000" pitchFamily="2" charset="0"/>
              </a:rPr>
              <a:t>N 1</a:t>
            </a:r>
            <a:r>
              <a:rPr lang="fr-FR" sz="2133" dirty="0">
                <a:solidFill>
                  <a:srgbClr val="000000"/>
                </a:solidFill>
                <a:latin typeface="Roboto Light" panose="02000000000000000000" pitchFamily="2" charset="0"/>
                <a:ea typeface="Roboto Light" panose="02000000000000000000" pitchFamily="2" charset="0"/>
                <a:cs typeface="Arial"/>
                <a:sym typeface="Arial"/>
              </a:rPr>
              <a:t> MASQUE 15ML</a:t>
            </a:r>
            <a:endParaRPr sz="2133" dirty="0">
              <a:latin typeface="Roboto Light" panose="02000000000000000000" pitchFamily="2" charset="0"/>
              <a:ea typeface="Roboto Light" panose="02000000000000000000" pitchFamily="2" charset="0"/>
            </a:endParaRPr>
          </a:p>
          <a:p>
            <a:r>
              <a:rPr lang="fr-FR" sz="2133" dirty="0">
                <a:solidFill>
                  <a:srgbClr val="000000"/>
                </a:solidFill>
                <a:latin typeface="Roboto Light" panose="02000000000000000000" pitchFamily="2" charset="0"/>
                <a:ea typeface="Roboto Light" panose="02000000000000000000" pitchFamily="2" charset="0"/>
                <a:cs typeface="Arial"/>
                <a:sym typeface="Arial"/>
              </a:rPr>
              <a:t>LUXURY KIT </a:t>
            </a:r>
            <a:r>
              <a:rPr lang="fr-FR" sz="2133" b="1" dirty="0">
                <a:solidFill>
                  <a:srgbClr val="000000"/>
                </a:solidFill>
                <a:latin typeface="Roboto Light" panose="02000000000000000000" pitchFamily="2" charset="0"/>
                <a:ea typeface="Roboto Light" panose="02000000000000000000" pitchFamily="2" charset="0"/>
                <a:cs typeface="Arial"/>
                <a:sym typeface="Arial"/>
              </a:rPr>
              <a:t>FOR FREE</a:t>
            </a:r>
            <a:endParaRPr sz="2133" b="1" dirty="0">
              <a:latin typeface="Roboto Light" panose="02000000000000000000" pitchFamily="2" charset="0"/>
              <a:ea typeface="Roboto Light" panose="02000000000000000000" pitchFamily="2" charset="0"/>
            </a:endParaRPr>
          </a:p>
        </p:txBody>
      </p:sp>
      <p:sp>
        <p:nvSpPr>
          <p:cNvPr id="703" name="Google Shape;703;p36"/>
          <p:cNvSpPr txBox="1"/>
          <p:nvPr/>
        </p:nvSpPr>
        <p:spPr>
          <a:xfrm>
            <a:off x="4076937" y="5870328"/>
            <a:ext cx="2754724" cy="492388"/>
          </a:xfrm>
          <a:prstGeom prst="rect">
            <a:avLst/>
          </a:prstGeom>
          <a:noFill/>
          <a:ln>
            <a:noFill/>
          </a:ln>
        </p:spPr>
        <p:txBody>
          <a:bodyPr spcFirstLastPara="1" wrap="square" lIns="121900" tIns="60933" rIns="121900" bIns="60933" anchor="t" anchorCtr="0">
            <a:spAutoFit/>
          </a:bodyPr>
          <a:lstStyle/>
          <a:p>
            <a:endParaRPr sz="2400"/>
          </a:p>
        </p:txBody>
      </p:sp>
      <p:sp>
        <p:nvSpPr>
          <p:cNvPr id="704" name="Google Shape;704;p36"/>
          <p:cNvSpPr txBox="1"/>
          <p:nvPr/>
        </p:nvSpPr>
        <p:spPr>
          <a:xfrm>
            <a:off x="227678" y="1783231"/>
            <a:ext cx="6476021" cy="779711"/>
          </a:xfrm>
          <a:prstGeom prst="rect">
            <a:avLst/>
          </a:prstGeom>
          <a:noFill/>
          <a:ln>
            <a:noFill/>
          </a:ln>
        </p:spPr>
        <p:txBody>
          <a:bodyPr spcFirstLastPara="1" wrap="square" lIns="121900" tIns="60933" rIns="121900" bIns="60933" anchor="t" anchorCtr="0">
            <a:spAutoFit/>
          </a:bodyPr>
          <a:lstStyle/>
          <a:p>
            <a:r>
              <a:rPr lang="en-US" sz="2400" cap="small" dirty="0">
                <a:solidFill>
                  <a:srgbClr val="000000"/>
                </a:solidFill>
                <a:latin typeface="Roboto Light" panose="02000000000000000000" pitchFamily="2" charset="0"/>
                <a:ea typeface="Roboto Light" panose="02000000000000000000" pitchFamily="2" charset="0"/>
                <a:cs typeface="Arial"/>
                <a:sym typeface="Arial"/>
              </a:rPr>
              <a:t>Hydrated, radiant</a:t>
            </a:r>
            <a:r>
              <a:rPr lang="en-US" sz="1867" cap="small" dirty="0">
                <a:solidFill>
                  <a:srgbClr val="000000"/>
                </a:solidFill>
                <a:latin typeface="Roboto Light" panose="02000000000000000000" pitchFamily="2" charset="0"/>
                <a:ea typeface="Roboto Light" panose="02000000000000000000" pitchFamily="2" charset="0"/>
                <a:cs typeface="Arial"/>
                <a:sym typeface="Arial"/>
              </a:rPr>
              <a:t>, plump skin that doesn't need any tricks to shine.</a:t>
            </a:r>
            <a:endParaRPr sz="1867" cap="small" dirty="0">
              <a:solidFill>
                <a:srgbClr val="000000"/>
              </a:solidFill>
              <a:latin typeface="Roboto Light" panose="02000000000000000000" pitchFamily="2" charset="0"/>
              <a:ea typeface="Roboto Light" panose="02000000000000000000" pitchFamily="2" charset="0"/>
              <a:cs typeface="Arial"/>
              <a:sym typeface="Arial"/>
            </a:endParaRPr>
          </a:p>
        </p:txBody>
      </p:sp>
      <p:sp>
        <p:nvSpPr>
          <p:cNvPr id="17" name="Titre 6">
            <a:extLst>
              <a:ext uri="{FF2B5EF4-FFF2-40B4-BE49-F238E27FC236}">
                <a16:creationId xmlns:a16="http://schemas.microsoft.com/office/drawing/2014/main" id="{BF0774E8-7A1F-4A97-9FA2-13B196BABB85}"/>
              </a:ext>
            </a:extLst>
          </p:cNvPr>
          <p:cNvSpPr txBox="1">
            <a:spLocks/>
          </p:cNvSpPr>
          <p:nvPr/>
        </p:nvSpPr>
        <p:spPr>
          <a:xfrm>
            <a:off x="990600" y="406769"/>
            <a:ext cx="10515600" cy="4814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dirty="0">
                <a:solidFill>
                  <a:srgbClr val="3E3E3E"/>
                </a:solidFill>
                <a:latin typeface="KyivType Sans2" panose="00000500000000000000" pitchFamily="50" charset="0"/>
              </a:rPr>
              <a:t>HYDRATION OFFER</a:t>
            </a:r>
          </a:p>
        </p:txBody>
      </p:sp>
      <p:pic>
        <p:nvPicPr>
          <p:cNvPr id="4" name="Image 3" descr="Une image contenant texte, affaires de toilette, Produits de beauté, Soin de la peau&#10;&#10;Description générée automatiquement">
            <a:extLst>
              <a:ext uri="{FF2B5EF4-FFF2-40B4-BE49-F238E27FC236}">
                <a16:creationId xmlns:a16="http://schemas.microsoft.com/office/drawing/2014/main" id="{A89C66B3-CB8A-4852-9E37-02440239DC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09741" y="1277850"/>
            <a:ext cx="4680000" cy="4680000"/>
          </a:xfrm>
          <a:prstGeom prst="rect">
            <a:avLst/>
          </a:prstGeom>
        </p:spPr>
      </p:pic>
    </p:spTree>
    <p:extLst>
      <p:ext uri="{BB962C8B-B14F-4D97-AF65-F5344CB8AC3E}">
        <p14:creationId xmlns:p14="http://schemas.microsoft.com/office/powerpoint/2010/main" val="4212230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rc 21"/>
          <p:cNvSpPr/>
          <p:nvPr/>
        </p:nvSpPr>
        <p:spPr>
          <a:xfrm rot="9523306">
            <a:off x="1010874" y="2024279"/>
            <a:ext cx="3226503" cy="4538196"/>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2711"/>
            <a:endParaRPr lang="fr-FR" sz="1600">
              <a:solidFill>
                <a:prstClr val="black"/>
              </a:solidFill>
              <a:latin typeface="Calibri"/>
            </a:endParaRPr>
          </a:p>
        </p:txBody>
      </p:sp>
      <p:sp>
        <p:nvSpPr>
          <p:cNvPr id="14" name="Rectangle 13"/>
          <p:cNvSpPr/>
          <p:nvPr/>
        </p:nvSpPr>
        <p:spPr>
          <a:xfrm>
            <a:off x="677547" y="1491915"/>
            <a:ext cx="10836908" cy="399981"/>
          </a:xfrm>
          <a:prstGeom prst="rect">
            <a:avLst/>
          </a:prstGeom>
        </p:spPr>
        <p:txBody>
          <a:bodyPr wrap="square">
            <a:spAutoFit/>
          </a:bodyPr>
          <a:lstStyle/>
          <a:p>
            <a:pPr algn="ctr" defTabSz="812711">
              <a:defRPr/>
            </a:pPr>
            <a:r>
              <a:rPr lang="en-US" sz="1999" i="1" dirty="0">
                <a:solidFill>
                  <a:srgbClr val="3E3E3E"/>
                </a:solidFill>
                <a:latin typeface="KyivType Sans2" panose="00000500000000000000" pitchFamily="50" charset="0"/>
              </a:rPr>
              <a:t>A real comforting cocoon for very dehydrated skin</a:t>
            </a:r>
            <a:endParaRPr lang="fr-FR" sz="1999" i="1" dirty="0">
              <a:solidFill>
                <a:srgbClr val="3E3E3E"/>
              </a:solidFill>
              <a:latin typeface="KyivType Sans2" panose="00000500000000000000" pitchFamily="50" charset="0"/>
            </a:endParaRPr>
          </a:p>
        </p:txBody>
      </p:sp>
      <p:sp>
        <p:nvSpPr>
          <p:cNvPr id="7" name="ZoneTexte 6"/>
          <p:cNvSpPr txBox="1"/>
          <p:nvPr/>
        </p:nvSpPr>
        <p:spPr>
          <a:xfrm>
            <a:off x="1334380" y="2621829"/>
            <a:ext cx="4429016" cy="1077218"/>
          </a:xfrm>
          <a:prstGeom prst="rect">
            <a:avLst/>
          </a:prstGeom>
          <a:noFill/>
        </p:spPr>
        <p:txBody>
          <a:bodyPr wrap="square" rtlCol="0">
            <a:spAutoFit/>
          </a:bodyPr>
          <a:lstStyle/>
          <a:p>
            <a:pPr defTabSz="812711"/>
            <a:r>
              <a:rPr lang="en-US" sz="1600" dirty="0">
                <a:solidFill>
                  <a:srgbClr val="3E3E3E"/>
                </a:solidFill>
                <a:latin typeface="Roboto" panose="020B0604020202020204" charset="0"/>
                <a:ea typeface="Roboto" panose="020B0604020202020204" charset="0"/>
              </a:rPr>
              <a:t>Reinforces the skin's barrier function </a:t>
            </a:r>
          </a:p>
          <a:p>
            <a:pPr defTabSz="812711"/>
            <a:r>
              <a:rPr lang="en-US" sz="1600" dirty="0">
                <a:solidFill>
                  <a:srgbClr val="3E3E3E"/>
                </a:solidFill>
                <a:latin typeface="Roboto" panose="020B0604020202020204" charset="0"/>
                <a:ea typeface="Roboto" panose="020B0604020202020204" charset="0"/>
              </a:rPr>
              <a:t>Provides immediate comfort </a:t>
            </a:r>
          </a:p>
          <a:p>
            <a:pPr defTabSz="812711"/>
            <a:r>
              <a:rPr lang="en-US" sz="1600" dirty="0">
                <a:solidFill>
                  <a:srgbClr val="3E3E3E"/>
                </a:solidFill>
                <a:latin typeface="Roboto" panose="020B0604020202020204" charset="0"/>
                <a:ea typeface="Roboto" panose="020B0604020202020204" charset="0"/>
              </a:rPr>
              <a:t>Soft, supple, radiant and plump skin</a:t>
            </a:r>
            <a:r>
              <a:rPr lang="fr-FR" sz="1600" dirty="0">
                <a:solidFill>
                  <a:srgbClr val="3E3E3E"/>
                </a:solidFill>
                <a:latin typeface="Roboto" panose="020B0604020202020204" charset="0"/>
                <a:ea typeface="Roboto" panose="020B0604020202020204" charset="0"/>
              </a:rPr>
              <a:t> </a:t>
            </a:r>
          </a:p>
          <a:p>
            <a:pPr defTabSz="812711"/>
            <a:endParaRPr lang="fr-FR" sz="1600" dirty="0">
              <a:solidFill>
                <a:srgbClr val="3E3E3E"/>
              </a:solidFill>
              <a:latin typeface="Roboto" panose="020B0604020202020204" charset="0"/>
              <a:ea typeface="Roboto" panose="020B0604020202020204" charset="0"/>
            </a:endParaRPr>
          </a:p>
        </p:txBody>
      </p:sp>
      <p:sp>
        <p:nvSpPr>
          <p:cNvPr id="18" name="ZoneTexte 17"/>
          <p:cNvSpPr txBox="1"/>
          <p:nvPr/>
        </p:nvSpPr>
        <p:spPr>
          <a:xfrm>
            <a:off x="4037654" y="5453850"/>
            <a:ext cx="4174525" cy="584775"/>
          </a:xfrm>
          <a:prstGeom prst="rect">
            <a:avLst/>
          </a:prstGeom>
          <a:noFill/>
        </p:spPr>
        <p:txBody>
          <a:bodyPr wrap="square" rtlCol="0">
            <a:spAutoFit/>
          </a:bodyPr>
          <a:lstStyle/>
          <a:p>
            <a:pPr defTabSz="812711"/>
            <a:r>
              <a:rPr lang="en-US" sz="1600" dirty="0">
                <a:solidFill>
                  <a:srgbClr val="3E3E3E"/>
                </a:solidFill>
                <a:latin typeface="Roboto" panose="020B0604020202020204" charset="0"/>
                <a:ea typeface="Roboto" panose="020B0604020202020204" charset="0"/>
              </a:rPr>
              <a:t>94% Natural Origin Ingredients</a:t>
            </a:r>
          </a:p>
          <a:p>
            <a:pPr defTabSz="812711"/>
            <a:r>
              <a:rPr lang="en-US" sz="1600" dirty="0">
                <a:solidFill>
                  <a:srgbClr val="3E3E3E"/>
                </a:solidFill>
                <a:latin typeface="Roboto" panose="020B0604020202020204" charset="0"/>
                <a:ea typeface="Roboto" panose="020B0604020202020204" charset="0"/>
              </a:rPr>
              <a:t>Rich in repairing ingredients </a:t>
            </a:r>
            <a:endParaRPr lang="fr-FR" sz="1600" dirty="0">
              <a:solidFill>
                <a:srgbClr val="3E3E3E"/>
              </a:solidFill>
              <a:latin typeface="Roboto" panose="020B0604020202020204" charset="0"/>
              <a:ea typeface="Roboto" panose="020B0604020202020204" charset="0"/>
            </a:endParaRPr>
          </a:p>
        </p:txBody>
      </p:sp>
      <p:sp>
        <p:nvSpPr>
          <p:cNvPr id="21" name="Rectangle 20"/>
          <p:cNvSpPr/>
          <p:nvPr/>
        </p:nvSpPr>
        <p:spPr>
          <a:xfrm>
            <a:off x="2283844" y="4108228"/>
            <a:ext cx="5928335" cy="954107"/>
          </a:xfrm>
          <a:prstGeom prst="rect">
            <a:avLst/>
          </a:prstGeom>
          <a:noFill/>
        </p:spPr>
        <p:txBody>
          <a:bodyPr wrap="square">
            <a:spAutoFit/>
          </a:bodyPr>
          <a:lstStyle/>
          <a:p>
            <a:pPr lvl="0"/>
            <a:r>
              <a:rPr lang="en-US" sz="1600" dirty="0">
                <a:solidFill>
                  <a:srgbClr val="3E3E3E"/>
                </a:solidFill>
                <a:latin typeface="Roboto" panose="02000000000000000000" pitchFamily="2" charset="0"/>
                <a:ea typeface="Roboto" panose="02000000000000000000" pitchFamily="2" charset="0"/>
              </a:rPr>
              <a:t>Intense and long-lasting hydrating power: </a:t>
            </a:r>
          </a:p>
          <a:p>
            <a:pPr lvl="0"/>
            <a:r>
              <a:rPr lang="en-US" sz="1200" i="1" dirty="0">
                <a:solidFill>
                  <a:srgbClr val="3E3E3E"/>
                </a:solidFill>
                <a:latin typeface="Roboto" panose="02000000000000000000" pitchFamily="2" charset="0"/>
                <a:ea typeface="Roboto" panose="02000000000000000000" pitchFamily="2" charset="0"/>
              </a:rPr>
              <a:t>+138% immediately and +86% after 8 hours </a:t>
            </a:r>
          </a:p>
          <a:p>
            <a:pPr lvl="0"/>
            <a:r>
              <a:rPr lang="fr-FR" sz="1600" dirty="0" err="1">
                <a:solidFill>
                  <a:srgbClr val="3E3E3E"/>
                </a:solidFill>
                <a:latin typeface="Roboto" panose="02000000000000000000" pitchFamily="2" charset="0"/>
                <a:ea typeface="Roboto" panose="02000000000000000000" pitchFamily="2" charset="0"/>
              </a:rPr>
              <a:t>Used</a:t>
            </a:r>
            <a:r>
              <a:rPr lang="fr-FR" sz="1600" dirty="0">
                <a:solidFill>
                  <a:srgbClr val="3E3E3E"/>
                </a:solidFill>
                <a:latin typeface="Roboto" panose="02000000000000000000" pitchFamily="2" charset="0"/>
                <a:ea typeface="Roboto" panose="02000000000000000000" pitchFamily="2" charset="0"/>
              </a:rPr>
              <a:t> </a:t>
            </a:r>
            <a:r>
              <a:rPr lang="fr-FR" sz="1600" dirty="0" err="1">
                <a:solidFill>
                  <a:srgbClr val="3E3E3E"/>
                </a:solidFill>
                <a:latin typeface="Roboto" panose="02000000000000000000" pitchFamily="2" charset="0"/>
                <a:ea typeface="Roboto" panose="02000000000000000000" pitchFamily="2" charset="0"/>
              </a:rPr>
              <a:t>with</a:t>
            </a:r>
            <a:r>
              <a:rPr lang="fr-FR" sz="1600" dirty="0">
                <a:solidFill>
                  <a:srgbClr val="3E3E3E"/>
                </a:solidFill>
                <a:latin typeface="Roboto" panose="02000000000000000000" pitchFamily="2" charset="0"/>
                <a:ea typeface="Roboto" panose="02000000000000000000" pitchFamily="2" charset="0"/>
              </a:rPr>
              <a:t> </a:t>
            </a:r>
            <a:r>
              <a:rPr lang="fr-FR" sz="1600" cap="small" dirty="0" err="1">
                <a:solidFill>
                  <a:srgbClr val="3E3E3E"/>
                </a:solidFill>
                <a:latin typeface="Roboto" panose="02000000000000000000" pitchFamily="2" charset="0"/>
                <a:ea typeface="Roboto" panose="02000000000000000000" pitchFamily="2" charset="0"/>
              </a:rPr>
              <a:t>hydra</a:t>
            </a:r>
            <a:r>
              <a:rPr lang="fr-FR" sz="1600" cap="small" dirty="0">
                <a:solidFill>
                  <a:srgbClr val="3E3E3E"/>
                </a:solidFill>
                <a:latin typeface="Roboto" panose="02000000000000000000" pitchFamily="2" charset="0"/>
                <a:ea typeface="Roboto" panose="02000000000000000000" pitchFamily="2" charset="0"/>
              </a:rPr>
              <a:t> n°1 </a:t>
            </a:r>
            <a:r>
              <a:rPr lang="fr-FR" sz="1600" cap="small" dirty="0" err="1">
                <a:solidFill>
                  <a:srgbClr val="3E3E3E"/>
                </a:solidFill>
                <a:latin typeface="Roboto" panose="02000000000000000000" pitchFamily="2" charset="0"/>
                <a:ea typeface="Roboto" panose="02000000000000000000" pitchFamily="2" charset="0"/>
              </a:rPr>
              <a:t>Serum</a:t>
            </a:r>
            <a:endParaRPr lang="fr-FR" sz="1600" cap="small" dirty="0">
              <a:solidFill>
                <a:srgbClr val="3E3E3E"/>
              </a:solidFill>
              <a:latin typeface="Roboto" panose="02000000000000000000" pitchFamily="2" charset="0"/>
              <a:ea typeface="Roboto" panose="02000000000000000000" pitchFamily="2" charset="0"/>
            </a:endParaRPr>
          </a:p>
          <a:p>
            <a:r>
              <a:rPr lang="fr-FR" sz="1200" i="1" dirty="0">
                <a:solidFill>
                  <a:srgbClr val="3E3E3E"/>
                </a:solidFill>
                <a:latin typeface="Roboto" panose="02000000000000000000" pitchFamily="2" charset="0"/>
                <a:ea typeface="Roboto" panose="02000000000000000000" pitchFamily="2" charset="0"/>
              </a:rPr>
              <a:t>+144% </a:t>
            </a:r>
            <a:r>
              <a:rPr lang="fr-FR" sz="1200" i="1" dirty="0" err="1">
                <a:solidFill>
                  <a:srgbClr val="3E3E3E"/>
                </a:solidFill>
                <a:latin typeface="Roboto" panose="02000000000000000000" pitchFamily="2" charset="0"/>
                <a:ea typeface="Roboto" panose="02000000000000000000" pitchFamily="2" charset="0"/>
              </a:rPr>
              <a:t>immediately</a:t>
            </a:r>
            <a:r>
              <a:rPr lang="fr-FR" sz="1200" i="1" dirty="0">
                <a:solidFill>
                  <a:srgbClr val="3E3E3E"/>
                </a:solidFill>
                <a:latin typeface="Roboto" panose="02000000000000000000" pitchFamily="2" charset="0"/>
                <a:ea typeface="Roboto" panose="02000000000000000000" pitchFamily="2" charset="0"/>
              </a:rPr>
              <a:t>  +102% </a:t>
            </a:r>
            <a:r>
              <a:rPr lang="fr-FR" sz="1200" i="1" dirty="0" err="1">
                <a:solidFill>
                  <a:srgbClr val="3E3E3E"/>
                </a:solidFill>
                <a:latin typeface="Roboto" panose="02000000000000000000" pitchFamily="2" charset="0"/>
                <a:ea typeface="Roboto" panose="02000000000000000000" pitchFamily="2" charset="0"/>
              </a:rPr>
              <a:t>after</a:t>
            </a:r>
            <a:r>
              <a:rPr lang="fr-FR" sz="1200" i="1" dirty="0">
                <a:solidFill>
                  <a:srgbClr val="3E3E3E"/>
                </a:solidFill>
                <a:latin typeface="Roboto" panose="02000000000000000000" pitchFamily="2" charset="0"/>
                <a:ea typeface="Roboto" panose="02000000000000000000" pitchFamily="2" charset="0"/>
              </a:rPr>
              <a:t> 8 </a:t>
            </a:r>
            <a:r>
              <a:rPr lang="fr-FR" sz="1200" i="1" dirty="0" err="1">
                <a:solidFill>
                  <a:srgbClr val="3E3E3E"/>
                </a:solidFill>
                <a:latin typeface="Roboto" panose="02000000000000000000" pitchFamily="2" charset="0"/>
                <a:ea typeface="Roboto" panose="02000000000000000000" pitchFamily="2" charset="0"/>
              </a:rPr>
              <a:t>hours</a:t>
            </a:r>
            <a:endParaRPr lang="fr-FR" sz="1400" dirty="0">
              <a:solidFill>
                <a:srgbClr val="3E3E3E"/>
              </a:solidFill>
              <a:latin typeface="Roboto" panose="02000000000000000000" pitchFamily="2" charset="0"/>
              <a:ea typeface="Roboto" panose="02000000000000000000" pitchFamily="2" charset="0"/>
            </a:endParaRPr>
          </a:p>
        </p:txBody>
      </p:sp>
      <p:pic>
        <p:nvPicPr>
          <p:cNvPr id="30" name="Image 2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7401" y="2456121"/>
            <a:ext cx="995159" cy="1077218"/>
          </a:xfrm>
          <a:prstGeom prst="rect">
            <a:avLst/>
          </a:prstGeom>
        </p:spPr>
      </p:pic>
      <p:pic>
        <p:nvPicPr>
          <p:cNvPr id="31" name="Image 3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22742" y="3986800"/>
            <a:ext cx="1065590" cy="1179961"/>
          </a:xfrm>
          <a:prstGeom prst="rect">
            <a:avLst/>
          </a:prstGeom>
        </p:spPr>
      </p:pic>
      <p:pic>
        <p:nvPicPr>
          <p:cNvPr id="32" name="Image 3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761659" y="5254376"/>
            <a:ext cx="1000196" cy="1103894"/>
          </a:xfrm>
          <a:prstGeom prst="rect">
            <a:avLst/>
          </a:prstGeom>
        </p:spPr>
      </p:pic>
      <p:sp>
        <p:nvSpPr>
          <p:cNvPr id="20" name="Espace réservé du titre 1"/>
          <p:cNvSpPr txBox="1">
            <a:spLocks/>
          </p:cNvSpPr>
          <p:nvPr/>
        </p:nvSpPr>
        <p:spPr>
          <a:xfrm>
            <a:off x="240" y="381120"/>
            <a:ext cx="12191521" cy="1510888"/>
          </a:xfrm>
          <a:prstGeom prst="rect">
            <a:avLst/>
          </a:prstGeom>
        </p:spPr>
        <p:txBody>
          <a:bodyPr vert="horz" lIns="81277" tIns="40638" rIns="81277" bIns="40638"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a:t>Hydra n°1 </a:t>
            </a:r>
            <a:r>
              <a:rPr lang="fr-FR" cap="small" dirty="0" err="1"/>
              <a:t>Creme</a:t>
            </a:r>
            <a:endParaRPr lang="fr-FR" cap="small" dirty="0"/>
          </a:p>
          <a:p>
            <a:pPr>
              <a:lnSpc>
                <a:spcPts val="2982"/>
              </a:lnSpc>
            </a:pPr>
            <a:endParaRPr lang="fr-FR" sz="1934" b="1" cap="small" dirty="0"/>
          </a:p>
        </p:txBody>
      </p:sp>
      <p:pic>
        <p:nvPicPr>
          <p:cNvPr id="27" name="Image 2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194007" y="1654926"/>
            <a:ext cx="4078990" cy="4541245"/>
          </a:xfrm>
          <a:prstGeom prst="rect">
            <a:avLst/>
          </a:prstGeom>
          <a:noFill/>
        </p:spPr>
      </p:pic>
      <p:pic>
        <p:nvPicPr>
          <p:cNvPr id="4" name="Image 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01275" y="842235"/>
            <a:ext cx="3976420" cy="5964631"/>
          </a:xfrm>
          <a:prstGeom prst="rect">
            <a:avLst/>
          </a:prstGeom>
        </p:spPr>
      </p:pic>
      <p:sp>
        <p:nvSpPr>
          <p:cNvPr id="15" name="Rectangle 14"/>
          <p:cNvSpPr/>
          <p:nvPr/>
        </p:nvSpPr>
        <p:spPr>
          <a:xfrm>
            <a:off x="9397359" y="2978829"/>
            <a:ext cx="1672283" cy="276999"/>
          </a:xfrm>
          <a:prstGeom prst="rect">
            <a:avLst/>
          </a:prstGeom>
        </p:spPr>
        <p:txBody>
          <a:bodyPr wrap="square">
            <a:spAutoFit/>
          </a:bodyPr>
          <a:lstStyle/>
          <a:p>
            <a:pPr algn="ctr">
              <a:defRPr/>
            </a:pPr>
            <a:r>
              <a:rPr lang="fr-FR" sz="1200" dirty="0">
                <a:solidFill>
                  <a:prstClr val="black"/>
                </a:solidFill>
                <a:latin typeface="Roboto" panose="02000000000000000000" pitchFamily="2" charset="0"/>
                <a:ea typeface="Roboto" panose="02000000000000000000" pitchFamily="2" charset="0"/>
              </a:rPr>
              <a:t>+ </a:t>
            </a:r>
            <a:r>
              <a:rPr lang="fr-FR" sz="1200" dirty="0" err="1">
                <a:solidFill>
                  <a:prstClr val="black"/>
                </a:solidFill>
                <a:latin typeface="Roboto" panose="02000000000000000000" pitchFamily="2" charset="0"/>
                <a:ea typeface="Roboto" panose="02000000000000000000" pitchFamily="2" charset="0"/>
              </a:rPr>
              <a:t>Vitamin</a:t>
            </a:r>
            <a:r>
              <a:rPr lang="fr-FR" sz="1200" dirty="0">
                <a:solidFill>
                  <a:prstClr val="black"/>
                </a:solidFill>
                <a:latin typeface="Roboto" panose="02000000000000000000" pitchFamily="2" charset="0"/>
                <a:ea typeface="Roboto" panose="02000000000000000000" pitchFamily="2" charset="0"/>
              </a:rPr>
              <a:t> B5</a:t>
            </a:r>
          </a:p>
        </p:txBody>
      </p:sp>
    </p:spTree>
    <p:extLst>
      <p:ext uri="{BB962C8B-B14F-4D97-AF65-F5344CB8AC3E}">
        <p14:creationId xmlns:p14="http://schemas.microsoft.com/office/powerpoint/2010/main" val="358192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96373" y="4618588"/>
            <a:ext cx="612472" cy="621627"/>
          </a:xfrm>
          <a:prstGeom prst="rect">
            <a:avLst/>
          </a:prstGeom>
        </p:spPr>
      </p:pic>
      <p:sp>
        <p:nvSpPr>
          <p:cNvPr id="4" name="Espace réservé du titre 1"/>
          <p:cNvSpPr txBox="1">
            <a:spLocks/>
          </p:cNvSpPr>
          <p:nvPr/>
        </p:nvSpPr>
        <p:spPr>
          <a:xfrm>
            <a:off x="240" y="381120"/>
            <a:ext cx="12191521" cy="1510888"/>
          </a:xfrm>
          <a:prstGeom prst="rect">
            <a:avLst/>
          </a:prstGeom>
        </p:spPr>
        <p:txBody>
          <a:bodyPr vert="horz" lIns="81277" tIns="40638" rIns="81277" bIns="40638"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a:t>Hydra n°1 </a:t>
            </a:r>
            <a:r>
              <a:rPr lang="fr-FR" cap="small" dirty="0" err="1"/>
              <a:t>Creme</a:t>
            </a:r>
            <a:endParaRPr lang="fr-FR" cap="small" dirty="0"/>
          </a:p>
          <a:p>
            <a:pPr>
              <a:lnSpc>
                <a:spcPts val="2982"/>
              </a:lnSpc>
            </a:pPr>
            <a:endParaRPr lang="fr-FR" sz="1934" b="1" cap="small" dirty="0"/>
          </a:p>
        </p:txBody>
      </p:sp>
      <p:pic>
        <p:nvPicPr>
          <p:cNvPr id="10" name="Imag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91483" y="4711375"/>
            <a:ext cx="533876" cy="517365"/>
          </a:xfrm>
          <a:prstGeom prst="rect">
            <a:avLst/>
          </a:prstGeom>
        </p:spPr>
      </p:pic>
      <p:sp>
        <p:nvSpPr>
          <p:cNvPr id="11" name="Rectangle 10"/>
          <p:cNvSpPr/>
          <p:nvPr/>
        </p:nvSpPr>
        <p:spPr>
          <a:xfrm>
            <a:off x="224589" y="5506416"/>
            <a:ext cx="3111455" cy="1031051"/>
          </a:xfrm>
          <a:prstGeom prst="rect">
            <a:avLst/>
          </a:prstGeom>
        </p:spPr>
        <p:txBody>
          <a:bodyPr wrap="square">
            <a:spAutoFit/>
          </a:bodyPr>
          <a:lstStyle/>
          <a:p>
            <a:pPr algn="ctr">
              <a:defRPr/>
            </a:pPr>
            <a:r>
              <a:rPr lang="fr-FR" sz="1400" b="1" dirty="0" err="1">
                <a:solidFill>
                  <a:srgbClr val="3E3E3E"/>
                </a:solidFill>
                <a:latin typeface="Roboto Light" panose="020B0604020202020204" charset="0"/>
                <a:ea typeface="Roboto Light" panose="020B0604020202020204" charset="0"/>
              </a:rPr>
              <a:t>Hydrating</a:t>
            </a:r>
            <a:r>
              <a:rPr lang="fr-FR" sz="1400" b="1" dirty="0">
                <a:solidFill>
                  <a:srgbClr val="3E3E3E"/>
                </a:solidFill>
                <a:latin typeface="Roboto Light" panose="020B0604020202020204" charset="0"/>
                <a:ea typeface="Roboto Light" panose="020B0604020202020204" charset="0"/>
              </a:rPr>
              <a:t> </a:t>
            </a:r>
            <a:r>
              <a:rPr lang="fr-FR" sz="1400" b="1" dirty="0" err="1">
                <a:solidFill>
                  <a:srgbClr val="3E3E3E"/>
                </a:solidFill>
                <a:latin typeface="Roboto Light" panose="020B0604020202020204" charset="0"/>
                <a:ea typeface="Roboto Light" panose="020B0604020202020204" charset="0"/>
              </a:rPr>
              <a:t>Complex</a:t>
            </a:r>
            <a:r>
              <a:rPr lang="fr-FR" sz="1400" b="1" dirty="0">
                <a:solidFill>
                  <a:srgbClr val="3E3E3E"/>
                </a:solidFill>
                <a:latin typeface="Roboto Light" panose="020B0604020202020204" charset="0"/>
                <a:ea typeface="Roboto Light" panose="020B0604020202020204" charset="0"/>
              </a:rPr>
              <a:t> </a:t>
            </a:r>
            <a:endParaRPr lang="fr-FR" sz="1200" dirty="0">
              <a:solidFill>
                <a:srgbClr val="3E3E3E"/>
              </a:solidFill>
              <a:latin typeface="Roboto Light" panose="020B0604020202020204" charset="0"/>
              <a:ea typeface="Roboto Light" panose="020B0604020202020204" charset="0"/>
            </a:endParaRPr>
          </a:p>
          <a:p>
            <a:pPr algn="ctr">
              <a:defRPr/>
            </a:pPr>
            <a:r>
              <a:rPr lang="fr-FR" sz="1200" i="1" dirty="0" err="1">
                <a:solidFill>
                  <a:srgbClr val="3E3E3E"/>
                </a:solidFill>
                <a:latin typeface="Roboto Light" panose="020B0604020202020204" charset="0"/>
                <a:ea typeface="Roboto Light" panose="020B0604020202020204" charset="0"/>
              </a:rPr>
              <a:t>Organic</a:t>
            </a:r>
            <a:r>
              <a:rPr lang="fr-FR" sz="1200" i="1" dirty="0">
                <a:solidFill>
                  <a:srgbClr val="3E3E3E"/>
                </a:solidFill>
                <a:latin typeface="Roboto Light" panose="020B0604020202020204" charset="0"/>
                <a:ea typeface="Roboto Light" panose="020B0604020202020204" charset="0"/>
              </a:rPr>
              <a:t> </a:t>
            </a:r>
            <a:r>
              <a:rPr lang="fr-FR" sz="1200" i="1" dirty="0" err="1">
                <a:solidFill>
                  <a:srgbClr val="3E3E3E"/>
                </a:solidFill>
                <a:latin typeface="Roboto Light" panose="020B0604020202020204" charset="0"/>
                <a:ea typeface="Roboto Light" panose="020B0604020202020204" charset="0"/>
              </a:rPr>
              <a:t>aloe</a:t>
            </a:r>
            <a:r>
              <a:rPr lang="fr-FR" sz="1200" i="1" dirty="0">
                <a:solidFill>
                  <a:srgbClr val="3E3E3E"/>
                </a:solidFill>
                <a:latin typeface="Roboto Light" panose="020B0604020202020204" charset="0"/>
                <a:ea typeface="Roboto Light" panose="020B0604020202020204" charset="0"/>
              </a:rPr>
              <a:t> </a:t>
            </a:r>
            <a:r>
              <a:rPr lang="fr-FR" sz="1200" i="1" dirty="0" err="1">
                <a:solidFill>
                  <a:srgbClr val="3E3E3E"/>
                </a:solidFill>
                <a:latin typeface="Roboto Light" panose="020B0604020202020204" charset="0"/>
                <a:ea typeface="Roboto Light" panose="020B0604020202020204" charset="0"/>
              </a:rPr>
              <a:t>vera</a:t>
            </a:r>
            <a:r>
              <a:rPr lang="fr-FR" sz="1200" i="1" dirty="0">
                <a:solidFill>
                  <a:srgbClr val="3E3E3E"/>
                </a:solidFill>
                <a:latin typeface="Roboto Light" panose="020B0604020202020204" charset="0"/>
                <a:ea typeface="Roboto Light" panose="020B0604020202020204" charset="0"/>
              </a:rPr>
              <a:t>, olive </a:t>
            </a:r>
            <a:r>
              <a:rPr lang="fr-FR" sz="1200" i="1" dirty="0" err="1">
                <a:solidFill>
                  <a:srgbClr val="3E3E3E"/>
                </a:solidFill>
                <a:latin typeface="Roboto Light" panose="020B0604020202020204" charset="0"/>
                <a:ea typeface="Roboto Light" panose="020B0604020202020204" charset="0"/>
              </a:rPr>
              <a:t>phytosqualane</a:t>
            </a:r>
            <a:r>
              <a:rPr lang="fr-FR" sz="1200" i="1" dirty="0">
                <a:solidFill>
                  <a:srgbClr val="3E3E3E"/>
                </a:solidFill>
                <a:latin typeface="Roboto Light" panose="020B0604020202020204" charset="0"/>
                <a:ea typeface="Roboto Light" panose="020B0604020202020204" charset="0"/>
              </a:rPr>
              <a:t>, </a:t>
            </a:r>
            <a:r>
              <a:rPr lang="fr-FR" sz="1200" i="1" dirty="0" err="1">
                <a:solidFill>
                  <a:srgbClr val="3E3E3E"/>
                </a:solidFill>
                <a:latin typeface="Roboto Light" panose="020B0604020202020204" charset="0"/>
                <a:ea typeface="Roboto Light" panose="020B0604020202020204" charset="0"/>
              </a:rPr>
              <a:t>imperata</a:t>
            </a:r>
            <a:r>
              <a:rPr lang="fr-FR" sz="1200" i="1" dirty="0">
                <a:solidFill>
                  <a:srgbClr val="3E3E3E"/>
                </a:solidFill>
                <a:latin typeface="Roboto Light" panose="020B0604020202020204" charset="0"/>
                <a:ea typeface="Roboto Light" panose="020B0604020202020204" charset="0"/>
              </a:rPr>
              <a:t> </a:t>
            </a:r>
            <a:r>
              <a:rPr lang="fr-FR" sz="1200" i="1" dirty="0" err="1">
                <a:solidFill>
                  <a:srgbClr val="3E3E3E"/>
                </a:solidFill>
                <a:latin typeface="Roboto Light" panose="020B0604020202020204" charset="0"/>
                <a:ea typeface="Roboto Light" panose="020B0604020202020204" charset="0"/>
              </a:rPr>
              <a:t>cylindrica</a:t>
            </a:r>
            <a:r>
              <a:rPr lang="fr-FR" sz="1200" i="1" dirty="0">
                <a:solidFill>
                  <a:srgbClr val="3E3E3E"/>
                </a:solidFill>
                <a:latin typeface="Roboto Light" panose="020B0604020202020204" charset="0"/>
                <a:ea typeface="Roboto Light" panose="020B0604020202020204" charset="0"/>
              </a:rPr>
              <a:t>, </a:t>
            </a:r>
            <a:r>
              <a:rPr lang="fr-FR" sz="1200" i="1" dirty="0" err="1">
                <a:solidFill>
                  <a:srgbClr val="3E3E3E"/>
                </a:solidFill>
                <a:latin typeface="Roboto Light" panose="020B0604020202020204" charset="0"/>
                <a:ea typeface="Roboto Light" panose="020B0604020202020204" charset="0"/>
              </a:rPr>
              <a:t>vitamins</a:t>
            </a:r>
            <a:r>
              <a:rPr lang="fr-FR" sz="1200" i="1" dirty="0">
                <a:solidFill>
                  <a:srgbClr val="3E3E3E"/>
                </a:solidFill>
                <a:latin typeface="Roboto Light" panose="020B0604020202020204" charset="0"/>
                <a:ea typeface="Roboto Light" panose="020B0604020202020204" charset="0"/>
              </a:rPr>
              <a:t> ACE</a:t>
            </a:r>
            <a:r>
              <a:rPr lang="fr-FR" sz="1200" b="1" i="1" dirty="0">
                <a:solidFill>
                  <a:srgbClr val="3E3E3E"/>
                </a:solidFill>
                <a:latin typeface="Roboto Light" panose="020B0604020202020204" charset="0"/>
                <a:ea typeface="Roboto Light" panose="020B0604020202020204" charset="0"/>
              </a:rPr>
              <a:t>, </a:t>
            </a:r>
            <a:r>
              <a:rPr lang="fr-FR" sz="1200" b="1" i="1" dirty="0" err="1">
                <a:solidFill>
                  <a:srgbClr val="3E3E3E"/>
                </a:solidFill>
                <a:latin typeface="Roboto Light" panose="020B0604020202020204" charset="0"/>
                <a:ea typeface="Roboto Light" panose="020B0604020202020204" charset="0"/>
              </a:rPr>
              <a:t>Low</a:t>
            </a:r>
            <a:r>
              <a:rPr lang="fr-FR" sz="1200" b="1" i="1" dirty="0">
                <a:solidFill>
                  <a:srgbClr val="3E3E3E"/>
                </a:solidFill>
                <a:latin typeface="Roboto Light" panose="020B0604020202020204" charset="0"/>
                <a:ea typeface="Roboto Light" panose="020B0604020202020204" charset="0"/>
              </a:rPr>
              <a:t> and High </a:t>
            </a:r>
            <a:r>
              <a:rPr lang="fr-FR" sz="1200" b="1" i="1" dirty="0" err="1">
                <a:solidFill>
                  <a:srgbClr val="3E3E3E"/>
                </a:solidFill>
                <a:latin typeface="Roboto Light" panose="020B0604020202020204" charset="0"/>
                <a:ea typeface="Roboto Light" panose="020B0604020202020204" charset="0"/>
              </a:rPr>
              <a:t>Molecular</a:t>
            </a:r>
            <a:r>
              <a:rPr lang="fr-FR" sz="1200" b="1" i="1" dirty="0">
                <a:solidFill>
                  <a:srgbClr val="3E3E3E"/>
                </a:solidFill>
                <a:latin typeface="Roboto Light" panose="020B0604020202020204" charset="0"/>
                <a:ea typeface="Roboto Light" panose="020B0604020202020204" charset="0"/>
              </a:rPr>
              <a:t> </a:t>
            </a:r>
            <a:r>
              <a:rPr lang="fr-FR" sz="1200" b="1" i="1" dirty="0" err="1">
                <a:solidFill>
                  <a:srgbClr val="3E3E3E"/>
                </a:solidFill>
                <a:latin typeface="Roboto Light" panose="020B0604020202020204" charset="0"/>
                <a:ea typeface="Roboto Light" panose="020B0604020202020204" charset="0"/>
              </a:rPr>
              <a:t>weight</a:t>
            </a:r>
            <a:r>
              <a:rPr lang="fr-FR" sz="1200" b="1" i="1" dirty="0">
                <a:solidFill>
                  <a:srgbClr val="3E3E3E"/>
                </a:solidFill>
                <a:latin typeface="Roboto Light" panose="020B0604020202020204" charset="0"/>
                <a:ea typeface="Roboto Light" panose="020B0604020202020204" charset="0"/>
              </a:rPr>
              <a:t> HA </a:t>
            </a:r>
            <a:r>
              <a:rPr lang="fr-FR" sz="1200" b="1" i="1" dirty="0">
                <a:solidFill>
                  <a:srgbClr val="3E3E3E"/>
                </a:solidFill>
              </a:rPr>
              <a:t> </a:t>
            </a:r>
          </a:p>
          <a:p>
            <a:pPr algn="ctr">
              <a:defRPr/>
            </a:pPr>
            <a:r>
              <a:rPr lang="fr-FR" sz="1100" b="1" i="1" dirty="0">
                <a:solidFill>
                  <a:srgbClr val="3E3E3E"/>
                </a:solidFill>
              </a:rPr>
              <a:t> </a:t>
            </a:r>
          </a:p>
        </p:txBody>
      </p:sp>
      <p:sp>
        <p:nvSpPr>
          <p:cNvPr id="13" name="Rectangle 12"/>
          <p:cNvSpPr/>
          <p:nvPr/>
        </p:nvSpPr>
        <p:spPr>
          <a:xfrm>
            <a:off x="5557426" y="5583360"/>
            <a:ext cx="1911001" cy="646331"/>
          </a:xfrm>
          <a:prstGeom prst="rect">
            <a:avLst/>
          </a:prstGeom>
        </p:spPr>
        <p:txBody>
          <a:bodyPr wrap="square">
            <a:spAutoFit/>
          </a:bodyPr>
          <a:lstStyle/>
          <a:p>
            <a:pPr algn="ctr">
              <a:defRPr/>
            </a:pPr>
            <a:r>
              <a:rPr lang="fr-FR" sz="1200" dirty="0" err="1">
                <a:solidFill>
                  <a:srgbClr val="3E3E3E"/>
                </a:solidFill>
                <a:latin typeface="Roboto" panose="02000000000000000000" pitchFamily="2" charset="0"/>
                <a:ea typeface="Roboto" panose="02000000000000000000" pitchFamily="2" charset="0"/>
              </a:rPr>
              <a:t>Vegetal</a:t>
            </a:r>
            <a:r>
              <a:rPr lang="fr-FR" sz="1200" dirty="0">
                <a:solidFill>
                  <a:srgbClr val="3E3E3E"/>
                </a:solidFill>
                <a:latin typeface="Roboto" panose="02000000000000000000" pitchFamily="2" charset="0"/>
                <a:ea typeface="Roboto" panose="02000000000000000000" pitchFamily="2" charset="0"/>
              </a:rPr>
              <a:t> </a:t>
            </a:r>
            <a:r>
              <a:rPr lang="fr-FR" sz="1200" dirty="0" err="1">
                <a:solidFill>
                  <a:srgbClr val="3E3E3E"/>
                </a:solidFill>
                <a:latin typeface="Roboto" panose="02000000000000000000" pitchFamily="2" charset="0"/>
                <a:ea typeface="Roboto" panose="02000000000000000000" pitchFamily="2" charset="0"/>
              </a:rPr>
              <a:t>glycerin</a:t>
            </a:r>
            <a:endParaRPr lang="fr-FR" sz="1200" dirty="0">
              <a:solidFill>
                <a:srgbClr val="3E3E3E"/>
              </a:solidFill>
              <a:latin typeface="Roboto" panose="02000000000000000000" pitchFamily="2" charset="0"/>
              <a:ea typeface="Roboto" panose="02000000000000000000" pitchFamily="2" charset="0"/>
            </a:endParaRPr>
          </a:p>
          <a:p>
            <a:pPr algn="ctr">
              <a:defRPr/>
            </a:pPr>
            <a:endParaRPr lang="fr-FR" sz="1200" b="1" dirty="0">
              <a:solidFill>
                <a:srgbClr val="3E3E3E"/>
              </a:solidFill>
              <a:latin typeface="Roboto" panose="02000000000000000000" pitchFamily="2" charset="0"/>
              <a:ea typeface="Roboto" panose="02000000000000000000" pitchFamily="2" charset="0"/>
            </a:endParaRPr>
          </a:p>
          <a:p>
            <a:pPr algn="ctr">
              <a:defRPr/>
            </a:pPr>
            <a:r>
              <a:rPr lang="fr-FR" sz="1200" b="1" dirty="0" err="1">
                <a:solidFill>
                  <a:srgbClr val="3E3E3E"/>
                </a:solidFill>
                <a:latin typeface="Roboto" panose="02000000000000000000" pitchFamily="2" charset="0"/>
                <a:ea typeface="Roboto" panose="02000000000000000000" pitchFamily="2" charset="0"/>
              </a:rPr>
              <a:t>Hydrating</a:t>
            </a:r>
            <a:endParaRPr lang="fr-FR" sz="1200" b="1" dirty="0">
              <a:solidFill>
                <a:srgbClr val="3E3E3E"/>
              </a:solidFill>
              <a:latin typeface="Roboto" panose="02000000000000000000" pitchFamily="2" charset="0"/>
              <a:ea typeface="Roboto" panose="02000000000000000000" pitchFamily="2" charset="0"/>
            </a:endParaRPr>
          </a:p>
        </p:txBody>
      </p:sp>
      <p:sp>
        <p:nvSpPr>
          <p:cNvPr id="14" name="Rectangle 13"/>
          <p:cNvSpPr/>
          <p:nvPr/>
        </p:nvSpPr>
        <p:spPr>
          <a:xfrm>
            <a:off x="7123911" y="5592407"/>
            <a:ext cx="1672283" cy="830997"/>
          </a:xfrm>
          <a:prstGeom prst="rect">
            <a:avLst/>
          </a:prstGeom>
        </p:spPr>
        <p:txBody>
          <a:bodyPr wrap="square">
            <a:spAutoFit/>
          </a:bodyPr>
          <a:lstStyle/>
          <a:p>
            <a:pPr algn="ctr">
              <a:defRPr/>
            </a:pPr>
            <a:r>
              <a:rPr lang="fr-FR" sz="1200" dirty="0" err="1">
                <a:solidFill>
                  <a:prstClr val="black"/>
                </a:solidFill>
                <a:latin typeface="Roboto" panose="02000000000000000000" pitchFamily="2" charset="0"/>
                <a:ea typeface="Roboto" panose="02000000000000000000" pitchFamily="2" charset="0"/>
              </a:rPr>
              <a:t>Yeast</a:t>
            </a:r>
            <a:r>
              <a:rPr lang="fr-FR" sz="1200" dirty="0">
                <a:solidFill>
                  <a:prstClr val="black"/>
                </a:solidFill>
                <a:latin typeface="Roboto" panose="02000000000000000000" pitchFamily="2" charset="0"/>
                <a:ea typeface="Roboto" panose="02000000000000000000" pitchFamily="2" charset="0"/>
              </a:rPr>
              <a:t> </a:t>
            </a:r>
            <a:r>
              <a:rPr lang="fr-FR" sz="1200" dirty="0" err="1">
                <a:solidFill>
                  <a:prstClr val="black"/>
                </a:solidFill>
                <a:latin typeface="Roboto" panose="02000000000000000000" pitchFamily="2" charset="0"/>
                <a:ea typeface="Roboto" panose="02000000000000000000" pitchFamily="2" charset="0"/>
              </a:rPr>
              <a:t>extract</a:t>
            </a:r>
            <a:r>
              <a:rPr lang="fr-FR" sz="1200" dirty="0">
                <a:solidFill>
                  <a:prstClr val="black"/>
                </a:solidFill>
                <a:latin typeface="Roboto" panose="02000000000000000000" pitchFamily="2" charset="0"/>
                <a:ea typeface="Roboto" panose="02000000000000000000" pitchFamily="2" charset="0"/>
              </a:rPr>
              <a:t> and </a:t>
            </a:r>
            <a:r>
              <a:rPr lang="fr-FR" sz="1200" dirty="0" err="1">
                <a:solidFill>
                  <a:prstClr val="black"/>
                </a:solidFill>
                <a:latin typeface="Roboto" panose="02000000000000000000" pitchFamily="2" charset="0"/>
                <a:ea typeface="Roboto" panose="02000000000000000000" pitchFamily="2" charset="0"/>
              </a:rPr>
              <a:t>silicon</a:t>
            </a:r>
            <a:endParaRPr lang="fr-FR" sz="1200" b="1" dirty="0">
              <a:solidFill>
                <a:prstClr val="black"/>
              </a:solidFill>
              <a:latin typeface="Roboto" panose="02000000000000000000" pitchFamily="2" charset="0"/>
              <a:ea typeface="Roboto" panose="02000000000000000000" pitchFamily="2" charset="0"/>
            </a:endParaRPr>
          </a:p>
          <a:p>
            <a:pPr algn="ctr">
              <a:defRPr/>
            </a:pPr>
            <a:r>
              <a:rPr lang="fr-FR" sz="1200" b="1" dirty="0" err="1">
                <a:solidFill>
                  <a:prstClr val="black"/>
                </a:solidFill>
                <a:latin typeface="Roboto" panose="02000000000000000000" pitchFamily="2" charset="0"/>
                <a:ea typeface="Roboto" panose="02000000000000000000" pitchFamily="2" charset="0"/>
              </a:rPr>
              <a:t>Restructuring</a:t>
            </a:r>
            <a:r>
              <a:rPr lang="fr-FR" sz="1200" b="1" dirty="0">
                <a:solidFill>
                  <a:prstClr val="black"/>
                </a:solidFill>
                <a:latin typeface="Roboto" panose="02000000000000000000" pitchFamily="2" charset="0"/>
                <a:ea typeface="Roboto" panose="02000000000000000000" pitchFamily="2" charset="0"/>
              </a:rPr>
              <a:t> - </a:t>
            </a:r>
            <a:r>
              <a:rPr lang="fr-FR" sz="1200" b="1" dirty="0" err="1">
                <a:solidFill>
                  <a:prstClr val="black"/>
                </a:solidFill>
                <a:latin typeface="Roboto" panose="02000000000000000000" pitchFamily="2" charset="0"/>
                <a:ea typeface="Roboto" panose="02000000000000000000" pitchFamily="2" charset="0"/>
              </a:rPr>
              <a:t>redensifying</a:t>
            </a:r>
            <a:r>
              <a:rPr lang="fr-FR" sz="1200" b="1" dirty="0">
                <a:solidFill>
                  <a:prstClr val="black"/>
                </a:solidFill>
                <a:latin typeface="Roboto" panose="02000000000000000000" pitchFamily="2" charset="0"/>
                <a:ea typeface="Roboto" panose="02000000000000000000" pitchFamily="2" charset="0"/>
              </a:rPr>
              <a:t> </a:t>
            </a:r>
          </a:p>
        </p:txBody>
      </p:sp>
      <p:pic>
        <p:nvPicPr>
          <p:cNvPr id="15" name="Imag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35332" y="4646483"/>
            <a:ext cx="527903" cy="724261"/>
          </a:xfrm>
          <a:prstGeom prst="rect">
            <a:avLst/>
          </a:prstGeom>
        </p:spPr>
      </p:pic>
      <p:grpSp>
        <p:nvGrpSpPr>
          <p:cNvPr id="25" name="Groupe 24"/>
          <p:cNvGrpSpPr/>
          <p:nvPr/>
        </p:nvGrpSpPr>
        <p:grpSpPr>
          <a:xfrm>
            <a:off x="10706870" y="4857645"/>
            <a:ext cx="1149768" cy="382570"/>
            <a:chOff x="10100930" y="5195486"/>
            <a:chExt cx="1834068" cy="610261"/>
          </a:xfrm>
        </p:grpSpPr>
        <p:pic>
          <p:nvPicPr>
            <p:cNvPr id="17" name="Image 1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100930" y="5220928"/>
              <a:ext cx="583594" cy="518751"/>
            </a:xfrm>
            <a:prstGeom prst="rect">
              <a:avLst/>
            </a:prstGeom>
          </p:spPr>
        </p:pic>
        <p:pic>
          <p:nvPicPr>
            <p:cNvPr id="18" name="Image 1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339904" y="5210654"/>
              <a:ext cx="595094" cy="595093"/>
            </a:xfrm>
            <a:prstGeom prst="rect">
              <a:avLst/>
            </a:prstGeom>
          </p:spPr>
        </p:pic>
        <p:pic>
          <p:nvPicPr>
            <p:cNvPr id="19" name="Image 18"/>
            <p:cNvPicPr>
              <a:picLocks noChangeAspect="1"/>
            </p:cNvPicPr>
            <p:nvPr/>
          </p:nvPicPr>
          <p:blipFill rotWithShape="1">
            <a:blip r:embed="rId8" cstate="email">
              <a:extLst>
                <a:ext uri="{28A0092B-C50C-407E-A947-70E740481C1C}">
                  <a14:useLocalDpi xmlns:a14="http://schemas.microsoft.com/office/drawing/2010/main"/>
                </a:ext>
              </a:extLst>
            </a:blip>
            <a:srcRect t="-3"/>
            <a:stretch/>
          </p:blipFill>
          <p:spPr>
            <a:xfrm>
              <a:off x="10718898" y="5195486"/>
              <a:ext cx="586632" cy="544193"/>
            </a:xfrm>
            <a:prstGeom prst="rect">
              <a:avLst/>
            </a:prstGeom>
          </p:spPr>
        </p:pic>
      </p:grpSp>
      <p:sp>
        <p:nvSpPr>
          <p:cNvPr id="21" name="Rectangle 20"/>
          <p:cNvSpPr/>
          <p:nvPr/>
        </p:nvSpPr>
        <p:spPr>
          <a:xfrm>
            <a:off x="2784568" y="4761443"/>
            <a:ext cx="792355" cy="830997"/>
          </a:xfrm>
          <a:prstGeom prst="rect">
            <a:avLst/>
          </a:prstGeom>
        </p:spPr>
        <p:txBody>
          <a:bodyPr wrap="square">
            <a:spAutoFit/>
          </a:bodyPr>
          <a:lstStyle/>
          <a:p>
            <a:pPr algn="ctr">
              <a:defRPr/>
            </a:pPr>
            <a:r>
              <a:rPr lang="fr-FR" sz="4800" b="1" dirty="0">
                <a:solidFill>
                  <a:srgbClr val="C2E1EB"/>
                </a:solidFill>
                <a:latin typeface="Roboto" panose="02000000000000000000" pitchFamily="2" charset="0"/>
                <a:ea typeface="Roboto" panose="02000000000000000000" pitchFamily="2" charset="0"/>
              </a:rPr>
              <a:t>+</a:t>
            </a:r>
            <a:endParaRPr lang="fr-FR" sz="1100" b="1" dirty="0">
              <a:solidFill>
                <a:srgbClr val="C2E1EB"/>
              </a:solidFill>
              <a:latin typeface="Roboto" panose="02000000000000000000" pitchFamily="2" charset="0"/>
              <a:ea typeface="Roboto" panose="02000000000000000000" pitchFamily="2" charset="0"/>
            </a:endParaRPr>
          </a:p>
        </p:txBody>
      </p:sp>
      <p:sp>
        <p:nvSpPr>
          <p:cNvPr id="22" name="Rectangle 21"/>
          <p:cNvSpPr/>
          <p:nvPr/>
        </p:nvSpPr>
        <p:spPr>
          <a:xfrm>
            <a:off x="10557138" y="5554752"/>
            <a:ext cx="1538370" cy="1015663"/>
          </a:xfrm>
          <a:prstGeom prst="rect">
            <a:avLst/>
          </a:prstGeom>
        </p:spPr>
        <p:txBody>
          <a:bodyPr wrap="square">
            <a:spAutoFit/>
          </a:bodyPr>
          <a:lstStyle/>
          <a:p>
            <a:pPr algn="ctr">
              <a:defRPr/>
            </a:pPr>
            <a:r>
              <a:rPr lang="en-US" sz="1200" dirty="0">
                <a:solidFill>
                  <a:prstClr val="black"/>
                </a:solidFill>
                <a:latin typeface="Roboto" panose="02000000000000000000" pitchFamily="2" charset="0"/>
                <a:ea typeface="Roboto" panose="02000000000000000000" pitchFamily="2" charset="0"/>
              </a:rPr>
              <a:t>rose, chamomile and</a:t>
            </a:r>
          </a:p>
          <a:p>
            <a:pPr algn="ctr">
              <a:defRPr/>
            </a:pPr>
            <a:r>
              <a:rPr lang="en-US" sz="1200" dirty="0">
                <a:solidFill>
                  <a:prstClr val="black"/>
                </a:solidFill>
                <a:latin typeface="Roboto" panose="02000000000000000000" pitchFamily="2" charset="0"/>
                <a:ea typeface="Roboto" panose="02000000000000000000" pitchFamily="2" charset="0"/>
              </a:rPr>
              <a:t>jasmine E.O</a:t>
            </a:r>
          </a:p>
          <a:p>
            <a:pPr algn="ctr">
              <a:defRPr/>
            </a:pPr>
            <a:r>
              <a:rPr lang="fr-FR" sz="1200" b="1" dirty="0" err="1">
                <a:solidFill>
                  <a:prstClr val="black"/>
                </a:solidFill>
                <a:latin typeface="Roboto" panose="02000000000000000000" pitchFamily="2" charset="0"/>
                <a:ea typeface="Roboto" panose="02000000000000000000" pitchFamily="2" charset="0"/>
              </a:rPr>
              <a:t>Balancing</a:t>
            </a:r>
            <a:r>
              <a:rPr lang="fr-FR" sz="1200" b="1" dirty="0">
                <a:solidFill>
                  <a:prstClr val="black"/>
                </a:solidFill>
                <a:latin typeface="Roboto" panose="02000000000000000000" pitchFamily="2" charset="0"/>
                <a:ea typeface="Roboto" panose="02000000000000000000" pitchFamily="2" charset="0"/>
              </a:rPr>
              <a:t> - </a:t>
            </a:r>
            <a:r>
              <a:rPr lang="fr-FR" sz="1200" b="1" dirty="0" err="1">
                <a:solidFill>
                  <a:prstClr val="black"/>
                </a:solidFill>
                <a:latin typeface="Roboto" panose="02000000000000000000" pitchFamily="2" charset="0"/>
                <a:ea typeface="Roboto" panose="02000000000000000000" pitchFamily="2" charset="0"/>
              </a:rPr>
              <a:t>relaxing</a:t>
            </a:r>
            <a:r>
              <a:rPr lang="fr-FR" sz="1200" b="1" dirty="0">
                <a:solidFill>
                  <a:prstClr val="black"/>
                </a:solidFill>
                <a:latin typeface="Roboto" panose="02000000000000000000" pitchFamily="2" charset="0"/>
                <a:ea typeface="Roboto" panose="02000000000000000000" pitchFamily="2" charset="0"/>
              </a:rPr>
              <a:t> </a:t>
            </a:r>
          </a:p>
        </p:txBody>
      </p:sp>
      <p:sp>
        <p:nvSpPr>
          <p:cNvPr id="24" name="Rectangle 23"/>
          <p:cNvSpPr/>
          <p:nvPr/>
        </p:nvSpPr>
        <p:spPr>
          <a:xfrm>
            <a:off x="4545875" y="1449764"/>
            <a:ext cx="5846684" cy="2867236"/>
          </a:xfrm>
          <a:prstGeom prst="rect">
            <a:avLst/>
          </a:prstGeom>
          <a:noFill/>
          <a:ln>
            <a:solidFill>
              <a:srgbClr val="C2E1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6" name="Rectangle 25"/>
          <p:cNvSpPr/>
          <p:nvPr/>
        </p:nvSpPr>
        <p:spPr>
          <a:xfrm>
            <a:off x="4653934" y="1545099"/>
            <a:ext cx="5782228" cy="1600438"/>
          </a:xfrm>
          <a:prstGeom prst="rect">
            <a:avLst/>
          </a:prstGeom>
        </p:spPr>
        <p:txBody>
          <a:bodyPr wrap="square">
            <a:spAutoFit/>
          </a:bodyPr>
          <a:lstStyle/>
          <a:p>
            <a:pPr algn="just">
              <a:defRPr/>
            </a:pPr>
            <a:r>
              <a:rPr lang="fr-FR" sz="1400" dirty="0">
                <a:solidFill>
                  <a:srgbClr val="3E3E3E"/>
                </a:solidFill>
                <a:latin typeface="Roboto" panose="02000000000000000000" pitchFamily="2" charset="0"/>
                <a:ea typeface="Roboto" panose="02000000000000000000" pitchFamily="2" charset="0"/>
              </a:rPr>
              <a:t>▪ Ultra-</a:t>
            </a:r>
            <a:r>
              <a:rPr lang="fr-FR" sz="1400" dirty="0" err="1">
                <a:solidFill>
                  <a:srgbClr val="3E3E3E"/>
                </a:solidFill>
                <a:latin typeface="Roboto" panose="02000000000000000000" pitchFamily="2" charset="0"/>
                <a:ea typeface="Roboto" panose="02000000000000000000" pitchFamily="2" charset="0"/>
              </a:rPr>
              <a:t>comforting</a:t>
            </a:r>
            <a:r>
              <a:rPr lang="fr-FR" sz="1400" dirty="0">
                <a:solidFill>
                  <a:srgbClr val="3E3E3E"/>
                </a:solidFill>
                <a:latin typeface="Roboto" panose="02000000000000000000" pitchFamily="2" charset="0"/>
                <a:ea typeface="Roboto" panose="02000000000000000000" pitchFamily="2" charset="0"/>
              </a:rPr>
              <a:t> cocooning texture</a:t>
            </a:r>
          </a:p>
          <a:p>
            <a:pPr algn="just">
              <a:defRPr/>
            </a:pPr>
            <a:endParaRPr lang="fr-FR" sz="1400" dirty="0">
              <a:solidFill>
                <a:srgbClr val="3E3E3E"/>
              </a:solidFill>
              <a:latin typeface="Roboto" panose="02000000000000000000" pitchFamily="2" charset="0"/>
              <a:ea typeface="Roboto" panose="02000000000000000000" pitchFamily="2" charset="0"/>
            </a:endParaRPr>
          </a:p>
          <a:p>
            <a:pPr algn="just">
              <a:defRPr/>
            </a:pPr>
            <a:r>
              <a:rPr lang="fr-FR" sz="1400" dirty="0">
                <a:solidFill>
                  <a:srgbClr val="3E3E3E"/>
                </a:solidFill>
                <a:latin typeface="Roboto" panose="02000000000000000000" pitchFamily="2" charset="0"/>
                <a:ea typeface="Roboto" panose="02000000000000000000" pitchFamily="2" charset="0"/>
              </a:rPr>
              <a:t>▪ </a:t>
            </a:r>
            <a:r>
              <a:rPr lang="en-US" sz="1400" dirty="0">
                <a:solidFill>
                  <a:srgbClr val="3E3E3E"/>
                </a:solidFill>
                <a:latin typeface="Roboto" panose="02000000000000000000" pitchFamily="2" charset="0"/>
                <a:ea typeface="Roboto" panose="02000000000000000000" pitchFamily="2" charset="0"/>
              </a:rPr>
              <a:t>Ideal mixed with foundation for very dehydrated skin. </a:t>
            </a:r>
          </a:p>
          <a:p>
            <a:pPr algn="just">
              <a:defRPr/>
            </a:pPr>
            <a:endParaRPr lang="fr-FR" sz="1400" dirty="0">
              <a:solidFill>
                <a:srgbClr val="3E3E3E"/>
              </a:solidFill>
              <a:latin typeface="Roboto" panose="02000000000000000000" pitchFamily="2" charset="0"/>
              <a:ea typeface="Roboto" panose="02000000000000000000" pitchFamily="2" charset="0"/>
            </a:endParaRPr>
          </a:p>
          <a:p>
            <a:pPr algn="just">
              <a:defRPr/>
            </a:pPr>
            <a:r>
              <a:rPr lang="fr-FR" sz="1400" dirty="0">
                <a:solidFill>
                  <a:srgbClr val="3E3E3E"/>
                </a:solidFill>
                <a:latin typeface="Roboto" panose="02000000000000000000" pitchFamily="2" charset="0"/>
                <a:ea typeface="Roboto" panose="02000000000000000000" pitchFamily="2" charset="0"/>
              </a:rPr>
              <a:t>▪ </a:t>
            </a:r>
            <a:r>
              <a:rPr lang="en-US" sz="1400" dirty="0">
                <a:solidFill>
                  <a:srgbClr val="3E3E3E"/>
                </a:solidFill>
                <a:latin typeface="Roboto" panose="02000000000000000000" pitchFamily="2" charset="0"/>
                <a:ea typeface="Roboto" panose="02000000000000000000" pitchFamily="2" charset="0"/>
              </a:rPr>
              <a:t>In addition, use </a:t>
            </a:r>
            <a:r>
              <a:rPr lang="en-US" sz="1400" cap="small" dirty="0">
                <a:solidFill>
                  <a:srgbClr val="3E3E3E"/>
                </a:solidFill>
                <a:latin typeface="Roboto" panose="02000000000000000000" pitchFamily="2" charset="0"/>
                <a:ea typeface="Roboto" panose="02000000000000000000" pitchFamily="2" charset="0"/>
              </a:rPr>
              <a:t>Hydra N°1 Masque </a:t>
            </a:r>
            <a:r>
              <a:rPr lang="en-US" sz="1400" dirty="0">
                <a:solidFill>
                  <a:srgbClr val="3E3E3E"/>
                </a:solidFill>
                <a:latin typeface="Roboto" panose="02000000000000000000" pitchFamily="2" charset="0"/>
                <a:ea typeface="Roboto" panose="02000000000000000000" pitchFamily="2" charset="0"/>
              </a:rPr>
              <a:t>one to three times a week.</a:t>
            </a:r>
          </a:p>
          <a:p>
            <a:pPr algn="just">
              <a:defRPr/>
            </a:pPr>
            <a:endParaRPr lang="fr-FR" sz="1400" dirty="0">
              <a:solidFill>
                <a:srgbClr val="3E3E3E"/>
              </a:solidFill>
              <a:latin typeface="Roboto" panose="02000000000000000000" pitchFamily="2" charset="0"/>
              <a:ea typeface="Roboto" panose="02000000000000000000" pitchFamily="2" charset="0"/>
            </a:endParaRPr>
          </a:p>
          <a:p>
            <a:pPr algn="just">
              <a:defRPr/>
            </a:pPr>
            <a:r>
              <a:rPr lang="fr-FR" sz="1400" dirty="0">
                <a:solidFill>
                  <a:srgbClr val="3E3E3E"/>
                </a:solidFill>
                <a:latin typeface="Roboto" panose="02000000000000000000" pitchFamily="2" charset="0"/>
                <a:ea typeface="Roboto" panose="02000000000000000000" pitchFamily="2" charset="0"/>
              </a:rPr>
              <a:t>▪ </a:t>
            </a:r>
            <a:r>
              <a:rPr lang="en-US" sz="1400" dirty="0">
                <a:solidFill>
                  <a:srgbClr val="3E3E3E"/>
                </a:solidFill>
                <a:latin typeface="Roboto" panose="02000000000000000000" pitchFamily="2" charset="0"/>
                <a:ea typeface="Roboto" panose="02000000000000000000" pitchFamily="2" charset="0"/>
              </a:rPr>
              <a:t>To maximize results, combine with a </a:t>
            </a:r>
            <a:r>
              <a:rPr lang="en-US" sz="1400" cap="small" dirty="0">
                <a:solidFill>
                  <a:srgbClr val="3E3E3E"/>
                </a:solidFill>
                <a:latin typeface="Roboto" panose="02000000000000000000" pitchFamily="2" charset="0"/>
                <a:ea typeface="Roboto" panose="02000000000000000000" pitchFamily="2" charset="0"/>
              </a:rPr>
              <a:t>Serum</a:t>
            </a:r>
            <a:r>
              <a:rPr lang="en-US" sz="1400" dirty="0">
                <a:solidFill>
                  <a:srgbClr val="3E3E3E"/>
                </a:solidFill>
                <a:latin typeface="Roboto" panose="02000000000000000000" pitchFamily="2" charset="0"/>
                <a:ea typeface="Roboto" panose="02000000000000000000" pitchFamily="2" charset="0"/>
              </a:rPr>
              <a:t> or a </a:t>
            </a:r>
            <a:r>
              <a:rPr lang="en-US" sz="1400" cap="small" dirty="0">
                <a:solidFill>
                  <a:srgbClr val="3E3E3E"/>
                </a:solidFill>
                <a:latin typeface="Roboto" panose="02000000000000000000" pitchFamily="2" charset="0"/>
                <a:ea typeface="Roboto" panose="02000000000000000000" pitchFamily="2" charset="0"/>
              </a:rPr>
              <a:t>Booster</a:t>
            </a:r>
            <a:endParaRPr lang="fr-FR" sz="1400" cap="small" dirty="0">
              <a:solidFill>
                <a:srgbClr val="3E3E3E"/>
              </a:solidFill>
              <a:latin typeface="Roboto" panose="02000000000000000000" pitchFamily="2" charset="0"/>
              <a:ea typeface="Roboto" panose="02000000000000000000" pitchFamily="2" charset="0"/>
            </a:endParaRPr>
          </a:p>
        </p:txBody>
      </p:sp>
      <p:grpSp>
        <p:nvGrpSpPr>
          <p:cNvPr id="36" name="Groupe 35"/>
          <p:cNvGrpSpPr/>
          <p:nvPr/>
        </p:nvGrpSpPr>
        <p:grpSpPr>
          <a:xfrm>
            <a:off x="1045466" y="4466993"/>
            <a:ext cx="1477591" cy="985032"/>
            <a:chOff x="294588" y="4878292"/>
            <a:chExt cx="2230528" cy="1486974"/>
          </a:xfrm>
        </p:grpSpPr>
        <p:pic>
          <p:nvPicPr>
            <p:cNvPr id="35" name="Image 34"/>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33983" y="5489374"/>
              <a:ext cx="889596" cy="875892"/>
            </a:xfrm>
            <a:prstGeom prst="rect">
              <a:avLst/>
            </a:prstGeom>
          </p:spPr>
        </p:pic>
        <p:pic>
          <p:nvPicPr>
            <p:cNvPr id="27" name="Image 2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66453" y="4878292"/>
              <a:ext cx="737823" cy="737823"/>
            </a:xfrm>
            <a:prstGeom prst="rect">
              <a:avLst/>
            </a:prstGeom>
          </p:spPr>
        </p:pic>
        <p:pic>
          <p:nvPicPr>
            <p:cNvPr id="28" name="Image 27"/>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787293" y="4878292"/>
              <a:ext cx="737823" cy="742591"/>
            </a:xfrm>
            <a:prstGeom prst="rect">
              <a:avLst/>
            </a:prstGeom>
          </p:spPr>
        </p:pic>
        <p:pic>
          <p:nvPicPr>
            <p:cNvPr id="29" name="Image 28"/>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94588" y="4878293"/>
              <a:ext cx="737823" cy="737823"/>
            </a:xfrm>
            <a:prstGeom prst="rect">
              <a:avLst/>
            </a:prstGeom>
          </p:spPr>
        </p:pic>
        <p:grpSp>
          <p:nvGrpSpPr>
            <p:cNvPr id="30" name="Groupe 29"/>
            <p:cNvGrpSpPr/>
            <p:nvPr/>
          </p:nvGrpSpPr>
          <p:grpSpPr>
            <a:xfrm>
              <a:off x="1429040" y="5570922"/>
              <a:ext cx="741659" cy="780156"/>
              <a:chOff x="8249965" y="2031590"/>
              <a:chExt cx="2626894" cy="2771274"/>
            </a:xfrm>
          </p:grpSpPr>
          <p:sp>
            <p:nvSpPr>
              <p:cNvPr id="31" name="Rectangle 30"/>
              <p:cNvSpPr/>
              <p:nvPr/>
            </p:nvSpPr>
            <p:spPr>
              <a:xfrm>
                <a:off x="8249965" y="2175970"/>
                <a:ext cx="2626894" cy="262689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pic>
            <p:nvPicPr>
              <p:cNvPr id="32" name="Image 31"/>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8325240" y="2031590"/>
                <a:ext cx="2476344" cy="2756978"/>
              </a:xfrm>
              <a:prstGeom prst="rect">
                <a:avLst/>
              </a:prstGeom>
            </p:spPr>
          </p:pic>
        </p:grpSp>
      </p:grpSp>
      <p:sp>
        <p:nvSpPr>
          <p:cNvPr id="38" name="object 18"/>
          <p:cNvSpPr/>
          <p:nvPr/>
        </p:nvSpPr>
        <p:spPr>
          <a:xfrm rot="17265207">
            <a:off x="1146161" y="3900878"/>
            <a:ext cx="581625" cy="139695"/>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C2E1EB"/>
          </a:solidFill>
        </p:spPr>
        <p:txBody>
          <a:bodyPr wrap="square" lIns="0" tIns="0" rIns="0" bIns="0" rtlCol="0"/>
          <a:lstStyle/>
          <a:p>
            <a:endParaRPr sz="1400">
              <a:ea typeface="Roboto" panose="02000000000000000000" pitchFamily="2" charset="0"/>
            </a:endParaRPr>
          </a:p>
        </p:txBody>
      </p:sp>
      <p:sp>
        <p:nvSpPr>
          <p:cNvPr id="40" name="Rectangle 39"/>
          <p:cNvSpPr/>
          <p:nvPr/>
        </p:nvSpPr>
        <p:spPr>
          <a:xfrm>
            <a:off x="3510515" y="5554752"/>
            <a:ext cx="2319981" cy="646331"/>
          </a:xfrm>
          <a:prstGeom prst="rect">
            <a:avLst/>
          </a:prstGeom>
        </p:spPr>
        <p:txBody>
          <a:bodyPr wrap="square">
            <a:spAutoFit/>
          </a:bodyPr>
          <a:lstStyle/>
          <a:p>
            <a:pPr algn="ctr">
              <a:defRPr/>
            </a:pPr>
            <a:r>
              <a:rPr lang="en-US" sz="1200" dirty="0" err="1">
                <a:solidFill>
                  <a:prstClr val="black"/>
                </a:solidFill>
                <a:latin typeface="Roboto" panose="02000000000000000000" pitchFamily="2" charset="0"/>
                <a:ea typeface="Roboto" panose="02000000000000000000" pitchFamily="2" charset="0"/>
              </a:rPr>
              <a:t>shea</a:t>
            </a:r>
            <a:r>
              <a:rPr lang="en-US" sz="1200" dirty="0">
                <a:solidFill>
                  <a:prstClr val="black"/>
                </a:solidFill>
                <a:latin typeface="Roboto" panose="02000000000000000000" pitchFamily="2" charset="0"/>
                <a:ea typeface="Roboto" panose="02000000000000000000" pitchFamily="2" charset="0"/>
              </a:rPr>
              <a:t> butter, grape seed oil, hazelnut oil, </a:t>
            </a:r>
          </a:p>
          <a:p>
            <a:pPr algn="ctr">
              <a:defRPr/>
            </a:pPr>
            <a:r>
              <a:rPr lang="fr-FR" sz="1200" b="1" dirty="0" err="1">
                <a:solidFill>
                  <a:prstClr val="black"/>
                </a:solidFill>
                <a:latin typeface="Roboto" panose="02000000000000000000" pitchFamily="2" charset="0"/>
                <a:ea typeface="Roboto" panose="02000000000000000000" pitchFamily="2" charset="0"/>
              </a:rPr>
              <a:t>Repairing</a:t>
            </a:r>
            <a:endParaRPr lang="fr-FR" sz="1200" b="1" dirty="0">
              <a:solidFill>
                <a:prstClr val="black"/>
              </a:solidFill>
              <a:latin typeface="Roboto" panose="02000000000000000000" pitchFamily="2" charset="0"/>
              <a:ea typeface="Roboto" panose="02000000000000000000" pitchFamily="2" charset="0"/>
            </a:endParaRPr>
          </a:p>
        </p:txBody>
      </p:sp>
      <p:pic>
        <p:nvPicPr>
          <p:cNvPr id="2" name="Image 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811052" y="1449854"/>
            <a:ext cx="2332944" cy="2915985"/>
          </a:xfrm>
          <a:prstGeom prst="rect">
            <a:avLst/>
          </a:prstGeom>
        </p:spPr>
      </p:pic>
      <p:pic>
        <p:nvPicPr>
          <p:cNvPr id="8" name="Image 7"/>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4974570" y="4617015"/>
            <a:ext cx="561558" cy="569817"/>
          </a:xfrm>
          <a:prstGeom prst="rect">
            <a:avLst/>
          </a:prstGeom>
        </p:spPr>
      </p:pic>
      <p:pic>
        <p:nvPicPr>
          <p:cNvPr id="16" name="Image 15"/>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3772609" y="4618588"/>
            <a:ext cx="630902" cy="543056"/>
          </a:xfrm>
          <a:prstGeom prst="rect">
            <a:avLst/>
          </a:prstGeom>
        </p:spPr>
      </p:pic>
      <p:pic>
        <p:nvPicPr>
          <p:cNvPr id="20" name="Image 19"/>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030746" y="4656370"/>
            <a:ext cx="497992" cy="683223"/>
          </a:xfrm>
          <a:prstGeom prst="rect">
            <a:avLst/>
          </a:prstGeom>
        </p:spPr>
      </p:pic>
      <p:pic>
        <p:nvPicPr>
          <p:cNvPr id="23" name="Image 22"/>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9615663" y="4658897"/>
            <a:ext cx="455150" cy="624448"/>
          </a:xfrm>
          <a:prstGeom prst="rect">
            <a:avLst/>
          </a:prstGeom>
        </p:spPr>
      </p:pic>
      <p:sp>
        <p:nvSpPr>
          <p:cNvPr id="41" name="Rectangle 40"/>
          <p:cNvSpPr/>
          <p:nvPr/>
        </p:nvSpPr>
        <p:spPr>
          <a:xfrm>
            <a:off x="8676260" y="5583359"/>
            <a:ext cx="1911001" cy="1015663"/>
          </a:xfrm>
          <a:prstGeom prst="rect">
            <a:avLst/>
          </a:prstGeom>
        </p:spPr>
        <p:txBody>
          <a:bodyPr wrap="square">
            <a:spAutoFit/>
          </a:bodyPr>
          <a:lstStyle/>
          <a:p>
            <a:pPr algn="ctr">
              <a:defRPr/>
            </a:pPr>
            <a:r>
              <a:rPr lang="fr-FR" sz="1200" dirty="0" err="1">
                <a:solidFill>
                  <a:srgbClr val="3E3E3E"/>
                </a:solidFill>
                <a:latin typeface="Roboto" panose="02000000000000000000" pitchFamily="2" charset="0"/>
                <a:ea typeface="Roboto" panose="02000000000000000000" pitchFamily="2" charset="0"/>
              </a:rPr>
              <a:t>Vitamin</a:t>
            </a:r>
            <a:r>
              <a:rPr lang="fr-FR" sz="1200" dirty="0">
                <a:solidFill>
                  <a:srgbClr val="3E3E3E"/>
                </a:solidFill>
                <a:latin typeface="Roboto" panose="02000000000000000000" pitchFamily="2" charset="0"/>
                <a:ea typeface="Roboto" panose="02000000000000000000" pitchFamily="2" charset="0"/>
              </a:rPr>
              <a:t> B5 </a:t>
            </a:r>
          </a:p>
          <a:p>
            <a:pPr algn="ctr">
              <a:defRPr/>
            </a:pPr>
            <a:r>
              <a:rPr lang="fr-FR" sz="1200" b="1" dirty="0" err="1">
                <a:solidFill>
                  <a:srgbClr val="3E3E3E"/>
                </a:solidFill>
                <a:latin typeface="Roboto" panose="02000000000000000000" pitchFamily="2" charset="0"/>
                <a:ea typeface="Roboto" panose="02000000000000000000" pitchFamily="2" charset="0"/>
              </a:rPr>
              <a:t>Soothing</a:t>
            </a:r>
            <a:endParaRPr lang="fr-FR" sz="1200" b="1" dirty="0">
              <a:solidFill>
                <a:srgbClr val="3E3E3E"/>
              </a:solidFill>
              <a:latin typeface="Roboto" panose="02000000000000000000" pitchFamily="2" charset="0"/>
              <a:ea typeface="Roboto" panose="02000000000000000000" pitchFamily="2" charset="0"/>
            </a:endParaRPr>
          </a:p>
          <a:p>
            <a:pPr algn="ctr">
              <a:defRPr/>
            </a:pPr>
            <a:r>
              <a:rPr lang="fr-FR" sz="1200" b="1" dirty="0">
                <a:solidFill>
                  <a:srgbClr val="3E3E3E"/>
                </a:solidFill>
                <a:latin typeface="Roboto" panose="02000000000000000000" pitchFamily="2" charset="0"/>
                <a:ea typeface="Roboto" panose="02000000000000000000" pitchFamily="2" charset="0"/>
              </a:rPr>
              <a:t> </a:t>
            </a:r>
            <a:r>
              <a:rPr lang="fr-FR" sz="1200" dirty="0" err="1">
                <a:solidFill>
                  <a:srgbClr val="3E3E3E"/>
                </a:solidFill>
                <a:latin typeface="Roboto" panose="02000000000000000000" pitchFamily="2" charset="0"/>
                <a:ea typeface="Roboto" panose="02000000000000000000" pitchFamily="2" charset="0"/>
              </a:rPr>
              <a:t>Vitamin</a:t>
            </a:r>
            <a:r>
              <a:rPr lang="fr-FR" sz="1200" dirty="0">
                <a:solidFill>
                  <a:srgbClr val="3E3E3E"/>
                </a:solidFill>
                <a:latin typeface="Roboto" panose="02000000000000000000" pitchFamily="2" charset="0"/>
                <a:ea typeface="Roboto" panose="02000000000000000000" pitchFamily="2" charset="0"/>
              </a:rPr>
              <a:t> F </a:t>
            </a:r>
          </a:p>
          <a:p>
            <a:pPr algn="ctr">
              <a:defRPr/>
            </a:pPr>
            <a:r>
              <a:rPr lang="fr-FR" sz="1200" b="1" dirty="0">
                <a:solidFill>
                  <a:srgbClr val="3E3E3E"/>
                </a:solidFill>
                <a:latin typeface="Roboto" panose="02000000000000000000" pitchFamily="2" charset="0"/>
                <a:ea typeface="Roboto" panose="02000000000000000000" pitchFamily="2" charset="0"/>
              </a:rPr>
              <a:t>Anti </a:t>
            </a:r>
            <a:r>
              <a:rPr lang="fr-FR" sz="1200" b="1" dirty="0" err="1">
                <a:solidFill>
                  <a:srgbClr val="3E3E3E"/>
                </a:solidFill>
                <a:latin typeface="Roboto" panose="02000000000000000000" pitchFamily="2" charset="0"/>
                <a:ea typeface="Roboto" panose="02000000000000000000" pitchFamily="2" charset="0"/>
              </a:rPr>
              <a:t>dehydrating</a:t>
            </a:r>
            <a:endParaRPr lang="fr-FR" sz="1200" b="1" dirty="0">
              <a:solidFill>
                <a:srgbClr val="3E3E3E"/>
              </a:solidFill>
              <a:latin typeface="Roboto" panose="02000000000000000000" pitchFamily="2" charset="0"/>
              <a:ea typeface="Roboto" panose="02000000000000000000" pitchFamily="2" charset="0"/>
            </a:endParaRPr>
          </a:p>
          <a:p>
            <a:pPr algn="ctr">
              <a:defRPr/>
            </a:pPr>
            <a:endParaRPr lang="fr-FR" sz="1200" b="1" dirty="0">
              <a:solidFill>
                <a:srgbClr val="3E3E3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7700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21" grpId="0"/>
      <p:bldP spid="22" grpId="0"/>
      <p:bldP spid="38" grpId="0" animBg="1"/>
      <p:bldP spid="40" grpId="0"/>
      <p:bldP spid="41"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3037</TotalTime>
  <Words>8572</Words>
  <Application>Microsoft Office PowerPoint</Application>
  <PresentationFormat>Grand écran</PresentationFormat>
  <Paragraphs>878</Paragraphs>
  <Slides>39</Slides>
  <Notes>39</Notes>
  <HiddenSlides>1</HiddenSlides>
  <MMClips>0</MMClips>
  <ScaleCrop>false</ScaleCrop>
  <HeadingPairs>
    <vt:vector size="8" baseType="variant">
      <vt:variant>
        <vt:lpstr>Polices utilisées</vt:lpstr>
      </vt:variant>
      <vt:variant>
        <vt:i4>17</vt:i4>
      </vt:variant>
      <vt:variant>
        <vt:lpstr>Thème</vt:lpstr>
      </vt:variant>
      <vt:variant>
        <vt:i4>2</vt:i4>
      </vt:variant>
      <vt:variant>
        <vt:lpstr>Serveurs OLE incorporés</vt:lpstr>
      </vt:variant>
      <vt:variant>
        <vt:i4>1</vt:i4>
      </vt:variant>
      <vt:variant>
        <vt:lpstr>Titres des diapositives</vt:lpstr>
      </vt:variant>
      <vt:variant>
        <vt:i4>39</vt:i4>
      </vt:variant>
    </vt:vector>
  </HeadingPairs>
  <TitlesOfParts>
    <vt:vector size="59" baseType="lpstr">
      <vt:lpstr>Arial</vt:lpstr>
      <vt:lpstr>Calibri</vt:lpstr>
      <vt:lpstr>Calibri Light</vt:lpstr>
      <vt:lpstr>Century Gothic</vt:lpstr>
      <vt:lpstr>Courier New</vt:lpstr>
      <vt:lpstr>KyivType Sans2</vt:lpstr>
      <vt:lpstr>KyivTypeSans-Regular2</vt:lpstr>
      <vt:lpstr>Optima</vt:lpstr>
      <vt:lpstr>Roboto</vt:lpstr>
      <vt:lpstr>Roboto Condensed Light</vt:lpstr>
      <vt:lpstr>Roboto Light</vt:lpstr>
      <vt:lpstr>Roboto Mono Light</vt:lpstr>
      <vt:lpstr>Sofia Pro</vt:lpstr>
      <vt:lpstr>Sofia Pro Medium</vt:lpstr>
      <vt:lpstr>Sofia Pro Regular</vt:lpstr>
      <vt:lpstr>Söhne</vt:lpstr>
      <vt:lpstr>Wingdings</vt:lpstr>
      <vt:lpstr>Thème Office</vt:lpstr>
      <vt:lpstr>Conception personnalisée</vt:lpstr>
      <vt:lpstr>Bitmap Image</vt:lpstr>
      <vt:lpstr>Special festive season RDV</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The scenography, in detail ... </vt:lpstr>
      <vt:lpstr>Présentation PowerPoint</vt:lpstr>
      <vt:lpstr>Présentation PowerPoint</vt:lpstr>
      <vt:lpstr>Special Christmas offers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Rdv yon ka noel 23</dc:title>
  <dc:creator>BASSON Sophie</dc:creator>
  <cp:lastModifiedBy>BASSON Sophie</cp:lastModifiedBy>
  <cp:revision>30</cp:revision>
  <cp:lastPrinted>2023-09-21T14:55:21Z</cp:lastPrinted>
  <dcterms:created xsi:type="dcterms:W3CDTF">2023-09-11T15:22:32Z</dcterms:created>
  <dcterms:modified xsi:type="dcterms:W3CDTF">2023-10-19T14:25:17Z</dcterms:modified>
</cp:coreProperties>
</file>