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101" r:id="rId2"/>
    <p:sldId id="2127" r:id="rId3"/>
    <p:sldId id="264" r:id="rId4"/>
    <p:sldId id="2108" r:id="rId5"/>
    <p:sldId id="2124" r:id="rId6"/>
    <p:sldId id="2109" r:id="rId7"/>
    <p:sldId id="310" r:id="rId8"/>
    <p:sldId id="2110" r:id="rId9"/>
    <p:sldId id="280" r:id="rId10"/>
    <p:sldId id="2111" r:id="rId11"/>
    <p:sldId id="2112" r:id="rId12"/>
    <p:sldId id="2048" r:id="rId13"/>
    <p:sldId id="312" r:id="rId14"/>
    <p:sldId id="268" r:id="rId15"/>
    <p:sldId id="269" r:id="rId16"/>
    <p:sldId id="307" r:id="rId17"/>
    <p:sldId id="2113" r:id="rId18"/>
    <p:sldId id="2117" r:id="rId19"/>
    <p:sldId id="2118" r:id="rId20"/>
    <p:sldId id="2114" r:id="rId21"/>
    <p:sldId id="2119" r:id="rId22"/>
    <p:sldId id="2120" r:id="rId23"/>
    <p:sldId id="2115" r:id="rId24"/>
    <p:sldId id="2121" r:id="rId25"/>
    <p:sldId id="947" r:id="rId26"/>
    <p:sldId id="948" r:id="rId27"/>
    <p:sldId id="953" r:id="rId28"/>
    <p:sldId id="954" r:id="rId29"/>
    <p:sldId id="2130" r:id="rId30"/>
    <p:sldId id="2126" r:id="rId31"/>
    <p:sldId id="2129" r:id="rId32"/>
    <p:sldId id="2131" r:id="rId33"/>
    <p:sldId id="2128" r:id="rId34"/>
    <p:sldId id="2132" r:id="rId35"/>
    <p:sldId id="321" r:id="rId36"/>
    <p:sldId id="2133" r:id="rId37"/>
    <p:sldId id="2125" r:id="rId38"/>
  </p:sldIdLst>
  <p:sldSz cx="12192000" cy="6858000"/>
  <p:notesSz cx="6808788" cy="99409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EAF"/>
    <a:srgbClr val="F7DECA"/>
    <a:srgbClr val="FCF1E8"/>
    <a:srgbClr val="DED8FD"/>
    <a:srgbClr val="00A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18" autoAdjust="0"/>
    <p:restoredTop sz="68758" autoAdjust="0"/>
  </p:normalViewPr>
  <p:slideViewPr>
    <p:cSldViewPr snapToGrid="0" showGuides="1">
      <p:cViewPr varScale="1">
        <p:scale>
          <a:sx n="72" d="100"/>
          <a:sy n="72" d="100"/>
        </p:scale>
        <p:origin x="1632" y="54"/>
      </p:cViewPr>
      <p:guideLst>
        <p:guide orient="horz" pos="2228"/>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 Id="rId4" Type="http://schemas.openxmlformats.org/officeDocument/2006/relationships/image" Target="../media/image1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121800F6-61FF-4178-B4AC-E6A19D9B397F}" type="datetimeFigureOut">
              <a:rPr lang="fr-FR" smtClean="0"/>
              <a:t>27/11/2023</a:t>
            </a:fld>
            <a:endParaRPr lang="fr-FR"/>
          </a:p>
        </p:txBody>
      </p:sp>
      <p:sp>
        <p:nvSpPr>
          <p:cNvPr id="4" name="Espace réservé de l'image des diapositives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1C88629C-0C3F-426B-8A7E-EC5CABFFBC73}" type="slidenum">
              <a:rPr lang="fr-FR" smtClean="0"/>
              <a:t>‹N°›</a:t>
            </a:fld>
            <a:endParaRPr lang="fr-FR"/>
          </a:p>
        </p:txBody>
      </p:sp>
    </p:spTree>
    <p:extLst>
      <p:ext uri="{BB962C8B-B14F-4D97-AF65-F5344CB8AC3E}">
        <p14:creationId xmlns:p14="http://schemas.microsoft.com/office/powerpoint/2010/main" val="429098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E563EA7-A024-41BE-BFA5-2D2CC21575F9}" type="slidenum">
              <a:rPr lang="fr-FR" smtClean="0"/>
              <a:pPr/>
              <a:t>1</a:t>
            </a:fld>
            <a:endParaRPr lang="fr-FR"/>
          </a:p>
        </p:txBody>
      </p:sp>
    </p:spTree>
    <p:extLst>
      <p:ext uri="{BB962C8B-B14F-4D97-AF65-F5344CB8AC3E}">
        <p14:creationId xmlns:p14="http://schemas.microsoft.com/office/powerpoint/2010/main" val="1069456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kern="1200" dirty="0" err="1">
                <a:solidFill>
                  <a:schemeClr val="tx1">
                    <a:lumMod val="85000"/>
                    <a:lumOff val="15000"/>
                  </a:schemeClr>
                </a:solidFill>
                <a:latin typeface="+mn-lt"/>
                <a:ea typeface="+mn-ea"/>
                <a:cs typeface="+mn-cs"/>
              </a:rPr>
              <a:t>Cereal</a:t>
            </a:r>
            <a:r>
              <a:rPr lang="fr-FR" sz="1200" kern="1200" dirty="0">
                <a:solidFill>
                  <a:schemeClr val="tx1">
                    <a:lumMod val="85000"/>
                    <a:lumOff val="15000"/>
                  </a:schemeClr>
                </a:solidFill>
                <a:latin typeface="+mn-lt"/>
                <a:ea typeface="+mn-ea"/>
                <a:cs typeface="+mn-cs"/>
              </a:rPr>
              <a:t> </a:t>
            </a:r>
            <a:r>
              <a:rPr lang="fr-FR" sz="1200" kern="1200" dirty="0" err="1">
                <a:solidFill>
                  <a:schemeClr val="tx1">
                    <a:lumMod val="85000"/>
                    <a:lumOff val="15000"/>
                  </a:schemeClr>
                </a:solidFill>
                <a:latin typeface="+mn-lt"/>
                <a:ea typeface="+mn-ea"/>
                <a:cs typeface="+mn-cs"/>
              </a:rPr>
              <a:t>germ</a:t>
            </a:r>
            <a:r>
              <a:rPr lang="fr-FR" sz="1200" kern="1200" dirty="0">
                <a:solidFill>
                  <a:schemeClr val="tx1">
                    <a:lumMod val="85000"/>
                    <a:lumOff val="15000"/>
                  </a:schemeClr>
                </a:solidFill>
                <a:latin typeface="+mn-lt"/>
                <a:ea typeface="+mn-ea"/>
                <a:cs typeface="+mn-cs"/>
              </a:rPr>
              <a:t> </a:t>
            </a:r>
            <a:r>
              <a:rPr lang="fr-FR" sz="1200" kern="1200" dirty="0" err="1">
                <a:solidFill>
                  <a:schemeClr val="tx1">
                    <a:lumMod val="85000"/>
                    <a:lumOff val="15000"/>
                  </a:schemeClr>
                </a:solidFill>
                <a:latin typeface="+mn-lt"/>
                <a:ea typeface="+mn-ea"/>
                <a:cs typeface="+mn-cs"/>
              </a:rPr>
              <a:t>oil</a:t>
            </a:r>
            <a:r>
              <a:rPr lang="fr-FR" sz="1200" kern="1200" dirty="0">
                <a:solidFill>
                  <a:schemeClr val="tx1">
                    <a:lumMod val="85000"/>
                    <a:lumOff val="15000"/>
                  </a:schemeClr>
                </a:solidFill>
                <a:latin typeface="+mn-lt"/>
                <a:ea typeface="+mn-ea"/>
                <a:cs typeface="+mn-cs"/>
              </a:rPr>
              <a:t> (Europe) - Corn </a:t>
            </a:r>
            <a:r>
              <a:rPr lang="fr-FR" sz="1200" kern="1200" dirty="0" err="1">
                <a:solidFill>
                  <a:schemeClr val="tx1">
                    <a:lumMod val="85000"/>
                    <a:lumOff val="15000"/>
                  </a:schemeClr>
                </a:solidFill>
                <a:latin typeface="+mn-lt"/>
                <a:ea typeface="+mn-ea"/>
                <a:cs typeface="+mn-cs"/>
              </a:rPr>
              <a:t>germ</a:t>
            </a:r>
            <a:r>
              <a:rPr lang="fr-FR" sz="1200" kern="1200" dirty="0">
                <a:solidFill>
                  <a:schemeClr val="tx1">
                    <a:lumMod val="85000"/>
                    <a:lumOff val="15000"/>
                  </a:schemeClr>
                </a:solidFill>
                <a:latin typeface="+mn-lt"/>
                <a:ea typeface="+mn-ea"/>
                <a:cs typeface="+mn-cs"/>
              </a:rPr>
              <a:t> (</a:t>
            </a:r>
            <a:r>
              <a:rPr lang="fr-FR" sz="1200" kern="1200" dirty="0" err="1">
                <a:solidFill>
                  <a:schemeClr val="tx1">
                    <a:lumMod val="85000"/>
                    <a:lumOff val="15000"/>
                  </a:schemeClr>
                </a:solidFill>
                <a:latin typeface="+mn-lt"/>
                <a:ea typeface="+mn-ea"/>
                <a:cs typeface="+mn-cs"/>
              </a:rPr>
              <a:t>cereal</a:t>
            </a:r>
            <a:r>
              <a:rPr lang="fr-FR" sz="1200" kern="1200" dirty="0">
                <a:solidFill>
                  <a:schemeClr val="tx1">
                    <a:lumMod val="85000"/>
                    <a:lumOff val="15000"/>
                  </a:schemeClr>
                </a:solidFill>
                <a:latin typeface="+mn-lt"/>
                <a:ea typeface="+mn-ea"/>
                <a:cs typeface="+mn-cs"/>
              </a:rPr>
              <a:t>), soya, </a:t>
            </a:r>
            <a:r>
              <a:rPr lang="fr-FR" sz="1200" kern="1200" dirty="0" err="1">
                <a:solidFill>
                  <a:schemeClr val="tx1">
                    <a:lumMod val="85000"/>
                    <a:lumOff val="15000"/>
                  </a:schemeClr>
                </a:solidFill>
                <a:latin typeface="+mn-lt"/>
                <a:ea typeface="+mn-ea"/>
                <a:cs typeface="+mn-cs"/>
              </a:rPr>
              <a:t>sunflower</a:t>
            </a:r>
            <a:r>
              <a:rPr lang="fr-FR" sz="1200" kern="1200" dirty="0">
                <a:solidFill>
                  <a:schemeClr val="tx1">
                    <a:lumMod val="85000"/>
                    <a:lumOff val="15000"/>
                  </a:schemeClr>
                </a:solidFill>
                <a:latin typeface="+mn-lt"/>
                <a:ea typeface="+mn-ea"/>
                <a:cs typeface="+mn-cs"/>
              </a:rPr>
              <a:t> (</a:t>
            </a:r>
            <a:r>
              <a:rPr lang="fr-FR" sz="1200" kern="1200" dirty="0" err="1">
                <a:solidFill>
                  <a:schemeClr val="tx1">
                    <a:lumMod val="85000"/>
                    <a:lumOff val="15000"/>
                  </a:schemeClr>
                </a:solidFill>
                <a:latin typeface="+mn-lt"/>
                <a:ea typeface="+mn-ea"/>
                <a:cs typeface="+mn-cs"/>
              </a:rPr>
              <a:t>oil</a:t>
            </a:r>
            <a:r>
              <a:rPr lang="fr-FR" sz="1200" kern="1200" dirty="0">
                <a:solidFill>
                  <a:schemeClr val="tx1">
                    <a:lumMod val="85000"/>
                    <a:lumOff val="15000"/>
                  </a:schemeClr>
                </a:solidFill>
                <a:latin typeface="+mn-lt"/>
                <a:ea typeface="+mn-ea"/>
                <a:cs typeface="+mn-cs"/>
              </a:rPr>
              <a:t> </a:t>
            </a:r>
            <a:r>
              <a:rPr lang="fr-FR" sz="1200" kern="1200" dirty="0" err="1">
                <a:solidFill>
                  <a:schemeClr val="tx1">
                    <a:lumMod val="85000"/>
                    <a:lumOff val="15000"/>
                  </a:schemeClr>
                </a:solidFill>
                <a:latin typeface="+mn-lt"/>
                <a:ea typeface="+mn-ea"/>
                <a:cs typeface="+mn-cs"/>
              </a:rPr>
              <a:t>protein</a:t>
            </a:r>
            <a:r>
              <a:rPr lang="fr-FR" sz="1200" kern="1200" dirty="0">
                <a:solidFill>
                  <a:schemeClr val="tx1">
                    <a:lumMod val="85000"/>
                    <a:lumOff val="15000"/>
                  </a:schemeClr>
                </a:solidFill>
                <a:latin typeface="+mn-lt"/>
                <a:ea typeface="+mn-ea"/>
                <a:cs typeface="+mn-cs"/>
              </a:rPr>
              <a:t>): </a:t>
            </a:r>
            <a:r>
              <a:rPr lang="fr-FR" sz="1200" kern="1200" dirty="0" err="1">
                <a:solidFill>
                  <a:schemeClr val="tx1">
                    <a:lumMod val="85000"/>
                    <a:lumOff val="15000"/>
                  </a:schemeClr>
                </a:solidFill>
                <a:latin typeface="+mn-lt"/>
                <a:ea typeface="+mn-ea"/>
                <a:cs typeface="+mn-cs"/>
              </a:rPr>
              <a:t>Nourishing</a:t>
            </a:r>
            <a:r>
              <a:rPr lang="fr-FR" sz="1200" kern="1200" dirty="0">
                <a:solidFill>
                  <a:schemeClr val="tx1">
                    <a:lumMod val="85000"/>
                    <a:lumOff val="15000"/>
                  </a:schemeClr>
                </a:solidFill>
                <a:latin typeface="+mn-lt"/>
                <a:ea typeface="+mn-ea"/>
                <a:cs typeface="+mn-cs"/>
              </a:rPr>
              <a:t>, anti-drying, </a:t>
            </a:r>
            <a:r>
              <a:rPr lang="fr-FR" sz="1200" kern="1200" dirty="0" err="1">
                <a:solidFill>
                  <a:schemeClr val="tx1">
                    <a:lumMod val="85000"/>
                    <a:lumOff val="15000"/>
                  </a:schemeClr>
                </a:solidFill>
                <a:latin typeface="+mn-lt"/>
                <a:ea typeface="+mn-ea"/>
                <a:cs typeface="+mn-cs"/>
              </a:rPr>
              <a:t>regenerating</a:t>
            </a:r>
            <a:r>
              <a:rPr lang="fr-FR" sz="1200" kern="1200" dirty="0">
                <a:solidFill>
                  <a:schemeClr val="tx1">
                    <a:lumMod val="85000"/>
                    <a:lumOff val="15000"/>
                  </a:schemeClr>
                </a:solidFill>
                <a:latin typeface="+mn-lt"/>
                <a:ea typeface="+mn-ea"/>
                <a:cs typeface="+mn-cs"/>
              </a:rPr>
              <a:t>.</a:t>
            </a:r>
          </a:p>
          <a:p>
            <a:pPr algn="just"/>
            <a:endParaRPr lang="fr-FR" sz="1200" kern="1200" dirty="0">
              <a:solidFill>
                <a:schemeClr val="tx1">
                  <a:lumMod val="85000"/>
                  <a:lumOff val="15000"/>
                </a:schemeClr>
              </a:solidFill>
              <a:latin typeface="+mn-lt"/>
              <a:ea typeface="+mn-ea"/>
              <a:cs typeface="+mn-cs"/>
            </a:endParaRPr>
          </a:p>
          <a:p>
            <a:pPr algn="just"/>
            <a:r>
              <a:rPr lang="fr-FR" sz="1200" kern="1200" dirty="0">
                <a:solidFill>
                  <a:schemeClr val="tx1">
                    <a:lumMod val="85000"/>
                    <a:lumOff val="15000"/>
                  </a:schemeClr>
                </a:solidFill>
                <a:latin typeface="+mn-lt"/>
                <a:ea typeface="+mn-ea"/>
                <a:cs typeface="+mn-cs"/>
              </a:rPr>
              <a:t>Quintessence </a:t>
            </a:r>
            <a:r>
              <a:rPr lang="fr-FR" sz="1200" kern="1200" dirty="0" err="1">
                <a:solidFill>
                  <a:schemeClr val="tx1">
                    <a:lumMod val="85000"/>
                    <a:lumOff val="15000"/>
                  </a:schemeClr>
                </a:solidFill>
                <a:latin typeface="+mn-lt"/>
                <a:ea typeface="+mn-ea"/>
                <a:cs typeface="+mn-cs"/>
              </a:rPr>
              <a:t>Yon</a:t>
            </a:r>
            <a:r>
              <a:rPr lang="fr-FR" sz="1200" kern="1200" dirty="0">
                <a:solidFill>
                  <a:schemeClr val="tx1">
                    <a:lumMod val="85000"/>
                    <a:lumOff val="15000"/>
                  </a:schemeClr>
                </a:solidFill>
                <a:latin typeface="+mn-lt"/>
                <a:ea typeface="+mn-ea"/>
                <a:cs typeface="+mn-cs"/>
              </a:rPr>
              <a:t>-Ka: Blend of essential </a:t>
            </a:r>
            <a:r>
              <a:rPr lang="fr-FR" sz="1200" kern="1200" dirty="0" err="1">
                <a:solidFill>
                  <a:schemeClr val="tx1">
                    <a:lumMod val="85000"/>
                    <a:lumOff val="15000"/>
                  </a:schemeClr>
                </a:solidFill>
                <a:latin typeface="+mn-lt"/>
                <a:ea typeface="+mn-ea"/>
                <a:cs typeface="+mn-cs"/>
              </a:rPr>
              <a:t>oils</a:t>
            </a:r>
            <a:r>
              <a:rPr lang="fr-FR" sz="1200" kern="1200" dirty="0">
                <a:solidFill>
                  <a:schemeClr val="tx1">
                    <a:lumMod val="85000"/>
                    <a:lumOff val="15000"/>
                  </a:schemeClr>
                </a:solidFill>
                <a:latin typeface="+mn-lt"/>
                <a:ea typeface="+mn-ea"/>
                <a:cs typeface="+mn-cs"/>
              </a:rPr>
              <a:t> = </a:t>
            </a:r>
            <a:r>
              <a:rPr lang="fr-FR" sz="1200" kern="1200" dirty="0" err="1">
                <a:solidFill>
                  <a:schemeClr val="tx1">
                    <a:lumMod val="85000"/>
                    <a:lumOff val="15000"/>
                  </a:schemeClr>
                </a:solidFill>
                <a:latin typeface="+mn-lt"/>
                <a:ea typeface="+mn-ea"/>
                <a:cs typeface="+mn-cs"/>
              </a:rPr>
              <a:t>Lavender</a:t>
            </a:r>
            <a:r>
              <a:rPr lang="fr-FR" sz="1200" kern="1200" dirty="0">
                <a:solidFill>
                  <a:schemeClr val="tx1">
                    <a:lumMod val="85000"/>
                    <a:lumOff val="15000"/>
                  </a:schemeClr>
                </a:solidFill>
                <a:latin typeface="+mn-lt"/>
                <a:ea typeface="+mn-ea"/>
                <a:cs typeface="+mn-cs"/>
              </a:rPr>
              <a:t> (France, Haute Provence), </a:t>
            </a:r>
            <a:r>
              <a:rPr lang="fr-FR" sz="1200" kern="1200" dirty="0" err="1">
                <a:solidFill>
                  <a:schemeClr val="tx1">
                    <a:lumMod val="85000"/>
                    <a:lumOff val="15000"/>
                  </a:schemeClr>
                </a:solidFill>
                <a:latin typeface="+mn-lt"/>
                <a:ea typeface="+mn-ea"/>
                <a:cs typeface="+mn-cs"/>
              </a:rPr>
              <a:t>geranium</a:t>
            </a:r>
            <a:r>
              <a:rPr lang="fr-FR" sz="1200" kern="1200" dirty="0">
                <a:solidFill>
                  <a:schemeClr val="tx1">
                    <a:lumMod val="85000"/>
                    <a:lumOff val="15000"/>
                  </a:schemeClr>
                </a:solidFill>
                <a:latin typeface="+mn-lt"/>
                <a:ea typeface="+mn-ea"/>
                <a:cs typeface="+mn-cs"/>
              </a:rPr>
              <a:t> (</a:t>
            </a:r>
            <a:r>
              <a:rPr lang="fr-FR" sz="1200" kern="1200" dirty="0" err="1">
                <a:solidFill>
                  <a:schemeClr val="tx1">
                    <a:lumMod val="85000"/>
                    <a:lumOff val="15000"/>
                  </a:schemeClr>
                </a:solidFill>
                <a:latin typeface="+mn-lt"/>
                <a:ea typeface="+mn-ea"/>
                <a:cs typeface="+mn-cs"/>
              </a:rPr>
              <a:t>Egypt</a:t>
            </a:r>
            <a:r>
              <a:rPr lang="fr-FR" sz="1200" kern="1200" dirty="0">
                <a:solidFill>
                  <a:schemeClr val="tx1">
                    <a:lumMod val="85000"/>
                    <a:lumOff val="15000"/>
                  </a:schemeClr>
                </a:solidFill>
                <a:latin typeface="+mn-lt"/>
                <a:ea typeface="+mn-ea"/>
                <a:cs typeface="+mn-cs"/>
              </a:rPr>
              <a:t>), </a:t>
            </a:r>
            <a:r>
              <a:rPr lang="fr-FR" sz="1200" kern="1200" dirty="0" err="1">
                <a:solidFill>
                  <a:schemeClr val="tx1">
                    <a:lumMod val="85000"/>
                    <a:lumOff val="15000"/>
                  </a:schemeClr>
                </a:solidFill>
                <a:latin typeface="+mn-lt"/>
                <a:ea typeface="+mn-ea"/>
                <a:cs typeface="+mn-cs"/>
              </a:rPr>
              <a:t>rosemary</a:t>
            </a:r>
            <a:r>
              <a:rPr lang="fr-FR" sz="1200" kern="1200" dirty="0">
                <a:solidFill>
                  <a:schemeClr val="tx1">
                    <a:lumMod val="85000"/>
                    <a:lumOff val="15000"/>
                  </a:schemeClr>
                </a:solidFill>
                <a:latin typeface="+mn-lt"/>
                <a:ea typeface="+mn-ea"/>
                <a:cs typeface="+mn-cs"/>
              </a:rPr>
              <a:t> (Morocco), </a:t>
            </a:r>
            <a:r>
              <a:rPr lang="fr-FR" sz="1200" kern="1200" dirty="0" err="1">
                <a:solidFill>
                  <a:schemeClr val="tx1">
                    <a:lumMod val="85000"/>
                    <a:lumOff val="15000"/>
                  </a:schemeClr>
                </a:solidFill>
                <a:latin typeface="+mn-lt"/>
                <a:ea typeface="+mn-ea"/>
                <a:cs typeface="+mn-cs"/>
              </a:rPr>
              <a:t>cypress</a:t>
            </a:r>
            <a:r>
              <a:rPr lang="fr-FR" sz="1200" kern="1200" dirty="0">
                <a:solidFill>
                  <a:schemeClr val="tx1">
                    <a:lumMod val="85000"/>
                    <a:lumOff val="15000"/>
                  </a:schemeClr>
                </a:solidFill>
                <a:latin typeface="+mn-lt"/>
                <a:ea typeface="+mn-ea"/>
                <a:cs typeface="+mn-cs"/>
              </a:rPr>
              <a:t> (France, Haute Provence), </a:t>
            </a:r>
            <a:r>
              <a:rPr lang="fr-FR" sz="1200" kern="1200" dirty="0" err="1">
                <a:solidFill>
                  <a:schemeClr val="tx1">
                    <a:lumMod val="85000"/>
                    <a:lumOff val="15000"/>
                  </a:schemeClr>
                </a:solidFill>
                <a:latin typeface="+mn-lt"/>
                <a:ea typeface="+mn-ea"/>
                <a:cs typeface="+mn-cs"/>
              </a:rPr>
              <a:t>thyme</a:t>
            </a:r>
            <a:r>
              <a:rPr lang="fr-FR" sz="1200" kern="1200" dirty="0">
                <a:solidFill>
                  <a:schemeClr val="tx1">
                    <a:lumMod val="85000"/>
                    <a:lumOff val="15000"/>
                  </a:schemeClr>
                </a:solidFill>
                <a:latin typeface="+mn-lt"/>
                <a:ea typeface="+mn-ea"/>
                <a:cs typeface="+mn-cs"/>
              </a:rPr>
              <a:t> (Spain). </a:t>
            </a:r>
            <a:r>
              <a:rPr lang="fr-FR" sz="1200" kern="1200" dirty="0" err="1">
                <a:solidFill>
                  <a:schemeClr val="tx1">
                    <a:lumMod val="85000"/>
                    <a:lumOff val="15000"/>
                  </a:schemeClr>
                </a:solidFill>
                <a:latin typeface="+mn-lt"/>
                <a:ea typeface="+mn-ea"/>
                <a:cs typeface="+mn-cs"/>
              </a:rPr>
              <a:t>Used</a:t>
            </a:r>
            <a:r>
              <a:rPr lang="fr-FR" sz="1200" kern="1200" dirty="0">
                <a:solidFill>
                  <a:schemeClr val="tx1">
                    <a:lumMod val="85000"/>
                    <a:lumOff val="15000"/>
                  </a:schemeClr>
                </a:solidFill>
                <a:latin typeface="+mn-lt"/>
                <a:ea typeface="+mn-ea"/>
                <a:cs typeface="+mn-cs"/>
              </a:rPr>
              <a:t> in </a:t>
            </a:r>
            <a:r>
              <a:rPr lang="fr-FR" sz="1200" kern="1200" dirty="0" err="1">
                <a:solidFill>
                  <a:schemeClr val="tx1">
                    <a:lumMod val="85000"/>
                    <a:lumOff val="15000"/>
                  </a:schemeClr>
                </a:solidFill>
                <a:latin typeface="+mn-lt"/>
                <a:ea typeface="+mn-ea"/>
                <a:cs typeface="+mn-cs"/>
              </a:rPr>
              <a:t>various</a:t>
            </a:r>
            <a:r>
              <a:rPr lang="fr-FR" sz="1200" kern="1200" dirty="0">
                <a:solidFill>
                  <a:schemeClr val="tx1">
                    <a:lumMod val="85000"/>
                    <a:lumOff val="15000"/>
                  </a:schemeClr>
                </a:solidFill>
                <a:latin typeface="+mn-lt"/>
                <a:ea typeface="+mn-ea"/>
                <a:cs typeface="+mn-cs"/>
              </a:rPr>
              <a:t> </a:t>
            </a:r>
            <a:r>
              <a:rPr lang="fr-FR" sz="1200" kern="1200" dirty="0" err="1">
                <a:solidFill>
                  <a:schemeClr val="tx1">
                    <a:lumMod val="85000"/>
                    <a:lumOff val="15000"/>
                  </a:schemeClr>
                </a:solidFill>
                <a:latin typeface="+mn-lt"/>
                <a:ea typeface="+mn-ea"/>
                <a:cs typeface="+mn-cs"/>
              </a:rPr>
              <a:t>degrees</a:t>
            </a:r>
            <a:r>
              <a:rPr lang="fr-FR" sz="1200" kern="1200" dirty="0">
                <a:solidFill>
                  <a:schemeClr val="tx1">
                    <a:lumMod val="85000"/>
                    <a:lumOff val="15000"/>
                  </a:schemeClr>
                </a:solidFill>
                <a:latin typeface="+mn-lt"/>
                <a:ea typeface="+mn-ea"/>
                <a:cs typeface="+mn-cs"/>
              </a:rPr>
              <a:t> of concentration, </a:t>
            </a:r>
            <a:r>
              <a:rPr lang="fr-FR" sz="1200" kern="1200" dirty="0" err="1">
                <a:solidFill>
                  <a:schemeClr val="tx1">
                    <a:lumMod val="85000"/>
                    <a:lumOff val="15000"/>
                  </a:schemeClr>
                </a:solidFill>
                <a:latin typeface="+mn-lt"/>
                <a:ea typeface="+mn-ea"/>
                <a:cs typeface="+mn-cs"/>
              </a:rPr>
              <a:t>always</a:t>
            </a:r>
            <a:r>
              <a:rPr lang="fr-FR" sz="1200" kern="1200" dirty="0">
                <a:solidFill>
                  <a:schemeClr val="tx1">
                    <a:lumMod val="85000"/>
                    <a:lumOff val="15000"/>
                  </a:schemeClr>
                </a:solidFill>
                <a:latin typeface="+mn-lt"/>
                <a:ea typeface="+mn-ea"/>
                <a:cs typeface="+mn-cs"/>
              </a:rPr>
              <a:t> </a:t>
            </a:r>
            <a:r>
              <a:rPr lang="fr-FR" sz="1200" kern="1200" dirty="0" err="1">
                <a:solidFill>
                  <a:schemeClr val="tx1">
                    <a:lumMod val="85000"/>
                    <a:lumOff val="15000"/>
                  </a:schemeClr>
                </a:solidFill>
                <a:latin typeface="+mn-lt"/>
                <a:ea typeface="+mn-ea"/>
                <a:cs typeface="+mn-cs"/>
              </a:rPr>
              <a:t>pre-measured</a:t>
            </a:r>
            <a:r>
              <a:rPr lang="fr-FR" sz="1200" kern="1200" dirty="0">
                <a:solidFill>
                  <a:schemeClr val="tx1">
                    <a:lumMod val="85000"/>
                    <a:lumOff val="15000"/>
                  </a:schemeClr>
                </a:solidFill>
                <a:latin typeface="+mn-lt"/>
                <a:ea typeface="+mn-ea"/>
                <a:cs typeface="+mn-cs"/>
              </a:rPr>
              <a:t> to </a:t>
            </a:r>
            <a:r>
              <a:rPr lang="fr-FR" sz="1200" kern="1200" dirty="0" err="1">
                <a:solidFill>
                  <a:schemeClr val="tx1">
                    <a:lumMod val="85000"/>
                    <a:lumOff val="15000"/>
                  </a:schemeClr>
                </a:solidFill>
                <a:latin typeface="+mn-lt"/>
                <a:ea typeface="+mn-ea"/>
                <a:cs typeface="+mn-cs"/>
              </a:rPr>
              <a:t>guarantee</a:t>
            </a:r>
            <a:r>
              <a:rPr lang="fr-FR" sz="1200" kern="1200" dirty="0">
                <a:solidFill>
                  <a:schemeClr val="tx1">
                    <a:lumMod val="85000"/>
                    <a:lumOff val="15000"/>
                  </a:schemeClr>
                </a:solidFill>
                <a:latin typeface="+mn-lt"/>
                <a:ea typeface="+mn-ea"/>
                <a:cs typeface="+mn-cs"/>
              </a:rPr>
              <a:t> </a:t>
            </a:r>
            <a:r>
              <a:rPr lang="fr-FR" sz="1200" kern="1200" dirty="0" err="1">
                <a:solidFill>
                  <a:schemeClr val="tx1">
                    <a:lumMod val="85000"/>
                    <a:lumOff val="15000"/>
                  </a:schemeClr>
                </a:solidFill>
                <a:latin typeface="+mn-lt"/>
                <a:ea typeface="+mn-ea"/>
                <a:cs typeface="+mn-cs"/>
              </a:rPr>
              <a:t>perfect</a:t>
            </a:r>
            <a:r>
              <a:rPr lang="fr-FR" sz="1200" kern="1200" dirty="0">
                <a:solidFill>
                  <a:schemeClr val="tx1">
                    <a:lumMod val="85000"/>
                    <a:lumOff val="15000"/>
                  </a:schemeClr>
                </a:solidFill>
                <a:latin typeface="+mn-lt"/>
                <a:ea typeface="+mn-ea"/>
                <a:cs typeface="+mn-cs"/>
              </a:rPr>
              <a:t> </a:t>
            </a:r>
            <a:r>
              <a:rPr lang="fr-FR" sz="1200" kern="1200" dirty="0" err="1">
                <a:solidFill>
                  <a:schemeClr val="tx1">
                    <a:lumMod val="85000"/>
                    <a:lumOff val="15000"/>
                  </a:schemeClr>
                </a:solidFill>
                <a:latin typeface="+mn-lt"/>
                <a:ea typeface="+mn-ea"/>
                <a:cs typeface="+mn-cs"/>
              </a:rPr>
              <a:t>safety</a:t>
            </a:r>
            <a:r>
              <a:rPr lang="fr-FR" sz="1200" kern="1200" dirty="0">
                <a:solidFill>
                  <a:schemeClr val="tx1">
                    <a:lumMod val="85000"/>
                    <a:lumOff val="15000"/>
                  </a:schemeClr>
                </a:solidFill>
                <a:latin typeface="+mn-lt"/>
                <a:ea typeface="+mn-ea"/>
                <a:cs typeface="+mn-cs"/>
              </a:rPr>
              <a:t> and optimum </a:t>
            </a:r>
            <a:r>
              <a:rPr lang="fr-FR" sz="1200" kern="1200" dirty="0" err="1">
                <a:solidFill>
                  <a:schemeClr val="tx1">
                    <a:lumMod val="85000"/>
                    <a:lumOff val="15000"/>
                  </a:schemeClr>
                </a:solidFill>
                <a:latin typeface="+mn-lt"/>
                <a:ea typeface="+mn-ea"/>
                <a:cs typeface="+mn-cs"/>
              </a:rPr>
              <a:t>results</a:t>
            </a:r>
            <a:r>
              <a:rPr lang="fr-FR" sz="1200" kern="1200" dirty="0">
                <a:solidFill>
                  <a:schemeClr val="tx1">
                    <a:lumMod val="85000"/>
                    <a:lumOff val="15000"/>
                  </a:schemeClr>
                </a:solidFill>
                <a:latin typeface="+mn-lt"/>
                <a:ea typeface="+mn-ea"/>
                <a:cs typeface="+mn-cs"/>
              </a:rPr>
              <a:t>, an </a:t>
            </a:r>
            <a:r>
              <a:rPr lang="fr-FR" sz="1200" kern="1200" dirty="0" err="1">
                <a:solidFill>
                  <a:schemeClr val="tx1">
                    <a:lumMod val="85000"/>
                    <a:lumOff val="15000"/>
                  </a:schemeClr>
                </a:solidFill>
                <a:latin typeface="+mn-lt"/>
                <a:ea typeface="+mn-ea"/>
                <a:cs typeface="+mn-cs"/>
              </a:rPr>
              <a:t>olfactory</a:t>
            </a:r>
            <a:r>
              <a:rPr lang="fr-FR" sz="1200" kern="1200" dirty="0">
                <a:solidFill>
                  <a:schemeClr val="tx1">
                    <a:lumMod val="85000"/>
                    <a:lumOff val="15000"/>
                  </a:schemeClr>
                </a:solidFill>
                <a:latin typeface="+mn-lt"/>
                <a:ea typeface="+mn-ea"/>
                <a:cs typeface="+mn-cs"/>
              </a:rPr>
              <a:t> </a:t>
            </a:r>
            <a:r>
              <a:rPr lang="fr-FR" sz="1200" kern="1200" dirty="0" err="1">
                <a:solidFill>
                  <a:schemeClr val="tx1">
                    <a:lumMod val="85000"/>
                    <a:lumOff val="15000"/>
                  </a:schemeClr>
                </a:solidFill>
                <a:latin typeface="+mn-lt"/>
                <a:ea typeface="+mn-ea"/>
                <a:cs typeface="+mn-cs"/>
              </a:rPr>
              <a:t>treasure</a:t>
            </a:r>
            <a:r>
              <a:rPr lang="fr-FR" sz="1200" kern="1200" dirty="0">
                <a:solidFill>
                  <a:schemeClr val="tx1">
                    <a:lumMod val="85000"/>
                    <a:lumOff val="15000"/>
                  </a:schemeClr>
                </a:solidFill>
                <a:latin typeface="+mn-lt"/>
                <a:ea typeface="+mn-ea"/>
                <a:cs typeface="+mn-cs"/>
              </a:rPr>
              <a:t> </a:t>
            </a:r>
            <a:r>
              <a:rPr lang="fr-FR" sz="1200" kern="1200" dirty="0" err="1">
                <a:solidFill>
                  <a:schemeClr val="tx1">
                    <a:lumMod val="85000"/>
                    <a:lumOff val="15000"/>
                  </a:schemeClr>
                </a:solidFill>
                <a:latin typeface="+mn-lt"/>
                <a:ea typeface="+mn-ea"/>
                <a:cs typeface="+mn-cs"/>
              </a:rPr>
              <a:t>that</a:t>
            </a:r>
            <a:r>
              <a:rPr lang="fr-FR" sz="1200" kern="1200" dirty="0">
                <a:solidFill>
                  <a:schemeClr val="tx1">
                    <a:lumMod val="85000"/>
                    <a:lumOff val="15000"/>
                  </a:schemeClr>
                </a:solidFill>
                <a:latin typeface="+mn-lt"/>
                <a:ea typeface="+mn-ea"/>
                <a:cs typeface="+mn-cs"/>
              </a:rPr>
              <a:t> balances, relaxes or </a:t>
            </a:r>
            <a:r>
              <a:rPr lang="fr-FR" sz="1200" kern="1200" dirty="0" err="1">
                <a:solidFill>
                  <a:schemeClr val="tx1">
                    <a:lumMod val="85000"/>
                    <a:lumOff val="15000"/>
                  </a:schemeClr>
                </a:solidFill>
                <a:latin typeface="+mn-lt"/>
                <a:ea typeface="+mn-ea"/>
                <a:cs typeface="+mn-cs"/>
              </a:rPr>
              <a:t>energises</a:t>
            </a:r>
            <a:r>
              <a:rPr lang="fr-FR" sz="1200" kern="1200" dirty="0">
                <a:solidFill>
                  <a:schemeClr val="tx1">
                    <a:lumMod val="85000"/>
                    <a:lumOff val="15000"/>
                  </a:schemeClr>
                </a:solidFill>
                <a:latin typeface="+mn-lt"/>
                <a:ea typeface="+mn-ea"/>
                <a:cs typeface="+mn-cs"/>
              </a:rPr>
              <a:t> </a:t>
            </a:r>
            <a:r>
              <a:rPr lang="fr-FR" sz="1200" kern="1200" dirty="0" err="1">
                <a:solidFill>
                  <a:schemeClr val="tx1">
                    <a:lumMod val="85000"/>
                    <a:lumOff val="15000"/>
                  </a:schemeClr>
                </a:solidFill>
                <a:latin typeface="+mn-lt"/>
                <a:ea typeface="+mn-ea"/>
                <a:cs typeface="+mn-cs"/>
              </a:rPr>
              <a:t>depending</a:t>
            </a:r>
            <a:r>
              <a:rPr lang="fr-FR" sz="1200" kern="1200" dirty="0">
                <a:solidFill>
                  <a:schemeClr val="tx1">
                    <a:lumMod val="85000"/>
                    <a:lumOff val="15000"/>
                  </a:schemeClr>
                </a:solidFill>
                <a:latin typeface="+mn-lt"/>
                <a:ea typeface="+mn-ea"/>
                <a:cs typeface="+mn-cs"/>
              </a:rPr>
              <a:t> on </a:t>
            </a:r>
            <a:r>
              <a:rPr lang="fr-FR" sz="1200" kern="1200" dirty="0" err="1">
                <a:solidFill>
                  <a:schemeClr val="tx1">
                    <a:lumMod val="85000"/>
                    <a:lumOff val="15000"/>
                  </a:schemeClr>
                </a:solidFill>
                <a:latin typeface="+mn-lt"/>
                <a:ea typeface="+mn-ea"/>
                <a:cs typeface="+mn-cs"/>
              </a:rPr>
              <a:t>your</a:t>
            </a:r>
            <a:r>
              <a:rPr lang="fr-FR" sz="1200" kern="1200" dirty="0">
                <a:solidFill>
                  <a:schemeClr val="tx1">
                    <a:lumMod val="85000"/>
                    <a:lumOff val="15000"/>
                  </a:schemeClr>
                </a:solidFill>
                <a:latin typeface="+mn-lt"/>
                <a:ea typeface="+mn-ea"/>
                <a:cs typeface="+mn-cs"/>
              </a:rPr>
              <a:t> </a:t>
            </a:r>
            <a:r>
              <a:rPr lang="fr-FR" sz="1200" kern="1200" dirty="0" err="1">
                <a:solidFill>
                  <a:schemeClr val="tx1">
                    <a:lumMod val="85000"/>
                    <a:lumOff val="15000"/>
                  </a:schemeClr>
                </a:solidFill>
                <a:latin typeface="+mn-lt"/>
                <a:ea typeface="+mn-ea"/>
                <a:cs typeface="+mn-cs"/>
              </a:rPr>
              <a:t>needs</a:t>
            </a:r>
            <a:r>
              <a:rPr lang="fr-FR" sz="1200" kern="1200" dirty="0">
                <a:solidFill>
                  <a:schemeClr val="tx1">
                    <a:lumMod val="85000"/>
                    <a:lumOff val="15000"/>
                  </a:schemeClr>
                </a:solidFill>
                <a:latin typeface="+mn-lt"/>
                <a:ea typeface="+mn-ea"/>
                <a:cs typeface="+mn-cs"/>
              </a:rPr>
              <a:t>.</a:t>
            </a:r>
          </a:p>
          <a:p>
            <a:pPr algn="just"/>
            <a:endParaRPr lang="fr-FR" sz="1200" kern="1200" dirty="0">
              <a:solidFill>
                <a:schemeClr val="tx1">
                  <a:lumMod val="85000"/>
                  <a:lumOff val="15000"/>
                </a:schemeClr>
              </a:solidFill>
              <a:latin typeface="+mn-lt"/>
              <a:ea typeface="+mn-ea"/>
              <a:cs typeface="+mn-cs"/>
            </a:endParaRPr>
          </a:p>
          <a:p>
            <a:pPr algn="just"/>
            <a:r>
              <a:rPr lang="fr-FR" sz="1200" kern="1200" dirty="0" err="1">
                <a:solidFill>
                  <a:schemeClr val="tx1">
                    <a:lumMod val="85000"/>
                    <a:lumOff val="15000"/>
                  </a:schemeClr>
                </a:solidFill>
                <a:latin typeface="+mn-lt"/>
                <a:ea typeface="+mn-ea"/>
                <a:cs typeface="+mn-cs"/>
              </a:rPr>
              <a:t>Vitamin</a:t>
            </a:r>
            <a:r>
              <a:rPr lang="fr-FR" sz="1200" kern="1200" dirty="0">
                <a:solidFill>
                  <a:schemeClr val="tx1">
                    <a:lumMod val="85000"/>
                    <a:lumOff val="15000"/>
                  </a:schemeClr>
                </a:solidFill>
                <a:latin typeface="+mn-lt"/>
                <a:ea typeface="+mn-ea"/>
                <a:cs typeface="+mn-cs"/>
              </a:rPr>
              <a:t> F (Plant-</a:t>
            </a:r>
            <a:r>
              <a:rPr lang="fr-FR" sz="1200" kern="1200" dirty="0" err="1">
                <a:solidFill>
                  <a:schemeClr val="tx1">
                    <a:lumMod val="85000"/>
                    <a:lumOff val="15000"/>
                  </a:schemeClr>
                </a:solidFill>
                <a:latin typeface="+mn-lt"/>
                <a:ea typeface="+mn-ea"/>
                <a:cs typeface="+mn-cs"/>
              </a:rPr>
              <a:t>based</a:t>
            </a:r>
            <a:r>
              <a:rPr lang="fr-FR" sz="1200" kern="1200" dirty="0">
                <a:solidFill>
                  <a:schemeClr val="tx1">
                    <a:lumMod val="85000"/>
                    <a:lumOff val="15000"/>
                  </a:schemeClr>
                </a:solidFill>
                <a:latin typeface="+mn-lt"/>
                <a:ea typeface="+mn-ea"/>
                <a:cs typeface="+mn-cs"/>
              </a:rPr>
              <a:t>, </a:t>
            </a:r>
            <a:r>
              <a:rPr lang="fr-FR" sz="1200" kern="1200" dirty="0" err="1">
                <a:solidFill>
                  <a:schemeClr val="tx1">
                    <a:lumMod val="85000"/>
                    <a:lumOff val="15000"/>
                  </a:schemeClr>
                </a:solidFill>
                <a:latin typeface="+mn-lt"/>
                <a:ea typeface="+mn-ea"/>
                <a:cs typeface="+mn-cs"/>
              </a:rPr>
              <a:t>derived</a:t>
            </a:r>
            <a:r>
              <a:rPr lang="fr-FR" sz="1200" kern="1200" dirty="0">
                <a:solidFill>
                  <a:schemeClr val="tx1">
                    <a:lumMod val="85000"/>
                    <a:lumOff val="15000"/>
                  </a:schemeClr>
                </a:solidFill>
                <a:latin typeface="+mn-lt"/>
                <a:ea typeface="+mn-ea"/>
                <a:cs typeface="+mn-cs"/>
              </a:rPr>
              <a:t> </a:t>
            </a:r>
            <a:r>
              <a:rPr lang="fr-FR" sz="1200" kern="1200" dirty="0" err="1">
                <a:solidFill>
                  <a:schemeClr val="tx1">
                    <a:lumMod val="85000"/>
                    <a:lumOff val="15000"/>
                  </a:schemeClr>
                </a:solidFill>
                <a:latin typeface="+mn-lt"/>
                <a:ea typeface="+mn-ea"/>
                <a:cs typeface="+mn-cs"/>
              </a:rPr>
              <a:t>from</a:t>
            </a:r>
            <a:r>
              <a:rPr lang="fr-FR" sz="1200" kern="1200" dirty="0">
                <a:solidFill>
                  <a:schemeClr val="tx1">
                    <a:lumMod val="85000"/>
                    <a:lumOff val="15000"/>
                  </a:schemeClr>
                </a:solidFill>
                <a:latin typeface="+mn-lt"/>
                <a:ea typeface="+mn-ea"/>
                <a:cs typeface="+mn-cs"/>
              </a:rPr>
              <a:t> </a:t>
            </a:r>
            <a:r>
              <a:rPr lang="fr-FR" sz="1200" kern="1200" dirty="0" err="1">
                <a:solidFill>
                  <a:schemeClr val="tx1">
                    <a:lumMod val="85000"/>
                    <a:lumOff val="15000"/>
                  </a:schemeClr>
                </a:solidFill>
                <a:latin typeface="+mn-lt"/>
                <a:ea typeface="+mn-ea"/>
                <a:cs typeface="+mn-cs"/>
              </a:rPr>
              <a:t>linseed</a:t>
            </a:r>
            <a:r>
              <a:rPr lang="fr-FR" sz="1200" kern="1200" dirty="0">
                <a:solidFill>
                  <a:schemeClr val="tx1">
                    <a:lumMod val="85000"/>
                    <a:lumOff val="15000"/>
                  </a:schemeClr>
                </a:solidFill>
                <a:latin typeface="+mn-lt"/>
                <a:ea typeface="+mn-ea"/>
                <a:cs typeface="+mn-cs"/>
              </a:rPr>
              <a:t>, soya and </a:t>
            </a:r>
            <a:r>
              <a:rPr lang="fr-FR" sz="1200" kern="1200" dirty="0" err="1">
                <a:solidFill>
                  <a:schemeClr val="tx1">
                    <a:lumMod val="85000"/>
                    <a:lumOff val="15000"/>
                  </a:schemeClr>
                </a:solidFill>
                <a:latin typeface="+mn-lt"/>
                <a:ea typeface="+mn-ea"/>
                <a:cs typeface="+mn-cs"/>
              </a:rPr>
              <a:t>sunflower</a:t>
            </a:r>
            <a:r>
              <a:rPr lang="fr-FR" sz="1200" kern="1200" dirty="0">
                <a:solidFill>
                  <a:schemeClr val="tx1">
                    <a:lumMod val="85000"/>
                    <a:lumOff val="15000"/>
                  </a:schemeClr>
                </a:solidFill>
                <a:latin typeface="+mn-lt"/>
                <a:ea typeface="+mn-ea"/>
                <a:cs typeface="+mn-cs"/>
              </a:rPr>
              <a:t> </a:t>
            </a:r>
            <a:r>
              <a:rPr lang="fr-FR" sz="1200" kern="1200" dirty="0" err="1">
                <a:solidFill>
                  <a:schemeClr val="tx1">
                    <a:lumMod val="85000"/>
                    <a:lumOff val="15000"/>
                  </a:schemeClr>
                </a:solidFill>
                <a:latin typeface="+mn-lt"/>
                <a:ea typeface="+mn-ea"/>
                <a:cs typeface="+mn-cs"/>
              </a:rPr>
              <a:t>oil</a:t>
            </a:r>
            <a:r>
              <a:rPr lang="fr-FR" sz="1200" kern="1200" dirty="0">
                <a:solidFill>
                  <a:schemeClr val="tx1">
                    <a:lumMod val="85000"/>
                    <a:lumOff val="15000"/>
                  </a:schemeClr>
                </a:solidFill>
                <a:latin typeface="+mn-lt"/>
                <a:ea typeface="+mn-ea"/>
                <a:cs typeface="+mn-cs"/>
              </a:rPr>
              <a:t>)</a:t>
            </a:r>
          </a:p>
          <a:p>
            <a:pPr algn="just"/>
            <a:r>
              <a:rPr lang="fr-FR" sz="1200" kern="1200" dirty="0">
                <a:solidFill>
                  <a:schemeClr val="tx1">
                    <a:lumMod val="85000"/>
                    <a:lumOff val="15000"/>
                  </a:schemeClr>
                </a:solidFill>
                <a:latin typeface="+mn-lt"/>
                <a:ea typeface="+mn-ea"/>
                <a:cs typeface="+mn-cs"/>
              </a:rPr>
              <a:t>Anti-</a:t>
            </a:r>
            <a:r>
              <a:rPr lang="fr-FR" sz="1200" kern="1200" dirty="0" err="1">
                <a:solidFill>
                  <a:schemeClr val="tx1">
                    <a:lumMod val="85000"/>
                    <a:lumOff val="15000"/>
                  </a:schemeClr>
                </a:solidFill>
                <a:latin typeface="+mn-lt"/>
                <a:ea typeface="+mn-ea"/>
                <a:cs typeface="+mn-cs"/>
              </a:rPr>
              <a:t>dehydrating</a:t>
            </a:r>
            <a:r>
              <a:rPr lang="fr-FR" sz="1200" kern="1200" dirty="0">
                <a:solidFill>
                  <a:schemeClr val="tx1">
                    <a:lumMod val="85000"/>
                    <a:lumOff val="15000"/>
                  </a:schemeClr>
                </a:solidFill>
                <a:latin typeface="+mn-lt"/>
                <a:ea typeface="+mn-ea"/>
                <a:cs typeface="+mn-cs"/>
              </a:rPr>
              <a:t> : </a:t>
            </a:r>
            <a:r>
              <a:rPr lang="fr-FR" sz="1200" kern="1200" dirty="0" err="1">
                <a:solidFill>
                  <a:schemeClr val="tx1">
                    <a:lumMod val="85000"/>
                    <a:lumOff val="15000"/>
                  </a:schemeClr>
                </a:solidFill>
                <a:latin typeface="+mn-lt"/>
                <a:ea typeface="+mn-ea"/>
                <a:cs typeface="+mn-cs"/>
              </a:rPr>
              <a:t>Regulates</a:t>
            </a:r>
            <a:r>
              <a:rPr lang="fr-FR" sz="1200" kern="1200" dirty="0">
                <a:solidFill>
                  <a:schemeClr val="tx1">
                    <a:lumMod val="85000"/>
                    <a:lumOff val="15000"/>
                  </a:schemeClr>
                </a:solidFill>
                <a:latin typeface="+mn-lt"/>
                <a:ea typeface="+mn-ea"/>
                <a:cs typeface="+mn-cs"/>
              </a:rPr>
              <a:t> skin </a:t>
            </a:r>
            <a:r>
              <a:rPr lang="fr-FR" sz="1200" kern="1200" dirty="0" err="1">
                <a:solidFill>
                  <a:schemeClr val="tx1">
                    <a:lumMod val="85000"/>
                    <a:lumOff val="15000"/>
                  </a:schemeClr>
                </a:solidFill>
                <a:latin typeface="+mn-lt"/>
                <a:ea typeface="+mn-ea"/>
                <a:cs typeface="+mn-cs"/>
              </a:rPr>
              <a:t>hydration</a:t>
            </a:r>
            <a:endParaRPr lang="fr-FR" sz="1200" kern="1200" dirty="0">
              <a:solidFill>
                <a:schemeClr val="tx1">
                  <a:lumMod val="85000"/>
                  <a:lumOff val="15000"/>
                </a:schemeClr>
              </a:solidFill>
              <a:latin typeface="+mn-lt"/>
              <a:ea typeface="+mn-ea"/>
              <a:cs typeface="+mn-cs"/>
            </a:endParaRPr>
          </a:p>
          <a:p>
            <a:pPr algn="just"/>
            <a:r>
              <a:rPr lang="fr-FR" sz="1200" kern="1200" dirty="0">
                <a:solidFill>
                  <a:schemeClr val="tx1">
                    <a:lumMod val="85000"/>
                    <a:lumOff val="15000"/>
                  </a:schemeClr>
                </a:solidFill>
                <a:latin typeface="+mn-lt"/>
                <a:ea typeface="+mn-ea"/>
                <a:cs typeface="+mn-cs"/>
              </a:rPr>
              <a:t>It </a:t>
            </a:r>
            <a:r>
              <a:rPr lang="fr-FR" sz="1200" kern="1200" dirty="0" err="1">
                <a:solidFill>
                  <a:schemeClr val="tx1">
                    <a:lumMod val="85000"/>
                    <a:lumOff val="15000"/>
                  </a:schemeClr>
                </a:solidFill>
                <a:latin typeface="+mn-lt"/>
                <a:ea typeface="+mn-ea"/>
                <a:cs typeface="+mn-cs"/>
              </a:rPr>
              <a:t>allows</a:t>
            </a:r>
            <a:r>
              <a:rPr lang="fr-FR" sz="1200" kern="1200" dirty="0">
                <a:solidFill>
                  <a:schemeClr val="tx1">
                    <a:lumMod val="85000"/>
                    <a:lumOff val="15000"/>
                  </a:schemeClr>
                </a:solidFill>
                <a:latin typeface="+mn-lt"/>
                <a:ea typeface="+mn-ea"/>
                <a:cs typeface="+mn-cs"/>
              </a:rPr>
              <a:t> </a:t>
            </a:r>
            <a:r>
              <a:rPr lang="fr-FR" sz="1200" kern="1200" dirty="0" err="1">
                <a:solidFill>
                  <a:schemeClr val="tx1">
                    <a:lumMod val="85000"/>
                    <a:lumOff val="15000"/>
                  </a:schemeClr>
                </a:solidFill>
                <a:latin typeface="+mn-lt"/>
                <a:ea typeface="+mn-ea"/>
                <a:cs typeface="+mn-cs"/>
              </a:rPr>
              <a:t>cells</a:t>
            </a:r>
            <a:r>
              <a:rPr lang="fr-FR" sz="1200" kern="1200" dirty="0">
                <a:solidFill>
                  <a:schemeClr val="tx1">
                    <a:lumMod val="85000"/>
                    <a:lumOff val="15000"/>
                  </a:schemeClr>
                </a:solidFill>
                <a:latin typeface="+mn-lt"/>
                <a:ea typeface="+mn-ea"/>
                <a:cs typeface="+mn-cs"/>
              </a:rPr>
              <a:t> to regain </a:t>
            </a:r>
            <a:r>
              <a:rPr lang="fr-FR" sz="1200" kern="1200" dirty="0" err="1">
                <a:solidFill>
                  <a:schemeClr val="tx1">
                    <a:lumMod val="85000"/>
                    <a:lumOff val="15000"/>
                  </a:schemeClr>
                </a:solidFill>
                <a:latin typeface="+mn-lt"/>
                <a:ea typeface="+mn-ea"/>
                <a:cs typeface="+mn-cs"/>
              </a:rPr>
              <a:t>their</a:t>
            </a:r>
            <a:r>
              <a:rPr lang="fr-FR" sz="1200" kern="1200" dirty="0">
                <a:solidFill>
                  <a:schemeClr val="tx1">
                    <a:lumMod val="85000"/>
                    <a:lumOff val="15000"/>
                  </a:schemeClr>
                </a:solidFill>
                <a:latin typeface="+mn-lt"/>
                <a:ea typeface="+mn-ea"/>
                <a:cs typeface="+mn-cs"/>
              </a:rPr>
              <a:t> full water tension by </a:t>
            </a:r>
            <a:r>
              <a:rPr lang="fr-FR" sz="1200" kern="1200" dirty="0" err="1">
                <a:solidFill>
                  <a:schemeClr val="tx1">
                    <a:lumMod val="85000"/>
                    <a:lumOff val="15000"/>
                  </a:schemeClr>
                </a:solidFill>
                <a:latin typeface="+mn-lt"/>
                <a:ea typeface="+mn-ea"/>
                <a:cs typeface="+mn-cs"/>
              </a:rPr>
              <a:t>reducing</a:t>
            </a:r>
            <a:r>
              <a:rPr lang="fr-FR" sz="1200" kern="1200" dirty="0">
                <a:solidFill>
                  <a:schemeClr val="tx1">
                    <a:lumMod val="85000"/>
                    <a:lumOff val="15000"/>
                  </a:schemeClr>
                </a:solidFill>
                <a:latin typeface="+mn-lt"/>
                <a:ea typeface="+mn-ea"/>
                <a:cs typeface="+mn-cs"/>
              </a:rPr>
              <a:t> </a:t>
            </a:r>
            <a:r>
              <a:rPr lang="fr-FR" sz="1200" kern="1200" dirty="0" err="1">
                <a:solidFill>
                  <a:schemeClr val="tx1">
                    <a:lumMod val="85000"/>
                    <a:lumOff val="15000"/>
                  </a:schemeClr>
                </a:solidFill>
                <a:latin typeface="+mn-lt"/>
                <a:ea typeface="+mn-ea"/>
                <a:cs typeface="+mn-cs"/>
              </a:rPr>
              <a:t>their</a:t>
            </a:r>
            <a:r>
              <a:rPr lang="fr-FR" sz="1200" kern="1200" dirty="0">
                <a:solidFill>
                  <a:schemeClr val="tx1">
                    <a:lumMod val="85000"/>
                    <a:lumOff val="15000"/>
                  </a:schemeClr>
                </a:solidFill>
                <a:latin typeface="+mn-lt"/>
                <a:ea typeface="+mn-ea"/>
                <a:cs typeface="+mn-cs"/>
              </a:rPr>
              <a:t> </a:t>
            </a:r>
            <a:r>
              <a:rPr lang="fr-FR" sz="1200" kern="1200" dirty="0" err="1">
                <a:solidFill>
                  <a:schemeClr val="tx1">
                    <a:lumMod val="85000"/>
                    <a:lumOff val="15000"/>
                  </a:schemeClr>
                </a:solidFill>
                <a:latin typeface="+mn-lt"/>
                <a:ea typeface="+mn-ea"/>
                <a:cs typeface="+mn-cs"/>
              </a:rPr>
              <a:t>impermeability</a:t>
            </a:r>
            <a:r>
              <a:rPr lang="fr-FR" sz="1200" kern="1200" dirty="0">
                <a:solidFill>
                  <a:schemeClr val="tx1">
                    <a:lumMod val="85000"/>
                    <a:lumOff val="15000"/>
                  </a:schemeClr>
                </a:solidFill>
                <a:latin typeface="+mn-lt"/>
                <a:ea typeface="+mn-ea"/>
                <a:cs typeface="+mn-cs"/>
              </a:rPr>
              <a:t>.</a:t>
            </a:r>
          </a:p>
          <a:p>
            <a:pPr algn="just"/>
            <a:r>
              <a:rPr lang="fr-FR" sz="1200" kern="1200" dirty="0">
                <a:solidFill>
                  <a:schemeClr val="tx1">
                    <a:lumMod val="85000"/>
                    <a:lumOff val="15000"/>
                  </a:schemeClr>
                </a:solidFill>
                <a:latin typeface="+mn-lt"/>
                <a:ea typeface="+mn-ea"/>
                <a:cs typeface="+mn-cs"/>
              </a:rPr>
              <a:t>Protection: </a:t>
            </a:r>
            <a:r>
              <a:rPr lang="fr-FR" sz="1200" kern="1200" dirty="0" err="1">
                <a:solidFill>
                  <a:schemeClr val="tx1">
                    <a:lumMod val="85000"/>
                    <a:lumOff val="15000"/>
                  </a:schemeClr>
                </a:solidFill>
                <a:latin typeface="+mn-lt"/>
                <a:ea typeface="+mn-ea"/>
                <a:cs typeface="+mn-cs"/>
              </a:rPr>
              <a:t>Reinforces</a:t>
            </a:r>
            <a:r>
              <a:rPr lang="fr-FR" sz="1200" kern="1200" dirty="0">
                <a:solidFill>
                  <a:schemeClr val="tx1">
                    <a:lumMod val="85000"/>
                    <a:lumOff val="15000"/>
                  </a:schemeClr>
                </a:solidFill>
                <a:latin typeface="+mn-lt"/>
                <a:ea typeface="+mn-ea"/>
                <a:cs typeface="+mn-cs"/>
              </a:rPr>
              <a:t> the </a:t>
            </a:r>
            <a:r>
              <a:rPr lang="fr-FR" sz="1200" kern="1200" dirty="0" err="1">
                <a:solidFill>
                  <a:schemeClr val="tx1">
                    <a:lumMod val="85000"/>
                    <a:lumOff val="15000"/>
                  </a:schemeClr>
                </a:solidFill>
                <a:latin typeface="+mn-lt"/>
                <a:ea typeface="+mn-ea"/>
                <a:cs typeface="+mn-cs"/>
              </a:rPr>
              <a:t>skin's</a:t>
            </a:r>
            <a:r>
              <a:rPr lang="fr-FR" sz="1200" kern="1200" dirty="0">
                <a:solidFill>
                  <a:schemeClr val="tx1">
                    <a:lumMod val="85000"/>
                    <a:lumOff val="15000"/>
                  </a:schemeClr>
                </a:solidFill>
                <a:latin typeface="+mn-lt"/>
                <a:ea typeface="+mn-ea"/>
                <a:cs typeface="+mn-cs"/>
              </a:rPr>
              <a:t> </a:t>
            </a:r>
            <a:r>
              <a:rPr lang="fr-FR" sz="1200" kern="1200" dirty="0" err="1">
                <a:solidFill>
                  <a:schemeClr val="tx1">
                    <a:lumMod val="85000"/>
                    <a:lumOff val="15000"/>
                  </a:schemeClr>
                </a:solidFill>
                <a:latin typeface="+mn-lt"/>
                <a:ea typeface="+mn-ea"/>
                <a:cs typeface="+mn-cs"/>
              </a:rPr>
              <a:t>resistance</a:t>
            </a:r>
            <a:r>
              <a:rPr lang="fr-FR" sz="1200" kern="1200" dirty="0">
                <a:solidFill>
                  <a:schemeClr val="tx1">
                    <a:lumMod val="85000"/>
                    <a:lumOff val="15000"/>
                  </a:schemeClr>
                </a:solidFill>
                <a:latin typeface="+mn-lt"/>
                <a:ea typeface="+mn-ea"/>
                <a:cs typeface="+mn-cs"/>
              </a:rPr>
              <a:t> to </a:t>
            </a:r>
            <a:r>
              <a:rPr lang="fr-FR" sz="1200" kern="1200" dirty="0" err="1">
                <a:solidFill>
                  <a:schemeClr val="tx1">
                    <a:lumMod val="85000"/>
                    <a:lumOff val="15000"/>
                  </a:schemeClr>
                </a:solidFill>
                <a:latin typeface="+mn-lt"/>
                <a:ea typeface="+mn-ea"/>
                <a:cs typeface="+mn-cs"/>
              </a:rPr>
              <a:t>external</a:t>
            </a:r>
            <a:r>
              <a:rPr lang="fr-FR" sz="1200" kern="1200" dirty="0">
                <a:solidFill>
                  <a:schemeClr val="tx1">
                    <a:lumMod val="85000"/>
                    <a:lumOff val="15000"/>
                  </a:schemeClr>
                </a:solidFill>
                <a:latin typeface="+mn-lt"/>
                <a:ea typeface="+mn-ea"/>
                <a:cs typeface="+mn-cs"/>
              </a:rPr>
              <a:t> </a:t>
            </a:r>
            <a:r>
              <a:rPr lang="fr-FR" sz="1200" kern="1200" dirty="0" err="1">
                <a:solidFill>
                  <a:schemeClr val="tx1">
                    <a:lumMod val="85000"/>
                    <a:lumOff val="15000"/>
                  </a:schemeClr>
                </a:solidFill>
                <a:latin typeface="+mn-lt"/>
                <a:ea typeface="+mn-ea"/>
                <a:cs typeface="+mn-cs"/>
              </a:rPr>
              <a:t>aggression</a:t>
            </a:r>
            <a:endParaRPr lang="fr-FR" sz="1200" kern="1200" dirty="0">
              <a:solidFill>
                <a:schemeClr val="tx1">
                  <a:lumMod val="85000"/>
                  <a:lumOff val="15000"/>
                </a:schemeClr>
              </a:solidFill>
              <a:latin typeface="+mn-lt"/>
              <a:ea typeface="+mn-ea"/>
              <a:cs typeface="+mn-cs"/>
            </a:endParaRPr>
          </a:p>
          <a:p>
            <a:pPr algn="just"/>
            <a:r>
              <a:rPr lang="fr-FR" sz="1200" kern="1200" dirty="0" err="1">
                <a:solidFill>
                  <a:schemeClr val="tx1">
                    <a:lumMod val="85000"/>
                    <a:lumOff val="15000"/>
                  </a:schemeClr>
                </a:solidFill>
                <a:latin typeface="+mn-lt"/>
                <a:ea typeface="+mn-ea"/>
                <a:cs typeface="+mn-cs"/>
              </a:rPr>
              <a:t>Thanks</a:t>
            </a:r>
            <a:r>
              <a:rPr lang="fr-FR" sz="1200" kern="1200" dirty="0">
                <a:solidFill>
                  <a:schemeClr val="tx1">
                    <a:lumMod val="85000"/>
                    <a:lumOff val="15000"/>
                  </a:schemeClr>
                </a:solidFill>
                <a:latin typeface="+mn-lt"/>
                <a:ea typeface="+mn-ea"/>
                <a:cs typeface="+mn-cs"/>
              </a:rPr>
              <a:t> to </a:t>
            </a:r>
            <a:r>
              <a:rPr lang="fr-FR" sz="1200" kern="1200" dirty="0" err="1">
                <a:solidFill>
                  <a:schemeClr val="tx1">
                    <a:lumMod val="85000"/>
                    <a:lumOff val="15000"/>
                  </a:schemeClr>
                </a:solidFill>
                <a:latin typeface="+mn-lt"/>
                <a:ea typeface="+mn-ea"/>
                <a:cs typeface="+mn-cs"/>
              </a:rPr>
              <a:t>its</a:t>
            </a:r>
            <a:r>
              <a:rPr lang="fr-FR" sz="1200" kern="1200" dirty="0">
                <a:solidFill>
                  <a:schemeClr val="tx1">
                    <a:lumMod val="85000"/>
                    <a:lumOff val="15000"/>
                  </a:schemeClr>
                </a:solidFill>
                <a:latin typeface="+mn-lt"/>
                <a:ea typeface="+mn-ea"/>
                <a:cs typeface="+mn-cs"/>
              </a:rPr>
              <a:t> high </a:t>
            </a:r>
            <a:r>
              <a:rPr lang="fr-FR" sz="1200" kern="1200" dirty="0" err="1">
                <a:solidFill>
                  <a:schemeClr val="tx1">
                    <a:lumMod val="85000"/>
                    <a:lumOff val="15000"/>
                  </a:schemeClr>
                </a:solidFill>
                <a:latin typeface="+mn-lt"/>
                <a:ea typeface="+mn-ea"/>
                <a:cs typeface="+mn-cs"/>
              </a:rPr>
              <a:t>linoleic</a:t>
            </a:r>
            <a:r>
              <a:rPr lang="fr-FR" sz="1200" kern="1200" dirty="0">
                <a:solidFill>
                  <a:schemeClr val="tx1">
                    <a:lumMod val="85000"/>
                    <a:lumOff val="15000"/>
                  </a:schemeClr>
                </a:solidFill>
                <a:latin typeface="+mn-lt"/>
                <a:ea typeface="+mn-ea"/>
                <a:cs typeface="+mn-cs"/>
              </a:rPr>
              <a:t> </a:t>
            </a:r>
            <a:r>
              <a:rPr lang="fr-FR" sz="1200" kern="1200" dirty="0" err="1">
                <a:solidFill>
                  <a:schemeClr val="tx1">
                    <a:lumMod val="85000"/>
                    <a:lumOff val="15000"/>
                  </a:schemeClr>
                </a:solidFill>
                <a:latin typeface="+mn-lt"/>
                <a:ea typeface="+mn-ea"/>
                <a:cs typeface="+mn-cs"/>
              </a:rPr>
              <a:t>acid</a:t>
            </a:r>
            <a:r>
              <a:rPr lang="fr-FR" sz="1200" kern="1200" dirty="0">
                <a:solidFill>
                  <a:schemeClr val="tx1">
                    <a:lumMod val="85000"/>
                    <a:lumOff val="15000"/>
                  </a:schemeClr>
                </a:solidFill>
                <a:latin typeface="+mn-lt"/>
                <a:ea typeface="+mn-ea"/>
                <a:cs typeface="+mn-cs"/>
              </a:rPr>
              <a:t> content, </a:t>
            </a:r>
            <a:r>
              <a:rPr lang="fr-FR" sz="1200" kern="1200" dirty="0" err="1">
                <a:solidFill>
                  <a:schemeClr val="tx1">
                    <a:lumMod val="85000"/>
                    <a:lumOff val="15000"/>
                  </a:schemeClr>
                </a:solidFill>
                <a:latin typeface="+mn-lt"/>
                <a:ea typeface="+mn-ea"/>
                <a:cs typeface="+mn-cs"/>
              </a:rPr>
              <a:t>which</a:t>
            </a:r>
            <a:r>
              <a:rPr lang="fr-FR" sz="1200" kern="1200" dirty="0">
                <a:solidFill>
                  <a:schemeClr val="tx1">
                    <a:lumMod val="85000"/>
                    <a:lumOff val="15000"/>
                  </a:schemeClr>
                </a:solidFill>
                <a:latin typeface="+mn-lt"/>
                <a:ea typeface="+mn-ea"/>
                <a:cs typeface="+mn-cs"/>
              </a:rPr>
              <a:t> </a:t>
            </a:r>
            <a:r>
              <a:rPr lang="fr-FR" sz="1200" kern="1200" dirty="0" err="1">
                <a:solidFill>
                  <a:schemeClr val="tx1">
                    <a:lumMod val="85000"/>
                    <a:lumOff val="15000"/>
                  </a:schemeClr>
                </a:solidFill>
                <a:latin typeface="+mn-lt"/>
                <a:ea typeface="+mn-ea"/>
                <a:cs typeface="+mn-cs"/>
              </a:rPr>
              <a:t>is</a:t>
            </a:r>
            <a:r>
              <a:rPr lang="fr-FR" sz="1200" kern="1200" dirty="0">
                <a:solidFill>
                  <a:schemeClr val="tx1">
                    <a:lumMod val="85000"/>
                    <a:lumOff val="15000"/>
                  </a:schemeClr>
                </a:solidFill>
                <a:latin typeface="+mn-lt"/>
                <a:ea typeface="+mn-ea"/>
                <a:cs typeface="+mn-cs"/>
              </a:rPr>
              <a:t> essential for the formation of the </a:t>
            </a:r>
            <a:r>
              <a:rPr lang="fr-FR" sz="1200" kern="1200" dirty="0" err="1">
                <a:solidFill>
                  <a:schemeClr val="tx1">
                    <a:lumMod val="85000"/>
                    <a:lumOff val="15000"/>
                  </a:schemeClr>
                </a:solidFill>
                <a:latin typeface="+mn-lt"/>
                <a:ea typeface="+mn-ea"/>
                <a:cs typeface="+mn-cs"/>
              </a:rPr>
              <a:t>epidermal</a:t>
            </a:r>
            <a:r>
              <a:rPr lang="fr-FR" sz="1200" kern="1200" dirty="0">
                <a:solidFill>
                  <a:schemeClr val="tx1">
                    <a:lumMod val="85000"/>
                    <a:lumOff val="15000"/>
                  </a:schemeClr>
                </a:solidFill>
                <a:latin typeface="+mn-lt"/>
                <a:ea typeface="+mn-ea"/>
                <a:cs typeface="+mn-cs"/>
              </a:rPr>
              <a:t> </a:t>
            </a:r>
            <a:r>
              <a:rPr lang="fr-FR" sz="1200" kern="1200" dirty="0" err="1">
                <a:solidFill>
                  <a:schemeClr val="tx1">
                    <a:lumMod val="85000"/>
                    <a:lumOff val="15000"/>
                  </a:schemeClr>
                </a:solidFill>
                <a:latin typeface="+mn-lt"/>
                <a:ea typeface="+mn-ea"/>
                <a:cs typeface="+mn-cs"/>
              </a:rPr>
              <a:t>lipid</a:t>
            </a:r>
            <a:r>
              <a:rPr lang="fr-FR" sz="1200" kern="1200" dirty="0">
                <a:solidFill>
                  <a:schemeClr val="tx1">
                    <a:lumMod val="85000"/>
                    <a:lumOff val="15000"/>
                  </a:schemeClr>
                </a:solidFill>
                <a:latin typeface="+mn-lt"/>
                <a:ea typeface="+mn-ea"/>
                <a:cs typeface="+mn-cs"/>
              </a:rPr>
              <a:t> </a:t>
            </a:r>
            <a:r>
              <a:rPr lang="fr-FR" sz="1200" kern="1200" dirty="0" err="1">
                <a:solidFill>
                  <a:schemeClr val="tx1">
                    <a:lumMod val="85000"/>
                    <a:lumOff val="15000"/>
                  </a:schemeClr>
                </a:solidFill>
                <a:latin typeface="+mn-lt"/>
                <a:ea typeface="+mn-ea"/>
                <a:cs typeface="+mn-cs"/>
              </a:rPr>
              <a:t>barrier</a:t>
            </a:r>
            <a:r>
              <a:rPr lang="fr-FR" sz="1200" kern="1200" dirty="0">
                <a:solidFill>
                  <a:schemeClr val="tx1">
                    <a:lumMod val="85000"/>
                    <a:lumOff val="15000"/>
                  </a:schemeClr>
                </a:solidFill>
                <a:latin typeface="+mn-lt"/>
                <a:ea typeface="+mn-ea"/>
                <a:cs typeface="+mn-cs"/>
              </a:rPr>
              <a:t>. </a:t>
            </a:r>
          </a:p>
          <a:p>
            <a:pPr algn="just"/>
            <a:endParaRPr lang="fr-FR" sz="1200" kern="1200" dirty="0">
              <a:solidFill>
                <a:schemeClr val="tx1">
                  <a:lumMod val="85000"/>
                  <a:lumOff val="15000"/>
                </a:schemeClr>
              </a:solidFill>
              <a:latin typeface="+mn-lt"/>
              <a:ea typeface="+mn-ea"/>
              <a:cs typeface="+mn-cs"/>
            </a:endParaRPr>
          </a:p>
          <a:p>
            <a:pPr algn="just"/>
            <a:r>
              <a:rPr lang="fr-FR" sz="1200" kern="1200" dirty="0" err="1">
                <a:solidFill>
                  <a:schemeClr val="tx1">
                    <a:lumMod val="85000"/>
                    <a:lumOff val="15000"/>
                  </a:schemeClr>
                </a:solidFill>
                <a:latin typeface="+mn-lt"/>
                <a:ea typeface="+mn-ea"/>
                <a:cs typeface="+mn-cs"/>
              </a:rPr>
              <a:t>Vitamin</a:t>
            </a:r>
            <a:r>
              <a:rPr lang="fr-FR" sz="1200" kern="1200" dirty="0">
                <a:solidFill>
                  <a:schemeClr val="tx1">
                    <a:lumMod val="85000"/>
                    <a:lumOff val="15000"/>
                  </a:schemeClr>
                </a:solidFill>
                <a:latin typeface="+mn-lt"/>
                <a:ea typeface="+mn-ea"/>
                <a:cs typeface="+mn-cs"/>
              </a:rPr>
              <a:t> E (</a:t>
            </a:r>
            <a:r>
              <a:rPr lang="fr-FR" sz="1200" kern="1200" dirty="0" err="1">
                <a:solidFill>
                  <a:schemeClr val="tx1">
                    <a:lumMod val="85000"/>
                    <a:lumOff val="15000"/>
                  </a:schemeClr>
                </a:solidFill>
                <a:latin typeface="+mn-lt"/>
                <a:ea typeface="+mn-ea"/>
                <a:cs typeface="+mn-cs"/>
              </a:rPr>
              <a:t>synthesis</a:t>
            </a:r>
            <a:r>
              <a:rPr lang="fr-FR" sz="1200" kern="1200" dirty="0">
                <a:solidFill>
                  <a:schemeClr val="tx1">
                    <a:lumMod val="85000"/>
                    <a:lumOff val="15000"/>
                  </a:schemeClr>
                </a:solidFill>
                <a:latin typeface="+mn-lt"/>
                <a:ea typeface="+mn-ea"/>
                <a:cs typeface="+mn-cs"/>
              </a:rPr>
              <a:t>)</a:t>
            </a:r>
            <a:r>
              <a:rPr lang="fr-FR" sz="1200" kern="1200" dirty="0" err="1">
                <a:solidFill>
                  <a:schemeClr val="tx1">
                    <a:lumMod val="85000"/>
                    <a:lumOff val="15000"/>
                  </a:schemeClr>
                </a:solidFill>
                <a:latin typeface="+mn-lt"/>
                <a:ea typeface="+mn-ea"/>
                <a:cs typeface="+mn-cs"/>
              </a:rPr>
              <a:t>Anti-oxidant</a:t>
            </a:r>
            <a:r>
              <a:rPr lang="fr-FR" sz="1200" kern="1200" dirty="0">
                <a:solidFill>
                  <a:schemeClr val="tx1">
                    <a:lumMod val="85000"/>
                    <a:lumOff val="15000"/>
                  </a:schemeClr>
                </a:solidFill>
                <a:latin typeface="+mn-lt"/>
                <a:ea typeface="+mn-ea"/>
                <a:cs typeface="+mn-cs"/>
              </a:rPr>
              <a:t>, anti-free radical: </a:t>
            </a:r>
            <a:r>
              <a:rPr lang="fr-FR" sz="1200" kern="1200" dirty="0" err="1">
                <a:solidFill>
                  <a:schemeClr val="tx1">
                    <a:lumMod val="85000"/>
                    <a:lumOff val="15000"/>
                  </a:schemeClr>
                </a:solidFill>
                <a:latin typeface="+mn-lt"/>
                <a:ea typeface="+mn-ea"/>
                <a:cs typeface="+mn-cs"/>
              </a:rPr>
              <a:t>fights</a:t>
            </a:r>
            <a:r>
              <a:rPr lang="fr-FR" sz="1200" kern="1200" dirty="0">
                <a:solidFill>
                  <a:schemeClr val="tx1">
                    <a:lumMod val="85000"/>
                    <a:lumOff val="15000"/>
                  </a:schemeClr>
                </a:solidFill>
                <a:latin typeface="+mn-lt"/>
                <a:ea typeface="+mn-ea"/>
                <a:cs typeface="+mn-cs"/>
              </a:rPr>
              <a:t> </a:t>
            </a:r>
            <a:r>
              <a:rPr lang="fr-FR" sz="1200" kern="1200" dirty="0" err="1">
                <a:solidFill>
                  <a:schemeClr val="tx1">
                    <a:lumMod val="85000"/>
                    <a:lumOff val="15000"/>
                  </a:schemeClr>
                </a:solidFill>
                <a:latin typeface="+mn-lt"/>
                <a:ea typeface="+mn-ea"/>
                <a:cs typeface="+mn-cs"/>
              </a:rPr>
              <a:t>against</a:t>
            </a:r>
            <a:r>
              <a:rPr lang="fr-FR" sz="1200" kern="1200" dirty="0">
                <a:solidFill>
                  <a:schemeClr val="tx1">
                    <a:lumMod val="85000"/>
                    <a:lumOff val="15000"/>
                  </a:schemeClr>
                </a:solidFill>
                <a:latin typeface="+mn-lt"/>
                <a:ea typeface="+mn-ea"/>
                <a:cs typeface="+mn-cs"/>
              </a:rPr>
              <a:t> skin </a:t>
            </a:r>
            <a:r>
              <a:rPr lang="fr-FR" sz="1200" kern="1200" dirty="0" err="1">
                <a:solidFill>
                  <a:schemeClr val="tx1">
                    <a:lumMod val="85000"/>
                    <a:lumOff val="15000"/>
                  </a:schemeClr>
                </a:solidFill>
                <a:latin typeface="+mn-lt"/>
                <a:ea typeface="+mn-ea"/>
                <a:cs typeface="+mn-cs"/>
              </a:rPr>
              <a:t>ageing</a:t>
            </a:r>
            <a:r>
              <a:rPr lang="fr-FR" sz="1200" kern="1200" dirty="0">
                <a:solidFill>
                  <a:schemeClr val="tx1">
                    <a:lumMod val="85000"/>
                    <a:lumOff val="15000"/>
                  </a:schemeClr>
                </a:solidFill>
                <a:latin typeface="+mn-lt"/>
                <a:ea typeface="+mn-ea"/>
                <a:cs typeface="+mn-cs"/>
              </a:rPr>
              <a:t>.</a:t>
            </a:r>
          </a:p>
          <a:p>
            <a:pPr algn="just"/>
            <a:r>
              <a:rPr lang="fr-FR" sz="1200" kern="1200" dirty="0" err="1">
                <a:solidFill>
                  <a:schemeClr val="tx1">
                    <a:lumMod val="85000"/>
                    <a:lumOff val="15000"/>
                  </a:schemeClr>
                </a:solidFill>
                <a:latin typeface="+mn-lt"/>
                <a:ea typeface="+mn-ea"/>
                <a:cs typeface="+mn-cs"/>
              </a:rPr>
              <a:t>Cell</a:t>
            </a:r>
            <a:r>
              <a:rPr lang="fr-FR" sz="1200" kern="1200" dirty="0">
                <a:solidFill>
                  <a:schemeClr val="tx1">
                    <a:lumMod val="85000"/>
                    <a:lumOff val="15000"/>
                  </a:schemeClr>
                </a:solidFill>
                <a:latin typeface="+mn-lt"/>
                <a:ea typeface="+mn-ea"/>
                <a:cs typeface="+mn-cs"/>
              </a:rPr>
              <a:t> protection </a:t>
            </a:r>
            <a:r>
              <a:rPr lang="fr-FR" sz="1200" kern="1200" dirty="0" err="1">
                <a:solidFill>
                  <a:schemeClr val="tx1">
                    <a:lumMod val="85000"/>
                    <a:lumOff val="15000"/>
                  </a:schemeClr>
                </a:solidFill>
                <a:latin typeface="+mn-lt"/>
                <a:ea typeface="+mn-ea"/>
                <a:cs typeface="+mn-cs"/>
              </a:rPr>
              <a:t>Strengthens</a:t>
            </a:r>
            <a:r>
              <a:rPr lang="fr-FR" sz="1200" kern="1200" dirty="0">
                <a:solidFill>
                  <a:schemeClr val="tx1">
                    <a:lumMod val="85000"/>
                    <a:lumOff val="15000"/>
                  </a:schemeClr>
                </a:solidFill>
                <a:latin typeface="+mn-lt"/>
                <a:ea typeface="+mn-ea"/>
                <a:cs typeface="+mn-cs"/>
              </a:rPr>
              <a:t> the </a:t>
            </a:r>
            <a:r>
              <a:rPr lang="fr-FR" sz="1200" kern="1200" dirty="0" err="1">
                <a:solidFill>
                  <a:schemeClr val="tx1">
                    <a:lumMod val="85000"/>
                    <a:lumOff val="15000"/>
                  </a:schemeClr>
                </a:solidFill>
                <a:latin typeface="+mn-lt"/>
                <a:ea typeface="+mn-ea"/>
                <a:cs typeface="+mn-cs"/>
              </a:rPr>
              <a:t>hydrolipidic</a:t>
            </a:r>
            <a:r>
              <a:rPr lang="fr-FR" sz="1200" kern="1200" dirty="0">
                <a:solidFill>
                  <a:schemeClr val="tx1">
                    <a:lumMod val="85000"/>
                    <a:lumOff val="15000"/>
                  </a:schemeClr>
                </a:solidFill>
                <a:latin typeface="+mn-lt"/>
                <a:ea typeface="+mn-ea"/>
                <a:cs typeface="+mn-cs"/>
              </a:rPr>
              <a:t> film: </a:t>
            </a:r>
            <a:r>
              <a:rPr lang="fr-FR" sz="1200" kern="1200" dirty="0" err="1">
                <a:solidFill>
                  <a:schemeClr val="tx1">
                    <a:lumMod val="85000"/>
                    <a:lumOff val="15000"/>
                  </a:schemeClr>
                </a:solidFill>
                <a:latin typeface="+mn-lt"/>
                <a:ea typeface="+mn-ea"/>
                <a:cs typeface="+mn-cs"/>
              </a:rPr>
              <a:t>helps</a:t>
            </a:r>
            <a:r>
              <a:rPr lang="fr-FR" sz="1200" kern="1200" dirty="0">
                <a:solidFill>
                  <a:schemeClr val="tx1">
                    <a:lumMod val="85000"/>
                    <a:lumOff val="15000"/>
                  </a:schemeClr>
                </a:solidFill>
                <a:latin typeface="+mn-lt"/>
                <a:ea typeface="+mn-ea"/>
                <a:cs typeface="+mn-cs"/>
              </a:rPr>
              <a:t> the skin combat </a:t>
            </a:r>
            <a:r>
              <a:rPr lang="fr-FR" sz="1200" kern="1200" dirty="0" err="1">
                <a:solidFill>
                  <a:schemeClr val="tx1">
                    <a:lumMod val="85000"/>
                    <a:lumOff val="15000"/>
                  </a:schemeClr>
                </a:solidFill>
                <a:latin typeface="+mn-lt"/>
                <a:ea typeface="+mn-ea"/>
                <a:cs typeface="+mn-cs"/>
              </a:rPr>
              <a:t>dehydration</a:t>
            </a:r>
            <a:endParaRPr lang="fr-FR" sz="1200" i="0" u="sng"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C39CD1-3524-46B3-A33D-3A96A6148A9B}" type="slidenum">
              <a:rPr lang="fr-FR" smtClean="0"/>
              <a:t>10</a:t>
            </a:fld>
            <a:endParaRPr lang="fr-FR"/>
          </a:p>
        </p:txBody>
      </p:sp>
    </p:spTree>
    <p:extLst>
      <p:ext uri="{BB962C8B-B14F-4D97-AF65-F5344CB8AC3E}">
        <p14:creationId xmlns:p14="http://schemas.microsoft.com/office/powerpoint/2010/main" val="3322053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C88629C-0C3F-426B-8A7E-EC5CABFFBC73}" type="slidenum">
              <a:rPr lang="fr-FR" smtClean="0"/>
              <a:t>11</a:t>
            </a:fld>
            <a:endParaRPr lang="fr-FR"/>
          </a:p>
        </p:txBody>
      </p:sp>
    </p:spTree>
    <p:extLst>
      <p:ext uri="{BB962C8B-B14F-4D97-AF65-F5344CB8AC3E}">
        <p14:creationId xmlns:p14="http://schemas.microsoft.com/office/powerpoint/2010/main" val="2406616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NUTRI-DEFENSE</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Description</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This SOS face </a:t>
            </a:r>
            <a:r>
              <a:rPr lang="fr-FR" sz="1200" kern="1200" dirty="0" err="1">
                <a:solidFill>
                  <a:schemeClr val="tx1"/>
                </a:solidFill>
                <a:effectLst/>
                <a:latin typeface="+mn-lt"/>
                <a:ea typeface="+mn-ea"/>
                <a:cs typeface="+mn-cs"/>
              </a:rPr>
              <a:t>cream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 </a:t>
            </a:r>
            <a:r>
              <a:rPr lang="fr-FR" sz="1200" kern="1200" dirty="0" err="1">
                <a:solidFill>
                  <a:schemeClr val="tx1"/>
                </a:solidFill>
                <a:effectLst/>
                <a:latin typeface="+mn-lt"/>
                <a:ea typeface="+mn-ea"/>
                <a:cs typeface="+mn-cs"/>
              </a:rPr>
              <a:t>comfort</a:t>
            </a:r>
            <a:r>
              <a:rPr lang="fr-FR" sz="1200" kern="1200" dirty="0">
                <a:solidFill>
                  <a:schemeClr val="tx1"/>
                </a:solidFill>
                <a:effectLst/>
                <a:latin typeface="+mn-lt"/>
                <a:ea typeface="+mn-ea"/>
                <a:cs typeface="+mn-cs"/>
              </a:rPr>
              <a:t> for dry to </a:t>
            </a:r>
            <a:r>
              <a:rPr lang="fr-FR" sz="1200" kern="1200" dirty="0" err="1">
                <a:solidFill>
                  <a:schemeClr val="tx1"/>
                </a:solidFill>
                <a:effectLst/>
                <a:latin typeface="+mn-lt"/>
                <a:ea typeface="+mn-ea"/>
                <a:cs typeface="+mn-cs"/>
              </a:rPr>
              <a:t>very</a:t>
            </a:r>
            <a:r>
              <a:rPr lang="fr-FR" sz="1200" kern="1200" dirty="0">
                <a:solidFill>
                  <a:schemeClr val="tx1"/>
                </a:solidFill>
                <a:effectLst/>
                <a:latin typeface="+mn-lt"/>
                <a:ea typeface="+mn-ea"/>
                <a:cs typeface="+mn-cs"/>
              </a:rPr>
              <a:t> dry skin. </a:t>
            </a:r>
            <a:r>
              <a:rPr lang="fr-FR" sz="1200" kern="1200" dirty="0" err="1">
                <a:solidFill>
                  <a:schemeClr val="tx1"/>
                </a:solidFill>
                <a:effectLst/>
                <a:latin typeface="+mn-lt"/>
                <a:ea typeface="+mn-ea"/>
                <a:cs typeface="+mn-cs"/>
              </a:rPr>
              <a:t>Its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repairing</a:t>
            </a:r>
            <a:r>
              <a:rPr lang="fr-FR" sz="1200" kern="1200" dirty="0">
                <a:solidFill>
                  <a:schemeClr val="tx1"/>
                </a:solidFill>
                <a:effectLst/>
                <a:latin typeface="+mn-lt"/>
                <a:ea typeface="+mn-ea"/>
                <a:cs typeface="+mn-cs"/>
              </a:rPr>
              <a:t> active </a:t>
            </a:r>
            <a:r>
              <a:rPr lang="fr-FR" sz="1200" kern="1200" dirty="0" err="1">
                <a:solidFill>
                  <a:schemeClr val="tx1"/>
                </a:solidFill>
                <a:effectLst/>
                <a:latin typeface="+mn-lt"/>
                <a:ea typeface="+mn-ea"/>
                <a:cs typeface="+mn-cs"/>
              </a:rPr>
              <a:t>ingredients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organic</a:t>
            </a:r>
            <a:r>
              <a:rPr lang="fr-FR" sz="1200" kern="1200" dirty="0">
                <a:solidFill>
                  <a:schemeClr val="tx1"/>
                </a:solidFill>
                <a:effectLst/>
                <a:latin typeface="+mn-lt"/>
                <a:ea typeface="+mn-ea"/>
                <a:cs typeface="+mn-cs"/>
              </a:rPr>
              <a:t> Sacha </a:t>
            </a:r>
            <a:r>
              <a:rPr lang="fr-FR" sz="1200" kern="1200" dirty="0" err="1">
                <a:solidFill>
                  <a:schemeClr val="tx1"/>
                </a:solidFill>
                <a:effectLst/>
                <a:latin typeface="+mn-lt"/>
                <a:ea typeface="+mn-ea"/>
                <a:cs typeface="+mn-cs"/>
              </a:rPr>
              <a:t>Inchi</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shea</a:t>
            </a:r>
            <a:r>
              <a:rPr lang="fr-FR" sz="1200" kern="1200" dirty="0">
                <a:solidFill>
                  <a:schemeClr val="tx1"/>
                </a:solidFill>
                <a:effectLst/>
                <a:latin typeface="+mn-lt"/>
                <a:ea typeface="+mn-ea"/>
                <a:cs typeface="+mn-cs"/>
              </a:rPr>
              <a:t> butter and </a:t>
            </a:r>
            <a:r>
              <a:rPr lang="fr-FR" sz="1200" kern="1200" dirty="0" err="1">
                <a:solidFill>
                  <a:schemeClr val="tx1"/>
                </a:solidFill>
                <a:effectLst/>
                <a:latin typeface="+mn-lt"/>
                <a:ea typeface="+mn-ea"/>
                <a:cs typeface="+mn-cs"/>
              </a:rPr>
              <a:t>avocado</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oil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intensely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nourish</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epidermis</a:t>
            </a:r>
            <a:r>
              <a:rPr lang="fr-FR" sz="1200" kern="1200" dirty="0">
                <a:solidFill>
                  <a:schemeClr val="tx1"/>
                </a:solidFill>
                <a:effectLst/>
                <a:latin typeface="+mn-lt"/>
                <a:ea typeface="+mn-ea"/>
                <a:cs typeface="+mn-cs"/>
              </a:rPr>
              <a:t>. Rich in </a:t>
            </a:r>
            <a:r>
              <a:rPr lang="fr-FR" sz="1200" kern="1200" dirty="0" err="1">
                <a:solidFill>
                  <a:schemeClr val="tx1"/>
                </a:solidFill>
                <a:effectLst/>
                <a:latin typeface="+mn-lt"/>
                <a:ea typeface="+mn-ea"/>
                <a:cs typeface="+mn-cs"/>
              </a:rPr>
              <a:t>probiotics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associated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co-enzyme Q10 and </a:t>
            </a:r>
            <a:r>
              <a:rPr lang="fr-FR" sz="1200" kern="1200" dirty="0" err="1">
                <a:solidFill>
                  <a:schemeClr val="tx1"/>
                </a:solidFill>
                <a:effectLst/>
                <a:latin typeface="+mn-lt"/>
                <a:ea typeface="+mn-ea"/>
                <a:cs typeface="+mn-cs"/>
              </a:rPr>
              <a:t>anti-oxidant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vitamins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it</a:t>
            </a:r>
            <a:r>
              <a:rPr lang="fr-FR" sz="1200" kern="1200" dirty="0">
                <a:solidFill>
                  <a:schemeClr val="tx1"/>
                </a:solidFill>
                <a:effectLst/>
                <a:latin typeface="+mn-lt"/>
                <a:ea typeface="+mn-ea"/>
                <a:cs typeface="+mn-cs"/>
              </a:rPr>
              <a:t> boosts the </a:t>
            </a:r>
            <a:r>
              <a:rPr lang="fr-FR" sz="1200" kern="1200" dirty="0" err="1">
                <a:solidFill>
                  <a:schemeClr val="tx1"/>
                </a:solidFill>
                <a:effectLst/>
                <a:latin typeface="+mn-lt"/>
                <a:ea typeface="+mn-ea"/>
                <a:cs typeface="+mn-cs"/>
              </a:rPr>
              <a:t>skin's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natural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defences</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better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fight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against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environmental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aggressions</a:t>
            </a:r>
            <a:r>
              <a:rPr lang="fr-FR" sz="1200" kern="1200" dirty="0">
                <a:solidFill>
                  <a:schemeClr val="tx1"/>
                </a:solidFill>
                <a:effectLst/>
                <a:latin typeface="+mn-lt"/>
                <a:ea typeface="+mn-ea"/>
                <a:cs typeface="+mn-cs"/>
              </a:rPr>
              <a:t>. Soft and </a:t>
            </a:r>
            <a:r>
              <a:rPr lang="fr-FR" sz="1200" kern="1200" dirty="0" err="1">
                <a:solidFill>
                  <a:schemeClr val="tx1"/>
                </a:solidFill>
                <a:effectLst/>
                <a:latin typeface="+mn-lt"/>
                <a:ea typeface="+mn-ea"/>
                <a:cs typeface="+mn-cs"/>
              </a:rPr>
              <a:t>creamy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soothes</a:t>
            </a:r>
            <a:r>
              <a:rPr lang="fr-FR" sz="1200" kern="1200" dirty="0">
                <a:solidFill>
                  <a:schemeClr val="tx1"/>
                </a:solidFill>
                <a:effectLst/>
                <a:latin typeface="+mn-lt"/>
                <a:ea typeface="+mn-ea"/>
                <a:cs typeface="+mn-cs"/>
              </a:rPr>
              <a:t> feelings of </a:t>
            </a:r>
            <a:r>
              <a:rPr lang="fr-FR" sz="1200" kern="1200" dirty="0" err="1">
                <a:solidFill>
                  <a:schemeClr val="tx1"/>
                </a:solidFill>
                <a:effectLst/>
                <a:latin typeface="+mn-lt"/>
                <a:ea typeface="+mn-ea"/>
                <a:cs typeface="+mn-cs"/>
              </a:rPr>
              <a:t>tightness</a:t>
            </a:r>
            <a:r>
              <a:rPr lang="fr-FR" sz="1200" kern="1200" dirty="0">
                <a:solidFill>
                  <a:schemeClr val="tx1"/>
                </a:solidFill>
                <a:effectLst/>
                <a:latin typeface="+mn-lt"/>
                <a:ea typeface="+mn-ea"/>
                <a:cs typeface="+mn-cs"/>
              </a:rPr>
              <a:t> and irritation. Nutri Défense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ideal</a:t>
            </a:r>
            <a:r>
              <a:rPr lang="fr-FR" sz="1200" kern="1200" dirty="0">
                <a:solidFill>
                  <a:schemeClr val="tx1"/>
                </a:solidFill>
                <a:effectLst/>
                <a:latin typeface="+mn-lt"/>
                <a:ea typeface="+mn-ea"/>
                <a:cs typeface="+mn-cs"/>
              </a:rPr>
              <a:t> care for skin in </a:t>
            </a:r>
            <a:r>
              <a:rPr lang="fr-FR" sz="1200" kern="1200" dirty="0" err="1">
                <a:solidFill>
                  <a:schemeClr val="tx1"/>
                </a:solidFill>
                <a:effectLst/>
                <a:latin typeface="+mn-lt"/>
                <a:ea typeface="+mn-ea"/>
                <a:cs typeface="+mn-cs"/>
              </a:rPr>
              <a:t>distress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that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quickly</a:t>
            </a:r>
            <a:r>
              <a:rPr lang="fr-FR" sz="1200" kern="1200" dirty="0">
                <a:solidFill>
                  <a:schemeClr val="tx1"/>
                </a:solidFill>
                <a:effectLst/>
                <a:latin typeface="+mn-lt"/>
                <a:ea typeface="+mn-ea"/>
                <a:cs typeface="+mn-cs"/>
              </a:rPr>
              <a:t> regains </a:t>
            </a:r>
            <a:r>
              <a:rPr lang="fr-FR" sz="1200" kern="1200" dirty="0" err="1">
                <a:solidFill>
                  <a:schemeClr val="tx1"/>
                </a:solidFill>
                <a:effectLst/>
                <a:latin typeface="+mn-lt"/>
                <a:ea typeface="+mn-ea"/>
                <a:cs typeface="+mn-cs"/>
              </a:rPr>
              <a:t>comfort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suppleness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velvetiness</a:t>
            </a:r>
            <a:r>
              <a:rPr lang="fr-FR" sz="1200" kern="1200" dirty="0">
                <a:solidFill>
                  <a:schemeClr val="tx1"/>
                </a:solidFill>
                <a:effectLst/>
                <a:latin typeface="+mn-lt"/>
                <a:ea typeface="+mn-ea"/>
                <a:cs typeface="+mn-cs"/>
              </a:rPr>
              <a:t> and radiance.</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Promise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Intense SOS </a:t>
            </a:r>
            <a:r>
              <a:rPr lang="fr-FR" sz="1200" kern="1200" dirty="0" err="1">
                <a:solidFill>
                  <a:schemeClr val="tx1"/>
                </a:solidFill>
                <a:effectLst/>
                <a:latin typeface="+mn-lt"/>
                <a:ea typeface="+mn-ea"/>
                <a:cs typeface="+mn-cs"/>
              </a:rPr>
              <a:t>comfort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cream</a:t>
            </a:r>
            <a:r>
              <a:rPr lang="fr-FR" sz="1200" kern="1200" dirty="0">
                <a:solidFill>
                  <a:schemeClr val="tx1"/>
                </a:solidFill>
                <a:effectLst/>
                <a:latin typeface="+mn-lt"/>
                <a:ea typeface="+mn-ea"/>
                <a:cs typeface="+mn-cs"/>
              </a:rPr>
              <a:t> for dry to </a:t>
            </a:r>
            <a:r>
              <a:rPr lang="fr-FR" sz="1200" kern="1200" dirty="0" err="1">
                <a:solidFill>
                  <a:schemeClr val="tx1"/>
                </a:solidFill>
                <a:effectLst/>
                <a:latin typeface="+mn-lt"/>
                <a:ea typeface="+mn-ea"/>
                <a:cs typeface="+mn-cs"/>
              </a:rPr>
              <a:t>very</a:t>
            </a:r>
            <a:r>
              <a:rPr lang="fr-FR" sz="1200" kern="1200" dirty="0">
                <a:solidFill>
                  <a:schemeClr val="tx1"/>
                </a:solidFill>
                <a:effectLst/>
                <a:latin typeface="+mn-lt"/>
                <a:ea typeface="+mn-ea"/>
                <a:cs typeface="+mn-cs"/>
              </a:rPr>
              <a:t> dry skin and </a:t>
            </a:r>
            <a:r>
              <a:rPr lang="fr-FR" sz="1200" kern="1200" dirty="0" err="1">
                <a:solidFill>
                  <a:schemeClr val="tx1"/>
                </a:solidFill>
                <a:effectLst/>
                <a:latin typeface="+mn-lt"/>
                <a:ea typeface="+mn-ea"/>
                <a:cs typeface="+mn-cs"/>
              </a:rPr>
              <a:t>repair</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For </a:t>
            </a:r>
            <a:r>
              <a:rPr lang="fr-FR" sz="1200" u="sng" kern="1200" dirty="0" err="1">
                <a:solidFill>
                  <a:schemeClr val="tx1"/>
                </a:solidFill>
                <a:effectLst/>
                <a:latin typeface="+mn-lt"/>
                <a:ea typeface="+mn-ea"/>
                <a:cs typeface="+mn-cs"/>
              </a:rPr>
              <a:t>whom</a:t>
            </a:r>
            <a:r>
              <a:rPr lang="fr-FR" sz="1200" u="sng"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Dry to </a:t>
            </a:r>
            <a:r>
              <a:rPr lang="fr-FR" sz="1200" kern="1200" dirty="0" err="1">
                <a:solidFill>
                  <a:schemeClr val="tx1"/>
                </a:solidFill>
                <a:effectLst/>
                <a:latin typeface="+mn-lt"/>
                <a:ea typeface="+mn-ea"/>
                <a:cs typeface="+mn-cs"/>
              </a:rPr>
              <a:t>very</a:t>
            </a:r>
            <a:r>
              <a:rPr lang="fr-FR" sz="1200" kern="1200" dirty="0">
                <a:solidFill>
                  <a:schemeClr val="tx1"/>
                </a:solidFill>
                <a:effectLst/>
                <a:latin typeface="+mn-lt"/>
                <a:ea typeface="+mn-ea"/>
                <a:cs typeface="+mn-cs"/>
              </a:rPr>
              <a:t> dry skin</a:t>
            </a:r>
          </a:p>
          <a:p>
            <a:r>
              <a:rPr lang="fr-FR" sz="1200" kern="1200" dirty="0">
                <a:solidFill>
                  <a:schemeClr val="tx1"/>
                </a:solidFill>
                <a:effectLst/>
                <a:latin typeface="+mn-lt"/>
                <a:ea typeface="+mn-ea"/>
                <a:cs typeface="+mn-cs"/>
              </a:rPr>
              <a:t>All </a:t>
            </a:r>
            <a:r>
              <a:rPr lang="fr-FR" sz="1200" kern="1200" dirty="0" err="1">
                <a:solidFill>
                  <a:schemeClr val="tx1"/>
                </a:solidFill>
                <a:effectLst/>
                <a:latin typeface="+mn-lt"/>
                <a:ea typeface="+mn-ea"/>
                <a:cs typeface="+mn-cs"/>
              </a:rPr>
              <a:t>ages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t>
            </a:r>
            <a:r>
              <a:rPr lang="fr-FR" sz="1200" kern="1200" dirty="0" err="1">
                <a:solidFill>
                  <a:schemeClr val="tx1"/>
                </a:solidFill>
                <a:effectLst/>
                <a:latin typeface="+mn-lt"/>
                <a:ea typeface="+mn-ea"/>
                <a:cs typeface="+mn-cs"/>
              </a:rPr>
              <a:t>My</a:t>
            </a:r>
            <a:r>
              <a:rPr lang="fr-FR" sz="1200" kern="1200" dirty="0">
                <a:solidFill>
                  <a:schemeClr val="tx1"/>
                </a:solidFill>
                <a:effectLst/>
                <a:latin typeface="+mn-lt"/>
                <a:ea typeface="+mn-ea"/>
                <a:cs typeface="+mn-cs"/>
              </a:rPr>
              <a:t> skin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uncomfortable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tight</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itchy</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t>
            </a:r>
            <a:r>
              <a:rPr lang="fr-FR" sz="1200" kern="1200" dirty="0" err="1">
                <a:solidFill>
                  <a:schemeClr val="tx1"/>
                </a:solidFill>
                <a:effectLst/>
                <a:latin typeface="+mn-lt"/>
                <a:ea typeface="+mn-ea"/>
                <a:cs typeface="+mn-cs"/>
              </a:rPr>
              <a:t>Applying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day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cream</a:t>
            </a:r>
            <a:r>
              <a:rPr lang="fr-FR" sz="1200" kern="1200" dirty="0">
                <a:solidFill>
                  <a:schemeClr val="tx1"/>
                </a:solidFill>
                <a:effectLst/>
                <a:latin typeface="+mn-lt"/>
                <a:ea typeface="+mn-ea"/>
                <a:cs typeface="+mn-cs"/>
              </a:rPr>
              <a:t> in the </a:t>
            </a:r>
            <a:r>
              <a:rPr lang="fr-FR" sz="1200" kern="1200" dirty="0" err="1">
                <a:solidFill>
                  <a:schemeClr val="tx1"/>
                </a:solidFill>
                <a:effectLst/>
                <a:latin typeface="+mn-lt"/>
                <a:ea typeface="+mn-ea"/>
                <a:cs typeface="+mn-cs"/>
              </a:rPr>
              <a:t>morning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not </a:t>
            </a:r>
            <a:r>
              <a:rPr lang="fr-FR" sz="1200" kern="1200" dirty="0" err="1">
                <a:solidFill>
                  <a:schemeClr val="tx1"/>
                </a:solidFill>
                <a:effectLst/>
                <a:latin typeface="+mn-lt"/>
                <a:ea typeface="+mn-ea"/>
                <a:cs typeface="+mn-cs"/>
              </a:rPr>
              <a:t>enough</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a:t>
            </a:r>
            <a:r>
              <a:rPr lang="fr-FR" sz="1200" kern="1200" dirty="0" err="1">
                <a:solidFill>
                  <a:schemeClr val="tx1"/>
                </a:solidFill>
                <a:effectLst/>
                <a:latin typeface="+mn-lt"/>
                <a:ea typeface="+mn-ea"/>
                <a:cs typeface="+mn-cs"/>
              </a:rPr>
              <a:t>My</a:t>
            </a:r>
            <a:r>
              <a:rPr lang="fr-FR" sz="1200" kern="1200" dirty="0">
                <a:solidFill>
                  <a:schemeClr val="tx1"/>
                </a:solidFill>
                <a:effectLst/>
                <a:latin typeface="+mn-lt"/>
                <a:ea typeface="+mn-ea"/>
                <a:cs typeface="+mn-cs"/>
              </a:rPr>
              <a:t> skin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weakened</a:t>
            </a:r>
            <a:r>
              <a:rPr lang="fr-FR" sz="1200" kern="1200" dirty="0">
                <a:solidFill>
                  <a:schemeClr val="tx1"/>
                </a:solidFill>
                <a:effectLst/>
                <a:latin typeface="+mn-lt"/>
                <a:ea typeface="+mn-ea"/>
                <a:cs typeface="+mn-cs"/>
              </a:rPr>
              <a:t> and has </a:t>
            </a:r>
            <a:r>
              <a:rPr lang="fr-FR" sz="1200" kern="1200" dirty="0" err="1">
                <a:solidFill>
                  <a:schemeClr val="tx1"/>
                </a:solidFill>
                <a:effectLst/>
                <a:latin typeface="+mn-lt"/>
                <a:ea typeface="+mn-ea"/>
                <a:cs typeface="+mn-cs"/>
              </a:rPr>
              <a:t>scabs</a:t>
            </a:r>
            <a:r>
              <a:rPr lang="fr-FR" sz="1200" kern="1200" dirty="0">
                <a:solidFill>
                  <a:schemeClr val="tx1"/>
                </a:solidFill>
                <a:effectLst/>
                <a:latin typeface="+mn-lt"/>
                <a:ea typeface="+mn-ea"/>
                <a:cs typeface="+mn-cs"/>
              </a:rPr>
              <a:t>".</a:t>
            </a:r>
          </a:p>
          <a:p>
            <a:endParaRPr lang="fr-FR" sz="1200" kern="1200" dirty="0">
              <a:solidFill>
                <a:schemeClr val="tx1"/>
              </a:solidFill>
              <a:effectLst/>
              <a:latin typeface="+mn-lt"/>
              <a:ea typeface="+mn-ea"/>
              <a:cs typeface="+mn-cs"/>
            </a:endParaRPr>
          </a:p>
          <a:p>
            <a:r>
              <a:rPr lang="fr-FR" sz="1200" u="sng" kern="1200" dirty="0" err="1">
                <a:solidFill>
                  <a:schemeClr val="tx1"/>
                </a:solidFill>
                <a:effectLst/>
                <a:latin typeface="+mn-lt"/>
                <a:ea typeface="+mn-ea"/>
                <a:cs typeface="+mn-cs"/>
              </a:rPr>
              <a:t>Ingredients</a:t>
            </a:r>
            <a:endParaRPr lang="fr-FR"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Organic</a:t>
            </a:r>
            <a:r>
              <a:rPr lang="fr-FR" sz="1200" kern="1200" dirty="0">
                <a:solidFill>
                  <a:schemeClr val="tx1"/>
                </a:solidFill>
                <a:effectLst/>
                <a:latin typeface="+mn-lt"/>
                <a:ea typeface="+mn-ea"/>
                <a:cs typeface="+mn-cs"/>
              </a:rPr>
              <a:t> Sacha </a:t>
            </a:r>
            <a:r>
              <a:rPr lang="fr-FR" sz="1200" kern="1200" dirty="0" err="1">
                <a:solidFill>
                  <a:schemeClr val="tx1"/>
                </a:solidFill>
                <a:effectLst/>
                <a:latin typeface="+mn-lt"/>
                <a:ea typeface="+mn-ea"/>
                <a:cs typeface="+mn-cs"/>
              </a:rPr>
              <a:t>Inchi</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oil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nourishing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repairing</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This </a:t>
            </a:r>
            <a:r>
              <a:rPr lang="fr-FR" sz="1200" kern="1200" dirty="0" err="1">
                <a:solidFill>
                  <a:schemeClr val="tx1"/>
                </a:solidFill>
                <a:effectLst/>
                <a:latin typeface="+mn-lt"/>
                <a:ea typeface="+mn-ea"/>
                <a:cs typeface="+mn-cs"/>
              </a:rPr>
              <a:t>oil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certified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organic</a:t>
            </a:r>
            <a:r>
              <a:rPr lang="fr-FR" sz="1200" kern="1200" dirty="0">
                <a:solidFill>
                  <a:schemeClr val="tx1"/>
                </a:solidFill>
                <a:effectLst/>
                <a:latin typeface="+mn-lt"/>
                <a:ea typeface="+mn-ea"/>
                <a:cs typeface="+mn-cs"/>
              </a:rPr>
              <a:t> ECOCERT. It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derived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from</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seeds</a:t>
            </a:r>
            <a:r>
              <a:rPr lang="fr-FR" sz="1200" kern="1200" dirty="0">
                <a:solidFill>
                  <a:schemeClr val="tx1"/>
                </a:solidFill>
                <a:effectLst/>
                <a:latin typeface="+mn-lt"/>
                <a:ea typeface="+mn-ea"/>
                <a:cs typeface="+mn-cs"/>
              </a:rPr>
              <a:t> of a plant native to the </a:t>
            </a:r>
            <a:r>
              <a:rPr lang="fr-FR" sz="1200" kern="1200" dirty="0" err="1">
                <a:solidFill>
                  <a:schemeClr val="tx1"/>
                </a:solidFill>
                <a:effectLst/>
                <a:latin typeface="+mn-lt"/>
                <a:ea typeface="+mn-ea"/>
                <a:cs typeface="+mn-cs"/>
              </a:rPr>
              <a:t>Amazonian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forest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used</a:t>
            </a:r>
            <a:r>
              <a:rPr lang="fr-FR" sz="1200" kern="1200" dirty="0">
                <a:solidFill>
                  <a:schemeClr val="tx1"/>
                </a:solidFill>
                <a:effectLst/>
                <a:latin typeface="+mn-lt"/>
                <a:ea typeface="+mn-ea"/>
                <a:cs typeface="+mn-cs"/>
              </a:rPr>
              <a:t> by the </a:t>
            </a:r>
            <a:r>
              <a:rPr lang="fr-FR" sz="1200" kern="1200" dirty="0" err="1">
                <a:solidFill>
                  <a:schemeClr val="tx1"/>
                </a:solidFill>
                <a:effectLst/>
                <a:latin typeface="+mn-lt"/>
                <a:ea typeface="+mn-ea"/>
                <a:cs typeface="+mn-cs"/>
              </a:rPr>
              <a:t>Indians</a:t>
            </a:r>
            <a:r>
              <a:rPr lang="fr-FR" sz="1200" kern="1200" dirty="0">
                <a:solidFill>
                  <a:schemeClr val="tx1"/>
                </a:solidFill>
                <a:effectLst/>
                <a:latin typeface="+mn-lt"/>
                <a:ea typeface="+mn-ea"/>
                <a:cs typeface="+mn-cs"/>
              </a:rPr>
              <a:t> for </a:t>
            </a:r>
            <a:r>
              <a:rPr lang="fr-FR" sz="1200" kern="1200" dirty="0" err="1">
                <a:solidFill>
                  <a:schemeClr val="tx1"/>
                </a:solidFill>
                <a:effectLst/>
                <a:latin typeface="+mn-lt"/>
                <a:ea typeface="+mn-ea"/>
                <a:cs typeface="+mn-cs"/>
              </a:rPr>
              <a:t>its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many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virtues</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It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richest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oil</a:t>
            </a:r>
            <a:r>
              <a:rPr lang="fr-FR" sz="1200" kern="1200" dirty="0">
                <a:solidFill>
                  <a:schemeClr val="tx1"/>
                </a:solidFill>
                <a:effectLst/>
                <a:latin typeface="+mn-lt"/>
                <a:ea typeface="+mn-ea"/>
                <a:cs typeface="+mn-cs"/>
              </a:rPr>
              <a:t> in essential </a:t>
            </a:r>
            <a:r>
              <a:rPr lang="fr-FR" sz="1200" kern="1200" dirty="0" err="1">
                <a:solidFill>
                  <a:schemeClr val="tx1"/>
                </a:solidFill>
                <a:effectLst/>
                <a:latin typeface="+mn-lt"/>
                <a:ea typeface="+mn-ea"/>
                <a:cs typeface="+mn-cs"/>
              </a:rPr>
              <a:t>fatty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acids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EFAs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composed</a:t>
            </a:r>
            <a:r>
              <a:rPr lang="fr-FR" sz="1200" kern="1200" dirty="0">
                <a:solidFill>
                  <a:schemeClr val="tx1"/>
                </a:solidFill>
                <a:effectLst/>
                <a:latin typeface="+mn-lt"/>
                <a:ea typeface="+mn-ea"/>
                <a:cs typeface="+mn-cs"/>
              </a:rPr>
              <a:t> of more </a:t>
            </a:r>
            <a:r>
              <a:rPr lang="fr-FR" sz="1200" kern="1200" dirty="0" err="1">
                <a:solidFill>
                  <a:schemeClr val="tx1"/>
                </a:solidFill>
                <a:effectLst/>
                <a:latin typeface="+mn-lt"/>
                <a:ea typeface="+mn-ea"/>
                <a:cs typeface="+mn-cs"/>
              </a:rPr>
              <a:t>than</a:t>
            </a:r>
            <a:r>
              <a:rPr lang="fr-FR" sz="1200" kern="1200" dirty="0">
                <a:solidFill>
                  <a:schemeClr val="tx1"/>
                </a:solidFill>
                <a:effectLst/>
                <a:latin typeface="+mn-lt"/>
                <a:ea typeface="+mn-ea"/>
                <a:cs typeface="+mn-cs"/>
              </a:rPr>
              <a:t> 80% </a:t>
            </a:r>
            <a:r>
              <a:rPr lang="fr-FR" sz="1200" kern="1200" dirty="0" err="1">
                <a:solidFill>
                  <a:schemeClr val="tx1"/>
                </a:solidFill>
                <a:effectLst/>
                <a:latin typeface="+mn-lt"/>
                <a:ea typeface="+mn-ea"/>
                <a:cs typeface="+mn-cs"/>
              </a:rPr>
              <a:t>EFAs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omega</a:t>
            </a:r>
            <a:r>
              <a:rPr lang="fr-FR" sz="1200" kern="1200" dirty="0">
                <a:solidFill>
                  <a:schemeClr val="tx1"/>
                </a:solidFill>
                <a:effectLst/>
                <a:latin typeface="+mn-lt"/>
                <a:ea typeface="+mn-ea"/>
                <a:cs typeface="+mn-cs"/>
              </a:rPr>
              <a:t> 3 and 6) and </a:t>
            </a:r>
            <a:r>
              <a:rPr lang="fr-FR" sz="1200" kern="1200" dirty="0" err="1">
                <a:solidFill>
                  <a:schemeClr val="tx1"/>
                </a:solidFill>
                <a:effectLst/>
                <a:latin typeface="+mn-lt"/>
                <a:ea typeface="+mn-ea"/>
                <a:cs typeface="+mn-cs"/>
              </a:rPr>
              <a:t>also</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contains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omega</a:t>
            </a:r>
            <a:r>
              <a:rPr lang="fr-FR" sz="1200" kern="1200" dirty="0">
                <a:solidFill>
                  <a:schemeClr val="tx1"/>
                </a:solidFill>
                <a:effectLst/>
                <a:latin typeface="+mn-lt"/>
                <a:ea typeface="+mn-ea"/>
                <a:cs typeface="+mn-cs"/>
              </a:rPr>
              <a:t> 9.</a:t>
            </a:r>
          </a:p>
          <a:p>
            <a:pPr lvl="0"/>
            <a:r>
              <a:rPr lang="fr-FR" sz="1200" kern="1200" dirty="0" err="1">
                <a:solidFill>
                  <a:schemeClr val="tx1"/>
                </a:solidFill>
                <a:effectLst/>
                <a:latin typeface="+mn-lt"/>
                <a:ea typeface="+mn-ea"/>
                <a:cs typeface="+mn-cs"/>
              </a:rPr>
              <a:t>Shea</a:t>
            </a:r>
            <a:r>
              <a:rPr lang="fr-FR" sz="1200" kern="1200" dirty="0">
                <a:solidFill>
                  <a:schemeClr val="tx1"/>
                </a:solidFill>
                <a:effectLst/>
                <a:latin typeface="+mn-lt"/>
                <a:ea typeface="+mn-ea"/>
                <a:cs typeface="+mn-cs"/>
              </a:rPr>
              <a:t> butter: </a:t>
            </a:r>
            <a:r>
              <a:rPr lang="fr-FR" sz="1200" kern="1200" dirty="0" err="1">
                <a:solidFill>
                  <a:schemeClr val="tx1"/>
                </a:solidFill>
                <a:effectLst/>
                <a:latin typeface="+mn-lt"/>
                <a:ea typeface="+mn-ea"/>
                <a:cs typeface="+mn-cs"/>
              </a:rPr>
              <a:t>nourishing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repairing</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It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derived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from</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crushed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roasted</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ground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almond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contained</a:t>
            </a:r>
            <a:r>
              <a:rPr lang="fr-FR" sz="1200" kern="1200" dirty="0">
                <a:solidFill>
                  <a:schemeClr val="tx1"/>
                </a:solidFill>
                <a:effectLst/>
                <a:latin typeface="+mn-lt"/>
                <a:ea typeface="+mn-ea"/>
                <a:cs typeface="+mn-cs"/>
              </a:rPr>
              <a:t> in the </a:t>
            </a:r>
            <a:r>
              <a:rPr lang="fr-FR" sz="1200" kern="1200" dirty="0" err="1">
                <a:solidFill>
                  <a:schemeClr val="tx1"/>
                </a:solidFill>
                <a:effectLst/>
                <a:latin typeface="+mn-lt"/>
                <a:ea typeface="+mn-ea"/>
                <a:cs typeface="+mn-cs"/>
              </a:rPr>
              <a:t>shea</a:t>
            </a:r>
            <a:r>
              <a:rPr lang="fr-FR" sz="1200" kern="1200" dirty="0">
                <a:solidFill>
                  <a:schemeClr val="tx1"/>
                </a:solidFill>
                <a:effectLst/>
                <a:latin typeface="+mn-lt"/>
                <a:ea typeface="+mn-ea"/>
                <a:cs typeface="+mn-cs"/>
              </a:rPr>
              <a:t> fruit. It has a high </a:t>
            </a:r>
            <a:r>
              <a:rPr lang="fr-FR" sz="1200" kern="1200" dirty="0" err="1">
                <a:solidFill>
                  <a:schemeClr val="tx1"/>
                </a:solidFill>
                <a:effectLst/>
                <a:latin typeface="+mn-lt"/>
                <a:ea typeface="+mn-ea"/>
                <a:cs typeface="+mn-cs"/>
              </a:rPr>
              <a:t>unsaponifiable</a:t>
            </a:r>
            <a:r>
              <a:rPr lang="fr-FR" sz="1200" kern="1200" dirty="0">
                <a:solidFill>
                  <a:schemeClr val="tx1"/>
                </a:solidFill>
                <a:effectLst/>
                <a:latin typeface="+mn-lt"/>
                <a:ea typeface="+mn-ea"/>
                <a:cs typeface="+mn-cs"/>
              </a:rPr>
              <a:t> content of 5% (</a:t>
            </a:r>
            <a:r>
              <a:rPr lang="fr-FR" sz="1200" kern="1200" dirty="0" err="1">
                <a:solidFill>
                  <a:schemeClr val="tx1"/>
                </a:solidFill>
                <a:effectLst/>
                <a:latin typeface="+mn-lt"/>
                <a:ea typeface="+mn-ea"/>
                <a:cs typeface="+mn-cs"/>
              </a:rPr>
              <a:t>terpene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alcohols</a:t>
            </a:r>
            <a:r>
              <a:rPr lang="fr-FR" sz="1200" kern="1200" dirty="0">
                <a:solidFill>
                  <a:schemeClr val="tx1"/>
                </a:solidFill>
                <a:effectLst/>
                <a:latin typeface="+mn-lt"/>
                <a:ea typeface="+mn-ea"/>
                <a:cs typeface="+mn-cs"/>
              </a:rPr>
              <a:t>: esters of </a:t>
            </a:r>
            <a:r>
              <a:rPr lang="fr-FR" sz="1200" kern="1200" dirty="0" err="1">
                <a:solidFill>
                  <a:schemeClr val="tx1"/>
                </a:solidFill>
                <a:effectLst/>
                <a:latin typeface="+mn-lt"/>
                <a:ea typeface="+mn-ea"/>
                <a:cs typeface="+mn-cs"/>
              </a:rPr>
              <a:t>cinnamic</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acid</a:t>
            </a:r>
            <a:r>
              <a:rPr lang="fr-FR" sz="1200" kern="1200" dirty="0">
                <a:solidFill>
                  <a:schemeClr val="tx1"/>
                </a:solidFill>
                <a:effectLst/>
                <a:latin typeface="+mn-lt"/>
                <a:ea typeface="+mn-ea"/>
                <a:cs typeface="+mn-cs"/>
              </a:rPr>
              <a:t>, esters of </a:t>
            </a:r>
            <a:r>
              <a:rPr lang="fr-FR" sz="1200" kern="1200" dirty="0" err="1">
                <a:solidFill>
                  <a:schemeClr val="tx1"/>
                </a:solidFill>
                <a:effectLst/>
                <a:latin typeface="+mn-lt"/>
                <a:ea typeface="+mn-ea"/>
                <a:cs typeface="+mn-cs"/>
              </a:rPr>
              <a:t>fatty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acids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promoting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healing</a:t>
            </a:r>
            <a:r>
              <a:rPr lang="fr-FR" sz="1200" kern="1200" dirty="0">
                <a:solidFill>
                  <a:schemeClr val="tx1"/>
                </a:solidFill>
                <a:effectLst/>
                <a:latin typeface="+mn-lt"/>
                <a:ea typeface="+mn-ea"/>
                <a:cs typeface="+mn-cs"/>
              </a:rPr>
              <a:t>,</a:t>
            </a:r>
          </a:p>
          <a:p>
            <a:r>
              <a:rPr lang="fr-FR" sz="1200" kern="1200" dirty="0" err="1">
                <a:solidFill>
                  <a:schemeClr val="tx1"/>
                </a:solidFill>
                <a:effectLst/>
                <a:latin typeface="+mn-lt"/>
                <a:ea typeface="+mn-ea"/>
                <a:cs typeface="+mn-cs"/>
              </a:rPr>
              <a:t>phytosterols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spinasterol</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stigmasterol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improving</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skin's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barrier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function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which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gives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it</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following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properties</a:t>
            </a:r>
            <a:r>
              <a:rPr lang="fr-FR" sz="1200" kern="1200" dirty="0">
                <a:solidFill>
                  <a:schemeClr val="tx1"/>
                </a:solidFill>
                <a:effectLst/>
                <a:latin typeface="+mn-lt"/>
                <a:ea typeface="+mn-ea"/>
                <a:cs typeface="+mn-cs"/>
              </a:rPr>
              <a:t>: protection of the skin </a:t>
            </a:r>
            <a:r>
              <a:rPr lang="fr-FR" sz="1200" kern="1200" dirty="0" err="1">
                <a:solidFill>
                  <a:schemeClr val="tx1"/>
                </a:solidFill>
                <a:effectLst/>
                <a:latin typeface="+mn-lt"/>
                <a:ea typeface="+mn-ea"/>
                <a:cs typeface="+mn-cs"/>
              </a:rPr>
              <a:t>against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bad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weather</a:t>
            </a:r>
            <a:r>
              <a:rPr lang="fr-FR" sz="1200" kern="1200" dirty="0">
                <a:solidFill>
                  <a:schemeClr val="tx1"/>
                </a:solidFill>
                <a:effectLst/>
                <a:latin typeface="+mn-lt"/>
                <a:ea typeface="+mn-ea"/>
                <a:cs typeface="+mn-cs"/>
              </a:rPr>
              <a:t> and the </a:t>
            </a:r>
            <a:r>
              <a:rPr lang="fr-FR" sz="1200" kern="1200" dirty="0" err="1">
                <a:solidFill>
                  <a:schemeClr val="tx1"/>
                </a:solidFill>
                <a:effectLst/>
                <a:latin typeface="+mn-lt"/>
                <a:ea typeface="+mn-ea"/>
                <a:cs typeface="+mn-cs"/>
              </a:rPr>
              <a:t>sun</a:t>
            </a:r>
            <a:r>
              <a:rPr lang="fr-FR" sz="1200" kern="1200" dirty="0">
                <a:solidFill>
                  <a:schemeClr val="tx1"/>
                </a:solidFill>
                <a:effectLst/>
                <a:latin typeface="+mn-lt"/>
                <a:ea typeface="+mn-ea"/>
                <a:cs typeface="+mn-cs"/>
              </a:rPr>
              <a:t>, activation of </a:t>
            </a:r>
            <a:r>
              <a:rPr lang="fr-FR" sz="1200" kern="1200" dirty="0" err="1">
                <a:solidFill>
                  <a:schemeClr val="tx1"/>
                </a:solidFill>
                <a:effectLst/>
                <a:latin typeface="+mn-lt"/>
                <a:ea typeface="+mn-ea"/>
                <a:cs typeface="+mn-cs"/>
              </a:rPr>
              <a:t>healing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elimination</a:t>
            </a:r>
            <a:r>
              <a:rPr lang="fr-FR" sz="1200" kern="1200" dirty="0">
                <a:solidFill>
                  <a:schemeClr val="tx1"/>
                </a:solidFill>
                <a:effectLst/>
                <a:latin typeface="+mn-lt"/>
                <a:ea typeface="+mn-ea"/>
                <a:cs typeface="+mn-cs"/>
              </a:rPr>
              <a:t> of</a:t>
            </a:r>
          </a:p>
          <a:p>
            <a:r>
              <a:rPr lang="fr-FR" sz="1200" kern="1200" dirty="0" err="1">
                <a:solidFill>
                  <a:schemeClr val="tx1"/>
                </a:solidFill>
                <a:effectLst/>
                <a:latin typeface="+mn-lt"/>
                <a:ea typeface="+mn-ea"/>
                <a:cs typeface="+mn-cs"/>
              </a:rPr>
              <a:t>superficial</a:t>
            </a:r>
            <a:r>
              <a:rPr lang="fr-FR" sz="1200" kern="1200" dirty="0">
                <a:solidFill>
                  <a:schemeClr val="tx1"/>
                </a:solidFill>
                <a:effectLst/>
                <a:latin typeface="+mn-lt"/>
                <a:ea typeface="+mn-ea"/>
                <a:cs typeface="+mn-cs"/>
              </a:rPr>
              <a:t> irritations. It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also</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rich</a:t>
            </a:r>
            <a:r>
              <a:rPr lang="fr-FR" sz="1200" kern="1200" dirty="0">
                <a:solidFill>
                  <a:schemeClr val="tx1"/>
                </a:solidFill>
                <a:effectLst/>
                <a:latin typeface="+mn-lt"/>
                <a:ea typeface="+mn-ea"/>
                <a:cs typeface="+mn-cs"/>
              </a:rPr>
              <a:t> in vit. A and E (</a:t>
            </a:r>
            <a:r>
              <a:rPr lang="fr-FR" sz="1200" kern="1200" dirty="0" err="1">
                <a:solidFill>
                  <a:schemeClr val="tx1"/>
                </a:solidFill>
                <a:effectLst/>
                <a:latin typeface="+mn-lt"/>
                <a:ea typeface="+mn-ea"/>
                <a:cs typeface="+mn-cs"/>
              </a:rPr>
              <a:t>anti-oxidants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rich</a:t>
            </a:r>
            <a:r>
              <a:rPr lang="fr-FR" sz="1200" kern="1200" dirty="0">
                <a:solidFill>
                  <a:schemeClr val="tx1"/>
                </a:solidFill>
                <a:effectLst/>
                <a:latin typeface="+mn-lt"/>
                <a:ea typeface="+mn-ea"/>
                <a:cs typeface="+mn-cs"/>
              </a:rPr>
              <a:t> in </a:t>
            </a:r>
            <a:r>
              <a:rPr lang="fr-FR" sz="1200" kern="1200" dirty="0" err="1">
                <a:solidFill>
                  <a:schemeClr val="tx1"/>
                </a:solidFill>
                <a:effectLst/>
                <a:latin typeface="+mn-lt"/>
                <a:ea typeface="+mn-ea"/>
                <a:cs typeface="+mn-cs"/>
              </a:rPr>
              <a:t>fatty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acids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omega</a:t>
            </a:r>
            <a:r>
              <a:rPr lang="fr-FR" sz="1200" kern="1200" dirty="0">
                <a:solidFill>
                  <a:schemeClr val="tx1"/>
                </a:solidFill>
                <a:effectLst/>
                <a:latin typeface="+mn-lt"/>
                <a:ea typeface="+mn-ea"/>
                <a:cs typeface="+mn-cs"/>
              </a:rPr>
              <a:t> 3, 6, 9) </a:t>
            </a:r>
            <a:r>
              <a:rPr lang="fr-FR" sz="1200" kern="1200" dirty="0" err="1">
                <a:solidFill>
                  <a:schemeClr val="tx1"/>
                </a:solidFill>
                <a:effectLst/>
                <a:latin typeface="+mn-lt"/>
                <a:ea typeface="+mn-ea"/>
                <a:cs typeface="+mn-cs"/>
              </a:rPr>
              <a:t>so</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repairs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nourishes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protects</a:t>
            </a:r>
            <a:r>
              <a:rPr lang="fr-FR" sz="1200" kern="1200" dirty="0">
                <a:solidFill>
                  <a:schemeClr val="tx1"/>
                </a:solidFill>
                <a:effectLst/>
                <a:latin typeface="+mn-lt"/>
                <a:ea typeface="+mn-ea"/>
                <a:cs typeface="+mn-cs"/>
              </a:rPr>
              <a:t> the skin by </a:t>
            </a:r>
            <a:r>
              <a:rPr lang="fr-FR" sz="1200" kern="1200" dirty="0" err="1">
                <a:solidFill>
                  <a:schemeClr val="tx1"/>
                </a:solidFill>
                <a:effectLst/>
                <a:latin typeface="+mn-lt"/>
                <a:ea typeface="+mn-ea"/>
                <a:cs typeface="+mn-cs"/>
              </a:rPr>
              <a:t>helping</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reconstitute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lipidic</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cement</a:t>
            </a:r>
            <a:r>
              <a:rPr lang="fr-FR" sz="1200" kern="1200" dirty="0">
                <a:solidFill>
                  <a:schemeClr val="tx1"/>
                </a:solidFill>
                <a:effectLst/>
                <a:latin typeface="+mn-lt"/>
                <a:ea typeface="+mn-ea"/>
                <a:cs typeface="+mn-cs"/>
              </a:rPr>
              <a:t>.</a:t>
            </a:r>
          </a:p>
          <a:p>
            <a:pPr lvl="0"/>
            <a:r>
              <a:rPr lang="fr-FR" sz="1200" kern="1200" dirty="0" err="1">
                <a:solidFill>
                  <a:schemeClr val="tx1"/>
                </a:solidFill>
                <a:effectLst/>
                <a:latin typeface="+mn-lt"/>
                <a:ea typeface="+mn-ea"/>
                <a:cs typeface="+mn-cs"/>
              </a:rPr>
              <a:t>Lactobacilli</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boosting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natural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defences</a:t>
            </a:r>
            <a:endParaRPr lang="fr-FR" sz="1200" kern="1200" dirty="0">
              <a:solidFill>
                <a:schemeClr val="tx1"/>
              </a:solidFill>
              <a:effectLst/>
              <a:latin typeface="+mn-lt"/>
              <a:ea typeface="+mn-ea"/>
              <a:cs typeface="+mn-cs"/>
            </a:endParaRPr>
          </a:p>
          <a:p>
            <a:r>
              <a:rPr lang="fr-FR" sz="1200" kern="1200" dirty="0" err="1">
                <a:solidFill>
                  <a:schemeClr val="tx1"/>
                </a:solidFill>
                <a:effectLst/>
                <a:latin typeface="+mn-lt"/>
                <a:ea typeface="+mn-ea"/>
                <a:cs typeface="+mn-cs"/>
              </a:rPr>
              <a:t>These</a:t>
            </a:r>
            <a:r>
              <a:rPr lang="fr-FR" sz="1200" kern="1200" dirty="0">
                <a:solidFill>
                  <a:schemeClr val="tx1"/>
                </a:solidFill>
                <a:effectLst/>
                <a:latin typeface="+mn-lt"/>
                <a:ea typeface="+mn-ea"/>
                <a:cs typeface="+mn-cs"/>
              </a:rPr>
              <a:t> are </a:t>
            </a:r>
            <a:r>
              <a:rPr lang="fr-FR" sz="1200" kern="1200" dirty="0" err="1">
                <a:solidFill>
                  <a:schemeClr val="tx1"/>
                </a:solidFill>
                <a:effectLst/>
                <a:latin typeface="+mn-lt"/>
                <a:ea typeface="+mn-ea"/>
                <a:cs typeface="+mn-cs"/>
              </a:rPr>
              <a:t>beneficial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microorganisms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that</a:t>
            </a:r>
            <a:r>
              <a:rPr lang="fr-FR" sz="1200" kern="1200" dirty="0">
                <a:solidFill>
                  <a:schemeClr val="tx1"/>
                </a:solidFill>
                <a:effectLst/>
                <a:latin typeface="+mn-lt"/>
                <a:ea typeface="+mn-ea"/>
                <a:cs typeface="+mn-cs"/>
              </a:rPr>
              <a:t> have been </a:t>
            </a:r>
            <a:r>
              <a:rPr lang="fr-FR" sz="1200" kern="1200" dirty="0" err="1">
                <a:solidFill>
                  <a:schemeClr val="tx1"/>
                </a:solidFill>
                <a:effectLst/>
                <a:latin typeface="+mn-lt"/>
                <a:ea typeface="+mn-ea"/>
                <a:cs typeface="+mn-cs"/>
              </a:rPr>
              <a:t>previously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sterilized</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avoid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proliferation</a:t>
            </a:r>
            <a:r>
              <a:rPr lang="fr-FR" sz="1200" kern="1200" dirty="0">
                <a:solidFill>
                  <a:schemeClr val="tx1"/>
                </a:solidFill>
                <a:effectLst/>
                <a:latin typeface="+mn-lt"/>
                <a:ea typeface="+mn-ea"/>
                <a:cs typeface="+mn-cs"/>
              </a:rPr>
              <a:t> in the </a:t>
            </a:r>
            <a:r>
              <a:rPr lang="fr-FR" sz="1200" kern="1200" dirty="0" err="1">
                <a:solidFill>
                  <a:schemeClr val="tx1"/>
                </a:solidFill>
                <a:effectLst/>
                <a:latin typeface="+mn-lt"/>
                <a:ea typeface="+mn-ea"/>
                <a:cs typeface="+mn-cs"/>
              </a:rPr>
              <a:t>product</a:t>
            </a:r>
            <a:r>
              <a:rPr lang="fr-FR" sz="1200" kern="1200" dirty="0">
                <a:solidFill>
                  <a:schemeClr val="tx1"/>
                </a:solidFill>
                <a:effectLst/>
                <a:latin typeface="+mn-lt"/>
                <a:ea typeface="+mn-ea"/>
                <a:cs typeface="+mn-cs"/>
              </a:rPr>
              <a:t>, but </a:t>
            </a:r>
            <a:r>
              <a:rPr lang="fr-FR" sz="1200" kern="1200" dirty="0" err="1">
                <a:solidFill>
                  <a:schemeClr val="tx1"/>
                </a:solidFill>
                <a:effectLst/>
                <a:latin typeface="+mn-lt"/>
                <a:ea typeface="+mn-ea"/>
                <a:cs typeface="+mn-cs"/>
              </a:rPr>
              <a:t>which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stimulate</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skin's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defence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mechanisms</a:t>
            </a:r>
            <a:r>
              <a:rPr lang="fr-FR" sz="1200" kern="1200" dirty="0">
                <a:solidFill>
                  <a:schemeClr val="tx1"/>
                </a:solidFill>
                <a:effectLst/>
                <a:latin typeface="+mn-lt"/>
                <a:ea typeface="+mn-ea"/>
                <a:cs typeface="+mn-cs"/>
              </a:rPr>
              <a:t>.</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Home use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In the </a:t>
            </a:r>
            <a:r>
              <a:rPr lang="fr-FR" sz="1200" kern="1200" dirty="0" err="1">
                <a:solidFill>
                  <a:schemeClr val="tx1"/>
                </a:solidFill>
                <a:effectLst/>
                <a:latin typeface="+mn-lt"/>
                <a:ea typeface="+mn-ea"/>
                <a:cs typeface="+mn-cs"/>
              </a:rPr>
              <a:t>morning</a:t>
            </a:r>
            <a:r>
              <a:rPr lang="fr-FR" sz="1200" kern="1200" dirty="0">
                <a:solidFill>
                  <a:schemeClr val="tx1"/>
                </a:solidFill>
                <a:effectLst/>
                <a:latin typeface="+mn-lt"/>
                <a:ea typeface="+mn-ea"/>
                <a:cs typeface="+mn-cs"/>
              </a:rPr>
              <a:t> and/or </a:t>
            </a:r>
            <a:r>
              <a:rPr lang="fr-FR" sz="1200" kern="1200" dirty="0" err="1">
                <a:solidFill>
                  <a:schemeClr val="tx1"/>
                </a:solidFill>
                <a:effectLst/>
                <a:latin typeface="+mn-lt"/>
                <a:ea typeface="+mn-ea"/>
                <a:cs typeface="+mn-cs"/>
              </a:rPr>
              <a:t>evening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after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cleansing</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misting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appropriate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Yon</a:t>
            </a:r>
            <a:r>
              <a:rPr lang="fr-FR" sz="1200" kern="1200" dirty="0">
                <a:solidFill>
                  <a:schemeClr val="tx1"/>
                </a:solidFill>
                <a:effectLst/>
                <a:latin typeface="+mn-lt"/>
                <a:ea typeface="+mn-ea"/>
                <a:cs typeface="+mn-cs"/>
              </a:rPr>
              <a:t>-Ka Lotion, </a:t>
            </a:r>
            <a:r>
              <a:rPr lang="fr-FR" sz="1200" kern="1200" dirty="0" err="1">
                <a:solidFill>
                  <a:schemeClr val="tx1"/>
                </a:solidFill>
                <a:effectLst/>
                <a:latin typeface="+mn-lt"/>
                <a:ea typeface="+mn-ea"/>
                <a:cs typeface="+mn-cs"/>
              </a:rPr>
              <a:t>apply</a:t>
            </a:r>
            <a:r>
              <a:rPr lang="fr-FR" sz="1200" kern="1200" dirty="0">
                <a:solidFill>
                  <a:schemeClr val="tx1"/>
                </a:solidFill>
                <a:effectLst/>
                <a:latin typeface="+mn-lt"/>
                <a:ea typeface="+mn-ea"/>
                <a:cs typeface="+mn-cs"/>
              </a:rPr>
              <a:t> Nutri Défense to the face and neck. Massage the </a:t>
            </a:r>
            <a:r>
              <a:rPr lang="fr-FR" sz="1200" kern="1200" dirty="0" err="1">
                <a:solidFill>
                  <a:schemeClr val="tx1"/>
                </a:solidFill>
                <a:effectLst/>
                <a:latin typeface="+mn-lt"/>
                <a:ea typeface="+mn-ea"/>
                <a:cs typeface="+mn-cs"/>
              </a:rPr>
              <a:t>cream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into</a:t>
            </a:r>
            <a:r>
              <a:rPr lang="fr-FR" sz="1200" kern="1200" dirty="0">
                <a:solidFill>
                  <a:schemeClr val="tx1"/>
                </a:solidFill>
                <a:effectLst/>
                <a:latin typeface="+mn-lt"/>
                <a:ea typeface="+mn-ea"/>
                <a:cs typeface="+mn-cs"/>
              </a:rPr>
              <a:t> the skin.</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Use in the </a:t>
            </a:r>
            <a:r>
              <a:rPr lang="fr-FR" sz="1200" u="sng" kern="1200" dirty="0" err="1">
                <a:solidFill>
                  <a:schemeClr val="tx1"/>
                </a:solidFill>
                <a:effectLst/>
                <a:latin typeface="+mn-lt"/>
                <a:ea typeface="+mn-ea"/>
                <a:cs typeface="+mn-cs"/>
              </a:rPr>
              <a:t>treatment</a:t>
            </a:r>
            <a:r>
              <a:rPr lang="fr-FR" sz="1200" u="sng" kern="1200" dirty="0">
                <a:solidFill>
                  <a:schemeClr val="tx1"/>
                </a:solidFill>
                <a:effectLst/>
                <a:latin typeface="+mn-lt"/>
                <a:ea typeface="+mn-ea"/>
                <a:cs typeface="+mn-cs"/>
              </a:rPr>
              <a:t> room</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Massage</a:t>
            </a:r>
          </a:p>
          <a:p>
            <a:pPr lvl="0"/>
            <a:r>
              <a:rPr lang="fr-FR" sz="1200" kern="1200" dirty="0">
                <a:solidFill>
                  <a:schemeClr val="tx1"/>
                </a:solidFill>
                <a:effectLst/>
                <a:latin typeface="+mn-lt"/>
                <a:ea typeface="+mn-ea"/>
                <a:cs typeface="+mn-cs"/>
              </a:rPr>
              <a:t>End of </a:t>
            </a:r>
            <a:r>
              <a:rPr lang="fr-FR" sz="1200" kern="1200" dirty="0" err="1">
                <a:solidFill>
                  <a:schemeClr val="tx1"/>
                </a:solidFill>
                <a:effectLst/>
                <a:latin typeface="+mn-lt"/>
                <a:ea typeface="+mn-ea"/>
                <a:cs typeface="+mn-cs"/>
              </a:rPr>
              <a:t>treatment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cream</a:t>
            </a:r>
            <a:endParaRPr lang="fr-FR" sz="1200" kern="1200" dirty="0">
              <a:solidFill>
                <a:schemeClr val="tx1"/>
              </a:solidFill>
              <a:effectLst/>
              <a:latin typeface="+mn-lt"/>
              <a:ea typeface="+mn-ea"/>
              <a:cs typeface="+mn-cs"/>
            </a:endParaRPr>
          </a:p>
          <a:p>
            <a:pPr lvl="0"/>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Tips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To </a:t>
            </a:r>
            <a:r>
              <a:rPr lang="fr-FR" sz="1200" kern="1200" dirty="0" err="1">
                <a:solidFill>
                  <a:schemeClr val="tx1"/>
                </a:solidFill>
                <a:effectLst/>
                <a:latin typeface="+mn-lt"/>
                <a:ea typeface="+mn-ea"/>
                <a:cs typeface="+mn-cs"/>
              </a:rPr>
              <a:t>complete</a:t>
            </a:r>
            <a:r>
              <a:rPr lang="fr-FR" sz="1200" kern="1200" dirty="0">
                <a:solidFill>
                  <a:schemeClr val="tx1"/>
                </a:solidFill>
                <a:effectLst/>
                <a:latin typeface="+mn-lt"/>
                <a:ea typeface="+mn-ea"/>
                <a:cs typeface="+mn-cs"/>
              </a:rPr>
              <a:t> the action of Nutri </a:t>
            </a:r>
            <a:r>
              <a:rPr lang="fr-FR" sz="1200" kern="1200" dirty="0" err="1">
                <a:solidFill>
                  <a:schemeClr val="tx1"/>
                </a:solidFill>
                <a:effectLst/>
                <a:latin typeface="+mn-lt"/>
                <a:ea typeface="+mn-ea"/>
                <a:cs typeface="+mn-cs"/>
              </a:rPr>
              <a:t>Defense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it</a:t>
            </a:r>
            <a:r>
              <a:rPr lang="fr-FR" sz="1200" kern="1200" dirty="0">
                <a:solidFill>
                  <a:schemeClr val="tx1"/>
                </a:solidFill>
                <a:effectLst/>
                <a:latin typeface="+mn-lt"/>
                <a:ea typeface="+mn-ea"/>
                <a:cs typeface="+mn-cs"/>
              </a:rPr>
              <a:t> can </a:t>
            </a:r>
            <a:r>
              <a:rPr lang="fr-FR" sz="1200" kern="1200" dirty="0" err="1">
                <a:solidFill>
                  <a:schemeClr val="tx1"/>
                </a:solidFill>
                <a:effectLst/>
                <a:latin typeface="+mn-lt"/>
                <a:ea typeface="+mn-ea"/>
                <a:cs typeface="+mn-cs"/>
              </a:rPr>
              <a:t>be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combined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one of the </a:t>
            </a:r>
            <a:r>
              <a:rPr lang="fr-FR" sz="1200" kern="1200" dirty="0" err="1">
                <a:solidFill>
                  <a:schemeClr val="tx1"/>
                </a:solidFill>
                <a:effectLst/>
                <a:latin typeface="+mn-lt"/>
                <a:ea typeface="+mn-ea"/>
                <a:cs typeface="+mn-cs"/>
              </a:rPr>
              <a:t>following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complementary</a:t>
            </a:r>
            <a:r>
              <a:rPr lang="fr-FR" sz="1200" kern="1200" dirty="0">
                <a:solidFill>
                  <a:schemeClr val="tx1"/>
                </a:solidFill>
                <a:effectLst/>
                <a:latin typeface="+mn-lt"/>
                <a:ea typeface="+mn-ea"/>
                <a:cs typeface="+mn-cs"/>
              </a:rPr>
              <a:t> boosters:  </a:t>
            </a:r>
            <a:r>
              <a:rPr lang="fr-FR" sz="1200" kern="1200" dirty="0" err="1">
                <a:solidFill>
                  <a:schemeClr val="tx1"/>
                </a:solidFill>
                <a:effectLst/>
                <a:latin typeface="+mn-lt"/>
                <a:ea typeface="+mn-ea"/>
                <a:cs typeface="+mn-cs"/>
              </a:rPr>
              <a:t>Defence</a:t>
            </a:r>
            <a:r>
              <a:rPr lang="fr-FR" sz="1200" kern="1200" dirty="0">
                <a:solidFill>
                  <a:schemeClr val="tx1"/>
                </a:solidFill>
                <a:effectLst/>
                <a:latin typeface="+mn-lt"/>
                <a:ea typeface="+mn-ea"/>
                <a:cs typeface="+mn-cs"/>
              </a:rPr>
              <a:t> + to </a:t>
            </a:r>
            <a:r>
              <a:rPr lang="fr-FR" sz="1200" kern="1200" dirty="0" err="1">
                <a:solidFill>
                  <a:schemeClr val="tx1"/>
                </a:solidFill>
                <a:effectLst/>
                <a:latin typeface="+mn-lt"/>
                <a:ea typeface="+mn-ea"/>
                <a:cs typeface="+mn-cs"/>
              </a:rPr>
              <a:t>fight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against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environmental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aggressions</a:t>
            </a:r>
            <a:r>
              <a:rPr lang="fr-FR" sz="1200" kern="1200" dirty="0">
                <a:solidFill>
                  <a:schemeClr val="tx1"/>
                </a:solidFill>
                <a:effectLst/>
                <a:latin typeface="+mn-lt"/>
                <a:ea typeface="+mn-ea"/>
                <a:cs typeface="+mn-cs"/>
              </a:rPr>
              <a:t>, Nutri + to </a:t>
            </a:r>
            <a:r>
              <a:rPr lang="fr-FR" sz="1200" kern="1200" dirty="0" err="1">
                <a:solidFill>
                  <a:schemeClr val="tx1"/>
                </a:solidFill>
                <a:effectLst/>
                <a:latin typeface="+mn-lt"/>
                <a:ea typeface="+mn-ea"/>
                <a:cs typeface="+mn-cs"/>
              </a:rPr>
              <a:t>nourish</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regenerate</a:t>
            </a:r>
            <a:r>
              <a:rPr lang="fr-FR" sz="1200" kern="1200" dirty="0">
                <a:solidFill>
                  <a:schemeClr val="tx1"/>
                </a:solidFill>
                <a:effectLst/>
                <a:latin typeface="+mn-lt"/>
                <a:ea typeface="+mn-ea"/>
                <a:cs typeface="+mn-cs"/>
              </a:rPr>
              <a:t>, Hydra + to </a:t>
            </a:r>
            <a:r>
              <a:rPr lang="fr-FR" sz="1200" kern="1200" dirty="0" err="1">
                <a:solidFill>
                  <a:schemeClr val="tx1"/>
                </a:solidFill>
                <a:effectLst/>
                <a:latin typeface="+mn-lt"/>
                <a:ea typeface="+mn-ea"/>
                <a:cs typeface="+mn-cs"/>
              </a:rPr>
              <a:t>moisturise</a:t>
            </a:r>
            <a:r>
              <a:rPr lang="fr-FR" sz="1200" kern="1200" dirty="0">
                <a:solidFill>
                  <a:schemeClr val="tx1"/>
                </a:solidFill>
                <a:effectLst/>
                <a:latin typeface="+mn-lt"/>
                <a:ea typeface="+mn-ea"/>
                <a:cs typeface="+mn-cs"/>
              </a:rPr>
              <a:t> and Lift + to </a:t>
            </a:r>
            <a:r>
              <a:rPr lang="fr-FR" sz="1200" kern="1200" dirty="0" err="1">
                <a:solidFill>
                  <a:schemeClr val="tx1"/>
                </a:solidFill>
                <a:effectLst/>
                <a:latin typeface="+mn-lt"/>
                <a:ea typeface="+mn-ea"/>
                <a:cs typeface="+mn-cs"/>
              </a:rPr>
              <a:t>firm</a:t>
            </a:r>
            <a:r>
              <a:rPr lang="fr-FR" sz="1200" kern="1200" dirty="0">
                <a:solidFill>
                  <a:schemeClr val="tx1"/>
                </a:solidFill>
                <a:effectLst/>
                <a:latin typeface="+mn-lt"/>
                <a:ea typeface="+mn-ea"/>
                <a:cs typeface="+mn-cs"/>
              </a:rPr>
              <a:t> up</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Product </a:t>
            </a:r>
            <a:r>
              <a:rPr lang="fr-FR" sz="1200" u="sng" kern="1200" dirty="0" err="1">
                <a:solidFill>
                  <a:schemeClr val="tx1"/>
                </a:solidFill>
                <a:effectLst/>
                <a:latin typeface="+mn-lt"/>
                <a:ea typeface="+mn-ea"/>
                <a:cs typeface="+mn-cs"/>
              </a:rPr>
              <a:t>advantages</a:t>
            </a:r>
            <a:endParaRPr lang="fr-FR"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Contains</a:t>
            </a:r>
            <a:r>
              <a:rPr lang="fr-FR" sz="1200" kern="1200" dirty="0">
                <a:solidFill>
                  <a:schemeClr val="tx1"/>
                </a:solidFill>
                <a:effectLst/>
                <a:latin typeface="+mn-lt"/>
                <a:ea typeface="+mn-ea"/>
                <a:cs typeface="+mn-cs"/>
              </a:rPr>
              <a:t> 95% of </a:t>
            </a:r>
            <a:r>
              <a:rPr lang="fr-FR" sz="1200" kern="1200" dirty="0" err="1">
                <a:solidFill>
                  <a:schemeClr val="tx1"/>
                </a:solidFill>
                <a:effectLst/>
                <a:latin typeface="+mn-lt"/>
                <a:ea typeface="+mn-ea"/>
                <a:cs typeface="+mn-cs"/>
              </a:rPr>
              <a:t>natural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ingredients</a:t>
            </a:r>
            <a:r>
              <a:rPr lang="fr-FR" sz="1200" kern="1200" dirty="0">
                <a:solidFill>
                  <a:schemeClr val="tx1"/>
                </a:solidFill>
                <a:effectLst/>
                <a:latin typeface="+mn-lt"/>
                <a:ea typeface="+mn-ea"/>
                <a:cs typeface="+mn-cs"/>
              </a:rPr>
              <a:t> </a:t>
            </a:r>
          </a:p>
          <a:p>
            <a:pPr lvl="0"/>
            <a:r>
              <a:rPr lang="fr-FR" sz="1200" kern="1200" dirty="0" err="1">
                <a:solidFill>
                  <a:schemeClr val="tx1"/>
                </a:solidFill>
                <a:effectLst/>
                <a:latin typeface="+mn-lt"/>
                <a:ea typeface="+mn-ea"/>
                <a:cs typeface="+mn-cs"/>
              </a:rPr>
              <a:t>Nourishes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repairs</a:t>
            </a:r>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The skin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balanced</a:t>
            </a:r>
            <a:r>
              <a:rPr lang="fr-FR" sz="1200" kern="1200" dirty="0">
                <a:solidFill>
                  <a:schemeClr val="tx1"/>
                </a:solidFill>
                <a:effectLst/>
                <a:latin typeface="+mn-lt"/>
                <a:ea typeface="+mn-ea"/>
                <a:cs typeface="+mn-cs"/>
              </a:rPr>
              <a:t>, soft and radiant </a:t>
            </a:r>
          </a:p>
          <a:p>
            <a:pPr lvl="0"/>
            <a:r>
              <a:rPr lang="fr-FR" sz="1200" kern="1200" dirty="0" err="1">
                <a:solidFill>
                  <a:schemeClr val="tx1"/>
                </a:solidFill>
                <a:effectLst/>
                <a:latin typeface="+mn-lt"/>
                <a:ea typeface="+mn-ea"/>
                <a:cs typeface="+mn-cs"/>
              </a:rPr>
              <a:t>Extreme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comfort</a:t>
            </a:r>
            <a:r>
              <a:rPr lang="fr-FR" sz="1200" kern="1200" dirty="0">
                <a:solidFill>
                  <a:schemeClr val="tx1"/>
                </a:solidFill>
                <a:effectLst/>
                <a:latin typeface="+mn-lt"/>
                <a:ea typeface="+mn-ea"/>
                <a:cs typeface="+mn-cs"/>
              </a:rPr>
              <a:t> feeling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solidFill>
                <a:prstClr val="black"/>
              </a:solidFill>
              <a:latin typeface="Roboto Light" panose="020B0604020202020204" charset="0"/>
              <a:ea typeface="Roboto Light" panose="020B0604020202020204" charset="0"/>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63EA7-A024-41BE-BFA5-2D2CC21575F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751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i="0" u="sng" kern="1200" dirty="0">
                <a:solidFill>
                  <a:schemeClr val="tx1"/>
                </a:solidFill>
                <a:effectLst/>
                <a:latin typeface="+mn-lt"/>
                <a:ea typeface="+mn-ea"/>
                <a:cs typeface="+mn-cs"/>
              </a:rPr>
              <a:t>HOME USE </a:t>
            </a:r>
          </a:p>
          <a:p>
            <a:r>
              <a:rPr lang="fr-FR" sz="1200" b="0" i="0" u="none" strike="noStrike" kern="1200" dirty="0">
                <a:solidFill>
                  <a:schemeClr val="tx1"/>
                </a:solidFill>
                <a:effectLst/>
                <a:latin typeface="+mn-lt"/>
                <a:ea typeface="+mn-ea"/>
                <a:cs typeface="+mn-cs"/>
              </a:rPr>
              <a:t>Morning and/or </a:t>
            </a:r>
            <a:r>
              <a:rPr lang="fr-FR" sz="1200" b="0" i="0" u="none" strike="noStrike" kern="1200" dirty="0" err="1">
                <a:solidFill>
                  <a:schemeClr val="tx1"/>
                </a:solidFill>
                <a:effectLst/>
                <a:latin typeface="+mn-lt"/>
                <a:ea typeface="+mn-ea"/>
                <a:cs typeface="+mn-cs"/>
              </a:rPr>
              <a:t>evening</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after</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cleansing</a:t>
            </a:r>
            <a:r>
              <a:rPr lang="fr-FR" sz="1200" b="0" i="0" u="none" strike="noStrike" kern="1200" dirty="0">
                <a:solidFill>
                  <a:schemeClr val="tx1"/>
                </a:solidFill>
                <a:effectLst/>
                <a:latin typeface="+mn-lt"/>
                <a:ea typeface="+mn-ea"/>
                <a:cs typeface="+mn-cs"/>
              </a:rPr>
              <a:t> and </a:t>
            </a:r>
            <a:r>
              <a:rPr lang="fr-FR" sz="1200" b="0" i="0" u="none" strike="noStrike" kern="1200" dirty="0" err="1">
                <a:solidFill>
                  <a:schemeClr val="tx1"/>
                </a:solidFill>
                <a:effectLst/>
                <a:latin typeface="+mn-lt"/>
                <a:ea typeface="+mn-ea"/>
                <a:cs typeface="+mn-cs"/>
              </a:rPr>
              <a:t>misting</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with</a:t>
            </a:r>
            <a:r>
              <a:rPr lang="fr-FR" sz="1200" b="0" i="0" u="none" strike="noStrike" kern="1200" dirty="0">
                <a:solidFill>
                  <a:schemeClr val="tx1"/>
                </a:solidFill>
                <a:effectLst/>
                <a:latin typeface="+mn-lt"/>
                <a:ea typeface="+mn-ea"/>
                <a:cs typeface="+mn-cs"/>
              </a:rPr>
              <a:t> YON-KA LOTION, </a:t>
            </a:r>
            <a:r>
              <a:rPr lang="fr-FR" sz="1200" b="0" i="0" u="none" strike="noStrike" kern="1200" dirty="0" err="1">
                <a:solidFill>
                  <a:schemeClr val="tx1"/>
                </a:solidFill>
                <a:effectLst/>
                <a:latin typeface="+mn-lt"/>
                <a:ea typeface="+mn-ea"/>
                <a:cs typeface="+mn-cs"/>
              </a:rPr>
              <a:t>apply</a:t>
            </a:r>
            <a:r>
              <a:rPr lang="fr-FR" sz="1200" b="0" i="0" u="none" strike="noStrike" kern="1200" dirty="0">
                <a:solidFill>
                  <a:schemeClr val="tx1"/>
                </a:solidFill>
                <a:effectLst/>
                <a:latin typeface="+mn-lt"/>
                <a:ea typeface="+mn-ea"/>
                <a:cs typeface="+mn-cs"/>
              </a:rPr>
              <a:t> NUTRI DEFENSE to the face and neck. </a:t>
            </a:r>
            <a:r>
              <a:rPr lang="fr-FR" sz="1200" b="0" i="0" kern="1200" dirty="0">
                <a:solidFill>
                  <a:schemeClr val="tx1"/>
                </a:solidFill>
                <a:effectLst/>
                <a:latin typeface="+mn-lt"/>
                <a:ea typeface="+mn-ea"/>
                <a:cs typeface="+mn-cs"/>
              </a:rPr>
              <a:t>Massage the </a:t>
            </a:r>
            <a:r>
              <a:rPr lang="fr-FR" sz="1200" b="0" i="0" kern="1200" dirty="0" err="1">
                <a:solidFill>
                  <a:schemeClr val="tx1"/>
                </a:solidFill>
                <a:effectLst/>
                <a:latin typeface="+mn-lt"/>
                <a:ea typeface="+mn-ea"/>
                <a:cs typeface="+mn-cs"/>
              </a:rPr>
              <a:t>cream</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into</a:t>
            </a:r>
            <a:r>
              <a:rPr lang="fr-FR" sz="1200" b="0" i="0" kern="1200" dirty="0">
                <a:solidFill>
                  <a:schemeClr val="tx1"/>
                </a:solidFill>
                <a:effectLst/>
                <a:latin typeface="+mn-lt"/>
                <a:ea typeface="+mn-ea"/>
                <a:cs typeface="+mn-cs"/>
              </a:rPr>
              <a:t> the skin.</a:t>
            </a:r>
            <a:endParaRPr lang="fr-FR" sz="1200" b="0" i="0" u="sng" kern="1200" dirty="0">
              <a:solidFill>
                <a:schemeClr val="tx1"/>
              </a:solidFill>
              <a:effectLst/>
              <a:latin typeface="+mn-lt"/>
              <a:ea typeface="+mn-ea"/>
              <a:cs typeface="+mn-cs"/>
            </a:endParaRPr>
          </a:p>
          <a:p>
            <a:endParaRPr lang="fr-FR" sz="120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i="1" u="sng" kern="1200" dirty="0">
                <a:solidFill>
                  <a:schemeClr val="tx1"/>
                </a:solidFill>
                <a:effectLst/>
                <a:latin typeface="+mn-lt"/>
                <a:ea typeface="+mn-ea"/>
                <a:cs typeface="+mn-cs"/>
              </a:rPr>
              <a:t>Professional use</a:t>
            </a:r>
            <a:r>
              <a:rPr lang="fr-FR" sz="1200" i="1" u="sng" kern="1200" baseline="0" dirty="0">
                <a:solidFill>
                  <a:schemeClr val="tx1"/>
                </a:solidFill>
                <a:effectLst/>
                <a:latin typeface="+mn-lt"/>
                <a:ea typeface="+mn-ea"/>
                <a:cs typeface="+mn-cs"/>
              </a:rPr>
              <a:t>: </a:t>
            </a:r>
            <a:r>
              <a:rPr lang="fr-FR" sz="1200" i="1" u="none" kern="1200" dirty="0">
                <a:solidFill>
                  <a:schemeClr val="tx1"/>
                </a:solidFill>
                <a:effectLst/>
                <a:latin typeface="+mn-lt"/>
                <a:ea typeface="+mn-ea"/>
                <a:cs typeface="+mn-cs"/>
              </a:rPr>
              <a:t>Massage </a:t>
            </a:r>
            <a:r>
              <a:rPr lang="fr-FR" sz="1200" i="1" u="none" kern="1200" baseline="0" dirty="0">
                <a:solidFill>
                  <a:schemeClr val="tx1"/>
                </a:solidFill>
                <a:effectLst/>
                <a:latin typeface="+mn-lt"/>
                <a:ea typeface="+mn-ea"/>
                <a:cs typeface="+mn-cs"/>
              </a:rPr>
              <a:t>+ </a:t>
            </a:r>
            <a:r>
              <a:rPr lang="fr-FR" sz="1200" i="1" u="none" kern="1200" dirty="0">
                <a:solidFill>
                  <a:schemeClr val="tx1"/>
                </a:solidFill>
                <a:effectLst/>
                <a:latin typeface="+mn-lt"/>
                <a:ea typeface="+mn-ea"/>
                <a:cs typeface="+mn-cs"/>
              </a:rPr>
              <a:t>End of </a:t>
            </a:r>
            <a:r>
              <a:rPr lang="fr-FR" sz="1200" i="1" u="none" kern="1200" dirty="0" err="1">
                <a:solidFill>
                  <a:schemeClr val="tx1"/>
                </a:solidFill>
                <a:effectLst/>
                <a:latin typeface="+mn-lt"/>
                <a:ea typeface="+mn-ea"/>
                <a:cs typeface="+mn-cs"/>
              </a:rPr>
              <a:t>treatment</a:t>
            </a:r>
            <a:r>
              <a:rPr lang="fr-FR" sz="1200" i="1" u="none" kern="1200" dirty="0">
                <a:solidFill>
                  <a:schemeClr val="tx1"/>
                </a:solidFill>
                <a:effectLst/>
                <a:latin typeface="+mn-lt"/>
                <a:ea typeface="+mn-ea"/>
                <a:cs typeface="+mn-cs"/>
              </a:rPr>
              <a:t> </a:t>
            </a:r>
            <a:r>
              <a:rPr lang="fr-FR" sz="1200" i="1" u="none" kern="1200" dirty="0" err="1">
                <a:solidFill>
                  <a:schemeClr val="tx1"/>
                </a:solidFill>
                <a:effectLst/>
                <a:latin typeface="+mn-lt"/>
                <a:ea typeface="+mn-ea"/>
                <a:cs typeface="+mn-cs"/>
              </a:rPr>
              <a:t>cream</a:t>
            </a:r>
            <a:endParaRPr lang="fr-FR" sz="1200" i="1" u="none" kern="1200" dirty="0">
              <a:solidFill>
                <a:schemeClr val="tx1"/>
              </a:solidFill>
              <a:effectLst/>
              <a:latin typeface="+mn-lt"/>
              <a:ea typeface="+mn-ea"/>
              <a:cs typeface="+mn-cs"/>
            </a:endParaRPr>
          </a:p>
          <a:p>
            <a:endParaRPr lang="fr-FR" sz="1200" b="0" i="0" u="sng" strike="noStrike" kern="1200" dirty="0">
              <a:solidFill>
                <a:schemeClr val="tx1"/>
              </a:solidFill>
              <a:effectLst/>
              <a:latin typeface="+mn-lt"/>
              <a:ea typeface="+mn-ea"/>
              <a:cs typeface="+mn-cs"/>
            </a:endParaRPr>
          </a:p>
          <a:p>
            <a:r>
              <a:rPr lang="fr-FR" sz="1200" b="0" i="0" u="sng" strike="noStrike" kern="1200" dirty="0">
                <a:solidFill>
                  <a:schemeClr val="tx1"/>
                </a:solidFill>
                <a:effectLst/>
                <a:latin typeface="+mn-lt"/>
                <a:ea typeface="+mn-ea"/>
                <a:cs typeface="+mn-cs"/>
              </a:rPr>
              <a:t>Tips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err="1">
                <a:solidFill>
                  <a:schemeClr val="tx1"/>
                </a:solidFill>
                <a:effectLst/>
                <a:latin typeface="+mn-lt"/>
                <a:ea typeface="+mn-ea"/>
                <a:cs typeface="+mn-cs"/>
              </a:rPr>
              <a:t>Its</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repairing</a:t>
            </a:r>
            <a:r>
              <a:rPr lang="fr-FR" sz="1200" b="0" i="0" kern="1200" dirty="0">
                <a:solidFill>
                  <a:schemeClr val="tx1"/>
                </a:solidFill>
                <a:effectLst/>
                <a:latin typeface="+mn-lt"/>
                <a:ea typeface="+mn-ea"/>
                <a:cs typeface="+mn-cs"/>
              </a:rPr>
              <a:t> active </a:t>
            </a:r>
            <a:r>
              <a:rPr lang="fr-FR" sz="1200" b="0" i="0" kern="1200" dirty="0" err="1">
                <a:solidFill>
                  <a:schemeClr val="tx1"/>
                </a:solidFill>
                <a:effectLst/>
                <a:latin typeface="+mn-lt"/>
                <a:ea typeface="+mn-ea"/>
                <a:cs typeface="+mn-cs"/>
              </a:rPr>
              <a:t>ingredients</a:t>
            </a:r>
            <a:r>
              <a:rPr lang="fr-FR" sz="1200" b="0" i="0" kern="1200" dirty="0">
                <a:solidFill>
                  <a:schemeClr val="tx1"/>
                </a:solidFill>
                <a:effectLst/>
                <a:latin typeface="+mn-lt"/>
                <a:ea typeface="+mn-ea"/>
                <a:cs typeface="+mn-cs"/>
              </a:rPr>
              <a:t> + </a:t>
            </a:r>
            <a:r>
              <a:rPr lang="fr-FR" sz="1200" b="0" i="0" kern="1200" dirty="0" err="1">
                <a:solidFill>
                  <a:schemeClr val="tx1"/>
                </a:solidFill>
                <a:effectLst/>
                <a:latin typeface="+mn-lt"/>
                <a:ea typeface="+mn-ea"/>
                <a:cs typeface="+mn-cs"/>
              </a:rPr>
              <a:t>its</a:t>
            </a:r>
            <a:r>
              <a:rPr lang="fr-FR" sz="1200" b="0" i="0" kern="1200" dirty="0">
                <a:solidFill>
                  <a:schemeClr val="tx1"/>
                </a:solidFill>
                <a:effectLst/>
                <a:latin typeface="+mn-lt"/>
                <a:ea typeface="+mn-ea"/>
                <a:cs typeface="+mn-cs"/>
              </a:rPr>
              <a:t> soft and </a:t>
            </a:r>
            <a:r>
              <a:rPr lang="fr-FR" sz="1200" b="0" i="0" kern="1200" dirty="0" err="1">
                <a:solidFill>
                  <a:schemeClr val="tx1"/>
                </a:solidFill>
                <a:effectLst/>
                <a:latin typeface="+mn-lt"/>
                <a:ea typeface="+mn-ea"/>
                <a:cs typeface="+mn-cs"/>
              </a:rPr>
              <a:t>unctuous</a:t>
            </a:r>
            <a:r>
              <a:rPr lang="fr-FR" sz="1200" b="0" i="0" kern="1200" dirty="0">
                <a:solidFill>
                  <a:schemeClr val="tx1"/>
                </a:solidFill>
                <a:effectLst/>
                <a:latin typeface="+mn-lt"/>
                <a:ea typeface="+mn-ea"/>
                <a:cs typeface="+mn-cs"/>
              </a:rPr>
              <a:t> texture </a:t>
            </a:r>
            <a:r>
              <a:rPr lang="fr-FR" sz="1200" b="0" i="0" kern="1200" baseline="0" dirty="0" err="1">
                <a:solidFill>
                  <a:schemeClr val="tx1"/>
                </a:solidFill>
                <a:effectLst/>
                <a:latin typeface="+mn-lt"/>
                <a:ea typeface="+mn-ea"/>
                <a:cs typeface="+mn-cs"/>
              </a:rPr>
              <a:t>which</a:t>
            </a:r>
            <a:r>
              <a:rPr lang="fr-FR" sz="1200" b="0" i="0" kern="1200" baseline="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alleviates</a:t>
            </a:r>
            <a:r>
              <a:rPr lang="fr-FR" sz="1200" b="0" i="0" kern="1200" dirty="0">
                <a:solidFill>
                  <a:schemeClr val="tx1"/>
                </a:solidFill>
                <a:effectLst/>
                <a:latin typeface="+mn-lt"/>
                <a:ea typeface="+mn-ea"/>
                <a:cs typeface="+mn-cs"/>
              </a:rPr>
              <a:t> the feelings of </a:t>
            </a:r>
            <a:r>
              <a:rPr lang="fr-FR" sz="1200" b="0" i="0" kern="1200" dirty="0" err="1">
                <a:solidFill>
                  <a:schemeClr val="tx1"/>
                </a:solidFill>
                <a:effectLst/>
                <a:latin typeface="+mn-lt"/>
                <a:ea typeface="+mn-ea"/>
                <a:cs typeface="+mn-cs"/>
              </a:rPr>
              <a:t>tightness</a:t>
            </a:r>
            <a:r>
              <a:rPr lang="fr-FR" sz="1200" b="0" i="0" kern="1200" dirty="0">
                <a:solidFill>
                  <a:schemeClr val="tx1"/>
                </a:solidFill>
                <a:effectLst/>
                <a:latin typeface="+mn-lt"/>
                <a:ea typeface="+mn-ea"/>
                <a:cs typeface="+mn-cs"/>
              </a:rPr>
              <a:t> and irritation </a:t>
            </a:r>
            <a:r>
              <a:rPr lang="fr-FR" sz="1200" b="0" i="0" kern="1200" baseline="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the </a:t>
            </a:r>
            <a:r>
              <a:rPr lang="fr-FR" sz="1200" b="0" i="0" kern="1200" dirty="0" err="1">
                <a:solidFill>
                  <a:schemeClr val="tx1"/>
                </a:solidFill>
                <a:effectLst/>
                <a:latin typeface="+mn-lt"/>
                <a:ea typeface="+mn-ea"/>
                <a:cs typeface="+mn-cs"/>
              </a:rPr>
              <a:t>ideal</a:t>
            </a:r>
            <a:r>
              <a:rPr lang="fr-FR" sz="1200" b="0" i="0" kern="1200" dirty="0">
                <a:solidFill>
                  <a:schemeClr val="tx1"/>
                </a:solidFill>
                <a:effectLst/>
                <a:latin typeface="+mn-lt"/>
                <a:ea typeface="+mn-ea"/>
                <a:cs typeface="+mn-cs"/>
              </a:rPr>
              <a:t> care to </a:t>
            </a:r>
            <a:r>
              <a:rPr lang="fr-FR" sz="1200" b="0" i="0" kern="1200" dirty="0" err="1">
                <a:solidFill>
                  <a:schemeClr val="tx1"/>
                </a:solidFill>
                <a:effectLst/>
                <a:latin typeface="+mn-lt"/>
                <a:ea typeface="+mn-ea"/>
                <a:cs typeface="+mn-cs"/>
              </a:rPr>
              <a:t>quickly</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find</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comfort</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flexibility</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velvetiness</a:t>
            </a:r>
            <a:r>
              <a:rPr lang="fr-FR" sz="1200" b="0" i="0" kern="1200" dirty="0">
                <a:solidFill>
                  <a:schemeClr val="tx1"/>
                </a:solidFill>
                <a:effectLst/>
                <a:latin typeface="+mn-lt"/>
                <a:ea typeface="+mn-ea"/>
                <a:cs typeface="+mn-cs"/>
              </a:rPr>
              <a:t> and </a:t>
            </a:r>
            <a:r>
              <a:rPr lang="fr-FR" sz="1200" b="0" i="0" kern="1200" dirty="0" err="1">
                <a:solidFill>
                  <a:schemeClr val="tx1"/>
                </a:solidFill>
                <a:effectLst/>
                <a:latin typeface="+mn-lt"/>
                <a:ea typeface="+mn-ea"/>
                <a:cs typeface="+mn-cs"/>
              </a:rPr>
              <a:t>brightness</a:t>
            </a:r>
            <a:r>
              <a:rPr lang="fr-FR" sz="1200" b="0" i="0" kern="1200" dirty="0">
                <a:solidFill>
                  <a:schemeClr val="tx1"/>
                </a:solidFill>
                <a:effectLst/>
                <a:latin typeface="+mn-lt"/>
                <a:ea typeface="+mn-ea"/>
                <a:cs typeface="+mn-cs"/>
              </a:rPr>
              <a:t>.</a:t>
            </a:r>
          </a:p>
          <a:p>
            <a:endParaRPr lang="fr-FR" sz="1200" b="0" i="0" u="none" strike="noStrike" kern="1200" baseline="0" dirty="0">
              <a:solidFill>
                <a:schemeClr val="tx1"/>
              </a:solidFill>
              <a:effectLst/>
              <a:latin typeface="+mn-lt"/>
              <a:ea typeface="+mn-ea"/>
              <a:cs typeface="+mn-cs"/>
            </a:endParaRPr>
          </a:p>
          <a:p>
            <a:r>
              <a:rPr lang="fr-FR" sz="1200" b="0" i="0" u="none" strike="noStrike" kern="1200" dirty="0">
                <a:solidFill>
                  <a:schemeClr val="tx1"/>
                </a:solidFill>
                <a:effectLst/>
                <a:latin typeface="+mn-lt"/>
                <a:ea typeface="+mn-ea"/>
                <a:cs typeface="+mn-cs"/>
              </a:rPr>
              <a:t>To </a:t>
            </a:r>
            <a:r>
              <a:rPr lang="fr-FR" sz="1200" b="0" i="0" u="none" strike="noStrike" kern="1200" dirty="0" err="1">
                <a:solidFill>
                  <a:schemeClr val="tx1"/>
                </a:solidFill>
                <a:effectLst/>
                <a:latin typeface="+mn-lt"/>
                <a:ea typeface="+mn-ea"/>
                <a:cs typeface="+mn-cs"/>
              </a:rPr>
              <a:t>complete</a:t>
            </a:r>
            <a:r>
              <a:rPr lang="fr-FR" sz="1200" b="0" i="0" u="none" strike="noStrike" kern="1200" dirty="0">
                <a:solidFill>
                  <a:schemeClr val="tx1"/>
                </a:solidFill>
                <a:effectLst/>
                <a:latin typeface="+mn-lt"/>
                <a:ea typeface="+mn-ea"/>
                <a:cs typeface="+mn-cs"/>
              </a:rPr>
              <a:t> the action of Nutri </a:t>
            </a:r>
            <a:r>
              <a:rPr lang="fr-FR" sz="1200" b="0" i="0" u="none" strike="noStrike" kern="1200" dirty="0" err="1">
                <a:solidFill>
                  <a:schemeClr val="tx1"/>
                </a:solidFill>
                <a:effectLst/>
                <a:latin typeface="+mn-lt"/>
                <a:ea typeface="+mn-ea"/>
                <a:cs typeface="+mn-cs"/>
              </a:rPr>
              <a:t>Defense</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it</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is</a:t>
            </a:r>
            <a:r>
              <a:rPr lang="fr-FR" sz="1200" b="0" i="0" u="none" strike="noStrike" kern="1200" dirty="0">
                <a:solidFill>
                  <a:schemeClr val="tx1"/>
                </a:solidFill>
                <a:effectLst/>
                <a:latin typeface="+mn-lt"/>
                <a:ea typeface="+mn-ea"/>
                <a:cs typeface="+mn-cs"/>
              </a:rPr>
              <a:t> possible </a:t>
            </a:r>
            <a:r>
              <a:rPr lang="fr-FR" sz="1200" b="0" i="0" u="none" strike="noStrike" kern="1200" baseline="0" dirty="0">
                <a:solidFill>
                  <a:schemeClr val="tx1"/>
                </a:solidFill>
                <a:effectLst/>
                <a:latin typeface="+mn-lt"/>
                <a:ea typeface="+mn-ea"/>
                <a:cs typeface="+mn-cs"/>
              </a:rPr>
              <a:t>to </a:t>
            </a:r>
            <a:r>
              <a:rPr lang="fr-FR" sz="1200" b="0" i="0" u="none" strike="noStrike" kern="1200" dirty="0" err="1">
                <a:solidFill>
                  <a:schemeClr val="tx1"/>
                </a:solidFill>
                <a:effectLst/>
                <a:latin typeface="+mn-lt"/>
                <a:ea typeface="+mn-ea"/>
                <a:cs typeface="+mn-cs"/>
              </a:rPr>
              <a:t>associate</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it</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with</a:t>
            </a:r>
            <a:r>
              <a:rPr lang="fr-FR" sz="1200" b="0" i="0" u="none" strike="noStrike" kern="1200" dirty="0">
                <a:solidFill>
                  <a:schemeClr val="tx1"/>
                </a:solidFill>
                <a:effectLst/>
                <a:latin typeface="+mn-lt"/>
                <a:ea typeface="+mn-ea"/>
                <a:cs typeface="+mn-cs"/>
              </a:rPr>
              <a:t> one of the </a:t>
            </a:r>
            <a:r>
              <a:rPr lang="fr-FR" sz="1200" b="0" i="0" u="none" strike="noStrike" kern="1200" dirty="0" err="1">
                <a:solidFill>
                  <a:schemeClr val="tx1"/>
                </a:solidFill>
                <a:effectLst/>
                <a:latin typeface="+mn-lt"/>
                <a:ea typeface="+mn-ea"/>
                <a:cs typeface="+mn-cs"/>
              </a:rPr>
              <a:t>following</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complementary</a:t>
            </a:r>
            <a:r>
              <a:rPr lang="fr-FR" sz="1200" b="0" i="0" u="none" strike="noStrike" kern="1200" dirty="0">
                <a:solidFill>
                  <a:schemeClr val="tx1"/>
                </a:solidFill>
                <a:effectLst/>
                <a:latin typeface="+mn-lt"/>
                <a:ea typeface="+mn-ea"/>
                <a:cs typeface="+mn-cs"/>
              </a:rPr>
              <a:t> boosters:  </a:t>
            </a:r>
            <a:r>
              <a:rPr lang="fr-FR" sz="1200" b="0" i="0" u="none" strike="noStrike" kern="1200" dirty="0" err="1">
                <a:solidFill>
                  <a:schemeClr val="tx1"/>
                </a:solidFill>
                <a:effectLst/>
                <a:latin typeface="+mn-lt"/>
                <a:ea typeface="+mn-ea"/>
                <a:cs typeface="+mn-cs"/>
              </a:rPr>
              <a:t>Defense</a:t>
            </a:r>
            <a:r>
              <a:rPr lang="fr-FR" sz="1200" b="0" i="0" u="none" strike="noStrike" kern="1200" dirty="0">
                <a:solidFill>
                  <a:schemeClr val="tx1"/>
                </a:solidFill>
                <a:effectLst/>
                <a:latin typeface="+mn-lt"/>
                <a:ea typeface="+mn-ea"/>
                <a:cs typeface="+mn-cs"/>
              </a:rPr>
              <a:t> + to </a:t>
            </a:r>
            <a:r>
              <a:rPr lang="fr-FR" sz="1200" b="0" i="0" u="none" strike="noStrike" kern="1200" dirty="0" err="1">
                <a:solidFill>
                  <a:schemeClr val="tx1"/>
                </a:solidFill>
                <a:effectLst/>
                <a:latin typeface="+mn-lt"/>
                <a:ea typeface="+mn-ea"/>
                <a:cs typeface="+mn-cs"/>
              </a:rPr>
              <a:t>fight</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against</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environmental</a:t>
            </a:r>
            <a:r>
              <a:rPr lang="fr-FR" sz="1200" b="0" i="0" u="none" strike="noStrike" kern="1200" dirty="0">
                <a:solidFill>
                  <a:schemeClr val="tx1"/>
                </a:solidFill>
                <a:effectLst/>
                <a:latin typeface="+mn-lt"/>
                <a:ea typeface="+mn-ea"/>
                <a:cs typeface="+mn-cs"/>
              </a:rPr>
              <a:t> </a:t>
            </a:r>
            <a:r>
              <a:rPr lang="fr-FR" sz="1200" b="0" i="0" u="none" strike="noStrike" kern="1200" dirty="0" err="1">
                <a:solidFill>
                  <a:schemeClr val="tx1"/>
                </a:solidFill>
                <a:effectLst/>
                <a:latin typeface="+mn-lt"/>
                <a:ea typeface="+mn-ea"/>
                <a:cs typeface="+mn-cs"/>
              </a:rPr>
              <a:t>aggressions</a:t>
            </a:r>
            <a:r>
              <a:rPr lang="fr-FR" sz="1200" b="0" i="0" u="none" strike="noStrike" kern="1200" dirty="0">
                <a:solidFill>
                  <a:schemeClr val="tx1"/>
                </a:solidFill>
                <a:effectLst/>
                <a:latin typeface="+mn-lt"/>
                <a:ea typeface="+mn-ea"/>
                <a:cs typeface="+mn-cs"/>
              </a:rPr>
              <a:t>, Nutri + to </a:t>
            </a:r>
            <a:r>
              <a:rPr lang="fr-FR" sz="1200" b="0" i="0" u="none" strike="noStrike" kern="1200" dirty="0" err="1">
                <a:solidFill>
                  <a:schemeClr val="tx1"/>
                </a:solidFill>
                <a:effectLst/>
                <a:latin typeface="+mn-lt"/>
                <a:ea typeface="+mn-ea"/>
                <a:cs typeface="+mn-cs"/>
              </a:rPr>
              <a:t>nourish</a:t>
            </a:r>
            <a:r>
              <a:rPr lang="fr-FR" sz="1200" b="0" i="0" u="none" strike="noStrike" kern="1200" dirty="0">
                <a:solidFill>
                  <a:schemeClr val="tx1"/>
                </a:solidFill>
                <a:effectLst/>
                <a:latin typeface="+mn-lt"/>
                <a:ea typeface="+mn-ea"/>
                <a:cs typeface="+mn-cs"/>
              </a:rPr>
              <a:t> and </a:t>
            </a:r>
            <a:r>
              <a:rPr lang="fr-FR" sz="1200" b="0" i="0" u="none" strike="noStrike" kern="1200" dirty="0" err="1">
                <a:solidFill>
                  <a:schemeClr val="tx1"/>
                </a:solidFill>
                <a:effectLst/>
                <a:latin typeface="+mn-lt"/>
                <a:ea typeface="+mn-ea"/>
                <a:cs typeface="+mn-cs"/>
              </a:rPr>
              <a:t>regenerate</a:t>
            </a:r>
            <a:r>
              <a:rPr lang="fr-FR" sz="1200" b="0" i="0" u="none" strike="noStrike" kern="1200" dirty="0">
                <a:solidFill>
                  <a:schemeClr val="tx1"/>
                </a:solidFill>
                <a:effectLst/>
                <a:latin typeface="+mn-lt"/>
                <a:ea typeface="+mn-ea"/>
                <a:cs typeface="+mn-cs"/>
              </a:rPr>
              <a:t>, Hydra + to </a:t>
            </a:r>
            <a:r>
              <a:rPr lang="fr-FR" sz="1200" b="0" i="0" u="none" strike="noStrike" kern="1200" dirty="0" err="1">
                <a:solidFill>
                  <a:schemeClr val="tx1"/>
                </a:solidFill>
                <a:effectLst/>
                <a:latin typeface="+mn-lt"/>
                <a:ea typeface="+mn-ea"/>
                <a:cs typeface="+mn-cs"/>
              </a:rPr>
              <a:t>moisturize</a:t>
            </a:r>
            <a:r>
              <a:rPr lang="fr-FR" sz="1200" b="0" i="0" u="none" strike="noStrike" kern="1200" dirty="0">
                <a:solidFill>
                  <a:schemeClr val="tx1"/>
                </a:solidFill>
                <a:effectLst/>
                <a:latin typeface="+mn-lt"/>
                <a:ea typeface="+mn-ea"/>
                <a:cs typeface="+mn-cs"/>
              </a:rPr>
              <a:t> </a:t>
            </a:r>
            <a:r>
              <a:rPr lang="fr-FR" sz="1200" b="0" i="0" u="none" strike="noStrike" kern="1200" baseline="0" dirty="0">
                <a:solidFill>
                  <a:schemeClr val="tx1"/>
                </a:solidFill>
                <a:effectLst/>
                <a:latin typeface="+mn-lt"/>
                <a:ea typeface="+mn-ea"/>
                <a:cs typeface="+mn-cs"/>
              </a:rPr>
              <a:t>and </a:t>
            </a:r>
            <a:r>
              <a:rPr lang="fr-FR" sz="1200" b="0" i="0" u="none" strike="noStrike" kern="1200" dirty="0">
                <a:solidFill>
                  <a:schemeClr val="tx1"/>
                </a:solidFill>
                <a:effectLst/>
                <a:latin typeface="+mn-lt"/>
                <a:ea typeface="+mn-ea"/>
                <a:cs typeface="+mn-cs"/>
              </a:rPr>
              <a:t>Lift + to </a:t>
            </a:r>
            <a:r>
              <a:rPr lang="fr-FR" sz="1200" b="0" i="0" u="none" strike="noStrike" kern="1200" dirty="0" err="1">
                <a:solidFill>
                  <a:schemeClr val="tx1"/>
                </a:solidFill>
                <a:effectLst/>
                <a:latin typeface="+mn-lt"/>
                <a:ea typeface="+mn-ea"/>
                <a:cs typeface="+mn-cs"/>
              </a:rPr>
              <a:t>firm</a:t>
            </a:r>
            <a:r>
              <a:rPr lang="fr-FR" sz="1200" b="0" i="0" u="none" strike="noStrike" kern="1200" dirty="0">
                <a:solidFill>
                  <a:schemeClr val="tx1"/>
                </a:solidFill>
                <a:effectLst/>
                <a:latin typeface="+mn-lt"/>
                <a:ea typeface="+mn-ea"/>
                <a:cs typeface="+mn-cs"/>
              </a:rPr>
              <a:t> up</a:t>
            </a:r>
          </a:p>
          <a:p>
            <a:endParaRPr lang="fr-FR" sz="1200" i="0" u="sng"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sng"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Ingredients</a:t>
            </a:r>
            <a:endParaRPr kumimoji="0" lang="fr-FR" sz="1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Organic</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Sacha </a:t>
            </a:r>
            <a:r>
              <a:rPr kumimoji="0" lang="fr-FR" sz="12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Inchi</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fr-FR" sz="12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oil</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fr-FR" sz="12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nourishing</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fr-FR" sz="12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repairing</a:t>
            </a:r>
            <a:endPar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0" dirty="0"/>
              <a:t>This </a:t>
            </a:r>
            <a:r>
              <a:rPr lang="fr-FR" b="0" baseline="0" dirty="0" err="1"/>
              <a:t>organic</a:t>
            </a:r>
            <a:r>
              <a:rPr lang="fr-FR" b="0" baseline="0" dirty="0"/>
              <a:t> </a:t>
            </a:r>
            <a:r>
              <a:rPr lang="fr-FR" b="0" baseline="0" dirty="0" err="1"/>
              <a:t>oil</a:t>
            </a:r>
            <a:r>
              <a:rPr lang="fr-FR" b="0" baseline="0" dirty="0"/>
              <a:t> </a:t>
            </a:r>
            <a:r>
              <a:rPr lang="fr-FR" b="0" baseline="0" dirty="0" err="1"/>
              <a:t>certified</a:t>
            </a:r>
            <a:r>
              <a:rPr lang="fr-FR" b="0" baseline="0" dirty="0"/>
              <a:t> ECOCERT. It </a:t>
            </a:r>
            <a:r>
              <a:rPr lang="fr-FR" dirty="0" err="1"/>
              <a:t>comes</a:t>
            </a:r>
            <a:r>
              <a:rPr lang="fr-FR" dirty="0"/>
              <a:t> </a:t>
            </a:r>
            <a:r>
              <a:rPr lang="fr-FR" dirty="0" err="1"/>
              <a:t>from</a:t>
            </a:r>
            <a:r>
              <a:rPr lang="fr-FR" dirty="0"/>
              <a:t> the </a:t>
            </a:r>
            <a:r>
              <a:rPr lang="fr-FR" dirty="0" err="1"/>
              <a:t>seeds</a:t>
            </a:r>
            <a:r>
              <a:rPr lang="fr-FR" dirty="0"/>
              <a:t> of a plant native to the </a:t>
            </a:r>
            <a:r>
              <a:rPr lang="fr-FR" dirty="0" err="1"/>
              <a:t>Amazonian</a:t>
            </a:r>
            <a:r>
              <a:rPr lang="fr-FR" dirty="0"/>
              <a:t> </a:t>
            </a:r>
            <a:r>
              <a:rPr lang="fr-FR" dirty="0" err="1"/>
              <a:t>forest</a:t>
            </a:r>
            <a:r>
              <a:rPr lang="fr-FR" dirty="0"/>
              <a:t> </a:t>
            </a:r>
            <a:r>
              <a:rPr lang="fr-FR" dirty="0" err="1"/>
              <a:t>used</a:t>
            </a:r>
            <a:r>
              <a:rPr lang="fr-FR" dirty="0"/>
              <a:t> by the </a:t>
            </a:r>
            <a:r>
              <a:rPr lang="fr-FR" dirty="0" err="1"/>
              <a:t>Indians</a:t>
            </a:r>
            <a:r>
              <a:rPr lang="fr-FR" dirty="0"/>
              <a:t> for </a:t>
            </a:r>
            <a:r>
              <a:rPr lang="fr-FR" dirty="0" err="1"/>
              <a:t>its</a:t>
            </a:r>
            <a:r>
              <a:rPr lang="fr-FR" dirty="0"/>
              <a:t> </a:t>
            </a:r>
            <a:r>
              <a:rPr lang="fr-FR" dirty="0" err="1"/>
              <a:t>many</a:t>
            </a:r>
            <a:r>
              <a:rPr lang="fr-FR" dirty="0"/>
              <a:t> </a:t>
            </a:r>
            <a:r>
              <a:rPr lang="fr-FR" dirty="0" err="1"/>
              <a:t>virtues</a:t>
            </a:r>
            <a:r>
              <a:rPr lang="fr-FR"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r>
              <a:rPr lang="fr-FR" b="1" dirty="0"/>
              <a:t>It </a:t>
            </a:r>
            <a:r>
              <a:rPr lang="fr-FR" b="1" dirty="0" err="1"/>
              <a:t>is</a:t>
            </a:r>
            <a:r>
              <a:rPr lang="fr-FR" b="1" dirty="0"/>
              <a:t> the </a:t>
            </a:r>
            <a:r>
              <a:rPr lang="fr-FR" b="1" dirty="0" err="1"/>
              <a:t>richest</a:t>
            </a:r>
            <a:r>
              <a:rPr lang="fr-FR" b="1" dirty="0"/>
              <a:t> </a:t>
            </a:r>
            <a:r>
              <a:rPr lang="fr-FR" b="1" dirty="0" err="1"/>
              <a:t>oil</a:t>
            </a:r>
            <a:r>
              <a:rPr lang="fr-FR" b="1" dirty="0"/>
              <a:t> in essential </a:t>
            </a:r>
            <a:r>
              <a:rPr lang="fr-FR" b="1" dirty="0" err="1"/>
              <a:t>fatty</a:t>
            </a:r>
            <a:r>
              <a:rPr lang="fr-FR" b="1" dirty="0"/>
              <a:t> </a:t>
            </a:r>
            <a:r>
              <a:rPr lang="fr-FR" b="1" dirty="0" err="1"/>
              <a:t>acids</a:t>
            </a:r>
            <a:r>
              <a:rPr lang="fr-FR" b="1" dirty="0"/>
              <a:t> </a:t>
            </a:r>
            <a:r>
              <a:rPr lang="fr-FR" dirty="0"/>
              <a:t>(EFA), </a:t>
            </a:r>
            <a:r>
              <a:rPr lang="fr-FR" dirty="0" err="1"/>
              <a:t>composed</a:t>
            </a:r>
            <a:r>
              <a:rPr lang="fr-FR" dirty="0"/>
              <a:t> of more </a:t>
            </a:r>
            <a:r>
              <a:rPr lang="fr-FR" dirty="0" err="1"/>
              <a:t>than</a:t>
            </a:r>
            <a:r>
              <a:rPr lang="fr-FR" dirty="0"/>
              <a:t> 80% of EFA (</a:t>
            </a:r>
            <a:r>
              <a:rPr lang="fr-FR" dirty="0" err="1"/>
              <a:t>omega</a:t>
            </a:r>
            <a:r>
              <a:rPr lang="fr-FR" dirty="0"/>
              <a:t> 3 and 6) </a:t>
            </a:r>
            <a:r>
              <a:rPr lang="fr-FR" baseline="0" dirty="0"/>
              <a:t>and </a:t>
            </a:r>
            <a:r>
              <a:rPr lang="fr-FR" dirty="0" err="1"/>
              <a:t>also</a:t>
            </a:r>
            <a:r>
              <a:rPr lang="fr-FR" dirty="0"/>
              <a:t> </a:t>
            </a:r>
            <a:r>
              <a:rPr lang="fr-FR" dirty="0" err="1"/>
              <a:t>contains</a:t>
            </a:r>
            <a:r>
              <a:rPr lang="fr-FR" dirty="0"/>
              <a:t> </a:t>
            </a:r>
            <a:r>
              <a:rPr lang="fr-FR" dirty="0" err="1"/>
              <a:t>omega</a:t>
            </a:r>
            <a:r>
              <a:rPr lang="fr-FR" dirty="0"/>
              <a:t> 9.</a:t>
            </a:r>
          </a:p>
          <a:p>
            <a:pPr marL="342900" marR="0" lvl="0" indent="-342900" algn="just" defTabSz="914400" rtl="0" eaLnBrk="1" fontAlgn="auto" latinLnBrk="0" hangingPunct="1">
              <a:lnSpc>
                <a:spcPct val="120000"/>
              </a:lnSpc>
              <a:spcBef>
                <a:spcPct val="0"/>
              </a:spcBef>
              <a:spcAft>
                <a:spcPts val="0"/>
              </a:spcAft>
              <a:buClrTx/>
              <a:buSzTx/>
              <a:tabLst/>
              <a:defRPr/>
            </a:pPr>
            <a:endParaRPr lang="fr-FR" sz="1200" dirty="0">
              <a:solidFill>
                <a:schemeClr val="tx1">
                  <a:lumMod val="75000"/>
                  <a:lumOff val="25000"/>
                </a:schemeClr>
              </a:solidFill>
            </a:endParaRPr>
          </a:p>
          <a:p>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Shea</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butter</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fr-FR"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nourishing</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fr-FR"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repairing</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lang="fr-FR" dirty="0" err="1">
                <a:solidFill>
                  <a:schemeClr val="tx1">
                    <a:lumMod val="75000"/>
                    <a:lumOff val="25000"/>
                  </a:schemeClr>
                </a:solidFill>
              </a:rPr>
              <a:t>protects</a:t>
            </a:r>
            <a:r>
              <a:rPr lang="fr-FR" dirty="0">
                <a:solidFill>
                  <a:schemeClr val="tx1">
                    <a:lumMod val="75000"/>
                    <a:lumOff val="25000"/>
                  </a:schemeClr>
                </a:solidFill>
              </a:rPr>
              <a:t> the skin by </a:t>
            </a:r>
            <a:r>
              <a:rPr lang="fr-FR" dirty="0" err="1">
                <a:solidFill>
                  <a:schemeClr val="tx1">
                    <a:lumMod val="75000"/>
                    <a:lumOff val="25000"/>
                  </a:schemeClr>
                </a:solidFill>
              </a:rPr>
              <a:t>participating</a:t>
            </a:r>
            <a:r>
              <a:rPr lang="fr-FR" dirty="0">
                <a:solidFill>
                  <a:schemeClr val="tx1">
                    <a:lumMod val="75000"/>
                    <a:lumOff val="25000"/>
                  </a:schemeClr>
                </a:solidFill>
              </a:rPr>
              <a:t> in the reconstitution of </a:t>
            </a:r>
            <a:r>
              <a:rPr lang="fr-FR" dirty="0" err="1">
                <a:solidFill>
                  <a:schemeClr val="tx1">
                    <a:lumMod val="75000"/>
                    <a:lumOff val="25000"/>
                  </a:schemeClr>
                </a:solidFill>
              </a:rPr>
              <a:t>its</a:t>
            </a:r>
            <a:r>
              <a:rPr lang="fr-FR" dirty="0">
                <a:solidFill>
                  <a:schemeClr val="tx1">
                    <a:lumMod val="75000"/>
                    <a:lumOff val="25000"/>
                  </a:schemeClr>
                </a:solidFill>
              </a:rPr>
              <a:t> </a:t>
            </a:r>
            <a:r>
              <a:rPr lang="fr-FR" dirty="0" err="1">
                <a:solidFill>
                  <a:schemeClr val="tx1">
                    <a:lumMod val="75000"/>
                    <a:lumOff val="25000"/>
                  </a:schemeClr>
                </a:solidFill>
              </a:rPr>
              <a:t>intercellular</a:t>
            </a:r>
            <a:r>
              <a:rPr lang="fr-FR" dirty="0">
                <a:solidFill>
                  <a:schemeClr val="tx1">
                    <a:lumMod val="75000"/>
                    <a:lumOff val="25000"/>
                  </a:schemeClr>
                </a:solidFill>
              </a:rPr>
              <a:t> </a:t>
            </a:r>
            <a:r>
              <a:rPr lang="fr-FR" dirty="0" err="1">
                <a:solidFill>
                  <a:schemeClr val="tx1">
                    <a:lumMod val="75000"/>
                    <a:lumOff val="25000"/>
                  </a:schemeClr>
                </a:solidFill>
              </a:rPr>
              <a:t>lipidic</a:t>
            </a:r>
            <a:r>
              <a:rPr lang="fr-FR" dirty="0">
                <a:solidFill>
                  <a:schemeClr val="tx1">
                    <a:lumMod val="75000"/>
                    <a:lumOff val="25000"/>
                  </a:schemeClr>
                </a:solidFill>
              </a:rPr>
              <a:t> </a:t>
            </a:r>
            <a:r>
              <a:rPr lang="fr-FR" dirty="0" err="1">
                <a:solidFill>
                  <a:schemeClr val="tx1">
                    <a:lumMod val="75000"/>
                    <a:lumOff val="25000"/>
                  </a:schemeClr>
                </a:solidFill>
              </a:rPr>
              <a:t>cement</a:t>
            </a:r>
            <a:r>
              <a:rPr lang="fr-FR" dirty="0">
                <a:solidFill>
                  <a:schemeClr val="tx1">
                    <a:lumMod val="75000"/>
                    <a:lumOff val="25000"/>
                  </a:schemeClr>
                </a:solidFill>
              </a:rPr>
              <a:t>. </a:t>
            </a: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baseline="0" dirty="0">
                <a:solidFill>
                  <a:schemeClr val="tx1"/>
                </a:solidFill>
              </a:rPr>
              <a:t>(It </a:t>
            </a:r>
            <a:r>
              <a:rPr lang="fr-FR" b="0" i="1" baseline="0" dirty="0" err="1">
                <a:solidFill>
                  <a:schemeClr val="tx1"/>
                </a:solidFill>
              </a:rPr>
              <a:t>is</a:t>
            </a:r>
            <a:r>
              <a:rPr lang="fr-FR" b="0" i="1" baseline="0" dirty="0">
                <a:solidFill>
                  <a:schemeClr val="tx1"/>
                </a:solidFill>
              </a:rPr>
              <a:t> </a:t>
            </a:r>
            <a:r>
              <a:rPr lang="fr-FR" i="1" dirty="0" err="1">
                <a:solidFill>
                  <a:schemeClr val="tx1">
                    <a:lumMod val="75000"/>
                    <a:lumOff val="25000"/>
                  </a:schemeClr>
                </a:solidFill>
              </a:rPr>
              <a:t>rich</a:t>
            </a:r>
            <a:r>
              <a:rPr lang="fr-FR" i="1" dirty="0">
                <a:solidFill>
                  <a:schemeClr val="tx1">
                    <a:lumMod val="75000"/>
                    <a:lumOff val="25000"/>
                  </a:schemeClr>
                </a:solidFill>
              </a:rPr>
              <a:t> in vit. A and E (</a:t>
            </a:r>
            <a:r>
              <a:rPr lang="fr-FR" i="1" dirty="0" err="1">
                <a:solidFill>
                  <a:schemeClr val="tx1">
                    <a:lumMod val="75000"/>
                    <a:lumOff val="25000"/>
                  </a:schemeClr>
                </a:solidFill>
              </a:rPr>
              <a:t>anti-oxidants</a:t>
            </a:r>
            <a:r>
              <a:rPr lang="fr-FR" i="1" dirty="0">
                <a:solidFill>
                  <a:schemeClr val="tx1">
                    <a:lumMod val="75000"/>
                    <a:lumOff val="25000"/>
                  </a:schemeClr>
                </a:solidFill>
              </a:rPr>
              <a:t>) </a:t>
            </a:r>
            <a:r>
              <a:rPr lang="fr-FR" i="1" baseline="0" dirty="0">
                <a:solidFill>
                  <a:schemeClr val="tx1">
                    <a:lumMod val="75000"/>
                    <a:lumOff val="25000"/>
                  </a:schemeClr>
                </a:solidFill>
              </a:rPr>
              <a:t>and </a:t>
            </a:r>
            <a:r>
              <a:rPr lang="fr-FR" i="1" dirty="0" err="1">
                <a:solidFill>
                  <a:schemeClr val="tx1">
                    <a:lumMod val="75000"/>
                    <a:lumOff val="25000"/>
                  </a:schemeClr>
                </a:solidFill>
              </a:rPr>
              <a:t>rich</a:t>
            </a:r>
            <a:r>
              <a:rPr lang="fr-FR" i="1" dirty="0">
                <a:solidFill>
                  <a:schemeClr val="tx1">
                    <a:lumMod val="75000"/>
                    <a:lumOff val="25000"/>
                  </a:schemeClr>
                </a:solidFill>
              </a:rPr>
              <a:t> in </a:t>
            </a:r>
            <a:r>
              <a:rPr lang="fr-FR" i="1" baseline="0" dirty="0" err="1">
                <a:solidFill>
                  <a:schemeClr val="tx1">
                    <a:lumMod val="75000"/>
                    <a:lumOff val="25000"/>
                  </a:schemeClr>
                </a:solidFill>
              </a:rPr>
              <a:t>fatty</a:t>
            </a:r>
            <a:r>
              <a:rPr lang="fr-FR" i="1" baseline="0" dirty="0">
                <a:solidFill>
                  <a:schemeClr val="tx1">
                    <a:lumMod val="75000"/>
                    <a:lumOff val="25000"/>
                  </a:schemeClr>
                </a:solidFill>
              </a:rPr>
              <a:t> </a:t>
            </a:r>
            <a:r>
              <a:rPr lang="fr-FR" i="1" baseline="0" dirty="0" err="1">
                <a:solidFill>
                  <a:schemeClr val="tx1">
                    <a:lumMod val="75000"/>
                    <a:lumOff val="25000"/>
                  </a:schemeClr>
                </a:solidFill>
              </a:rPr>
              <a:t>acids</a:t>
            </a:r>
            <a:r>
              <a:rPr lang="fr-FR" i="1" baseline="0" dirty="0">
                <a:solidFill>
                  <a:schemeClr val="tx1">
                    <a:lumMod val="75000"/>
                    <a:lumOff val="25000"/>
                  </a:schemeClr>
                </a:solidFill>
              </a:rPr>
              <a:t> (</a:t>
            </a:r>
            <a:r>
              <a:rPr lang="fr-FR" i="1" baseline="0" dirty="0" err="1">
                <a:solidFill>
                  <a:schemeClr val="tx1">
                    <a:lumMod val="75000"/>
                    <a:lumOff val="25000"/>
                  </a:schemeClr>
                </a:solidFill>
              </a:rPr>
              <a:t>omega</a:t>
            </a:r>
            <a:r>
              <a:rPr lang="fr-FR" i="1" baseline="0" dirty="0">
                <a:solidFill>
                  <a:schemeClr val="tx1">
                    <a:lumMod val="75000"/>
                    <a:lumOff val="25000"/>
                  </a:schemeClr>
                </a:solidFill>
              </a:rPr>
              <a:t> 3, 6, 9)</a:t>
            </a:r>
            <a:endParaRPr kumimoji="0" lang="fr-FR" sz="12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342839" lvl="0" indent="-342839" algn="l">
              <a:defRPr/>
            </a:pPr>
            <a:r>
              <a:rPr lang="fr-FR" sz="1200" b="0" i="1" dirty="0">
                <a:solidFill>
                  <a:schemeClr val="tx1">
                    <a:lumMod val="75000"/>
                    <a:lumOff val="25000"/>
                  </a:schemeClr>
                </a:solidFill>
              </a:rPr>
              <a:t>It </a:t>
            </a:r>
            <a:r>
              <a:rPr lang="fr-FR" sz="1200" b="0" i="1" dirty="0" err="1">
                <a:solidFill>
                  <a:schemeClr val="tx1">
                    <a:lumMod val="75000"/>
                    <a:lumOff val="25000"/>
                  </a:schemeClr>
                </a:solidFill>
              </a:rPr>
              <a:t>comes</a:t>
            </a:r>
            <a:r>
              <a:rPr lang="fr-FR" sz="1200" b="0" i="1" dirty="0">
                <a:solidFill>
                  <a:schemeClr val="tx1">
                    <a:lumMod val="75000"/>
                    <a:lumOff val="25000"/>
                  </a:schemeClr>
                </a:solidFill>
              </a:rPr>
              <a:t> </a:t>
            </a:r>
            <a:r>
              <a:rPr lang="fr-FR" sz="1200" b="0" i="1" dirty="0" err="1">
                <a:solidFill>
                  <a:schemeClr val="tx1">
                    <a:lumMod val="75000"/>
                    <a:lumOff val="25000"/>
                  </a:schemeClr>
                </a:solidFill>
              </a:rPr>
              <a:t>from</a:t>
            </a:r>
            <a:r>
              <a:rPr lang="fr-FR" sz="1200" b="0" i="1" dirty="0">
                <a:solidFill>
                  <a:schemeClr val="tx1">
                    <a:lumMod val="75000"/>
                    <a:lumOff val="25000"/>
                  </a:schemeClr>
                </a:solidFill>
              </a:rPr>
              <a:t> the </a:t>
            </a:r>
            <a:r>
              <a:rPr lang="fr-FR" sz="1200" b="0" i="1" dirty="0" err="1">
                <a:solidFill>
                  <a:schemeClr val="tx1">
                    <a:lumMod val="75000"/>
                    <a:lumOff val="25000"/>
                  </a:schemeClr>
                </a:solidFill>
              </a:rPr>
              <a:t>crushed</a:t>
            </a:r>
            <a:r>
              <a:rPr lang="fr-FR" sz="1200" b="0" i="1" dirty="0">
                <a:solidFill>
                  <a:schemeClr val="tx1">
                    <a:lumMod val="75000"/>
                    <a:lumOff val="25000"/>
                  </a:schemeClr>
                </a:solidFill>
              </a:rPr>
              <a:t>, </a:t>
            </a:r>
            <a:r>
              <a:rPr lang="fr-FR" sz="1200" b="0" i="1" dirty="0" err="1">
                <a:solidFill>
                  <a:schemeClr val="tx1">
                    <a:lumMod val="75000"/>
                    <a:lumOff val="25000"/>
                  </a:schemeClr>
                </a:solidFill>
              </a:rPr>
              <a:t>roasted</a:t>
            </a:r>
            <a:r>
              <a:rPr lang="fr-FR" sz="1200" b="0" i="1" dirty="0">
                <a:solidFill>
                  <a:schemeClr val="tx1">
                    <a:lumMod val="75000"/>
                    <a:lumOff val="25000"/>
                  </a:schemeClr>
                </a:solidFill>
              </a:rPr>
              <a:t> and </a:t>
            </a:r>
            <a:r>
              <a:rPr lang="fr-FR" sz="1200" b="0" i="1" kern="1200" dirty="0" err="1">
                <a:solidFill>
                  <a:schemeClr val="tx1">
                    <a:lumMod val="75000"/>
                    <a:lumOff val="25000"/>
                  </a:schemeClr>
                </a:solidFill>
                <a:latin typeface="+mn-lt"/>
                <a:ea typeface="+mn-ea"/>
                <a:cs typeface="+mn-cs"/>
              </a:rPr>
              <a:t>ground</a:t>
            </a:r>
            <a:r>
              <a:rPr lang="fr-FR" sz="1200" b="0" i="1" kern="1200" dirty="0">
                <a:solidFill>
                  <a:schemeClr val="tx1">
                    <a:lumMod val="75000"/>
                    <a:lumOff val="25000"/>
                  </a:schemeClr>
                </a:solidFill>
                <a:latin typeface="+mn-lt"/>
                <a:ea typeface="+mn-ea"/>
                <a:cs typeface="+mn-cs"/>
              </a:rPr>
              <a:t> </a:t>
            </a:r>
            <a:r>
              <a:rPr lang="fr-FR" sz="1200" b="0" i="1" dirty="0" err="1">
                <a:solidFill>
                  <a:schemeClr val="tx1">
                    <a:lumMod val="75000"/>
                    <a:lumOff val="25000"/>
                  </a:schemeClr>
                </a:solidFill>
              </a:rPr>
              <a:t>almond</a:t>
            </a:r>
            <a:r>
              <a:rPr lang="fr-FR" sz="1200" b="0" i="1" dirty="0">
                <a:solidFill>
                  <a:schemeClr val="tx1">
                    <a:lumMod val="75000"/>
                    <a:lumOff val="25000"/>
                  </a:schemeClr>
                </a:solidFill>
              </a:rPr>
              <a:t> </a:t>
            </a:r>
            <a:r>
              <a:rPr lang="fr-FR" sz="1200" b="0" i="1" kern="1200" dirty="0" err="1">
                <a:solidFill>
                  <a:schemeClr val="tx1">
                    <a:lumMod val="75000"/>
                    <a:lumOff val="25000"/>
                  </a:schemeClr>
                </a:solidFill>
                <a:latin typeface="+mn-lt"/>
                <a:ea typeface="+mn-ea"/>
                <a:cs typeface="+mn-cs"/>
              </a:rPr>
              <a:t>contained</a:t>
            </a:r>
            <a:r>
              <a:rPr lang="fr-FR" sz="1200" b="0" i="1" kern="1200" dirty="0">
                <a:solidFill>
                  <a:schemeClr val="tx1">
                    <a:lumMod val="75000"/>
                    <a:lumOff val="25000"/>
                  </a:schemeClr>
                </a:solidFill>
                <a:latin typeface="+mn-lt"/>
                <a:ea typeface="+mn-ea"/>
                <a:cs typeface="+mn-cs"/>
              </a:rPr>
              <a:t> in the </a:t>
            </a:r>
            <a:r>
              <a:rPr lang="fr-FR" sz="1200" b="0" i="1" kern="1200" dirty="0" err="1">
                <a:solidFill>
                  <a:schemeClr val="tx1">
                    <a:lumMod val="75000"/>
                    <a:lumOff val="25000"/>
                  </a:schemeClr>
                </a:solidFill>
                <a:latin typeface="+mn-lt"/>
                <a:ea typeface="+mn-ea"/>
                <a:cs typeface="+mn-cs"/>
              </a:rPr>
              <a:t>shea</a:t>
            </a:r>
            <a:r>
              <a:rPr lang="fr-FR" sz="1200" b="0" i="1" kern="1200" dirty="0">
                <a:solidFill>
                  <a:schemeClr val="tx1">
                    <a:lumMod val="75000"/>
                    <a:lumOff val="25000"/>
                  </a:schemeClr>
                </a:solidFill>
                <a:latin typeface="+mn-lt"/>
                <a:ea typeface="+mn-ea"/>
                <a:cs typeface="+mn-cs"/>
              </a:rPr>
              <a:t> fruit)</a:t>
            </a:r>
          </a:p>
          <a:p>
            <a:pPr marL="342839" lvl="0" indent="-342839" algn="l">
              <a:defRPr/>
            </a:pPr>
            <a:r>
              <a:rPr lang="fr-FR" b="0" i="1" baseline="0" dirty="0">
                <a:solidFill>
                  <a:schemeClr val="tx1">
                    <a:lumMod val="75000"/>
                    <a:lumOff val="25000"/>
                  </a:schemeClr>
                </a:solidFill>
              </a:rPr>
              <a:t> </a:t>
            </a:r>
            <a:endParaRPr lang="fr-FR" b="0" baseline="0" dirty="0">
              <a:solidFill>
                <a:schemeClr val="tx1">
                  <a:lumMod val="75000"/>
                  <a:lumOff val="25000"/>
                </a:schemeClr>
              </a:solidFill>
            </a:endParaRPr>
          </a:p>
          <a:p>
            <a:pPr marL="342839" indent="-342839">
              <a:defRPr/>
            </a:pP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 </a:t>
            </a:r>
            <a:r>
              <a:rPr kumimoji="0" lang="fr-FR" sz="12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Lactobacilli</a:t>
            </a: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fr-FR"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also</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fr-FR"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called</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fr-FR"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probiotics</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boost </a:t>
            </a:r>
            <a:r>
              <a:rPr kumimoji="0" lang="fr-FR"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natural</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fr-FR"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defenses</a:t>
            </a: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200" b="0" kern="1200" baseline="0" dirty="0" err="1">
                <a:solidFill>
                  <a:schemeClr val="tx1">
                    <a:lumMod val="65000"/>
                    <a:lumOff val="35000"/>
                  </a:schemeClr>
                </a:solidFill>
                <a:latin typeface="+mn-lt"/>
                <a:ea typeface="+mn-ea"/>
                <a:cs typeface="+mn-cs"/>
              </a:rPr>
              <a:t>These</a:t>
            </a:r>
            <a:r>
              <a:rPr lang="fr-FR" altLang="fr-FR" sz="1200" b="0" kern="1200" baseline="0" dirty="0">
                <a:solidFill>
                  <a:schemeClr val="tx1">
                    <a:lumMod val="65000"/>
                    <a:lumOff val="35000"/>
                  </a:schemeClr>
                </a:solidFill>
                <a:latin typeface="+mn-lt"/>
                <a:ea typeface="+mn-ea"/>
                <a:cs typeface="+mn-cs"/>
              </a:rPr>
              <a:t> are </a:t>
            </a:r>
            <a:r>
              <a:rPr lang="fr-FR" altLang="fr-FR" sz="1200" kern="1200" dirty="0" err="1">
                <a:solidFill>
                  <a:schemeClr val="tx1">
                    <a:lumMod val="65000"/>
                    <a:lumOff val="35000"/>
                  </a:schemeClr>
                </a:solidFill>
                <a:latin typeface="+mn-lt"/>
                <a:ea typeface="+mn-ea"/>
                <a:cs typeface="+mn-cs"/>
              </a:rPr>
              <a:t>beneficial</a:t>
            </a:r>
            <a:r>
              <a:rPr lang="fr-FR" altLang="fr-FR" sz="1200" kern="1200" dirty="0">
                <a:solidFill>
                  <a:schemeClr val="tx1">
                    <a:lumMod val="65000"/>
                    <a:lumOff val="35000"/>
                  </a:schemeClr>
                </a:solidFill>
                <a:latin typeface="+mn-lt"/>
                <a:ea typeface="+mn-ea"/>
                <a:cs typeface="+mn-cs"/>
              </a:rPr>
              <a:t> </a:t>
            </a:r>
            <a:r>
              <a:rPr lang="fr-FR" altLang="fr-FR" sz="1200" b="0" kern="1200" dirty="0" err="1">
                <a:solidFill>
                  <a:schemeClr val="tx1">
                    <a:lumMod val="65000"/>
                    <a:lumOff val="35000"/>
                  </a:schemeClr>
                </a:solidFill>
                <a:latin typeface="+mn-lt"/>
                <a:ea typeface="+mn-ea"/>
                <a:cs typeface="+mn-cs"/>
              </a:rPr>
              <a:t>microorganisms</a:t>
            </a:r>
            <a:r>
              <a:rPr lang="fr-FR" altLang="fr-FR" sz="1200" b="0" kern="1200" dirty="0">
                <a:solidFill>
                  <a:schemeClr val="tx1">
                    <a:lumMod val="65000"/>
                    <a:lumOff val="35000"/>
                  </a:schemeClr>
                </a:solidFill>
                <a:latin typeface="+mn-lt"/>
                <a:ea typeface="+mn-ea"/>
                <a:cs typeface="+mn-cs"/>
              </a:rPr>
              <a:t> </a:t>
            </a:r>
            <a:r>
              <a:rPr lang="fr-FR" sz="1200" dirty="0" err="1">
                <a:solidFill>
                  <a:schemeClr val="tx1">
                    <a:lumMod val="75000"/>
                    <a:lumOff val="25000"/>
                  </a:schemeClr>
                </a:solidFill>
              </a:rPr>
              <a:t>previously</a:t>
            </a:r>
            <a:r>
              <a:rPr lang="fr-FR" sz="1200" dirty="0">
                <a:solidFill>
                  <a:schemeClr val="tx1">
                    <a:lumMod val="75000"/>
                    <a:lumOff val="25000"/>
                  </a:schemeClr>
                </a:solidFill>
              </a:rPr>
              <a:t> </a:t>
            </a:r>
            <a:r>
              <a:rPr lang="fr-FR" sz="1200" dirty="0" err="1">
                <a:solidFill>
                  <a:schemeClr val="tx1">
                    <a:lumMod val="75000"/>
                    <a:lumOff val="25000"/>
                  </a:schemeClr>
                </a:solidFill>
              </a:rPr>
              <a:t>sterilized</a:t>
            </a:r>
            <a:r>
              <a:rPr lang="fr-FR" sz="1200" dirty="0">
                <a:solidFill>
                  <a:schemeClr val="tx1">
                    <a:lumMod val="75000"/>
                    <a:lumOff val="25000"/>
                  </a:schemeClr>
                </a:solidFill>
              </a:rPr>
              <a:t> to </a:t>
            </a:r>
            <a:r>
              <a:rPr lang="fr-FR" sz="1200" dirty="0" err="1">
                <a:solidFill>
                  <a:schemeClr val="tx1">
                    <a:lumMod val="75000"/>
                    <a:lumOff val="25000"/>
                  </a:schemeClr>
                </a:solidFill>
              </a:rPr>
              <a:t>avoid</a:t>
            </a:r>
            <a:r>
              <a:rPr lang="fr-FR" sz="1200" dirty="0">
                <a:solidFill>
                  <a:schemeClr val="tx1">
                    <a:lumMod val="75000"/>
                    <a:lumOff val="25000"/>
                  </a:schemeClr>
                </a:solidFill>
              </a:rPr>
              <a:t> </a:t>
            </a:r>
            <a:r>
              <a:rPr lang="fr-FR" sz="1200" dirty="0" err="1">
                <a:solidFill>
                  <a:schemeClr val="tx1">
                    <a:lumMod val="75000"/>
                    <a:lumOff val="25000"/>
                  </a:schemeClr>
                </a:solidFill>
              </a:rPr>
              <a:t>proliferation</a:t>
            </a:r>
            <a:r>
              <a:rPr lang="fr-FR" sz="1200" dirty="0">
                <a:solidFill>
                  <a:schemeClr val="tx1">
                    <a:lumMod val="75000"/>
                    <a:lumOff val="25000"/>
                  </a:schemeClr>
                </a:solidFill>
              </a:rPr>
              <a:t> in </a:t>
            </a:r>
            <a:r>
              <a:rPr lang="fr-FR" sz="1200" baseline="0" dirty="0">
                <a:solidFill>
                  <a:schemeClr val="tx1">
                    <a:lumMod val="75000"/>
                    <a:lumOff val="25000"/>
                  </a:schemeClr>
                </a:solidFill>
              </a:rPr>
              <a:t>the </a:t>
            </a:r>
            <a:r>
              <a:rPr lang="fr-FR" sz="1200" baseline="0" dirty="0" err="1">
                <a:solidFill>
                  <a:schemeClr val="tx1">
                    <a:lumMod val="75000"/>
                    <a:lumOff val="25000"/>
                  </a:schemeClr>
                </a:solidFill>
              </a:rPr>
              <a:t>product</a:t>
            </a:r>
            <a:r>
              <a:rPr lang="fr-FR" sz="1200" baseline="0" dirty="0">
                <a:solidFill>
                  <a:schemeClr val="tx1">
                    <a:lumMod val="75000"/>
                    <a:lumOff val="25000"/>
                  </a:schemeClr>
                </a:solidFill>
              </a:rPr>
              <a:t> but </a:t>
            </a:r>
            <a:r>
              <a:rPr lang="fr-FR" sz="1200" baseline="0" dirty="0" err="1">
                <a:solidFill>
                  <a:schemeClr val="tx1">
                    <a:lumMod val="75000"/>
                    <a:lumOff val="25000"/>
                  </a:schemeClr>
                </a:solidFill>
              </a:rPr>
              <a:t>which</a:t>
            </a:r>
            <a:r>
              <a:rPr lang="fr-FR" sz="1200" baseline="0" dirty="0">
                <a:solidFill>
                  <a:schemeClr val="tx1">
                    <a:lumMod val="75000"/>
                    <a:lumOff val="25000"/>
                  </a:schemeClr>
                </a:solidFill>
              </a:rPr>
              <a:t> </a:t>
            </a:r>
            <a:r>
              <a:rPr lang="fr-FR" sz="1200" baseline="0" dirty="0" err="1">
                <a:solidFill>
                  <a:schemeClr val="tx1">
                    <a:lumMod val="75000"/>
                    <a:lumOff val="25000"/>
                  </a:schemeClr>
                </a:solidFill>
              </a:rPr>
              <a:t>allow</a:t>
            </a:r>
            <a:r>
              <a:rPr lang="fr-FR" sz="1200" baseline="0" dirty="0">
                <a:solidFill>
                  <a:schemeClr val="tx1">
                    <a:lumMod val="75000"/>
                    <a:lumOff val="25000"/>
                  </a:schemeClr>
                </a:solidFill>
              </a:rPr>
              <a:t> to </a:t>
            </a:r>
            <a:r>
              <a:rPr lang="fr-FR" altLang="fr-FR" sz="1200" kern="1200" dirty="0" err="1">
                <a:solidFill>
                  <a:schemeClr val="tx1">
                    <a:lumMod val="65000"/>
                    <a:lumOff val="35000"/>
                  </a:schemeClr>
                </a:solidFill>
                <a:latin typeface="+mn-lt"/>
                <a:ea typeface="+mn-ea"/>
                <a:cs typeface="+mn-cs"/>
              </a:rPr>
              <a:t>stimulate</a:t>
            </a:r>
            <a:r>
              <a:rPr lang="fr-FR" altLang="fr-FR" sz="1200" kern="1200" dirty="0">
                <a:solidFill>
                  <a:schemeClr val="tx1">
                    <a:lumMod val="65000"/>
                    <a:lumOff val="35000"/>
                  </a:schemeClr>
                </a:solidFill>
                <a:latin typeface="+mn-lt"/>
                <a:ea typeface="+mn-ea"/>
                <a:cs typeface="+mn-cs"/>
              </a:rPr>
              <a:t> the skin </a:t>
            </a:r>
            <a:r>
              <a:rPr lang="fr-FR" altLang="fr-FR" sz="1200" kern="1200" dirty="0" err="1">
                <a:solidFill>
                  <a:schemeClr val="tx1">
                    <a:lumMod val="65000"/>
                    <a:lumOff val="35000"/>
                  </a:schemeClr>
                </a:solidFill>
                <a:latin typeface="+mn-lt"/>
                <a:ea typeface="+mn-ea"/>
                <a:cs typeface="+mn-cs"/>
              </a:rPr>
              <a:t>defense</a:t>
            </a:r>
            <a:r>
              <a:rPr lang="fr-FR" altLang="fr-FR" sz="1200" kern="1200" dirty="0">
                <a:solidFill>
                  <a:schemeClr val="tx1">
                    <a:lumMod val="65000"/>
                    <a:lumOff val="35000"/>
                  </a:schemeClr>
                </a:solidFill>
                <a:latin typeface="+mn-lt"/>
                <a:ea typeface="+mn-ea"/>
                <a:cs typeface="+mn-cs"/>
              </a:rPr>
              <a:t> </a:t>
            </a:r>
            <a:r>
              <a:rPr lang="fr-FR" altLang="fr-FR" sz="1200" kern="1200" dirty="0" err="1">
                <a:solidFill>
                  <a:schemeClr val="tx1">
                    <a:lumMod val="65000"/>
                    <a:lumOff val="35000"/>
                  </a:schemeClr>
                </a:solidFill>
                <a:latin typeface="+mn-lt"/>
                <a:ea typeface="+mn-ea"/>
                <a:cs typeface="+mn-cs"/>
              </a:rPr>
              <a:t>mechanisms</a:t>
            </a:r>
            <a:endParaRPr lang="fr-FR" altLang="fr-FR" sz="1200" kern="1200" dirty="0">
              <a:solidFill>
                <a:schemeClr val="tx1">
                  <a:lumMod val="65000"/>
                  <a:lumOff val="35000"/>
                </a:schemeClr>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a:solidFill>
                <a:schemeClr val="tx1">
                  <a:lumMod val="65000"/>
                  <a:lumOff val="35000"/>
                </a:schemeClr>
              </a:solidFill>
              <a:latin typeface="+mn-lt"/>
              <a:ea typeface="+mn-ea"/>
              <a:cs typeface="+mn-cs"/>
            </a:endParaRPr>
          </a:p>
          <a:p>
            <a:r>
              <a:rPr lang="fr-FR" b="1" dirty="0">
                <a:solidFill>
                  <a:schemeClr val="tx1">
                    <a:lumMod val="75000"/>
                    <a:lumOff val="25000"/>
                  </a:schemeClr>
                </a:solidFill>
              </a:rPr>
              <a:t>- </a:t>
            </a:r>
            <a:r>
              <a:rPr lang="fr-FR" b="1" dirty="0" err="1">
                <a:solidFill>
                  <a:schemeClr val="tx1">
                    <a:lumMod val="75000"/>
                    <a:lumOff val="25000"/>
                  </a:schemeClr>
                </a:solidFill>
              </a:rPr>
              <a:t>Grape</a:t>
            </a:r>
            <a:r>
              <a:rPr lang="fr-FR" b="1" dirty="0">
                <a:solidFill>
                  <a:schemeClr val="tx1">
                    <a:lumMod val="75000"/>
                    <a:lumOff val="25000"/>
                  </a:schemeClr>
                </a:solidFill>
              </a:rPr>
              <a:t> </a:t>
            </a:r>
            <a:r>
              <a:rPr lang="fr-FR" b="1" dirty="0" err="1">
                <a:solidFill>
                  <a:schemeClr val="tx1">
                    <a:lumMod val="75000"/>
                    <a:lumOff val="25000"/>
                  </a:schemeClr>
                </a:solidFill>
              </a:rPr>
              <a:t>seed</a:t>
            </a:r>
            <a:r>
              <a:rPr lang="fr-FR" b="1" dirty="0">
                <a:solidFill>
                  <a:schemeClr val="tx1">
                    <a:lumMod val="75000"/>
                    <a:lumOff val="25000"/>
                  </a:schemeClr>
                </a:solidFill>
              </a:rPr>
              <a:t> </a:t>
            </a:r>
            <a:r>
              <a:rPr lang="fr-FR" b="1" dirty="0" err="1">
                <a:solidFill>
                  <a:schemeClr val="tx1">
                    <a:lumMod val="75000"/>
                    <a:lumOff val="25000"/>
                  </a:schemeClr>
                </a:solidFill>
              </a:rPr>
              <a:t>oil</a:t>
            </a:r>
            <a:endParaRPr lang="fr-FR" b="1" dirty="0">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err="1">
                <a:solidFill>
                  <a:schemeClr val="tx1">
                    <a:lumMod val="75000"/>
                    <a:lumOff val="25000"/>
                  </a:schemeClr>
                </a:solidFill>
                <a:latin typeface="+mn-lt"/>
                <a:ea typeface="+mn-ea"/>
                <a:cs typeface="+mn-cs"/>
              </a:rPr>
              <a:t>Restructuring</a:t>
            </a:r>
            <a:r>
              <a:rPr lang="fr-FR" sz="1200" kern="1200" dirty="0">
                <a:solidFill>
                  <a:schemeClr val="tx1">
                    <a:lumMod val="75000"/>
                    <a:lumOff val="25000"/>
                  </a:schemeClr>
                </a:solidFill>
                <a:latin typeface="+mn-lt"/>
                <a:ea typeface="+mn-ea"/>
                <a:cs typeface="+mn-cs"/>
              </a:rPr>
              <a:t>, </a:t>
            </a:r>
            <a:r>
              <a:rPr lang="fr-FR" sz="1200" kern="1200" dirty="0" err="1">
                <a:solidFill>
                  <a:schemeClr val="tx1">
                    <a:lumMod val="75000"/>
                    <a:lumOff val="25000"/>
                  </a:schemeClr>
                </a:solidFill>
                <a:latin typeface="+mn-lt"/>
                <a:ea typeface="+mn-ea"/>
                <a:cs typeface="+mn-cs"/>
              </a:rPr>
              <a:t>it</a:t>
            </a:r>
            <a:r>
              <a:rPr lang="fr-FR" sz="1200" kern="1200" dirty="0">
                <a:solidFill>
                  <a:schemeClr val="tx1">
                    <a:lumMod val="75000"/>
                    <a:lumOff val="25000"/>
                  </a:schemeClr>
                </a:solidFill>
                <a:latin typeface="+mn-lt"/>
                <a:ea typeface="+mn-ea"/>
                <a:cs typeface="+mn-cs"/>
              </a:rPr>
              <a:t> </a:t>
            </a:r>
            <a:r>
              <a:rPr lang="fr-FR" sz="1200" dirty="0" err="1">
                <a:solidFill>
                  <a:schemeClr val="tx1">
                    <a:lumMod val="75000"/>
                    <a:lumOff val="25000"/>
                  </a:schemeClr>
                </a:solidFill>
              </a:rPr>
              <a:t>reduces</a:t>
            </a:r>
            <a:r>
              <a:rPr lang="fr-FR" sz="1200" dirty="0">
                <a:solidFill>
                  <a:schemeClr val="tx1">
                    <a:lumMod val="75000"/>
                    <a:lumOff val="25000"/>
                  </a:schemeClr>
                </a:solidFill>
              </a:rPr>
              <a:t> </a:t>
            </a:r>
            <a:r>
              <a:rPr lang="fr-FR" sz="1200" baseline="0" dirty="0">
                <a:solidFill>
                  <a:schemeClr val="tx1">
                    <a:lumMod val="75000"/>
                    <a:lumOff val="25000"/>
                  </a:schemeClr>
                </a:solidFill>
              </a:rPr>
              <a:t>the insensible </a:t>
            </a:r>
            <a:r>
              <a:rPr lang="fr-FR" sz="1200" baseline="0" dirty="0" err="1">
                <a:solidFill>
                  <a:schemeClr val="tx1">
                    <a:lumMod val="75000"/>
                    <a:lumOff val="25000"/>
                  </a:schemeClr>
                </a:solidFill>
              </a:rPr>
              <a:t>loss</a:t>
            </a:r>
            <a:r>
              <a:rPr lang="fr-FR" sz="1200" baseline="0" dirty="0">
                <a:solidFill>
                  <a:schemeClr val="tx1">
                    <a:lumMod val="75000"/>
                    <a:lumOff val="25000"/>
                  </a:schemeClr>
                </a:solidFill>
              </a:rPr>
              <a:t> of water, </a:t>
            </a:r>
            <a:r>
              <a:rPr lang="fr-FR" sz="1200" baseline="0" dirty="0" err="1">
                <a:solidFill>
                  <a:schemeClr val="tx1">
                    <a:lumMod val="75000"/>
                    <a:lumOff val="25000"/>
                  </a:schemeClr>
                </a:solidFill>
              </a:rPr>
              <a:t>bringing</a:t>
            </a:r>
            <a:r>
              <a:rPr lang="fr-FR" sz="1200" baseline="0" dirty="0">
                <a:solidFill>
                  <a:schemeClr val="tx1">
                    <a:lumMod val="75000"/>
                    <a:lumOff val="25000"/>
                  </a:schemeClr>
                </a:solidFill>
              </a:rPr>
              <a:t> </a:t>
            </a:r>
            <a:r>
              <a:rPr lang="fr-FR" sz="1200" baseline="0" dirty="0" err="1">
                <a:solidFill>
                  <a:schemeClr val="tx1">
                    <a:lumMod val="75000"/>
                    <a:lumOff val="25000"/>
                  </a:schemeClr>
                </a:solidFill>
              </a:rPr>
              <a:t>comfort</a:t>
            </a:r>
            <a:r>
              <a:rPr lang="fr-FR" sz="1200" baseline="0" dirty="0">
                <a:solidFill>
                  <a:schemeClr val="tx1">
                    <a:lumMod val="75000"/>
                    <a:lumOff val="25000"/>
                  </a:schemeClr>
                </a:solidFill>
              </a:rPr>
              <a:t> and </a:t>
            </a:r>
            <a:r>
              <a:rPr lang="fr-FR" sz="1200" kern="1200" baseline="0" dirty="0" err="1">
                <a:solidFill>
                  <a:schemeClr val="tx1">
                    <a:lumMod val="75000"/>
                    <a:lumOff val="25000"/>
                  </a:schemeClr>
                </a:solidFill>
                <a:latin typeface="+mn-lt"/>
                <a:ea typeface="+mn-ea"/>
                <a:cs typeface="+mn-cs"/>
              </a:rPr>
              <a:t>elasticity</a:t>
            </a:r>
            <a:r>
              <a:rPr lang="fr-FR" sz="1200" kern="1200" baseline="0" dirty="0">
                <a:solidFill>
                  <a:schemeClr val="tx1">
                    <a:lumMod val="75000"/>
                    <a:lumOff val="25000"/>
                  </a:schemeClr>
                </a:solidFill>
                <a:latin typeface="+mn-lt"/>
                <a:ea typeface="+mn-ea"/>
                <a:cs typeface="+mn-cs"/>
              </a:rPr>
              <a:t> (</a:t>
            </a:r>
            <a:r>
              <a:rPr lang="fr-FR" sz="1200" kern="1200" baseline="0" dirty="0" err="1">
                <a:solidFill>
                  <a:schemeClr val="tx1">
                    <a:lumMod val="75000"/>
                    <a:lumOff val="25000"/>
                  </a:schemeClr>
                </a:solidFill>
                <a:latin typeface="+mn-lt"/>
                <a:ea typeface="+mn-ea"/>
                <a:cs typeface="+mn-cs"/>
              </a:rPr>
              <a:t>fatty</a:t>
            </a:r>
            <a:r>
              <a:rPr lang="fr-FR" sz="1200" kern="1200" baseline="0" dirty="0">
                <a:solidFill>
                  <a:schemeClr val="tx1">
                    <a:lumMod val="75000"/>
                    <a:lumOff val="25000"/>
                  </a:schemeClr>
                </a:solidFill>
                <a:latin typeface="+mn-lt"/>
                <a:ea typeface="+mn-ea"/>
                <a:cs typeface="+mn-cs"/>
              </a:rPr>
              <a:t> </a:t>
            </a:r>
            <a:r>
              <a:rPr lang="fr-FR" sz="1200" kern="1200" baseline="0" dirty="0" err="1">
                <a:solidFill>
                  <a:schemeClr val="tx1">
                    <a:lumMod val="75000"/>
                    <a:lumOff val="25000"/>
                  </a:schemeClr>
                </a:solidFill>
                <a:latin typeface="+mn-lt"/>
                <a:ea typeface="+mn-ea"/>
                <a:cs typeface="+mn-cs"/>
              </a:rPr>
              <a:t>acids</a:t>
            </a:r>
            <a:r>
              <a:rPr lang="fr-FR" sz="1200" kern="1200" baseline="0" dirty="0">
                <a:solidFill>
                  <a:schemeClr val="tx1">
                    <a:lumMod val="75000"/>
                    <a:lumOff val="25000"/>
                  </a:schemeClr>
                </a:solidFill>
                <a:latin typeface="+mn-lt"/>
                <a:ea typeface="+mn-ea"/>
                <a:cs typeface="+mn-cs"/>
              </a:rPr>
              <a:t>)</a:t>
            </a:r>
          </a:p>
          <a:p>
            <a:endParaRPr lang="fr-FR" dirty="0">
              <a:solidFill>
                <a:schemeClr val="tx1">
                  <a:lumMod val="75000"/>
                  <a:lumOff val="25000"/>
                </a:schemeClr>
              </a:solidFill>
            </a:endParaRPr>
          </a:p>
          <a:p>
            <a:endParaRPr lang="fr-FR" dirty="0">
              <a:solidFill>
                <a:schemeClr val="tx1">
                  <a:lumMod val="75000"/>
                  <a:lumOff val="25000"/>
                </a:schemeClr>
              </a:solidFill>
            </a:endParaRPr>
          </a:p>
          <a:p>
            <a:r>
              <a:rPr lang="fr-FR" b="1" baseline="0" dirty="0">
                <a:solidFill>
                  <a:schemeClr val="tx1">
                    <a:lumMod val="75000"/>
                    <a:lumOff val="25000"/>
                  </a:schemeClr>
                </a:solidFill>
              </a:rPr>
              <a:t>- </a:t>
            </a:r>
            <a:r>
              <a:rPr lang="fr-FR" b="1" baseline="0" dirty="0" err="1">
                <a:solidFill>
                  <a:schemeClr val="tx1">
                    <a:lumMod val="75000"/>
                    <a:lumOff val="25000"/>
                  </a:schemeClr>
                </a:solidFill>
              </a:rPr>
              <a:t>Avocado</a:t>
            </a:r>
            <a:r>
              <a:rPr lang="fr-FR" b="1" baseline="0" dirty="0">
                <a:solidFill>
                  <a:schemeClr val="tx1">
                    <a:lumMod val="75000"/>
                    <a:lumOff val="25000"/>
                  </a:schemeClr>
                </a:solidFill>
              </a:rPr>
              <a:t> </a:t>
            </a:r>
            <a:r>
              <a:rPr lang="fr-FR" b="1" dirty="0" err="1">
                <a:solidFill>
                  <a:schemeClr val="tx1">
                    <a:lumMod val="75000"/>
                    <a:lumOff val="25000"/>
                  </a:schemeClr>
                </a:solidFill>
              </a:rPr>
              <a:t>oil</a:t>
            </a:r>
            <a:endParaRPr lang="fr-FR" b="1" dirty="0">
              <a:solidFill>
                <a:schemeClr val="tx1">
                  <a:lumMod val="75000"/>
                  <a:lumOff val="25000"/>
                </a:schemeClr>
              </a:solidFill>
            </a:endParaRPr>
          </a:p>
          <a:p>
            <a:r>
              <a:rPr lang="fr-FR" sz="1200" dirty="0" err="1">
                <a:solidFill>
                  <a:schemeClr val="tx1">
                    <a:lumMod val="75000"/>
                    <a:lumOff val="25000"/>
                  </a:schemeClr>
                </a:solidFill>
              </a:rPr>
              <a:t>Regenerating</a:t>
            </a:r>
            <a:r>
              <a:rPr lang="fr-FR" sz="1200" dirty="0">
                <a:solidFill>
                  <a:schemeClr val="tx1">
                    <a:lumMod val="75000"/>
                    <a:lumOff val="25000"/>
                  </a:schemeClr>
                </a:solidFill>
              </a:rPr>
              <a:t> and </a:t>
            </a:r>
            <a:r>
              <a:rPr lang="fr-FR" sz="1200" baseline="0" dirty="0">
                <a:solidFill>
                  <a:schemeClr val="tx1">
                    <a:lumMod val="75000"/>
                    <a:lumOff val="25000"/>
                  </a:schemeClr>
                </a:solidFill>
              </a:rPr>
              <a:t>protective</a:t>
            </a:r>
          </a:p>
          <a:p>
            <a:r>
              <a:rPr lang="fr-FR" sz="1200" kern="1200" dirty="0" err="1">
                <a:solidFill>
                  <a:schemeClr val="tx1">
                    <a:lumMod val="75000"/>
                    <a:lumOff val="25000"/>
                  </a:schemeClr>
                </a:solidFill>
                <a:latin typeface="+mn-lt"/>
                <a:ea typeface="+mn-ea"/>
                <a:cs typeface="+mn-cs"/>
              </a:rPr>
              <a:t>it</a:t>
            </a:r>
            <a:r>
              <a:rPr lang="fr-FR" sz="1200" kern="1200" dirty="0">
                <a:solidFill>
                  <a:schemeClr val="tx1">
                    <a:lumMod val="75000"/>
                    <a:lumOff val="25000"/>
                  </a:schemeClr>
                </a:solidFill>
                <a:latin typeface="+mn-lt"/>
                <a:ea typeface="+mn-ea"/>
                <a:cs typeface="+mn-cs"/>
              </a:rPr>
              <a:t> </a:t>
            </a:r>
            <a:r>
              <a:rPr lang="fr-FR" sz="1200" kern="1200" dirty="0" err="1">
                <a:solidFill>
                  <a:schemeClr val="tx1">
                    <a:lumMod val="75000"/>
                    <a:lumOff val="25000"/>
                  </a:schemeClr>
                </a:solidFill>
                <a:latin typeface="+mn-lt"/>
                <a:ea typeface="+mn-ea"/>
                <a:cs typeface="+mn-cs"/>
              </a:rPr>
              <a:t>helps</a:t>
            </a:r>
            <a:r>
              <a:rPr lang="fr-FR" sz="1200" kern="1200" dirty="0">
                <a:solidFill>
                  <a:schemeClr val="tx1">
                    <a:lumMod val="75000"/>
                    <a:lumOff val="25000"/>
                  </a:schemeClr>
                </a:solidFill>
                <a:latin typeface="+mn-lt"/>
                <a:ea typeface="+mn-ea"/>
                <a:cs typeface="+mn-cs"/>
              </a:rPr>
              <a:t> to restore and </a:t>
            </a:r>
            <a:r>
              <a:rPr lang="fr-FR" sz="1200" kern="1200" dirty="0" err="1">
                <a:solidFill>
                  <a:schemeClr val="tx1">
                    <a:lumMod val="75000"/>
                    <a:lumOff val="25000"/>
                  </a:schemeClr>
                </a:solidFill>
                <a:latin typeface="+mn-lt"/>
                <a:ea typeface="+mn-ea"/>
                <a:cs typeface="+mn-cs"/>
              </a:rPr>
              <a:t>preserve</a:t>
            </a:r>
            <a:r>
              <a:rPr lang="fr-FR" sz="1200" kern="1200" dirty="0">
                <a:solidFill>
                  <a:schemeClr val="tx1">
                    <a:lumMod val="75000"/>
                    <a:lumOff val="25000"/>
                  </a:schemeClr>
                </a:solidFill>
                <a:latin typeface="+mn-lt"/>
                <a:ea typeface="+mn-ea"/>
                <a:cs typeface="+mn-cs"/>
              </a:rPr>
              <a:t> the </a:t>
            </a:r>
            <a:r>
              <a:rPr lang="fr-FR" sz="1200" kern="1200" dirty="0" err="1">
                <a:solidFill>
                  <a:schemeClr val="tx1">
                    <a:lumMod val="75000"/>
                    <a:lumOff val="25000"/>
                  </a:schemeClr>
                </a:solidFill>
                <a:latin typeface="+mn-lt"/>
                <a:ea typeface="+mn-ea"/>
                <a:cs typeface="+mn-cs"/>
              </a:rPr>
              <a:t>hydrolipidic</a:t>
            </a:r>
            <a:r>
              <a:rPr lang="fr-FR" sz="1200" kern="1200" dirty="0">
                <a:solidFill>
                  <a:schemeClr val="tx1">
                    <a:lumMod val="75000"/>
                    <a:lumOff val="25000"/>
                  </a:schemeClr>
                </a:solidFill>
                <a:latin typeface="+mn-lt"/>
                <a:ea typeface="+mn-ea"/>
                <a:cs typeface="+mn-cs"/>
              </a:rPr>
              <a:t> film of the </a:t>
            </a:r>
            <a:r>
              <a:rPr lang="fr-FR" sz="1200" kern="1200" dirty="0" err="1">
                <a:solidFill>
                  <a:schemeClr val="tx1">
                    <a:lumMod val="75000"/>
                    <a:lumOff val="25000"/>
                  </a:schemeClr>
                </a:solidFill>
                <a:latin typeface="+mn-lt"/>
                <a:ea typeface="+mn-ea"/>
                <a:cs typeface="+mn-cs"/>
              </a:rPr>
              <a:t>epidermis</a:t>
            </a:r>
            <a:r>
              <a:rPr lang="fr-FR" sz="1200" kern="1200" dirty="0">
                <a:solidFill>
                  <a:schemeClr val="tx1">
                    <a:lumMod val="75000"/>
                    <a:lumOff val="25000"/>
                  </a:schemeClr>
                </a:solidFill>
                <a:latin typeface="+mn-lt"/>
                <a:ea typeface="+mn-ea"/>
                <a:cs typeface="+mn-cs"/>
              </a:rPr>
              <a:t>, </a:t>
            </a:r>
            <a:r>
              <a:rPr lang="fr-FR" sz="1200" kern="1200" dirty="0" err="1">
                <a:solidFill>
                  <a:schemeClr val="tx1">
                    <a:lumMod val="75000"/>
                    <a:lumOff val="25000"/>
                  </a:schemeClr>
                </a:solidFill>
                <a:latin typeface="+mn-lt"/>
                <a:ea typeface="+mn-ea"/>
                <a:cs typeface="+mn-cs"/>
              </a:rPr>
              <a:t>bringing</a:t>
            </a:r>
            <a:r>
              <a:rPr lang="fr-FR" sz="1200" kern="1200" dirty="0">
                <a:solidFill>
                  <a:schemeClr val="tx1">
                    <a:lumMod val="75000"/>
                    <a:lumOff val="25000"/>
                  </a:schemeClr>
                </a:solidFill>
                <a:latin typeface="+mn-lt"/>
                <a:ea typeface="+mn-ea"/>
                <a:cs typeface="+mn-cs"/>
              </a:rPr>
              <a:t> </a:t>
            </a:r>
            <a:r>
              <a:rPr lang="fr-FR" sz="1200" kern="1200" dirty="0" err="1">
                <a:solidFill>
                  <a:schemeClr val="tx1">
                    <a:lumMod val="75000"/>
                    <a:lumOff val="25000"/>
                  </a:schemeClr>
                </a:solidFill>
                <a:latin typeface="+mn-lt"/>
                <a:ea typeface="+mn-ea"/>
                <a:cs typeface="+mn-cs"/>
              </a:rPr>
              <a:t>comfort</a:t>
            </a:r>
            <a:r>
              <a:rPr lang="fr-FR" sz="1200" kern="1200" dirty="0">
                <a:solidFill>
                  <a:schemeClr val="tx1">
                    <a:lumMod val="75000"/>
                    <a:lumOff val="25000"/>
                  </a:schemeClr>
                </a:solidFill>
                <a:latin typeface="+mn-lt"/>
                <a:ea typeface="+mn-ea"/>
                <a:cs typeface="+mn-cs"/>
              </a:rPr>
              <a:t> and </a:t>
            </a:r>
            <a:r>
              <a:rPr lang="fr-FR" sz="1200" kern="1200" dirty="0" err="1">
                <a:solidFill>
                  <a:schemeClr val="tx1">
                    <a:lumMod val="75000"/>
                    <a:lumOff val="25000"/>
                  </a:schemeClr>
                </a:solidFill>
                <a:latin typeface="+mn-lt"/>
                <a:ea typeface="+mn-ea"/>
                <a:cs typeface="+mn-cs"/>
              </a:rPr>
              <a:t>suppleness</a:t>
            </a:r>
            <a:r>
              <a:rPr lang="fr-FR" sz="1200" kern="1200" dirty="0">
                <a:solidFill>
                  <a:schemeClr val="tx1">
                    <a:lumMod val="75000"/>
                    <a:lumOff val="25000"/>
                  </a:schemeClr>
                </a:solidFill>
                <a:latin typeface="+mn-lt"/>
                <a:ea typeface="+mn-ea"/>
                <a:cs typeface="+mn-cs"/>
              </a:rPr>
              <a:t> (</a:t>
            </a:r>
            <a:r>
              <a:rPr lang="fr-FR" sz="1200" kern="1200" dirty="0" err="1">
                <a:solidFill>
                  <a:schemeClr val="tx1">
                    <a:lumMod val="75000"/>
                    <a:lumOff val="25000"/>
                  </a:schemeClr>
                </a:solidFill>
                <a:latin typeface="+mn-lt"/>
                <a:ea typeface="+mn-ea"/>
                <a:cs typeface="+mn-cs"/>
              </a:rPr>
              <a:t>fatty</a:t>
            </a:r>
            <a:r>
              <a:rPr lang="fr-FR" sz="1200" kern="1200" dirty="0">
                <a:solidFill>
                  <a:schemeClr val="tx1">
                    <a:lumMod val="75000"/>
                    <a:lumOff val="25000"/>
                  </a:schemeClr>
                </a:solidFill>
                <a:latin typeface="+mn-lt"/>
                <a:ea typeface="+mn-ea"/>
                <a:cs typeface="+mn-cs"/>
              </a:rPr>
              <a:t> </a:t>
            </a:r>
            <a:r>
              <a:rPr lang="fr-FR" sz="1200" kern="1200" dirty="0" err="1">
                <a:solidFill>
                  <a:schemeClr val="tx1">
                    <a:lumMod val="75000"/>
                    <a:lumOff val="25000"/>
                  </a:schemeClr>
                </a:solidFill>
                <a:latin typeface="+mn-lt"/>
                <a:ea typeface="+mn-ea"/>
                <a:cs typeface="+mn-cs"/>
              </a:rPr>
              <a:t>acids</a:t>
            </a:r>
            <a:r>
              <a:rPr lang="fr-FR" sz="1200" kern="1200" dirty="0">
                <a:solidFill>
                  <a:schemeClr val="tx1">
                    <a:lumMod val="75000"/>
                    <a:lumOff val="25000"/>
                  </a:schemeClr>
                </a:solidFill>
                <a:latin typeface="+mn-lt"/>
                <a:ea typeface="+mn-ea"/>
                <a:cs typeface="+mn-cs"/>
              </a:rPr>
              <a:t> and </a:t>
            </a:r>
            <a:r>
              <a:rPr lang="fr-FR" sz="1200" kern="1200" dirty="0" err="1">
                <a:solidFill>
                  <a:schemeClr val="tx1">
                    <a:lumMod val="75000"/>
                    <a:lumOff val="25000"/>
                  </a:schemeClr>
                </a:solidFill>
                <a:latin typeface="+mn-lt"/>
                <a:ea typeface="+mn-ea"/>
                <a:cs typeface="+mn-cs"/>
              </a:rPr>
              <a:t>unsaponifiables</a:t>
            </a:r>
            <a:r>
              <a:rPr lang="fr-FR" sz="1200" kern="1200" dirty="0">
                <a:solidFill>
                  <a:schemeClr val="tx1">
                    <a:lumMod val="75000"/>
                    <a:lumOff val="25000"/>
                  </a:schemeClr>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r>
              <a:rPr lang="fr-FR" sz="1200" i="0" u="sng" kern="1200" dirty="0">
                <a:solidFill>
                  <a:schemeClr val="tx1"/>
                </a:solidFill>
                <a:effectLst/>
                <a:latin typeface="+mn-lt"/>
                <a:ea typeface="+mn-ea"/>
                <a:cs typeface="+mn-cs"/>
              </a:rPr>
              <a:t>Description</a:t>
            </a:r>
          </a:p>
          <a:p>
            <a:r>
              <a:rPr lang="fr-FR" sz="1200" b="0" i="0" kern="1200" dirty="0">
                <a:solidFill>
                  <a:schemeClr val="tx1"/>
                </a:solidFill>
                <a:effectLst/>
                <a:latin typeface="+mn-lt"/>
                <a:ea typeface="+mn-ea"/>
                <a:cs typeface="+mn-cs"/>
              </a:rPr>
              <a:t>This SOS face </a:t>
            </a:r>
            <a:r>
              <a:rPr lang="fr-FR" sz="1200" b="0" i="0" kern="1200" dirty="0" err="1">
                <a:solidFill>
                  <a:schemeClr val="tx1"/>
                </a:solidFill>
                <a:effectLst/>
                <a:latin typeface="+mn-lt"/>
                <a:ea typeface="+mn-ea"/>
                <a:cs typeface="+mn-cs"/>
              </a:rPr>
              <a:t>cream</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is</a:t>
            </a:r>
            <a:r>
              <a:rPr lang="fr-FR" sz="1200" b="0" i="0" kern="1200" dirty="0">
                <a:solidFill>
                  <a:schemeClr val="tx1"/>
                </a:solidFill>
                <a:effectLst/>
                <a:latin typeface="+mn-lt"/>
                <a:ea typeface="+mn-ea"/>
                <a:cs typeface="+mn-cs"/>
              </a:rPr>
              <a:t> the </a:t>
            </a:r>
            <a:r>
              <a:rPr lang="fr-FR" sz="1200" b="0" i="0" kern="1200" dirty="0" err="1">
                <a:solidFill>
                  <a:schemeClr val="tx1"/>
                </a:solidFill>
                <a:effectLst/>
                <a:latin typeface="+mn-lt"/>
                <a:ea typeface="+mn-ea"/>
                <a:cs typeface="+mn-cs"/>
              </a:rPr>
              <a:t>comfort</a:t>
            </a:r>
            <a:r>
              <a:rPr lang="fr-FR" sz="1200" b="0" i="0" kern="1200" dirty="0">
                <a:solidFill>
                  <a:schemeClr val="tx1"/>
                </a:solidFill>
                <a:effectLst/>
                <a:latin typeface="+mn-lt"/>
                <a:ea typeface="+mn-ea"/>
                <a:cs typeface="+mn-cs"/>
              </a:rPr>
              <a:t> of dry to </a:t>
            </a:r>
            <a:r>
              <a:rPr lang="fr-FR" sz="1200" b="0" i="0" kern="1200" dirty="0" err="1">
                <a:solidFill>
                  <a:schemeClr val="tx1"/>
                </a:solidFill>
                <a:effectLst/>
                <a:latin typeface="+mn-lt"/>
                <a:ea typeface="+mn-ea"/>
                <a:cs typeface="+mn-cs"/>
              </a:rPr>
              <a:t>very</a:t>
            </a:r>
            <a:r>
              <a:rPr lang="fr-FR" sz="1200" b="0" i="0" kern="1200" dirty="0">
                <a:solidFill>
                  <a:schemeClr val="tx1"/>
                </a:solidFill>
                <a:effectLst/>
                <a:latin typeface="+mn-lt"/>
                <a:ea typeface="+mn-ea"/>
                <a:cs typeface="+mn-cs"/>
              </a:rPr>
              <a:t> dry skin. </a:t>
            </a:r>
            <a:r>
              <a:rPr lang="fr-FR" sz="1200" b="0" i="0" kern="1200" dirty="0" err="1">
                <a:solidFill>
                  <a:schemeClr val="tx1"/>
                </a:solidFill>
                <a:effectLst/>
                <a:latin typeface="+mn-lt"/>
                <a:ea typeface="+mn-ea"/>
                <a:cs typeface="+mn-cs"/>
              </a:rPr>
              <a:t>Its</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repairing</a:t>
            </a:r>
            <a:r>
              <a:rPr lang="fr-FR" sz="1200" b="0" i="0" kern="1200" dirty="0">
                <a:solidFill>
                  <a:schemeClr val="tx1"/>
                </a:solidFill>
                <a:effectLst/>
                <a:latin typeface="+mn-lt"/>
                <a:ea typeface="+mn-ea"/>
                <a:cs typeface="+mn-cs"/>
              </a:rPr>
              <a:t> active </a:t>
            </a:r>
            <a:r>
              <a:rPr lang="fr-FR" sz="1200" b="0" i="0" kern="1200" dirty="0" err="1">
                <a:solidFill>
                  <a:schemeClr val="tx1"/>
                </a:solidFill>
                <a:effectLst/>
                <a:latin typeface="+mn-lt"/>
                <a:ea typeface="+mn-ea"/>
                <a:cs typeface="+mn-cs"/>
              </a:rPr>
              <a:t>ingredients</a:t>
            </a:r>
            <a:r>
              <a:rPr lang="fr-FR" sz="1200" b="0" i="0" kern="1200" dirty="0">
                <a:solidFill>
                  <a:schemeClr val="tx1"/>
                </a:solidFill>
                <a:effectLst/>
                <a:latin typeface="+mn-lt"/>
                <a:ea typeface="+mn-ea"/>
                <a:cs typeface="+mn-cs"/>
              </a:rPr>
              <a:t> </a:t>
            </a:r>
            <a:r>
              <a:rPr lang="fr-FR" sz="1200" b="0" i="0" kern="1200" baseline="0" dirty="0" err="1">
                <a:solidFill>
                  <a:schemeClr val="tx1"/>
                </a:solidFill>
                <a:effectLst/>
                <a:latin typeface="+mn-lt"/>
                <a:ea typeface="+mn-ea"/>
                <a:cs typeface="+mn-cs"/>
              </a:rPr>
              <a:t>combined</a:t>
            </a:r>
            <a:r>
              <a:rPr lang="fr-FR" sz="1200" b="0" i="0" kern="1200" baseline="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with</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probiotics</a:t>
            </a:r>
            <a:r>
              <a:rPr lang="fr-FR" sz="1200" b="0" i="0" kern="1200" dirty="0">
                <a:solidFill>
                  <a:schemeClr val="tx1"/>
                </a:solidFill>
                <a:effectLst/>
                <a:latin typeface="+mn-lt"/>
                <a:ea typeface="+mn-ea"/>
                <a:cs typeface="+mn-cs"/>
              </a:rPr>
              <a:t> and co-enzyme Q10 and </a:t>
            </a:r>
            <a:r>
              <a:rPr lang="fr-FR" sz="1200" b="0" i="0" kern="1200" dirty="0" err="1">
                <a:solidFill>
                  <a:schemeClr val="tx1"/>
                </a:solidFill>
                <a:effectLst/>
                <a:latin typeface="+mn-lt"/>
                <a:ea typeface="+mn-ea"/>
                <a:cs typeface="+mn-cs"/>
              </a:rPr>
              <a:t>anti-oxidant</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vitamins</a:t>
            </a:r>
            <a:r>
              <a:rPr lang="fr-FR" sz="1200" b="0" i="0" kern="1200" dirty="0">
                <a:solidFill>
                  <a:schemeClr val="tx1"/>
                </a:solidFill>
                <a:effectLst/>
                <a:latin typeface="+mn-lt"/>
                <a:ea typeface="+mn-ea"/>
                <a:cs typeface="+mn-cs"/>
              </a:rPr>
              <a:t>, boost the </a:t>
            </a:r>
            <a:r>
              <a:rPr lang="fr-FR" sz="1200" b="0" i="0" kern="1200" dirty="0" err="1">
                <a:solidFill>
                  <a:schemeClr val="tx1"/>
                </a:solidFill>
                <a:effectLst/>
                <a:latin typeface="+mn-lt"/>
                <a:ea typeface="+mn-ea"/>
                <a:cs typeface="+mn-cs"/>
              </a:rPr>
              <a:t>skin's</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natural</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defenses</a:t>
            </a:r>
            <a:r>
              <a:rPr lang="fr-FR" sz="1200" b="0" i="0" kern="1200" dirty="0">
                <a:solidFill>
                  <a:schemeClr val="tx1"/>
                </a:solidFill>
                <a:effectLst/>
                <a:latin typeface="+mn-lt"/>
                <a:ea typeface="+mn-ea"/>
                <a:cs typeface="+mn-cs"/>
              </a:rPr>
              <a:t> to </a:t>
            </a:r>
            <a:r>
              <a:rPr lang="fr-FR" sz="1200" b="0" i="0" kern="1200" dirty="0" err="1">
                <a:solidFill>
                  <a:schemeClr val="tx1"/>
                </a:solidFill>
                <a:effectLst/>
                <a:latin typeface="+mn-lt"/>
                <a:ea typeface="+mn-ea"/>
                <a:cs typeface="+mn-cs"/>
              </a:rPr>
              <a:t>better</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fight</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against</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environmental</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aggressions</a:t>
            </a:r>
            <a:r>
              <a:rPr lang="fr-FR" sz="1200" b="0" i="0" kern="1200" dirty="0">
                <a:solidFill>
                  <a:schemeClr val="tx1"/>
                </a:solidFill>
                <a:effectLst/>
                <a:latin typeface="+mn-lt"/>
                <a:ea typeface="+mn-ea"/>
                <a:cs typeface="+mn-cs"/>
              </a:rPr>
              <a:t>.</a:t>
            </a:r>
          </a:p>
          <a:p>
            <a:endParaRPr lang="fr-FR" sz="1200" b="0" i="0" u="sng" kern="1200" dirty="0">
              <a:solidFill>
                <a:schemeClr val="tx1"/>
              </a:solidFill>
              <a:effectLst/>
              <a:latin typeface="+mn-lt"/>
              <a:ea typeface="+mn-ea"/>
              <a:cs typeface="+mn-cs"/>
            </a:endParaRPr>
          </a:p>
          <a:p>
            <a:endParaRPr lang="fr-FR" sz="1200" b="0" i="0" u="sng" kern="1200" dirty="0">
              <a:solidFill>
                <a:schemeClr val="tx1"/>
              </a:solidFill>
              <a:effectLst/>
              <a:latin typeface="+mn-lt"/>
              <a:ea typeface="+mn-ea"/>
              <a:cs typeface="+mn-cs"/>
            </a:endParaRPr>
          </a:p>
          <a:p>
            <a:r>
              <a:rPr lang="fr-FR" sz="1200" b="0" i="0" u="sng" kern="1200" dirty="0">
                <a:solidFill>
                  <a:schemeClr val="tx1"/>
                </a:solidFill>
                <a:effectLst/>
                <a:latin typeface="+mn-lt"/>
                <a:ea typeface="+mn-ea"/>
                <a:cs typeface="+mn-cs"/>
              </a:rPr>
              <a:t>INFO + </a:t>
            </a:r>
            <a:r>
              <a:rPr lang="fr-FR" sz="1200" b="0" i="0" u="sng" kern="1200" baseline="0" dirty="0">
                <a:solidFill>
                  <a:schemeClr val="tx1"/>
                </a:solidFill>
                <a:effectLst/>
                <a:latin typeface="+mn-lt"/>
                <a:ea typeface="+mn-ea"/>
                <a:cs typeface="+mn-cs"/>
              </a:rPr>
              <a:t>: </a:t>
            </a:r>
          </a:p>
          <a:p>
            <a:endParaRPr lang="fr-FR" sz="1200" b="0" i="0" u="sng" kern="1200" dirty="0">
              <a:solidFill>
                <a:schemeClr val="tx1"/>
              </a:solidFill>
              <a:effectLst/>
              <a:latin typeface="+mn-lt"/>
              <a:ea typeface="+mn-ea"/>
              <a:cs typeface="+mn-cs"/>
            </a:endParaRPr>
          </a:p>
          <a:p>
            <a:pPr algn="just">
              <a:lnSpc>
                <a:spcPct val="120000"/>
              </a:lnSpc>
            </a:pPr>
            <a:r>
              <a:rPr lang="fr-FR" baseline="0" dirty="0" err="1">
                <a:solidFill>
                  <a:schemeClr val="tx1">
                    <a:lumMod val="75000"/>
                    <a:lumOff val="25000"/>
                  </a:schemeClr>
                </a:solidFill>
              </a:rPr>
              <a:t>EFAs</a:t>
            </a:r>
            <a:r>
              <a:rPr lang="fr-FR" baseline="0" dirty="0">
                <a:solidFill>
                  <a:schemeClr val="tx1">
                    <a:lumMod val="75000"/>
                    <a:lumOff val="25000"/>
                  </a:schemeClr>
                </a:solidFill>
              </a:rPr>
              <a:t> are essential </a:t>
            </a:r>
            <a:r>
              <a:rPr lang="fr-FR" baseline="0" dirty="0" err="1">
                <a:solidFill>
                  <a:schemeClr val="tx1">
                    <a:lumMod val="75000"/>
                    <a:lumOff val="25000"/>
                  </a:schemeClr>
                </a:solidFill>
              </a:rPr>
              <a:t>fatty</a:t>
            </a:r>
            <a:r>
              <a:rPr lang="fr-FR" baseline="0" dirty="0">
                <a:solidFill>
                  <a:schemeClr val="tx1">
                    <a:lumMod val="75000"/>
                    <a:lumOff val="25000"/>
                  </a:schemeClr>
                </a:solidFill>
              </a:rPr>
              <a:t> </a:t>
            </a:r>
            <a:r>
              <a:rPr lang="fr-FR" baseline="0" dirty="0" err="1">
                <a:solidFill>
                  <a:schemeClr val="tx1">
                    <a:lumMod val="75000"/>
                    <a:lumOff val="25000"/>
                  </a:schemeClr>
                </a:solidFill>
              </a:rPr>
              <a:t>acids</a:t>
            </a:r>
            <a:r>
              <a:rPr lang="fr-FR" baseline="0" dirty="0">
                <a:solidFill>
                  <a:schemeClr val="tx1">
                    <a:lumMod val="75000"/>
                    <a:lumOff val="25000"/>
                  </a:schemeClr>
                </a:solidFill>
              </a:rPr>
              <a:t> for the body, </a:t>
            </a:r>
            <a:r>
              <a:rPr lang="fr-FR" baseline="0" dirty="0" err="1">
                <a:solidFill>
                  <a:schemeClr val="tx1">
                    <a:lumMod val="75000"/>
                    <a:lumOff val="25000"/>
                  </a:schemeClr>
                </a:solidFill>
              </a:rPr>
              <a:t>they</a:t>
            </a:r>
            <a:r>
              <a:rPr lang="fr-FR" baseline="0" dirty="0">
                <a:solidFill>
                  <a:schemeClr val="tx1">
                    <a:lumMod val="75000"/>
                    <a:lumOff val="25000"/>
                  </a:schemeClr>
                </a:solidFill>
              </a:rPr>
              <a:t> are </a:t>
            </a:r>
            <a:r>
              <a:rPr lang="fr-FR" dirty="0" err="1">
                <a:solidFill>
                  <a:schemeClr val="tx1">
                    <a:lumMod val="75000"/>
                    <a:lumOff val="25000"/>
                  </a:schemeClr>
                </a:solidFill>
              </a:rPr>
              <a:t>necessary</a:t>
            </a:r>
            <a:r>
              <a:rPr lang="fr-FR" dirty="0">
                <a:solidFill>
                  <a:schemeClr val="tx1">
                    <a:lumMod val="75000"/>
                    <a:lumOff val="25000"/>
                  </a:schemeClr>
                </a:solidFill>
              </a:rPr>
              <a:t> for the </a:t>
            </a:r>
            <a:r>
              <a:rPr lang="fr-FR" dirty="0" err="1">
                <a:solidFill>
                  <a:schemeClr val="tx1">
                    <a:lumMod val="75000"/>
                    <a:lumOff val="25000"/>
                  </a:schemeClr>
                </a:solidFill>
              </a:rPr>
              <a:t>development</a:t>
            </a:r>
            <a:r>
              <a:rPr lang="fr-FR" dirty="0">
                <a:solidFill>
                  <a:schemeClr val="tx1">
                    <a:lumMod val="75000"/>
                    <a:lumOff val="25000"/>
                  </a:schemeClr>
                </a:solidFill>
              </a:rPr>
              <a:t> and </a:t>
            </a:r>
            <a:r>
              <a:rPr lang="fr-FR" dirty="0" err="1">
                <a:solidFill>
                  <a:schemeClr val="tx1">
                    <a:lumMod val="75000"/>
                    <a:lumOff val="25000"/>
                  </a:schemeClr>
                </a:solidFill>
              </a:rPr>
              <a:t>proper</a:t>
            </a:r>
            <a:r>
              <a:rPr lang="fr-FR" dirty="0">
                <a:solidFill>
                  <a:schemeClr val="tx1">
                    <a:lumMod val="75000"/>
                    <a:lumOff val="25000"/>
                  </a:schemeClr>
                </a:solidFill>
              </a:rPr>
              <a:t> </a:t>
            </a:r>
            <a:r>
              <a:rPr lang="fr-FR" dirty="0" err="1">
                <a:solidFill>
                  <a:schemeClr val="tx1">
                    <a:lumMod val="75000"/>
                    <a:lumOff val="25000"/>
                  </a:schemeClr>
                </a:solidFill>
              </a:rPr>
              <a:t>functioning</a:t>
            </a:r>
            <a:r>
              <a:rPr lang="fr-FR" dirty="0">
                <a:solidFill>
                  <a:schemeClr val="tx1">
                    <a:lumMod val="75000"/>
                    <a:lumOff val="25000"/>
                  </a:schemeClr>
                </a:solidFill>
              </a:rPr>
              <a:t> of the </a:t>
            </a:r>
            <a:r>
              <a:rPr lang="fr-FR" dirty="0" err="1">
                <a:solidFill>
                  <a:schemeClr val="tx1">
                    <a:lumMod val="75000"/>
                    <a:lumOff val="25000"/>
                  </a:schemeClr>
                </a:solidFill>
              </a:rPr>
              <a:t>human</a:t>
            </a:r>
            <a:r>
              <a:rPr lang="fr-FR" dirty="0">
                <a:solidFill>
                  <a:schemeClr val="tx1">
                    <a:lumMod val="75000"/>
                    <a:lumOff val="25000"/>
                  </a:schemeClr>
                </a:solidFill>
              </a:rPr>
              <a:t> body. But </a:t>
            </a:r>
            <a:r>
              <a:rPr lang="fr-FR" dirty="0" err="1">
                <a:solidFill>
                  <a:schemeClr val="tx1">
                    <a:lumMod val="75000"/>
                    <a:lumOff val="25000"/>
                  </a:schemeClr>
                </a:solidFill>
              </a:rPr>
              <a:t>our</a:t>
            </a:r>
            <a:r>
              <a:rPr lang="fr-FR" dirty="0">
                <a:solidFill>
                  <a:schemeClr val="tx1">
                    <a:lumMod val="75000"/>
                    <a:lumOff val="25000"/>
                  </a:schemeClr>
                </a:solidFill>
              </a:rPr>
              <a:t> body </a:t>
            </a:r>
            <a:r>
              <a:rPr lang="fr-FR" dirty="0" err="1">
                <a:solidFill>
                  <a:schemeClr val="tx1">
                    <a:lumMod val="75000"/>
                    <a:lumOff val="25000"/>
                  </a:schemeClr>
                </a:solidFill>
              </a:rPr>
              <a:t>does</a:t>
            </a:r>
            <a:r>
              <a:rPr lang="fr-FR" dirty="0">
                <a:solidFill>
                  <a:schemeClr val="tx1">
                    <a:lumMod val="75000"/>
                    <a:lumOff val="25000"/>
                  </a:schemeClr>
                </a:solidFill>
              </a:rPr>
              <a:t> not know how to </a:t>
            </a:r>
            <a:r>
              <a:rPr lang="fr-FR" dirty="0" err="1">
                <a:solidFill>
                  <a:schemeClr val="tx1">
                    <a:lumMod val="75000"/>
                    <a:lumOff val="25000"/>
                  </a:schemeClr>
                </a:solidFill>
              </a:rPr>
              <a:t>make</a:t>
            </a:r>
            <a:r>
              <a:rPr lang="fr-FR" dirty="0">
                <a:solidFill>
                  <a:schemeClr val="tx1">
                    <a:lumMod val="75000"/>
                    <a:lumOff val="25000"/>
                  </a:schemeClr>
                </a:solidFill>
              </a:rPr>
              <a:t> </a:t>
            </a:r>
            <a:r>
              <a:rPr lang="fr-FR" dirty="0" err="1">
                <a:solidFill>
                  <a:schemeClr val="tx1">
                    <a:lumMod val="75000"/>
                    <a:lumOff val="25000"/>
                  </a:schemeClr>
                </a:solidFill>
              </a:rPr>
              <a:t>them</a:t>
            </a:r>
            <a:r>
              <a:rPr lang="fr-FR" baseline="0" dirty="0">
                <a:solidFill>
                  <a:schemeClr val="tx1">
                    <a:lumMod val="75000"/>
                    <a:lumOff val="25000"/>
                  </a:schemeClr>
                </a:solidFill>
              </a:rPr>
              <a:t>, </a:t>
            </a:r>
            <a:r>
              <a:rPr lang="fr-FR" baseline="0" dirty="0" err="1">
                <a:solidFill>
                  <a:schemeClr val="tx1">
                    <a:lumMod val="75000"/>
                    <a:lumOff val="25000"/>
                  </a:schemeClr>
                </a:solidFill>
              </a:rPr>
              <a:t>so</a:t>
            </a:r>
            <a:r>
              <a:rPr lang="fr-FR" baseline="0" dirty="0">
                <a:solidFill>
                  <a:schemeClr val="tx1">
                    <a:lumMod val="75000"/>
                    <a:lumOff val="25000"/>
                  </a:schemeClr>
                </a:solidFill>
              </a:rPr>
              <a:t> </a:t>
            </a:r>
            <a:r>
              <a:rPr lang="fr-FR" baseline="0" dirty="0" err="1">
                <a:solidFill>
                  <a:schemeClr val="tx1">
                    <a:lumMod val="75000"/>
                    <a:lumOff val="25000"/>
                  </a:schemeClr>
                </a:solidFill>
              </a:rPr>
              <a:t>we</a:t>
            </a:r>
            <a:r>
              <a:rPr lang="fr-FR" baseline="0" dirty="0">
                <a:solidFill>
                  <a:schemeClr val="tx1">
                    <a:lumMod val="75000"/>
                    <a:lumOff val="25000"/>
                  </a:schemeClr>
                </a:solidFill>
              </a:rPr>
              <a:t> must </a:t>
            </a:r>
            <a:r>
              <a:rPr lang="fr-FR" baseline="0" dirty="0" err="1">
                <a:solidFill>
                  <a:schemeClr val="tx1">
                    <a:lumMod val="75000"/>
                    <a:lumOff val="25000"/>
                  </a:schemeClr>
                </a:solidFill>
              </a:rPr>
              <a:t>provide</a:t>
            </a:r>
            <a:r>
              <a:rPr lang="fr-FR" baseline="0" dirty="0">
                <a:solidFill>
                  <a:schemeClr val="tx1">
                    <a:lumMod val="75000"/>
                    <a:lumOff val="25000"/>
                  </a:schemeClr>
                </a:solidFill>
              </a:rPr>
              <a:t> </a:t>
            </a:r>
            <a:r>
              <a:rPr lang="fr-FR" baseline="0" dirty="0" err="1">
                <a:solidFill>
                  <a:schemeClr val="tx1">
                    <a:lumMod val="75000"/>
                    <a:lumOff val="25000"/>
                  </a:schemeClr>
                </a:solidFill>
              </a:rPr>
              <a:t>them</a:t>
            </a:r>
            <a:r>
              <a:rPr lang="fr-FR" baseline="0" dirty="0">
                <a:solidFill>
                  <a:schemeClr val="tx1">
                    <a:lumMod val="75000"/>
                    <a:lumOff val="25000"/>
                  </a:schemeClr>
                </a:solidFill>
              </a:rPr>
              <a:t>. </a:t>
            </a:r>
          </a:p>
          <a:p>
            <a:pPr algn="just">
              <a:lnSpc>
                <a:spcPct val="120000"/>
              </a:lnSpc>
            </a:pPr>
            <a:r>
              <a:rPr lang="fr-FR" dirty="0" err="1">
                <a:solidFill>
                  <a:schemeClr val="tx1">
                    <a:lumMod val="75000"/>
                    <a:lumOff val="25000"/>
                  </a:schemeClr>
                </a:solidFill>
              </a:rPr>
              <a:t>Role</a:t>
            </a:r>
            <a:r>
              <a:rPr lang="fr-FR" dirty="0">
                <a:solidFill>
                  <a:schemeClr val="tx1">
                    <a:lumMod val="75000"/>
                    <a:lumOff val="25000"/>
                  </a:schemeClr>
                </a:solidFill>
              </a:rPr>
              <a:t> of </a:t>
            </a:r>
            <a:r>
              <a:rPr lang="fr-FR" dirty="0" err="1">
                <a:solidFill>
                  <a:schemeClr val="tx1">
                    <a:lumMod val="75000"/>
                    <a:lumOff val="25000"/>
                  </a:schemeClr>
                </a:solidFill>
              </a:rPr>
              <a:t>EFAs</a:t>
            </a:r>
            <a:r>
              <a:rPr lang="fr-FR" dirty="0">
                <a:solidFill>
                  <a:schemeClr val="tx1">
                    <a:lumMod val="75000"/>
                    <a:lumOff val="25000"/>
                  </a:schemeClr>
                </a:solidFill>
              </a:rPr>
              <a:t> = </a:t>
            </a:r>
            <a:r>
              <a:rPr lang="fr-FR" baseline="0" dirty="0" err="1">
                <a:solidFill>
                  <a:schemeClr val="tx1">
                    <a:lumMod val="75000"/>
                    <a:lumOff val="25000"/>
                  </a:schemeClr>
                </a:solidFill>
              </a:rPr>
              <a:t>reinforce</a:t>
            </a:r>
            <a:r>
              <a:rPr lang="fr-FR" baseline="0" dirty="0">
                <a:solidFill>
                  <a:schemeClr val="tx1">
                    <a:lumMod val="75000"/>
                    <a:lumOff val="25000"/>
                  </a:schemeClr>
                </a:solidFill>
              </a:rPr>
              <a:t> the </a:t>
            </a:r>
            <a:r>
              <a:rPr lang="fr-FR" baseline="0" dirty="0" err="1">
                <a:solidFill>
                  <a:schemeClr val="tx1">
                    <a:lumMod val="75000"/>
                    <a:lumOff val="25000"/>
                  </a:schemeClr>
                </a:solidFill>
              </a:rPr>
              <a:t>hydrolipidic</a:t>
            </a:r>
            <a:r>
              <a:rPr lang="fr-FR" baseline="0" dirty="0">
                <a:solidFill>
                  <a:schemeClr val="tx1">
                    <a:lumMod val="75000"/>
                    <a:lumOff val="25000"/>
                  </a:schemeClr>
                </a:solidFill>
              </a:rPr>
              <a:t> film of the skin, </a:t>
            </a:r>
            <a:r>
              <a:rPr lang="fr-FR" baseline="0" dirty="0" err="1">
                <a:solidFill>
                  <a:schemeClr val="tx1">
                    <a:lumMod val="75000"/>
                    <a:lumOff val="25000"/>
                  </a:schemeClr>
                </a:solidFill>
              </a:rPr>
              <a:t>healing</a:t>
            </a:r>
            <a:r>
              <a:rPr lang="fr-FR" baseline="0" dirty="0">
                <a:solidFill>
                  <a:schemeClr val="tx1">
                    <a:lumMod val="75000"/>
                    <a:lumOff val="25000"/>
                  </a:schemeClr>
                </a:solidFill>
              </a:rPr>
              <a:t>, protective.</a:t>
            </a:r>
          </a:p>
          <a:p>
            <a:pPr marL="342900" marR="0" lvl="0" indent="-342900" algn="just" defTabSz="914400" rtl="0" eaLnBrk="1" fontAlgn="auto" latinLnBrk="0" hangingPunct="1">
              <a:lnSpc>
                <a:spcPct val="120000"/>
              </a:lnSpc>
              <a:spcBef>
                <a:spcPct val="0"/>
              </a:spcBef>
              <a:spcAft>
                <a:spcPts val="0"/>
              </a:spcAft>
              <a:buClrTx/>
              <a:buSzTx/>
              <a:tabLst/>
              <a:defRPr/>
            </a:pPr>
            <a:endParaRPr lang="fr-FR" sz="1200" dirty="0">
              <a:solidFill>
                <a:schemeClr val="tx1">
                  <a:lumMod val="75000"/>
                  <a:lumOff val="25000"/>
                </a:schemeClr>
              </a:solidFill>
            </a:endParaRPr>
          </a:p>
          <a:p>
            <a:pPr marL="342900" marR="0" lvl="0" indent="-342900" algn="just" defTabSz="914400" rtl="0" eaLnBrk="1" fontAlgn="auto" latinLnBrk="0" hangingPunct="1">
              <a:lnSpc>
                <a:spcPct val="120000"/>
              </a:lnSpc>
              <a:spcBef>
                <a:spcPct val="0"/>
              </a:spcBef>
              <a:spcAft>
                <a:spcPts val="0"/>
              </a:spcAft>
              <a:buClrTx/>
              <a:buSzTx/>
              <a:tabLst/>
              <a:defRPr/>
            </a:pPr>
            <a:r>
              <a:rPr lang="fr-FR" sz="1200" b="1" dirty="0">
                <a:solidFill>
                  <a:schemeClr val="tx1">
                    <a:lumMod val="75000"/>
                    <a:lumOff val="25000"/>
                  </a:schemeClr>
                </a:solidFill>
              </a:rPr>
              <a:t>In the </a:t>
            </a:r>
            <a:r>
              <a:rPr lang="fr-FR" sz="1200" b="1" dirty="0" err="1">
                <a:solidFill>
                  <a:schemeClr val="tx1">
                    <a:lumMod val="75000"/>
                    <a:lumOff val="25000"/>
                  </a:schemeClr>
                </a:solidFill>
              </a:rPr>
              <a:t>Organic</a:t>
            </a:r>
            <a:r>
              <a:rPr lang="fr-FR" sz="1200" b="1" dirty="0">
                <a:solidFill>
                  <a:schemeClr val="tx1">
                    <a:lumMod val="75000"/>
                    <a:lumOff val="25000"/>
                  </a:schemeClr>
                </a:solidFill>
              </a:rPr>
              <a:t> Sacha </a:t>
            </a:r>
            <a:r>
              <a:rPr lang="fr-FR" sz="1200" b="1" dirty="0" err="1">
                <a:solidFill>
                  <a:schemeClr val="tx1">
                    <a:lumMod val="75000"/>
                    <a:lumOff val="25000"/>
                  </a:schemeClr>
                </a:solidFill>
              </a:rPr>
              <a:t>Inchi</a:t>
            </a:r>
            <a:r>
              <a:rPr lang="fr-FR" sz="1200" b="1" dirty="0">
                <a:solidFill>
                  <a:schemeClr val="tx1">
                    <a:lumMod val="75000"/>
                    <a:lumOff val="25000"/>
                  </a:schemeClr>
                </a:solidFill>
              </a:rPr>
              <a:t> </a:t>
            </a:r>
            <a:r>
              <a:rPr lang="fr-FR" sz="1200" b="1" dirty="0" err="1">
                <a:solidFill>
                  <a:schemeClr val="tx1">
                    <a:lumMod val="75000"/>
                    <a:lumOff val="25000"/>
                  </a:schemeClr>
                </a:solidFill>
              </a:rPr>
              <a:t>oil</a:t>
            </a:r>
            <a:r>
              <a:rPr lang="fr-FR" sz="1200" b="1" dirty="0">
                <a:solidFill>
                  <a:schemeClr val="tx1">
                    <a:lumMod val="75000"/>
                    <a:lumOff val="25000"/>
                  </a:schemeClr>
                </a:solidFill>
              </a:rPr>
              <a:t> (ECOCERT label):</a:t>
            </a:r>
          </a:p>
          <a:p>
            <a:pPr marL="342900" marR="0" lvl="0" indent="-342900" algn="just" defTabSz="914400" rtl="0" eaLnBrk="1" fontAlgn="auto" latinLnBrk="0" hangingPunct="1">
              <a:lnSpc>
                <a:spcPct val="120000"/>
              </a:lnSpc>
              <a:spcBef>
                <a:spcPct val="0"/>
              </a:spcBef>
              <a:spcAft>
                <a:spcPts val="0"/>
              </a:spcAft>
              <a:buClrTx/>
              <a:buSzTx/>
              <a:tabLst/>
              <a:defRPr/>
            </a:pPr>
            <a:endParaRPr lang="fr-FR" sz="1200" b="1" dirty="0">
              <a:solidFill>
                <a:schemeClr val="tx1">
                  <a:lumMod val="75000"/>
                  <a:lumOff val="25000"/>
                </a:schemeClr>
              </a:solidFill>
            </a:endParaRPr>
          </a:p>
          <a:p>
            <a:pPr algn="just">
              <a:lnSpc>
                <a:spcPct val="120000"/>
              </a:lnSpc>
            </a:pPr>
            <a:r>
              <a:rPr lang="fr-FR" b="1" dirty="0">
                <a:solidFill>
                  <a:schemeClr val="tx1">
                    <a:lumMod val="75000"/>
                    <a:lumOff val="25000"/>
                  </a:schemeClr>
                </a:solidFill>
              </a:rPr>
              <a:t>Omega 3 (Ω3) or </a:t>
            </a:r>
            <a:r>
              <a:rPr lang="fr-FR" b="1" dirty="0" err="1">
                <a:solidFill>
                  <a:schemeClr val="tx1">
                    <a:lumMod val="75000"/>
                    <a:lumOff val="25000"/>
                  </a:schemeClr>
                </a:solidFill>
              </a:rPr>
              <a:t>Linolenic</a:t>
            </a:r>
            <a:r>
              <a:rPr lang="fr-FR" b="1" dirty="0">
                <a:solidFill>
                  <a:schemeClr val="tx1">
                    <a:lumMod val="75000"/>
                    <a:lumOff val="25000"/>
                  </a:schemeClr>
                </a:solidFill>
              </a:rPr>
              <a:t> Acid: </a:t>
            </a:r>
            <a:r>
              <a:rPr lang="fr-FR" dirty="0">
                <a:solidFill>
                  <a:schemeClr val="tx1">
                    <a:lumMod val="75000"/>
                    <a:lumOff val="25000"/>
                  </a:schemeClr>
                </a:solidFill>
              </a:rPr>
              <a:t>48% - Anti-</a:t>
            </a:r>
            <a:r>
              <a:rPr lang="fr-FR" dirty="0" err="1">
                <a:solidFill>
                  <a:schemeClr val="tx1">
                    <a:lumMod val="75000"/>
                    <a:lumOff val="25000"/>
                  </a:schemeClr>
                </a:solidFill>
              </a:rPr>
              <a:t>inflammatory</a:t>
            </a:r>
            <a:r>
              <a:rPr lang="fr-FR" dirty="0">
                <a:solidFill>
                  <a:schemeClr val="tx1">
                    <a:lumMod val="75000"/>
                    <a:lumOff val="25000"/>
                  </a:schemeClr>
                </a:solidFill>
              </a:rPr>
              <a:t>, </a:t>
            </a:r>
            <a:r>
              <a:rPr lang="fr-FR" dirty="0" err="1">
                <a:solidFill>
                  <a:schemeClr val="tx1">
                    <a:lumMod val="75000"/>
                    <a:lumOff val="25000"/>
                  </a:schemeClr>
                </a:solidFill>
              </a:rPr>
              <a:t>it</a:t>
            </a:r>
            <a:r>
              <a:rPr lang="fr-FR" dirty="0">
                <a:solidFill>
                  <a:schemeClr val="tx1">
                    <a:lumMod val="75000"/>
                    <a:lumOff val="25000"/>
                  </a:schemeClr>
                </a:solidFill>
              </a:rPr>
              <a:t> </a:t>
            </a:r>
            <a:r>
              <a:rPr lang="fr-FR" dirty="0" err="1">
                <a:solidFill>
                  <a:schemeClr val="tx1">
                    <a:lumMod val="75000"/>
                    <a:lumOff val="25000"/>
                  </a:schemeClr>
                </a:solidFill>
              </a:rPr>
              <a:t>calms</a:t>
            </a:r>
            <a:r>
              <a:rPr lang="fr-FR" dirty="0">
                <a:solidFill>
                  <a:schemeClr val="tx1">
                    <a:lumMod val="75000"/>
                    <a:lumOff val="25000"/>
                  </a:schemeClr>
                </a:solidFill>
              </a:rPr>
              <a:t> </a:t>
            </a:r>
            <a:r>
              <a:rPr lang="fr-FR" dirty="0" err="1">
                <a:solidFill>
                  <a:schemeClr val="tx1">
                    <a:lumMod val="75000"/>
                    <a:lumOff val="25000"/>
                  </a:schemeClr>
                </a:solidFill>
              </a:rPr>
              <a:t>redness</a:t>
            </a:r>
            <a:r>
              <a:rPr lang="fr-FR" dirty="0">
                <a:solidFill>
                  <a:schemeClr val="tx1">
                    <a:lumMod val="75000"/>
                    <a:lumOff val="25000"/>
                  </a:schemeClr>
                </a:solidFill>
              </a:rPr>
              <a:t> and </a:t>
            </a:r>
            <a:r>
              <a:rPr lang="fr-FR" dirty="0" err="1">
                <a:solidFill>
                  <a:schemeClr val="tx1">
                    <a:lumMod val="75000"/>
                    <a:lumOff val="25000"/>
                  </a:schemeClr>
                </a:solidFill>
              </a:rPr>
              <a:t>reduces</a:t>
            </a:r>
            <a:r>
              <a:rPr lang="fr-FR" dirty="0">
                <a:solidFill>
                  <a:schemeClr val="tx1">
                    <a:lumMod val="75000"/>
                    <a:lumOff val="25000"/>
                  </a:schemeClr>
                </a:solidFill>
              </a:rPr>
              <a:t> irritation = SOOTHING</a:t>
            </a:r>
          </a:p>
          <a:p>
            <a:pPr algn="just">
              <a:lnSpc>
                <a:spcPct val="120000"/>
              </a:lnSpc>
            </a:pPr>
            <a:r>
              <a:rPr lang="fr-FR" b="1" dirty="0">
                <a:solidFill>
                  <a:schemeClr val="tx1">
                    <a:lumMod val="75000"/>
                    <a:lumOff val="25000"/>
                  </a:schemeClr>
                </a:solidFill>
              </a:rPr>
              <a:t>Omega 6 (Ω6) or </a:t>
            </a:r>
            <a:r>
              <a:rPr lang="fr-FR" b="1" dirty="0" err="1">
                <a:solidFill>
                  <a:schemeClr val="tx1">
                    <a:lumMod val="75000"/>
                    <a:lumOff val="25000"/>
                  </a:schemeClr>
                </a:solidFill>
              </a:rPr>
              <a:t>Linoleic</a:t>
            </a:r>
            <a:r>
              <a:rPr lang="fr-FR" b="1" dirty="0">
                <a:solidFill>
                  <a:schemeClr val="tx1">
                    <a:lumMod val="75000"/>
                    <a:lumOff val="25000"/>
                  </a:schemeClr>
                </a:solidFill>
              </a:rPr>
              <a:t> Acid: </a:t>
            </a:r>
            <a:r>
              <a:rPr lang="fr-FR" dirty="0">
                <a:solidFill>
                  <a:schemeClr val="tx1">
                    <a:lumMod val="75000"/>
                    <a:lumOff val="25000"/>
                  </a:schemeClr>
                </a:solidFill>
              </a:rPr>
              <a:t>36% - Limits the </a:t>
            </a:r>
            <a:r>
              <a:rPr lang="fr-FR" dirty="0" err="1">
                <a:solidFill>
                  <a:schemeClr val="tx1">
                    <a:lumMod val="75000"/>
                    <a:lumOff val="25000"/>
                  </a:schemeClr>
                </a:solidFill>
              </a:rPr>
              <a:t>skin's</a:t>
            </a:r>
            <a:r>
              <a:rPr lang="fr-FR" dirty="0">
                <a:solidFill>
                  <a:schemeClr val="tx1">
                    <a:lumMod val="75000"/>
                    <a:lumOff val="25000"/>
                  </a:schemeClr>
                </a:solidFill>
              </a:rPr>
              <a:t> water </a:t>
            </a:r>
            <a:r>
              <a:rPr lang="fr-FR" dirty="0" err="1">
                <a:solidFill>
                  <a:schemeClr val="tx1">
                    <a:lumMod val="75000"/>
                    <a:lumOff val="25000"/>
                  </a:schemeClr>
                </a:solidFill>
              </a:rPr>
              <a:t>loss</a:t>
            </a:r>
            <a:r>
              <a:rPr lang="fr-FR" dirty="0">
                <a:solidFill>
                  <a:schemeClr val="tx1">
                    <a:lumMod val="75000"/>
                    <a:lumOff val="25000"/>
                  </a:schemeClr>
                </a:solidFill>
              </a:rPr>
              <a:t> and </a:t>
            </a:r>
            <a:r>
              <a:rPr lang="fr-FR" dirty="0" err="1">
                <a:solidFill>
                  <a:schemeClr val="tx1">
                    <a:lumMod val="75000"/>
                    <a:lumOff val="25000"/>
                  </a:schemeClr>
                </a:solidFill>
              </a:rPr>
              <a:t>provides</a:t>
            </a:r>
            <a:r>
              <a:rPr lang="fr-FR" dirty="0">
                <a:solidFill>
                  <a:schemeClr val="tx1">
                    <a:lumMod val="75000"/>
                    <a:lumOff val="25000"/>
                  </a:schemeClr>
                </a:solidFill>
              </a:rPr>
              <a:t> </a:t>
            </a:r>
            <a:r>
              <a:rPr lang="fr-FR" dirty="0" err="1">
                <a:solidFill>
                  <a:schemeClr val="tx1">
                    <a:lumMod val="75000"/>
                    <a:lumOff val="25000"/>
                  </a:schemeClr>
                </a:solidFill>
              </a:rPr>
              <a:t>softening</a:t>
            </a:r>
            <a:r>
              <a:rPr lang="fr-FR" dirty="0">
                <a:solidFill>
                  <a:schemeClr val="tx1">
                    <a:lumMod val="75000"/>
                    <a:lumOff val="25000"/>
                  </a:schemeClr>
                </a:solidFill>
              </a:rPr>
              <a:t> and nutritive </a:t>
            </a:r>
            <a:r>
              <a:rPr lang="fr-FR" dirty="0" err="1">
                <a:solidFill>
                  <a:schemeClr val="tx1">
                    <a:lumMod val="75000"/>
                    <a:lumOff val="25000"/>
                  </a:schemeClr>
                </a:solidFill>
              </a:rPr>
              <a:t>qualities</a:t>
            </a:r>
            <a:r>
              <a:rPr lang="fr-FR" dirty="0">
                <a:solidFill>
                  <a:schemeClr val="tx1">
                    <a:lumMod val="75000"/>
                    <a:lumOff val="25000"/>
                  </a:schemeClr>
                </a:solidFill>
              </a:rPr>
              <a:t> by </a:t>
            </a:r>
            <a:r>
              <a:rPr lang="fr-FR" dirty="0" err="1">
                <a:solidFill>
                  <a:schemeClr val="tx1">
                    <a:lumMod val="75000"/>
                    <a:lumOff val="25000"/>
                  </a:schemeClr>
                </a:solidFill>
              </a:rPr>
              <a:t>participating</a:t>
            </a:r>
            <a:r>
              <a:rPr lang="fr-FR" dirty="0">
                <a:solidFill>
                  <a:schemeClr val="tx1">
                    <a:lumMod val="75000"/>
                    <a:lumOff val="25000"/>
                  </a:schemeClr>
                </a:solidFill>
              </a:rPr>
              <a:t> in the reconstitution of the </a:t>
            </a:r>
            <a:r>
              <a:rPr lang="fr-FR" dirty="0" err="1">
                <a:solidFill>
                  <a:schemeClr val="tx1">
                    <a:lumMod val="75000"/>
                    <a:lumOff val="25000"/>
                  </a:schemeClr>
                </a:solidFill>
              </a:rPr>
              <a:t>lipidic</a:t>
            </a:r>
            <a:r>
              <a:rPr lang="fr-FR" dirty="0">
                <a:solidFill>
                  <a:schemeClr val="tx1">
                    <a:lumMod val="75000"/>
                    <a:lumOff val="25000"/>
                  </a:schemeClr>
                </a:solidFill>
              </a:rPr>
              <a:t> </a:t>
            </a:r>
            <a:r>
              <a:rPr lang="fr-FR" dirty="0" err="1">
                <a:solidFill>
                  <a:schemeClr val="tx1">
                    <a:lumMod val="75000"/>
                    <a:lumOff val="25000"/>
                  </a:schemeClr>
                </a:solidFill>
              </a:rPr>
              <a:t>cement</a:t>
            </a:r>
            <a:r>
              <a:rPr lang="fr-FR" dirty="0">
                <a:solidFill>
                  <a:schemeClr val="tx1">
                    <a:lumMod val="75000"/>
                    <a:lumOff val="25000"/>
                  </a:schemeClr>
                </a:solidFill>
              </a:rPr>
              <a:t> and by </a:t>
            </a:r>
            <a:r>
              <a:rPr lang="fr-FR" dirty="0" err="1">
                <a:solidFill>
                  <a:schemeClr val="tx1">
                    <a:lumMod val="75000"/>
                    <a:lumOff val="25000"/>
                  </a:schemeClr>
                </a:solidFill>
              </a:rPr>
              <a:t>promoting</a:t>
            </a:r>
            <a:r>
              <a:rPr lang="fr-FR" dirty="0">
                <a:solidFill>
                  <a:schemeClr val="tx1">
                    <a:lumMod val="75000"/>
                    <a:lumOff val="25000"/>
                  </a:schemeClr>
                </a:solidFill>
              </a:rPr>
              <a:t> the good </a:t>
            </a:r>
            <a:r>
              <a:rPr lang="fr-FR" dirty="0" err="1">
                <a:solidFill>
                  <a:schemeClr val="tx1">
                    <a:lumMod val="75000"/>
                    <a:lumOff val="25000"/>
                  </a:schemeClr>
                </a:solidFill>
              </a:rPr>
              <a:t>cohesion</a:t>
            </a:r>
            <a:r>
              <a:rPr lang="fr-FR" dirty="0">
                <a:solidFill>
                  <a:schemeClr val="tx1">
                    <a:lumMod val="75000"/>
                    <a:lumOff val="25000"/>
                  </a:schemeClr>
                </a:solidFill>
              </a:rPr>
              <a:t> of the skin </a:t>
            </a:r>
            <a:r>
              <a:rPr lang="fr-FR" dirty="0" err="1">
                <a:solidFill>
                  <a:schemeClr val="tx1">
                    <a:lumMod val="75000"/>
                    <a:lumOff val="25000"/>
                  </a:schemeClr>
                </a:solidFill>
              </a:rPr>
              <a:t>cells</a:t>
            </a:r>
            <a:endParaRPr lang="fr-FR" dirty="0">
              <a:solidFill>
                <a:schemeClr val="tx1">
                  <a:lumMod val="75000"/>
                  <a:lumOff val="25000"/>
                </a:schemeClr>
              </a:solidFill>
            </a:endParaRPr>
          </a:p>
          <a:p>
            <a:pPr marL="342900" marR="0" lvl="0" indent="-342900" algn="just" defTabSz="914400" rtl="0" eaLnBrk="1" fontAlgn="auto" latinLnBrk="0" hangingPunct="1">
              <a:lnSpc>
                <a:spcPct val="120000"/>
              </a:lnSpc>
              <a:spcBef>
                <a:spcPct val="0"/>
              </a:spcBef>
              <a:spcAft>
                <a:spcPts val="0"/>
              </a:spcAft>
              <a:buClrTx/>
              <a:buSzTx/>
              <a:buFontTx/>
              <a:buNone/>
              <a:tabLst/>
              <a:defRPr/>
            </a:pPr>
            <a:r>
              <a:rPr lang="fr-FR" b="1" dirty="0">
                <a:solidFill>
                  <a:schemeClr val="tx1">
                    <a:lumMod val="75000"/>
                    <a:lumOff val="25000"/>
                  </a:schemeClr>
                </a:solidFill>
              </a:rPr>
              <a:t>+ Omega 9 (Ω9) or </a:t>
            </a:r>
            <a:r>
              <a:rPr lang="fr-FR" b="1" dirty="0" err="1">
                <a:solidFill>
                  <a:schemeClr val="tx1">
                    <a:lumMod val="75000"/>
                    <a:lumOff val="25000"/>
                  </a:schemeClr>
                </a:solidFill>
              </a:rPr>
              <a:t>Oleic</a:t>
            </a:r>
            <a:r>
              <a:rPr lang="fr-FR" b="1" dirty="0">
                <a:solidFill>
                  <a:schemeClr val="tx1">
                    <a:lumMod val="75000"/>
                    <a:lumOff val="25000"/>
                  </a:schemeClr>
                </a:solidFill>
              </a:rPr>
              <a:t> Acid: </a:t>
            </a:r>
            <a:r>
              <a:rPr lang="fr-FR" dirty="0">
                <a:solidFill>
                  <a:schemeClr val="tx1">
                    <a:lumMod val="75000"/>
                    <a:lumOff val="25000"/>
                  </a:schemeClr>
                </a:solidFill>
              </a:rPr>
              <a:t>Very </a:t>
            </a:r>
            <a:r>
              <a:rPr lang="fr-FR" dirty="0" err="1">
                <a:solidFill>
                  <a:schemeClr val="tx1">
                    <a:lumMod val="75000"/>
                    <a:lumOff val="25000"/>
                  </a:schemeClr>
                </a:solidFill>
              </a:rPr>
              <a:t>nourishing</a:t>
            </a:r>
            <a:r>
              <a:rPr lang="fr-FR" dirty="0">
                <a:solidFill>
                  <a:schemeClr val="tx1">
                    <a:lumMod val="75000"/>
                    <a:lumOff val="25000"/>
                  </a:schemeClr>
                </a:solidFill>
              </a:rPr>
              <a:t> for the skin, </a:t>
            </a:r>
            <a:r>
              <a:rPr lang="fr-FR" dirty="0" err="1">
                <a:solidFill>
                  <a:schemeClr val="tx1">
                    <a:lumMod val="75000"/>
                    <a:lumOff val="25000"/>
                  </a:schemeClr>
                </a:solidFill>
              </a:rPr>
              <a:t>it</a:t>
            </a:r>
            <a:r>
              <a:rPr lang="fr-FR" dirty="0">
                <a:solidFill>
                  <a:schemeClr val="tx1">
                    <a:lumMod val="75000"/>
                    <a:lumOff val="25000"/>
                  </a:schemeClr>
                </a:solidFill>
              </a:rPr>
              <a:t> </a:t>
            </a:r>
            <a:r>
              <a:rPr lang="fr-FR" dirty="0" err="1">
                <a:solidFill>
                  <a:schemeClr val="tx1">
                    <a:lumMod val="75000"/>
                    <a:lumOff val="25000"/>
                  </a:schemeClr>
                </a:solidFill>
              </a:rPr>
              <a:t>makes</a:t>
            </a:r>
            <a:r>
              <a:rPr lang="fr-FR" dirty="0">
                <a:solidFill>
                  <a:schemeClr val="tx1">
                    <a:lumMod val="75000"/>
                    <a:lumOff val="25000"/>
                  </a:schemeClr>
                </a:solidFill>
              </a:rPr>
              <a:t> </a:t>
            </a:r>
            <a:r>
              <a:rPr lang="fr-FR" dirty="0" err="1">
                <a:solidFill>
                  <a:schemeClr val="tx1">
                    <a:lumMod val="75000"/>
                    <a:lumOff val="25000"/>
                  </a:schemeClr>
                </a:solidFill>
              </a:rPr>
              <a:t>it</a:t>
            </a:r>
            <a:r>
              <a:rPr lang="fr-FR" dirty="0">
                <a:solidFill>
                  <a:schemeClr val="tx1">
                    <a:lumMod val="75000"/>
                    <a:lumOff val="25000"/>
                  </a:schemeClr>
                </a:solidFill>
              </a:rPr>
              <a:t> more </a:t>
            </a:r>
            <a:r>
              <a:rPr lang="fr-FR" dirty="0" err="1">
                <a:solidFill>
                  <a:schemeClr val="tx1">
                    <a:lumMod val="75000"/>
                    <a:lumOff val="25000"/>
                  </a:schemeClr>
                </a:solidFill>
              </a:rPr>
              <a:t>supple</a:t>
            </a:r>
            <a:r>
              <a:rPr lang="fr-FR" dirty="0">
                <a:solidFill>
                  <a:schemeClr val="tx1">
                    <a:lumMod val="75000"/>
                    <a:lumOff val="25000"/>
                  </a:schemeClr>
                </a:solidFill>
              </a:rPr>
              <a:t> and soft but</a:t>
            </a:r>
          </a:p>
          <a:p>
            <a:pPr marL="342900" marR="0" lvl="0" indent="-342900" algn="just" defTabSz="914400" rtl="0" eaLnBrk="1" fontAlgn="auto" latinLnBrk="0" hangingPunct="1">
              <a:lnSpc>
                <a:spcPct val="120000"/>
              </a:lnSpc>
              <a:spcBef>
                <a:spcPct val="0"/>
              </a:spcBef>
              <a:spcAft>
                <a:spcPts val="0"/>
              </a:spcAft>
              <a:buClrTx/>
              <a:buSzTx/>
              <a:buFontTx/>
              <a:buNone/>
              <a:tabLst/>
              <a:defRPr/>
            </a:pPr>
            <a:r>
              <a:rPr lang="fr-FR" dirty="0" err="1">
                <a:solidFill>
                  <a:schemeClr val="tx1">
                    <a:lumMod val="75000"/>
                    <a:lumOff val="25000"/>
                  </a:schemeClr>
                </a:solidFill>
              </a:rPr>
              <a:t>also</a:t>
            </a:r>
            <a:r>
              <a:rPr lang="fr-FR" dirty="0">
                <a:solidFill>
                  <a:schemeClr val="tx1">
                    <a:lumMod val="75000"/>
                    <a:lumOff val="25000"/>
                  </a:schemeClr>
                </a:solidFill>
              </a:rPr>
              <a:t> </a:t>
            </a:r>
            <a:r>
              <a:rPr lang="fr-FR" dirty="0" err="1">
                <a:solidFill>
                  <a:schemeClr val="tx1">
                    <a:lumMod val="75000"/>
                    <a:lumOff val="25000"/>
                  </a:schemeClr>
                </a:solidFill>
              </a:rPr>
              <a:t>brighter</a:t>
            </a:r>
            <a:r>
              <a:rPr lang="fr-FR" dirty="0">
                <a:solidFill>
                  <a:schemeClr val="tx1">
                    <a:lumMod val="75000"/>
                    <a:lumOff val="25000"/>
                  </a:schemeClr>
                </a:solidFill>
              </a:rPr>
              <a:t> = NOURISHING, </a:t>
            </a:r>
            <a:r>
              <a:rPr lang="fr-FR" baseline="0" dirty="0">
                <a:solidFill>
                  <a:schemeClr val="tx1">
                    <a:lumMod val="75000"/>
                    <a:lumOff val="25000"/>
                  </a:schemeClr>
                </a:solidFill>
              </a:rPr>
              <a:t>SOFTENING, SOFTENING</a:t>
            </a:r>
            <a:endParaRPr lang="fr-FR" dirty="0">
              <a:solidFill>
                <a:schemeClr val="tx1">
                  <a:lumMod val="75000"/>
                  <a:lumOff val="25000"/>
                </a:schemeClr>
              </a:solidFill>
            </a:endParaRPr>
          </a:p>
          <a:p>
            <a:endParaRPr lang="fr-FR" sz="1200" i="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0" u="sng"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C39CD1-3524-46B3-A33D-3A96A6148A9B}" type="slidenum">
              <a:rPr lang="fr-FR" smtClean="0"/>
              <a:t>13</a:t>
            </a:fld>
            <a:endParaRPr lang="fr-FR"/>
          </a:p>
        </p:txBody>
      </p:sp>
    </p:spTree>
    <p:extLst>
      <p:ext uri="{BB962C8B-B14F-4D97-AF65-F5344CB8AC3E}">
        <p14:creationId xmlns:p14="http://schemas.microsoft.com/office/powerpoint/2010/main" val="4009466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227256" y="5167900"/>
            <a:ext cx="6219741" cy="5438719"/>
          </a:xfrm>
        </p:spPr>
        <p:txBody>
          <a:bodyPr>
            <a:normAutofit fontScale="92500" lnSpcReduction="10000"/>
          </a:bodyPr>
          <a:lstStyle/>
          <a:p>
            <a:pPr algn="just">
              <a:lnSpc>
                <a:spcPct val="120000"/>
              </a:lnSpc>
            </a:pPr>
            <a:r>
              <a:rPr lang="en-US" dirty="0">
                <a:solidFill>
                  <a:schemeClr val="tx1">
                    <a:lumMod val="75000"/>
                    <a:lumOff val="25000"/>
                  </a:schemeClr>
                </a:solidFill>
              </a:rPr>
              <a:t>ESSENTIAL FATTY ACIDS (EFAs)</a:t>
            </a:r>
          </a:p>
          <a:p>
            <a:pPr algn="just">
              <a:lnSpc>
                <a:spcPct val="120000"/>
              </a:lnSpc>
            </a:pPr>
            <a:r>
              <a:rPr lang="en-US" baseline="0" dirty="0">
                <a:solidFill>
                  <a:schemeClr val="tx1">
                    <a:lumMod val="75000"/>
                    <a:lumOff val="25000"/>
                  </a:schemeClr>
                </a:solidFill>
              </a:rPr>
              <a:t>EFAs are fatty acids which are essential to the </a:t>
            </a:r>
            <a:r>
              <a:rPr lang="en-US" dirty="0">
                <a:solidFill>
                  <a:schemeClr val="tx1">
                    <a:lumMod val="75000"/>
                    <a:lumOff val="25000"/>
                  </a:schemeClr>
                </a:solidFill>
              </a:rPr>
              <a:t>growth and proper functioning of the human body. But our bodies do not know how to produce them so we must source them from elsewhere. </a:t>
            </a:r>
            <a:endParaRPr lang="en-US" baseline="0" dirty="0">
              <a:solidFill>
                <a:schemeClr val="tx1">
                  <a:lumMod val="75000"/>
                  <a:lumOff val="25000"/>
                </a:schemeClr>
              </a:solidFill>
            </a:endParaRPr>
          </a:p>
          <a:p>
            <a:pPr algn="just">
              <a:lnSpc>
                <a:spcPct val="120000"/>
              </a:lnSpc>
            </a:pPr>
            <a:r>
              <a:rPr lang="en-US" dirty="0">
                <a:solidFill>
                  <a:schemeClr val="tx1">
                    <a:lumMod val="75000"/>
                    <a:lumOff val="25000"/>
                  </a:schemeClr>
                </a:solidFill>
              </a:rPr>
              <a:t>Role of EFAs = to reinforce the skin's hydrolipidic film, healing, protective.</a:t>
            </a:r>
          </a:p>
          <a:p>
            <a:pPr marL="342900" marR="0" lvl="0" indent="-342900" algn="just" defTabSz="914400" rtl="0" eaLnBrk="1" fontAlgn="auto" latinLnBrk="0" hangingPunct="1">
              <a:lnSpc>
                <a:spcPct val="120000"/>
              </a:lnSpc>
              <a:spcBef>
                <a:spcPct val="0"/>
              </a:spcBef>
              <a:spcAft>
                <a:spcPts val="0"/>
              </a:spcAft>
              <a:buClrTx/>
              <a:buSzTx/>
              <a:tabLst/>
              <a:defRPr/>
            </a:pPr>
            <a:endParaRPr lang="en-US" sz="1200" dirty="0">
              <a:solidFill>
                <a:schemeClr val="tx1">
                  <a:lumMod val="75000"/>
                  <a:lumOff val="25000"/>
                </a:schemeClr>
              </a:solidFill>
            </a:endParaRPr>
          </a:p>
          <a:p>
            <a:pPr marL="342900" marR="0" lvl="0" indent="-342900" algn="just" defTabSz="914400" rtl="0" eaLnBrk="1" fontAlgn="auto" latinLnBrk="0" hangingPunct="1">
              <a:lnSpc>
                <a:spcPct val="120000"/>
              </a:lnSpc>
              <a:spcBef>
                <a:spcPct val="0"/>
              </a:spcBef>
              <a:spcAft>
                <a:spcPts val="0"/>
              </a:spcAft>
              <a:buClrTx/>
              <a:buSzTx/>
              <a:tabLst/>
              <a:defRPr/>
            </a:pPr>
            <a:r>
              <a:rPr lang="en-US" sz="1200" b="1" dirty="0">
                <a:solidFill>
                  <a:schemeClr val="tx1">
                    <a:lumMod val="75000"/>
                    <a:lumOff val="25000"/>
                  </a:schemeClr>
                </a:solidFill>
              </a:rPr>
              <a:t>Ingredients of Inca </a:t>
            </a:r>
            <a:r>
              <a:rPr lang="en-US" sz="1200" b="1" dirty="0" err="1">
                <a:solidFill>
                  <a:schemeClr val="tx1">
                    <a:lumMod val="75000"/>
                    <a:lumOff val="25000"/>
                  </a:schemeClr>
                </a:solidFill>
              </a:rPr>
              <a:t>Inchi</a:t>
            </a:r>
            <a:r>
              <a:rPr lang="en-US" sz="1200" b="1" dirty="0">
                <a:solidFill>
                  <a:schemeClr val="tx1">
                    <a:lumMod val="75000"/>
                    <a:lumOff val="25000"/>
                  </a:schemeClr>
                </a:solidFill>
              </a:rPr>
              <a:t> oil (ECOCERT label):</a:t>
            </a:r>
          </a:p>
          <a:p>
            <a:pPr algn="just">
              <a:lnSpc>
                <a:spcPct val="120000"/>
              </a:lnSpc>
            </a:pPr>
            <a:r>
              <a:rPr lang="en-US" b="1" dirty="0">
                <a:solidFill>
                  <a:schemeClr val="tx1">
                    <a:lumMod val="75000"/>
                    <a:lumOff val="25000"/>
                  </a:schemeClr>
                </a:solidFill>
              </a:rPr>
              <a:t>Omega 3 (Ω3) or Linolenic Acid: </a:t>
            </a:r>
            <a:r>
              <a:rPr lang="en-US" dirty="0">
                <a:solidFill>
                  <a:schemeClr val="tx1">
                    <a:lumMod val="75000"/>
                    <a:lumOff val="25000"/>
                  </a:schemeClr>
                </a:solidFill>
              </a:rPr>
              <a:t>48% - Anti-inflammatory, relieves redness and reduces irritation = SOOTHING</a:t>
            </a:r>
          </a:p>
          <a:p>
            <a:pPr algn="just">
              <a:lnSpc>
                <a:spcPct val="120000"/>
              </a:lnSpc>
            </a:pPr>
            <a:r>
              <a:rPr lang="en-US" b="1" dirty="0">
                <a:solidFill>
                  <a:schemeClr val="tx1">
                    <a:lumMod val="75000"/>
                    <a:lumOff val="25000"/>
                  </a:schemeClr>
                </a:solidFill>
              </a:rPr>
              <a:t>Omega 6 (Ω3) or Linoleic Acid: </a:t>
            </a:r>
            <a:r>
              <a:rPr lang="en-US" dirty="0">
                <a:solidFill>
                  <a:schemeClr val="tx1">
                    <a:lumMod val="75000"/>
                    <a:lumOff val="25000"/>
                  </a:schemeClr>
                </a:solidFill>
              </a:rPr>
              <a:t>36% - Limits loss of skin moisture and provides SOFTENING and NUTRITIONAL properties by helping to rebuild lipid "mortar" and stimulating the proper cohesion of skin cells</a:t>
            </a:r>
          </a:p>
          <a:p>
            <a:pPr marL="342900" marR="0" lvl="0" indent="-342900" algn="just" defTabSz="914400" rtl="0" eaLnBrk="1" fontAlgn="auto" latinLnBrk="0" hangingPunct="1">
              <a:lnSpc>
                <a:spcPct val="120000"/>
              </a:lnSpc>
              <a:spcBef>
                <a:spcPct val="0"/>
              </a:spcBef>
              <a:spcAft>
                <a:spcPts val="0"/>
              </a:spcAft>
              <a:buClrTx/>
              <a:buSzTx/>
              <a:buFontTx/>
              <a:buNone/>
              <a:tabLst/>
              <a:defRPr/>
            </a:pPr>
            <a:r>
              <a:rPr lang="en-US" sz="1200" b="1" dirty="0">
                <a:solidFill>
                  <a:schemeClr val="tx1">
                    <a:lumMod val="75000"/>
                    <a:lumOff val="25000"/>
                  </a:schemeClr>
                </a:solidFill>
              </a:rPr>
              <a:t>+ </a:t>
            </a:r>
            <a:r>
              <a:rPr lang="en-US" b="1" dirty="0">
                <a:solidFill>
                  <a:schemeClr val="tx1">
                    <a:lumMod val="75000"/>
                    <a:lumOff val="25000"/>
                  </a:schemeClr>
                </a:solidFill>
              </a:rPr>
              <a:t>Omega 9 (Ω9) or Oleic Acid: </a:t>
            </a:r>
            <a:r>
              <a:rPr lang="en-US" dirty="0">
                <a:solidFill>
                  <a:schemeClr val="tx1">
                    <a:lumMod val="75000"/>
                    <a:lumOff val="25000"/>
                  </a:schemeClr>
                </a:solidFill>
              </a:rPr>
              <a:t>Nourishes the skin, making it more supple, soft</a:t>
            </a:r>
          </a:p>
          <a:p>
            <a:pPr marL="342900" marR="0" lvl="0" indent="-342900" algn="just" defTabSz="914400" rtl="0" eaLnBrk="1" fontAlgn="auto" latinLnBrk="0" hangingPunct="1">
              <a:lnSpc>
                <a:spcPct val="120000"/>
              </a:lnSpc>
              <a:spcBef>
                <a:spcPct val="0"/>
              </a:spcBef>
              <a:spcAft>
                <a:spcPts val="0"/>
              </a:spcAft>
              <a:buClrTx/>
              <a:buSzTx/>
              <a:buFontTx/>
              <a:buNone/>
              <a:tabLst/>
              <a:defRPr/>
            </a:pPr>
            <a:r>
              <a:rPr lang="en-US" dirty="0">
                <a:solidFill>
                  <a:schemeClr val="tx1">
                    <a:lumMod val="75000"/>
                    <a:lumOff val="25000"/>
                  </a:schemeClr>
                </a:solidFill>
              </a:rPr>
              <a:t>and radiant = NOURISHING AND SOFTENING</a:t>
            </a:r>
          </a:p>
          <a:p>
            <a:pPr marL="342900" marR="0" lvl="0" indent="-342900" algn="just" defTabSz="914400" rtl="0" eaLnBrk="1" fontAlgn="auto" latinLnBrk="0" hangingPunct="1">
              <a:lnSpc>
                <a:spcPct val="120000"/>
              </a:lnSpc>
              <a:spcBef>
                <a:spcPct val="0"/>
              </a:spcBef>
              <a:spcAft>
                <a:spcPts val="0"/>
              </a:spcAft>
              <a:buClrTx/>
              <a:buSzTx/>
              <a:tabLst/>
              <a:defRPr/>
            </a:pPr>
            <a:endParaRPr lang="en-US" sz="1200" dirty="0">
              <a:solidFill>
                <a:schemeClr val="tx1">
                  <a:lumMod val="75000"/>
                  <a:lumOff val="25000"/>
                </a:schemeClr>
              </a:solidFill>
            </a:endParaRPr>
          </a:p>
          <a:p>
            <a:pPr marL="342900" marR="0" lvl="0" indent="-342900" algn="just" defTabSz="914400" rtl="0" eaLnBrk="1" fontAlgn="auto" latinLnBrk="0" hangingPunct="1">
              <a:lnSpc>
                <a:spcPct val="120000"/>
              </a:lnSpc>
              <a:spcBef>
                <a:spcPct val="0"/>
              </a:spcBef>
              <a:spcAft>
                <a:spcPts val="0"/>
              </a:spcAft>
              <a:buClrTx/>
              <a:buSzTx/>
              <a:tabLst/>
              <a:defRPr/>
            </a:pPr>
            <a:r>
              <a:rPr lang="en-US" sz="1200" b="1" u="sng" dirty="0">
                <a:solidFill>
                  <a:schemeClr val="tx1">
                    <a:lumMod val="75000"/>
                    <a:lumOff val="25000"/>
                  </a:schemeClr>
                </a:solidFill>
              </a:rPr>
              <a:t>SUSTAINABLE DEVELOPMENT PROGRAM IN PERU</a:t>
            </a:r>
          </a:p>
          <a:p>
            <a:pPr marL="342900" marR="0" lvl="0" indent="-342900" algn="just" defTabSz="914400" rtl="0" eaLnBrk="1" fontAlgn="auto" latinLnBrk="0" hangingPunct="1">
              <a:lnSpc>
                <a:spcPct val="120000"/>
              </a:lnSpc>
              <a:spcBef>
                <a:spcPct val="0"/>
              </a:spcBef>
              <a:spcAft>
                <a:spcPts val="0"/>
              </a:spcAft>
              <a:buClrTx/>
              <a:buSzTx/>
              <a:tabLst/>
              <a:defRPr/>
            </a:pPr>
            <a:r>
              <a:rPr lang="en-US" sz="1200" dirty="0">
                <a:solidFill>
                  <a:schemeClr val="tx1">
                    <a:lumMod val="75000"/>
                    <a:lumOff val="25000"/>
                  </a:schemeClr>
                </a:solidFill>
              </a:rPr>
              <a:t>Sustainable development program in Peru = OMEGA Program set up by </a:t>
            </a:r>
            <a:r>
              <a:rPr lang="en-US" sz="1200" dirty="0" err="1">
                <a:solidFill>
                  <a:schemeClr val="tx1">
                    <a:lumMod val="75000"/>
                    <a:lumOff val="25000"/>
                  </a:schemeClr>
                </a:solidFill>
              </a:rPr>
              <a:t>Agroindustrias</a:t>
            </a:r>
            <a:r>
              <a:rPr lang="en-US" dirty="0"/>
              <a:t> </a:t>
            </a:r>
            <a:r>
              <a:rPr lang="en-US" sz="1200" dirty="0" err="1">
                <a:solidFill>
                  <a:schemeClr val="tx1">
                    <a:lumMod val="75000"/>
                    <a:lumOff val="25000"/>
                  </a:schemeClr>
                </a:solidFill>
              </a:rPr>
              <a:t>Amazonicas</a:t>
            </a:r>
            <a:r>
              <a:rPr lang="en-US" dirty="0"/>
              <a:t> organization</a:t>
            </a:r>
            <a:endParaRPr lang="en-US" sz="1200" dirty="0">
              <a:solidFill>
                <a:schemeClr val="tx1">
                  <a:lumMod val="75000"/>
                  <a:lumOff val="25000"/>
                </a:schemeClr>
              </a:solidFill>
            </a:endParaRPr>
          </a:p>
          <a:p>
            <a:pPr marL="342900" marR="0" lvl="0" indent="-342900" algn="just" defTabSz="914400" rtl="0" eaLnBrk="1" fontAlgn="auto" latinLnBrk="0" hangingPunct="1">
              <a:lnSpc>
                <a:spcPct val="120000"/>
              </a:lnSpc>
              <a:spcBef>
                <a:spcPct val="0"/>
              </a:spcBef>
              <a:spcAft>
                <a:spcPts val="0"/>
              </a:spcAft>
              <a:buClrTx/>
              <a:buSzTx/>
              <a:tabLst/>
              <a:defRPr/>
            </a:pPr>
            <a:r>
              <a:rPr lang="en-US" sz="1200" b="1" dirty="0">
                <a:solidFill>
                  <a:schemeClr val="tx1">
                    <a:lumMod val="75000"/>
                    <a:lumOff val="25000"/>
                  </a:schemeClr>
                </a:solidFill>
              </a:rPr>
              <a:t>Goals: </a:t>
            </a:r>
          </a:p>
          <a:p>
            <a:pPr marL="342900" marR="0" lvl="0" indent="-342900" algn="just" defTabSz="914400" rtl="0" eaLnBrk="1" fontAlgn="auto" latinLnBrk="0" hangingPunct="1">
              <a:lnSpc>
                <a:spcPct val="120000"/>
              </a:lnSpc>
              <a:spcBef>
                <a:spcPct val="0"/>
              </a:spcBef>
              <a:spcAft>
                <a:spcPts val="0"/>
              </a:spcAft>
              <a:buClrTx/>
              <a:buSzTx/>
              <a:buFontTx/>
              <a:buChar char="-"/>
              <a:tabLst/>
              <a:defRPr/>
            </a:pPr>
            <a:r>
              <a:rPr lang="en-US" sz="1200" dirty="0">
                <a:solidFill>
                  <a:schemeClr val="tx1">
                    <a:lumMod val="75000"/>
                    <a:lumOff val="25000"/>
                  </a:schemeClr>
                </a:solidFill>
              </a:rPr>
              <a:t>to provide equitable incomes for farmers and producers</a:t>
            </a:r>
          </a:p>
          <a:p>
            <a:pPr marL="342900" marR="0" lvl="0" indent="-342900" algn="just" defTabSz="914400" rtl="0" eaLnBrk="1" fontAlgn="auto" latinLnBrk="0" hangingPunct="1">
              <a:lnSpc>
                <a:spcPct val="120000"/>
              </a:lnSpc>
              <a:spcBef>
                <a:spcPct val="0"/>
              </a:spcBef>
              <a:spcAft>
                <a:spcPts val="0"/>
              </a:spcAft>
              <a:buClrTx/>
              <a:buSzTx/>
              <a:buFontTx/>
              <a:buChar char="-"/>
              <a:tabLst/>
              <a:defRPr/>
            </a:pPr>
            <a:r>
              <a:rPr lang="en-US" sz="1200" baseline="0" dirty="0">
                <a:solidFill>
                  <a:schemeClr val="tx1">
                    <a:lumMod val="75000"/>
                    <a:lumOff val="25000"/>
                  </a:schemeClr>
                </a:solidFill>
              </a:rPr>
              <a:t>to improve their working and living conditions</a:t>
            </a:r>
          </a:p>
          <a:p>
            <a:pPr marL="342900" marR="0" lvl="0" indent="-342900" algn="just" defTabSz="914400" rtl="0" eaLnBrk="1" fontAlgn="auto" latinLnBrk="0" hangingPunct="1">
              <a:lnSpc>
                <a:spcPct val="120000"/>
              </a:lnSpc>
              <a:spcBef>
                <a:spcPct val="0"/>
              </a:spcBef>
              <a:spcAft>
                <a:spcPts val="0"/>
              </a:spcAft>
              <a:buClrTx/>
              <a:buSzTx/>
              <a:buFontTx/>
              <a:buChar char="-"/>
              <a:tabLst/>
              <a:defRPr/>
            </a:pPr>
            <a:r>
              <a:rPr lang="en-US" sz="1200" baseline="0" dirty="0">
                <a:solidFill>
                  <a:schemeClr val="tx1">
                    <a:lumMod val="75000"/>
                    <a:lumOff val="25000"/>
                  </a:schemeClr>
                </a:solidFill>
              </a:rPr>
              <a:t>to ensure respect for the environment and quality of life of farmers</a:t>
            </a:r>
          </a:p>
          <a:p>
            <a:pPr marL="342900" marR="0" lvl="0" indent="-342900" algn="just" defTabSz="914400" rtl="0" eaLnBrk="1" fontAlgn="auto" latinLnBrk="0" hangingPunct="1">
              <a:lnSpc>
                <a:spcPct val="120000"/>
              </a:lnSpc>
              <a:spcBef>
                <a:spcPct val="0"/>
              </a:spcBef>
              <a:spcAft>
                <a:spcPts val="0"/>
              </a:spcAft>
              <a:buClrTx/>
              <a:buSzTx/>
              <a:buFontTx/>
              <a:buNone/>
              <a:tabLst/>
              <a:defRPr/>
            </a:pPr>
            <a:r>
              <a:rPr lang="en-US" sz="1200" b="1" baseline="0" dirty="0">
                <a:solidFill>
                  <a:schemeClr val="tx1">
                    <a:lumMod val="75000"/>
                    <a:lumOff val="25000"/>
                  </a:schemeClr>
                </a:solidFill>
              </a:rPr>
              <a:t>Action taken:</a:t>
            </a:r>
          </a:p>
          <a:p>
            <a:pPr marL="342900" marR="0" lvl="0" indent="-342900" algn="just" defTabSz="914400" rtl="0" eaLnBrk="1" fontAlgn="auto" latinLnBrk="0" hangingPunct="1">
              <a:lnSpc>
                <a:spcPct val="120000"/>
              </a:lnSpc>
              <a:spcBef>
                <a:spcPct val="0"/>
              </a:spcBef>
              <a:spcAft>
                <a:spcPts val="0"/>
              </a:spcAft>
              <a:buClrTx/>
              <a:buSzTx/>
              <a:buFontTx/>
              <a:buChar char="-"/>
              <a:tabLst/>
              <a:defRPr/>
            </a:pPr>
            <a:r>
              <a:rPr lang="en-US" sz="1200" baseline="0" dirty="0">
                <a:solidFill>
                  <a:schemeClr val="tx1">
                    <a:lumMod val="75000"/>
                    <a:lumOff val="25000"/>
                  </a:schemeClr>
                </a:solidFill>
              </a:rPr>
              <a:t>Environmental protection: goal is to develop 20,000 ha of Inca </a:t>
            </a:r>
            <a:r>
              <a:rPr lang="en-US" sz="1200" baseline="0" dirty="0" err="1">
                <a:solidFill>
                  <a:schemeClr val="tx1">
                    <a:lumMod val="75000"/>
                    <a:lumOff val="25000"/>
                  </a:schemeClr>
                </a:solidFill>
              </a:rPr>
              <a:t>Inchi</a:t>
            </a:r>
            <a:r>
              <a:rPr lang="en-US" sz="1200" baseline="0" dirty="0">
                <a:solidFill>
                  <a:schemeClr val="tx1">
                    <a:lumMod val="75000"/>
                    <a:lumOff val="25000"/>
                  </a:schemeClr>
                </a:solidFill>
              </a:rPr>
              <a:t> cultivation in partnership with the reforestation of deforested areas of the Amazon rainforest</a:t>
            </a:r>
          </a:p>
          <a:p>
            <a:pPr marL="342900" marR="0" lvl="0" indent="-342900" algn="just" defTabSz="914400" rtl="0" eaLnBrk="1" fontAlgn="auto" latinLnBrk="0" hangingPunct="1">
              <a:lnSpc>
                <a:spcPct val="120000"/>
              </a:lnSpc>
              <a:spcBef>
                <a:spcPct val="0"/>
              </a:spcBef>
              <a:spcAft>
                <a:spcPts val="0"/>
              </a:spcAft>
              <a:buClrTx/>
              <a:buSzTx/>
              <a:buFontTx/>
              <a:buChar char="-"/>
              <a:tabLst/>
              <a:defRPr/>
            </a:pPr>
            <a:r>
              <a:rPr lang="en-US" sz="1200" baseline="0" dirty="0">
                <a:solidFill>
                  <a:schemeClr val="tx1">
                    <a:lumMod val="75000"/>
                    <a:lumOff val="25000"/>
                  </a:schemeClr>
                </a:solidFill>
              </a:rPr>
              <a:t>Economic development: this program will create 80 000 jobs directly and indirectly within Peruvian agriculture, industry and services</a:t>
            </a:r>
          </a:p>
          <a:p>
            <a:pPr marL="342900" marR="0" lvl="0" indent="-342900" algn="just" defTabSz="914400" rtl="0" eaLnBrk="1" fontAlgn="auto" latinLnBrk="0" hangingPunct="1">
              <a:lnSpc>
                <a:spcPct val="120000"/>
              </a:lnSpc>
              <a:spcBef>
                <a:spcPct val="0"/>
              </a:spcBef>
              <a:spcAft>
                <a:spcPts val="0"/>
              </a:spcAft>
              <a:buClrTx/>
              <a:buSzTx/>
              <a:buFontTx/>
              <a:buChar char="-"/>
              <a:tabLst/>
              <a:defRPr/>
            </a:pPr>
            <a:r>
              <a:rPr lang="en-US" sz="1200" baseline="0" dirty="0">
                <a:solidFill>
                  <a:schemeClr val="tx1">
                    <a:lumMod val="75000"/>
                    <a:lumOff val="25000"/>
                  </a:schemeClr>
                </a:solidFill>
              </a:rPr>
              <a:t>Improved living conditions: we have calculated a minimum purchase price of Sacha </a:t>
            </a:r>
            <a:r>
              <a:rPr lang="en-US" sz="1200" baseline="0" dirty="0" err="1">
                <a:solidFill>
                  <a:schemeClr val="tx1">
                    <a:lumMod val="75000"/>
                    <a:lumOff val="25000"/>
                  </a:schemeClr>
                </a:solidFill>
              </a:rPr>
              <a:t>Inchi</a:t>
            </a:r>
            <a:r>
              <a:rPr lang="en-US" sz="1200" baseline="0" dirty="0">
                <a:solidFill>
                  <a:schemeClr val="tx1">
                    <a:lumMod val="75000"/>
                    <a:lumOff val="25000"/>
                  </a:schemeClr>
                </a:solidFill>
              </a:rPr>
              <a:t> seeds in order to guarantee a minimum income for farmers</a:t>
            </a:r>
            <a:endParaRPr lang="en-US" sz="1200" dirty="0">
              <a:solidFill>
                <a:schemeClr val="tx1">
                  <a:lumMod val="75000"/>
                  <a:lumOff val="25000"/>
                </a:schemeClr>
              </a:solidFill>
            </a:endParaRPr>
          </a:p>
        </p:txBody>
      </p:sp>
      <p:sp>
        <p:nvSpPr>
          <p:cNvPr id="4" name="Espace réservé du numéro de diapositive 3"/>
          <p:cNvSpPr>
            <a:spLocks noGrp="1"/>
          </p:cNvSpPr>
          <p:nvPr>
            <p:ph type="sldNum" sz="quarter" idx="10"/>
          </p:nvPr>
        </p:nvSpPr>
        <p:spPr/>
        <p:txBody>
          <a:bodyPr/>
          <a:lstStyle/>
          <a:p>
            <a:fld id="{03FAF22A-79D0-49F6-97F9-DFCB290126E5}" type="slidenum">
              <a:rPr lang="fr-FR" smtClean="0"/>
              <a:pPr/>
              <a:t>14</a:t>
            </a:fld>
            <a:endParaRPr lang="fr-FR"/>
          </a:p>
        </p:txBody>
      </p:sp>
      <p:pic>
        <p:nvPicPr>
          <p:cNvPr id="7" name="Image 6" descr="banda.jpg"/>
          <p:cNvPicPr>
            <a:picLocks noChangeAspect="1"/>
          </p:cNvPicPr>
          <p:nvPr/>
        </p:nvPicPr>
        <p:blipFill>
          <a:blip r:embed="rId3"/>
          <a:srcRect r="28804"/>
          <a:stretch>
            <a:fillRect/>
          </a:stretch>
        </p:blipFill>
        <p:spPr>
          <a:xfrm>
            <a:off x="4802698" y="7944973"/>
            <a:ext cx="1542715" cy="308147"/>
          </a:xfrm>
          <a:prstGeom prst="rect">
            <a:avLst/>
          </a:prstGeom>
        </p:spPr>
      </p:pic>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u="none" dirty="0">
                <a:solidFill>
                  <a:schemeClr val="tx1">
                    <a:lumMod val="75000"/>
                    <a:lumOff val="25000"/>
                  </a:schemeClr>
                </a:solidFill>
              </a:rPr>
              <a:t>Tree = </a:t>
            </a:r>
            <a:r>
              <a:rPr lang="fr-FR" kern="1200" dirty="0" err="1">
                <a:solidFill>
                  <a:schemeClr val="tx1">
                    <a:lumMod val="75000"/>
                    <a:lumOff val="25000"/>
                  </a:schemeClr>
                </a:solidFill>
                <a:latin typeface="+mn-lt"/>
                <a:ea typeface="+mn-ea"/>
                <a:cs typeface="+mn-cs"/>
              </a:rPr>
              <a:t>butyrospermum</a:t>
            </a:r>
            <a:r>
              <a:rPr lang="fr-FR" kern="1200" dirty="0">
                <a:solidFill>
                  <a:schemeClr val="tx1">
                    <a:lumMod val="75000"/>
                    <a:lumOff val="25000"/>
                  </a:schemeClr>
                </a:solidFill>
                <a:latin typeface="+mn-lt"/>
                <a:ea typeface="+mn-ea"/>
                <a:cs typeface="+mn-cs"/>
              </a:rPr>
              <a:t> </a:t>
            </a:r>
            <a:r>
              <a:rPr lang="fr-FR" kern="1200" dirty="0" err="1">
                <a:solidFill>
                  <a:schemeClr val="tx1">
                    <a:lumMod val="75000"/>
                    <a:lumOff val="25000"/>
                  </a:schemeClr>
                </a:solidFill>
                <a:latin typeface="+mn-lt"/>
                <a:ea typeface="+mn-ea"/>
                <a:cs typeface="+mn-cs"/>
              </a:rPr>
              <a:t>parkii</a:t>
            </a:r>
            <a:endParaRPr lang="en-US" kern="1200" dirty="0">
              <a:solidFill>
                <a:schemeClr val="tx1">
                  <a:lumMod val="75000"/>
                  <a:lumOff val="25000"/>
                </a:schemeClr>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u="sng" kern="1200" dirty="0">
              <a:solidFill>
                <a:schemeClr val="tx1">
                  <a:lumMod val="75000"/>
                  <a:lumOff val="25000"/>
                </a:schemeClr>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a:solidFill>
                  <a:schemeClr val="tx1">
                    <a:lumMod val="75000"/>
                    <a:lumOff val="25000"/>
                  </a:schemeClr>
                </a:solidFill>
              </a:rPr>
              <a:t>Further information: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lumMod val="75000"/>
                    <a:lumOff val="25000"/>
                  </a:schemeClr>
                </a:solidFill>
              </a:rPr>
              <a:t>Ingredients of unsaponifiable: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lumMod val="75000"/>
                    <a:lumOff val="25000"/>
                  </a:schemeClr>
                </a:solidFill>
              </a:rPr>
              <a:t>- terpene alcohols: cinnamic acid esters, fatty acids esters, conducive to the healing process.</a:t>
            </a:r>
          </a:p>
          <a:p>
            <a:pPr marL="0" marR="0" indent="0" algn="l" defTabSz="914400" rtl="0" eaLnBrk="1" fontAlgn="auto" latinLnBrk="0" hangingPunct="1">
              <a:lnSpc>
                <a:spcPct val="100000"/>
              </a:lnSpc>
              <a:spcBef>
                <a:spcPts val="0"/>
              </a:spcBef>
              <a:spcAft>
                <a:spcPts val="0"/>
              </a:spcAft>
              <a:buClrTx/>
              <a:buSzTx/>
              <a:buFontTx/>
              <a:buChar char="-"/>
              <a:tabLst/>
              <a:defRPr/>
            </a:pPr>
            <a:r>
              <a:rPr lang="en-US" dirty="0"/>
              <a:t> </a:t>
            </a:r>
            <a:r>
              <a:rPr lang="en-US" b="0" dirty="0">
                <a:solidFill>
                  <a:schemeClr val="tx1">
                    <a:lumMod val="75000"/>
                    <a:lumOff val="25000"/>
                  </a:schemeClr>
                </a:solidFill>
              </a:rPr>
              <a:t>phytosterols: </a:t>
            </a:r>
            <a:r>
              <a:rPr lang="en-US" b="0" dirty="0" err="1">
                <a:solidFill>
                  <a:schemeClr val="tx1">
                    <a:lumMod val="75000"/>
                    <a:lumOff val="25000"/>
                  </a:schemeClr>
                </a:solidFill>
              </a:rPr>
              <a:t>spinasterol</a:t>
            </a:r>
            <a:r>
              <a:rPr lang="en-US" b="0" dirty="0">
                <a:solidFill>
                  <a:schemeClr val="tx1">
                    <a:lumMod val="75000"/>
                    <a:lumOff val="25000"/>
                  </a:schemeClr>
                </a:solidFill>
              </a:rPr>
              <a:t> and </a:t>
            </a:r>
            <a:r>
              <a:rPr lang="en-US" b="0" dirty="0" err="1">
                <a:solidFill>
                  <a:schemeClr val="tx1">
                    <a:lumMod val="75000"/>
                    <a:lumOff val="25000"/>
                  </a:schemeClr>
                </a:solidFill>
              </a:rPr>
              <a:t>stigmastanol</a:t>
            </a:r>
            <a:r>
              <a:rPr lang="en-US" b="0" dirty="0">
                <a:solidFill>
                  <a:schemeClr val="tx1">
                    <a:lumMod val="75000"/>
                    <a:lumOff val="25000"/>
                  </a:schemeClr>
                </a:solidFill>
              </a:rPr>
              <a:t>, strengthen the skin's barrier function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lumMod val="75000"/>
                    <a:lumOff val="25000"/>
                  </a:schemeClr>
                </a:solidFill>
              </a:rPr>
              <a:t>The high content of </a:t>
            </a:r>
            <a:r>
              <a:rPr lang="en-US" b="0" dirty="0" err="1">
                <a:solidFill>
                  <a:schemeClr val="tx1">
                    <a:lumMod val="75000"/>
                    <a:lumOff val="25000"/>
                  </a:schemeClr>
                </a:solidFill>
              </a:rPr>
              <a:t>unsaponifiables</a:t>
            </a:r>
            <a:r>
              <a:rPr lang="en-US" b="0" dirty="0">
                <a:solidFill>
                  <a:schemeClr val="tx1">
                    <a:lumMod val="75000"/>
                    <a:lumOff val="25000"/>
                  </a:schemeClr>
                </a:solidFill>
              </a:rPr>
              <a:t> (5%) gives it the following properties:</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lumMod val="75000"/>
                    <a:lumOff val="25000"/>
                  </a:schemeClr>
                </a:solidFill>
              </a:rPr>
              <a:t>protects skin against bad weather and the sun, speeds up healing process, gets rid of superficial irritation.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lumMod val="75000"/>
                  <a:lumOff val="25000"/>
                </a:schemeClr>
              </a:solidFill>
            </a:endParaRPr>
          </a:p>
          <a:p>
            <a:pPr marL="342839" indent="-342839">
              <a:buFont typeface="Courier New" pitchFamily="49" charset="0"/>
              <a:buNone/>
              <a:defRPr/>
            </a:pPr>
            <a:r>
              <a:rPr lang="en-US" dirty="0">
                <a:solidFill>
                  <a:schemeClr val="tx1">
                    <a:lumMod val="75000"/>
                    <a:lumOff val="25000"/>
                  </a:schemeClr>
                </a:solidFill>
              </a:rPr>
              <a:t>Shea butter is also  </a:t>
            </a:r>
          </a:p>
          <a:p>
            <a:pPr marL="342839" indent="-342839">
              <a:buFont typeface="Courier New" pitchFamily="49" charset="0"/>
              <a:buNone/>
              <a:defRPr/>
            </a:pPr>
            <a:r>
              <a:rPr lang="en-US" dirty="0">
                <a:solidFill>
                  <a:schemeClr val="tx1">
                    <a:lumMod val="75000"/>
                    <a:lumOff val="25000"/>
                  </a:schemeClr>
                </a:solidFill>
              </a:rPr>
              <a:t>- rich in vitamins A and E: antioxidants</a:t>
            </a:r>
          </a:p>
          <a:p>
            <a:pPr marL="342839" indent="-342839">
              <a:buFont typeface="Courier New" pitchFamily="49" charset="0"/>
              <a:buNone/>
              <a:defRPr/>
            </a:pPr>
            <a:r>
              <a:rPr lang="en-US" dirty="0">
                <a:solidFill>
                  <a:schemeClr val="tx1">
                    <a:lumMod val="75000"/>
                    <a:lumOff val="25000"/>
                  </a:schemeClr>
                </a:solidFill>
              </a:rPr>
              <a:t>- rich in fatty acids (omega 3, 6, 9): repairs, nourishes and protects skin by</a:t>
            </a:r>
          </a:p>
          <a:p>
            <a:pPr marL="342839" indent="-342839">
              <a:buFont typeface="Courier New" pitchFamily="49" charset="0"/>
              <a:buNone/>
              <a:defRPr/>
            </a:pPr>
            <a:r>
              <a:rPr lang="en-US" dirty="0">
                <a:solidFill>
                  <a:schemeClr val="tx1">
                    <a:lumMod val="75000"/>
                    <a:lumOff val="25000"/>
                  </a:schemeClr>
                </a:solidFill>
              </a:rPr>
              <a:t>helping to rebuild lipid "mortar".</a:t>
            </a:r>
          </a:p>
        </p:txBody>
      </p:sp>
      <p:sp>
        <p:nvSpPr>
          <p:cNvPr id="4" name="Espace réservé du numéro de diapositive 3"/>
          <p:cNvSpPr>
            <a:spLocks noGrp="1"/>
          </p:cNvSpPr>
          <p:nvPr>
            <p:ph type="sldNum" sz="quarter" idx="10"/>
          </p:nvPr>
        </p:nvSpPr>
        <p:spPr/>
        <p:txBody>
          <a:bodyPr/>
          <a:lstStyle/>
          <a:p>
            <a:fld id="{03FAF22A-79D0-49F6-97F9-DFCB290126E5}"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pPr algn="just">
              <a:defRPr/>
            </a:pPr>
            <a:r>
              <a:rPr lang="en-US" sz="1200" b="1" dirty="0">
                <a:solidFill>
                  <a:schemeClr val="tx1">
                    <a:lumMod val="75000"/>
                    <a:lumOff val="25000"/>
                  </a:schemeClr>
                </a:solidFill>
              </a:rPr>
              <a:t>Ingredients </a:t>
            </a:r>
          </a:p>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dirty="0">
                <a:solidFill>
                  <a:schemeClr val="tx1">
                    <a:lumMod val="75000"/>
                    <a:lumOff val="25000"/>
                  </a:schemeClr>
                </a:solidFill>
              </a:rPr>
              <a:t>Two strains of lactobacillus (lactic bacteria</a:t>
            </a:r>
            <a:r>
              <a:rPr lang="en-US" dirty="0"/>
              <a:t> </a:t>
            </a:r>
            <a:r>
              <a:rPr lang="en-US" sz="1200" dirty="0">
                <a:solidFill>
                  <a:schemeClr val="tx1">
                    <a:lumMod val="75000"/>
                    <a:lumOff val="25000"/>
                  </a:schemeClr>
                </a:solidFill>
              </a:rPr>
              <a:t>Lactobacillus</a:t>
            </a:r>
            <a:r>
              <a:rPr lang="en-US" dirty="0"/>
              <a:t> </a:t>
            </a:r>
            <a:r>
              <a:rPr lang="en-US" sz="1200" dirty="0" err="1">
                <a:solidFill>
                  <a:schemeClr val="tx1">
                    <a:lumMod val="75000"/>
                    <a:lumOff val="25000"/>
                  </a:schemeClr>
                </a:solidFill>
              </a:rPr>
              <a:t>casei</a:t>
            </a:r>
            <a:r>
              <a:rPr lang="en-US" sz="1200" dirty="0">
                <a:solidFill>
                  <a:schemeClr val="tx1">
                    <a:lumMod val="75000"/>
                    <a:lumOff val="25000"/>
                  </a:schemeClr>
                </a:solidFill>
              </a:rPr>
              <a:t> and Lactobacillus</a:t>
            </a:r>
            <a:r>
              <a:rPr lang="en-US" dirty="0"/>
              <a:t> </a:t>
            </a:r>
            <a:r>
              <a:rPr lang="en-US" sz="1200" dirty="0">
                <a:solidFill>
                  <a:schemeClr val="tx1">
                    <a:lumMod val="75000"/>
                    <a:lumOff val="25000"/>
                  </a:schemeClr>
                </a:solidFill>
              </a:rPr>
              <a:t>acidophilus), which are sterilized* to avoid proliferation in the product, yet still retain their properties.</a:t>
            </a:r>
          </a:p>
          <a:p>
            <a:pPr algn="just">
              <a:defRPr/>
            </a:pPr>
            <a:endParaRPr lang="en-US" sz="1200" b="1" dirty="0">
              <a:solidFill>
                <a:schemeClr val="tx1">
                  <a:lumMod val="75000"/>
                  <a:lumOff val="25000"/>
                </a:schemeClr>
              </a:solidFill>
              <a:cs typeface="Arial" charset="0"/>
            </a:endParaRPr>
          </a:p>
          <a:p>
            <a:pPr algn="just">
              <a:defRPr/>
            </a:pPr>
            <a:r>
              <a:rPr lang="en-US" sz="1200" b="1" dirty="0">
                <a:solidFill>
                  <a:schemeClr val="tx1">
                    <a:lumMod val="75000"/>
                    <a:lumOff val="25000"/>
                  </a:schemeClr>
                </a:solidFill>
              </a:rPr>
              <a:t>Action</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fr-FR" sz="1200" kern="1200" dirty="0">
                <a:solidFill>
                  <a:schemeClr val="tx1">
                    <a:lumMod val="65000"/>
                    <a:lumOff val="35000"/>
                  </a:schemeClr>
                </a:solidFill>
                <a:latin typeface="+mn-lt"/>
                <a:ea typeface="+mn-ea"/>
                <a:cs typeface="+mn-cs"/>
              </a:rPr>
              <a:t>Boosts the skin’s defense mechanisms </a:t>
            </a:r>
            <a:r>
              <a:rPr lang="en-US" altLang="fr-FR" sz="1200" baseline="0" dirty="0">
                <a:solidFill>
                  <a:schemeClr val="tx1">
                    <a:lumMod val="75000"/>
                    <a:lumOff val="25000"/>
                  </a:schemeClr>
                </a:solidFill>
              </a:rPr>
              <a:t>(by stimulating th</a:t>
            </a:r>
            <a:r>
              <a:rPr lang="en-US" altLang="fr-FR" sz="1200" dirty="0">
                <a:solidFill>
                  <a:schemeClr val="tx1">
                    <a:lumMod val="75000"/>
                    <a:lumOff val="25000"/>
                  </a:schemeClr>
                </a:solidFill>
              </a:rPr>
              <a:t>e expression of gene coding for peptides** expressed in response to microbial or pro-inflammatory stimuli. (in vitro test) </a:t>
            </a:r>
          </a:p>
          <a:p>
            <a:pPr lvl="0" algn="just"/>
            <a:r>
              <a:rPr lang="en-US" altLang="fr-FR" sz="1200" dirty="0">
                <a:solidFill>
                  <a:schemeClr val="tx1">
                    <a:lumMod val="75000"/>
                    <a:lumOff val="25000"/>
                  </a:schemeClr>
                </a:solidFill>
              </a:rPr>
              <a:t>(**β defensins 2 - antimicrobial peptides)</a:t>
            </a:r>
          </a:p>
          <a:p>
            <a:pPr algn="just">
              <a:spcBef>
                <a:spcPct val="0"/>
              </a:spcBef>
            </a:pPr>
            <a:endParaRPr lang="en-US" sz="1200" dirty="0">
              <a:solidFill>
                <a:schemeClr val="tx1">
                  <a:lumMod val="75000"/>
                  <a:lumOff val="25000"/>
                </a:schemeClr>
              </a:solidFill>
            </a:endParaRPr>
          </a:p>
          <a:p>
            <a:pPr marL="0" marR="0" indent="0" algn="just" defTabSz="914400" rtl="0" eaLnBrk="0" fontAlgn="base" latinLnBrk="0" hangingPunct="0">
              <a:lnSpc>
                <a:spcPct val="100000"/>
              </a:lnSpc>
              <a:spcBef>
                <a:spcPct val="30000"/>
              </a:spcBef>
              <a:spcAft>
                <a:spcPct val="0"/>
              </a:spcAft>
              <a:buClrTx/>
              <a:buSzTx/>
              <a:buFontTx/>
              <a:buNone/>
              <a:tabLst/>
              <a:defRPr/>
            </a:pPr>
            <a:endParaRPr lang="en-US" sz="1200" baseline="0" dirty="0">
              <a:solidFill>
                <a:schemeClr val="tx1">
                  <a:lumMod val="75000"/>
                  <a:lumOff val="25000"/>
                </a:schemeClr>
              </a:solidFill>
            </a:endParaRPr>
          </a:p>
          <a:p>
            <a:pPr marL="0" marR="0" indent="0" algn="just" defTabSz="914400" rtl="0" eaLnBrk="0" fontAlgn="base" latinLnBrk="0" hangingPunct="0">
              <a:lnSpc>
                <a:spcPct val="100000"/>
              </a:lnSpc>
              <a:spcBef>
                <a:spcPct val="30000"/>
              </a:spcBef>
              <a:spcAft>
                <a:spcPct val="0"/>
              </a:spcAft>
              <a:buClrTx/>
              <a:buSzTx/>
              <a:buFontTx/>
              <a:buNone/>
              <a:tabLst/>
              <a:defRPr/>
            </a:pPr>
            <a:r>
              <a:rPr lang="en-US" sz="1100" dirty="0">
                <a:solidFill>
                  <a:schemeClr val="tx1">
                    <a:lumMod val="75000"/>
                    <a:lumOff val="25000"/>
                  </a:schemeClr>
                </a:solidFill>
              </a:rPr>
              <a:t>*inactivated by </a:t>
            </a:r>
            <a:r>
              <a:rPr lang="en-US" sz="1100" dirty="0" err="1">
                <a:solidFill>
                  <a:schemeClr val="tx1">
                    <a:lumMod val="75000"/>
                    <a:lumOff val="25000"/>
                  </a:schemeClr>
                </a:solidFill>
              </a:rPr>
              <a:t>Tyndallization</a:t>
            </a:r>
            <a:r>
              <a:rPr lang="en-US" sz="1100" dirty="0">
                <a:solidFill>
                  <a:schemeClr val="tx1">
                    <a:lumMod val="75000"/>
                    <a:lumOff val="25000"/>
                  </a:schemeClr>
                </a:solidFill>
              </a:rPr>
              <a:t> (unpressurized sterilization in order to avoid </a:t>
            </a:r>
            <a:r>
              <a:rPr lang="en-US" altLang="fr-FR" sz="1100" dirty="0">
                <a:solidFill>
                  <a:schemeClr val="tx1">
                    <a:lumMod val="75000"/>
                    <a:lumOff val="25000"/>
                  </a:schemeClr>
                </a:solidFill>
              </a:rPr>
              <a:t>proliferation in the cosmetic product</a:t>
            </a:r>
            <a:r>
              <a:rPr lang="en-US" sz="1100" dirty="0">
                <a:solidFill>
                  <a:schemeClr val="tx1">
                    <a:lumMod val="75000"/>
                    <a:lumOff val="25000"/>
                  </a:schemeClr>
                </a:solidFill>
              </a:rPr>
              <a:t>) and freeze-dried: they are therefore not alive but a "fingerprint" remains which retains its properties</a:t>
            </a:r>
          </a:p>
          <a:p>
            <a:pPr marL="0" marR="0" indent="0" algn="just" defTabSz="914400" rtl="0" eaLnBrk="0" fontAlgn="base" latinLnBrk="0" hangingPunct="0">
              <a:lnSpc>
                <a:spcPct val="100000"/>
              </a:lnSpc>
              <a:spcBef>
                <a:spcPct val="30000"/>
              </a:spcBef>
              <a:spcAft>
                <a:spcPct val="0"/>
              </a:spcAft>
              <a:buClrTx/>
              <a:buSzTx/>
              <a:buFontTx/>
              <a:buNone/>
              <a:tabLst/>
              <a:defRPr/>
            </a:pPr>
            <a:endParaRPr lang="en-US" sz="1200" baseline="0" dirty="0">
              <a:solidFill>
                <a:schemeClr val="tx1">
                  <a:lumMod val="75000"/>
                  <a:lumOff val="25000"/>
                </a:schemeClr>
              </a:solidFill>
            </a:endParaRPr>
          </a:p>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i="1" u="sng" baseline="0" dirty="0">
                <a:solidFill>
                  <a:schemeClr val="tx1">
                    <a:lumMod val="75000"/>
                    <a:lumOff val="25000"/>
                  </a:schemeClr>
                </a:solidFill>
              </a:rPr>
              <a:t>Find out more:</a:t>
            </a:r>
          </a:p>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dirty="0">
                <a:solidFill>
                  <a:schemeClr val="tx1">
                    <a:lumMod val="75000"/>
                    <a:lumOff val="25000"/>
                  </a:schemeClr>
                </a:solidFill>
              </a:rPr>
              <a:t>Defensins play a key role in the skin's defense system (part of immune system mechanisms). They act directly by attaching themselves to the surface of pathogens and altering their cell walls, which causes them to </a:t>
            </a:r>
            <a:r>
              <a:rPr lang="en-US" sz="1200" b="0" baseline="0" dirty="0">
                <a:solidFill>
                  <a:schemeClr val="tx1">
                    <a:lumMod val="75000"/>
                    <a:lumOff val="25000"/>
                  </a:schemeClr>
                </a:solidFill>
              </a:rPr>
              <a:t>die. </a:t>
            </a:r>
          </a:p>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baseline="0" dirty="0">
                <a:solidFill>
                  <a:schemeClr val="tx1">
                    <a:lumMod val="75000"/>
                    <a:lumOff val="25000"/>
                  </a:schemeClr>
                </a:solidFill>
              </a:rPr>
              <a:t>β </a:t>
            </a:r>
            <a:r>
              <a:rPr lang="en-US" altLang="fr-FR" sz="1200" dirty="0">
                <a:solidFill>
                  <a:schemeClr val="tx1">
                    <a:lumMod val="75000"/>
                    <a:lumOff val="25000"/>
                  </a:schemeClr>
                </a:solidFill>
              </a:rPr>
              <a:t>defensins are secreted through cells in most epithelial barriers, including the skin.</a:t>
            </a:r>
          </a:p>
          <a:p>
            <a:pPr marL="0" marR="0" indent="0" algn="just" defTabSz="914400" rtl="0" eaLnBrk="0" fontAlgn="base" latinLnBrk="0" hangingPunct="0">
              <a:lnSpc>
                <a:spcPct val="100000"/>
              </a:lnSpc>
              <a:spcBef>
                <a:spcPct val="30000"/>
              </a:spcBef>
              <a:spcAft>
                <a:spcPct val="0"/>
              </a:spcAft>
              <a:buClrTx/>
              <a:buSzTx/>
              <a:buFontTx/>
              <a:buNone/>
              <a:tabLst/>
              <a:defRPr/>
            </a:pPr>
            <a:r>
              <a:rPr lang="en-US" altLang="fr-FR" sz="1200" baseline="0" dirty="0">
                <a:solidFill>
                  <a:schemeClr val="tx1">
                    <a:lumMod val="75000"/>
                    <a:lumOff val="25000"/>
                  </a:schemeClr>
                </a:solidFill>
              </a:rPr>
              <a:t>The HBD2 (</a:t>
            </a:r>
            <a:r>
              <a:rPr lang="en-US" altLang="fr-FR" sz="1200" dirty="0">
                <a:solidFill>
                  <a:schemeClr val="tx1">
                    <a:lumMod val="75000"/>
                    <a:lumOff val="25000"/>
                  </a:schemeClr>
                </a:solidFill>
              </a:rPr>
              <a:t>β defensins 2) is expressed in response to microbial stimuli. </a:t>
            </a:r>
            <a:r>
              <a:rPr lang="en-US" dirty="0"/>
              <a:t> </a:t>
            </a:r>
            <a:endParaRPr lang="en-US" sz="1200" strike="sngStrike" dirty="0">
              <a:solidFill>
                <a:schemeClr val="tx1">
                  <a:lumMod val="75000"/>
                  <a:lumOff val="25000"/>
                </a:schemeClr>
              </a:solidFill>
            </a:endParaRPr>
          </a:p>
        </p:txBody>
      </p:sp>
      <p:sp>
        <p:nvSpPr>
          <p:cNvPr id="4" name="Espace réservé du numéro de diapositive 3"/>
          <p:cNvSpPr>
            <a:spLocks noGrp="1"/>
          </p:cNvSpPr>
          <p:nvPr>
            <p:ph type="sldNum" sz="quarter" idx="10"/>
          </p:nvPr>
        </p:nvSpPr>
        <p:spPr/>
        <p:txBody>
          <a:bodyPr/>
          <a:lstStyle/>
          <a:p>
            <a:fld id="{03FAF22A-79D0-49F6-97F9-DFCB290126E5}"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C88629C-0C3F-426B-8A7E-EC5CABFFBC73}" type="slidenum">
              <a:rPr lang="fr-FR" smtClean="0"/>
              <a:t>17</a:t>
            </a:fld>
            <a:endParaRPr lang="fr-FR"/>
          </a:p>
        </p:txBody>
      </p:sp>
    </p:spTree>
    <p:extLst>
      <p:ext uri="{BB962C8B-B14F-4D97-AF65-F5344CB8AC3E}">
        <p14:creationId xmlns:p14="http://schemas.microsoft.com/office/powerpoint/2010/main" val="1661255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NUTRI CREAM</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Description</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This </a:t>
            </a:r>
            <a:r>
              <a:rPr lang="fr-FR" sz="1200" kern="1200" dirty="0" err="1">
                <a:solidFill>
                  <a:schemeClr val="tx1"/>
                </a:solidFill>
                <a:effectLst/>
                <a:latin typeface="+mn-lt"/>
                <a:ea typeface="+mn-ea"/>
                <a:cs typeface="+mn-cs"/>
              </a:rPr>
              <a:t>energizing</a:t>
            </a:r>
            <a:r>
              <a:rPr lang="fr-FR" sz="1200" kern="1200" dirty="0">
                <a:solidFill>
                  <a:schemeClr val="tx1"/>
                </a:solidFill>
                <a:effectLst/>
                <a:latin typeface="+mn-lt"/>
                <a:ea typeface="+mn-ea"/>
                <a:cs typeface="+mn-cs"/>
              </a:rPr>
              <a:t> multi-</a:t>
            </a:r>
            <a:r>
              <a:rPr lang="fr-FR" sz="1200" kern="1200" dirty="0" err="1">
                <a:solidFill>
                  <a:schemeClr val="tx1"/>
                </a:solidFill>
                <a:effectLst/>
                <a:latin typeface="+mn-lt"/>
                <a:ea typeface="+mn-ea"/>
                <a:cs typeface="+mn-cs"/>
              </a:rPr>
              <a:t>vitamin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cream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nourishes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protects</a:t>
            </a:r>
            <a:r>
              <a:rPr lang="fr-FR" sz="1200" kern="1200" dirty="0">
                <a:solidFill>
                  <a:schemeClr val="tx1"/>
                </a:solidFill>
                <a:effectLst/>
                <a:latin typeface="+mn-lt"/>
                <a:ea typeface="+mn-ea"/>
                <a:cs typeface="+mn-cs"/>
              </a:rPr>
              <a:t> the skin </a:t>
            </a:r>
            <a:r>
              <a:rPr lang="fr-FR" sz="1200" kern="1200" dirty="0" err="1">
                <a:solidFill>
                  <a:schemeClr val="tx1"/>
                </a:solidFill>
                <a:effectLst/>
                <a:latin typeface="+mn-lt"/>
                <a:ea typeface="+mn-ea"/>
                <a:cs typeface="+mn-cs"/>
              </a:rPr>
              <a:t>against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environmental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aggressions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giving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skin an </a:t>
            </a:r>
            <a:r>
              <a:rPr lang="fr-FR" sz="1200" kern="1200" dirty="0" err="1">
                <a:solidFill>
                  <a:schemeClr val="tx1"/>
                </a:solidFill>
                <a:effectLst/>
                <a:latin typeface="+mn-lt"/>
                <a:ea typeface="+mn-ea"/>
                <a:cs typeface="+mn-cs"/>
              </a:rPr>
              <a:t>immediate</a:t>
            </a:r>
            <a:r>
              <a:rPr lang="fr-FR" sz="1200" kern="1200" dirty="0">
                <a:solidFill>
                  <a:schemeClr val="tx1"/>
                </a:solidFill>
                <a:effectLst/>
                <a:latin typeface="+mn-lt"/>
                <a:ea typeface="+mn-ea"/>
                <a:cs typeface="+mn-cs"/>
              </a:rPr>
              <a:t> radiance boost. Nutri Crème </a:t>
            </a:r>
            <a:r>
              <a:rPr lang="fr-FR" sz="1200" kern="1200" dirty="0" err="1">
                <a:solidFill>
                  <a:schemeClr val="tx1"/>
                </a:solidFill>
                <a:effectLst/>
                <a:latin typeface="+mn-lt"/>
                <a:ea typeface="+mn-ea"/>
                <a:cs typeface="+mn-cs"/>
              </a:rPr>
              <a:t>provides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hydration</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comfort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without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any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greasy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effect</a:t>
            </a:r>
            <a:r>
              <a:rPr lang="fr-FR" sz="1200" kern="1200" dirty="0">
                <a:solidFill>
                  <a:schemeClr val="tx1"/>
                </a:solidFill>
                <a:effectLst/>
                <a:latin typeface="+mn-lt"/>
                <a:ea typeface="+mn-ea"/>
                <a:cs typeface="+mn-cs"/>
              </a:rPr>
              <a:t>. You </a:t>
            </a:r>
            <a:r>
              <a:rPr lang="fr-FR" sz="1200" kern="1200" dirty="0" err="1">
                <a:solidFill>
                  <a:schemeClr val="tx1"/>
                </a:solidFill>
                <a:effectLst/>
                <a:latin typeface="+mn-lt"/>
                <a:ea typeface="+mn-ea"/>
                <a:cs typeface="+mn-cs"/>
              </a:rPr>
              <a:t>will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appreciate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unctuous</a:t>
            </a:r>
            <a:r>
              <a:rPr lang="fr-FR" sz="1200" kern="1200" dirty="0">
                <a:solidFill>
                  <a:schemeClr val="tx1"/>
                </a:solidFill>
                <a:effectLst/>
                <a:latin typeface="+mn-lt"/>
                <a:ea typeface="+mn-ea"/>
                <a:cs typeface="+mn-cs"/>
              </a:rPr>
              <a:t> texture, </a:t>
            </a:r>
            <a:r>
              <a:rPr lang="fr-FR" sz="1200" kern="1200" dirty="0" err="1">
                <a:solidFill>
                  <a:schemeClr val="tx1"/>
                </a:solidFill>
                <a:effectLst/>
                <a:latin typeface="+mn-lt"/>
                <a:ea typeface="+mn-ea"/>
                <a:cs typeface="+mn-cs"/>
              </a:rPr>
              <a:t>its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velvety</a:t>
            </a:r>
            <a:r>
              <a:rPr lang="fr-FR" sz="1200" kern="1200" dirty="0">
                <a:solidFill>
                  <a:schemeClr val="tx1"/>
                </a:solidFill>
                <a:effectLst/>
                <a:latin typeface="+mn-lt"/>
                <a:ea typeface="+mn-ea"/>
                <a:cs typeface="+mn-cs"/>
              </a:rPr>
              <a:t> finish, </a:t>
            </a:r>
            <a:r>
              <a:rPr lang="fr-FR" sz="1200" kern="1200" dirty="0" err="1">
                <a:solidFill>
                  <a:schemeClr val="tx1"/>
                </a:solidFill>
                <a:effectLst/>
                <a:latin typeface="+mn-lt"/>
                <a:ea typeface="+mn-ea"/>
                <a:cs typeface="+mn-cs"/>
              </a:rPr>
              <a:t>its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fresh</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fruity</a:t>
            </a:r>
            <a:r>
              <a:rPr lang="fr-FR" sz="1200" kern="1200" dirty="0">
                <a:solidFill>
                  <a:schemeClr val="tx1"/>
                </a:solidFill>
                <a:effectLst/>
                <a:latin typeface="+mn-lt"/>
                <a:ea typeface="+mn-ea"/>
                <a:cs typeface="+mn-cs"/>
              </a:rPr>
              <a:t> fragrance of grapefruit, orange, </a:t>
            </a:r>
            <a:r>
              <a:rPr lang="fr-FR" sz="1200" kern="1200" dirty="0" err="1">
                <a:solidFill>
                  <a:schemeClr val="tx1"/>
                </a:solidFill>
                <a:effectLst/>
                <a:latin typeface="+mn-lt"/>
                <a:ea typeface="+mn-ea"/>
                <a:cs typeface="+mn-cs"/>
              </a:rPr>
              <a:t>lemon</a:t>
            </a:r>
            <a:r>
              <a:rPr lang="fr-FR" sz="1200" kern="1200" dirty="0">
                <a:solidFill>
                  <a:schemeClr val="tx1"/>
                </a:solidFill>
                <a:effectLst/>
                <a:latin typeface="+mn-lt"/>
                <a:ea typeface="+mn-ea"/>
                <a:cs typeface="+mn-cs"/>
              </a:rPr>
              <a:t>, lime - 100% </a:t>
            </a:r>
            <a:r>
              <a:rPr lang="fr-FR" sz="1200" kern="1200" dirty="0" err="1">
                <a:solidFill>
                  <a:schemeClr val="tx1"/>
                </a:solidFill>
                <a:effectLst/>
                <a:latin typeface="+mn-lt"/>
                <a:ea typeface="+mn-ea"/>
                <a:cs typeface="+mn-cs"/>
              </a:rPr>
              <a:t>natural</a:t>
            </a:r>
            <a:r>
              <a:rPr lang="fr-FR" sz="1200" kern="1200" dirty="0">
                <a:solidFill>
                  <a:schemeClr val="tx1"/>
                </a:solidFill>
                <a:effectLst/>
                <a:latin typeface="+mn-lt"/>
                <a:ea typeface="+mn-ea"/>
                <a:cs typeface="+mn-cs"/>
              </a:rPr>
              <a:t>.</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Promise</a:t>
            </a:r>
            <a:endParaRPr lang="fr-FR" sz="1200" kern="1200" dirty="0">
              <a:solidFill>
                <a:schemeClr val="tx1"/>
              </a:solidFill>
              <a:effectLst/>
              <a:latin typeface="+mn-lt"/>
              <a:ea typeface="+mn-ea"/>
              <a:cs typeface="+mn-cs"/>
            </a:endParaRPr>
          </a:p>
          <a:p>
            <a:r>
              <a:rPr lang="fr-FR" sz="1200" kern="1200" dirty="0" err="1">
                <a:solidFill>
                  <a:schemeClr val="tx1"/>
                </a:solidFill>
                <a:effectLst/>
                <a:latin typeface="+mn-lt"/>
                <a:ea typeface="+mn-ea"/>
                <a:cs typeface="+mn-cs"/>
              </a:rPr>
              <a:t>Nourishing</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energizing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cream</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For </a:t>
            </a:r>
            <a:r>
              <a:rPr lang="fr-FR" sz="1200" u="sng" kern="1200" dirty="0" err="1">
                <a:solidFill>
                  <a:schemeClr val="tx1"/>
                </a:solidFill>
                <a:effectLst/>
                <a:latin typeface="+mn-lt"/>
                <a:ea typeface="+mn-ea"/>
                <a:cs typeface="+mn-cs"/>
              </a:rPr>
              <a:t>whom</a:t>
            </a:r>
            <a:r>
              <a:rPr lang="fr-FR" sz="1200" u="sng"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Dry skin</a:t>
            </a:r>
          </a:p>
          <a:p>
            <a:endParaRPr lang="fr-FR" sz="1200" kern="1200" dirty="0">
              <a:solidFill>
                <a:schemeClr val="tx1"/>
              </a:solidFill>
              <a:effectLst/>
              <a:latin typeface="+mn-lt"/>
              <a:ea typeface="+mn-ea"/>
              <a:cs typeface="+mn-cs"/>
            </a:endParaRPr>
          </a:p>
          <a:p>
            <a:r>
              <a:rPr lang="fr-FR" sz="1200" u="sng" kern="1200" dirty="0" err="1">
                <a:solidFill>
                  <a:schemeClr val="tx1"/>
                </a:solidFill>
                <a:effectLst/>
                <a:latin typeface="+mn-lt"/>
                <a:ea typeface="+mn-ea"/>
                <a:cs typeface="+mn-cs"/>
              </a:rPr>
              <a:t>Ingredients</a:t>
            </a:r>
            <a:endParaRPr lang="fr-FR"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Organic</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pumpkin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seed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oil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nourishing</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Grapefruit: </a:t>
            </a:r>
            <a:r>
              <a:rPr lang="fr-FR" sz="1200" kern="1200" dirty="0" err="1">
                <a:solidFill>
                  <a:schemeClr val="tx1"/>
                </a:solidFill>
                <a:effectLst/>
                <a:latin typeface="+mn-lt"/>
                <a:ea typeface="+mn-ea"/>
                <a:cs typeface="+mn-cs"/>
              </a:rPr>
              <a:t>moisturizing</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Citrus E.O.: </a:t>
            </a:r>
            <a:r>
              <a:rPr lang="fr-FR" sz="1200" kern="1200" dirty="0" err="1">
                <a:solidFill>
                  <a:schemeClr val="tx1"/>
                </a:solidFill>
                <a:effectLst/>
                <a:latin typeface="+mn-lt"/>
                <a:ea typeface="+mn-ea"/>
                <a:cs typeface="+mn-cs"/>
              </a:rPr>
              <a:t>energizing</a:t>
            </a:r>
            <a:endParaRPr lang="fr-FR" sz="1200" kern="1200" dirty="0">
              <a:solidFill>
                <a:schemeClr val="tx1"/>
              </a:solidFill>
              <a:effectLst/>
              <a:latin typeface="+mn-lt"/>
              <a:ea typeface="+mn-ea"/>
              <a:cs typeface="+mn-cs"/>
            </a:endParaRPr>
          </a:p>
          <a:p>
            <a:pPr lvl="0"/>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Home use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In the </a:t>
            </a:r>
            <a:r>
              <a:rPr lang="fr-FR" sz="1200" kern="1200" dirty="0" err="1">
                <a:solidFill>
                  <a:schemeClr val="tx1"/>
                </a:solidFill>
                <a:effectLst/>
                <a:latin typeface="+mn-lt"/>
                <a:ea typeface="+mn-ea"/>
                <a:cs typeface="+mn-cs"/>
              </a:rPr>
              <a:t>morning</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evening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cleanse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face and neck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Gel Mousse and </a:t>
            </a:r>
            <a:r>
              <a:rPr lang="fr-FR" sz="1200" kern="1200" dirty="0" err="1">
                <a:solidFill>
                  <a:schemeClr val="tx1"/>
                </a:solidFill>
                <a:effectLst/>
                <a:latin typeface="+mn-lt"/>
                <a:ea typeface="+mn-ea"/>
                <a:cs typeface="+mn-cs"/>
              </a:rPr>
              <a:t>then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mist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YK Lotion. </a:t>
            </a:r>
            <a:r>
              <a:rPr lang="fr-FR" sz="1200" kern="1200" dirty="0" err="1">
                <a:solidFill>
                  <a:schemeClr val="tx1"/>
                </a:solidFill>
                <a:effectLst/>
                <a:latin typeface="+mn-lt"/>
                <a:ea typeface="+mn-ea"/>
                <a:cs typeface="+mn-cs"/>
              </a:rPr>
              <a:t>Then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apply</a:t>
            </a:r>
            <a:r>
              <a:rPr lang="fr-FR" sz="1200" kern="1200" dirty="0">
                <a:solidFill>
                  <a:schemeClr val="tx1"/>
                </a:solidFill>
                <a:effectLst/>
                <a:latin typeface="+mn-lt"/>
                <a:ea typeface="+mn-ea"/>
                <a:cs typeface="+mn-cs"/>
              </a:rPr>
              <a:t> Nutri Crème in a </a:t>
            </a:r>
            <a:r>
              <a:rPr lang="fr-FR" sz="1200" kern="1200" dirty="0" err="1">
                <a:solidFill>
                  <a:schemeClr val="tx1"/>
                </a:solidFill>
                <a:effectLst/>
                <a:latin typeface="+mn-lt"/>
                <a:ea typeface="+mn-ea"/>
                <a:cs typeface="+mn-cs"/>
              </a:rPr>
              <a:t>thin</a:t>
            </a:r>
            <a:r>
              <a:rPr lang="fr-FR" sz="1200" kern="1200" dirty="0">
                <a:solidFill>
                  <a:schemeClr val="tx1"/>
                </a:solidFill>
                <a:effectLst/>
                <a:latin typeface="+mn-lt"/>
                <a:ea typeface="+mn-ea"/>
                <a:cs typeface="+mn-cs"/>
              </a:rPr>
              <a:t> layer to the face and neck. </a:t>
            </a:r>
            <a:r>
              <a:rPr lang="fr-FR" sz="1200" kern="1200" dirty="0" err="1">
                <a:solidFill>
                  <a:schemeClr val="tx1"/>
                </a:solidFill>
                <a:effectLst/>
                <a:latin typeface="+mn-lt"/>
                <a:ea typeface="+mn-ea"/>
                <a:cs typeface="+mn-cs"/>
              </a:rPr>
              <a:t>Alternate</a:t>
            </a:r>
            <a:r>
              <a:rPr lang="fr-FR" sz="1200" kern="1200" dirty="0">
                <a:solidFill>
                  <a:schemeClr val="tx1"/>
                </a:solidFill>
                <a:effectLst/>
                <a:latin typeface="+mn-lt"/>
                <a:ea typeface="+mn-ea"/>
                <a:cs typeface="+mn-cs"/>
              </a:rPr>
              <a:t> if </a:t>
            </a:r>
            <a:r>
              <a:rPr lang="fr-FR" sz="1200" kern="1200" dirty="0" err="1">
                <a:solidFill>
                  <a:schemeClr val="tx1"/>
                </a:solidFill>
                <a:effectLst/>
                <a:latin typeface="+mn-lt"/>
                <a:ea typeface="+mn-ea"/>
                <a:cs typeface="+mn-cs"/>
              </a:rPr>
              <a:t>necessary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the Anti-</a:t>
            </a:r>
            <a:r>
              <a:rPr lang="fr-FR" sz="1200" kern="1200" dirty="0" err="1">
                <a:solidFill>
                  <a:schemeClr val="tx1"/>
                </a:solidFill>
                <a:effectLst/>
                <a:latin typeface="+mn-lt"/>
                <a:ea typeface="+mn-ea"/>
                <a:cs typeface="+mn-cs"/>
              </a:rPr>
              <a:t>Aging</a:t>
            </a:r>
            <a:r>
              <a:rPr lang="fr-FR" sz="1200" kern="1200" dirty="0">
                <a:solidFill>
                  <a:schemeClr val="tx1"/>
                </a:solidFill>
                <a:effectLst/>
                <a:latin typeface="+mn-lt"/>
                <a:ea typeface="+mn-ea"/>
                <a:cs typeface="+mn-cs"/>
              </a:rPr>
              <a:t> Cream.</a:t>
            </a:r>
          </a:p>
          <a:p>
            <a:r>
              <a:rPr lang="fr-FR" sz="1200" u="sng" kern="1200" dirty="0">
                <a:solidFill>
                  <a:schemeClr val="tx1"/>
                </a:solidFill>
                <a:effectLst/>
                <a:latin typeface="+mn-lt"/>
                <a:ea typeface="+mn-ea"/>
                <a:cs typeface="+mn-cs"/>
              </a:rPr>
              <a:t>Use in the </a:t>
            </a:r>
            <a:r>
              <a:rPr lang="fr-FR" sz="1200" u="sng" kern="1200" dirty="0" err="1">
                <a:solidFill>
                  <a:schemeClr val="tx1"/>
                </a:solidFill>
                <a:effectLst/>
                <a:latin typeface="+mn-lt"/>
                <a:ea typeface="+mn-ea"/>
                <a:cs typeface="+mn-cs"/>
              </a:rPr>
              <a:t>treatment</a:t>
            </a:r>
            <a:r>
              <a:rPr lang="fr-FR" sz="1200" u="sng" kern="1200" dirty="0">
                <a:solidFill>
                  <a:schemeClr val="tx1"/>
                </a:solidFill>
                <a:effectLst/>
                <a:latin typeface="+mn-lt"/>
                <a:ea typeface="+mn-ea"/>
                <a:cs typeface="+mn-cs"/>
              </a:rPr>
              <a:t> room</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Tips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Do </a:t>
            </a:r>
            <a:r>
              <a:rPr lang="fr-FR" sz="1200" kern="1200" dirty="0" err="1">
                <a:solidFill>
                  <a:schemeClr val="tx1"/>
                </a:solidFill>
                <a:effectLst/>
                <a:latin typeface="+mn-lt"/>
                <a:ea typeface="+mn-ea"/>
                <a:cs typeface="+mn-cs"/>
              </a:rPr>
              <a:t>you</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want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skin to </a:t>
            </a:r>
            <a:r>
              <a:rPr lang="fr-FR" sz="1200" kern="1200" dirty="0" err="1">
                <a:solidFill>
                  <a:schemeClr val="tx1"/>
                </a:solidFill>
                <a:effectLst/>
                <a:latin typeface="+mn-lt"/>
                <a:ea typeface="+mn-ea"/>
                <a:cs typeface="+mn-cs"/>
              </a:rPr>
              <a:t>be</a:t>
            </a:r>
            <a:r>
              <a:rPr lang="fr-FR" sz="1200" kern="1200" dirty="0">
                <a:solidFill>
                  <a:schemeClr val="tx1"/>
                </a:solidFill>
                <a:effectLst/>
                <a:latin typeface="+mn-lt"/>
                <a:ea typeface="+mn-ea"/>
                <a:cs typeface="+mn-cs"/>
              </a:rPr>
              <a:t> soft and </a:t>
            </a:r>
            <a:r>
              <a:rPr lang="fr-FR" sz="1200" kern="1200" dirty="0" err="1">
                <a:solidFill>
                  <a:schemeClr val="tx1"/>
                </a:solidFill>
                <a:effectLst/>
                <a:latin typeface="+mn-lt"/>
                <a:ea typeface="+mn-ea"/>
                <a:cs typeface="+mn-cs"/>
              </a:rPr>
              <a:t>supple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when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you</a:t>
            </a:r>
            <a:r>
              <a:rPr lang="fr-FR" sz="1200" kern="1200" dirty="0">
                <a:solidFill>
                  <a:schemeClr val="tx1"/>
                </a:solidFill>
                <a:effectLst/>
                <a:latin typeface="+mn-lt"/>
                <a:ea typeface="+mn-ea"/>
                <a:cs typeface="+mn-cs"/>
              </a:rPr>
              <a:t> wake up? Don't </a:t>
            </a:r>
            <a:r>
              <a:rPr lang="fr-FR" sz="1200" kern="1200" dirty="0" err="1">
                <a:solidFill>
                  <a:schemeClr val="tx1"/>
                </a:solidFill>
                <a:effectLst/>
                <a:latin typeface="+mn-lt"/>
                <a:ea typeface="+mn-ea"/>
                <a:cs typeface="+mn-cs"/>
              </a:rPr>
              <a:t>forget</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apply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cream</a:t>
            </a:r>
            <a:r>
              <a:rPr lang="fr-FR" sz="1200" kern="1200" dirty="0">
                <a:solidFill>
                  <a:schemeClr val="tx1"/>
                </a:solidFill>
                <a:effectLst/>
                <a:latin typeface="+mn-lt"/>
                <a:ea typeface="+mn-ea"/>
                <a:cs typeface="+mn-cs"/>
              </a:rPr>
              <a:t> in the </a:t>
            </a:r>
            <a:r>
              <a:rPr lang="fr-FR" sz="1200" kern="1200" dirty="0" err="1">
                <a:solidFill>
                  <a:schemeClr val="tx1"/>
                </a:solidFill>
                <a:effectLst/>
                <a:latin typeface="+mn-lt"/>
                <a:ea typeface="+mn-ea"/>
                <a:cs typeface="+mn-cs"/>
              </a:rPr>
              <a:t>evening</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enjoy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benefits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while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you</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sleep</a:t>
            </a:r>
            <a:r>
              <a:rPr lang="fr-FR" sz="1200" kern="1200" dirty="0">
                <a:solidFill>
                  <a:schemeClr val="tx1"/>
                </a:solidFill>
                <a:effectLst/>
                <a:latin typeface="+mn-lt"/>
                <a:ea typeface="+mn-ea"/>
                <a:cs typeface="+mn-cs"/>
              </a:rPr>
              <a:t>.</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Product </a:t>
            </a:r>
            <a:r>
              <a:rPr lang="fr-FR" sz="1200" u="sng" kern="1200" dirty="0" err="1">
                <a:solidFill>
                  <a:schemeClr val="tx1"/>
                </a:solidFill>
                <a:effectLst/>
                <a:latin typeface="+mn-lt"/>
                <a:ea typeface="+mn-ea"/>
                <a:cs typeface="+mn-cs"/>
              </a:rPr>
              <a:t>advantages</a:t>
            </a:r>
            <a:endParaRPr lang="fr-FR"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Contains</a:t>
            </a:r>
            <a:r>
              <a:rPr lang="fr-FR" sz="1200" kern="1200" dirty="0">
                <a:solidFill>
                  <a:schemeClr val="tx1"/>
                </a:solidFill>
                <a:effectLst/>
                <a:latin typeface="+mn-lt"/>
                <a:ea typeface="+mn-ea"/>
                <a:cs typeface="+mn-cs"/>
              </a:rPr>
              <a:t> 91% </a:t>
            </a:r>
            <a:r>
              <a:rPr lang="fr-FR" sz="1200" kern="1200" dirty="0" err="1">
                <a:solidFill>
                  <a:schemeClr val="tx1"/>
                </a:solidFill>
                <a:effectLst/>
                <a:latin typeface="+mn-lt"/>
                <a:ea typeface="+mn-ea"/>
                <a:cs typeface="+mn-cs"/>
              </a:rPr>
              <a:t>natural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ingredients</a:t>
            </a:r>
            <a:r>
              <a:rPr lang="fr-FR" sz="1200" kern="1200" dirty="0">
                <a:solidFill>
                  <a:schemeClr val="tx1"/>
                </a:solidFill>
                <a:effectLst/>
                <a:latin typeface="+mn-lt"/>
                <a:ea typeface="+mn-ea"/>
                <a:cs typeface="+mn-cs"/>
              </a:rPr>
              <a:t> </a:t>
            </a:r>
          </a:p>
          <a:p>
            <a:pPr lvl="0"/>
            <a:r>
              <a:rPr lang="fr-FR" sz="1200" kern="1200" dirty="0" err="1">
                <a:solidFill>
                  <a:schemeClr val="tx1"/>
                </a:solidFill>
                <a:effectLst/>
                <a:latin typeface="+mn-lt"/>
                <a:ea typeface="+mn-ea"/>
                <a:cs typeface="+mn-cs"/>
              </a:rPr>
              <a:t>Protects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against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environmental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aggression</a:t>
            </a:r>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The skin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nourished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moisturized</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comfortable</a:t>
            </a:r>
            <a:r>
              <a:rPr lang="fr-FR" sz="1200" kern="1200" dirty="0">
                <a:solidFill>
                  <a:schemeClr val="tx1"/>
                </a:solidFill>
                <a:effectLst/>
                <a:latin typeface="+mn-lt"/>
                <a:ea typeface="+mn-ea"/>
                <a:cs typeface="+mn-cs"/>
              </a:rPr>
              <a:t> </a:t>
            </a:r>
          </a:p>
          <a:p>
            <a:pPr lvl="0"/>
            <a:r>
              <a:rPr lang="fr-FR" sz="1200" kern="1200" dirty="0" err="1">
                <a:solidFill>
                  <a:schemeClr val="tx1"/>
                </a:solidFill>
                <a:effectLst/>
                <a:latin typeface="+mn-lt"/>
                <a:ea typeface="+mn-ea"/>
                <a:cs typeface="+mn-cs"/>
              </a:rPr>
              <a:t>Suitable</a:t>
            </a:r>
            <a:r>
              <a:rPr lang="fr-FR" sz="1200" kern="1200" dirty="0">
                <a:solidFill>
                  <a:schemeClr val="tx1"/>
                </a:solidFill>
                <a:effectLst/>
                <a:latin typeface="+mn-lt"/>
                <a:ea typeface="+mn-ea"/>
                <a:cs typeface="+mn-cs"/>
              </a:rPr>
              <a:t> for normal to dry skin</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63EA7-A024-41BE-BFA5-2D2CC21575F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301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NUTRI CREAM</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Description</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This </a:t>
            </a:r>
            <a:r>
              <a:rPr lang="fr-FR" sz="1200" kern="1200" dirty="0" err="1">
                <a:solidFill>
                  <a:schemeClr val="tx1"/>
                </a:solidFill>
                <a:effectLst/>
                <a:latin typeface="+mn-lt"/>
                <a:ea typeface="+mn-ea"/>
                <a:cs typeface="+mn-cs"/>
              </a:rPr>
              <a:t>energizing</a:t>
            </a:r>
            <a:r>
              <a:rPr lang="fr-FR" sz="1200" kern="1200" dirty="0">
                <a:solidFill>
                  <a:schemeClr val="tx1"/>
                </a:solidFill>
                <a:effectLst/>
                <a:latin typeface="+mn-lt"/>
                <a:ea typeface="+mn-ea"/>
                <a:cs typeface="+mn-cs"/>
              </a:rPr>
              <a:t> multi-</a:t>
            </a:r>
            <a:r>
              <a:rPr lang="fr-FR" sz="1200" kern="1200" dirty="0" err="1">
                <a:solidFill>
                  <a:schemeClr val="tx1"/>
                </a:solidFill>
                <a:effectLst/>
                <a:latin typeface="+mn-lt"/>
                <a:ea typeface="+mn-ea"/>
                <a:cs typeface="+mn-cs"/>
              </a:rPr>
              <a:t>vitamin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cream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nourishes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protects</a:t>
            </a:r>
            <a:r>
              <a:rPr lang="fr-FR" sz="1200" kern="1200" dirty="0">
                <a:solidFill>
                  <a:schemeClr val="tx1"/>
                </a:solidFill>
                <a:effectLst/>
                <a:latin typeface="+mn-lt"/>
                <a:ea typeface="+mn-ea"/>
                <a:cs typeface="+mn-cs"/>
              </a:rPr>
              <a:t> the skin </a:t>
            </a:r>
            <a:r>
              <a:rPr lang="fr-FR" sz="1200" kern="1200" dirty="0" err="1">
                <a:solidFill>
                  <a:schemeClr val="tx1"/>
                </a:solidFill>
                <a:effectLst/>
                <a:latin typeface="+mn-lt"/>
                <a:ea typeface="+mn-ea"/>
                <a:cs typeface="+mn-cs"/>
              </a:rPr>
              <a:t>against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environmental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aggressions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giving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skin an </a:t>
            </a:r>
            <a:r>
              <a:rPr lang="fr-FR" sz="1200" kern="1200" dirty="0" err="1">
                <a:solidFill>
                  <a:schemeClr val="tx1"/>
                </a:solidFill>
                <a:effectLst/>
                <a:latin typeface="+mn-lt"/>
                <a:ea typeface="+mn-ea"/>
                <a:cs typeface="+mn-cs"/>
              </a:rPr>
              <a:t>immediate</a:t>
            </a:r>
            <a:r>
              <a:rPr lang="fr-FR" sz="1200" kern="1200" dirty="0">
                <a:solidFill>
                  <a:schemeClr val="tx1"/>
                </a:solidFill>
                <a:effectLst/>
                <a:latin typeface="+mn-lt"/>
                <a:ea typeface="+mn-ea"/>
                <a:cs typeface="+mn-cs"/>
              </a:rPr>
              <a:t> radiance boost. Nutri Crème </a:t>
            </a:r>
            <a:r>
              <a:rPr lang="fr-FR" sz="1200" kern="1200" dirty="0" err="1">
                <a:solidFill>
                  <a:schemeClr val="tx1"/>
                </a:solidFill>
                <a:effectLst/>
                <a:latin typeface="+mn-lt"/>
                <a:ea typeface="+mn-ea"/>
                <a:cs typeface="+mn-cs"/>
              </a:rPr>
              <a:t>provides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hydration</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comfort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without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any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greasy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effect</a:t>
            </a:r>
            <a:r>
              <a:rPr lang="fr-FR" sz="1200" kern="1200" dirty="0">
                <a:solidFill>
                  <a:schemeClr val="tx1"/>
                </a:solidFill>
                <a:effectLst/>
                <a:latin typeface="+mn-lt"/>
                <a:ea typeface="+mn-ea"/>
                <a:cs typeface="+mn-cs"/>
              </a:rPr>
              <a:t>. You </a:t>
            </a:r>
            <a:r>
              <a:rPr lang="fr-FR" sz="1200" kern="1200" dirty="0" err="1">
                <a:solidFill>
                  <a:schemeClr val="tx1"/>
                </a:solidFill>
                <a:effectLst/>
                <a:latin typeface="+mn-lt"/>
                <a:ea typeface="+mn-ea"/>
                <a:cs typeface="+mn-cs"/>
              </a:rPr>
              <a:t>will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appreciate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unctuous</a:t>
            </a:r>
            <a:r>
              <a:rPr lang="fr-FR" sz="1200" kern="1200" dirty="0">
                <a:solidFill>
                  <a:schemeClr val="tx1"/>
                </a:solidFill>
                <a:effectLst/>
                <a:latin typeface="+mn-lt"/>
                <a:ea typeface="+mn-ea"/>
                <a:cs typeface="+mn-cs"/>
              </a:rPr>
              <a:t> texture, </a:t>
            </a:r>
            <a:r>
              <a:rPr lang="fr-FR" sz="1200" kern="1200" dirty="0" err="1">
                <a:solidFill>
                  <a:schemeClr val="tx1"/>
                </a:solidFill>
                <a:effectLst/>
                <a:latin typeface="+mn-lt"/>
                <a:ea typeface="+mn-ea"/>
                <a:cs typeface="+mn-cs"/>
              </a:rPr>
              <a:t>its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velvety</a:t>
            </a:r>
            <a:r>
              <a:rPr lang="fr-FR" sz="1200" kern="1200" dirty="0">
                <a:solidFill>
                  <a:schemeClr val="tx1"/>
                </a:solidFill>
                <a:effectLst/>
                <a:latin typeface="+mn-lt"/>
                <a:ea typeface="+mn-ea"/>
                <a:cs typeface="+mn-cs"/>
              </a:rPr>
              <a:t> finish, </a:t>
            </a:r>
            <a:r>
              <a:rPr lang="fr-FR" sz="1200" kern="1200" dirty="0" err="1">
                <a:solidFill>
                  <a:schemeClr val="tx1"/>
                </a:solidFill>
                <a:effectLst/>
                <a:latin typeface="+mn-lt"/>
                <a:ea typeface="+mn-ea"/>
                <a:cs typeface="+mn-cs"/>
              </a:rPr>
              <a:t>its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fresh</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fruity</a:t>
            </a:r>
            <a:r>
              <a:rPr lang="fr-FR" sz="1200" kern="1200" dirty="0">
                <a:solidFill>
                  <a:schemeClr val="tx1"/>
                </a:solidFill>
                <a:effectLst/>
                <a:latin typeface="+mn-lt"/>
                <a:ea typeface="+mn-ea"/>
                <a:cs typeface="+mn-cs"/>
              </a:rPr>
              <a:t> fragrance of grapefruit, orange, </a:t>
            </a:r>
            <a:r>
              <a:rPr lang="fr-FR" sz="1200" kern="1200" dirty="0" err="1">
                <a:solidFill>
                  <a:schemeClr val="tx1"/>
                </a:solidFill>
                <a:effectLst/>
                <a:latin typeface="+mn-lt"/>
                <a:ea typeface="+mn-ea"/>
                <a:cs typeface="+mn-cs"/>
              </a:rPr>
              <a:t>lemon</a:t>
            </a:r>
            <a:r>
              <a:rPr lang="fr-FR" sz="1200" kern="1200" dirty="0">
                <a:solidFill>
                  <a:schemeClr val="tx1"/>
                </a:solidFill>
                <a:effectLst/>
                <a:latin typeface="+mn-lt"/>
                <a:ea typeface="+mn-ea"/>
                <a:cs typeface="+mn-cs"/>
              </a:rPr>
              <a:t>, lime - 100% </a:t>
            </a:r>
            <a:r>
              <a:rPr lang="fr-FR" sz="1200" kern="1200" dirty="0" err="1">
                <a:solidFill>
                  <a:schemeClr val="tx1"/>
                </a:solidFill>
                <a:effectLst/>
                <a:latin typeface="+mn-lt"/>
                <a:ea typeface="+mn-ea"/>
                <a:cs typeface="+mn-cs"/>
              </a:rPr>
              <a:t>natural</a:t>
            </a:r>
            <a:r>
              <a:rPr lang="fr-FR" sz="1200" kern="1200" dirty="0">
                <a:solidFill>
                  <a:schemeClr val="tx1"/>
                </a:solidFill>
                <a:effectLst/>
                <a:latin typeface="+mn-lt"/>
                <a:ea typeface="+mn-ea"/>
                <a:cs typeface="+mn-cs"/>
              </a:rPr>
              <a:t>.</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Promise</a:t>
            </a:r>
            <a:endParaRPr lang="fr-FR" sz="1200" kern="1200" dirty="0">
              <a:solidFill>
                <a:schemeClr val="tx1"/>
              </a:solidFill>
              <a:effectLst/>
              <a:latin typeface="+mn-lt"/>
              <a:ea typeface="+mn-ea"/>
              <a:cs typeface="+mn-cs"/>
            </a:endParaRPr>
          </a:p>
          <a:p>
            <a:r>
              <a:rPr lang="fr-FR" sz="1200" kern="1200" dirty="0" err="1">
                <a:solidFill>
                  <a:schemeClr val="tx1"/>
                </a:solidFill>
                <a:effectLst/>
                <a:latin typeface="+mn-lt"/>
                <a:ea typeface="+mn-ea"/>
                <a:cs typeface="+mn-cs"/>
              </a:rPr>
              <a:t>Nourishing</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energizing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cream</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For </a:t>
            </a:r>
            <a:r>
              <a:rPr lang="fr-FR" sz="1200" u="sng" kern="1200" dirty="0" err="1">
                <a:solidFill>
                  <a:schemeClr val="tx1"/>
                </a:solidFill>
                <a:effectLst/>
                <a:latin typeface="+mn-lt"/>
                <a:ea typeface="+mn-ea"/>
                <a:cs typeface="+mn-cs"/>
              </a:rPr>
              <a:t>whom</a:t>
            </a:r>
            <a:r>
              <a:rPr lang="fr-FR" sz="1200" u="sng"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Dry skin</a:t>
            </a:r>
          </a:p>
          <a:p>
            <a:endParaRPr lang="fr-FR" sz="1200" kern="1200" dirty="0">
              <a:solidFill>
                <a:schemeClr val="tx1"/>
              </a:solidFill>
              <a:effectLst/>
              <a:latin typeface="+mn-lt"/>
              <a:ea typeface="+mn-ea"/>
              <a:cs typeface="+mn-cs"/>
            </a:endParaRPr>
          </a:p>
          <a:p>
            <a:r>
              <a:rPr lang="fr-FR" sz="1200" u="sng" kern="1200" dirty="0" err="1">
                <a:solidFill>
                  <a:schemeClr val="tx1"/>
                </a:solidFill>
                <a:effectLst/>
                <a:latin typeface="+mn-lt"/>
                <a:ea typeface="+mn-ea"/>
                <a:cs typeface="+mn-cs"/>
              </a:rPr>
              <a:t>Ingredients</a:t>
            </a:r>
            <a:endParaRPr lang="fr-FR"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Organic</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pumpkin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seed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oil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nourishing</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Grapefruit: </a:t>
            </a:r>
            <a:r>
              <a:rPr lang="fr-FR" sz="1200" kern="1200" dirty="0" err="1">
                <a:solidFill>
                  <a:schemeClr val="tx1"/>
                </a:solidFill>
                <a:effectLst/>
                <a:latin typeface="+mn-lt"/>
                <a:ea typeface="+mn-ea"/>
                <a:cs typeface="+mn-cs"/>
              </a:rPr>
              <a:t>moisturizing</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Citrus E.O.: </a:t>
            </a:r>
            <a:r>
              <a:rPr lang="fr-FR" sz="1200" kern="1200" dirty="0" err="1">
                <a:solidFill>
                  <a:schemeClr val="tx1"/>
                </a:solidFill>
                <a:effectLst/>
                <a:latin typeface="+mn-lt"/>
                <a:ea typeface="+mn-ea"/>
                <a:cs typeface="+mn-cs"/>
              </a:rPr>
              <a:t>energizing</a:t>
            </a:r>
            <a:endParaRPr lang="fr-FR" sz="1200" kern="1200" dirty="0">
              <a:solidFill>
                <a:schemeClr val="tx1"/>
              </a:solidFill>
              <a:effectLst/>
              <a:latin typeface="+mn-lt"/>
              <a:ea typeface="+mn-ea"/>
              <a:cs typeface="+mn-cs"/>
            </a:endParaRPr>
          </a:p>
          <a:p>
            <a:pPr lvl="0"/>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Home use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In the </a:t>
            </a:r>
            <a:r>
              <a:rPr lang="fr-FR" sz="1200" kern="1200" dirty="0" err="1">
                <a:solidFill>
                  <a:schemeClr val="tx1"/>
                </a:solidFill>
                <a:effectLst/>
                <a:latin typeface="+mn-lt"/>
                <a:ea typeface="+mn-ea"/>
                <a:cs typeface="+mn-cs"/>
              </a:rPr>
              <a:t>morning</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evening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cleanse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face and neck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Gel Mousse and </a:t>
            </a:r>
            <a:r>
              <a:rPr lang="fr-FR" sz="1200" kern="1200" dirty="0" err="1">
                <a:solidFill>
                  <a:schemeClr val="tx1"/>
                </a:solidFill>
                <a:effectLst/>
                <a:latin typeface="+mn-lt"/>
                <a:ea typeface="+mn-ea"/>
                <a:cs typeface="+mn-cs"/>
              </a:rPr>
              <a:t>then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mist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YK Lotion. </a:t>
            </a:r>
            <a:r>
              <a:rPr lang="fr-FR" sz="1200" kern="1200" dirty="0" err="1">
                <a:solidFill>
                  <a:schemeClr val="tx1"/>
                </a:solidFill>
                <a:effectLst/>
                <a:latin typeface="+mn-lt"/>
                <a:ea typeface="+mn-ea"/>
                <a:cs typeface="+mn-cs"/>
              </a:rPr>
              <a:t>Then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apply</a:t>
            </a:r>
            <a:r>
              <a:rPr lang="fr-FR" sz="1200" kern="1200" dirty="0">
                <a:solidFill>
                  <a:schemeClr val="tx1"/>
                </a:solidFill>
                <a:effectLst/>
                <a:latin typeface="+mn-lt"/>
                <a:ea typeface="+mn-ea"/>
                <a:cs typeface="+mn-cs"/>
              </a:rPr>
              <a:t> Nutri Crème in a </a:t>
            </a:r>
            <a:r>
              <a:rPr lang="fr-FR" sz="1200" kern="1200" dirty="0" err="1">
                <a:solidFill>
                  <a:schemeClr val="tx1"/>
                </a:solidFill>
                <a:effectLst/>
                <a:latin typeface="+mn-lt"/>
                <a:ea typeface="+mn-ea"/>
                <a:cs typeface="+mn-cs"/>
              </a:rPr>
              <a:t>thin</a:t>
            </a:r>
            <a:r>
              <a:rPr lang="fr-FR" sz="1200" kern="1200" dirty="0">
                <a:solidFill>
                  <a:schemeClr val="tx1"/>
                </a:solidFill>
                <a:effectLst/>
                <a:latin typeface="+mn-lt"/>
                <a:ea typeface="+mn-ea"/>
                <a:cs typeface="+mn-cs"/>
              </a:rPr>
              <a:t> layer to the face and neck. </a:t>
            </a:r>
            <a:r>
              <a:rPr lang="fr-FR" sz="1200" kern="1200" dirty="0" err="1">
                <a:solidFill>
                  <a:schemeClr val="tx1"/>
                </a:solidFill>
                <a:effectLst/>
                <a:latin typeface="+mn-lt"/>
                <a:ea typeface="+mn-ea"/>
                <a:cs typeface="+mn-cs"/>
              </a:rPr>
              <a:t>Alternate</a:t>
            </a:r>
            <a:r>
              <a:rPr lang="fr-FR" sz="1200" kern="1200" dirty="0">
                <a:solidFill>
                  <a:schemeClr val="tx1"/>
                </a:solidFill>
                <a:effectLst/>
                <a:latin typeface="+mn-lt"/>
                <a:ea typeface="+mn-ea"/>
                <a:cs typeface="+mn-cs"/>
              </a:rPr>
              <a:t> if </a:t>
            </a:r>
            <a:r>
              <a:rPr lang="fr-FR" sz="1200" kern="1200" dirty="0" err="1">
                <a:solidFill>
                  <a:schemeClr val="tx1"/>
                </a:solidFill>
                <a:effectLst/>
                <a:latin typeface="+mn-lt"/>
                <a:ea typeface="+mn-ea"/>
                <a:cs typeface="+mn-cs"/>
              </a:rPr>
              <a:t>necessary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the Anti-</a:t>
            </a:r>
            <a:r>
              <a:rPr lang="fr-FR" sz="1200" kern="1200" dirty="0" err="1">
                <a:solidFill>
                  <a:schemeClr val="tx1"/>
                </a:solidFill>
                <a:effectLst/>
                <a:latin typeface="+mn-lt"/>
                <a:ea typeface="+mn-ea"/>
                <a:cs typeface="+mn-cs"/>
              </a:rPr>
              <a:t>Aging</a:t>
            </a:r>
            <a:r>
              <a:rPr lang="fr-FR" sz="1200" kern="1200" dirty="0">
                <a:solidFill>
                  <a:schemeClr val="tx1"/>
                </a:solidFill>
                <a:effectLst/>
                <a:latin typeface="+mn-lt"/>
                <a:ea typeface="+mn-ea"/>
                <a:cs typeface="+mn-cs"/>
              </a:rPr>
              <a:t> Cream.</a:t>
            </a:r>
          </a:p>
          <a:p>
            <a:r>
              <a:rPr lang="fr-FR" sz="1200" u="sng" kern="1200" dirty="0">
                <a:solidFill>
                  <a:schemeClr val="tx1"/>
                </a:solidFill>
                <a:effectLst/>
                <a:latin typeface="+mn-lt"/>
                <a:ea typeface="+mn-ea"/>
                <a:cs typeface="+mn-cs"/>
              </a:rPr>
              <a:t>Use in the </a:t>
            </a:r>
            <a:r>
              <a:rPr lang="fr-FR" sz="1200" u="sng" kern="1200" dirty="0" err="1">
                <a:solidFill>
                  <a:schemeClr val="tx1"/>
                </a:solidFill>
                <a:effectLst/>
                <a:latin typeface="+mn-lt"/>
                <a:ea typeface="+mn-ea"/>
                <a:cs typeface="+mn-cs"/>
              </a:rPr>
              <a:t>treatment</a:t>
            </a:r>
            <a:r>
              <a:rPr lang="fr-FR" sz="1200" u="sng" kern="1200" dirty="0">
                <a:solidFill>
                  <a:schemeClr val="tx1"/>
                </a:solidFill>
                <a:effectLst/>
                <a:latin typeface="+mn-lt"/>
                <a:ea typeface="+mn-ea"/>
                <a:cs typeface="+mn-cs"/>
              </a:rPr>
              <a:t> room</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Tips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Do </a:t>
            </a:r>
            <a:r>
              <a:rPr lang="fr-FR" sz="1200" kern="1200" dirty="0" err="1">
                <a:solidFill>
                  <a:schemeClr val="tx1"/>
                </a:solidFill>
                <a:effectLst/>
                <a:latin typeface="+mn-lt"/>
                <a:ea typeface="+mn-ea"/>
                <a:cs typeface="+mn-cs"/>
              </a:rPr>
              <a:t>you</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want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skin to </a:t>
            </a:r>
            <a:r>
              <a:rPr lang="fr-FR" sz="1200" kern="1200" dirty="0" err="1">
                <a:solidFill>
                  <a:schemeClr val="tx1"/>
                </a:solidFill>
                <a:effectLst/>
                <a:latin typeface="+mn-lt"/>
                <a:ea typeface="+mn-ea"/>
                <a:cs typeface="+mn-cs"/>
              </a:rPr>
              <a:t>be</a:t>
            </a:r>
            <a:r>
              <a:rPr lang="fr-FR" sz="1200" kern="1200" dirty="0">
                <a:solidFill>
                  <a:schemeClr val="tx1"/>
                </a:solidFill>
                <a:effectLst/>
                <a:latin typeface="+mn-lt"/>
                <a:ea typeface="+mn-ea"/>
                <a:cs typeface="+mn-cs"/>
              </a:rPr>
              <a:t> soft and </a:t>
            </a:r>
            <a:r>
              <a:rPr lang="fr-FR" sz="1200" kern="1200" dirty="0" err="1">
                <a:solidFill>
                  <a:schemeClr val="tx1"/>
                </a:solidFill>
                <a:effectLst/>
                <a:latin typeface="+mn-lt"/>
                <a:ea typeface="+mn-ea"/>
                <a:cs typeface="+mn-cs"/>
              </a:rPr>
              <a:t>supple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when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you</a:t>
            </a:r>
            <a:r>
              <a:rPr lang="fr-FR" sz="1200" kern="1200" dirty="0">
                <a:solidFill>
                  <a:schemeClr val="tx1"/>
                </a:solidFill>
                <a:effectLst/>
                <a:latin typeface="+mn-lt"/>
                <a:ea typeface="+mn-ea"/>
                <a:cs typeface="+mn-cs"/>
              </a:rPr>
              <a:t> wake up? Don't </a:t>
            </a:r>
            <a:r>
              <a:rPr lang="fr-FR" sz="1200" kern="1200" dirty="0" err="1">
                <a:solidFill>
                  <a:schemeClr val="tx1"/>
                </a:solidFill>
                <a:effectLst/>
                <a:latin typeface="+mn-lt"/>
                <a:ea typeface="+mn-ea"/>
                <a:cs typeface="+mn-cs"/>
              </a:rPr>
              <a:t>forget</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apply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cream</a:t>
            </a:r>
            <a:r>
              <a:rPr lang="fr-FR" sz="1200" kern="1200" dirty="0">
                <a:solidFill>
                  <a:schemeClr val="tx1"/>
                </a:solidFill>
                <a:effectLst/>
                <a:latin typeface="+mn-lt"/>
                <a:ea typeface="+mn-ea"/>
                <a:cs typeface="+mn-cs"/>
              </a:rPr>
              <a:t> in the </a:t>
            </a:r>
            <a:r>
              <a:rPr lang="fr-FR" sz="1200" kern="1200" dirty="0" err="1">
                <a:solidFill>
                  <a:schemeClr val="tx1"/>
                </a:solidFill>
                <a:effectLst/>
                <a:latin typeface="+mn-lt"/>
                <a:ea typeface="+mn-ea"/>
                <a:cs typeface="+mn-cs"/>
              </a:rPr>
              <a:t>evening</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enjoy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benefits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while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you</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sleep</a:t>
            </a:r>
            <a:r>
              <a:rPr lang="fr-FR" sz="1200" kern="1200" dirty="0">
                <a:solidFill>
                  <a:schemeClr val="tx1"/>
                </a:solidFill>
                <a:effectLst/>
                <a:latin typeface="+mn-lt"/>
                <a:ea typeface="+mn-ea"/>
                <a:cs typeface="+mn-cs"/>
              </a:rPr>
              <a:t>.</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Product </a:t>
            </a:r>
            <a:r>
              <a:rPr lang="fr-FR" sz="1200" u="sng" kern="1200" dirty="0" err="1">
                <a:solidFill>
                  <a:schemeClr val="tx1"/>
                </a:solidFill>
                <a:effectLst/>
                <a:latin typeface="+mn-lt"/>
                <a:ea typeface="+mn-ea"/>
                <a:cs typeface="+mn-cs"/>
              </a:rPr>
              <a:t>advantages</a:t>
            </a:r>
            <a:endParaRPr lang="fr-FR"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Contains</a:t>
            </a:r>
            <a:r>
              <a:rPr lang="fr-FR" sz="1200" kern="1200" dirty="0">
                <a:solidFill>
                  <a:schemeClr val="tx1"/>
                </a:solidFill>
                <a:effectLst/>
                <a:latin typeface="+mn-lt"/>
                <a:ea typeface="+mn-ea"/>
                <a:cs typeface="+mn-cs"/>
              </a:rPr>
              <a:t> 91% </a:t>
            </a:r>
            <a:r>
              <a:rPr lang="fr-FR" sz="1200" kern="1200" dirty="0" err="1">
                <a:solidFill>
                  <a:schemeClr val="tx1"/>
                </a:solidFill>
                <a:effectLst/>
                <a:latin typeface="+mn-lt"/>
                <a:ea typeface="+mn-ea"/>
                <a:cs typeface="+mn-cs"/>
              </a:rPr>
              <a:t>natural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ingredients</a:t>
            </a:r>
            <a:r>
              <a:rPr lang="fr-FR" sz="1200" kern="1200" dirty="0">
                <a:solidFill>
                  <a:schemeClr val="tx1"/>
                </a:solidFill>
                <a:effectLst/>
                <a:latin typeface="+mn-lt"/>
                <a:ea typeface="+mn-ea"/>
                <a:cs typeface="+mn-cs"/>
              </a:rPr>
              <a:t> </a:t>
            </a:r>
          </a:p>
          <a:p>
            <a:pPr lvl="0"/>
            <a:r>
              <a:rPr lang="fr-FR" sz="1200" kern="1200" dirty="0" err="1">
                <a:solidFill>
                  <a:schemeClr val="tx1"/>
                </a:solidFill>
                <a:effectLst/>
                <a:latin typeface="+mn-lt"/>
                <a:ea typeface="+mn-ea"/>
                <a:cs typeface="+mn-cs"/>
              </a:rPr>
              <a:t>Protects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against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environmental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aggression</a:t>
            </a:r>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The skin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nourished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moisturized</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comfortable</a:t>
            </a:r>
            <a:r>
              <a:rPr lang="fr-FR" sz="1200" kern="1200" dirty="0">
                <a:solidFill>
                  <a:schemeClr val="tx1"/>
                </a:solidFill>
                <a:effectLst/>
                <a:latin typeface="+mn-lt"/>
                <a:ea typeface="+mn-ea"/>
                <a:cs typeface="+mn-cs"/>
              </a:rPr>
              <a:t> </a:t>
            </a:r>
          </a:p>
          <a:p>
            <a:pPr lvl="0"/>
            <a:r>
              <a:rPr lang="fr-FR" sz="1200" kern="1200" dirty="0" err="1">
                <a:solidFill>
                  <a:schemeClr val="tx1"/>
                </a:solidFill>
                <a:effectLst/>
                <a:latin typeface="+mn-lt"/>
                <a:ea typeface="+mn-ea"/>
                <a:cs typeface="+mn-cs"/>
              </a:rPr>
              <a:t>Suitable</a:t>
            </a:r>
            <a:r>
              <a:rPr lang="fr-FR" sz="1200" kern="1200" dirty="0">
                <a:solidFill>
                  <a:schemeClr val="tx1"/>
                </a:solidFill>
                <a:effectLst/>
                <a:latin typeface="+mn-lt"/>
                <a:ea typeface="+mn-ea"/>
                <a:cs typeface="+mn-cs"/>
              </a:rPr>
              <a:t> for normal to dry skin for all </a:t>
            </a:r>
            <a:r>
              <a:rPr lang="fr-FR" sz="1200" kern="1200" dirty="0" err="1">
                <a:solidFill>
                  <a:schemeClr val="tx1"/>
                </a:solidFill>
                <a:effectLst/>
                <a:latin typeface="+mn-lt"/>
                <a:ea typeface="+mn-ea"/>
                <a:cs typeface="+mn-cs"/>
              </a:rPr>
              <a:t>age</a:t>
            </a:r>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0" u="sng"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C39CD1-3524-46B3-A33D-3A96A6148A9B}" type="slidenum">
              <a:rPr lang="fr-FR" smtClean="0"/>
              <a:t>19</a:t>
            </a:fld>
            <a:endParaRPr lang="fr-FR"/>
          </a:p>
        </p:txBody>
      </p:sp>
    </p:spTree>
    <p:extLst>
      <p:ext uri="{BB962C8B-B14F-4D97-AF65-F5344CB8AC3E}">
        <p14:creationId xmlns:p14="http://schemas.microsoft.com/office/powerpoint/2010/main" val="1256099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C88629C-0C3F-426B-8A7E-EC5CABFFBC73}" type="slidenum">
              <a:rPr lang="fr-FR" smtClean="0"/>
              <a:t>2</a:t>
            </a:fld>
            <a:endParaRPr lang="fr-FR"/>
          </a:p>
        </p:txBody>
      </p:sp>
    </p:spTree>
    <p:extLst>
      <p:ext uri="{BB962C8B-B14F-4D97-AF65-F5344CB8AC3E}">
        <p14:creationId xmlns:p14="http://schemas.microsoft.com/office/powerpoint/2010/main" val="3427380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C88629C-0C3F-426B-8A7E-EC5CABFFBC73}" type="slidenum">
              <a:rPr lang="fr-FR" smtClean="0"/>
              <a:t>20</a:t>
            </a:fld>
            <a:endParaRPr lang="fr-FR"/>
          </a:p>
        </p:txBody>
      </p:sp>
    </p:spTree>
    <p:extLst>
      <p:ext uri="{BB962C8B-B14F-4D97-AF65-F5344CB8AC3E}">
        <p14:creationId xmlns:p14="http://schemas.microsoft.com/office/powerpoint/2010/main" val="2363371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kern="1200" dirty="0">
                <a:solidFill>
                  <a:schemeClr val="tx1"/>
                </a:solidFill>
                <a:effectLst/>
                <a:latin typeface="+mn-lt"/>
                <a:ea typeface="+mn-ea"/>
                <a:cs typeface="+mn-cs"/>
              </a:rPr>
              <a:t>CREME MAINS</a:t>
            </a:r>
            <a:endParaRPr lang="fr-FR" sz="1200" b="1" i="0" kern="1200" baseline="0" dirty="0">
              <a:solidFill>
                <a:schemeClr val="tx1"/>
              </a:solidFill>
              <a:effectLst/>
              <a:latin typeface="+mn-lt"/>
              <a:ea typeface="+mn-ea"/>
              <a:cs typeface="+mn-cs"/>
            </a:endParaRPr>
          </a:p>
          <a:p>
            <a:endParaRPr lang="fr-FR" sz="1200" b="0" i="0" kern="1200" baseline="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DESCRIPTIVE </a:t>
            </a:r>
          </a:p>
          <a:p>
            <a:r>
              <a:rPr lang="fr-FR" sz="1200" kern="1200" dirty="0">
                <a:solidFill>
                  <a:schemeClr val="tx1"/>
                </a:solidFill>
                <a:effectLst/>
                <a:latin typeface="+mn-lt"/>
                <a:ea typeface="+mn-ea"/>
                <a:cs typeface="+mn-cs"/>
              </a:rPr>
              <a:t>This 3-in-1 Hand Cream,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essences of mandarin and </a:t>
            </a:r>
            <a:r>
              <a:rPr lang="fr-FR" sz="1200" kern="1200" dirty="0" err="1">
                <a:solidFill>
                  <a:schemeClr val="tx1"/>
                </a:solidFill>
                <a:effectLst/>
                <a:latin typeface="+mn-lt"/>
                <a:ea typeface="+mn-ea"/>
                <a:cs typeface="+mn-cs"/>
              </a:rPr>
              <a:t>sweet</a:t>
            </a:r>
            <a:r>
              <a:rPr lang="fr-FR" sz="1200" kern="1200" dirty="0">
                <a:solidFill>
                  <a:schemeClr val="tx1"/>
                </a:solidFill>
                <a:effectLst/>
                <a:latin typeface="+mn-lt"/>
                <a:ea typeface="+mn-ea"/>
                <a:cs typeface="+mn-cs"/>
              </a:rPr>
              <a:t> orange, </a:t>
            </a:r>
            <a:r>
              <a:rPr lang="fr-FR" sz="1200" kern="1200" dirty="0" err="1">
                <a:solidFill>
                  <a:schemeClr val="tx1"/>
                </a:solidFill>
                <a:effectLst/>
                <a:latin typeface="+mn-lt"/>
                <a:ea typeface="+mn-ea"/>
                <a:cs typeface="+mn-cs"/>
              </a:rPr>
              <a:t>nourishes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moisturizes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intensely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repairs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very</a:t>
            </a:r>
            <a:r>
              <a:rPr lang="fr-FR" sz="1200" kern="1200" dirty="0">
                <a:solidFill>
                  <a:schemeClr val="tx1"/>
                </a:solidFill>
                <a:effectLst/>
                <a:latin typeface="+mn-lt"/>
                <a:ea typeface="+mn-ea"/>
                <a:cs typeface="+mn-cs"/>
              </a:rPr>
              <a:t> dry and </a:t>
            </a:r>
            <a:r>
              <a:rPr lang="fr-FR" sz="1200" kern="1200" dirty="0" err="1">
                <a:solidFill>
                  <a:schemeClr val="tx1"/>
                </a:solidFill>
                <a:effectLst/>
                <a:latin typeface="+mn-lt"/>
                <a:ea typeface="+mn-ea"/>
                <a:cs typeface="+mn-cs"/>
              </a:rPr>
              <a:t>damaged</a:t>
            </a:r>
            <a:r>
              <a:rPr lang="fr-FR" sz="1200" kern="1200" dirty="0">
                <a:solidFill>
                  <a:schemeClr val="tx1"/>
                </a:solidFill>
                <a:effectLst/>
                <a:latin typeface="+mn-lt"/>
                <a:ea typeface="+mn-ea"/>
                <a:cs typeface="+mn-cs"/>
              </a:rPr>
              <a:t> hands. </a:t>
            </a:r>
            <a:br>
              <a:rPr lang="fr-FR" sz="1200" kern="1200" dirty="0">
                <a:solidFill>
                  <a:schemeClr val="tx1"/>
                </a:solidFill>
                <a:effectLst/>
                <a:latin typeface="+mn-lt"/>
                <a:ea typeface="+mn-ea"/>
                <a:cs typeface="+mn-cs"/>
              </a:rPr>
            </a:br>
            <a:r>
              <a:rPr lang="fr-FR" sz="1200" kern="1200" dirty="0" err="1">
                <a:solidFill>
                  <a:schemeClr val="tx1"/>
                </a:solidFill>
                <a:effectLst/>
                <a:latin typeface="+mn-lt"/>
                <a:ea typeface="+mn-ea"/>
                <a:cs typeface="+mn-cs"/>
              </a:rPr>
              <a:t>Multivitamin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rich</a:t>
            </a:r>
            <a:r>
              <a:rPr lang="fr-FR" sz="1200" kern="1200" dirty="0">
                <a:solidFill>
                  <a:schemeClr val="tx1"/>
                </a:solidFill>
                <a:effectLst/>
                <a:latin typeface="+mn-lt"/>
                <a:ea typeface="+mn-ea"/>
                <a:cs typeface="+mn-cs"/>
              </a:rPr>
              <a:t> in </a:t>
            </a:r>
            <a:r>
              <a:rPr lang="fr-FR" sz="1200" kern="1200" dirty="0" err="1">
                <a:solidFill>
                  <a:schemeClr val="tx1"/>
                </a:solidFill>
                <a:effectLst/>
                <a:latin typeface="+mn-lt"/>
                <a:ea typeface="+mn-ea"/>
                <a:cs typeface="+mn-cs"/>
              </a:rPr>
              <a:t>shea</a:t>
            </a:r>
            <a:r>
              <a:rPr lang="fr-FR" sz="1200" kern="1200" dirty="0">
                <a:solidFill>
                  <a:schemeClr val="tx1"/>
                </a:solidFill>
                <a:effectLst/>
                <a:latin typeface="+mn-lt"/>
                <a:ea typeface="+mn-ea"/>
                <a:cs typeface="+mn-cs"/>
              </a:rPr>
              <a:t> butter and </a:t>
            </a:r>
            <a:r>
              <a:rPr lang="fr-FR" sz="1200" kern="1200" dirty="0" err="1">
                <a:solidFill>
                  <a:schemeClr val="tx1"/>
                </a:solidFill>
                <a:effectLst/>
                <a:latin typeface="+mn-lt"/>
                <a:ea typeface="+mn-ea"/>
                <a:cs typeface="+mn-cs"/>
              </a:rPr>
              <a:t>vegetable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glycerin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preserves</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youthfulness</a:t>
            </a:r>
            <a:r>
              <a:rPr lang="fr-FR" sz="1200" kern="1200" dirty="0">
                <a:solidFill>
                  <a:schemeClr val="tx1"/>
                </a:solidFill>
                <a:effectLst/>
                <a:latin typeface="+mn-lt"/>
                <a:ea typeface="+mn-ea"/>
                <a:cs typeface="+mn-cs"/>
              </a:rPr>
              <a:t> of hands and </a:t>
            </a:r>
            <a:r>
              <a:rPr lang="fr-FR" sz="1200" kern="1200" dirty="0" err="1">
                <a:solidFill>
                  <a:schemeClr val="tx1"/>
                </a:solidFill>
                <a:effectLst/>
                <a:latin typeface="+mn-lt"/>
                <a:ea typeface="+mn-ea"/>
                <a:cs typeface="+mn-cs"/>
              </a:rPr>
              <a:t>nails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envelops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them</a:t>
            </a:r>
            <a:r>
              <a:rPr lang="fr-FR" sz="1200" kern="1200" dirty="0">
                <a:solidFill>
                  <a:schemeClr val="tx1"/>
                </a:solidFill>
                <a:effectLst/>
                <a:latin typeface="+mn-lt"/>
                <a:ea typeface="+mn-ea"/>
                <a:cs typeface="+mn-cs"/>
              </a:rPr>
              <a:t> in a </a:t>
            </a:r>
            <a:r>
              <a:rPr lang="fr-FR" sz="1200" kern="1200" dirty="0" err="1">
                <a:solidFill>
                  <a:schemeClr val="tx1"/>
                </a:solidFill>
                <a:effectLst/>
                <a:latin typeface="+mn-lt"/>
                <a:ea typeface="+mn-ea"/>
                <a:cs typeface="+mn-cs"/>
              </a:rPr>
              <a:t>pleasant</a:t>
            </a:r>
            <a:r>
              <a:rPr lang="fr-FR" sz="1200" kern="1200" dirty="0">
                <a:solidFill>
                  <a:schemeClr val="tx1"/>
                </a:solidFill>
                <a:effectLst/>
                <a:latin typeface="+mn-lt"/>
                <a:ea typeface="+mn-ea"/>
                <a:cs typeface="+mn-cs"/>
              </a:rPr>
              <a:t> 100% </a:t>
            </a:r>
            <a:r>
              <a:rPr lang="fr-FR" sz="1200" kern="1200" dirty="0" err="1">
                <a:solidFill>
                  <a:schemeClr val="tx1"/>
                </a:solidFill>
                <a:effectLst/>
                <a:latin typeface="+mn-lt"/>
                <a:ea typeface="+mn-ea"/>
                <a:cs typeface="+mn-cs"/>
              </a:rPr>
              <a:t>natural</a:t>
            </a:r>
            <a:r>
              <a:rPr lang="fr-FR" sz="1200" kern="1200" dirty="0">
                <a:solidFill>
                  <a:schemeClr val="tx1"/>
                </a:solidFill>
                <a:effectLst/>
                <a:latin typeface="+mn-lt"/>
                <a:ea typeface="+mn-ea"/>
                <a:cs typeface="+mn-cs"/>
              </a:rPr>
              <a:t> citrus </a:t>
            </a:r>
            <a:r>
              <a:rPr lang="fr-FR" sz="1200" kern="1200" dirty="0" err="1">
                <a:solidFill>
                  <a:schemeClr val="tx1"/>
                </a:solidFill>
                <a:effectLst/>
                <a:latin typeface="+mn-lt"/>
                <a:ea typeface="+mn-ea"/>
                <a:cs typeface="+mn-cs"/>
              </a:rPr>
              <a:t>scent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toning</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revitalizing</a:t>
            </a:r>
            <a:r>
              <a:rPr lang="fr-FR" sz="1200" kern="1200" dirty="0">
                <a:solidFill>
                  <a:schemeClr val="tx1"/>
                </a:solidFill>
                <a:effectLst/>
                <a:latin typeface="+mn-lt"/>
                <a:ea typeface="+mn-ea"/>
                <a:cs typeface="+mn-cs"/>
              </a:rPr>
              <a:t> notes.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PROMISE</a:t>
            </a:r>
          </a:p>
          <a:p>
            <a:r>
              <a:rPr lang="fr-FR" sz="1200" kern="1200" dirty="0" err="1">
                <a:solidFill>
                  <a:schemeClr val="tx1"/>
                </a:solidFill>
                <a:effectLst/>
                <a:latin typeface="+mn-lt"/>
                <a:ea typeface="+mn-ea"/>
                <a:cs typeface="+mn-cs"/>
              </a:rPr>
              <a:t>Repairing</a:t>
            </a:r>
            <a:r>
              <a:rPr lang="fr-FR" sz="1200" kern="1200" dirty="0">
                <a:solidFill>
                  <a:schemeClr val="tx1"/>
                </a:solidFill>
                <a:effectLst/>
                <a:latin typeface="+mn-lt"/>
                <a:ea typeface="+mn-ea"/>
                <a:cs typeface="+mn-cs"/>
              </a:rPr>
              <a:t> and ultra-</a:t>
            </a:r>
            <a:r>
              <a:rPr lang="fr-FR" sz="1200" kern="1200" dirty="0" err="1">
                <a:solidFill>
                  <a:schemeClr val="tx1"/>
                </a:solidFill>
                <a:effectLst/>
                <a:latin typeface="+mn-lt"/>
                <a:ea typeface="+mn-ea"/>
                <a:cs typeface="+mn-cs"/>
              </a:rPr>
              <a:t>comforting</a:t>
            </a:r>
            <a:r>
              <a:rPr lang="fr-FR" sz="1200" kern="1200" dirty="0">
                <a:solidFill>
                  <a:schemeClr val="tx1"/>
                </a:solidFill>
                <a:effectLst/>
                <a:latin typeface="+mn-lt"/>
                <a:ea typeface="+mn-ea"/>
                <a:cs typeface="+mn-cs"/>
              </a:rPr>
              <a:t> hand </a:t>
            </a:r>
            <a:r>
              <a:rPr lang="fr-FR" sz="1200" kern="1200" dirty="0" err="1">
                <a:solidFill>
                  <a:schemeClr val="tx1"/>
                </a:solidFill>
                <a:effectLst/>
                <a:latin typeface="+mn-lt"/>
                <a:ea typeface="+mn-ea"/>
                <a:cs typeface="+mn-cs"/>
              </a:rPr>
              <a:t>cream</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FOR WHOM?</a:t>
            </a:r>
          </a:p>
          <a:p>
            <a:r>
              <a:rPr lang="fr-FR" sz="1200" kern="1200" dirty="0">
                <a:solidFill>
                  <a:schemeClr val="tx1"/>
                </a:solidFill>
                <a:effectLst/>
                <a:latin typeface="+mn-lt"/>
                <a:ea typeface="+mn-ea"/>
                <a:cs typeface="+mn-cs"/>
              </a:rPr>
              <a:t>All skin types</a:t>
            </a:r>
          </a:p>
          <a:p>
            <a:r>
              <a:rPr lang="fr-FR" sz="1200" kern="1200" dirty="0">
                <a:solidFill>
                  <a:schemeClr val="tx1"/>
                </a:solidFill>
                <a:effectLst/>
                <a:latin typeface="+mn-lt"/>
                <a:ea typeface="+mn-ea"/>
                <a:cs typeface="+mn-cs"/>
              </a:rPr>
              <a:t>"I like the </a:t>
            </a:r>
            <a:r>
              <a:rPr lang="fr-FR" sz="1200" kern="1200" dirty="0" err="1">
                <a:solidFill>
                  <a:schemeClr val="tx1"/>
                </a:solidFill>
                <a:effectLst/>
                <a:latin typeface="+mn-lt"/>
                <a:ea typeface="+mn-ea"/>
                <a:cs typeface="+mn-cs"/>
              </a:rPr>
              <a:t>lemon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scent</a:t>
            </a:r>
            <a:r>
              <a:rPr lang="fr-FR"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"I wash my hands very often and they are completely malnourished</a:t>
            </a:r>
            <a:r>
              <a:rPr lang="fr-FR" sz="1200" kern="1200" dirty="0">
                <a:solidFill>
                  <a:schemeClr val="tx1"/>
                </a:solidFill>
                <a:effectLst/>
                <a:latin typeface="+mn-lt"/>
                <a:ea typeface="+mn-ea"/>
                <a:cs typeface="+mn-cs"/>
              </a:rPr>
              <a:t>.</a:t>
            </a:r>
          </a:p>
          <a:p>
            <a:pPr lvl="0"/>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EFFICACY (use test </a:t>
            </a:r>
            <a:r>
              <a:rPr lang="fr-FR" sz="1200" kern="1200" dirty="0" err="1">
                <a:solidFill>
                  <a:schemeClr val="tx1"/>
                </a:solidFill>
                <a:effectLst/>
                <a:latin typeface="+mn-lt"/>
                <a:ea typeface="+mn-ea"/>
                <a:cs typeface="+mn-cs"/>
              </a:rPr>
              <a:t>under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dermatological</a:t>
            </a:r>
            <a:r>
              <a:rPr lang="fr-FR" sz="1200" kern="1200" dirty="0">
                <a:solidFill>
                  <a:schemeClr val="tx1"/>
                </a:solidFill>
                <a:effectLst/>
                <a:latin typeface="+mn-lt"/>
                <a:ea typeface="+mn-ea"/>
                <a:cs typeface="+mn-cs"/>
              </a:rPr>
              <a:t> control - self-</a:t>
            </a:r>
            <a:r>
              <a:rPr lang="fr-FR" sz="1200" kern="1200" dirty="0" err="1">
                <a:solidFill>
                  <a:schemeClr val="tx1"/>
                </a:solidFill>
                <a:effectLst/>
                <a:latin typeface="+mn-lt"/>
                <a:ea typeface="+mn-ea"/>
                <a:cs typeface="+mn-cs"/>
              </a:rPr>
              <a:t>evaluation</a:t>
            </a:r>
            <a:r>
              <a:rPr lang="fr-FR" sz="1200" kern="1200" dirty="0">
                <a:solidFill>
                  <a:schemeClr val="tx1"/>
                </a:solidFill>
                <a:effectLst/>
                <a:latin typeface="+mn-lt"/>
                <a:ea typeface="+mn-ea"/>
                <a:cs typeface="+mn-cs"/>
              </a:rPr>
              <a:t> on 19 </a:t>
            </a:r>
            <a:r>
              <a:rPr lang="fr-FR" sz="1200" kern="1200" dirty="0" err="1">
                <a:solidFill>
                  <a:schemeClr val="tx1"/>
                </a:solidFill>
                <a:effectLst/>
                <a:latin typeface="+mn-lt"/>
                <a:ea typeface="+mn-ea"/>
                <a:cs typeface="+mn-cs"/>
              </a:rPr>
              <a:t>women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aged</a:t>
            </a:r>
            <a:r>
              <a:rPr lang="fr-FR" sz="1200" kern="1200" dirty="0">
                <a:solidFill>
                  <a:schemeClr val="tx1"/>
                </a:solidFill>
                <a:effectLst/>
                <a:latin typeface="+mn-lt"/>
                <a:ea typeface="+mn-ea"/>
                <a:cs typeface="+mn-cs"/>
              </a:rPr>
              <a:t> 18 to 42 - 1 application for 28 </a:t>
            </a:r>
            <a:r>
              <a:rPr lang="fr-FR" sz="1200" kern="1200" dirty="0" err="1">
                <a:solidFill>
                  <a:schemeClr val="tx1"/>
                </a:solidFill>
                <a:effectLst/>
                <a:latin typeface="+mn-lt"/>
                <a:ea typeface="+mn-ea"/>
                <a:cs typeface="+mn-cs"/>
              </a:rPr>
              <a:t>days</a:t>
            </a:r>
            <a:r>
              <a:rPr lang="fr-FR" sz="1200" kern="1200" dirty="0">
                <a:solidFill>
                  <a:schemeClr val="tx1"/>
                </a:solidFill>
                <a:effectLst/>
                <a:latin typeface="+mn-lt"/>
                <a:ea typeface="+mn-ea"/>
                <a:cs typeface="+mn-cs"/>
              </a:rPr>
              <a:t>)</a:t>
            </a:r>
          </a:p>
          <a:p>
            <a:pPr lvl="0"/>
            <a:r>
              <a:rPr lang="fr-FR" sz="1200" kern="1200" dirty="0">
                <a:solidFill>
                  <a:schemeClr val="tx1"/>
                </a:solidFill>
                <a:effectLst/>
                <a:latin typeface="+mn-lt"/>
                <a:ea typeface="+mn-ea"/>
                <a:cs typeface="+mn-cs"/>
              </a:rPr>
              <a:t>Skin </a:t>
            </a:r>
            <a:r>
              <a:rPr lang="fr-FR" sz="1200" kern="1200" dirty="0" err="1">
                <a:solidFill>
                  <a:schemeClr val="tx1"/>
                </a:solidFill>
                <a:effectLst/>
                <a:latin typeface="+mn-lt"/>
                <a:ea typeface="+mn-ea"/>
                <a:cs typeface="+mn-cs"/>
              </a:rPr>
              <a:t>repaired</a:t>
            </a:r>
            <a:r>
              <a:rPr lang="fr-FR" sz="1200" kern="1200" dirty="0">
                <a:solidFill>
                  <a:schemeClr val="tx1"/>
                </a:solidFill>
                <a:effectLst/>
                <a:latin typeface="+mn-lt"/>
                <a:ea typeface="+mn-ea"/>
                <a:cs typeface="+mn-cs"/>
              </a:rPr>
              <a:t>: 79</a:t>
            </a:r>
          </a:p>
          <a:p>
            <a:pPr lvl="0"/>
            <a:r>
              <a:rPr lang="fr-FR" sz="1200" kern="1200" dirty="0" err="1">
                <a:solidFill>
                  <a:schemeClr val="tx1"/>
                </a:solidFill>
                <a:effectLst/>
                <a:latin typeface="+mn-lt"/>
                <a:ea typeface="+mn-ea"/>
                <a:cs typeface="+mn-cs"/>
              </a:rPr>
              <a:t>Nourished</a:t>
            </a:r>
            <a:r>
              <a:rPr lang="fr-FR" sz="1200" kern="1200" dirty="0">
                <a:solidFill>
                  <a:schemeClr val="tx1"/>
                </a:solidFill>
                <a:effectLst/>
                <a:latin typeface="+mn-lt"/>
                <a:ea typeface="+mn-ea"/>
                <a:cs typeface="+mn-cs"/>
              </a:rPr>
              <a:t> skin: 89</a:t>
            </a:r>
          </a:p>
          <a:p>
            <a:pPr lvl="0"/>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HOME USE</a:t>
            </a:r>
          </a:p>
          <a:p>
            <a:r>
              <a:rPr lang="fr-FR" sz="1200" kern="1200" dirty="0">
                <a:solidFill>
                  <a:schemeClr val="tx1"/>
                </a:solidFill>
                <a:effectLst/>
                <a:latin typeface="+mn-lt"/>
                <a:ea typeface="+mn-ea"/>
                <a:cs typeface="+mn-cs"/>
              </a:rPr>
              <a:t>At </a:t>
            </a:r>
            <a:r>
              <a:rPr lang="fr-FR" sz="1200" kern="1200" dirty="0" err="1">
                <a:solidFill>
                  <a:schemeClr val="tx1"/>
                </a:solidFill>
                <a:effectLst/>
                <a:latin typeface="+mn-lt"/>
                <a:ea typeface="+mn-ea"/>
                <a:cs typeface="+mn-cs"/>
              </a:rPr>
              <a:t>any</a:t>
            </a:r>
            <a:r>
              <a:rPr lang="fr-FR" sz="1200" kern="1200" dirty="0">
                <a:solidFill>
                  <a:schemeClr val="tx1"/>
                </a:solidFill>
                <a:effectLst/>
                <a:latin typeface="+mn-lt"/>
                <a:ea typeface="+mn-ea"/>
                <a:cs typeface="+mn-cs"/>
              </a:rPr>
              <a:t> time of the </a:t>
            </a:r>
            <a:r>
              <a:rPr lang="fr-FR" sz="1200" kern="1200" dirty="0" err="1">
                <a:solidFill>
                  <a:schemeClr val="tx1"/>
                </a:solidFill>
                <a:effectLst/>
                <a:latin typeface="+mn-lt"/>
                <a:ea typeface="+mn-ea"/>
                <a:cs typeface="+mn-cs"/>
              </a:rPr>
              <a:t>day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apply</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cream</a:t>
            </a:r>
            <a:r>
              <a:rPr lang="fr-FR" sz="1200" kern="1200" dirty="0">
                <a:solidFill>
                  <a:schemeClr val="tx1"/>
                </a:solidFill>
                <a:effectLst/>
                <a:latin typeface="+mn-lt"/>
                <a:ea typeface="+mn-ea"/>
                <a:cs typeface="+mn-cs"/>
              </a:rPr>
              <a:t> on clean and dry hands.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USE IN THE TREATMENT ROOM</a:t>
            </a:r>
          </a:p>
          <a:p>
            <a:r>
              <a:rPr lang="fr-FR" sz="1200" kern="1200" dirty="0">
                <a:solidFill>
                  <a:schemeClr val="tx1"/>
                </a:solidFill>
                <a:effectLst/>
                <a:latin typeface="+mn-lt"/>
                <a:ea typeface="+mn-ea"/>
                <a:cs typeface="+mn-cs"/>
              </a:rPr>
              <a:t>*Hand massage</a:t>
            </a:r>
          </a:p>
          <a:p>
            <a:r>
              <a:rPr lang="fr-FR" sz="1200" kern="1200" dirty="0">
                <a:solidFill>
                  <a:schemeClr val="tx1"/>
                </a:solidFill>
                <a:effectLst/>
                <a:latin typeface="+mn-lt"/>
                <a:ea typeface="+mn-ea"/>
                <a:cs typeface="+mn-cs"/>
              </a:rPr>
              <a:t>*Mask for hands and </a:t>
            </a:r>
            <a:r>
              <a:rPr lang="fr-FR" sz="1200" kern="1200" dirty="0" err="1">
                <a:solidFill>
                  <a:schemeClr val="tx1"/>
                </a:solidFill>
                <a:effectLst/>
                <a:latin typeface="+mn-lt"/>
                <a:ea typeface="+mn-ea"/>
                <a:cs typeface="+mn-cs"/>
              </a:rPr>
              <a:t>feet</a:t>
            </a:r>
            <a:r>
              <a:rPr lang="fr-FR" sz="1200" kern="1200" dirty="0">
                <a:solidFill>
                  <a:schemeClr val="tx1"/>
                </a:solidFill>
                <a:effectLst/>
                <a:latin typeface="+mn-lt"/>
                <a:ea typeface="+mn-ea"/>
                <a:cs typeface="+mn-cs"/>
              </a:rPr>
              <a:t> in case of manicure or </a:t>
            </a:r>
            <a:r>
              <a:rPr lang="fr-FR" sz="1200" kern="1200" dirty="0" err="1">
                <a:solidFill>
                  <a:schemeClr val="tx1"/>
                </a:solidFill>
                <a:effectLst/>
                <a:latin typeface="+mn-lt"/>
                <a:ea typeface="+mn-ea"/>
                <a:cs typeface="+mn-cs"/>
              </a:rPr>
              <a:t>pedicure</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PRODUCT ADVANTAGES </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Contains</a:t>
            </a:r>
            <a:r>
              <a:rPr lang="fr-FR" sz="1200" kern="1200" dirty="0">
                <a:solidFill>
                  <a:schemeClr val="tx1"/>
                </a:solidFill>
                <a:effectLst/>
                <a:latin typeface="+mn-lt"/>
                <a:ea typeface="+mn-ea"/>
                <a:cs typeface="+mn-cs"/>
              </a:rPr>
              <a:t> 97% </a:t>
            </a:r>
            <a:r>
              <a:rPr lang="fr-FR" sz="1200" kern="1200" dirty="0" err="1">
                <a:solidFill>
                  <a:schemeClr val="tx1"/>
                </a:solidFill>
                <a:effectLst/>
                <a:latin typeface="+mn-lt"/>
                <a:ea typeface="+mn-ea"/>
                <a:cs typeface="+mn-cs"/>
              </a:rPr>
              <a:t>natural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ingredients</a:t>
            </a:r>
            <a:r>
              <a:rPr lang="fr-FR" sz="1200" kern="1200" dirty="0">
                <a:solidFill>
                  <a:schemeClr val="tx1"/>
                </a:solidFill>
                <a:effectLst/>
                <a:latin typeface="+mn-lt"/>
                <a:ea typeface="+mn-ea"/>
                <a:cs typeface="+mn-cs"/>
              </a:rPr>
              <a:t> </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Nourishes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repairs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shea</a:t>
            </a:r>
            <a:r>
              <a:rPr lang="fr-FR" sz="1200" kern="1200" dirty="0">
                <a:solidFill>
                  <a:schemeClr val="tx1"/>
                </a:solidFill>
                <a:effectLst/>
                <a:latin typeface="+mn-lt"/>
                <a:ea typeface="+mn-ea"/>
                <a:cs typeface="+mn-cs"/>
              </a:rPr>
              <a:t> butter and </a:t>
            </a:r>
            <a:r>
              <a:rPr lang="fr-FR" sz="1200" kern="1200" dirty="0" err="1">
                <a:solidFill>
                  <a:schemeClr val="tx1"/>
                </a:solidFill>
                <a:effectLst/>
                <a:latin typeface="+mn-lt"/>
                <a:ea typeface="+mn-ea"/>
                <a:cs typeface="+mn-cs"/>
              </a:rPr>
              <a:t>grape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seed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oil</a:t>
            </a:r>
            <a:r>
              <a:rPr lang="fr-FR" sz="1200" kern="1200" dirty="0">
                <a:solidFill>
                  <a:schemeClr val="tx1"/>
                </a:solidFill>
                <a:effectLst/>
                <a:latin typeface="+mn-lt"/>
                <a:ea typeface="+mn-ea"/>
                <a:cs typeface="+mn-cs"/>
              </a:rPr>
              <a:t> - </a:t>
            </a:r>
            <a:br>
              <a:rPr lang="fr-FR" sz="1200" kern="1200" dirty="0">
                <a:solidFill>
                  <a:schemeClr val="tx1"/>
                </a:solidFill>
                <a:effectLst/>
                <a:latin typeface="+mn-lt"/>
                <a:ea typeface="+mn-ea"/>
                <a:cs typeface="+mn-cs"/>
              </a:rPr>
            </a:br>
            <a:r>
              <a:rPr lang="fr-FR" sz="1200" kern="1200" dirty="0" err="1">
                <a:solidFill>
                  <a:schemeClr val="tx1"/>
                </a:solidFill>
                <a:effectLst/>
                <a:latin typeface="+mn-lt"/>
                <a:ea typeface="+mn-ea"/>
                <a:cs typeface="+mn-cs"/>
              </a:rPr>
              <a:t>Leaves</a:t>
            </a:r>
            <a:r>
              <a:rPr lang="fr-FR" sz="1200" kern="1200" dirty="0">
                <a:solidFill>
                  <a:schemeClr val="tx1"/>
                </a:solidFill>
                <a:effectLst/>
                <a:latin typeface="+mn-lt"/>
                <a:ea typeface="+mn-ea"/>
                <a:cs typeface="+mn-cs"/>
              </a:rPr>
              <a:t> skin </a:t>
            </a:r>
            <a:r>
              <a:rPr lang="fr-FR" sz="1200" kern="1200" dirty="0" err="1">
                <a:solidFill>
                  <a:schemeClr val="tx1"/>
                </a:solidFill>
                <a:effectLst/>
                <a:latin typeface="+mn-lt"/>
                <a:ea typeface="+mn-ea"/>
                <a:cs typeface="+mn-cs"/>
              </a:rPr>
              <a:t>moisturized</a:t>
            </a:r>
            <a:r>
              <a:rPr lang="fr-FR" sz="1200" kern="1200" dirty="0">
                <a:solidFill>
                  <a:schemeClr val="tx1"/>
                </a:solidFill>
                <a:effectLst/>
                <a:latin typeface="+mn-lt"/>
                <a:ea typeface="+mn-ea"/>
                <a:cs typeface="+mn-cs"/>
              </a:rPr>
              <a:t>, soft and satin-like - </a:t>
            </a:r>
            <a:br>
              <a:rPr lang="fr-FR" sz="1200" kern="1200" dirty="0">
                <a:solidFill>
                  <a:schemeClr val="tx1"/>
                </a:solidFill>
                <a:effectLst/>
                <a:latin typeface="+mn-lt"/>
                <a:ea typeface="+mn-ea"/>
                <a:cs typeface="+mn-cs"/>
              </a:rPr>
            </a:br>
            <a:r>
              <a:rPr lang="fr-FR" sz="1200" kern="1200" dirty="0" err="1">
                <a:solidFill>
                  <a:schemeClr val="tx1"/>
                </a:solidFill>
                <a:effectLst/>
                <a:latin typeface="+mn-lt"/>
                <a:ea typeface="+mn-ea"/>
                <a:cs typeface="+mn-cs"/>
              </a:rPr>
              <a:t>Preserves</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youthfulness</a:t>
            </a:r>
            <a:r>
              <a:rPr lang="fr-FR" sz="1200" kern="1200" dirty="0">
                <a:solidFill>
                  <a:schemeClr val="tx1"/>
                </a:solidFill>
                <a:effectLst/>
                <a:latin typeface="+mn-lt"/>
                <a:ea typeface="+mn-ea"/>
                <a:cs typeface="+mn-cs"/>
              </a:rPr>
              <a:t> of hands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TIPS </a:t>
            </a:r>
          </a:p>
          <a:p>
            <a:r>
              <a:rPr lang="fr-FR" sz="1200" kern="1200" dirty="0">
                <a:solidFill>
                  <a:schemeClr val="tx1"/>
                </a:solidFill>
                <a:effectLst/>
                <a:latin typeface="+mn-lt"/>
                <a:ea typeface="+mn-ea"/>
                <a:cs typeface="+mn-cs"/>
              </a:rPr>
              <a:t>- For </a:t>
            </a:r>
            <a:r>
              <a:rPr lang="fr-FR" sz="1200" kern="1200" dirty="0" err="1">
                <a:solidFill>
                  <a:schemeClr val="tx1"/>
                </a:solidFill>
                <a:effectLst/>
                <a:latin typeface="+mn-lt"/>
                <a:ea typeface="+mn-ea"/>
                <a:cs typeface="+mn-cs"/>
              </a:rPr>
              <a:t>very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damaged</a:t>
            </a:r>
            <a:r>
              <a:rPr lang="fr-FR" sz="1200" kern="1200" dirty="0">
                <a:solidFill>
                  <a:schemeClr val="tx1"/>
                </a:solidFill>
                <a:effectLst/>
                <a:latin typeface="+mn-lt"/>
                <a:ea typeface="+mn-ea"/>
                <a:cs typeface="+mn-cs"/>
              </a:rPr>
              <a:t> hands, </a:t>
            </a:r>
            <a:r>
              <a:rPr lang="fr-FR" sz="1200" kern="1200" dirty="0" err="1">
                <a:solidFill>
                  <a:schemeClr val="tx1"/>
                </a:solidFill>
                <a:effectLst/>
                <a:latin typeface="+mn-lt"/>
                <a:ea typeface="+mn-ea"/>
                <a:cs typeface="+mn-cs"/>
              </a:rPr>
              <a:t>renew</a:t>
            </a:r>
            <a:r>
              <a:rPr lang="fr-FR" sz="1200" kern="1200" dirty="0">
                <a:solidFill>
                  <a:schemeClr val="tx1"/>
                </a:solidFill>
                <a:effectLst/>
                <a:latin typeface="+mn-lt"/>
                <a:ea typeface="+mn-ea"/>
                <a:cs typeface="+mn-cs"/>
              </a:rPr>
              <a:t> the application, in the </a:t>
            </a:r>
            <a:r>
              <a:rPr lang="fr-FR" sz="1200" kern="1200" dirty="0" err="1">
                <a:solidFill>
                  <a:schemeClr val="tx1"/>
                </a:solidFill>
                <a:effectLst/>
                <a:latin typeface="+mn-lt"/>
                <a:ea typeface="+mn-ea"/>
                <a:cs typeface="+mn-cs"/>
              </a:rPr>
              <a:t>evening</a:t>
            </a:r>
            <a:r>
              <a:rPr lang="fr-FR" sz="1200" kern="1200" dirty="0">
                <a:solidFill>
                  <a:schemeClr val="tx1"/>
                </a:solidFill>
                <a:effectLst/>
                <a:latin typeface="+mn-lt"/>
                <a:ea typeface="+mn-ea"/>
                <a:cs typeface="+mn-cs"/>
              </a:rPr>
              <a:t>, in </a:t>
            </a:r>
            <a:r>
              <a:rPr lang="fr-FR" sz="1200" kern="1200" dirty="0" err="1">
                <a:solidFill>
                  <a:schemeClr val="tx1"/>
                </a:solidFill>
                <a:effectLst/>
                <a:latin typeface="+mn-lt"/>
                <a:ea typeface="+mn-ea"/>
                <a:cs typeface="+mn-cs"/>
              </a:rPr>
              <a:t>thick</a:t>
            </a:r>
            <a:r>
              <a:rPr lang="fr-FR" sz="1200" kern="1200" dirty="0">
                <a:solidFill>
                  <a:schemeClr val="tx1"/>
                </a:solidFill>
                <a:effectLst/>
                <a:latin typeface="+mn-lt"/>
                <a:ea typeface="+mn-ea"/>
                <a:cs typeface="+mn-cs"/>
              </a:rPr>
              <a:t> layer. Wear </a:t>
            </a:r>
            <a:r>
              <a:rPr lang="fr-FR" sz="1200" kern="1200" dirty="0" err="1">
                <a:solidFill>
                  <a:schemeClr val="tx1"/>
                </a:solidFill>
                <a:effectLst/>
                <a:latin typeface="+mn-lt"/>
                <a:ea typeface="+mn-ea"/>
                <a:cs typeface="+mn-cs"/>
              </a:rPr>
              <a:t>cotton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gloves</a:t>
            </a:r>
            <a:r>
              <a:rPr lang="fr-FR" sz="1200" kern="1200" dirty="0">
                <a:solidFill>
                  <a:schemeClr val="tx1"/>
                </a:solidFill>
                <a:effectLst/>
                <a:latin typeface="+mn-lt"/>
                <a:ea typeface="+mn-ea"/>
                <a:cs typeface="+mn-cs"/>
              </a:rPr>
              <a:t> all night to help </a:t>
            </a:r>
            <a:r>
              <a:rPr lang="fr-FR" sz="1200" kern="1200" dirty="0" err="1">
                <a:solidFill>
                  <a:schemeClr val="tx1"/>
                </a:solidFill>
                <a:effectLst/>
                <a:latin typeface="+mn-lt"/>
                <a:ea typeface="+mn-ea"/>
                <a:cs typeface="+mn-cs"/>
              </a:rPr>
              <a:t>repair</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epidermis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get</a:t>
            </a:r>
            <a:r>
              <a:rPr lang="fr-FR" sz="1200" kern="1200" dirty="0">
                <a:solidFill>
                  <a:schemeClr val="tx1"/>
                </a:solidFill>
                <a:effectLst/>
                <a:latin typeface="+mn-lt"/>
                <a:ea typeface="+mn-ea"/>
                <a:cs typeface="+mn-cs"/>
              </a:rPr>
              <a:t> soft hands in the </a:t>
            </a:r>
            <a:r>
              <a:rPr lang="fr-FR" sz="1200" kern="1200" dirty="0" err="1">
                <a:solidFill>
                  <a:schemeClr val="tx1"/>
                </a:solidFill>
                <a:effectLst/>
                <a:latin typeface="+mn-lt"/>
                <a:ea typeface="+mn-ea"/>
                <a:cs typeface="+mn-cs"/>
              </a:rPr>
              <a:t>morning</a:t>
            </a:r>
            <a:r>
              <a:rPr lang="fr-FR" sz="1200" kern="1200" dirty="0">
                <a:solidFill>
                  <a:schemeClr val="tx1"/>
                </a:solidFill>
                <a:effectLst/>
                <a:latin typeface="+mn-lt"/>
                <a:ea typeface="+mn-ea"/>
                <a:cs typeface="+mn-cs"/>
              </a:rPr>
              <a:t>. </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 Can </a:t>
            </a:r>
            <a:r>
              <a:rPr lang="fr-FR" sz="1200" kern="1200" dirty="0" err="1">
                <a:solidFill>
                  <a:schemeClr val="tx1"/>
                </a:solidFill>
                <a:effectLst/>
                <a:latin typeface="+mn-lt"/>
                <a:ea typeface="+mn-ea"/>
                <a:cs typeface="+mn-cs"/>
              </a:rPr>
              <a:t>also</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applied</a:t>
            </a:r>
            <a:r>
              <a:rPr lang="fr-FR" sz="1200" kern="1200" dirty="0">
                <a:solidFill>
                  <a:schemeClr val="tx1"/>
                </a:solidFill>
                <a:effectLst/>
                <a:latin typeface="+mn-lt"/>
                <a:ea typeface="+mn-ea"/>
                <a:cs typeface="+mn-cs"/>
              </a:rPr>
              <a:t> on the </a:t>
            </a:r>
            <a:r>
              <a:rPr lang="fr-FR" sz="1200" kern="1200" dirty="0" err="1">
                <a:solidFill>
                  <a:schemeClr val="tx1"/>
                </a:solidFill>
                <a:effectLst/>
                <a:latin typeface="+mn-lt"/>
                <a:ea typeface="+mn-ea"/>
                <a:cs typeface="+mn-cs"/>
              </a:rPr>
              <a:t>feet</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soften</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smooth</a:t>
            </a:r>
            <a:r>
              <a:rPr lang="fr-FR" sz="1200" kern="1200" dirty="0">
                <a:solidFill>
                  <a:schemeClr val="tx1"/>
                </a:solidFill>
                <a:effectLst/>
                <a:latin typeface="+mn-lt"/>
                <a:ea typeface="+mn-ea"/>
                <a:cs typeface="+mn-cs"/>
              </a:rPr>
              <a:t> the dry and rough zones and to </a:t>
            </a:r>
            <a:r>
              <a:rPr lang="fr-FR" sz="1200" kern="1200" dirty="0" err="1">
                <a:solidFill>
                  <a:schemeClr val="tx1"/>
                </a:solidFill>
                <a:effectLst/>
                <a:latin typeface="+mn-lt"/>
                <a:ea typeface="+mn-ea"/>
                <a:cs typeface="+mn-cs"/>
              </a:rPr>
              <a:t>nourish</a:t>
            </a:r>
            <a:r>
              <a:rPr lang="fr-FR" sz="1200" kern="1200" dirty="0">
                <a:solidFill>
                  <a:schemeClr val="tx1"/>
                </a:solidFill>
                <a:effectLst/>
                <a:latin typeface="+mn-lt"/>
                <a:ea typeface="+mn-ea"/>
                <a:cs typeface="+mn-cs"/>
              </a:rPr>
              <a:t> the skin.</a:t>
            </a:r>
          </a:p>
          <a:p>
            <a:pPr marL="168347" indent="-168347">
              <a:buFontTx/>
              <a:buChar char="-"/>
            </a:pPr>
            <a:endParaRPr lang="fr-FR" dirty="0">
              <a:solidFill>
                <a:prstClr val="black"/>
              </a:solidFill>
              <a:latin typeface="Roboto Light" panose="020B0604020202020204" charset="0"/>
              <a:ea typeface="Roboto Light" panose="020B0604020202020204" charset="0"/>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63EA7-A024-41BE-BFA5-2D2CC21575F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260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HOME USE</a:t>
            </a:r>
          </a:p>
          <a:p>
            <a:r>
              <a:rPr lang="fr-FR" sz="1200" kern="1200" dirty="0">
                <a:solidFill>
                  <a:schemeClr val="tx1"/>
                </a:solidFill>
                <a:effectLst/>
                <a:latin typeface="+mn-lt"/>
                <a:ea typeface="+mn-ea"/>
                <a:cs typeface="+mn-cs"/>
              </a:rPr>
              <a:t>At </a:t>
            </a:r>
            <a:r>
              <a:rPr lang="fr-FR" sz="1200" kern="1200" dirty="0" err="1">
                <a:solidFill>
                  <a:schemeClr val="tx1"/>
                </a:solidFill>
                <a:effectLst/>
                <a:latin typeface="+mn-lt"/>
                <a:ea typeface="+mn-ea"/>
                <a:cs typeface="+mn-cs"/>
              </a:rPr>
              <a:t>any</a:t>
            </a:r>
            <a:r>
              <a:rPr lang="fr-FR" sz="1200" kern="1200" dirty="0">
                <a:solidFill>
                  <a:schemeClr val="tx1"/>
                </a:solidFill>
                <a:effectLst/>
                <a:latin typeface="+mn-lt"/>
                <a:ea typeface="+mn-ea"/>
                <a:cs typeface="+mn-cs"/>
              </a:rPr>
              <a:t> time of the </a:t>
            </a:r>
            <a:r>
              <a:rPr lang="fr-FR" sz="1200" kern="1200" dirty="0" err="1">
                <a:solidFill>
                  <a:schemeClr val="tx1"/>
                </a:solidFill>
                <a:effectLst/>
                <a:latin typeface="+mn-lt"/>
                <a:ea typeface="+mn-ea"/>
                <a:cs typeface="+mn-cs"/>
              </a:rPr>
              <a:t>day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apply</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cream</a:t>
            </a:r>
            <a:r>
              <a:rPr lang="fr-FR" sz="1200" kern="1200" dirty="0">
                <a:solidFill>
                  <a:schemeClr val="tx1"/>
                </a:solidFill>
                <a:effectLst/>
                <a:latin typeface="+mn-lt"/>
                <a:ea typeface="+mn-ea"/>
                <a:cs typeface="+mn-cs"/>
              </a:rPr>
              <a:t> on clean and dry hands.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INGREDIENTS </a:t>
            </a:r>
          </a:p>
          <a:p>
            <a:pPr lvl="0"/>
            <a:r>
              <a:rPr lang="fr-FR" sz="1200" kern="1200" dirty="0" err="1">
                <a:solidFill>
                  <a:schemeClr val="tx1"/>
                </a:solidFill>
                <a:effectLst/>
                <a:latin typeface="+mn-lt"/>
                <a:ea typeface="+mn-ea"/>
                <a:cs typeface="+mn-cs"/>
              </a:rPr>
              <a:t>Shea</a:t>
            </a:r>
            <a:r>
              <a:rPr lang="fr-FR" sz="1200" kern="1200" dirty="0">
                <a:solidFill>
                  <a:schemeClr val="tx1"/>
                </a:solidFill>
                <a:effectLst/>
                <a:latin typeface="+mn-lt"/>
                <a:ea typeface="+mn-ea"/>
                <a:cs typeface="+mn-cs"/>
              </a:rPr>
              <a:t> butter = repairer</a:t>
            </a:r>
          </a:p>
          <a:p>
            <a:pPr lvl="0"/>
            <a:r>
              <a:rPr lang="fr-FR" sz="1200" kern="1200" dirty="0" err="1">
                <a:solidFill>
                  <a:schemeClr val="tx1"/>
                </a:solidFill>
                <a:effectLst/>
                <a:latin typeface="+mn-lt"/>
                <a:ea typeface="+mn-ea"/>
                <a:cs typeface="+mn-cs"/>
              </a:rPr>
              <a:t>Grape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seed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oil</a:t>
            </a:r>
            <a:r>
              <a:rPr lang="fr-FR" sz="1200" kern="1200" dirty="0">
                <a:solidFill>
                  <a:schemeClr val="tx1"/>
                </a:solidFill>
                <a:effectLst/>
                <a:latin typeface="+mn-lt"/>
                <a:ea typeface="+mn-ea"/>
                <a:cs typeface="+mn-cs"/>
              </a:rPr>
              <a:t> = </a:t>
            </a:r>
            <a:r>
              <a:rPr lang="fr-FR" sz="1200" kern="1200" dirty="0" err="1">
                <a:solidFill>
                  <a:schemeClr val="tx1"/>
                </a:solidFill>
                <a:effectLst/>
                <a:latin typeface="+mn-lt"/>
                <a:ea typeface="+mn-ea"/>
                <a:cs typeface="+mn-cs"/>
              </a:rPr>
              <a:t>nourishing</a:t>
            </a:r>
            <a:endParaRPr lang="fr-FR"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Bisabolol</a:t>
            </a:r>
            <a:r>
              <a:rPr lang="fr-FR" sz="1200" kern="1200" dirty="0">
                <a:solidFill>
                  <a:schemeClr val="tx1"/>
                </a:solidFill>
                <a:effectLst/>
                <a:latin typeface="+mn-lt"/>
                <a:ea typeface="+mn-ea"/>
                <a:cs typeface="+mn-cs"/>
              </a:rPr>
              <a:t> = </a:t>
            </a:r>
            <a:r>
              <a:rPr lang="fr-FR" sz="1200" kern="1200" dirty="0" err="1">
                <a:solidFill>
                  <a:schemeClr val="tx1"/>
                </a:solidFill>
                <a:effectLst/>
                <a:latin typeface="+mn-lt"/>
                <a:ea typeface="+mn-ea"/>
                <a:cs typeface="+mn-cs"/>
              </a:rPr>
              <a:t>comforting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soothing</a:t>
            </a:r>
            <a:endParaRPr lang="fr-FR"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Vitamins</a:t>
            </a:r>
            <a:r>
              <a:rPr lang="fr-FR" sz="1200" kern="1200" dirty="0">
                <a:solidFill>
                  <a:schemeClr val="tx1"/>
                </a:solidFill>
                <a:effectLst/>
                <a:latin typeface="+mn-lt"/>
                <a:ea typeface="+mn-ea"/>
                <a:cs typeface="+mn-cs"/>
              </a:rPr>
              <a:t> A, C, E = </a:t>
            </a:r>
            <a:r>
              <a:rPr lang="fr-FR" sz="1200" kern="1200" dirty="0" err="1">
                <a:solidFill>
                  <a:schemeClr val="tx1"/>
                </a:solidFill>
                <a:effectLst/>
                <a:latin typeface="+mn-lt"/>
                <a:ea typeface="+mn-ea"/>
                <a:cs typeface="+mn-cs"/>
              </a:rPr>
              <a:t>Anti-oxidant</a:t>
            </a:r>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0" u="sng"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C39CD1-3524-46B3-A33D-3A96A6148A9B}" type="slidenum">
              <a:rPr lang="fr-FR" smtClean="0"/>
              <a:t>22</a:t>
            </a:fld>
            <a:endParaRPr lang="fr-FR"/>
          </a:p>
        </p:txBody>
      </p:sp>
    </p:spTree>
    <p:extLst>
      <p:ext uri="{BB962C8B-B14F-4D97-AF65-F5344CB8AC3E}">
        <p14:creationId xmlns:p14="http://schemas.microsoft.com/office/powerpoint/2010/main" val="2128669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C88629C-0C3F-426B-8A7E-EC5CABFFBC73}" type="slidenum">
              <a:rPr lang="fr-FR" smtClean="0"/>
              <a:t>23</a:t>
            </a:fld>
            <a:endParaRPr lang="fr-FR"/>
          </a:p>
        </p:txBody>
      </p:sp>
    </p:spTree>
    <p:extLst>
      <p:ext uri="{BB962C8B-B14F-4D97-AF65-F5344CB8AC3E}">
        <p14:creationId xmlns:p14="http://schemas.microsoft.com/office/powerpoint/2010/main" val="1795362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NUTRI-CONTOUR 2024 </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Description</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 </a:t>
            </a:r>
            <a:r>
              <a:rPr lang="fr-FR" sz="1200" kern="1200" dirty="0" err="1">
                <a:solidFill>
                  <a:schemeClr val="tx1"/>
                </a:solidFill>
                <a:effectLst/>
                <a:latin typeface="+mn-lt"/>
                <a:ea typeface="+mn-ea"/>
                <a:cs typeface="+mn-cs"/>
              </a:rPr>
              <a:t>true</a:t>
            </a:r>
            <a:r>
              <a:rPr lang="fr-FR" sz="1200" kern="1200" dirty="0">
                <a:solidFill>
                  <a:schemeClr val="tx1"/>
                </a:solidFill>
                <a:effectLst/>
                <a:latin typeface="+mn-lt"/>
                <a:ea typeface="+mn-ea"/>
                <a:cs typeface="+mn-cs"/>
              </a:rPr>
              <a:t> cocoon of </a:t>
            </a:r>
            <a:r>
              <a:rPr lang="fr-FR" sz="1200" kern="1200" dirty="0" err="1">
                <a:solidFill>
                  <a:schemeClr val="tx1"/>
                </a:solidFill>
                <a:effectLst/>
                <a:latin typeface="+mn-lt"/>
                <a:ea typeface="+mn-ea"/>
                <a:cs typeface="+mn-cs"/>
              </a:rPr>
              <a:t>softness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organic</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chamomile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this</a:t>
            </a:r>
            <a:r>
              <a:rPr lang="fr-FR" sz="1200" kern="1200" dirty="0">
                <a:solidFill>
                  <a:schemeClr val="tx1"/>
                </a:solidFill>
                <a:effectLst/>
                <a:latin typeface="+mn-lt"/>
                <a:ea typeface="+mn-ea"/>
                <a:cs typeface="+mn-cs"/>
              </a:rPr>
              <a:t> 2-in-1 multi-</a:t>
            </a:r>
            <a:r>
              <a:rPr lang="fr-FR" sz="1200" kern="1200" dirty="0" err="1">
                <a:solidFill>
                  <a:schemeClr val="tx1"/>
                </a:solidFill>
                <a:effectLst/>
                <a:latin typeface="+mn-lt"/>
                <a:ea typeface="+mn-ea"/>
                <a:cs typeface="+mn-cs"/>
              </a:rPr>
              <a:t>vitamin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cream</a:t>
            </a:r>
            <a:r>
              <a:rPr lang="fr-FR" sz="1200" kern="1200" dirty="0">
                <a:solidFill>
                  <a:schemeClr val="tx1"/>
                </a:solidFill>
                <a:effectLst/>
                <a:latin typeface="+mn-lt"/>
                <a:ea typeface="+mn-ea"/>
                <a:cs typeface="+mn-cs"/>
              </a:rPr>
              <a:t> - </a:t>
            </a:r>
            <a:r>
              <a:rPr lang="fr-FR" sz="1200" kern="1200" dirty="0" err="1">
                <a:solidFill>
                  <a:schemeClr val="tx1"/>
                </a:solidFill>
                <a:effectLst/>
                <a:latin typeface="+mn-lt"/>
                <a:ea typeface="+mn-ea"/>
                <a:cs typeface="+mn-cs"/>
              </a:rPr>
              <a:t>eye</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lip</a:t>
            </a:r>
            <a:r>
              <a:rPr lang="fr-FR" sz="1200" kern="1200" dirty="0">
                <a:solidFill>
                  <a:schemeClr val="tx1"/>
                </a:solidFill>
                <a:effectLst/>
                <a:latin typeface="+mn-lt"/>
                <a:ea typeface="+mn-ea"/>
                <a:cs typeface="+mn-cs"/>
              </a:rPr>
              <a:t> contour - </a:t>
            </a:r>
            <a:r>
              <a:rPr lang="fr-FR" sz="1200" kern="1200" dirty="0" err="1">
                <a:solidFill>
                  <a:schemeClr val="tx1"/>
                </a:solidFill>
                <a:effectLst/>
                <a:latin typeface="+mn-lt"/>
                <a:ea typeface="+mn-ea"/>
                <a:cs typeface="+mn-cs"/>
              </a:rPr>
              <a:t>intensely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nourishes</a:t>
            </a:r>
            <a:r>
              <a:rPr lang="fr-FR" sz="1200" kern="1200" dirty="0">
                <a:solidFill>
                  <a:schemeClr val="tx1"/>
                </a:solidFill>
                <a:effectLst/>
                <a:latin typeface="+mn-lt"/>
                <a:ea typeface="+mn-ea"/>
                <a:cs typeface="+mn-cs"/>
              </a:rPr>
              <a:t> the skin and </a:t>
            </a:r>
            <a:r>
              <a:rPr lang="fr-FR" sz="1200" kern="1200" dirty="0" err="1">
                <a:solidFill>
                  <a:schemeClr val="tx1"/>
                </a:solidFill>
                <a:effectLst/>
                <a:latin typeface="+mn-lt"/>
                <a:ea typeface="+mn-ea"/>
                <a:cs typeface="+mn-cs"/>
              </a:rPr>
              <a:t>protects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from</a:t>
            </a:r>
            <a:r>
              <a:rPr lang="fr-FR" sz="1200" kern="1200" dirty="0">
                <a:solidFill>
                  <a:schemeClr val="tx1"/>
                </a:solidFill>
                <a:effectLst/>
                <a:latin typeface="+mn-lt"/>
                <a:ea typeface="+mn-ea"/>
                <a:cs typeface="+mn-cs"/>
              </a:rPr>
              <a:t> drying out as </a:t>
            </a:r>
            <a:r>
              <a:rPr lang="fr-FR" sz="1200" kern="1200" dirty="0" err="1">
                <a:solidFill>
                  <a:schemeClr val="tx1"/>
                </a:solidFill>
                <a:effectLst/>
                <a:latin typeface="+mn-lt"/>
                <a:ea typeface="+mn-ea"/>
                <a:cs typeface="+mn-cs"/>
              </a:rPr>
              <a:t>well</a:t>
            </a:r>
            <a:r>
              <a:rPr lang="fr-FR" sz="1200" kern="1200" dirty="0">
                <a:solidFill>
                  <a:schemeClr val="tx1"/>
                </a:solidFill>
                <a:effectLst/>
                <a:latin typeface="+mn-lt"/>
                <a:ea typeface="+mn-ea"/>
                <a:cs typeface="+mn-cs"/>
              </a:rPr>
              <a:t> as </a:t>
            </a:r>
            <a:r>
              <a:rPr lang="fr-FR" sz="1200" kern="1200" dirty="0" err="1">
                <a:solidFill>
                  <a:schemeClr val="tx1"/>
                </a:solidFill>
                <a:effectLst/>
                <a:latin typeface="+mn-lt"/>
                <a:ea typeface="+mn-ea"/>
                <a:cs typeface="+mn-cs"/>
              </a:rPr>
              <a:t>from</a:t>
            </a:r>
            <a:r>
              <a:rPr lang="fr-FR" sz="1200" kern="1200" dirty="0">
                <a:solidFill>
                  <a:schemeClr val="tx1"/>
                </a:solidFill>
                <a:effectLst/>
                <a:latin typeface="+mn-lt"/>
                <a:ea typeface="+mn-ea"/>
                <a:cs typeface="+mn-cs"/>
              </a:rPr>
              <a:t> the first </a:t>
            </a:r>
            <a:r>
              <a:rPr lang="fr-FR" sz="1200" kern="1200" dirty="0" err="1">
                <a:solidFill>
                  <a:schemeClr val="tx1"/>
                </a:solidFill>
                <a:effectLst/>
                <a:latin typeface="+mn-lt"/>
                <a:ea typeface="+mn-ea"/>
                <a:cs typeface="+mn-cs"/>
              </a:rPr>
              <a:t>signs</a:t>
            </a:r>
            <a:r>
              <a:rPr lang="fr-FR" sz="1200" kern="1200" dirty="0">
                <a:solidFill>
                  <a:schemeClr val="tx1"/>
                </a:solidFill>
                <a:effectLst/>
                <a:latin typeface="+mn-lt"/>
                <a:ea typeface="+mn-ea"/>
                <a:cs typeface="+mn-cs"/>
              </a:rPr>
              <a:t> of </a:t>
            </a:r>
            <a:r>
              <a:rPr lang="fr-FR" sz="1200" kern="1200" dirty="0" err="1">
                <a:solidFill>
                  <a:schemeClr val="tx1"/>
                </a:solidFill>
                <a:effectLst/>
                <a:latin typeface="+mn-lt"/>
                <a:ea typeface="+mn-ea"/>
                <a:cs typeface="+mn-cs"/>
              </a:rPr>
              <a:t>ageing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Perfectly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moisturized</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protected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from</a:t>
            </a:r>
            <a:r>
              <a:rPr lang="fr-FR" sz="1200" kern="1200" dirty="0">
                <a:solidFill>
                  <a:schemeClr val="tx1"/>
                </a:solidFill>
                <a:effectLst/>
                <a:latin typeface="+mn-lt"/>
                <a:ea typeface="+mn-ea"/>
                <a:cs typeface="+mn-cs"/>
              </a:rPr>
              <a:t> free </a:t>
            </a:r>
            <a:r>
              <a:rPr lang="fr-FR" sz="1200" kern="1200" dirty="0" err="1">
                <a:solidFill>
                  <a:schemeClr val="tx1"/>
                </a:solidFill>
                <a:effectLst/>
                <a:latin typeface="+mn-lt"/>
                <a:ea typeface="+mn-ea"/>
                <a:cs typeface="+mn-cs"/>
              </a:rPr>
              <a:t>radicals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which</a:t>
            </a:r>
            <a:r>
              <a:rPr lang="fr-FR" sz="1200" kern="1200" dirty="0">
                <a:solidFill>
                  <a:schemeClr val="tx1"/>
                </a:solidFill>
                <a:effectLst/>
                <a:latin typeface="+mn-lt"/>
                <a:ea typeface="+mn-ea"/>
                <a:cs typeface="+mn-cs"/>
              </a:rPr>
              <a:t> are </a:t>
            </a:r>
            <a:r>
              <a:rPr lang="fr-FR" sz="1200" kern="1200" dirty="0" err="1">
                <a:solidFill>
                  <a:schemeClr val="tx1"/>
                </a:solidFill>
                <a:effectLst/>
                <a:latin typeface="+mn-lt"/>
                <a:ea typeface="+mn-ea"/>
                <a:cs typeface="+mn-cs"/>
              </a:rPr>
              <a:t>ageing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factors</a:t>
            </a:r>
            <a:r>
              <a:rPr lang="fr-FR" sz="1200" kern="1200" dirty="0">
                <a:solidFill>
                  <a:schemeClr val="tx1"/>
                </a:solidFill>
                <a:effectLst/>
                <a:latin typeface="+mn-lt"/>
                <a:ea typeface="+mn-ea"/>
                <a:cs typeface="+mn-cs"/>
              </a:rPr>
              <a:t>, Nutri-Contour </a:t>
            </a:r>
            <a:r>
              <a:rPr lang="fr-FR" sz="1200" kern="1200" dirty="0" err="1">
                <a:solidFill>
                  <a:schemeClr val="tx1"/>
                </a:solidFill>
                <a:effectLst/>
                <a:latin typeface="+mn-lt"/>
                <a:ea typeface="+mn-ea"/>
                <a:cs typeface="+mn-cs"/>
              </a:rPr>
              <a:t>provides</a:t>
            </a:r>
            <a:r>
              <a:rPr lang="fr-FR" sz="1200" kern="1200" dirty="0">
                <a:solidFill>
                  <a:schemeClr val="tx1"/>
                </a:solidFill>
                <a:effectLst/>
                <a:latin typeface="+mn-lt"/>
                <a:ea typeface="+mn-ea"/>
                <a:cs typeface="+mn-cs"/>
              </a:rPr>
              <a:t> the skin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the active </a:t>
            </a:r>
            <a:r>
              <a:rPr lang="fr-FR" sz="1200" kern="1200" dirty="0" err="1">
                <a:solidFill>
                  <a:schemeClr val="tx1"/>
                </a:solidFill>
                <a:effectLst/>
                <a:latin typeface="+mn-lt"/>
                <a:ea typeface="+mn-ea"/>
                <a:cs typeface="+mn-cs"/>
              </a:rPr>
              <a:t>repairing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ingredients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necessary</a:t>
            </a:r>
            <a:r>
              <a:rPr lang="fr-FR" sz="1200" kern="1200" dirty="0">
                <a:solidFill>
                  <a:schemeClr val="tx1"/>
                </a:solidFill>
                <a:effectLst/>
                <a:latin typeface="+mn-lt"/>
                <a:ea typeface="+mn-ea"/>
                <a:cs typeface="+mn-cs"/>
              </a:rPr>
              <a:t> for </a:t>
            </a:r>
            <a:r>
              <a:rPr lang="fr-FR" sz="1200" kern="1200" dirty="0" err="1">
                <a:solidFill>
                  <a:schemeClr val="tx1"/>
                </a:solidFill>
                <a:effectLst/>
                <a:latin typeface="+mn-lt"/>
                <a:ea typeface="+mn-ea"/>
                <a:cs typeface="+mn-cs"/>
              </a:rPr>
              <a:t>its</a:t>
            </a:r>
            <a:r>
              <a:rPr lang="fr-FR" sz="1200" kern="1200" dirty="0">
                <a:solidFill>
                  <a:schemeClr val="tx1"/>
                </a:solidFill>
                <a:effectLst/>
                <a:latin typeface="+mn-lt"/>
                <a:ea typeface="+mn-ea"/>
                <a:cs typeface="+mn-cs"/>
              </a:rPr>
              <a:t> balance. It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also</a:t>
            </a:r>
            <a:r>
              <a:rPr lang="fr-FR" sz="1200" kern="1200" dirty="0">
                <a:solidFill>
                  <a:schemeClr val="tx1"/>
                </a:solidFill>
                <a:effectLst/>
                <a:latin typeface="+mn-lt"/>
                <a:ea typeface="+mn-ea"/>
                <a:cs typeface="+mn-cs"/>
              </a:rPr>
              <a:t> an excellent SOS </a:t>
            </a:r>
            <a:r>
              <a:rPr lang="fr-FR" sz="1200" kern="1200" dirty="0" err="1">
                <a:solidFill>
                  <a:schemeClr val="tx1"/>
                </a:solidFill>
                <a:effectLst/>
                <a:latin typeface="+mn-lt"/>
                <a:ea typeface="+mn-ea"/>
                <a:cs typeface="+mn-cs"/>
              </a:rPr>
              <a:t>balm</a:t>
            </a:r>
            <a:r>
              <a:rPr lang="fr-FR" sz="1200" kern="1200" dirty="0">
                <a:solidFill>
                  <a:schemeClr val="tx1"/>
                </a:solidFill>
                <a:effectLst/>
                <a:latin typeface="+mn-lt"/>
                <a:ea typeface="+mn-ea"/>
                <a:cs typeface="+mn-cs"/>
              </a:rPr>
              <a:t> for </a:t>
            </a:r>
            <a:r>
              <a:rPr lang="fr-FR" sz="1200" kern="1200" dirty="0" err="1">
                <a:solidFill>
                  <a:schemeClr val="tx1"/>
                </a:solidFill>
                <a:effectLst/>
                <a:latin typeface="+mn-lt"/>
                <a:ea typeface="+mn-ea"/>
                <a:cs typeface="+mn-cs"/>
              </a:rPr>
              <a:t>chapped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lips</a:t>
            </a:r>
            <a:r>
              <a:rPr lang="fr-FR" sz="1200" kern="1200" dirty="0">
                <a:solidFill>
                  <a:schemeClr val="tx1"/>
                </a:solidFill>
                <a:effectLst/>
                <a:latin typeface="+mn-lt"/>
                <a:ea typeface="+mn-ea"/>
                <a:cs typeface="+mn-cs"/>
              </a:rPr>
              <a:t>.</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Promise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Intense nutrition and </a:t>
            </a:r>
            <a:r>
              <a:rPr lang="fr-FR" sz="1200" kern="1200" dirty="0" err="1">
                <a:solidFill>
                  <a:schemeClr val="tx1"/>
                </a:solidFill>
                <a:effectLst/>
                <a:latin typeface="+mn-lt"/>
                <a:ea typeface="+mn-ea"/>
                <a:cs typeface="+mn-cs"/>
              </a:rPr>
              <a:t>repair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eye</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lip</a:t>
            </a:r>
            <a:r>
              <a:rPr lang="fr-FR" sz="1200" kern="1200" dirty="0">
                <a:solidFill>
                  <a:schemeClr val="tx1"/>
                </a:solidFill>
                <a:effectLst/>
                <a:latin typeface="+mn-lt"/>
                <a:ea typeface="+mn-ea"/>
                <a:cs typeface="+mn-cs"/>
              </a:rPr>
              <a:t> care</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For </a:t>
            </a:r>
            <a:r>
              <a:rPr lang="fr-FR" sz="1200" u="sng" kern="1200" dirty="0" err="1">
                <a:solidFill>
                  <a:schemeClr val="tx1"/>
                </a:solidFill>
                <a:effectLst/>
                <a:latin typeface="+mn-lt"/>
                <a:ea typeface="+mn-ea"/>
                <a:cs typeface="+mn-cs"/>
              </a:rPr>
              <a:t>whom</a:t>
            </a:r>
            <a:r>
              <a:rPr lang="fr-FR" sz="1200" u="sng"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All skin types</a:t>
            </a:r>
          </a:p>
          <a:p>
            <a:r>
              <a:rPr lang="fr-FR" sz="1200" kern="1200" dirty="0">
                <a:solidFill>
                  <a:schemeClr val="tx1"/>
                </a:solidFill>
                <a:effectLst/>
                <a:latin typeface="+mn-lt"/>
                <a:ea typeface="+mn-ea"/>
                <a:cs typeface="+mn-cs"/>
              </a:rPr>
              <a:t>All </a:t>
            </a:r>
            <a:r>
              <a:rPr lang="fr-FR" sz="1200" kern="1200" dirty="0" err="1">
                <a:solidFill>
                  <a:schemeClr val="tx1"/>
                </a:solidFill>
                <a:effectLst/>
                <a:latin typeface="+mn-lt"/>
                <a:ea typeface="+mn-ea"/>
                <a:cs typeface="+mn-cs"/>
              </a:rPr>
              <a:t>ages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 have a </a:t>
            </a:r>
            <a:r>
              <a:rPr lang="fr-FR" sz="1200" kern="1200" dirty="0" err="1">
                <a:solidFill>
                  <a:schemeClr val="tx1"/>
                </a:solidFill>
                <a:effectLst/>
                <a:latin typeface="+mn-lt"/>
                <a:ea typeface="+mn-ea"/>
                <a:cs typeface="+mn-cs"/>
              </a:rPr>
              <a:t>tightness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around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eyes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 have </a:t>
            </a:r>
            <a:r>
              <a:rPr lang="fr-FR" sz="1200" kern="1200" dirty="0" err="1">
                <a:solidFill>
                  <a:schemeClr val="tx1"/>
                </a:solidFill>
                <a:effectLst/>
                <a:latin typeface="+mn-lt"/>
                <a:ea typeface="+mn-ea"/>
                <a:cs typeface="+mn-cs"/>
              </a:rPr>
              <a:t>chapped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lips</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a:t>
            </a:r>
            <a:r>
              <a:rPr lang="fr-FR" sz="1200" kern="1200" dirty="0" err="1">
                <a:solidFill>
                  <a:schemeClr val="tx1"/>
                </a:solidFill>
                <a:effectLst/>
                <a:latin typeface="+mn-lt"/>
                <a:ea typeface="+mn-ea"/>
                <a:cs typeface="+mn-cs"/>
              </a:rPr>
              <a:t>I'm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afraid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I'll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get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wrinkles</a:t>
            </a:r>
            <a:r>
              <a:rPr lang="fr-FR" sz="1200" kern="1200" dirty="0">
                <a:solidFill>
                  <a:schemeClr val="tx1"/>
                </a:solidFill>
                <a:effectLst/>
                <a:latin typeface="+mn-lt"/>
                <a:ea typeface="+mn-ea"/>
                <a:cs typeface="+mn-cs"/>
              </a:rPr>
              <a:t> like </a:t>
            </a:r>
            <a:r>
              <a:rPr lang="fr-FR" sz="1200" kern="1200" dirty="0" err="1">
                <a:solidFill>
                  <a:schemeClr val="tx1"/>
                </a:solidFill>
                <a:effectLst/>
                <a:latin typeface="+mn-lt"/>
                <a:ea typeface="+mn-ea"/>
                <a:cs typeface="+mn-cs"/>
              </a:rPr>
              <a:t>my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mother</a:t>
            </a:r>
            <a:r>
              <a:rPr lang="fr-FR" sz="1200" kern="1200" dirty="0">
                <a:solidFill>
                  <a:schemeClr val="tx1"/>
                </a:solidFill>
                <a:effectLst/>
                <a:latin typeface="+mn-lt"/>
                <a:ea typeface="+mn-ea"/>
                <a:cs typeface="+mn-cs"/>
              </a:rPr>
              <a:t>« </a:t>
            </a:r>
          </a:p>
          <a:p>
            <a:endParaRPr lang="fr-FR" sz="1200" kern="1200" dirty="0">
              <a:solidFill>
                <a:schemeClr val="tx1"/>
              </a:solidFill>
              <a:effectLst/>
              <a:latin typeface="+mn-lt"/>
              <a:ea typeface="+mn-ea"/>
              <a:cs typeface="+mn-cs"/>
            </a:endParaRPr>
          </a:p>
          <a:p>
            <a:r>
              <a:rPr lang="fr-FR" sz="1200" u="sng" kern="1200" dirty="0" err="1">
                <a:solidFill>
                  <a:schemeClr val="tx1"/>
                </a:solidFill>
                <a:effectLst/>
                <a:latin typeface="+mn-lt"/>
                <a:ea typeface="+mn-ea"/>
                <a:cs typeface="+mn-cs"/>
              </a:rPr>
              <a:t>Ingredients</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niacinamide: </a:t>
            </a:r>
            <a:r>
              <a:rPr lang="fr-FR" sz="1200" dirty="0" err="1">
                <a:solidFill>
                  <a:srgbClr val="3E3E3E"/>
                </a:solidFill>
                <a:ea typeface="Calibri" panose="020F0502020204030204" pitchFamily="34" charset="0"/>
                <a:cs typeface="Calibri" panose="020F0502020204030204" pitchFamily="34" charset="0"/>
              </a:rPr>
              <a:t>soothing</a:t>
            </a:r>
            <a:r>
              <a:rPr lang="fr-FR" sz="1200" dirty="0">
                <a:solidFill>
                  <a:srgbClr val="3E3E3E"/>
                </a:solidFill>
                <a:ea typeface="Calibri" panose="020F0502020204030204" pitchFamily="34" charset="0"/>
                <a:cs typeface="Calibri" panose="020F0502020204030204" pitchFamily="34" charset="0"/>
              </a:rPr>
              <a:t> and </a:t>
            </a:r>
            <a:r>
              <a:rPr lang="fr-FR" sz="1200" dirty="0" err="1">
                <a:solidFill>
                  <a:srgbClr val="3E3E3E"/>
                </a:solidFill>
                <a:ea typeface="Calibri" panose="020F0502020204030204" pitchFamily="34" charset="0"/>
                <a:cs typeface="Calibri" panose="020F0502020204030204" pitchFamily="34" charset="0"/>
              </a:rPr>
              <a:t>repairing</a:t>
            </a:r>
            <a:r>
              <a:rPr lang="fr-FR" sz="1200" dirty="0">
                <a:solidFill>
                  <a:srgbClr val="3E3E3E"/>
                </a:solidFill>
                <a:ea typeface="Calibri" panose="020F0502020204030204" pitchFamily="34" charset="0"/>
                <a:cs typeface="Calibri" panose="020F0502020204030204" pitchFamily="34" charset="0"/>
              </a:rPr>
              <a:t> </a:t>
            </a:r>
            <a:r>
              <a:rPr lang="fr-FR" sz="1200" dirty="0" err="1">
                <a:solidFill>
                  <a:srgbClr val="3E3E3E"/>
                </a:solidFill>
                <a:ea typeface="Calibri" panose="020F0502020204030204" pitchFamily="34" charset="0"/>
                <a:cs typeface="Calibri" panose="020F0502020204030204" pitchFamily="34" charset="0"/>
              </a:rPr>
              <a:t>properties</a:t>
            </a:r>
            <a:endParaRPr lang="fr-FR" sz="1200" dirty="0">
              <a:solidFill>
                <a:srgbClr val="3E3E3E"/>
              </a:solidFill>
              <a:ea typeface="Calibri" panose="020F0502020204030204" pitchFamily="34" charset="0"/>
              <a:cs typeface="Calibri" panose="020F0502020204030204" pitchFamily="34" charset="0"/>
            </a:endParaRPr>
          </a:p>
          <a:p>
            <a:pPr lvl="0"/>
            <a:r>
              <a:rPr lang="fr-FR" sz="1200" kern="1200" dirty="0" err="1">
                <a:solidFill>
                  <a:schemeClr val="tx1"/>
                </a:solidFill>
                <a:effectLst/>
                <a:latin typeface="+mn-lt"/>
                <a:ea typeface="+mn-ea"/>
                <a:cs typeface="+mn-cs"/>
              </a:rPr>
              <a:t>Chamomile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soothing</a:t>
            </a:r>
            <a:endParaRPr lang="fr-FR"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Vitamin</a:t>
            </a:r>
            <a:r>
              <a:rPr lang="fr-FR" sz="1200" kern="1200" dirty="0">
                <a:solidFill>
                  <a:schemeClr val="tx1"/>
                </a:solidFill>
                <a:effectLst/>
                <a:latin typeface="+mn-lt"/>
                <a:ea typeface="+mn-ea"/>
                <a:cs typeface="+mn-cs"/>
              </a:rPr>
              <a:t> F: anti-</a:t>
            </a:r>
            <a:r>
              <a:rPr lang="fr-FR" sz="1200" kern="1200" dirty="0" err="1">
                <a:solidFill>
                  <a:schemeClr val="tx1"/>
                </a:solidFill>
                <a:effectLst/>
                <a:latin typeface="+mn-lt"/>
                <a:ea typeface="+mn-ea"/>
                <a:cs typeface="+mn-cs"/>
              </a:rPr>
              <a:t>dehydrating</a:t>
            </a:r>
            <a:endParaRPr lang="fr-FR" sz="1200" kern="1200" dirty="0">
              <a:solidFill>
                <a:schemeClr val="tx1"/>
              </a:solidFill>
              <a:effectLst/>
              <a:latin typeface="+mn-lt"/>
              <a:ea typeface="+mn-ea"/>
              <a:cs typeface="+mn-cs"/>
            </a:endParaRPr>
          </a:p>
          <a:p>
            <a:pPr lvl="0"/>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Home use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In the </a:t>
            </a:r>
            <a:r>
              <a:rPr lang="fr-FR" sz="1200" kern="1200" dirty="0" err="1">
                <a:solidFill>
                  <a:schemeClr val="tx1"/>
                </a:solidFill>
                <a:effectLst/>
                <a:latin typeface="+mn-lt"/>
                <a:ea typeface="+mn-ea"/>
                <a:cs typeface="+mn-cs"/>
              </a:rPr>
              <a:t>morning</a:t>
            </a:r>
            <a:r>
              <a:rPr lang="fr-FR" sz="1200" kern="1200" dirty="0">
                <a:solidFill>
                  <a:schemeClr val="tx1"/>
                </a:solidFill>
                <a:effectLst/>
                <a:latin typeface="+mn-lt"/>
                <a:ea typeface="+mn-ea"/>
                <a:cs typeface="+mn-cs"/>
              </a:rPr>
              <a:t> and/or </a:t>
            </a:r>
            <a:r>
              <a:rPr lang="fr-FR" sz="1200" kern="1200" dirty="0" err="1">
                <a:solidFill>
                  <a:schemeClr val="tx1"/>
                </a:solidFill>
                <a:effectLst/>
                <a:latin typeface="+mn-lt"/>
                <a:ea typeface="+mn-ea"/>
                <a:cs typeface="+mn-cs"/>
              </a:rPr>
              <a:t>evening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after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cleansing</a:t>
            </a:r>
            <a:r>
              <a:rPr lang="fr-FR" sz="1200" kern="1200" dirty="0">
                <a:solidFill>
                  <a:schemeClr val="tx1"/>
                </a:solidFill>
                <a:effectLst/>
                <a:latin typeface="+mn-lt"/>
                <a:ea typeface="+mn-ea"/>
                <a:cs typeface="+mn-cs"/>
              </a:rPr>
              <a:t> and de-</a:t>
            </a:r>
            <a:r>
              <a:rPr lang="fr-FR" sz="1200" kern="1200" dirty="0" err="1">
                <a:solidFill>
                  <a:schemeClr val="tx1"/>
                </a:solidFill>
                <a:effectLst/>
                <a:latin typeface="+mn-lt"/>
                <a:ea typeface="+mn-ea"/>
                <a:cs typeface="+mn-cs"/>
              </a:rPr>
              <a:t>moistening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appropriate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Yon</a:t>
            </a:r>
            <a:r>
              <a:rPr lang="fr-FR" sz="1200" kern="1200" dirty="0">
                <a:solidFill>
                  <a:schemeClr val="tx1"/>
                </a:solidFill>
                <a:effectLst/>
                <a:latin typeface="+mn-lt"/>
                <a:ea typeface="+mn-ea"/>
                <a:cs typeface="+mn-cs"/>
              </a:rPr>
              <a:t>-Ka Lotion, </a:t>
            </a:r>
            <a:r>
              <a:rPr lang="fr-FR" sz="1200" kern="1200" dirty="0" err="1">
                <a:solidFill>
                  <a:schemeClr val="tx1"/>
                </a:solidFill>
                <a:effectLst/>
                <a:latin typeface="+mn-lt"/>
                <a:ea typeface="+mn-ea"/>
                <a:cs typeface="+mn-cs"/>
              </a:rPr>
              <a:t>apply</a:t>
            </a:r>
            <a:r>
              <a:rPr lang="fr-FR" sz="1200" kern="1200" dirty="0">
                <a:solidFill>
                  <a:schemeClr val="tx1"/>
                </a:solidFill>
                <a:effectLst/>
                <a:latin typeface="+mn-lt"/>
                <a:ea typeface="+mn-ea"/>
                <a:cs typeface="+mn-cs"/>
              </a:rPr>
              <a:t> a </a:t>
            </a:r>
            <a:r>
              <a:rPr lang="fr-FR" sz="1200" kern="1200" dirty="0" err="1">
                <a:solidFill>
                  <a:schemeClr val="tx1"/>
                </a:solidFill>
                <a:effectLst/>
                <a:latin typeface="+mn-lt"/>
                <a:ea typeface="+mn-ea"/>
                <a:cs typeface="+mn-cs"/>
              </a:rPr>
              <a:t>thin</a:t>
            </a:r>
            <a:r>
              <a:rPr lang="fr-FR" sz="1200" kern="1200" dirty="0">
                <a:solidFill>
                  <a:schemeClr val="tx1"/>
                </a:solidFill>
                <a:effectLst/>
                <a:latin typeface="+mn-lt"/>
                <a:ea typeface="+mn-ea"/>
                <a:cs typeface="+mn-cs"/>
              </a:rPr>
              <a:t> layer of Nutri-Contour </a:t>
            </a:r>
            <a:r>
              <a:rPr lang="fr-FR" sz="1200" kern="1200" dirty="0" err="1">
                <a:solidFill>
                  <a:schemeClr val="tx1"/>
                </a:solidFill>
                <a:effectLst/>
                <a:latin typeface="+mn-lt"/>
                <a:ea typeface="+mn-ea"/>
                <a:cs typeface="+mn-cs"/>
              </a:rPr>
              <a:t>cream</a:t>
            </a:r>
            <a:r>
              <a:rPr lang="fr-FR" sz="1200" kern="1200" dirty="0">
                <a:solidFill>
                  <a:schemeClr val="tx1"/>
                </a:solidFill>
                <a:effectLst/>
                <a:latin typeface="+mn-lt"/>
                <a:ea typeface="+mn-ea"/>
                <a:cs typeface="+mn-cs"/>
              </a:rPr>
              <a:t> to the </a:t>
            </a:r>
            <a:r>
              <a:rPr lang="fr-FR" sz="1200" kern="1200" dirty="0" err="1">
                <a:solidFill>
                  <a:schemeClr val="tx1"/>
                </a:solidFill>
                <a:effectLst/>
                <a:latin typeface="+mn-lt"/>
                <a:ea typeface="+mn-ea"/>
                <a:cs typeface="+mn-cs"/>
              </a:rPr>
              <a:t>lip</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eye</a:t>
            </a:r>
            <a:r>
              <a:rPr lang="fr-FR" sz="1200" kern="1200" dirty="0">
                <a:solidFill>
                  <a:schemeClr val="tx1"/>
                </a:solidFill>
                <a:effectLst/>
                <a:latin typeface="+mn-lt"/>
                <a:ea typeface="+mn-ea"/>
                <a:cs typeface="+mn-cs"/>
              </a:rPr>
              <a:t> area - one </a:t>
            </a:r>
            <a:r>
              <a:rPr lang="fr-FR" sz="1200" kern="1200" dirty="0" err="1">
                <a:solidFill>
                  <a:schemeClr val="tx1"/>
                </a:solidFill>
                <a:effectLst/>
                <a:latin typeface="+mn-lt"/>
                <a:ea typeface="+mn-ea"/>
                <a:cs typeface="+mn-cs"/>
              </a:rPr>
              <a:t>pea-sized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amount</a:t>
            </a:r>
            <a:r>
              <a:rPr lang="fr-FR" sz="1200" kern="1200" dirty="0">
                <a:solidFill>
                  <a:schemeClr val="tx1"/>
                </a:solidFill>
                <a:effectLst/>
                <a:latin typeface="+mn-lt"/>
                <a:ea typeface="+mn-ea"/>
                <a:cs typeface="+mn-cs"/>
              </a:rPr>
              <a:t> per area. </a:t>
            </a:r>
            <a:r>
              <a:rPr lang="fr-FR" sz="1200" kern="1200" dirty="0" err="1">
                <a:solidFill>
                  <a:schemeClr val="tx1"/>
                </a:solidFill>
                <a:effectLst/>
                <a:latin typeface="+mn-lt"/>
                <a:ea typeface="+mn-ea"/>
                <a:cs typeface="+mn-cs"/>
              </a:rPr>
              <a:t>Gently</a:t>
            </a:r>
            <a:r>
              <a:rPr lang="fr-FR" sz="1200" kern="1200" dirty="0">
                <a:solidFill>
                  <a:schemeClr val="tx1"/>
                </a:solidFill>
                <a:effectLst/>
                <a:latin typeface="+mn-lt"/>
                <a:ea typeface="+mn-ea"/>
                <a:cs typeface="+mn-cs"/>
              </a:rPr>
              <a:t> massage </a:t>
            </a:r>
            <a:r>
              <a:rPr lang="fr-FR" sz="1200" kern="1200" dirty="0" err="1">
                <a:solidFill>
                  <a:schemeClr val="tx1"/>
                </a:solidFill>
                <a:effectLst/>
                <a:latin typeface="+mn-lt"/>
                <a:ea typeface="+mn-ea"/>
                <a:cs typeface="+mn-cs"/>
              </a:rPr>
              <a:t>it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into</a:t>
            </a:r>
            <a:r>
              <a:rPr lang="fr-FR" sz="1200" kern="1200" dirty="0">
                <a:solidFill>
                  <a:schemeClr val="tx1"/>
                </a:solidFill>
                <a:effectLst/>
                <a:latin typeface="+mn-lt"/>
                <a:ea typeface="+mn-ea"/>
                <a:cs typeface="+mn-cs"/>
              </a:rPr>
              <a:t> the skin. </a:t>
            </a:r>
            <a:r>
              <a:rPr lang="fr-FR" sz="1200" kern="1200" dirty="0" err="1">
                <a:solidFill>
                  <a:schemeClr val="tx1"/>
                </a:solidFill>
                <a:effectLst/>
                <a:latin typeface="+mn-lt"/>
                <a:ea typeface="+mn-ea"/>
                <a:cs typeface="+mn-cs"/>
              </a:rPr>
              <a:t>Pay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particular</a:t>
            </a:r>
            <a:r>
              <a:rPr lang="fr-FR" sz="1200" kern="1200" dirty="0">
                <a:solidFill>
                  <a:schemeClr val="tx1"/>
                </a:solidFill>
                <a:effectLst/>
                <a:latin typeface="+mn-lt"/>
                <a:ea typeface="+mn-ea"/>
                <a:cs typeface="+mn-cs"/>
              </a:rPr>
              <a:t> attention to </a:t>
            </a:r>
            <a:r>
              <a:rPr lang="fr-FR" sz="1200" kern="1200" dirty="0" err="1">
                <a:solidFill>
                  <a:schemeClr val="tx1"/>
                </a:solidFill>
                <a:effectLst/>
                <a:latin typeface="+mn-lt"/>
                <a:ea typeface="+mn-ea"/>
                <a:cs typeface="+mn-cs"/>
              </a:rPr>
              <a:t>crow's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feet</a:t>
            </a:r>
            <a:r>
              <a:rPr lang="fr-FR" sz="1200" kern="1200" dirty="0">
                <a:solidFill>
                  <a:schemeClr val="tx1"/>
                </a:solidFill>
                <a:effectLst/>
                <a:latin typeface="+mn-lt"/>
                <a:ea typeface="+mn-ea"/>
                <a:cs typeface="+mn-cs"/>
              </a:rPr>
              <a:t>. </a:t>
            </a:r>
            <a:r>
              <a:rPr lang="fr-FR" sz="1200" u="sng" kern="1200" dirty="0">
                <a:solidFill>
                  <a:schemeClr val="tx1"/>
                </a:solidFill>
                <a:effectLst/>
                <a:latin typeface="+mn-lt"/>
                <a:ea typeface="+mn-ea"/>
                <a:cs typeface="+mn-cs"/>
              </a:rPr>
              <a:t>Use in the </a:t>
            </a:r>
            <a:r>
              <a:rPr lang="fr-FR" sz="1200" u="sng" kern="1200" dirty="0" err="1">
                <a:solidFill>
                  <a:schemeClr val="tx1"/>
                </a:solidFill>
                <a:effectLst/>
                <a:latin typeface="+mn-lt"/>
                <a:ea typeface="+mn-ea"/>
                <a:cs typeface="+mn-cs"/>
              </a:rPr>
              <a:t>treatment</a:t>
            </a:r>
            <a:r>
              <a:rPr lang="fr-FR" sz="1200" u="sng" kern="1200" dirty="0">
                <a:solidFill>
                  <a:schemeClr val="tx1"/>
                </a:solidFill>
                <a:effectLst/>
                <a:latin typeface="+mn-lt"/>
                <a:ea typeface="+mn-ea"/>
                <a:cs typeface="+mn-cs"/>
              </a:rPr>
              <a:t> room</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Tips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Are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lips</a:t>
            </a:r>
            <a:r>
              <a:rPr lang="fr-FR" sz="1200" kern="1200" dirty="0">
                <a:solidFill>
                  <a:schemeClr val="tx1"/>
                </a:solidFill>
                <a:effectLst/>
                <a:latin typeface="+mn-lt"/>
                <a:ea typeface="+mn-ea"/>
                <a:cs typeface="+mn-cs"/>
              </a:rPr>
              <a:t> dry and </a:t>
            </a:r>
            <a:r>
              <a:rPr lang="fr-FR" sz="1200" kern="1200" dirty="0" err="1">
                <a:solidFill>
                  <a:schemeClr val="tx1"/>
                </a:solidFill>
                <a:effectLst/>
                <a:latin typeface="+mn-lt"/>
                <a:ea typeface="+mn-ea"/>
                <a:cs typeface="+mn-cs"/>
              </a:rPr>
              <a:t>chapped</a:t>
            </a:r>
            <a:r>
              <a:rPr lang="fr-FR" sz="1200" kern="1200" dirty="0">
                <a:solidFill>
                  <a:schemeClr val="tx1"/>
                </a:solidFill>
                <a:effectLst/>
                <a:latin typeface="+mn-lt"/>
                <a:ea typeface="+mn-ea"/>
                <a:cs typeface="+mn-cs"/>
              </a:rPr>
              <a:t>? Apply a </a:t>
            </a:r>
            <a:r>
              <a:rPr lang="fr-FR" sz="1200" kern="1200" dirty="0" err="1">
                <a:solidFill>
                  <a:schemeClr val="tx1"/>
                </a:solidFill>
                <a:effectLst/>
                <a:latin typeface="+mn-lt"/>
                <a:ea typeface="+mn-ea"/>
                <a:cs typeface="+mn-cs"/>
              </a:rPr>
              <a:t>thick</a:t>
            </a:r>
            <a:r>
              <a:rPr lang="fr-FR" sz="1200" kern="1200" dirty="0">
                <a:solidFill>
                  <a:schemeClr val="tx1"/>
                </a:solidFill>
                <a:effectLst/>
                <a:latin typeface="+mn-lt"/>
                <a:ea typeface="+mn-ea"/>
                <a:cs typeface="+mn-cs"/>
              </a:rPr>
              <a:t> layer of Nutri-Contour in the </a:t>
            </a:r>
            <a:r>
              <a:rPr lang="fr-FR" sz="1200" kern="1200" dirty="0" err="1">
                <a:solidFill>
                  <a:schemeClr val="tx1"/>
                </a:solidFill>
                <a:effectLst/>
                <a:latin typeface="+mn-lt"/>
                <a:ea typeface="+mn-ea"/>
                <a:cs typeface="+mn-cs"/>
              </a:rPr>
              <a:t>evening</a:t>
            </a:r>
            <a:r>
              <a:rPr lang="fr-FR" sz="1200" kern="1200" dirty="0">
                <a:solidFill>
                  <a:schemeClr val="tx1"/>
                </a:solidFill>
                <a:effectLst/>
                <a:latin typeface="+mn-lt"/>
                <a:ea typeface="+mn-ea"/>
                <a:cs typeface="+mn-cs"/>
              </a:rPr>
              <a:t>. A simple </a:t>
            </a:r>
            <a:r>
              <a:rPr lang="fr-FR" sz="1200" kern="1200" dirty="0" err="1">
                <a:solidFill>
                  <a:schemeClr val="tx1"/>
                </a:solidFill>
                <a:effectLst/>
                <a:latin typeface="+mn-lt"/>
                <a:ea typeface="+mn-ea"/>
                <a:cs typeface="+mn-cs"/>
              </a:rPr>
              <a:t>gesture</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make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lips</a:t>
            </a:r>
            <a:r>
              <a:rPr lang="fr-FR" sz="1200" kern="1200" dirty="0">
                <a:solidFill>
                  <a:schemeClr val="tx1"/>
                </a:solidFill>
                <a:effectLst/>
                <a:latin typeface="+mn-lt"/>
                <a:ea typeface="+mn-ea"/>
                <a:cs typeface="+mn-cs"/>
              </a:rPr>
              <a:t> soft, </a:t>
            </a:r>
            <a:r>
              <a:rPr lang="fr-FR" sz="1200" kern="1200" dirty="0" err="1">
                <a:solidFill>
                  <a:schemeClr val="tx1"/>
                </a:solidFill>
                <a:effectLst/>
                <a:latin typeface="+mn-lt"/>
                <a:ea typeface="+mn-ea"/>
                <a:cs typeface="+mn-cs"/>
              </a:rPr>
              <a:t>naturally</a:t>
            </a:r>
            <a:r>
              <a:rPr lang="fr-FR" sz="1200" kern="1200" dirty="0">
                <a:solidFill>
                  <a:schemeClr val="tx1"/>
                </a:solidFill>
                <a:effectLst/>
                <a:latin typeface="+mn-lt"/>
                <a:ea typeface="+mn-ea"/>
                <a:cs typeface="+mn-cs"/>
              </a:rPr>
              <a:t>! </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Product </a:t>
            </a:r>
            <a:r>
              <a:rPr lang="fr-FR" sz="1200" u="sng" kern="1200" dirty="0" err="1">
                <a:solidFill>
                  <a:schemeClr val="tx1"/>
                </a:solidFill>
                <a:effectLst/>
                <a:latin typeface="+mn-lt"/>
                <a:ea typeface="+mn-ea"/>
                <a:cs typeface="+mn-cs"/>
              </a:rPr>
              <a:t>advantages</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2 in 1: </a:t>
            </a:r>
            <a:r>
              <a:rPr lang="fr-FR" sz="1200" kern="1200" dirty="0" err="1">
                <a:solidFill>
                  <a:schemeClr val="tx1"/>
                </a:solidFill>
                <a:effectLst/>
                <a:latin typeface="+mn-lt"/>
                <a:ea typeface="+mn-ea"/>
                <a:cs typeface="+mn-cs"/>
              </a:rPr>
              <a:t>eyes</a:t>
            </a:r>
            <a:r>
              <a:rPr lang="fr-FR" sz="1200" kern="1200" dirty="0">
                <a:solidFill>
                  <a:schemeClr val="tx1"/>
                </a:solidFill>
                <a:effectLst/>
                <a:latin typeface="+mn-lt"/>
                <a:ea typeface="+mn-ea"/>
                <a:cs typeface="+mn-cs"/>
              </a:rPr>
              <a:t> &amp; </a:t>
            </a:r>
            <a:r>
              <a:rPr lang="fr-FR" sz="1200" kern="1200" dirty="0" err="1">
                <a:solidFill>
                  <a:schemeClr val="tx1"/>
                </a:solidFill>
                <a:effectLst/>
                <a:latin typeface="+mn-lt"/>
                <a:ea typeface="+mn-ea"/>
                <a:cs typeface="+mn-cs"/>
              </a:rPr>
              <a:t>lips</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Triple use: </a:t>
            </a:r>
            <a:r>
              <a:rPr lang="fr-FR" sz="1200" kern="1200" dirty="0" err="1">
                <a:solidFill>
                  <a:schemeClr val="tx1"/>
                </a:solidFill>
                <a:effectLst/>
                <a:latin typeface="+mn-lt"/>
                <a:ea typeface="+mn-ea"/>
                <a:cs typeface="+mn-cs"/>
              </a:rPr>
              <a:t>daily</a:t>
            </a:r>
            <a:r>
              <a:rPr lang="fr-FR" sz="1200" kern="1200" dirty="0">
                <a:solidFill>
                  <a:schemeClr val="tx1"/>
                </a:solidFill>
                <a:effectLst/>
                <a:latin typeface="+mn-lt"/>
                <a:ea typeface="+mn-ea"/>
                <a:cs typeface="+mn-cs"/>
              </a:rPr>
              <a:t>, SOS </a:t>
            </a:r>
            <a:r>
              <a:rPr lang="fr-FR" sz="1200" kern="1200" dirty="0" err="1">
                <a:solidFill>
                  <a:schemeClr val="tx1"/>
                </a:solidFill>
                <a:effectLst/>
                <a:latin typeface="+mn-lt"/>
                <a:ea typeface="+mn-ea"/>
                <a:cs typeface="+mn-cs"/>
              </a:rPr>
              <a:t>chapped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lip</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balm</a:t>
            </a:r>
            <a:r>
              <a:rPr lang="fr-FR" sz="1200" kern="1200" dirty="0">
                <a:solidFill>
                  <a:schemeClr val="tx1"/>
                </a:solidFill>
                <a:effectLst/>
                <a:latin typeface="+mn-lt"/>
                <a:ea typeface="+mn-ea"/>
                <a:cs typeface="+mn-cs"/>
              </a:rPr>
              <a:t>, sleeping </a:t>
            </a:r>
            <a:r>
              <a:rPr lang="fr-FR" sz="1200" kern="1200" dirty="0" err="1">
                <a:solidFill>
                  <a:schemeClr val="tx1"/>
                </a:solidFill>
                <a:effectLst/>
                <a:latin typeface="+mn-lt"/>
                <a:ea typeface="+mn-ea"/>
                <a:cs typeface="+mn-cs"/>
              </a:rPr>
              <a:t>mask</a:t>
            </a:r>
            <a:endParaRPr lang="fr-FR"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Contains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hazelnut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oil</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chamomile</a:t>
            </a:r>
            <a:r>
              <a:rPr lang="fr-FR" sz="1200" kern="1200" dirty="0">
                <a:solidFill>
                  <a:schemeClr val="tx1"/>
                </a:solidFill>
                <a:effectLst/>
                <a:latin typeface="+mn-lt"/>
                <a:ea typeface="+mn-ea"/>
                <a:cs typeface="+mn-cs"/>
              </a:rPr>
              <a:t> </a:t>
            </a:r>
          </a:p>
          <a:p>
            <a:pPr lvl="0"/>
            <a:r>
              <a:rPr lang="fr-FR" sz="1200" kern="1200" dirty="0" err="1">
                <a:solidFill>
                  <a:schemeClr val="tx1"/>
                </a:solidFill>
                <a:effectLst/>
                <a:latin typeface="+mn-lt"/>
                <a:ea typeface="+mn-ea"/>
                <a:cs typeface="+mn-cs"/>
              </a:rPr>
              <a:t>Nourishes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moisturizes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smoothes</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eye</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lip</a:t>
            </a:r>
            <a:r>
              <a:rPr lang="fr-FR" sz="1200" kern="1200" dirty="0">
                <a:solidFill>
                  <a:schemeClr val="tx1"/>
                </a:solidFill>
                <a:effectLst/>
                <a:latin typeface="+mn-lt"/>
                <a:ea typeface="+mn-ea"/>
                <a:cs typeface="+mn-cs"/>
              </a:rPr>
              <a:t> area </a:t>
            </a:r>
          </a:p>
          <a:p>
            <a:pPr lvl="0"/>
            <a:r>
              <a:rPr lang="fr-FR" sz="1200" kern="1200" dirty="0" err="1">
                <a:solidFill>
                  <a:schemeClr val="tx1"/>
                </a:solidFill>
                <a:effectLst/>
                <a:latin typeface="+mn-lt"/>
                <a:ea typeface="+mn-ea"/>
                <a:cs typeface="+mn-cs"/>
              </a:rPr>
              <a:t>Prevents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wrinkles</a:t>
            </a:r>
            <a:r>
              <a:rPr lang="fr-FR" sz="1200" kern="1200" dirty="0">
                <a:solidFill>
                  <a:schemeClr val="tx1"/>
                </a:solidFill>
                <a:effectLst/>
                <a:latin typeface="+mn-lt"/>
                <a:ea typeface="+mn-ea"/>
                <a:cs typeface="+mn-cs"/>
              </a:rPr>
              <a:t> and fine </a:t>
            </a:r>
            <a:r>
              <a:rPr lang="fr-FR" sz="1200" kern="1200" dirty="0" err="1">
                <a:solidFill>
                  <a:schemeClr val="tx1"/>
                </a:solidFill>
                <a:effectLst/>
                <a:latin typeface="+mn-lt"/>
                <a:ea typeface="+mn-ea"/>
                <a:cs typeface="+mn-cs"/>
              </a:rPr>
              <a:t>lines</a:t>
            </a:r>
            <a:endParaRPr lang="fr-FR"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Creamy</a:t>
            </a:r>
            <a:r>
              <a:rPr lang="fr-FR" sz="1200" kern="1200" dirty="0">
                <a:solidFill>
                  <a:schemeClr val="tx1"/>
                </a:solidFill>
                <a:effectLst/>
                <a:latin typeface="+mn-lt"/>
                <a:ea typeface="+mn-ea"/>
                <a:cs typeface="+mn-cs"/>
              </a:rPr>
              <a:t> texture </a:t>
            </a:r>
            <a:r>
              <a:rPr lang="fr-FR" sz="1200" kern="1200" dirty="0" err="1">
                <a:solidFill>
                  <a:schemeClr val="tx1"/>
                </a:solidFill>
                <a:effectLst/>
                <a:latin typeface="+mn-lt"/>
                <a:ea typeface="+mn-ea"/>
                <a:cs typeface="+mn-cs"/>
              </a:rPr>
              <a:t>that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penetrates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quickly</a:t>
            </a:r>
            <a:endParaRPr lang="fr-FR" sz="1200" kern="1200" dirty="0">
              <a:solidFill>
                <a:schemeClr val="tx1"/>
              </a:solidFill>
              <a:effectLst/>
              <a:latin typeface="+mn-lt"/>
              <a:ea typeface="+mn-ea"/>
              <a:cs typeface="+mn-cs"/>
            </a:endParaRPr>
          </a:p>
          <a:p>
            <a:pPr marL="168347" indent="-168347">
              <a:buFontTx/>
              <a:buChar char="-"/>
            </a:pPr>
            <a:endParaRPr lang="fr-FR" dirty="0">
              <a:solidFill>
                <a:prstClr val="black"/>
              </a:solidFill>
              <a:latin typeface="Roboto Light" panose="020B0604020202020204" charset="0"/>
              <a:ea typeface="Roboto Light" panose="020B0604020202020204" charset="0"/>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63EA7-A024-41BE-BFA5-2D2CC21575F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6344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3075" y="139700"/>
            <a:ext cx="7894638" cy="4441825"/>
          </a:xfrm>
        </p:spPr>
      </p:sp>
      <p:sp>
        <p:nvSpPr>
          <p:cNvPr id="3" name="Espace réservé des notes 2"/>
          <p:cNvSpPr>
            <a:spLocks noGrp="1"/>
          </p:cNvSpPr>
          <p:nvPr>
            <p:ph type="body" idx="1"/>
          </p:nvPr>
        </p:nvSpPr>
        <p:spPr>
          <a:xfrm>
            <a:off x="212290" y="4754107"/>
            <a:ext cx="6267651" cy="6405588"/>
          </a:xfrm>
        </p:spPr>
        <p:txBody>
          <a:bodyPr/>
          <a:lstStyle/>
          <a:p>
            <a:r>
              <a:rPr lang="en-US" sz="1600" dirty="0"/>
              <a:t>So let’s now take a look at this new NUTRI-CONTOUR formula</a:t>
            </a:r>
          </a:p>
          <a:p>
            <a:endParaRPr lang="en-US" sz="1600" dirty="0"/>
          </a:p>
          <a:p>
            <a:r>
              <a:rPr lang="en-US" sz="1600" dirty="0"/>
              <a:t>The Current % of ingredients of natural origin: 65</a:t>
            </a:r>
            <a:r>
              <a:rPr lang="en-US" sz="1600" dirty="0">
                <a:solidFill>
                  <a:srgbClr val="3E3E3E"/>
                </a:solidFill>
              </a:rPr>
              <a:t>%, with no organic ingredient. </a:t>
            </a:r>
            <a:br>
              <a:rPr lang="en-US" sz="1600" dirty="0">
                <a:solidFill>
                  <a:srgbClr val="3E3E3E"/>
                </a:solidFill>
              </a:rPr>
            </a:br>
            <a:r>
              <a:rPr lang="en-US" sz="1600" dirty="0">
                <a:solidFill>
                  <a:srgbClr val="3E3E3E"/>
                </a:solidFill>
              </a:rPr>
              <a:t>We will now have 98% ION, including 21% of organic origin (chamomile, glycerin and olive oil) )=  clean &amp; more natural formula. </a:t>
            </a:r>
          </a:p>
          <a:p>
            <a:endParaRPr lang="en-US" sz="1600" dirty="0">
              <a:solidFill>
                <a:srgbClr val="3E3E3E"/>
              </a:solidFill>
            </a:endParaRPr>
          </a:p>
          <a:p>
            <a:pPr defTabSz="963631">
              <a:defRPr/>
            </a:pPr>
            <a:r>
              <a:rPr lang="fr-FR" sz="1600" dirty="0">
                <a:solidFill>
                  <a:srgbClr val="3E3E3E"/>
                </a:solidFill>
                <a:ea typeface="Calibri" panose="020F0502020204030204" pitchFamily="34" charset="0"/>
                <a:cs typeface="Calibri" panose="020F0502020204030204" pitchFamily="34" charset="0"/>
              </a:rPr>
              <a:t>Main </a:t>
            </a:r>
            <a:r>
              <a:rPr lang="fr-FR" sz="1600" dirty="0" err="1">
                <a:solidFill>
                  <a:srgbClr val="3E3E3E"/>
                </a:solidFill>
                <a:ea typeface="Calibri" panose="020F0502020204030204" pitchFamily="34" charset="0"/>
                <a:cs typeface="Calibri" panose="020F0502020204030204" pitchFamily="34" charset="0"/>
              </a:rPr>
              <a:t>ingredients</a:t>
            </a:r>
            <a:r>
              <a:rPr lang="fr-FR" sz="1600" dirty="0">
                <a:solidFill>
                  <a:srgbClr val="3E3E3E"/>
                </a:solidFill>
                <a:ea typeface="Calibri" panose="020F0502020204030204" pitchFamily="34" charset="0"/>
                <a:cs typeface="Calibri" panose="020F0502020204030204" pitchFamily="34" charset="0"/>
              </a:rPr>
              <a:t> : </a:t>
            </a:r>
            <a:r>
              <a:rPr lang="en-US" sz="1600" dirty="0">
                <a:solidFill>
                  <a:srgbClr val="3E3E3E"/>
                </a:solidFill>
                <a:ea typeface="Roboto Light" panose="02000000000000000000" pitchFamily="2" charset="0"/>
              </a:rPr>
              <a:t>Organic chamomile + Niacinamide</a:t>
            </a:r>
            <a:endParaRPr lang="fr-FR" sz="1600" dirty="0">
              <a:solidFill>
                <a:srgbClr val="3E3E3E"/>
              </a:solidFill>
              <a:ea typeface="Calibri" panose="020F0502020204030204" pitchFamily="34" charset="0"/>
              <a:cs typeface="Calibri" panose="020F0502020204030204" pitchFamily="34" charset="0"/>
            </a:endParaRPr>
          </a:p>
          <a:p>
            <a:pPr defTabSz="963631">
              <a:defRPr/>
            </a:pPr>
            <a:r>
              <a:rPr lang="fr-FR" sz="1600" dirty="0" err="1">
                <a:solidFill>
                  <a:srgbClr val="3E3E3E"/>
                </a:solidFill>
                <a:ea typeface="Calibri" panose="020F0502020204030204" pitchFamily="34" charset="0"/>
                <a:cs typeface="Calibri" panose="020F0502020204030204" pitchFamily="34" charset="0"/>
              </a:rPr>
              <a:t>Switched</a:t>
            </a:r>
            <a:r>
              <a:rPr lang="fr-FR" sz="1600" dirty="0">
                <a:solidFill>
                  <a:srgbClr val="3E3E3E"/>
                </a:solidFill>
                <a:ea typeface="Calibri" panose="020F0502020204030204" pitchFamily="34" charset="0"/>
                <a:cs typeface="Calibri" panose="020F0502020204030204" pitchFamily="34" charset="0"/>
              </a:rPr>
              <a:t> to </a:t>
            </a:r>
            <a:r>
              <a:rPr lang="fr-FR" sz="1600" b="1" dirty="0" err="1">
                <a:solidFill>
                  <a:srgbClr val="3E3E3E"/>
                </a:solidFill>
                <a:ea typeface="Calibri" panose="020F0502020204030204" pitchFamily="34" charset="0"/>
                <a:cs typeface="Calibri" panose="020F0502020204030204" pitchFamily="34" charset="0"/>
              </a:rPr>
              <a:t>organic</a:t>
            </a:r>
            <a:r>
              <a:rPr lang="fr-FR" sz="1600" dirty="0">
                <a:solidFill>
                  <a:srgbClr val="3E3E3E"/>
                </a:solidFill>
                <a:ea typeface="Calibri" panose="020F0502020204030204" pitchFamily="34" charset="0"/>
                <a:cs typeface="Calibri" panose="020F0502020204030204" pitchFamily="34" charset="0"/>
              </a:rPr>
              <a:t> </a:t>
            </a:r>
            <a:r>
              <a:rPr lang="fr-FR" sz="1600" dirty="0" err="1">
                <a:solidFill>
                  <a:srgbClr val="3E3E3E"/>
                </a:solidFill>
                <a:ea typeface="Calibri" panose="020F0502020204030204" pitchFamily="34" charset="0"/>
                <a:cs typeface="Calibri" panose="020F0502020204030204" pitchFamily="34" charset="0"/>
              </a:rPr>
              <a:t>chamomile</a:t>
            </a:r>
            <a:endParaRPr lang="fr-FR" sz="1600" dirty="0">
              <a:solidFill>
                <a:srgbClr val="3E3E3E"/>
              </a:solidFill>
              <a:ea typeface="Calibri" panose="020F0502020204030204" pitchFamily="34" charset="0"/>
              <a:cs typeface="Calibri" panose="020F0502020204030204" pitchFamily="34" charset="0"/>
            </a:endParaRPr>
          </a:p>
          <a:p>
            <a:pPr defTabSz="963631">
              <a:defRPr/>
            </a:pPr>
            <a:r>
              <a:rPr lang="fr-FR" sz="1600" dirty="0">
                <a:solidFill>
                  <a:srgbClr val="3E3E3E"/>
                </a:solidFill>
                <a:ea typeface="Calibri" panose="020F0502020204030204" pitchFamily="34" charset="0"/>
                <a:cs typeface="Calibri" panose="020F0502020204030204" pitchFamily="34" charset="0"/>
              </a:rPr>
              <a:t>Niacinamide </a:t>
            </a:r>
            <a:r>
              <a:rPr lang="fr-FR" sz="1600" dirty="0" err="1">
                <a:solidFill>
                  <a:srgbClr val="3E3E3E"/>
                </a:solidFill>
                <a:ea typeface="Calibri" panose="020F0502020204030204" pitchFamily="34" charset="0"/>
                <a:cs typeface="Calibri" panose="020F0502020204030204" pitchFamily="34" charset="0"/>
              </a:rPr>
              <a:t>already</a:t>
            </a:r>
            <a:r>
              <a:rPr lang="fr-FR" sz="1600" dirty="0">
                <a:solidFill>
                  <a:srgbClr val="3E3E3E"/>
                </a:solidFill>
                <a:ea typeface="Calibri" panose="020F0502020204030204" pitchFamily="34" charset="0"/>
                <a:cs typeface="Calibri" panose="020F0502020204030204" pitchFamily="34" charset="0"/>
              </a:rPr>
              <a:t> </a:t>
            </a:r>
            <a:r>
              <a:rPr lang="fr-FR" sz="1600" dirty="0" err="1">
                <a:solidFill>
                  <a:srgbClr val="3E3E3E"/>
                </a:solidFill>
                <a:ea typeface="Calibri" panose="020F0502020204030204" pitchFamily="34" charset="0"/>
                <a:cs typeface="Calibri" panose="020F0502020204030204" pitchFamily="34" charset="0"/>
              </a:rPr>
              <a:t>present</a:t>
            </a:r>
            <a:r>
              <a:rPr lang="fr-FR" sz="1600" dirty="0">
                <a:solidFill>
                  <a:srgbClr val="3E3E3E"/>
                </a:solidFill>
                <a:ea typeface="Calibri" panose="020F0502020204030204" pitchFamily="34" charset="0"/>
                <a:cs typeface="Calibri" panose="020F0502020204030204" pitchFamily="34" charset="0"/>
              </a:rPr>
              <a:t> but not </a:t>
            </a:r>
            <a:r>
              <a:rPr lang="fr-FR" sz="1600" dirty="0" err="1">
                <a:solidFill>
                  <a:srgbClr val="3E3E3E"/>
                </a:solidFill>
                <a:ea typeface="Calibri" panose="020F0502020204030204" pitchFamily="34" charset="0"/>
                <a:cs typeface="Calibri" panose="020F0502020204030204" pitchFamily="34" charset="0"/>
              </a:rPr>
              <a:t>valorized</a:t>
            </a:r>
            <a:r>
              <a:rPr lang="fr-FR" sz="1600" dirty="0">
                <a:solidFill>
                  <a:srgbClr val="3E3E3E"/>
                </a:solidFill>
                <a:ea typeface="Calibri" panose="020F0502020204030204" pitchFamily="34" charset="0"/>
                <a:cs typeface="Calibri" panose="020F0502020204030204" pitchFamily="34" charset="0"/>
              </a:rPr>
              <a:t> (= vit B3/PP). </a:t>
            </a:r>
            <a:r>
              <a:rPr lang="fr-FR" sz="1600" dirty="0" err="1">
                <a:solidFill>
                  <a:srgbClr val="3E3E3E"/>
                </a:solidFill>
                <a:ea typeface="Calibri" panose="020F0502020204030204" pitchFamily="34" charset="0"/>
                <a:cs typeface="Calibri" panose="020F0502020204030204" pitchFamily="34" charset="0"/>
              </a:rPr>
              <a:t>We</a:t>
            </a:r>
            <a:r>
              <a:rPr lang="fr-FR" sz="1600" dirty="0">
                <a:solidFill>
                  <a:srgbClr val="3E3E3E"/>
                </a:solidFill>
                <a:ea typeface="Calibri" panose="020F0502020204030204" pitchFamily="34" charset="0"/>
                <a:cs typeface="Calibri" panose="020F0502020204030204" pitchFamily="34" charset="0"/>
              </a:rPr>
              <a:t> </a:t>
            </a:r>
            <a:r>
              <a:rPr lang="fr-FR" sz="1600" dirty="0" err="1">
                <a:solidFill>
                  <a:srgbClr val="3E3E3E"/>
                </a:solidFill>
                <a:ea typeface="Calibri" panose="020F0502020204030204" pitchFamily="34" charset="0"/>
                <a:cs typeface="Calibri" panose="020F0502020204030204" pitchFamily="34" charset="0"/>
              </a:rPr>
              <a:t>wanted</a:t>
            </a:r>
            <a:r>
              <a:rPr lang="fr-FR" sz="1600" dirty="0">
                <a:solidFill>
                  <a:srgbClr val="3E3E3E"/>
                </a:solidFill>
                <a:ea typeface="Calibri" panose="020F0502020204030204" pitchFamily="34" charset="0"/>
                <a:cs typeface="Calibri" panose="020F0502020204030204" pitchFamily="34" charset="0"/>
              </a:rPr>
              <a:t> to highlight the Niacinamide </a:t>
            </a:r>
            <a:r>
              <a:rPr lang="fr-FR" sz="1600" dirty="0" err="1">
                <a:solidFill>
                  <a:srgbClr val="3E3E3E"/>
                </a:solidFill>
                <a:ea typeface="Calibri" panose="020F0502020204030204" pitchFamily="34" charset="0"/>
                <a:cs typeface="Calibri" panose="020F0502020204030204" pitchFamily="34" charset="0"/>
              </a:rPr>
              <a:t>because</a:t>
            </a:r>
            <a:r>
              <a:rPr lang="fr-FR" sz="1600" dirty="0">
                <a:solidFill>
                  <a:srgbClr val="3E3E3E"/>
                </a:solidFill>
                <a:ea typeface="Calibri" panose="020F0502020204030204" pitchFamily="34" charset="0"/>
                <a:cs typeface="Calibri" panose="020F0502020204030204" pitchFamily="34" charset="0"/>
              </a:rPr>
              <a:t> as </a:t>
            </a:r>
            <a:r>
              <a:rPr lang="fr-FR" sz="1600" dirty="0" err="1">
                <a:solidFill>
                  <a:srgbClr val="3E3E3E"/>
                </a:solidFill>
                <a:ea typeface="Calibri" panose="020F0502020204030204" pitchFamily="34" charset="0"/>
                <a:cs typeface="Calibri" panose="020F0502020204030204" pitchFamily="34" charset="0"/>
              </a:rPr>
              <a:t>you</a:t>
            </a:r>
            <a:r>
              <a:rPr lang="fr-FR" sz="1600" dirty="0">
                <a:solidFill>
                  <a:srgbClr val="3E3E3E"/>
                </a:solidFill>
                <a:ea typeface="Calibri" panose="020F0502020204030204" pitchFamily="34" charset="0"/>
                <a:cs typeface="Calibri" panose="020F0502020204030204" pitchFamily="34" charset="0"/>
              </a:rPr>
              <a:t> </a:t>
            </a:r>
            <a:r>
              <a:rPr lang="fr-FR" sz="1600" dirty="0" err="1">
                <a:solidFill>
                  <a:srgbClr val="3E3E3E"/>
                </a:solidFill>
                <a:ea typeface="Calibri" panose="020F0502020204030204" pitchFamily="34" charset="0"/>
                <a:cs typeface="Calibri" panose="020F0502020204030204" pitchFamily="34" charset="0"/>
              </a:rPr>
              <a:t>may</a:t>
            </a:r>
            <a:r>
              <a:rPr lang="fr-FR" sz="1600" dirty="0">
                <a:solidFill>
                  <a:srgbClr val="3E3E3E"/>
                </a:solidFill>
                <a:ea typeface="Calibri" panose="020F0502020204030204" pitchFamily="34" charset="0"/>
                <a:cs typeface="Calibri" panose="020F0502020204030204" pitchFamily="34" charset="0"/>
              </a:rPr>
              <a:t> know </a:t>
            </a:r>
            <a:r>
              <a:rPr lang="fr-FR" sz="1600" dirty="0" err="1">
                <a:solidFill>
                  <a:srgbClr val="3E3E3E"/>
                </a:solidFill>
                <a:ea typeface="Calibri" panose="020F0502020204030204" pitchFamily="34" charset="0"/>
                <a:cs typeface="Calibri" panose="020F0502020204030204" pitchFamily="34" charset="0"/>
              </a:rPr>
              <a:t>is</a:t>
            </a:r>
            <a:r>
              <a:rPr lang="fr-FR" sz="1600" dirty="0">
                <a:solidFill>
                  <a:srgbClr val="3E3E3E"/>
                </a:solidFill>
                <a:ea typeface="Calibri" panose="020F0502020204030204" pitchFamily="34" charset="0"/>
                <a:cs typeface="Calibri" panose="020F0502020204030204" pitchFamily="34" charset="0"/>
              </a:rPr>
              <a:t> a fashionable </a:t>
            </a:r>
            <a:r>
              <a:rPr lang="fr-FR" sz="1600" dirty="0" err="1">
                <a:solidFill>
                  <a:srgbClr val="3E3E3E"/>
                </a:solidFill>
                <a:ea typeface="Calibri" panose="020F0502020204030204" pitchFamily="34" charset="0"/>
                <a:cs typeface="Calibri" panose="020F0502020204030204" pitchFamily="34" charset="0"/>
              </a:rPr>
              <a:t>ingredient</a:t>
            </a:r>
            <a:r>
              <a:rPr lang="fr-FR" sz="1600" dirty="0">
                <a:solidFill>
                  <a:srgbClr val="3E3E3E"/>
                </a:solidFill>
                <a:ea typeface="Calibri" panose="020F0502020204030204" pitchFamily="34" charset="0"/>
                <a:cs typeface="Calibri" panose="020F0502020204030204" pitchFamily="34" charset="0"/>
              </a:rPr>
              <a:t> </a:t>
            </a:r>
            <a:r>
              <a:rPr lang="fr-FR" sz="1600" dirty="0" err="1">
                <a:solidFill>
                  <a:srgbClr val="3E3E3E"/>
                </a:solidFill>
                <a:ea typeface="Calibri" panose="020F0502020204030204" pitchFamily="34" charset="0"/>
                <a:cs typeface="Calibri" panose="020F0502020204030204" pitchFamily="34" charset="0"/>
              </a:rPr>
              <a:t>with</a:t>
            </a:r>
            <a:r>
              <a:rPr lang="fr-FR" sz="1600" dirty="0">
                <a:solidFill>
                  <a:srgbClr val="3E3E3E"/>
                </a:solidFill>
                <a:ea typeface="Calibri" panose="020F0502020204030204" pitchFamily="34" charset="0"/>
                <a:cs typeface="Calibri" panose="020F0502020204030204" pitchFamily="34" charset="0"/>
              </a:rPr>
              <a:t> </a:t>
            </a:r>
            <a:r>
              <a:rPr lang="fr-FR" sz="1600" dirty="0" err="1">
                <a:solidFill>
                  <a:srgbClr val="3E3E3E"/>
                </a:solidFill>
                <a:ea typeface="Calibri" panose="020F0502020204030204" pitchFamily="34" charset="0"/>
                <a:cs typeface="Calibri" panose="020F0502020204030204" pitchFamily="34" charset="0"/>
              </a:rPr>
              <a:t>soothing</a:t>
            </a:r>
            <a:r>
              <a:rPr lang="fr-FR" sz="1600" dirty="0">
                <a:solidFill>
                  <a:srgbClr val="3E3E3E"/>
                </a:solidFill>
                <a:ea typeface="Calibri" panose="020F0502020204030204" pitchFamily="34" charset="0"/>
                <a:cs typeface="Calibri" panose="020F0502020204030204" pitchFamily="34" charset="0"/>
              </a:rPr>
              <a:t> and </a:t>
            </a:r>
            <a:r>
              <a:rPr lang="fr-FR" sz="1600" dirty="0" err="1">
                <a:solidFill>
                  <a:srgbClr val="3E3E3E"/>
                </a:solidFill>
                <a:ea typeface="Calibri" panose="020F0502020204030204" pitchFamily="34" charset="0"/>
                <a:cs typeface="Calibri" panose="020F0502020204030204" pitchFamily="34" charset="0"/>
              </a:rPr>
              <a:t>repairing</a:t>
            </a:r>
            <a:r>
              <a:rPr lang="fr-FR" sz="1600" dirty="0">
                <a:solidFill>
                  <a:srgbClr val="3E3E3E"/>
                </a:solidFill>
                <a:ea typeface="Calibri" panose="020F0502020204030204" pitchFamily="34" charset="0"/>
                <a:cs typeface="Calibri" panose="020F0502020204030204" pitchFamily="34" charset="0"/>
              </a:rPr>
              <a:t> </a:t>
            </a:r>
            <a:r>
              <a:rPr lang="fr-FR" sz="1600" dirty="0" err="1">
                <a:solidFill>
                  <a:srgbClr val="3E3E3E"/>
                </a:solidFill>
                <a:ea typeface="Calibri" panose="020F0502020204030204" pitchFamily="34" charset="0"/>
                <a:cs typeface="Calibri" panose="020F0502020204030204" pitchFamily="34" charset="0"/>
              </a:rPr>
              <a:t>properties</a:t>
            </a:r>
            <a:endParaRPr lang="fr-FR" sz="1600" dirty="0">
              <a:solidFill>
                <a:srgbClr val="FF0000"/>
              </a:solidFill>
            </a:endParaRPr>
          </a:p>
        </p:txBody>
      </p:sp>
      <p:sp>
        <p:nvSpPr>
          <p:cNvPr id="4" name="Espace réservé du numéro de diapositive 3"/>
          <p:cNvSpPr>
            <a:spLocks noGrp="1"/>
          </p:cNvSpPr>
          <p:nvPr>
            <p:ph type="sldNum" sz="quarter" idx="10"/>
          </p:nvPr>
        </p:nvSpPr>
        <p:spPr/>
        <p:txBody>
          <a:bodyPr/>
          <a:lstStyle/>
          <a:p>
            <a:pPr defTabSz="963631">
              <a:defRPr/>
            </a:pPr>
            <a:fld id="{1D2D63E3-0550-4826-886B-56ADBA66688D}" type="slidenum">
              <a:rPr lang="fr-FR">
                <a:solidFill>
                  <a:prstClr val="black"/>
                </a:solidFill>
                <a:latin typeface="Calibri" panose="020F0502020204030204"/>
              </a:rPr>
              <a:pPr defTabSz="963631">
                <a:defRPr/>
              </a:pPr>
              <a:t>25</a:t>
            </a:fld>
            <a:endParaRPr lang="fr-FR" dirty="0">
              <a:solidFill>
                <a:prstClr val="black"/>
              </a:solidFill>
              <a:latin typeface="Calibri" panose="020F0502020204030204"/>
            </a:endParaRPr>
          </a:p>
        </p:txBody>
      </p:sp>
    </p:spTree>
    <p:extLst>
      <p:ext uri="{BB962C8B-B14F-4D97-AF65-F5344CB8AC3E}">
        <p14:creationId xmlns:p14="http://schemas.microsoft.com/office/powerpoint/2010/main" val="312716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3075" y="139700"/>
            <a:ext cx="7894638" cy="4441825"/>
          </a:xfrm>
        </p:spPr>
      </p:sp>
      <p:sp>
        <p:nvSpPr>
          <p:cNvPr id="3" name="Espace réservé des notes 2"/>
          <p:cNvSpPr>
            <a:spLocks noGrp="1"/>
          </p:cNvSpPr>
          <p:nvPr>
            <p:ph type="body" idx="1"/>
          </p:nvPr>
        </p:nvSpPr>
        <p:spPr>
          <a:xfrm>
            <a:off x="467627" y="4754107"/>
            <a:ext cx="6012314" cy="6405588"/>
          </a:xfrm>
        </p:spPr>
        <p:txBody>
          <a:bodyPr/>
          <a:lstStyle/>
          <a:p>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The formula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is</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even</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more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comfortable</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and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restorative</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a:t>
            </a:r>
            <a:b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b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Indeed,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it</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has been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enriched</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with</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a:t>
            </a:r>
          </a:p>
          <a:p>
            <a:pPr marL="180681" indent="-180681">
              <a:buFontTx/>
              <a:buChar char="-"/>
            </a:pP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olive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squalene</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(cosmos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certified</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that</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helps</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restore the skin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barrier</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and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plays</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a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fundamental</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role</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in skin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suppleness</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and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hydration</a:t>
            </a:r>
            <a:endPar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endParaRPr>
          </a:p>
          <a:p>
            <a:pPr marL="180681" indent="-180681">
              <a:buFontTx/>
              <a:buChar char="-"/>
            </a:pP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a trio of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vegetable</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waxes</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from</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rice</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jojoba and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Candelilla</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shrub</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to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protect</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fragile areas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from</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dehydration</a:t>
            </a:r>
            <a:endPar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endParaRPr>
          </a:p>
          <a:p>
            <a:pPr marL="180681" indent="-180681">
              <a:buFontTx/>
              <a:buChar char="-"/>
            </a:pP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a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patented</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synergy</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of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phospholipids</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and polysaccharides for an ultra-</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smooth</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finish and to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make</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makeup</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 application </a:t>
            </a:r>
            <a:r>
              <a:rPr lang="fr-FR" sz="1600" dirty="0" err="1">
                <a:solidFill>
                  <a:srgbClr val="3E3E3E"/>
                </a:solidFill>
                <a:latin typeface="Calibri" panose="020F0502020204030204" pitchFamily="34" charset="0"/>
                <a:ea typeface="Calibri" panose="020F0502020204030204" pitchFamily="34" charset="0"/>
                <a:cs typeface="Calibri" panose="020F0502020204030204" pitchFamily="34" charset="0"/>
              </a:rPr>
              <a:t>easier</a:t>
            </a:r>
            <a:r>
              <a:rPr lang="fr-FR" sz="1600" dirty="0">
                <a:solidFill>
                  <a:srgbClr val="3E3E3E"/>
                </a:solidFill>
                <a:latin typeface="Calibri" panose="020F0502020204030204" pitchFamily="34" charset="0"/>
                <a:ea typeface="Calibri" panose="020F0502020204030204" pitchFamily="34" charset="0"/>
                <a:cs typeface="Calibri" panose="020F0502020204030204" pitchFamily="34" charset="0"/>
              </a:rPr>
              <a:t>.</a:t>
            </a:r>
          </a:p>
          <a:p>
            <a:endParaRPr lang="fr-FR" sz="1600" i="1" dirty="0">
              <a:solidFill>
                <a:srgbClr val="3E3E3E"/>
              </a:solidFill>
              <a:latin typeface="Calibri" panose="020F0502020204030204" pitchFamily="34" charset="0"/>
              <a:ea typeface="Calibri" panose="020F0502020204030204" pitchFamily="34" charset="0"/>
              <a:cs typeface="Calibri" panose="020F0502020204030204" pitchFamily="34" charset="0"/>
            </a:endParaRPr>
          </a:p>
          <a:p>
            <a:r>
              <a:rPr lang="fr-FR" sz="1600" i="1" dirty="0">
                <a:solidFill>
                  <a:srgbClr val="3E3E3E"/>
                </a:solidFill>
                <a:latin typeface="Calibri" panose="020F0502020204030204" pitchFamily="34" charset="0"/>
                <a:ea typeface="Calibri" panose="020F0502020204030204" pitchFamily="34" charset="0"/>
                <a:cs typeface="Calibri" panose="020F0502020204030204" pitchFamily="34" charset="0"/>
              </a:rPr>
              <a:t>In the formula </a:t>
            </a:r>
            <a:r>
              <a:rPr lang="fr-FR" sz="1600" i="1" dirty="0" err="1">
                <a:solidFill>
                  <a:srgbClr val="3E3E3E"/>
                </a:solidFill>
                <a:latin typeface="Calibri" panose="020F0502020204030204" pitchFamily="34" charset="0"/>
                <a:ea typeface="Calibri" panose="020F0502020204030204" pitchFamily="34" charset="0"/>
                <a:cs typeface="Calibri" panose="020F0502020204030204" pitchFamily="34" charset="0"/>
              </a:rPr>
              <a:t>you</a:t>
            </a:r>
            <a:r>
              <a:rPr lang="fr-FR" sz="1600" i="1"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600" i="1" dirty="0" err="1">
                <a:solidFill>
                  <a:srgbClr val="3E3E3E"/>
                </a:solidFill>
                <a:latin typeface="Calibri" panose="020F0502020204030204" pitchFamily="34" charset="0"/>
                <a:ea typeface="Calibri" panose="020F0502020204030204" pitchFamily="34" charset="0"/>
                <a:cs typeface="Calibri" panose="020F0502020204030204" pitchFamily="34" charset="0"/>
              </a:rPr>
              <a:t>still</a:t>
            </a:r>
            <a:r>
              <a:rPr lang="fr-FR" sz="1600" i="1"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600" i="1" dirty="0" err="1">
                <a:solidFill>
                  <a:srgbClr val="3E3E3E"/>
                </a:solidFill>
                <a:latin typeface="Calibri" panose="020F0502020204030204" pitchFamily="34" charset="0"/>
                <a:ea typeface="Calibri" panose="020F0502020204030204" pitchFamily="34" charset="0"/>
                <a:cs typeface="Calibri" panose="020F0502020204030204" pitchFamily="34" charset="0"/>
              </a:rPr>
              <a:t>find</a:t>
            </a:r>
            <a:r>
              <a:rPr lang="fr-FR" sz="1600" i="1" dirty="0">
                <a:solidFill>
                  <a:srgbClr val="3E3E3E"/>
                </a:solidFill>
                <a:latin typeface="Calibri" panose="020F0502020204030204" pitchFamily="34" charset="0"/>
                <a:ea typeface="Calibri" panose="020F0502020204030204" pitchFamily="34" charset="0"/>
                <a:cs typeface="Calibri" panose="020F0502020204030204" pitchFamily="34" charset="0"/>
              </a:rPr>
              <a:t> the </a:t>
            </a:r>
            <a:r>
              <a:rPr lang="fr-FR" sz="1600" i="1" dirty="0" err="1">
                <a:solidFill>
                  <a:srgbClr val="3E3E3E"/>
                </a:solidFill>
                <a:latin typeface="Calibri" panose="020F0502020204030204" pitchFamily="34" charset="0"/>
                <a:ea typeface="Calibri" panose="020F0502020204030204" pitchFamily="34" charset="0"/>
                <a:cs typeface="Calibri" panose="020F0502020204030204" pitchFamily="34" charset="0"/>
              </a:rPr>
              <a:t>hazelnut</a:t>
            </a:r>
            <a:r>
              <a:rPr lang="fr-FR" sz="1600" i="1"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600" i="1" dirty="0" err="1">
                <a:solidFill>
                  <a:srgbClr val="3E3E3E"/>
                </a:solidFill>
                <a:latin typeface="Calibri" panose="020F0502020204030204" pitchFamily="34" charset="0"/>
                <a:ea typeface="Calibri" panose="020F0502020204030204" pitchFamily="34" charset="0"/>
                <a:cs typeface="Calibri" panose="020F0502020204030204" pitchFamily="34" charset="0"/>
              </a:rPr>
              <a:t>oil</a:t>
            </a:r>
            <a:r>
              <a:rPr lang="fr-FR" sz="1600" i="1" dirty="0">
                <a:solidFill>
                  <a:srgbClr val="3E3E3E"/>
                </a:solidFill>
                <a:latin typeface="Calibri" panose="020F0502020204030204" pitchFamily="34" charset="0"/>
                <a:ea typeface="Calibri" panose="020F0502020204030204" pitchFamily="34" charset="0"/>
                <a:cs typeface="Calibri" panose="020F0502020204030204" pitchFamily="34" charset="0"/>
              </a:rPr>
              <a:t> and the </a:t>
            </a:r>
            <a:r>
              <a:rPr lang="fr-FR" sz="1600" i="1" dirty="0" err="1">
                <a:solidFill>
                  <a:srgbClr val="3E3E3E"/>
                </a:solidFill>
                <a:latin typeface="Calibri" panose="020F0502020204030204" pitchFamily="34" charset="0"/>
                <a:ea typeface="Calibri" panose="020F0502020204030204" pitchFamily="34" charset="0"/>
                <a:cs typeface="Calibri" panose="020F0502020204030204" pitchFamily="34" charset="0"/>
              </a:rPr>
              <a:t>vitamins</a:t>
            </a:r>
            <a:r>
              <a:rPr lang="fr-FR" sz="1600" i="1" dirty="0">
                <a:solidFill>
                  <a:srgbClr val="3E3E3E"/>
                </a:solidFill>
                <a:latin typeface="Calibri" panose="020F0502020204030204" pitchFamily="34" charset="0"/>
                <a:ea typeface="Calibri" panose="020F0502020204030204" pitchFamily="34" charset="0"/>
                <a:cs typeface="Calibri" panose="020F0502020204030204" pitchFamily="34" charset="0"/>
              </a:rPr>
              <a:t> E and F. </a:t>
            </a:r>
          </a:p>
          <a:p>
            <a:r>
              <a:rPr lang="fr-FR" sz="1600" b="1" u="sng" dirty="0">
                <a:solidFill>
                  <a:srgbClr val="3E3E3E"/>
                </a:solidFill>
                <a:latin typeface="Calibri" panose="020F0502020204030204" pitchFamily="34" charset="0"/>
                <a:ea typeface="Calibri" panose="020F0502020204030204" pitchFamily="34" charset="0"/>
                <a:cs typeface="Calibri" panose="020F0502020204030204" pitchFamily="34" charset="0"/>
              </a:rPr>
              <a:t>___</a:t>
            </a:r>
          </a:p>
          <a:p>
            <a:endParaRPr lang="fr-FR" sz="1600" b="1" u="sng" dirty="0">
              <a:solidFill>
                <a:srgbClr val="3E3E3E"/>
              </a:solidFill>
              <a:latin typeface="Calibri" panose="020F0502020204030204" pitchFamily="34" charset="0"/>
              <a:ea typeface="Calibri" panose="020F0502020204030204" pitchFamily="34" charset="0"/>
              <a:cs typeface="Calibri" panose="020F0502020204030204" pitchFamily="34" charset="0"/>
            </a:endParaRPr>
          </a:p>
          <a:p>
            <a:endParaRPr lang="fr-FR" sz="1600" b="1" u="sng" dirty="0">
              <a:solidFill>
                <a:srgbClr val="3E3E3E"/>
              </a:solidFill>
              <a:latin typeface="Calibri" panose="020F0502020204030204" pitchFamily="34" charset="0"/>
              <a:ea typeface="Calibri" panose="020F0502020204030204" pitchFamily="34" charset="0"/>
              <a:cs typeface="Calibri" panose="020F0502020204030204" pitchFamily="34" charset="0"/>
            </a:endParaRPr>
          </a:p>
          <a:p>
            <a:r>
              <a:rPr lang="fr-FR" sz="1600" i="1" dirty="0" err="1">
                <a:solidFill>
                  <a:srgbClr val="3E3E3E"/>
                </a:solidFill>
                <a:latin typeface="Calibri" panose="020F0502020204030204" pitchFamily="34" charset="0"/>
                <a:ea typeface="Calibri" panose="020F0502020204030204" pitchFamily="34" charset="0"/>
                <a:cs typeface="Calibri" panose="020F0502020204030204" pitchFamily="34" charset="0"/>
              </a:rPr>
              <a:t>phospholipids</a:t>
            </a:r>
            <a:r>
              <a:rPr lang="fr-FR" sz="1600" i="1" dirty="0">
                <a:solidFill>
                  <a:srgbClr val="3E3E3E"/>
                </a:solidFill>
                <a:latin typeface="Calibri" panose="020F0502020204030204" pitchFamily="34" charset="0"/>
                <a:ea typeface="Calibri" panose="020F0502020204030204" pitchFamily="34" charset="0"/>
                <a:cs typeface="Calibri" panose="020F0502020204030204" pitchFamily="34" charset="0"/>
              </a:rPr>
              <a:t> = </a:t>
            </a:r>
            <a:r>
              <a:rPr lang="fr-FR" sz="1600" i="1" dirty="0" err="1">
                <a:solidFill>
                  <a:srgbClr val="3E3E3E"/>
                </a:solidFill>
                <a:latin typeface="Calibri" panose="020F0502020204030204" pitchFamily="34" charset="0"/>
                <a:ea typeface="Calibri" panose="020F0502020204030204" pitchFamily="34" charset="0"/>
                <a:cs typeface="Calibri" panose="020F0502020204030204" pitchFamily="34" charset="0"/>
              </a:rPr>
              <a:t>natural</a:t>
            </a:r>
            <a:r>
              <a:rPr lang="fr-FR" sz="1600" i="1"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600" i="1" dirty="0" err="1">
                <a:solidFill>
                  <a:srgbClr val="3E3E3E"/>
                </a:solidFill>
                <a:latin typeface="Calibri" panose="020F0502020204030204" pitchFamily="34" charset="0"/>
                <a:ea typeface="Calibri" panose="020F0502020204030204" pitchFamily="34" charset="0"/>
                <a:cs typeface="Calibri" panose="020F0502020204030204" pitchFamily="34" charset="0"/>
              </a:rPr>
              <a:t>lecithin</a:t>
            </a:r>
            <a:r>
              <a:rPr lang="fr-FR" sz="1600" i="1" dirty="0">
                <a:solidFill>
                  <a:srgbClr val="3E3E3E"/>
                </a:solidFill>
                <a:latin typeface="Calibri" panose="020F0502020204030204" pitchFamily="34" charset="0"/>
                <a:ea typeface="Calibri" panose="020F0502020204030204" pitchFamily="34" charset="0"/>
                <a:cs typeface="Calibri" panose="020F0502020204030204" pitchFamily="34" charset="0"/>
              </a:rPr>
              <a:t>     </a:t>
            </a:r>
          </a:p>
          <a:p>
            <a:r>
              <a:rPr lang="fr-FR" sz="1600" i="1" dirty="0">
                <a:solidFill>
                  <a:srgbClr val="3E3E3E"/>
                </a:solidFill>
                <a:latin typeface="Calibri" panose="020F0502020204030204" pitchFamily="34" charset="0"/>
                <a:ea typeface="Calibri" panose="020F0502020204030204" pitchFamily="34" charset="0"/>
                <a:cs typeface="Calibri" panose="020F0502020204030204" pitchFamily="34" charset="0"/>
              </a:rPr>
              <a:t>polysaccharides = </a:t>
            </a:r>
            <a:r>
              <a:rPr lang="fr-FR" sz="1600" i="1" dirty="0" err="1">
                <a:solidFill>
                  <a:srgbClr val="3E3E3E"/>
                </a:solidFill>
                <a:latin typeface="Calibri" panose="020F0502020204030204" pitchFamily="34" charset="0"/>
                <a:ea typeface="Calibri" panose="020F0502020204030204" pitchFamily="34" charset="0"/>
                <a:cs typeface="Calibri" panose="020F0502020204030204" pitchFamily="34" charset="0"/>
              </a:rPr>
              <a:t>pullulan</a:t>
            </a:r>
            <a:endParaRPr lang="fr-FR" sz="1600" dirty="0">
              <a:solidFill>
                <a:srgbClr val="FF0000"/>
              </a:solidFill>
            </a:endParaRPr>
          </a:p>
        </p:txBody>
      </p:sp>
      <p:sp>
        <p:nvSpPr>
          <p:cNvPr id="4" name="Espace réservé du numéro de diapositive 3"/>
          <p:cNvSpPr>
            <a:spLocks noGrp="1"/>
          </p:cNvSpPr>
          <p:nvPr>
            <p:ph type="sldNum" sz="quarter" idx="10"/>
          </p:nvPr>
        </p:nvSpPr>
        <p:spPr/>
        <p:txBody>
          <a:bodyPr/>
          <a:lstStyle/>
          <a:p>
            <a:pPr defTabSz="963631">
              <a:defRPr/>
            </a:pPr>
            <a:fld id="{1D2D63E3-0550-4826-886B-56ADBA66688D}" type="slidenum">
              <a:rPr lang="fr-FR">
                <a:solidFill>
                  <a:prstClr val="black"/>
                </a:solidFill>
                <a:latin typeface="Calibri" panose="020F0502020204030204"/>
              </a:rPr>
              <a:pPr defTabSz="963631">
                <a:defRPr/>
              </a:pPr>
              <a:t>26</a:t>
            </a:fld>
            <a:endParaRPr lang="fr-FR" dirty="0">
              <a:solidFill>
                <a:prstClr val="black"/>
              </a:solidFill>
              <a:latin typeface="Calibri" panose="020F0502020204030204"/>
            </a:endParaRPr>
          </a:p>
        </p:txBody>
      </p:sp>
    </p:spTree>
    <p:extLst>
      <p:ext uri="{BB962C8B-B14F-4D97-AF65-F5344CB8AC3E}">
        <p14:creationId xmlns:p14="http://schemas.microsoft.com/office/powerpoint/2010/main" val="637599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317090" y="5671926"/>
            <a:ext cx="5723189" cy="5775597"/>
          </a:xfrm>
        </p:spPr>
        <p:txBody>
          <a:bodyPr/>
          <a:lstStyle/>
          <a:p>
            <a:pPr defTabSz="963631">
              <a:defRPr/>
            </a:pPr>
            <a:r>
              <a:rPr lang="en-US" sz="1600" dirty="0">
                <a:solidFill>
                  <a:prstClr val="black"/>
                </a:solidFill>
                <a:ea typeface="Roboto Black" panose="02000000000000000000" pitchFamily="2" charset="0"/>
              </a:rPr>
              <a:t>For this new formula we have conducted new test </a:t>
            </a:r>
            <a:r>
              <a:rPr lang="en-US" sz="1600" i="1" dirty="0"/>
              <a:t>under dermatological and ophthalmological control</a:t>
            </a:r>
          </a:p>
          <a:p>
            <a:pPr defTabSz="963631">
              <a:defRPr/>
            </a:pPr>
            <a:r>
              <a:rPr lang="en-US" sz="1600" dirty="0">
                <a:solidFill>
                  <a:prstClr val="black"/>
                </a:solidFill>
                <a:ea typeface="Roboto Black" panose="02000000000000000000" pitchFamily="2" charset="0"/>
              </a:rPr>
              <a:t>The formula is more effective* and more pleasant** </a:t>
            </a:r>
            <a:endParaRPr lang="fr-FR" sz="1600" dirty="0">
              <a:solidFill>
                <a:prstClr val="black"/>
              </a:solidFill>
              <a:ea typeface="Roboto Black" panose="02000000000000000000" pitchFamily="2" charset="0"/>
            </a:endParaRPr>
          </a:p>
          <a:p>
            <a:pPr defTabSz="963631">
              <a:defRPr/>
            </a:pPr>
            <a:endParaRPr lang="en-US" sz="1600" dirty="0"/>
          </a:p>
          <a:p>
            <a:pPr defTabSz="963631">
              <a:defRPr/>
            </a:pPr>
            <a:r>
              <a:rPr lang="en-US" sz="1600" dirty="0"/>
              <a:t>RESULTS ON THE EYE AREA</a:t>
            </a:r>
          </a:p>
          <a:p>
            <a:pPr defTabSz="963631">
              <a:defRPr/>
            </a:pPr>
            <a:r>
              <a:rPr lang="en-US" sz="1600" dirty="0">
                <a:solidFill>
                  <a:srgbClr val="B2A7F7"/>
                </a:solidFill>
                <a:ea typeface="Roboto Black" panose="02000000000000000000" pitchFamily="2" charset="0"/>
              </a:rPr>
              <a:t>Visible effectiveness in as little as</a:t>
            </a:r>
          </a:p>
          <a:p>
            <a:pPr defTabSz="963631">
              <a:defRPr/>
            </a:pPr>
            <a:r>
              <a:rPr lang="en-US" sz="1600" dirty="0">
                <a:solidFill>
                  <a:srgbClr val="B2A7F7"/>
                </a:solidFill>
                <a:ea typeface="Roboto Black" panose="02000000000000000000" pitchFamily="2" charset="0"/>
              </a:rPr>
              <a:t> 7 days after **</a:t>
            </a:r>
            <a:endParaRPr lang="fr-FR" sz="1600" dirty="0">
              <a:solidFill>
                <a:srgbClr val="B2A7F7"/>
              </a:solidFill>
              <a:ea typeface="Roboto Black" panose="02000000000000000000" pitchFamily="2" charset="0"/>
            </a:endParaRPr>
          </a:p>
          <a:p>
            <a:pPr defTabSz="349167">
              <a:defRPr/>
            </a:pPr>
            <a:r>
              <a:rPr lang="en-US" sz="1600" dirty="0">
                <a:solidFill>
                  <a:srgbClr val="3E3E3E"/>
                </a:solidFill>
                <a:ea typeface="Roboto Light" panose="02000000000000000000" pitchFamily="2" charset="0"/>
              </a:rPr>
              <a:t>A Reduction of irritation around the eyes   82%</a:t>
            </a:r>
            <a:endParaRPr lang="en-US" sz="1600" b="1" dirty="0">
              <a:solidFill>
                <a:srgbClr val="3E3E3E"/>
              </a:solidFill>
              <a:ea typeface="Roboto Light" panose="02000000000000000000" pitchFamily="2" charset="0"/>
            </a:endParaRPr>
          </a:p>
          <a:p>
            <a:pPr defTabSz="349167">
              <a:defRPr/>
            </a:pPr>
            <a:r>
              <a:rPr lang="en-US" sz="1600" dirty="0">
                <a:solidFill>
                  <a:srgbClr val="3E3E3E"/>
                </a:solidFill>
                <a:ea typeface="Roboto Light" panose="02000000000000000000" pitchFamily="2" charset="0"/>
              </a:rPr>
              <a:t>The </a:t>
            </a:r>
            <a:r>
              <a:rPr lang="en-US" sz="1600" dirty="0" err="1">
                <a:solidFill>
                  <a:srgbClr val="3E3E3E"/>
                </a:solidFill>
                <a:ea typeface="Roboto Light" panose="02000000000000000000" pitchFamily="2" charset="0"/>
              </a:rPr>
              <a:t>nutri</a:t>
            </a:r>
            <a:r>
              <a:rPr lang="en-US" sz="1600" dirty="0">
                <a:solidFill>
                  <a:srgbClr val="3E3E3E"/>
                </a:solidFill>
                <a:ea typeface="Roboto Light" panose="02000000000000000000" pitchFamily="2" charset="0"/>
              </a:rPr>
              <a:t>-contour had Protected eye area from drying out    90%</a:t>
            </a:r>
            <a:endParaRPr lang="en-US" sz="1600" b="1" dirty="0">
              <a:solidFill>
                <a:srgbClr val="3E3E3E"/>
              </a:solidFill>
              <a:ea typeface="Roboto Light" panose="02000000000000000000" pitchFamily="2" charset="0"/>
            </a:endParaRPr>
          </a:p>
          <a:p>
            <a:pPr defTabSz="349167">
              <a:defRPr/>
            </a:pPr>
            <a:r>
              <a:rPr lang="en-US" sz="1600" dirty="0">
                <a:solidFill>
                  <a:srgbClr val="3E3E3E"/>
                </a:solidFill>
                <a:ea typeface="Roboto Light" panose="02000000000000000000" pitchFamily="2" charset="0"/>
              </a:rPr>
              <a:t>Eye makeup is more even                    7 out of 10 women said</a:t>
            </a:r>
          </a:p>
          <a:p>
            <a:pPr defTabSz="349167">
              <a:defRPr/>
            </a:pPr>
            <a:r>
              <a:rPr lang="en-US" sz="1600" dirty="0">
                <a:solidFill>
                  <a:srgbClr val="3E3E3E"/>
                </a:solidFill>
                <a:ea typeface="Roboto Light" panose="02000000000000000000" pitchFamily="2" charset="0"/>
              </a:rPr>
              <a:t>and with better hold </a:t>
            </a:r>
            <a:endParaRPr lang="en-US" sz="1600" i="1" dirty="0"/>
          </a:p>
          <a:p>
            <a:pPr defTabSz="963631">
              <a:defRPr/>
            </a:pPr>
            <a:endParaRPr lang="en-US" sz="1600" i="1" dirty="0"/>
          </a:p>
          <a:p>
            <a:pPr defTabSz="963631">
              <a:defRPr/>
            </a:pPr>
            <a:endParaRPr lang="en-US" sz="1600" i="1" dirty="0"/>
          </a:p>
          <a:p>
            <a:pPr defTabSz="963631">
              <a:defRPr/>
            </a:pPr>
            <a:r>
              <a:rPr lang="en-US" sz="1600" i="1" dirty="0"/>
              <a:t>*Effectiveness as from 7 days</a:t>
            </a:r>
          </a:p>
          <a:p>
            <a:pPr defTabSz="963631">
              <a:defRPr/>
            </a:pPr>
            <a:r>
              <a:rPr lang="en-US" sz="1600" i="1" dirty="0"/>
              <a:t>** Test conducted under dermatological and ophthalmological control. Application of NUTRI-CONTOUR around the eyes and lips every day, morning and evening for 28 days on perfectly cleansed skin. Test carried out by 22 adult female volunteers, aged between 30 and 60, with dehydrated, weakened and irritated skin. </a:t>
            </a:r>
          </a:p>
          <a:p>
            <a:pPr defTabSz="963631">
              <a:defRPr/>
            </a:pPr>
            <a:endParaRPr lang="en-US" sz="1600" i="1" dirty="0"/>
          </a:p>
          <a:p>
            <a:pPr defTabSz="963631">
              <a:defRPr/>
            </a:pPr>
            <a:endParaRPr lang="fr-FR" sz="1600" i="1" dirty="0"/>
          </a:p>
        </p:txBody>
      </p:sp>
      <p:sp>
        <p:nvSpPr>
          <p:cNvPr id="4" name="Espace réservé du numéro de diapositive 3"/>
          <p:cNvSpPr>
            <a:spLocks noGrp="1"/>
          </p:cNvSpPr>
          <p:nvPr>
            <p:ph type="sldNum" sz="quarter" idx="5"/>
          </p:nvPr>
        </p:nvSpPr>
        <p:spPr/>
        <p:txBody>
          <a:bodyPr/>
          <a:lstStyle/>
          <a:p>
            <a:pPr defTabSz="481815">
              <a:defRPr/>
            </a:pPr>
            <a:fld id="{059F48D5-04B1-420F-93F7-1A334D45EF0A}" type="slidenum">
              <a:rPr lang="fr-FR">
                <a:solidFill>
                  <a:prstClr val="black"/>
                </a:solidFill>
                <a:latin typeface="Calibri" panose="020F0502020204030204"/>
              </a:rPr>
              <a:pPr defTabSz="481815">
                <a:defRPr/>
              </a:pPr>
              <a:t>27</a:t>
            </a:fld>
            <a:endParaRPr lang="fr-FR">
              <a:solidFill>
                <a:prstClr val="black"/>
              </a:solidFill>
              <a:latin typeface="Calibri" panose="020F0502020204030204"/>
            </a:endParaRPr>
          </a:p>
        </p:txBody>
      </p:sp>
    </p:spTree>
    <p:extLst>
      <p:ext uri="{BB962C8B-B14F-4D97-AF65-F5344CB8AC3E}">
        <p14:creationId xmlns:p14="http://schemas.microsoft.com/office/powerpoint/2010/main" val="1316099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1143" y="5654298"/>
            <a:ext cx="5369136" cy="5697962"/>
          </a:xfrm>
        </p:spPr>
        <p:txBody>
          <a:bodyPr/>
          <a:lstStyle/>
          <a:p>
            <a:pPr defTabSz="963631">
              <a:defRPr/>
            </a:pPr>
            <a:r>
              <a:rPr lang="en-US" sz="1600" dirty="0"/>
              <a:t>RESULTS ON LIPS AND LIP CONTOURS </a:t>
            </a:r>
          </a:p>
          <a:p>
            <a:pPr defTabSz="963631">
              <a:defRPr/>
            </a:pPr>
            <a:endParaRPr lang="en-US" sz="1600" i="1" dirty="0"/>
          </a:p>
          <a:p>
            <a:pPr defTabSz="963631">
              <a:defRPr/>
            </a:pPr>
            <a:endParaRPr lang="en-US" sz="1600" i="1" dirty="0"/>
          </a:p>
          <a:p>
            <a:pPr defTabSz="931134">
              <a:defRPr/>
            </a:pPr>
            <a:r>
              <a:rPr lang="en-US" sz="1600" dirty="0">
                <a:solidFill>
                  <a:srgbClr val="3E3E3E"/>
                </a:solidFill>
                <a:ea typeface="Roboto Light" panose="02000000000000000000" pitchFamily="2" charset="0"/>
              </a:rPr>
              <a:t>Nourished and protected lip contour            </a:t>
            </a:r>
            <a:r>
              <a:rPr lang="en-US" sz="1600" b="1" dirty="0">
                <a:solidFill>
                  <a:srgbClr val="B2A7F7"/>
                </a:solidFill>
                <a:ea typeface="Roboto Light" panose="02000000000000000000" pitchFamily="2" charset="0"/>
              </a:rPr>
              <a:t>9 out of 10 women</a:t>
            </a:r>
            <a:endParaRPr lang="fr-FR" sz="1600" dirty="0">
              <a:solidFill>
                <a:prstClr val="black"/>
              </a:solidFill>
            </a:endParaRPr>
          </a:p>
          <a:p>
            <a:pPr defTabSz="349167">
              <a:defRPr/>
            </a:pPr>
            <a:r>
              <a:rPr lang="en-US" sz="1600" dirty="0">
                <a:solidFill>
                  <a:srgbClr val="3E3E3E"/>
                </a:solidFill>
                <a:ea typeface="Roboto Light" panose="02000000000000000000" pitchFamily="2" charset="0"/>
              </a:rPr>
              <a:t>from dryness</a:t>
            </a:r>
            <a:endParaRPr lang="en-US" sz="1600" b="1" dirty="0">
              <a:solidFill>
                <a:srgbClr val="3E3E3E"/>
              </a:solidFill>
              <a:ea typeface="Roboto Light" panose="02000000000000000000" pitchFamily="2" charset="0"/>
            </a:endParaRPr>
          </a:p>
          <a:p>
            <a:pPr defTabSz="349167">
              <a:defRPr/>
            </a:pPr>
            <a:endParaRPr lang="en-US" sz="1600" dirty="0">
              <a:solidFill>
                <a:srgbClr val="3E3E3E"/>
              </a:solidFill>
              <a:ea typeface="Roboto Light" panose="02000000000000000000" pitchFamily="2" charset="0"/>
            </a:endParaRPr>
          </a:p>
          <a:p>
            <a:pPr defTabSz="349167">
              <a:defRPr/>
            </a:pPr>
            <a:r>
              <a:rPr lang="en-US" sz="1600" dirty="0">
                <a:solidFill>
                  <a:srgbClr val="3E3E3E"/>
                </a:solidFill>
                <a:ea typeface="Roboto Light" panose="02000000000000000000" pitchFamily="2" charset="0"/>
              </a:rPr>
              <a:t>Lips are more supple and comfortable           95% felt their</a:t>
            </a:r>
          </a:p>
          <a:p>
            <a:pPr defTabSz="349167">
              <a:defRPr/>
            </a:pPr>
            <a:r>
              <a:rPr lang="en-US" sz="1600" dirty="0">
                <a:solidFill>
                  <a:srgbClr val="3E3E3E"/>
                </a:solidFill>
                <a:ea typeface="Roboto Light" panose="02000000000000000000" pitchFamily="2" charset="0"/>
              </a:rPr>
              <a:t>after just 7 days </a:t>
            </a:r>
            <a:endParaRPr lang="en-US" sz="1600" b="1" dirty="0">
              <a:solidFill>
                <a:srgbClr val="3E3E3E"/>
              </a:solidFill>
              <a:ea typeface="Roboto Light" panose="02000000000000000000" pitchFamily="2" charset="0"/>
            </a:endParaRPr>
          </a:p>
          <a:p>
            <a:pPr defTabSz="349167">
              <a:defRPr/>
            </a:pPr>
            <a:endParaRPr lang="en-US" sz="1600" dirty="0">
              <a:solidFill>
                <a:srgbClr val="3E3E3E"/>
              </a:solidFill>
              <a:ea typeface="Roboto Light" panose="02000000000000000000" pitchFamily="2" charset="0"/>
            </a:endParaRPr>
          </a:p>
          <a:p>
            <a:pPr defTabSz="349167">
              <a:defRPr/>
            </a:pPr>
            <a:r>
              <a:rPr lang="en-US" sz="1600" dirty="0">
                <a:solidFill>
                  <a:srgbClr val="3E3E3E"/>
                </a:solidFill>
                <a:ea typeface="Roboto Light" panose="02000000000000000000" pitchFamily="2" charset="0"/>
              </a:rPr>
              <a:t>Chapped lips are  repaired and instantly            77% saw their</a:t>
            </a:r>
          </a:p>
          <a:p>
            <a:pPr defTabSz="349167">
              <a:defRPr/>
            </a:pPr>
            <a:r>
              <a:rPr lang="en-US" sz="1600" dirty="0">
                <a:solidFill>
                  <a:srgbClr val="3E3E3E"/>
                </a:solidFill>
                <a:ea typeface="Roboto Light" panose="02000000000000000000" pitchFamily="2" charset="0"/>
              </a:rPr>
              <a:t>relieved after just 7 days</a:t>
            </a:r>
            <a:endParaRPr lang="en-US" sz="1600" b="1" dirty="0">
              <a:solidFill>
                <a:srgbClr val="3E3E3E"/>
              </a:solidFill>
              <a:ea typeface="Roboto Light" panose="02000000000000000000" pitchFamily="2" charset="0"/>
            </a:endParaRPr>
          </a:p>
          <a:p>
            <a:pPr defTabSz="963631">
              <a:defRPr/>
            </a:pPr>
            <a:endParaRPr lang="en-US" sz="1600" i="1" dirty="0"/>
          </a:p>
          <a:p>
            <a:pPr defTabSz="963631">
              <a:defRPr/>
            </a:pPr>
            <a:r>
              <a:rPr lang="en-US" sz="1600" dirty="0">
                <a:solidFill>
                  <a:srgbClr val="3E3E3E"/>
                </a:solidFill>
                <a:ea typeface="Roboto Light" panose="02000000000000000000" pitchFamily="2" charset="0"/>
              </a:rPr>
              <a:t>Texture is pleasant to use                                      100% </a:t>
            </a:r>
            <a:r>
              <a:rPr lang="en-US" sz="1600" b="1" dirty="0">
                <a:solidFill>
                  <a:srgbClr val="3E3E3E"/>
                </a:solidFill>
                <a:ea typeface="Roboto Light" panose="02000000000000000000" pitchFamily="2" charset="0"/>
              </a:rPr>
              <a:t>they all agreed on how pleasant the new texture is</a:t>
            </a:r>
            <a:endParaRPr lang="fr-FR" sz="1600" b="1" dirty="0">
              <a:solidFill>
                <a:srgbClr val="3E3E3E"/>
              </a:solidFill>
              <a:ea typeface="Roboto Light" panose="02000000000000000000" pitchFamily="2" charset="0"/>
            </a:endParaRPr>
          </a:p>
          <a:p>
            <a:pPr defTabSz="963631">
              <a:defRPr/>
            </a:pPr>
            <a:endParaRPr lang="en-US" i="1" dirty="0"/>
          </a:p>
          <a:p>
            <a:pPr defTabSz="963631">
              <a:defRPr/>
            </a:pPr>
            <a:r>
              <a:rPr lang="en-US" i="1" dirty="0"/>
              <a:t>*Effectiveness as from 7 days</a:t>
            </a:r>
          </a:p>
          <a:p>
            <a:pPr defTabSz="963631">
              <a:defRPr/>
            </a:pPr>
            <a:r>
              <a:rPr lang="en-US" i="1" dirty="0"/>
              <a:t>** Test conducted under dermatological and ophthalmological control. Application of NUTRI-CONTOUR around the eyes and lips every day, morning and evening for 28 days on perfectly cleansed skin. Test carried out by 22 adult female volunteers, aged between 30 and 60, with dehydrated, weakened and irritated skin. </a:t>
            </a:r>
          </a:p>
          <a:p>
            <a:pPr defTabSz="963631">
              <a:defRPr/>
            </a:pPr>
            <a:endParaRPr lang="en-US" dirty="0"/>
          </a:p>
          <a:p>
            <a:pPr defTabSz="963631">
              <a:defRPr/>
            </a:pPr>
            <a:endParaRPr lang="fr-FR" sz="1600" dirty="0"/>
          </a:p>
        </p:txBody>
      </p:sp>
      <p:sp>
        <p:nvSpPr>
          <p:cNvPr id="4" name="Espace réservé du numéro de diapositive 3"/>
          <p:cNvSpPr>
            <a:spLocks noGrp="1"/>
          </p:cNvSpPr>
          <p:nvPr>
            <p:ph type="sldNum" sz="quarter" idx="5"/>
          </p:nvPr>
        </p:nvSpPr>
        <p:spPr/>
        <p:txBody>
          <a:bodyPr/>
          <a:lstStyle/>
          <a:p>
            <a:pPr defTabSz="481815">
              <a:defRPr/>
            </a:pPr>
            <a:fld id="{059F48D5-04B1-420F-93F7-1A334D45EF0A}" type="slidenum">
              <a:rPr lang="fr-FR">
                <a:solidFill>
                  <a:prstClr val="black"/>
                </a:solidFill>
                <a:latin typeface="Calibri" panose="020F0502020204030204"/>
              </a:rPr>
              <a:pPr defTabSz="481815">
                <a:defRPr/>
              </a:pPr>
              <a:t>28</a:t>
            </a:fld>
            <a:endParaRPr lang="fr-FR">
              <a:solidFill>
                <a:prstClr val="black"/>
              </a:solidFill>
              <a:latin typeface="Calibri" panose="020F0502020204030204"/>
            </a:endParaRPr>
          </a:p>
        </p:txBody>
      </p:sp>
    </p:spTree>
    <p:extLst>
      <p:ext uri="{BB962C8B-B14F-4D97-AF65-F5344CB8AC3E}">
        <p14:creationId xmlns:p14="http://schemas.microsoft.com/office/powerpoint/2010/main" val="3411208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NUTRI-CONTOUR</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Description</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 </a:t>
            </a:r>
            <a:r>
              <a:rPr lang="fr-FR" sz="1200" kern="1200" dirty="0" err="1">
                <a:solidFill>
                  <a:schemeClr val="tx1"/>
                </a:solidFill>
                <a:effectLst/>
                <a:latin typeface="+mn-lt"/>
                <a:ea typeface="+mn-ea"/>
                <a:cs typeface="+mn-cs"/>
              </a:rPr>
              <a:t>true</a:t>
            </a:r>
            <a:r>
              <a:rPr lang="fr-FR" sz="1200" kern="1200" dirty="0">
                <a:solidFill>
                  <a:schemeClr val="tx1"/>
                </a:solidFill>
                <a:effectLst/>
                <a:latin typeface="+mn-lt"/>
                <a:ea typeface="+mn-ea"/>
                <a:cs typeface="+mn-cs"/>
              </a:rPr>
              <a:t> cocoon of </a:t>
            </a:r>
            <a:r>
              <a:rPr lang="fr-FR" sz="1200" kern="1200" dirty="0" err="1">
                <a:solidFill>
                  <a:schemeClr val="tx1"/>
                </a:solidFill>
                <a:effectLst/>
                <a:latin typeface="+mn-lt"/>
                <a:ea typeface="+mn-ea"/>
                <a:cs typeface="+mn-cs"/>
              </a:rPr>
              <a:t>softness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hazelnut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oil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this</a:t>
            </a:r>
            <a:r>
              <a:rPr lang="fr-FR" sz="1200" kern="1200" dirty="0">
                <a:solidFill>
                  <a:schemeClr val="tx1"/>
                </a:solidFill>
                <a:effectLst/>
                <a:latin typeface="+mn-lt"/>
                <a:ea typeface="+mn-ea"/>
                <a:cs typeface="+mn-cs"/>
              </a:rPr>
              <a:t> 2-in-1 multi-</a:t>
            </a:r>
            <a:r>
              <a:rPr lang="fr-FR" sz="1200" kern="1200" dirty="0" err="1">
                <a:solidFill>
                  <a:schemeClr val="tx1"/>
                </a:solidFill>
                <a:effectLst/>
                <a:latin typeface="+mn-lt"/>
                <a:ea typeface="+mn-ea"/>
                <a:cs typeface="+mn-cs"/>
              </a:rPr>
              <a:t>vitamin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cream</a:t>
            </a:r>
            <a:r>
              <a:rPr lang="fr-FR" sz="1200" kern="1200" dirty="0">
                <a:solidFill>
                  <a:schemeClr val="tx1"/>
                </a:solidFill>
                <a:effectLst/>
                <a:latin typeface="+mn-lt"/>
                <a:ea typeface="+mn-ea"/>
                <a:cs typeface="+mn-cs"/>
              </a:rPr>
              <a:t> - </a:t>
            </a:r>
            <a:r>
              <a:rPr lang="fr-FR" sz="1200" kern="1200" dirty="0" err="1">
                <a:solidFill>
                  <a:schemeClr val="tx1"/>
                </a:solidFill>
                <a:effectLst/>
                <a:latin typeface="+mn-lt"/>
                <a:ea typeface="+mn-ea"/>
                <a:cs typeface="+mn-cs"/>
              </a:rPr>
              <a:t>eye</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lip</a:t>
            </a:r>
            <a:r>
              <a:rPr lang="fr-FR" sz="1200" kern="1200" dirty="0">
                <a:solidFill>
                  <a:schemeClr val="tx1"/>
                </a:solidFill>
                <a:effectLst/>
                <a:latin typeface="+mn-lt"/>
                <a:ea typeface="+mn-ea"/>
                <a:cs typeface="+mn-cs"/>
              </a:rPr>
              <a:t> contour - </a:t>
            </a:r>
            <a:r>
              <a:rPr lang="fr-FR" sz="1200" kern="1200" dirty="0" err="1">
                <a:solidFill>
                  <a:schemeClr val="tx1"/>
                </a:solidFill>
                <a:effectLst/>
                <a:latin typeface="+mn-lt"/>
                <a:ea typeface="+mn-ea"/>
                <a:cs typeface="+mn-cs"/>
              </a:rPr>
              <a:t>intensely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nourishes</a:t>
            </a:r>
            <a:r>
              <a:rPr lang="fr-FR" sz="1200" kern="1200" dirty="0">
                <a:solidFill>
                  <a:schemeClr val="tx1"/>
                </a:solidFill>
                <a:effectLst/>
                <a:latin typeface="+mn-lt"/>
                <a:ea typeface="+mn-ea"/>
                <a:cs typeface="+mn-cs"/>
              </a:rPr>
              <a:t> the skin and </a:t>
            </a:r>
            <a:r>
              <a:rPr lang="fr-FR" sz="1200" kern="1200" dirty="0" err="1">
                <a:solidFill>
                  <a:schemeClr val="tx1"/>
                </a:solidFill>
                <a:effectLst/>
                <a:latin typeface="+mn-lt"/>
                <a:ea typeface="+mn-ea"/>
                <a:cs typeface="+mn-cs"/>
              </a:rPr>
              <a:t>protects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from</a:t>
            </a:r>
            <a:r>
              <a:rPr lang="fr-FR" sz="1200" kern="1200" dirty="0">
                <a:solidFill>
                  <a:schemeClr val="tx1"/>
                </a:solidFill>
                <a:effectLst/>
                <a:latin typeface="+mn-lt"/>
                <a:ea typeface="+mn-ea"/>
                <a:cs typeface="+mn-cs"/>
              </a:rPr>
              <a:t> drying out as </a:t>
            </a:r>
            <a:r>
              <a:rPr lang="fr-FR" sz="1200" kern="1200" dirty="0" err="1">
                <a:solidFill>
                  <a:schemeClr val="tx1"/>
                </a:solidFill>
                <a:effectLst/>
                <a:latin typeface="+mn-lt"/>
                <a:ea typeface="+mn-ea"/>
                <a:cs typeface="+mn-cs"/>
              </a:rPr>
              <a:t>well</a:t>
            </a:r>
            <a:r>
              <a:rPr lang="fr-FR" sz="1200" kern="1200" dirty="0">
                <a:solidFill>
                  <a:schemeClr val="tx1"/>
                </a:solidFill>
                <a:effectLst/>
                <a:latin typeface="+mn-lt"/>
                <a:ea typeface="+mn-ea"/>
                <a:cs typeface="+mn-cs"/>
              </a:rPr>
              <a:t> as </a:t>
            </a:r>
            <a:r>
              <a:rPr lang="fr-FR" sz="1200" kern="1200" dirty="0" err="1">
                <a:solidFill>
                  <a:schemeClr val="tx1"/>
                </a:solidFill>
                <a:effectLst/>
                <a:latin typeface="+mn-lt"/>
                <a:ea typeface="+mn-ea"/>
                <a:cs typeface="+mn-cs"/>
              </a:rPr>
              <a:t>from</a:t>
            </a:r>
            <a:r>
              <a:rPr lang="fr-FR" sz="1200" kern="1200" dirty="0">
                <a:solidFill>
                  <a:schemeClr val="tx1"/>
                </a:solidFill>
                <a:effectLst/>
                <a:latin typeface="+mn-lt"/>
                <a:ea typeface="+mn-ea"/>
                <a:cs typeface="+mn-cs"/>
              </a:rPr>
              <a:t> the first </a:t>
            </a:r>
            <a:r>
              <a:rPr lang="fr-FR" sz="1200" kern="1200" dirty="0" err="1">
                <a:solidFill>
                  <a:schemeClr val="tx1"/>
                </a:solidFill>
                <a:effectLst/>
                <a:latin typeface="+mn-lt"/>
                <a:ea typeface="+mn-ea"/>
                <a:cs typeface="+mn-cs"/>
              </a:rPr>
              <a:t>signs</a:t>
            </a:r>
            <a:r>
              <a:rPr lang="fr-FR" sz="1200" kern="1200" dirty="0">
                <a:solidFill>
                  <a:schemeClr val="tx1"/>
                </a:solidFill>
                <a:effectLst/>
                <a:latin typeface="+mn-lt"/>
                <a:ea typeface="+mn-ea"/>
                <a:cs typeface="+mn-cs"/>
              </a:rPr>
              <a:t> of </a:t>
            </a:r>
            <a:r>
              <a:rPr lang="fr-FR" sz="1200" kern="1200" dirty="0" err="1">
                <a:solidFill>
                  <a:schemeClr val="tx1"/>
                </a:solidFill>
                <a:effectLst/>
                <a:latin typeface="+mn-lt"/>
                <a:ea typeface="+mn-ea"/>
                <a:cs typeface="+mn-cs"/>
              </a:rPr>
              <a:t>ageing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Perfectly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moisturized</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protected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from</a:t>
            </a:r>
            <a:r>
              <a:rPr lang="fr-FR" sz="1200" kern="1200" dirty="0">
                <a:solidFill>
                  <a:schemeClr val="tx1"/>
                </a:solidFill>
                <a:effectLst/>
                <a:latin typeface="+mn-lt"/>
                <a:ea typeface="+mn-ea"/>
                <a:cs typeface="+mn-cs"/>
              </a:rPr>
              <a:t> free </a:t>
            </a:r>
            <a:r>
              <a:rPr lang="fr-FR" sz="1200" kern="1200" dirty="0" err="1">
                <a:solidFill>
                  <a:schemeClr val="tx1"/>
                </a:solidFill>
                <a:effectLst/>
                <a:latin typeface="+mn-lt"/>
                <a:ea typeface="+mn-ea"/>
                <a:cs typeface="+mn-cs"/>
              </a:rPr>
              <a:t>radicals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which</a:t>
            </a:r>
            <a:r>
              <a:rPr lang="fr-FR" sz="1200" kern="1200" dirty="0">
                <a:solidFill>
                  <a:schemeClr val="tx1"/>
                </a:solidFill>
                <a:effectLst/>
                <a:latin typeface="+mn-lt"/>
                <a:ea typeface="+mn-ea"/>
                <a:cs typeface="+mn-cs"/>
              </a:rPr>
              <a:t> are </a:t>
            </a:r>
            <a:r>
              <a:rPr lang="fr-FR" sz="1200" kern="1200" dirty="0" err="1">
                <a:solidFill>
                  <a:schemeClr val="tx1"/>
                </a:solidFill>
                <a:effectLst/>
                <a:latin typeface="+mn-lt"/>
                <a:ea typeface="+mn-ea"/>
                <a:cs typeface="+mn-cs"/>
              </a:rPr>
              <a:t>ageing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factors</a:t>
            </a:r>
            <a:r>
              <a:rPr lang="fr-FR" sz="1200" kern="1200" dirty="0">
                <a:solidFill>
                  <a:schemeClr val="tx1"/>
                </a:solidFill>
                <a:effectLst/>
                <a:latin typeface="+mn-lt"/>
                <a:ea typeface="+mn-ea"/>
                <a:cs typeface="+mn-cs"/>
              </a:rPr>
              <a:t>, Nutri-Contour </a:t>
            </a:r>
            <a:r>
              <a:rPr lang="fr-FR" sz="1200" kern="1200" dirty="0" err="1">
                <a:solidFill>
                  <a:schemeClr val="tx1"/>
                </a:solidFill>
                <a:effectLst/>
                <a:latin typeface="+mn-lt"/>
                <a:ea typeface="+mn-ea"/>
                <a:cs typeface="+mn-cs"/>
              </a:rPr>
              <a:t>provides</a:t>
            </a:r>
            <a:r>
              <a:rPr lang="fr-FR" sz="1200" kern="1200" dirty="0">
                <a:solidFill>
                  <a:schemeClr val="tx1"/>
                </a:solidFill>
                <a:effectLst/>
                <a:latin typeface="+mn-lt"/>
                <a:ea typeface="+mn-ea"/>
                <a:cs typeface="+mn-cs"/>
              </a:rPr>
              <a:t> the skin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the active </a:t>
            </a:r>
            <a:r>
              <a:rPr lang="fr-FR" sz="1200" kern="1200" dirty="0" err="1">
                <a:solidFill>
                  <a:schemeClr val="tx1"/>
                </a:solidFill>
                <a:effectLst/>
                <a:latin typeface="+mn-lt"/>
                <a:ea typeface="+mn-ea"/>
                <a:cs typeface="+mn-cs"/>
              </a:rPr>
              <a:t>repairing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ingredients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necessary</a:t>
            </a:r>
            <a:r>
              <a:rPr lang="fr-FR" sz="1200" kern="1200" dirty="0">
                <a:solidFill>
                  <a:schemeClr val="tx1"/>
                </a:solidFill>
                <a:effectLst/>
                <a:latin typeface="+mn-lt"/>
                <a:ea typeface="+mn-ea"/>
                <a:cs typeface="+mn-cs"/>
              </a:rPr>
              <a:t> for </a:t>
            </a:r>
            <a:r>
              <a:rPr lang="fr-FR" sz="1200" kern="1200" dirty="0" err="1">
                <a:solidFill>
                  <a:schemeClr val="tx1"/>
                </a:solidFill>
                <a:effectLst/>
                <a:latin typeface="+mn-lt"/>
                <a:ea typeface="+mn-ea"/>
                <a:cs typeface="+mn-cs"/>
              </a:rPr>
              <a:t>its</a:t>
            </a:r>
            <a:r>
              <a:rPr lang="fr-FR" sz="1200" kern="1200" dirty="0">
                <a:solidFill>
                  <a:schemeClr val="tx1"/>
                </a:solidFill>
                <a:effectLst/>
                <a:latin typeface="+mn-lt"/>
                <a:ea typeface="+mn-ea"/>
                <a:cs typeface="+mn-cs"/>
              </a:rPr>
              <a:t> balance. It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also</a:t>
            </a:r>
            <a:r>
              <a:rPr lang="fr-FR" sz="1200" kern="1200" dirty="0">
                <a:solidFill>
                  <a:schemeClr val="tx1"/>
                </a:solidFill>
                <a:effectLst/>
                <a:latin typeface="+mn-lt"/>
                <a:ea typeface="+mn-ea"/>
                <a:cs typeface="+mn-cs"/>
              </a:rPr>
              <a:t> an excellent SOS </a:t>
            </a:r>
            <a:r>
              <a:rPr lang="fr-FR" sz="1200" kern="1200" dirty="0" err="1">
                <a:solidFill>
                  <a:schemeClr val="tx1"/>
                </a:solidFill>
                <a:effectLst/>
                <a:latin typeface="+mn-lt"/>
                <a:ea typeface="+mn-ea"/>
                <a:cs typeface="+mn-cs"/>
              </a:rPr>
              <a:t>balm</a:t>
            </a:r>
            <a:r>
              <a:rPr lang="fr-FR" sz="1200" kern="1200" dirty="0">
                <a:solidFill>
                  <a:schemeClr val="tx1"/>
                </a:solidFill>
                <a:effectLst/>
                <a:latin typeface="+mn-lt"/>
                <a:ea typeface="+mn-ea"/>
                <a:cs typeface="+mn-cs"/>
              </a:rPr>
              <a:t> for </a:t>
            </a:r>
            <a:r>
              <a:rPr lang="fr-FR" sz="1200" kern="1200" dirty="0" err="1">
                <a:solidFill>
                  <a:schemeClr val="tx1"/>
                </a:solidFill>
                <a:effectLst/>
                <a:latin typeface="+mn-lt"/>
                <a:ea typeface="+mn-ea"/>
                <a:cs typeface="+mn-cs"/>
              </a:rPr>
              <a:t>chapped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lips</a:t>
            </a:r>
            <a:r>
              <a:rPr lang="fr-FR" sz="1200" kern="1200" dirty="0">
                <a:solidFill>
                  <a:schemeClr val="tx1"/>
                </a:solidFill>
                <a:effectLst/>
                <a:latin typeface="+mn-lt"/>
                <a:ea typeface="+mn-ea"/>
                <a:cs typeface="+mn-cs"/>
              </a:rPr>
              <a:t>.</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Promise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Intense nutrition and </a:t>
            </a:r>
            <a:r>
              <a:rPr lang="fr-FR" sz="1200" kern="1200" dirty="0" err="1">
                <a:solidFill>
                  <a:schemeClr val="tx1"/>
                </a:solidFill>
                <a:effectLst/>
                <a:latin typeface="+mn-lt"/>
                <a:ea typeface="+mn-ea"/>
                <a:cs typeface="+mn-cs"/>
              </a:rPr>
              <a:t>repair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eye</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lip</a:t>
            </a:r>
            <a:r>
              <a:rPr lang="fr-FR" sz="1200" kern="1200" dirty="0">
                <a:solidFill>
                  <a:schemeClr val="tx1"/>
                </a:solidFill>
                <a:effectLst/>
                <a:latin typeface="+mn-lt"/>
                <a:ea typeface="+mn-ea"/>
                <a:cs typeface="+mn-cs"/>
              </a:rPr>
              <a:t> care</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For </a:t>
            </a:r>
            <a:r>
              <a:rPr lang="fr-FR" sz="1200" u="sng" kern="1200" dirty="0" err="1">
                <a:solidFill>
                  <a:schemeClr val="tx1"/>
                </a:solidFill>
                <a:effectLst/>
                <a:latin typeface="+mn-lt"/>
                <a:ea typeface="+mn-ea"/>
                <a:cs typeface="+mn-cs"/>
              </a:rPr>
              <a:t>whom</a:t>
            </a:r>
            <a:r>
              <a:rPr lang="fr-FR" sz="1200" u="sng"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All skin types</a:t>
            </a:r>
          </a:p>
          <a:p>
            <a:r>
              <a:rPr lang="fr-FR" sz="1200" kern="1200" dirty="0">
                <a:solidFill>
                  <a:schemeClr val="tx1"/>
                </a:solidFill>
                <a:effectLst/>
                <a:latin typeface="+mn-lt"/>
                <a:ea typeface="+mn-ea"/>
                <a:cs typeface="+mn-cs"/>
              </a:rPr>
              <a:t>All </a:t>
            </a:r>
            <a:r>
              <a:rPr lang="fr-FR" sz="1200" kern="1200" dirty="0" err="1">
                <a:solidFill>
                  <a:schemeClr val="tx1"/>
                </a:solidFill>
                <a:effectLst/>
                <a:latin typeface="+mn-lt"/>
                <a:ea typeface="+mn-ea"/>
                <a:cs typeface="+mn-cs"/>
              </a:rPr>
              <a:t>ages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 have a </a:t>
            </a:r>
            <a:r>
              <a:rPr lang="fr-FR" sz="1200" kern="1200" dirty="0" err="1">
                <a:solidFill>
                  <a:schemeClr val="tx1"/>
                </a:solidFill>
                <a:effectLst/>
                <a:latin typeface="+mn-lt"/>
                <a:ea typeface="+mn-ea"/>
                <a:cs typeface="+mn-cs"/>
              </a:rPr>
              <a:t>tightness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around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eyes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 have </a:t>
            </a:r>
            <a:r>
              <a:rPr lang="fr-FR" sz="1200" kern="1200" dirty="0" err="1">
                <a:solidFill>
                  <a:schemeClr val="tx1"/>
                </a:solidFill>
                <a:effectLst/>
                <a:latin typeface="+mn-lt"/>
                <a:ea typeface="+mn-ea"/>
                <a:cs typeface="+mn-cs"/>
              </a:rPr>
              <a:t>chapped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lips</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a:t>
            </a:r>
            <a:r>
              <a:rPr lang="fr-FR" sz="1200" kern="1200" dirty="0" err="1">
                <a:solidFill>
                  <a:schemeClr val="tx1"/>
                </a:solidFill>
                <a:effectLst/>
                <a:latin typeface="+mn-lt"/>
                <a:ea typeface="+mn-ea"/>
                <a:cs typeface="+mn-cs"/>
              </a:rPr>
              <a:t>I'm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afraid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I'll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get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wrinkles</a:t>
            </a:r>
            <a:r>
              <a:rPr lang="fr-FR" sz="1200" kern="1200" dirty="0">
                <a:solidFill>
                  <a:schemeClr val="tx1"/>
                </a:solidFill>
                <a:effectLst/>
                <a:latin typeface="+mn-lt"/>
                <a:ea typeface="+mn-ea"/>
                <a:cs typeface="+mn-cs"/>
              </a:rPr>
              <a:t> like </a:t>
            </a:r>
            <a:r>
              <a:rPr lang="fr-FR" sz="1200" kern="1200" dirty="0" err="1">
                <a:solidFill>
                  <a:schemeClr val="tx1"/>
                </a:solidFill>
                <a:effectLst/>
                <a:latin typeface="+mn-lt"/>
                <a:ea typeface="+mn-ea"/>
                <a:cs typeface="+mn-cs"/>
              </a:rPr>
              <a:t>my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mother</a:t>
            </a:r>
            <a:r>
              <a:rPr lang="fr-FR" sz="1200" kern="1200" dirty="0">
                <a:solidFill>
                  <a:schemeClr val="tx1"/>
                </a:solidFill>
                <a:effectLst/>
                <a:latin typeface="+mn-lt"/>
                <a:ea typeface="+mn-ea"/>
                <a:cs typeface="+mn-cs"/>
              </a:rPr>
              <a:t>« </a:t>
            </a:r>
          </a:p>
          <a:p>
            <a:endParaRPr lang="fr-FR" sz="1200" kern="1200" dirty="0">
              <a:solidFill>
                <a:schemeClr val="tx1"/>
              </a:solidFill>
              <a:effectLst/>
              <a:latin typeface="+mn-lt"/>
              <a:ea typeface="+mn-ea"/>
              <a:cs typeface="+mn-cs"/>
            </a:endParaRPr>
          </a:p>
          <a:p>
            <a:r>
              <a:rPr lang="fr-FR" sz="1200" u="sng" kern="1200" dirty="0" err="1">
                <a:solidFill>
                  <a:schemeClr val="tx1"/>
                </a:solidFill>
                <a:effectLst/>
                <a:latin typeface="+mn-lt"/>
                <a:ea typeface="+mn-ea"/>
                <a:cs typeface="+mn-cs"/>
              </a:rPr>
              <a:t>Ingredients</a:t>
            </a:r>
            <a:endParaRPr lang="fr-FR" sz="1200" kern="1200" dirty="0">
              <a:solidFill>
                <a:schemeClr val="tx1"/>
              </a:solidFill>
              <a:effectLst/>
              <a:latin typeface="+mn-lt"/>
              <a:ea typeface="+mn-ea"/>
              <a:cs typeface="+mn-cs"/>
            </a:endParaRPr>
          </a:p>
          <a:p>
            <a:pPr defTabSz="963631">
              <a:defRPr/>
            </a:pPr>
            <a:r>
              <a:rPr lang="fr-FR" sz="1200" dirty="0">
                <a:solidFill>
                  <a:srgbClr val="3E3E3E"/>
                </a:solidFill>
                <a:ea typeface="Calibri" panose="020F0502020204030204" pitchFamily="34" charset="0"/>
                <a:cs typeface="Calibri" panose="020F0502020204030204" pitchFamily="34" charset="0"/>
              </a:rPr>
              <a:t>Main </a:t>
            </a:r>
            <a:r>
              <a:rPr lang="fr-FR" sz="1200" dirty="0" err="1">
                <a:solidFill>
                  <a:srgbClr val="3E3E3E"/>
                </a:solidFill>
                <a:ea typeface="Calibri" panose="020F0502020204030204" pitchFamily="34" charset="0"/>
                <a:cs typeface="Calibri" panose="020F0502020204030204" pitchFamily="34" charset="0"/>
              </a:rPr>
              <a:t>ingredients</a:t>
            </a:r>
            <a:r>
              <a:rPr lang="fr-FR" sz="1200" dirty="0">
                <a:solidFill>
                  <a:srgbClr val="3E3E3E"/>
                </a:solidFill>
                <a:ea typeface="Calibri" panose="020F0502020204030204" pitchFamily="34" charset="0"/>
                <a:cs typeface="Calibri" panose="020F0502020204030204" pitchFamily="34" charset="0"/>
              </a:rPr>
              <a:t> : </a:t>
            </a:r>
            <a:r>
              <a:rPr lang="en-US" sz="1200" dirty="0">
                <a:solidFill>
                  <a:srgbClr val="3E3E3E"/>
                </a:solidFill>
                <a:ea typeface="Roboto Light" panose="02000000000000000000" pitchFamily="2" charset="0"/>
              </a:rPr>
              <a:t>Organic chamomile + Niacinamide</a:t>
            </a:r>
            <a:endParaRPr lang="fr-FR" sz="1200" dirty="0">
              <a:solidFill>
                <a:srgbClr val="3E3E3E"/>
              </a:solidFill>
              <a:ea typeface="Calibri" panose="020F0502020204030204" pitchFamily="34" charset="0"/>
              <a:cs typeface="Calibri" panose="020F0502020204030204" pitchFamily="34" charset="0"/>
            </a:endParaRPr>
          </a:p>
          <a:p>
            <a:pPr defTabSz="963631">
              <a:defRPr/>
            </a:pPr>
            <a:r>
              <a:rPr lang="fr-FR" sz="1200" dirty="0">
                <a:solidFill>
                  <a:srgbClr val="3E3E3E"/>
                </a:solidFill>
                <a:ea typeface="Calibri" panose="020F0502020204030204" pitchFamily="34" charset="0"/>
                <a:cs typeface="Calibri" panose="020F0502020204030204" pitchFamily="34" charset="0"/>
              </a:rPr>
              <a:t>Niacinamide </a:t>
            </a:r>
            <a:r>
              <a:rPr lang="fr-FR" sz="1200" dirty="0" err="1">
                <a:solidFill>
                  <a:srgbClr val="3E3E3E"/>
                </a:solidFill>
                <a:ea typeface="Calibri" panose="020F0502020204030204" pitchFamily="34" charset="0"/>
                <a:cs typeface="Calibri" panose="020F0502020204030204" pitchFamily="34" charset="0"/>
              </a:rPr>
              <a:t>already</a:t>
            </a:r>
            <a:r>
              <a:rPr lang="fr-FR" sz="1200" dirty="0">
                <a:solidFill>
                  <a:srgbClr val="3E3E3E"/>
                </a:solidFill>
                <a:ea typeface="Calibri" panose="020F0502020204030204" pitchFamily="34" charset="0"/>
                <a:cs typeface="Calibri" panose="020F0502020204030204" pitchFamily="34" charset="0"/>
              </a:rPr>
              <a:t> </a:t>
            </a:r>
            <a:r>
              <a:rPr lang="fr-FR" sz="1200" dirty="0" err="1">
                <a:solidFill>
                  <a:srgbClr val="3E3E3E"/>
                </a:solidFill>
                <a:ea typeface="Calibri" panose="020F0502020204030204" pitchFamily="34" charset="0"/>
                <a:cs typeface="Calibri" panose="020F0502020204030204" pitchFamily="34" charset="0"/>
              </a:rPr>
              <a:t>present</a:t>
            </a:r>
            <a:r>
              <a:rPr lang="fr-FR" sz="1200" dirty="0">
                <a:solidFill>
                  <a:srgbClr val="3E3E3E"/>
                </a:solidFill>
                <a:ea typeface="Calibri" panose="020F0502020204030204" pitchFamily="34" charset="0"/>
                <a:cs typeface="Calibri" panose="020F0502020204030204" pitchFamily="34" charset="0"/>
              </a:rPr>
              <a:t> but not </a:t>
            </a:r>
            <a:r>
              <a:rPr lang="fr-FR" sz="1200" dirty="0" err="1">
                <a:solidFill>
                  <a:srgbClr val="3E3E3E"/>
                </a:solidFill>
                <a:ea typeface="Calibri" panose="020F0502020204030204" pitchFamily="34" charset="0"/>
                <a:cs typeface="Calibri" panose="020F0502020204030204" pitchFamily="34" charset="0"/>
              </a:rPr>
              <a:t>valorized</a:t>
            </a:r>
            <a:r>
              <a:rPr lang="fr-FR" sz="1200" dirty="0">
                <a:solidFill>
                  <a:srgbClr val="3E3E3E"/>
                </a:solidFill>
                <a:ea typeface="Calibri" panose="020F0502020204030204" pitchFamily="34" charset="0"/>
                <a:cs typeface="Calibri" panose="020F0502020204030204" pitchFamily="34" charset="0"/>
              </a:rPr>
              <a:t> (= vit B3/PP): </a:t>
            </a:r>
            <a:r>
              <a:rPr lang="fr-FR" sz="1200" dirty="0" err="1">
                <a:solidFill>
                  <a:srgbClr val="3E3E3E"/>
                </a:solidFill>
                <a:ea typeface="Calibri" panose="020F0502020204030204" pitchFamily="34" charset="0"/>
                <a:cs typeface="Calibri" panose="020F0502020204030204" pitchFamily="34" charset="0"/>
              </a:rPr>
              <a:t>soothing</a:t>
            </a:r>
            <a:r>
              <a:rPr lang="fr-FR" sz="1200" dirty="0">
                <a:solidFill>
                  <a:srgbClr val="3E3E3E"/>
                </a:solidFill>
                <a:ea typeface="Calibri" panose="020F0502020204030204" pitchFamily="34" charset="0"/>
                <a:cs typeface="Calibri" panose="020F0502020204030204" pitchFamily="34" charset="0"/>
              </a:rPr>
              <a:t> and </a:t>
            </a:r>
            <a:r>
              <a:rPr lang="fr-FR" sz="1200" dirty="0" err="1">
                <a:solidFill>
                  <a:srgbClr val="3E3E3E"/>
                </a:solidFill>
                <a:ea typeface="Calibri" panose="020F0502020204030204" pitchFamily="34" charset="0"/>
                <a:cs typeface="Calibri" panose="020F0502020204030204" pitchFamily="34" charset="0"/>
              </a:rPr>
              <a:t>repairing</a:t>
            </a:r>
            <a:r>
              <a:rPr lang="fr-FR" sz="1200" dirty="0">
                <a:solidFill>
                  <a:srgbClr val="3E3E3E"/>
                </a:solidFill>
                <a:ea typeface="Calibri" panose="020F0502020204030204" pitchFamily="34" charset="0"/>
                <a:cs typeface="Calibri" panose="020F0502020204030204" pitchFamily="34" charset="0"/>
              </a:rPr>
              <a:t> </a:t>
            </a:r>
            <a:r>
              <a:rPr lang="fr-FR" sz="1200" dirty="0" err="1">
                <a:solidFill>
                  <a:srgbClr val="3E3E3E"/>
                </a:solidFill>
                <a:ea typeface="Calibri" panose="020F0502020204030204" pitchFamily="34" charset="0"/>
                <a:cs typeface="Calibri" panose="020F0502020204030204" pitchFamily="34" charset="0"/>
              </a:rPr>
              <a:t>properties</a:t>
            </a:r>
            <a:endParaRPr lang="fr-FR" sz="1200" dirty="0">
              <a:solidFill>
                <a:srgbClr val="3E3E3E"/>
              </a:solidFill>
              <a:ea typeface="Calibri" panose="020F0502020204030204" pitchFamily="34" charset="0"/>
              <a:cs typeface="Calibri" panose="020F0502020204030204" pitchFamily="34" charset="0"/>
            </a:endParaRPr>
          </a:p>
          <a:p>
            <a:pPr marL="180681" indent="-180681">
              <a:buFontTx/>
              <a:buChar char="-"/>
            </a:pP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olive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squalene</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(cosmos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certified</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that</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helps</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restore the skin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barrier</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and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plays</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fundamental</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role</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in skin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suppleness</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and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hydration</a:t>
            </a:r>
            <a:endPar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endParaRPr>
          </a:p>
          <a:p>
            <a:pPr marL="180681" indent="-180681">
              <a:buFontTx/>
              <a:buChar char="-"/>
            </a:pP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a trio of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vegetable</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waxes</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from</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rice</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jojoba and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Candelilla</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shrub</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to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protect</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fragile areas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from</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dehydration</a:t>
            </a:r>
            <a:endPar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endParaRPr>
          </a:p>
          <a:p>
            <a:pPr marL="180681" indent="-180681">
              <a:buFontTx/>
              <a:buChar char="-"/>
            </a:pP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a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patented</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synergy</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of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phospholipids</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and polysaccharides for an ultra-</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smooth</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finish and to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make</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makeup</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 application </a:t>
            </a:r>
            <a:r>
              <a:rPr lang="fr-FR" sz="1200" dirty="0" err="1">
                <a:solidFill>
                  <a:srgbClr val="3E3E3E"/>
                </a:solidFill>
                <a:latin typeface="Calibri" panose="020F0502020204030204" pitchFamily="34" charset="0"/>
                <a:ea typeface="Calibri" panose="020F0502020204030204" pitchFamily="34" charset="0"/>
                <a:cs typeface="Calibri" panose="020F0502020204030204" pitchFamily="34" charset="0"/>
              </a:rPr>
              <a:t>easier</a:t>
            </a:r>
            <a:r>
              <a:rPr lang="fr-FR" sz="1200" dirty="0">
                <a:solidFill>
                  <a:srgbClr val="3E3E3E"/>
                </a:solidFill>
                <a:latin typeface="Calibri" panose="020F0502020204030204" pitchFamily="34" charset="0"/>
                <a:ea typeface="Calibri" panose="020F0502020204030204" pitchFamily="34" charset="0"/>
                <a:cs typeface="Calibri" panose="020F0502020204030204" pitchFamily="34" charset="0"/>
              </a:rPr>
              <a:t>.</a:t>
            </a:r>
          </a:p>
          <a:p>
            <a:endParaRPr lang="fr-FR" sz="1200" i="1" dirty="0">
              <a:solidFill>
                <a:srgbClr val="3E3E3E"/>
              </a:solidFill>
              <a:latin typeface="Calibri" panose="020F0502020204030204" pitchFamily="34" charset="0"/>
              <a:ea typeface="Calibri" panose="020F0502020204030204" pitchFamily="34" charset="0"/>
              <a:cs typeface="Calibri" panose="020F0502020204030204" pitchFamily="34" charset="0"/>
            </a:endParaRPr>
          </a:p>
          <a:p>
            <a:r>
              <a:rPr lang="fr-FR" sz="1200" i="1" dirty="0">
                <a:solidFill>
                  <a:srgbClr val="3E3E3E"/>
                </a:solidFill>
                <a:latin typeface="Calibri" panose="020F0502020204030204" pitchFamily="34" charset="0"/>
                <a:ea typeface="Calibri" panose="020F0502020204030204" pitchFamily="34" charset="0"/>
                <a:cs typeface="Calibri" panose="020F0502020204030204" pitchFamily="34" charset="0"/>
              </a:rPr>
              <a:t>In the formula </a:t>
            </a:r>
            <a:r>
              <a:rPr lang="fr-FR" sz="1200" i="1" dirty="0" err="1">
                <a:solidFill>
                  <a:srgbClr val="3E3E3E"/>
                </a:solidFill>
                <a:latin typeface="Calibri" panose="020F0502020204030204" pitchFamily="34" charset="0"/>
                <a:ea typeface="Calibri" panose="020F0502020204030204" pitchFamily="34" charset="0"/>
                <a:cs typeface="Calibri" panose="020F0502020204030204" pitchFamily="34" charset="0"/>
              </a:rPr>
              <a:t>you</a:t>
            </a:r>
            <a:r>
              <a:rPr lang="fr-FR" sz="1200" i="1"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200" i="1" dirty="0" err="1">
                <a:solidFill>
                  <a:srgbClr val="3E3E3E"/>
                </a:solidFill>
                <a:latin typeface="Calibri" panose="020F0502020204030204" pitchFamily="34" charset="0"/>
                <a:ea typeface="Calibri" panose="020F0502020204030204" pitchFamily="34" charset="0"/>
                <a:cs typeface="Calibri" panose="020F0502020204030204" pitchFamily="34" charset="0"/>
              </a:rPr>
              <a:t>still</a:t>
            </a:r>
            <a:r>
              <a:rPr lang="fr-FR" sz="1200" i="1"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200" i="1" dirty="0" err="1">
                <a:solidFill>
                  <a:srgbClr val="3E3E3E"/>
                </a:solidFill>
                <a:latin typeface="Calibri" panose="020F0502020204030204" pitchFamily="34" charset="0"/>
                <a:ea typeface="Calibri" panose="020F0502020204030204" pitchFamily="34" charset="0"/>
                <a:cs typeface="Calibri" panose="020F0502020204030204" pitchFamily="34" charset="0"/>
              </a:rPr>
              <a:t>find</a:t>
            </a:r>
            <a:r>
              <a:rPr lang="fr-FR" sz="1200" i="1" dirty="0">
                <a:solidFill>
                  <a:srgbClr val="3E3E3E"/>
                </a:solidFill>
                <a:latin typeface="Calibri" panose="020F0502020204030204" pitchFamily="34" charset="0"/>
                <a:ea typeface="Calibri" panose="020F0502020204030204" pitchFamily="34" charset="0"/>
                <a:cs typeface="Calibri" panose="020F0502020204030204" pitchFamily="34" charset="0"/>
              </a:rPr>
              <a:t> the </a:t>
            </a:r>
            <a:r>
              <a:rPr lang="fr-FR" sz="1200" i="1" dirty="0" err="1">
                <a:solidFill>
                  <a:srgbClr val="3E3E3E"/>
                </a:solidFill>
                <a:latin typeface="Calibri" panose="020F0502020204030204" pitchFamily="34" charset="0"/>
                <a:ea typeface="Calibri" panose="020F0502020204030204" pitchFamily="34" charset="0"/>
                <a:cs typeface="Calibri" panose="020F0502020204030204" pitchFamily="34" charset="0"/>
              </a:rPr>
              <a:t>hazelnut</a:t>
            </a:r>
            <a:r>
              <a:rPr lang="fr-FR" sz="1200" i="1" dirty="0">
                <a:solidFill>
                  <a:srgbClr val="3E3E3E"/>
                </a:solidFill>
                <a:latin typeface="Calibri" panose="020F0502020204030204" pitchFamily="34" charset="0"/>
                <a:ea typeface="Calibri" panose="020F0502020204030204" pitchFamily="34" charset="0"/>
                <a:cs typeface="Calibri" panose="020F0502020204030204" pitchFamily="34" charset="0"/>
              </a:rPr>
              <a:t> </a:t>
            </a:r>
            <a:r>
              <a:rPr lang="fr-FR" sz="1200" i="1" dirty="0" err="1">
                <a:solidFill>
                  <a:srgbClr val="3E3E3E"/>
                </a:solidFill>
                <a:latin typeface="Calibri" panose="020F0502020204030204" pitchFamily="34" charset="0"/>
                <a:ea typeface="Calibri" panose="020F0502020204030204" pitchFamily="34" charset="0"/>
                <a:cs typeface="Calibri" panose="020F0502020204030204" pitchFamily="34" charset="0"/>
              </a:rPr>
              <a:t>oil</a:t>
            </a:r>
            <a:r>
              <a:rPr lang="fr-FR" sz="1200" i="1" dirty="0">
                <a:solidFill>
                  <a:srgbClr val="3E3E3E"/>
                </a:solidFill>
                <a:latin typeface="Calibri" panose="020F0502020204030204" pitchFamily="34" charset="0"/>
                <a:ea typeface="Calibri" panose="020F0502020204030204" pitchFamily="34" charset="0"/>
                <a:cs typeface="Calibri" panose="020F0502020204030204" pitchFamily="34" charset="0"/>
              </a:rPr>
              <a:t> and the </a:t>
            </a:r>
            <a:r>
              <a:rPr lang="fr-FR" sz="1200" i="1" dirty="0" err="1">
                <a:solidFill>
                  <a:srgbClr val="3E3E3E"/>
                </a:solidFill>
                <a:latin typeface="Calibri" panose="020F0502020204030204" pitchFamily="34" charset="0"/>
                <a:ea typeface="Calibri" panose="020F0502020204030204" pitchFamily="34" charset="0"/>
                <a:cs typeface="Calibri" panose="020F0502020204030204" pitchFamily="34" charset="0"/>
              </a:rPr>
              <a:t>vitamins</a:t>
            </a:r>
            <a:r>
              <a:rPr lang="fr-FR" sz="1200" i="1" dirty="0">
                <a:solidFill>
                  <a:srgbClr val="3E3E3E"/>
                </a:solidFill>
                <a:latin typeface="Calibri" panose="020F0502020204030204" pitchFamily="34" charset="0"/>
                <a:ea typeface="Calibri" panose="020F0502020204030204" pitchFamily="34" charset="0"/>
                <a:cs typeface="Calibri" panose="020F0502020204030204" pitchFamily="34" charset="0"/>
              </a:rPr>
              <a:t> E and F. </a:t>
            </a:r>
          </a:p>
          <a:p>
            <a:pPr defTabSz="963631">
              <a:defRPr/>
            </a:pPr>
            <a:endParaRPr lang="fr-FR" sz="1200" dirty="0">
              <a:solidFill>
                <a:srgbClr val="FF0000"/>
              </a:solidFill>
            </a:endParaRPr>
          </a:p>
          <a:p>
            <a:pPr lvl="0"/>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Home use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In the </a:t>
            </a:r>
            <a:r>
              <a:rPr lang="fr-FR" sz="1200" kern="1200" dirty="0" err="1">
                <a:solidFill>
                  <a:schemeClr val="tx1"/>
                </a:solidFill>
                <a:effectLst/>
                <a:latin typeface="+mn-lt"/>
                <a:ea typeface="+mn-ea"/>
                <a:cs typeface="+mn-cs"/>
              </a:rPr>
              <a:t>morning</a:t>
            </a:r>
            <a:r>
              <a:rPr lang="fr-FR" sz="1200" kern="1200" dirty="0">
                <a:solidFill>
                  <a:schemeClr val="tx1"/>
                </a:solidFill>
                <a:effectLst/>
                <a:latin typeface="+mn-lt"/>
                <a:ea typeface="+mn-ea"/>
                <a:cs typeface="+mn-cs"/>
              </a:rPr>
              <a:t> and/or </a:t>
            </a:r>
            <a:r>
              <a:rPr lang="fr-FR" sz="1200" kern="1200" dirty="0" err="1">
                <a:solidFill>
                  <a:schemeClr val="tx1"/>
                </a:solidFill>
                <a:effectLst/>
                <a:latin typeface="+mn-lt"/>
                <a:ea typeface="+mn-ea"/>
                <a:cs typeface="+mn-cs"/>
              </a:rPr>
              <a:t>evening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after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cleansing</a:t>
            </a:r>
            <a:r>
              <a:rPr lang="fr-FR" sz="1200" kern="1200" dirty="0">
                <a:solidFill>
                  <a:schemeClr val="tx1"/>
                </a:solidFill>
                <a:effectLst/>
                <a:latin typeface="+mn-lt"/>
                <a:ea typeface="+mn-ea"/>
                <a:cs typeface="+mn-cs"/>
              </a:rPr>
              <a:t> and de-</a:t>
            </a:r>
            <a:r>
              <a:rPr lang="fr-FR" sz="1200" kern="1200" dirty="0" err="1">
                <a:solidFill>
                  <a:schemeClr val="tx1"/>
                </a:solidFill>
                <a:effectLst/>
                <a:latin typeface="+mn-lt"/>
                <a:ea typeface="+mn-ea"/>
                <a:cs typeface="+mn-cs"/>
              </a:rPr>
              <a:t>moistening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appropriate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Yon</a:t>
            </a:r>
            <a:r>
              <a:rPr lang="fr-FR" sz="1200" kern="1200" dirty="0">
                <a:solidFill>
                  <a:schemeClr val="tx1"/>
                </a:solidFill>
                <a:effectLst/>
                <a:latin typeface="+mn-lt"/>
                <a:ea typeface="+mn-ea"/>
                <a:cs typeface="+mn-cs"/>
              </a:rPr>
              <a:t>-Ka Lotion, </a:t>
            </a:r>
            <a:r>
              <a:rPr lang="fr-FR" sz="1200" kern="1200" dirty="0" err="1">
                <a:solidFill>
                  <a:schemeClr val="tx1"/>
                </a:solidFill>
                <a:effectLst/>
                <a:latin typeface="+mn-lt"/>
                <a:ea typeface="+mn-ea"/>
                <a:cs typeface="+mn-cs"/>
              </a:rPr>
              <a:t>apply</a:t>
            </a:r>
            <a:r>
              <a:rPr lang="fr-FR" sz="1200" kern="1200" dirty="0">
                <a:solidFill>
                  <a:schemeClr val="tx1"/>
                </a:solidFill>
                <a:effectLst/>
                <a:latin typeface="+mn-lt"/>
                <a:ea typeface="+mn-ea"/>
                <a:cs typeface="+mn-cs"/>
              </a:rPr>
              <a:t> a </a:t>
            </a:r>
            <a:r>
              <a:rPr lang="fr-FR" sz="1200" kern="1200" dirty="0" err="1">
                <a:solidFill>
                  <a:schemeClr val="tx1"/>
                </a:solidFill>
                <a:effectLst/>
                <a:latin typeface="+mn-lt"/>
                <a:ea typeface="+mn-ea"/>
                <a:cs typeface="+mn-cs"/>
              </a:rPr>
              <a:t>thin</a:t>
            </a:r>
            <a:r>
              <a:rPr lang="fr-FR" sz="1200" kern="1200" dirty="0">
                <a:solidFill>
                  <a:schemeClr val="tx1"/>
                </a:solidFill>
                <a:effectLst/>
                <a:latin typeface="+mn-lt"/>
                <a:ea typeface="+mn-ea"/>
                <a:cs typeface="+mn-cs"/>
              </a:rPr>
              <a:t> layer of Nutri-Contour </a:t>
            </a:r>
            <a:r>
              <a:rPr lang="fr-FR" sz="1200" kern="1200" dirty="0" err="1">
                <a:solidFill>
                  <a:schemeClr val="tx1"/>
                </a:solidFill>
                <a:effectLst/>
                <a:latin typeface="+mn-lt"/>
                <a:ea typeface="+mn-ea"/>
                <a:cs typeface="+mn-cs"/>
              </a:rPr>
              <a:t>cream</a:t>
            </a:r>
            <a:r>
              <a:rPr lang="fr-FR" sz="1200" kern="1200" dirty="0">
                <a:solidFill>
                  <a:schemeClr val="tx1"/>
                </a:solidFill>
                <a:effectLst/>
                <a:latin typeface="+mn-lt"/>
                <a:ea typeface="+mn-ea"/>
                <a:cs typeface="+mn-cs"/>
              </a:rPr>
              <a:t> to the </a:t>
            </a:r>
            <a:r>
              <a:rPr lang="fr-FR" sz="1200" kern="1200" dirty="0" err="1">
                <a:solidFill>
                  <a:schemeClr val="tx1"/>
                </a:solidFill>
                <a:effectLst/>
                <a:latin typeface="+mn-lt"/>
                <a:ea typeface="+mn-ea"/>
                <a:cs typeface="+mn-cs"/>
              </a:rPr>
              <a:t>lip</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eye</a:t>
            </a:r>
            <a:r>
              <a:rPr lang="fr-FR" sz="1200" kern="1200" dirty="0">
                <a:solidFill>
                  <a:schemeClr val="tx1"/>
                </a:solidFill>
                <a:effectLst/>
                <a:latin typeface="+mn-lt"/>
                <a:ea typeface="+mn-ea"/>
                <a:cs typeface="+mn-cs"/>
              </a:rPr>
              <a:t> area - one </a:t>
            </a:r>
            <a:r>
              <a:rPr lang="fr-FR" sz="1200" kern="1200" dirty="0" err="1">
                <a:solidFill>
                  <a:schemeClr val="tx1"/>
                </a:solidFill>
                <a:effectLst/>
                <a:latin typeface="+mn-lt"/>
                <a:ea typeface="+mn-ea"/>
                <a:cs typeface="+mn-cs"/>
              </a:rPr>
              <a:t>pea-sized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amount</a:t>
            </a:r>
            <a:r>
              <a:rPr lang="fr-FR" sz="1200" kern="1200" dirty="0">
                <a:solidFill>
                  <a:schemeClr val="tx1"/>
                </a:solidFill>
                <a:effectLst/>
                <a:latin typeface="+mn-lt"/>
                <a:ea typeface="+mn-ea"/>
                <a:cs typeface="+mn-cs"/>
              </a:rPr>
              <a:t> per area. </a:t>
            </a:r>
            <a:r>
              <a:rPr lang="fr-FR" sz="1200" kern="1200" dirty="0" err="1">
                <a:solidFill>
                  <a:schemeClr val="tx1"/>
                </a:solidFill>
                <a:effectLst/>
                <a:latin typeface="+mn-lt"/>
                <a:ea typeface="+mn-ea"/>
                <a:cs typeface="+mn-cs"/>
              </a:rPr>
              <a:t>Gently</a:t>
            </a:r>
            <a:r>
              <a:rPr lang="fr-FR" sz="1200" kern="1200" dirty="0">
                <a:solidFill>
                  <a:schemeClr val="tx1"/>
                </a:solidFill>
                <a:effectLst/>
                <a:latin typeface="+mn-lt"/>
                <a:ea typeface="+mn-ea"/>
                <a:cs typeface="+mn-cs"/>
              </a:rPr>
              <a:t> massage </a:t>
            </a:r>
            <a:r>
              <a:rPr lang="fr-FR" sz="1200" kern="1200" dirty="0" err="1">
                <a:solidFill>
                  <a:schemeClr val="tx1"/>
                </a:solidFill>
                <a:effectLst/>
                <a:latin typeface="+mn-lt"/>
                <a:ea typeface="+mn-ea"/>
                <a:cs typeface="+mn-cs"/>
              </a:rPr>
              <a:t>it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into</a:t>
            </a:r>
            <a:r>
              <a:rPr lang="fr-FR" sz="1200" kern="1200" dirty="0">
                <a:solidFill>
                  <a:schemeClr val="tx1"/>
                </a:solidFill>
                <a:effectLst/>
                <a:latin typeface="+mn-lt"/>
                <a:ea typeface="+mn-ea"/>
                <a:cs typeface="+mn-cs"/>
              </a:rPr>
              <a:t> the skin. </a:t>
            </a:r>
            <a:r>
              <a:rPr lang="fr-FR" sz="1200" kern="1200" dirty="0" err="1">
                <a:solidFill>
                  <a:schemeClr val="tx1"/>
                </a:solidFill>
                <a:effectLst/>
                <a:latin typeface="+mn-lt"/>
                <a:ea typeface="+mn-ea"/>
                <a:cs typeface="+mn-cs"/>
              </a:rPr>
              <a:t>Pay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particular</a:t>
            </a:r>
            <a:r>
              <a:rPr lang="fr-FR" sz="1200" kern="1200" dirty="0">
                <a:solidFill>
                  <a:schemeClr val="tx1"/>
                </a:solidFill>
                <a:effectLst/>
                <a:latin typeface="+mn-lt"/>
                <a:ea typeface="+mn-ea"/>
                <a:cs typeface="+mn-cs"/>
              </a:rPr>
              <a:t> attention to </a:t>
            </a:r>
            <a:r>
              <a:rPr lang="fr-FR" sz="1200" kern="1200" dirty="0" err="1">
                <a:solidFill>
                  <a:schemeClr val="tx1"/>
                </a:solidFill>
                <a:effectLst/>
                <a:latin typeface="+mn-lt"/>
                <a:ea typeface="+mn-ea"/>
                <a:cs typeface="+mn-cs"/>
              </a:rPr>
              <a:t>crow's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feet</a:t>
            </a:r>
            <a:r>
              <a:rPr lang="fr-FR" sz="1200" kern="1200" dirty="0">
                <a:solidFill>
                  <a:schemeClr val="tx1"/>
                </a:solidFill>
                <a:effectLst/>
                <a:latin typeface="+mn-lt"/>
                <a:ea typeface="+mn-ea"/>
                <a:cs typeface="+mn-cs"/>
              </a:rPr>
              <a:t>. </a:t>
            </a:r>
            <a:r>
              <a:rPr lang="fr-FR" sz="1200" u="sng" kern="1200" dirty="0">
                <a:solidFill>
                  <a:schemeClr val="tx1"/>
                </a:solidFill>
                <a:effectLst/>
                <a:latin typeface="+mn-lt"/>
                <a:ea typeface="+mn-ea"/>
                <a:cs typeface="+mn-cs"/>
              </a:rPr>
              <a:t>Use in the </a:t>
            </a:r>
            <a:r>
              <a:rPr lang="fr-FR" sz="1200" u="sng" kern="1200" dirty="0" err="1">
                <a:solidFill>
                  <a:schemeClr val="tx1"/>
                </a:solidFill>
                <a:effectLst/>
                <a:latin typeface="+mn-lt"/>
                <a:ea typeface="+mn-ea"/>
                <a:cs typeface="+mn-cs"/>
              </a:rPr>
              <a:t>treatment</a:t>
            </a:r>
            <a:r>
              <a:rPr lang="fr-FR" sz="1200" u="sng" kern="1200" dirty="0">
                <a:solidFill>
                  <a:schemeClr val="tx1"/>
                </a:solidFill>
                <a:effectLst/>
                <a:latin typeface="+mn-lt"/>
                <a:ea typeface="+mn-ea"/>
                <a:cs typeface="+mn-cs"/>
              </a:rPr>
              <a:t> room</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Tips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Are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lips</a:t>
            </a:r>
            <a:r>
              <a:rPr lang="fr-FR" sz="1200" kern="1200" dirty="0">
                <a:solidFill>
                  <a:schemeClr val="tx1"/>
                </a:solidFill>
                <a:effectLst/>
                <a:latin typeface="+mn-lt"/>
                <a:ea typeface="+mn-ea"/>
                <a:cs typeface="+mn-cs"/>
              </a:rPr>
              <a:t> dry and </a:t>
            </a:r>
            <a:r>
              <a:rPr lang="fr-FR" sz="1200" kern="1200" dirty="0" err="1">
                <a:solidFill>
                  <a:schemeClr val="tx1"/>
                </a:solidFill>
                <a:effectLst/>
                <a:latin typeface="+mn-lt"/>
                <a:ea typeface="+mn-ea"/>
                <a:cs typeface="+mn-cs"/>
              </a:rPr>
              <a:t>chapped</a:t>
            </a:r>
            <a:r>
              <a:rPr lang="fr-FR" sz="1200" kern="1200" dirty="0">
                <a:solidFill>
                  <a:schemeClr val="tx1"/>
                </a:solidFill>
                <a:effectLst/>
                <a:latin typeface="+mn-lt"/>
                <a:ea typeface="+mn-ea"/>
                <a:cs typeface="+mn-cs"/>
              </a:rPr>
              <a:t>? Apply a </a:t>
            </a:r>
            <a:r>
              <a:rPr lang="fr-FR" sz="1200" kern="1200" dirty="0" err="1">
                <a:solidFill>
                  <a:schemeClr val="tx1"/>
                </a:solidFill>
                <a:effectLst/>
                <a:latin typeface="+mn-lt"/>
                <a:ea typeface="+mn-ea"/>
                <a:cs typeface="+mn-cs"/>
              </a:rPr>
              <a:t>thick</a:t>
            </a:r>
            <a:r>
              <a:rPr lang="fr-FR" sz="1200" kern="1200" dirty="0">
                <a:solidFill>
                  <a:schemeClr val="tx1"/>
                </a:solidFill>
                <a:effectLst/>
                <a:latin typeface="+mn-lt"/>
                <a:ea typeface="+mn-ea"/>
                <a:cs typeface="+mn-cs"/>
              </a:rPr>
              <a:t> layer of Nutri-Contour in the </a:t>
            </a:r>
            <a:r>
              <a:rPr lang="fr-FR" sz="1200" kern="1200" dirty="0" err="1">
                <a:solidFill>
                  <a:schemeClr val="tx1"/>
                </a:solidFill>
                <a:effectLst/>
                <a:latin typeface="+mn-lt"/>
                <a:ea typeface="+mn-ea"/>
                <a:cs typeface="+mn-cs"/>
              </a:rPr>
              <a:t>evening</a:t>
            </a:r>
            <a:r>
              <a:rPr lang="fr-FR" sz="1200" kern="1200" dirty="0">
                <a:solidFill>
                  <a:schemeClr val="tx1"/>
                </a:solidFill>
                <a:effectLst/>
                <a:latin typeface="+mn-lt"/>
                <a:ea typeface="+mn-ea"/>
                <a:cs typeface="+mn-cs"/>
              </a:rPr>
              <a:t>. A simple </a:t>
            </a:r>
            <a:r>
              <a:rPr lang="fr-FR" sz="1200" kern="1200" dirty="0" err="1">
                <a:solidFill>
                  <a:schemeClr val="tx1"/>
                </a:solidFill>
                <a:effectLst/>
                <a:latin typeface="+mn-lt"/>
                <a:ea typeface="+mn-ea"/>
                <a:cs typeface="+mn-cs"/>
              </a:rPr>
              <a:t>gesture</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make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lips</a:t>
            </a:r>
            <a:r>
              <a:rPr lang="fr-FR" sz="1200" kern="1200" dirty="0">
                <a:solidFill>
                  <a:schemeClr val="tx1"/>
                </a:solidFill>
                <a:effectLst/>
                <a:latin typeface="+mn-lt"/>
                <a:ea typeface="+mn-ea"/>
                <a:cs typeface="+mn-cs"/>
              </a:rPr>
              <a:t> soft, </a:t>
            </a:r>
            <a:r>
              <a:rPr lang="fr-FR" sz="1200" kern="1200" dirty="0" err="1">
                <a:solidFill>
                  <a:schemeClr val="tx1"/>
                </a:solidFill>
                <a:effectLst/>
                <a:latin typeface="+mn-lt"/>
                <a:ea typeface="+mn-ea"/>
                <a:cs typeface="+mn-cs"/>
              </a:rPr>
              <a:t>naturally</a:t>
            </a:r>
            <a:r>
              <a:rPr lang="fr-FR" sz="1200" kern="1200" dirty="0">
                <a:solidFill>
                  <a:schemeClr val="tx1"/>
                </a:solidFill>
                <a:effectLst/>
                <a:latin typeface="+mn-lt"/>
                <a:ea typeface="+mn-ea"/>
                <a:cs typeface="+mn-cs"/>
              </a:rPr>
              <a:t>! </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Product </a:t>
            </a:r>
            <a:r>
              <a:rPr lang="fr-FR" sz="1200" u="sng" kern="1200" dirty="0" err="1">
                <a:solidFill>
                  <a:schemeClr val="tx1"/>
                </a:solidFill>
                <a:effectLst/>
                <a:latin typeface="+mn-lt"/>
                <a:ea typeface="+mn-ea"/>
                <a:cs typeface="+mn-cs"/>
              </a:rPr>
              <a:t>advantages</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2 in 1: </a:t>
            </a:r>
            <a:r>
              <a:rPr lang="fr-FR" sz="1200" kern="1200" dirty="0" err="1">
                <a:solidFill>
                  <a:schemeClr val="tx1"/>
                </a:solidFill>
                <a:effectLst/>
                <a:latin typeface="+mn-lt"/>
                <a:ea typeface="+mn-ea"/>
                <a:cs typeface="+mn-cs"/>
              </a:rPr>
              <a:t>eyes</a:t>
            </a:r>
            <a:r>
              <a:rPr lang="fr-FR" sz="1200" kern="1200" dirty="0">
                <a:solidFill>
                  <a:schemeClr val="tx1"/>
                </a:solidFill>
                <a:effectLst/>
                <a:latin typeface="+mn-lt"/>
                <a:ea typeface="+mn-ea"/>
                <a:cs typeface="+mn-cs"/>
              </a:rPr>
              <a:t> &amp; </a:t>
            </a:r>
            <a:r>
              <a:rPr lang="fr-FR" sz="1200" kern="1200" dirty="0" err="1">
                <a:solidFill>
                  <a:schemeClr val="tx1"/>
                </a:solidFill>
                <a:effectLst/>
                <a:latin typeface="+mn-lt"/>
                <a:ea typeface="+mn-ea"/>
                <a:cs typeface="+mn-cs"/>
              </a:rPr>
              <a:t>lips</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Triple use: </a:t>
            </a:r>
            <a:r>
              <a:rPr lang="fr-FR" sz="1200" kern="1200" dirty="0" err="1">
                <a:solidFill>
                  <a:schemeClr val="tx1"/>
                </a:solidFill>
                <a:effectLst/>
                <a:latin typeface="+mn-lt"/>
                <a:ea typeface="+mn-ea"/>
                <a:cs typeface="+mn-cs"/>
              </a:rPr>
              <a:t>daily</a:t>
            </a:r>
            <a:r>
              <a:rPr lang="fr-FR" sz="1200" kern="1200" dirty="0">
                <a:solidFill>
                  <a:schemeClr val="tx1"/>
                </a:solidFill>
                <a:effectLst/>
                <a:latin typeface="+mn-lt"/>
                <a:ea typeface="+mn-ea"/>
                <a:cs typeface="+mn-cs"/>
              </a:rPr>
              <a:t>, SOS </a:t>
            </a:r>
            <a:r>
              <a:rPr lang="fr-FR" sz="1200" kern="1200" dirty="0" err="1">
                <a:solidFill>
                  <a:schemeClr val="tx1"/>
                </a:solidFill>
                <a:effectLst/>
                <a:latin typeface="+mn-lt"/>
                <a:ea typeface="+mn-ea"/>
                <a:cs typeface="+mn-cs"/>
              </a:rPr>
              <a:t>chapped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lip</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balm</a:t>
            </a:r>
            <a:r>
              <a:rPr lang="fr-FR" sz="1200" kern="1200" dirty="0">
                <a:solidFill>
                  <a:schemeClr val="tx1"/>
                </a:solidFill>
                <a:effectLst/>
                <a:latin typeface="+mn-lt"/>
                <a:ea typeface="+mn-ea"/>
                <a:cs typeface="+mn-cs"/>
              </a:rPr>
              <a:t>, sleeping </a:t>
            </a:r>
            <a:r>
              <a:rPr lang="fr-FR" sz="1200" kern="1200" dirty="0" err="1">
                <a:solidFill>
                  <a:schemeClr val="tx1"/>
                </a:solidFill>
                <a:effectLst/>
                <a:latin typeface="+mn-lt"/>
                <a:ea typeface="+mn-ea"/>
                <a:cs typeface="+mn-cs"/>
              </a:rPr>
              <a:t>mask</a:t>
            </a:r>
            <a:endParaRPr lang="fr-FR"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Contains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hazelnut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oil</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chamomile</a:t>
            </a:r>
            <a:r>
              <a:rPr lang="fr-FR" sz="1200" kern="1200" dirty="0">
                <a:solidFill>
                  <a:schemeClr val="tx1"/>
                </a:solidFill>
                <a:effectLst/>
                <a:latin typeface="+mn-lt"/>
                <a:ea typeface="+mn-ea"/>
                <a:cs typeface="+mn-cs"/>
              </a:rPr>
              <a:t> </a:t>
            </a:r>
          </a:p>
          <a:p>
            <a:pPr lvl="0"/>
            <a:r>
              <a:rPr lang="fr-FR" sz="1200" kern="1200" dirty="0" err="1">
                <a:solidFill>
                  <a:schemeClr val="tx1"/>
                </a:solidFill>
                <a:effectLst/>
                <a:latin typeface="+mn-lt"/>
                <a:ea typeface="+mn-ea"/>
                <a:cs typeface="+mn-cs"/>
              </a:rPr>
              <a:t>Nourishes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moisturizes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smoothes</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eye</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lip</a:t>
            </a:r>
            <a:r>
              <a:rPr lang="fr-FR" sz="1200" kern="1200" dirty="0">
                <a:solidFill>
                  <a:schemeClr val="tx1"/>
                </a:solidFill>
                <a:effectLst/>
                <a:latin typeface="+mn-lt"/>
                <a:ea typeface="+mn-ea"/>
                <a:cs typeface="+mn-cs"/>
              </a:rPr>
              <a:t> area </a:t>
            </a:r>
          </a:p>
          <a:p>
            <a:pPr lvl="0"/>
            <a:r>
              <a:rPr lang="fr-FR" sz="1200" kern="1200" dirty="0" err="1">
                <a:solidFill>
                  <a:schemeClr val="tx1"/>
                </a:solidFill>
                <a:effectLst/>
                <a:latin typeface="+mn-lt"/>
                <a:ea typeface="+mn-ea"/>
                <a:cs typeface="+mn-cs"/>
              </a:rPr>
              <a:t>Prevents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wrinkles</a:t>
            </a:r>
            <a:r>
              <a:rPr lang="fr-FR" sz="1200" kern="1200" dirty="0">
                <a:solidFill>
                  <a:schemeClr val="tx1"/>
                </a:solidFill>
                <a:effectLst/>
                <a:latin typeface="+mn-lt"/>
                <a:ea typeface="+mn-ea"/>
                <a:cs typeface="+mn-cs"/>
              </a:rPr>
              <a:t> and fine </a:t>
            </a:r>
            <a:r>
              <a:rPr lang="fr-FR" sz="1200" kern="1200" dirty="0" err="1">
                <a:solidFill>
                  <a:schemeClr val="tx1"/>
                </a:solidFill>
                <a:effectLst/>
                <a:latin typeface="+mn-lt"/>
                <a:ea typeface="+mn-ea"/>
                <a:cs typeface="+mn-cs"/>
              </a:rPr>
              <a:t>lines</a:t>
            </a:r>
            <a:endParaRPr lang="fr-FR"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Creamy</a:t>
            </a:r>
            <a:r>
              <a:rPr lang="fr-FR" sz="1200" kern="1200" dirty="0">
                <a:solidFill>
                  <a:schemeClr val="tx1"/>
                </a:solidFill>
                <a:effectLst/>
                <a:latin typeface="+mn-lt"/>
                <a:ea typeface="+mn-ea"/>
                <a:cs typeface="+mn-cs"/>
              </a:rPr>
              <a:t> texture </a:t>
            </a:r>
            <a:r>
              <a:rPr lang="fr-FR" sz="1200" kern="1200" dirty="0" err="1">
                <a:solidFill>
                  <a:schemeClr val="tx1"/>
                </a:solidFill>
                <a:effectLst/>
                <a:latin typeface="+mn-lt"/>
                <a:ea typeface="+mn-ea"/>
                <a:cs typeface="+mn-cs"/>
              </a:rPr>
              <a:t>that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penetrates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quickly</a:t>
            </a:r>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0" u="sng"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C39CD1-3524-46B3-A33D-3A96A6148A9B}" type="slidenum">
              <a:rPr lang="fr-FR" smtClean="0"/>
              <a:t>29</a:t>
            </a:fld>
            <a:endParaRPr lang="fr-FR"/>
          </a:p>
        </p:txBody>
      </p:sp>
    </p:spTree>
    <p:extLst>
      <p:ext uri="{BB962C8B-B14F-4D97-AF65-F5344CB8AC3E}">
        <p14:creationId xmlns:p14="http://schemas.microsoft.com/office/powerpoint/2010/main" val="3014528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4574" y="5167129"/>
            <a:ext cx="5396595" cy="4895906"/>
          </a:xfrm>
        </p:spPr>
        <p:txBody>
          <a:bodyPr>
            <a:normAutofit/>
          </a:bodyPr>
          <a:lstStyle/>
          <a:p>
            <a:pPr marL="228600" indent="-228600" algn="l">
              <a:buFont typeface="Wingdings"/>
              <a:buAutoNum type="arabicPeriod"/>
            </a:pPr>
            <a:r>
              <a:rPr lang="fr-FR" altLang="fr-FR" b="0" dirty="0" err="1"/>
              <a:t>What</a:t>
            </a:r>
            <a:r>
              <a:rPr lang="fr-FR" altLang="fr-FR" b="0" dirty="0"/>
              <a:t> </a:t>
            </a:r>
            <a:r>
              <a:rPr lang="fr-FR" altLang="fr-FR" b="0" dirty="0" err="1"/>
              <a:t>happens</a:t>
            </a:r>
            <a:r>
              <a:rPr lang="fr-FR" altLang="fr-FR" b="0" dirty="0"/>
              <a:t> to the </a:t>
            </a:r>
            <a:r>
              <a:rPr lang="fr-FR" altLang="fr-FR" b="0" dirty="0" err="1"/>
              <a:t>hydrolipidic</a:t>
            </a:r>
            <a:r>
              <a:rPr lang="fr-FR" altLang="fr-FR" b="0" dirty="0"/>
              <a:t> film </a:t>
            </a:r>
            <a:r>
              <a:rPr lang="fr-FR" altLang="fr-FR" b="0" dirty="0" err="1"/>
              <a:t>when</a:t>
            </a:r>
            <a:r>
              <a:rPr lang="fr-FR" altLang="fr-FR" b="0" dirty="0"/>
              <a:t> the skin </a:t>
            </a:r>
            <a:r>
              <a:rPr lang="fr-FR" altLang="fr-FR" b="0" dirty="0" err="1"/>
              <a:t>is</a:t>
            </a:r>
            <a:r>
              <a:rPr lang="fr-FR" altLang="fr-FR" b="0" dirty="0"/>
              <a:t> normal? HYDROLIPIDIC FILM INTACTUV</a:t>
            </a:r>
          </a:p>
          <a:p>
            <a:pPr marL="171450" indent="-171450" algn="l">
              <a:buFont typeface="Arial" panose="020B0604020202020204" pitchFamily="34" charset="0"/>
              <a:buChar char="•"/>
            </a:pPr>
            <a:r>
              <a:rPr lang="fr-FR" altLang="fr-FR" b="0" dirty="0"/>
              <a:t>rays and </a:t>
            </a:r>
            <a:r>
              <a:rPr lang="fr-FR" altLang="fr-FR" b="0" dirty="0" err="1"/>
              <a:t>external</a:t>
            </a:r>
            <a:r>
              <a:rPr lang="fr-FR" altLang="fr-FR" b="0" dirty="0"/>
              <a:t> </a:t>
            </a:r>
            <a:r>
              <a:rPr lang="fr-FR" altLang="fr-FR" b="0" dirty="0" err="1"/>
              <a:t>aggression</a:t>
            </a:r>
            <a:r>
              <a:rPr lang="fr-FR" altLang="fr-FR" b="0" dirty="0"/>
              <a:t> </a:t>
            </a:r>
            <a:r>
              <a:rPr lang="fr-FR" altLang="fr-FR" b="0" dirty="0" err="1"/>
              <a:t>partially</a:t>
            </a:r>
            <a:r>
              <a:rPr lang="fr-FR" altLang="fr-FR" b="0" dirty="0"/>
              <a:t> </a:t>
            </a:r>
            <a:r>
              <a:rPr lang="fr-FR" altLang="fr-FR" b="0" dirty="0" err="1"/>
              <a:t>stopped</a:t>
            </a:r>
            <a:endParaRPr lang="fr-FR" altLang="fr-FR" b="0" dirty="0"/>
          </a:p>
          <a:p>
            <a:pPr marL="171450" indent="-171450" algn="l">
              <a:buFont typeface="Arial" panose="020B0604020202020204" pitchFamily="34" charset="0"/>
              <a:buChar char="•"/>
            </a:pPr>
            <a:r>
              <a:rPr lang="fr-FR" altLang="fr-FR" b="0" dirty="0"/>
              <a:t>Water </a:t>
            </a:r>
            <a:r>
              <a:rPr lang="fr-FR" altLang="fr-FR" b="0" dirty="0" err="1"/>
              <a:t>retained</a:t>
            </a:r>
            <a:endParaRPr lang="fr-FR" altLang="fr-FR" b="0" dirty="0"/>
          </a:p>
          <a:p>
            <a:pPr marL="228600" indent="-228600" algn="l">
              <a:buFont typeface="Wingdings"/>
              <a:buAutoNum type="arabicPeriod"/>
            </a:pPr>
            <a:endParaRPr lang="fr-FR" altLang="fr-FR" b="0" dirty="0"/>
          </a:p>
          <a:p>
            <a:pPr marL="228600" indent="-228600" algn="l">
              <a:buFont typeface="Wingdings"/>
              <a:buAutoNum type="arabicPeriod"/>
            </a:pPr>
            <a:r>
              <a:rPr lang="fr-FR" altLang="fr-FR" b="0" dirty="0" err="1"/>
              <a:t>What</a:t>
            </a:r>
            <a:r>
              <a:rPr lang="fr-FR" altLang="fr-FR" b="0" dirty="0"/>
              <a:t> </a:t>
            </a:r>
            <a:r>
              <a:rPr lang="fr-FR" altLang="fr-FR" b="0" dirty="0" err="1"/>
              <a:t>happens</a:t>
            </a:r>
            <a:r>
              <a:rPr lang="fr-FR" altLang="fr-FR" b="0" dirty="0"/>
              <a:t> to the </a:t>
            </a:r>
            <a:r>
              <a:rPr lang="fr-FR" altLang="fr-FR" b="0" dirty="0" err="1"/>
              <a:t>hydrolipidic</a:t>
            </a:r>
            <a:r>
              <a:rPr lang="fr-FR" altLang="fr-FR" b="0" dirty="0"/>
              <a:t> film </a:t>
            </a:r>
            <a:r>
              <a:rPr lang="fr-FR" altLang="fr-FR" b="0" dirty="0" err="1"/>
              <a:t>when</a:t>
            </a:r>
            <a:r>
              <a:rPr lang="fr-FR" altLang="fr-FR" b="0" dirty="0"/>
              <a:t> the skin </a:t>
            </a:r>
            <a:r>
              <a:rPr lang="fr-FR" altLang="fr-FR" b="0" dirty="0" err="1"/>
              <a:t>is</a:t>
            </a:r>
            <a:r>
              <a:rPr lang="fr-FR" altLang="fr-FR" b="0" dirty="0"/>
              <a:t> dry? HYDROLIPIDIC FILM DAMAGEDUV </a:t>
            </a:r>
          </a:p>
          <a:p>
            <a:pPr marL="171450" indent="-171450" algn="l">
              <a:buFont typeface="Arial" panose="020B0604020202020204" pitchFamily="34" charset="0"/>
              <a:buChar char="•"/>
            </a:pPr>
            <a:r>
              <a:rPr lang="fr-FR" altLang="fr-FR" b="0" dirty="0"/>
              <a:t>rays and </a:t>
            </a:r>
            <a:r>
              <a:rPr lang="fr-FR" altLang="fr-FR" b="0" dirty="0" err="1"/>
              <a:t>external</a:t>
            </a:r>
            <a:r>
              <a:rPr lang="fr-FR" altLang="fr-FR" b="0" dirty="0"/>
              <a:t> </a:t>
            </a:r>
            <a:r>
              <a:rPr lang="fr-FR" altLang="fr-FR" b="0" dirty="0" err="1"/>
              <a:t>aggressions</a:t>
            </a:r>
            <a:r>
              <a:rPr lang="fr-FR" altLang="fr-FR" b="0" dirty="0"/>
              <a:t> </a:t>
            </a:r>
            <a:r>
              <a:rPr lang="fr-FR" altLang="fr-FR" b="0" dirty="0" err="1"/>
              <a:t>penetrate</a:t>
            </a:r>
            <a:r>
              <a:rPr lang="fr-FR" altLang="fr-FR" b="0" dirty="0"/>
              <a:t> </a:t>
            </a:r>
            <a:r>
              <a:rPr lang="fr-FR" altLang="fr-FR" b="0" dirty="0" err="1"/>
              <a:t>further</a:t>
            </a:r>
            <a:endParaRPr lang="fr-FR" altLang="fr-FR" b="0" dirty="0"/>
          </a:p>
          <a:p>
            <a:pPr marL="171450" indent="-171450" algn="l">
              <a:buFont typeface="Arial" panose="020B0604020202020204" pitchFamily="34" charset="0"/>
              <a:buChar char="•"/>
            </a:pPr>
            <a:r>
              <a:rPr lang="fr-FR" altLang="fr-FR" b="0" dirty="0"/>
              <a:t>Water </a:t>
            </a:r>
            <a:r>
              <a:rPr lang="fr-FR" altLang="fr-FR" b="0" dirty="0" err="1"/>
              <a:t>evaporation</a:t>
            </a:r>
            <a:r>
              <a:rPr lang="fr-FR" altLang="fr-FR" b="0" dirty="0"/>
              <a:t> ++</a:t>
            </a:r>
          </a:p>
          <a:p>
            <a:pPr marL="228600" indent="-228600" algn="l">
              <a:buFont typeface="Wingdings"/>
              <a:buAutoNum type="arabicPeriod"/>
            </a:pPr>
            <a:endParaRPr lang="fr-FR" altLang="fr-FR" b="1" dirty="0"/>
          </a:p>
          <a:p>
            <a:pPr algn="l">
              <a:buFont typeface="Wingdings"/>
              <a:buNone/>
            </a:pPr>
            <a:r>
              <a:rPr lang="fr-FR" altLang="fr-FR" b="1" dirty="0"/>
              <a:t>The </a:t>
            </a:r>
            <a:r>
              <a:rPr lang="fr-FR" altLang="fr-FR" b="1" dirty="0" err="1"/>
              <a:t>difference</a:t>
            </a:r>
            <a:r>
              <a:rPr lang="fr-FR" altLang="fr-FR" b="1" dirty="0"/>
              <a:t> </a:t>
            </a:r>
            <a:r>
              <a:rPr lang="fr-FR" altLang="fr-FR" b="1" dirty="0" err="1"/>
              <a:t>between</a:t>
            </a:r>
            <a:r>
              <a:rPr lang="fr-FR" altLang="fr-FR" b="1" dirty="0"/>
              <a:t> dry skin and normal skin = </a:t>
            </a:r>
            <a:r>
              <a:rPr lang="fr-FR" altLang="fr-FR" b="1" dirty="0" err="1"/>
              <a:t>defective</a:t>
            </a:r>
            <a:r>
              <a:rPr lang="fr-FR" altLang="fr-FR" b="1" dirty="0"/>
              <a:t> structure :</a:t>
            </a:r>
          </a:p>
          <a:p>
            <a:pPr marL="171450" indent="-171450" algn="l">
              <a:buFontTx/>
              <a:buChar char="-"/>
            </a:pPr>
            <a:r>
              <a:rPr lang="fr-FR" altLang="fr-FR" b="0" dirty="0" err="1"/>
              <a:t>Damaged</a:t>
            </a:r>
            <a:r>
              <a:rPr lang="fr-FR" altLang="fr-FR" b="0" dirty="0"/>
              <a:t> </a:t>
            </a:r>
            <a:r>
              <a:rPr lang="fr-FR" altLang="fr-FR" b="0" dirty="0" err="1"/>
              <a:t>hydrolipidic</a:t>
            </a:r>
            <a:r>
              <a:rPr lang="fr-FR" altLang="fr-FR" b="0" dirty="0"/>
              <a:t> film</a:t>
            </a:r>
          </a:p>
          <a:p>
            <a:pPr marL="171450" indent="-171450" algn="l">
              <a:buFontTx/>
              <a:buChar char="-"/>
            </a:pPr>
            <a:r>
              <a:rPr lang="fr-FR" altLang="fr-FR" b="0" dirty="0" err="1"/>
              <a:t>Sensitivity</a:t>
            </a:r>
            <a:r>
              <a:rPr lang="fr-FR" altLang="fr-FR" b="0" dirty="0"/>
              <a:t> to </a:t>
            </a:r>
            <a:r>
              <a:rPr lang="fr-FR" altLang="fr-FR" b="0" dirty="0" err="1"/>
              <a:t>external</a:t>
            </a:r>
            <a:r>
              <a:rPr lang="fr-FR" altLang="fr-FR" b="0" dirty="0"/>
              <a:t> </a:t>
            </a:r>
            <a:r>
              <a:rPr lang="fr-FR" altLang="fr-FR" b="0" dirty="0" err="1"/>
              <a:t>aggressions</a:t>
            </a:r>
            <a:r>
              <a:rPr lang="fr-FR" altLang="fr-FR" b="0" dirty="0"/>
              <a:t> -&gt; more sensitive to </a:t>
            </a:r>
            <a:r>
              <a:rPr lang="fr-FR" altLang="fr-FR" b="0" dirty="0" err="1"/>
              <a:t>external</a:t>
            </a:r>
            <a:r>
              <a:rPr lang="fr-FR" altLang="fr-FR" b="0" dirty="0"/>
              <a:t> agressions</a:t>
            </a:r>
          </a:p>
          <a:p>
            <a:pPr marL="171450" indent="-171450" algn="l">
              <a:buFontTx/>
              <a:buChar char="-"/>
            </a:pPr>
            <a:r>
              <a:rPr lang="fr-FR" altLang="fr-FR" b="0" dirty="0" err="1"/>
              <a:t>Lack</a:t>
            </a:r>
            <a:r>
              <a:rPr lang="fr-FR" altLang="fr-FR" b="0" dirty="0"/>
              <a:t> of </a:t>
            </a:r>
            <a:r>
              <a:rPr lang="fr-FR" altLang="fr-FR" b="0" dirty="0" err="1"/>
              <a:t>lipids</a:t>
            </a:r>
            <a:r>
              <a:rPr lang="fr-FR" altLang="fr-FR" b="0" dirty="0"/>
              <a:t> -&gt; </a:t>
            </a:r>
            <a:r>
              <a:rPr lang="fr-FR" altLang="fr-FR" b="0" dirty="0" err="1"/>
              <a:t>problem</a:t>
            </a:r>
            <a:r>
              <a:rPr lang="fr-FR" altLang="fr-FR" b="0" dirty="0"/>
              <a:t> of cellular </a:t>
            </a:r>
            <a:r>
              <a:rPr lang="fr-FR" altLang="fr-FR" b="0" dirty="0" err="1"/>
              <a:t>cohesion</a:t>
            </a:r>
            <a:r>
              <a:rPr lang="fr-FR" altLang="fr-FR" b="0" dirty="0"/>
              <a:t> in the </a:t>
            </a:r>
            <a:r>
              <a:rPr lang="fr-FR" altLang="fr-FR" b="0" dirty="0" err="1"/>
              <a:t>epidermis</a:t>
            </a:r>
            <a:r>
              <a:rPr lang="fr-FR" altLang="fr-FR" b="0" dirty="0"/>
              <a:t> </a:t>
            </a:r>
          </a:p>
          <a:p>
            <a:pPr marL="171450" indent="-171450" algn="l">
              <a:buFontTx/>
              <a:buChar char="-"/>
            </a:pPr>
            <a:r>
              <a:rPr lang="fr-FR" altLang="fr-FR" b="0" dirty="0" err="1"/>
              <a:t>Increased</a:t>
            </a:r>
            <a:r>
              <a:rPr lang="fr-FR" altLang="fr-FR" b="0" dirty="0"/>
              <a:t> water </a:t>
            </a:r>
            <a:r>
              <a:rPr lang="fr-FR" altLang="fr-FR" b="0" dirty="0" err="1"/>
              <a:t>loss</a:t>
            </a:r>
            <a:r>
              <a:rPr lang="fr-FR" altLang="fr-FR" b="0" dirty="0"/>
              <a:t> -&gt; dry skin </a:t>
            </a:r>
            <a:r>
              <a:rPr lang="fr-FR" altLang="fr-FR" b="0" dirty="0" err="1"/>
              <a:t>is</a:t>
            </a:r>
            <a:r>
              <a:rPr lang="fr-FR" altLang="fr-FR" b="0" dirty="0"/>
              <a:t> </a:t>
            </a:r>
            <a:r>
              <a:rPr lang="fr-FR" altLang="fr-FR" b="0" dirty="0" err="1"/>
              <a:t>often</a:t>
            </a:r>
            <a:r>
              <a:rPr lang="fr-FR" altLang="fr-FR" b="0" dirty="0"/>
              <a:t> </a:t>
            </a:r>
            <a:r>
              <a:rPr lang="fr-FR" altLang="fr-FR" b="0" dirty="0" err="1"/>
              <a:t>dehydrated</a:t>
            </a:r>
            <a:endParaRPr lang="fr-FR" b="0" dirty="0">
              <a:sym typeface="Wingdings" panose="05000000000000000000" pitchFamily="2" charset="2"/>
            </a:endParaRPr>
          </a:p>
        </p:txBody>
      </p:sp>
      <p:sp>
        <p:nvSpPr>
          <p:cNvPr id="4" name="Espace réservé du numéro de diapositive 3"/>
          <p:cNvSpPr>
            <a:spLocks noGrp="1"/>
          </p:cNvSpPr>
          <p:nvPr>
            <p:ph type="sldNum" sz="quarter" idx="10"/>
          </p:nvPr>
        </p:nvSpPr>
        <p:spPr/>
        <p:txBody>
          <a:bodyPr/>
          <a:lstStyle/>
          <a:p>
            <a:fld id="{03FAF22A-79D0-49F6-97F9-DFCB290126E5}" type="slidenum">
              <a:rPr lang="fr-FR" smtClean="0"/>
              <a:pPr/>
              <a:t>3</a:t>
            </a:fld>
            <a:endParaRPr lang="fr-FR"/>
          </a:p>
        </p:txBody>
      </p:sp>
    </p:spTree>
    <p:extLst>
      <p:ext uri="{BB962C8B-B14F-4D97-AF65-F5344CB8AC3E}">
        <p14:creationId xmlns:p14="http://schemas.microsoft.com/office/powerpoint/2010/main" val="3452780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be6f3f7cc_2_138:notes"/>
          <p:cNvSpPr>
            <a:spLocks noGrp="1" noRot="1" noChangeAspect="1"/>
          </p:cNvSpPr>
          <p:nvPr>
            <p:ph type="sldImg" idx="2"/>
          </p:nvPr>
        </p:nvSpPr>
        <p:spPr>
          <a:xfrm>
            <a:off x="515938" y="112713"/>
            <a:ext cx="5386387" cy="30305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8be6f3f7cc_2_138:notes"/>
          <p:cNvSpPr txBox="1">
            <a:spLocks noGrp="1"/>
          </p:cNvSpPr>
          <p:nvPr>
            <p:ph type="body" idx="1"/>
          </p:nvPr>
        </p:nvSpPr>
        <p:spPr>
          <a:xfrm>
            <a:off x="219397" y="3302478"/>
            <a:ext cx="6272627" cy="8334526"/>
          </a:xfrm>
          <a:prstGeom prst="rect">
            <a:avLst/>
          </a:prstGeom>
          <a:noFill/>
          <a:ln>
            <a:noFill/>
          </a:ln>
        </p:spPr>
        <p:txBody>
          <a:bodyPr spcFirstLastPara="1" wrap="square" lIns="93923" tIns="93923" rIns="93923" bIns="93923" anchor="t" anchorCtr="0">
            <a:noAutofit/>
          </a:bodyPr>
          <a:lstStyle/>
          <a:p>
            <a:pPr defTabSz="963631" fontAlgn="base">
              <a:defRPr/>
            </a:pPr>
            <a:r>
              <a:rPr lang="en-US" sz="1600" dirty="0">
                <a:solidFill>
                  <a:srgbClr val="3E3E3E"/>
                </a:solidFill>
              </a:rPr>
              <a:t>Before Just a quick reminder on Yon-Ka’s formulation charter </a:t>
            </a:r>
          </a:p>
          <a:p>
            <a:pPr defTabSz="963631" fontAlgn="base">
              <a:defRPr/>
            </a:pPr>
            <a:endParaRPr lang="en-US" sz="1600" dirty="0">
              <a:solidFill>
                <a:srgbClr val="3E3E3E"/>
              </a:solidFill>
            </a:endParaRPr>
          </a:p>
          <a:p>
            <a:pPr defTabSz="963631" fontAlgn="base">
              <a:defRPr/>
            </a:pPr>
            <a:r>
              <a:rPr lang="en-US" sz="1600" dirty="0">
                <a:solidFill>
                  <a:srgbClr val="3E3E3E"/>
                </a:solidFill>
              </a:rPr>
              <a:t>It is a continuous improvement process </a:t>
            </a:r>
            <a:r>
              <a:rPr lang="fr-FR" sz="1600" dirty="0">
                <a:solidFill>
                  <a:srgbClr val="3E3E3E"/>
                </a:solidFill>
              </a:rPr>
              <a:t>for a progressive update</a:t>
            </a:r>
            <a:endParaRPr lang="en-us" sz="1600" dirty="0">
              <a:solidFill>
                <a:srgbClr val="3E3E3E"/>
              </a:solidFill>
            </a:endParaRPr>
          </a:p>
          <a:p>
            <a:pPr defTabSz="963631" fontAlgn="base">
              <a:defRPr/>
            </a:pPr>
            <a:endParaRPr lang="fr-FR" sz="1600" dirty="0">
              <a:solidFill>
                <a:srgbClr val="3E3E3E"/>
              </a:solidFill>
            </a:endParaRPr>
          </a:p>
          <a:p>
            <a:pPr defTabSz="963631" fontAlgn="base">
              <a:defRPr/>
            </a:pPr>
            <a:r>
              <a:rPr lang="fr-FR" sz="1600" dirty="0" err="1">
                <a:solidFill>
                  <a:srgbClr val="3E3E3E"/>
                </a:solidFill>
              </a:rPr>
              <a:t>We</a:t>
            </a:r>
            <a:r>
              <a:rPr lang="fr-FR" sz="1600" dirty="0">
                <a:solidFill>
                  <a:srgbClr val="3E3E3E"/>
                </a:solidFill>
              </a:rPr>
              <a:t> </a:t>
            </a:r>
            <a:r>
              <a:rPr lang="fr-FR" sz="1600" dirty="0" err="1">
                <a:solidFill>
                  <a:srgbClr val="3E3E3E"/>
                </a:solidFill>
              </a:rPr>
              <a:t>gradually</a:t>
            </a:r>
            <a:r>
              <a:rPr lang="fr-FR" sz="1600" dirty="0">
                <a:solidFill>
                  <a:srgbClr val="3E3E3E"/>
                </a:solidFill>
              </a:rPr>
              <a:t> </a:t>
            </a:r>
            <a:r>
              <a:rPr lang="fr-FR" sz="1600" dirty="0" err="1">
                <a:solidFill>
                  <a:srgbClr val="3E3E3E"/>
                </a:solidFill>
              </a:rPr>
              <a:t>increase</a:t>
            </a:r>
            <a:r>
              <a:rPr lang="fr-FR" sz="1600" dirty="0">
                <a:solidFill>
                  <a:srgbClr val="3E3E3E"/>
                </a:solidFill>
              </a:rPr>
              <a:t> </a:t>
            </a:r>
            <a:r>
              <a:rPr lang="fr-FR" sz="1600" b="1" dirty="0">
                <a:solidFill>
                  <a:srgbClr val="3E3E3E"/>
                </a:solidFill>
              </a:rPr>
              <a:t>the percentage of </a:t>
            </a:r>
            <a:r>
              <a:rPr lang="fr-FR" sz="1600" b="1" dirty="0" err="1">
                <a:solidFill>
                  <a:srgbClr val="3E3E3E"/>
                </a:solidFill>
              </a:rPr>
              <a:t>ingredients</a:t>
            </a:r>
            <a:r>
              <a:rPr lang="fr-FR" sz="1600" b="1" dirty="0">
                <a:solidFill>
                  <a:srgbClr val="3E3E3E"/>
                </a:solidFill>
              </a:rPr>
              <a:t> of </a:t>
            </a:r>
            <a:r>
              <a:rPr lang="fr-FR" sz="1600" b="1" dirty="0" err="1">
                <a:solidFill>
                  <a:srgbClr val="3E3E3E"/>
                </a:solidFill>
              </a:rPr>
              <a:t>natural</a:t>
            </a:r>
            <a:r>
              <a:rPr lang="fr-FR" sz="1600" b="1" dirty="0">
                <a:solidFill>
                  <a:srgbClr val="3E3E3E"/>
                </a:solidFill>
              </a:rPr>
              <a:t> </a:t>
            </a:r>
            <a:r>
              <a:rPr lang="fr-FR" sz="1600" b="1" dirty="0" err="1">
                <a:solidFill>
                  <a:srgbClr val="3E3E3E"/>
                </a:solidFill>
              </a:rPr>
              <a:t>origin</a:t>
            </a:r>
            <a:r>
              <a:rPr lang="fr-FR" sz="1600" b="1" dirty="0">
                <a:solidFill>
                  <a:srgbClr val="3E3E3E"/>
                </a:solidFill>
              </a:rPr>
              <a:t> </a:t>
            </a:r>
          </a:p>
          <a:p>
            <a:pPr defTabSz="963631" fontAlgn="base">
              <a:defRPr/>
            </a:pPr>
            <a:r>
              <a:rPr lang="fr-FR" sz="1600" dirty="0">
                <a:solidFill>
                  <a:srgbClr val="3E3E3E"/>
                </a:solidFill>
              </a:rPr>
              <a:t>For the moment </a:t>
            </a:r>
            <a:r>
              <a:rPr lang="fr-FR" sz="1600" dirty="0" err="1">
                <a:solidFill>
                  <a:srgbClr val="3E3E3E"/>
                </a:solidFill>
              </a:rPr>
              <a:t>we</a:t>
            </a:r>
            <a:r>
              <a:rPr lang="fr-FR" sz="1600" dirty="0">
                <a:solidFill>
                  <a:srgbClr val="3E3E3E"/>
                </a:solidFill>
              </a:rPr>
              <a:t> have an </a:t>
            </a:r>
            <a:r>
              <a:rPr lang="fr-FR" sz="1600" dirty="0" err="1">
                <a:solidFill>
                  <a:srgbClr val="3E3E3E"/>
                </a:solidFill>
              </a:rPr>
              <a:t>average</a:t>
            </a:r>
            <a:r>
              <a:rPr lang="fr-FR" sz="1600" dirty="0">
                <a:solidFill>
                  <a:srgbClr val="3E3E3E"/>
                </a:solidFill>
              </a:rPr>
              <a:t> of 92% of </a:t>
            </a:r>
            <a:r>
              <a:rPr lang="fr-FR" sz="1600" dirty="0" err="1">
                <a:solidFill>
                  <a:srgbClr val="3E3E3E"/>
                </a:solidFill>
              </a:rPr>
              <a:t>ingredients</a:t>
            </a:r>
            <a:r>
              <a:rPr lang="fr-FR" sz="1600" dirty="0">
                <a:solidFill>
                  <a:srgbClr val="3E3E3E"/>
                </a:solidFill>
              </a:rPr>
              <a:t> of </a:t>
            </a:r>
            <a:r>
              <a:rPr lang="fr-FR" sz="1600" dirty="0" err="1">
                <a:solidFill>
                  <a:srgbClr val="3E3E3E"/>
                </a:solidFill>
              </a:rPr>
              <a:t>natural</a:t>
            </a:r>
            <a:r>
              <a:rPr lang="fr-FR" sz="1600" dirty="0">
                <a:solidFill>
                  <a:srgbClr val="3E3E3E"/>
                </a:solidFill>
              </a:rPr>
              <a:t> </a:t>
            </a:r>
            <a:r>
              <a:rPr lang="fr-FR" sz="1600" dirty="0" err="1">
                <a:solidFill>
                  <a:srgbClr val="3E3E3E"/>
                </a:solidFill>
              </a:rPr>
              <a:t>origin</a:t>
            </a:r>
            <a:r>
              <a:rPr lang="fr-FR" sz="1600" dirty="0">
                <a:solidFill>
                  <a:srgbClr val="3E3E3E"/>
                </a:solidFill>
              </a:rPr>
              <a:t> </a:t>
            </a:r>
          </a:p>
          <a:p>
            <a:pPr defTabSz="963631" fontAlgn="base">
              <a:defRPr/>
            </a:pPr>
            <a:r>
              <a:rPr lang="en-US" sz="1600" dirty="0">
                <a:solidFill>
                  <a:srgbClr val="3E3E3E"/>
                </a:solidFill>
              </a:rPr>
              <a:t>We aim for a minimum percentage of 95% for all the new products and with a will to go even beyond (as you saw for the vit C launch and the Vital Defense mist). </a:t>
            </a:r>
          </a:p>
          <a:p>
            <a:pPr defTabSz="963631" fontAlgn="base">
              <a:defRPr/>
            </a:pPr>
            <a:endParaRPr lang="fr-FR" sz="1600" dirty="0">
              <a:solidFill>
                <a:srgbClr val="3E3E3E"/>
              </a:solidFill>
            </a:endParaRPr>
          </a:p>
          <a:p>
            <a:pPr defTabSz="963631" fontAlgn="base">
              <a:defRPr/>
            </a:pPr>
            <a:r>
              <a:rPr lang="fr-FR" sz="1600" dirty="0" err="1">
                <a:solidFill>
                  <a:srgbClr val="3E3E3E"/>
                </a:solidFill>
              </a:rPr>
              <a:t>We</a:t>
            </a:r>
            <a:r>
              <a:rPr lang="fr-FR" sz="1600" dirty="0">
                <a:solidFill>
                  <a:srgbClr val="3E3E3E"/>
                </a:solidFill>
              </a:rPr>
              <a:t> </a:t>
            </a:r>
            <a:r>
              <a:rPr lang="fr-FR" sz="1600" dirty="0" err="1">
                <a:solidFill>
                  <a:srgbClr val="3E3E3E"/>
                </a:solidFill>
              </a:rPr>
              <a:t>will</a:t>
            </a:r>
            <a:r>
              <a:rPr lang="fr-FR" sz="1600" dirty="0">
                <a:solidFill>
                  <a:srgbClr val="3E3E3E"/>
                </a:solidFill>
              </a:rPr>
              <a:t> </a:t>
            </a:r>
            <a:r>
              <a:rPr lang="fr-FR" sz="1600" dirty="0" err="1">
                <a:solidFill>
                  <a:srgbClr val="3E3E3E"/>
                </a:solidFill>
              </a:rPr>
              <a:t>also</a:t>
            </a:r>
            <a:r>
              <a:rPr lang="fr-FR" sz="1600" dirty="0">
                <a:solidFill>
                  <a:srgbClr val="3E3E3E"/>
                </a:solidFill>
              </a:rPr>
              <a:t> </a:t>
            </a:r>
            <a:r>
              <a:rPr lang="fr-FR" sz="1600" dirty="0" err="1">
                <a:solidFill>
                  <a:srgbClr val="3E3E3E"/>
                </a:solidFill>
              </a:rPr>
              <a:t>increase</a:t>
            </a:r>
            <a:r>
              <a:rPr lang="fr-FR" sz="1600" dirty="0">
                <a:solidFill>
                  <a:srgbClr val="3E3E3E"/>
                </a:solidFill>
              </a:rPr>
              <a:t> </a:t>
            </a:r>
            <a:r>
              <a:rPr lang="fr-FR" sz="1600" b="1" dirty="0">
                <a:solidFill>
                  <a:srgbClr val="3E3E3E"/>
                </a:solidFill>
              </a:rPr>
              <a:t>the </a:t>
            </a:r>
            <a:r>
              <a:rPr lang="fr-FR" sz="1600" b="1" dirty="0" err="1">
                <a:solidFill>
                  <a:srgbClr val="3E3E3E"/>
                </a:solidFill>
              </a:rPr>
              <a:t>number</a:t>
            </a:r>
            <a:r>
              <a:rPr lang="fr-FR" sz="1600" b="1" dirty="0">
                <a:solidFill>
                  <a:srgbClr val="3E3E3E"/>
                </a:solidFill>
              </a:rPr>
              <a:t> and percentage of </a:t>
            </a:r>
            <a:r>
              <a:rPr lang="fr-FR" sz="1600" b="1" dirty="0" err="1">
                <a:solidFill>
                  <a:srgbClr val="3E3E3E"/>
                </a:solidFill>
              </a:rPr>
              <a:t>certified</a:t>
            </a:r>
            <a:r>
              <a:rPr lang="fr-FR" sz="1600" b="1" dirty="0">
                <a:solidFill>
                  <a:srgbClr val="3E3E3E"/>
                </a:solidFill>
              </a:rPr>
              <a:t> </a:t>
            </a:r>
            <a:r>
              <a:rPr lang="fr-FR" sz="1600" b="1" dirty="0" err="1">
                <a:solidFill>
                  <a:srgbClr val="3E3E3E"/>
                </a:solidFill>
              </a:rPr>
              <a:t>organic</a:t>
            </a:r>
            <a:r>
              <a:rPr lang="fr-FR" sz="1600" b="1" dirty="0">
                <a:solidFill>
                  <a:srgbClr val="3E3E3E"/>
                </a:solidFill>
              </a:rPr>
              <a:t> </a:t>
            </a:r>
            <a:r>
              <a:rPr lang="fr-FR" sz="1600" b="1" dirty="0" err="1">
                <a:solidFill>
                  <a:srgbClr val="3E3E3E"/>
                </a:solidFill>
              </a:rPr>
              <a:t>ingredients</a:t>
            </a:r>
            <a:r>
              <a:rPr lang="fr-FR" sz="1600" b="1" dirty="0">
                <a:solidFill>
                  <a:srgbClr val="3E3E3E"/>
                </a:solidFill>
              </a:rPr>
              <a:t> </a:t>
            </a:r>
          </a:p>
          <a:p>
            <a:pPr defTabSz="963631" fontAlgn="base">
              <a:defRPr/>
            </a:pPr>
            <a:r>
              <a:rPr lang="fr-FR" sz="1600" dirty="0">
                <a:solidFill>
                  <a:srgbClr val="3E3E3E"/>
                </a:solidFill>
              </a:rPr>
              <a:t>(</a:t>
            </a:r>
            <a:r>
              <a:rPr lang="en-US" sz="1600" dirty="0">
                <a:solidFill>
                  <a:srgbClr val="3E3E3E"/>
                </a:solidFill>
              </a:rPr>
              <a:t>We have established the list of our organic ingredients, in which product you can find them - We now have 25 organic certified ingredients in our products !)</a:t>
            </a:r>
          </a:p>
          <a:p>
            <a:pPr defTabSz="963631" fontAlgn="base">
              <a:defRPr/>
            </a:pPr>
            <a:endParaRPr lang="en-US" sz="1600" dirty="0">
              <a:solidFill>
                <a:srgbClr val="3E3E3E"/>
              </a:solidFill>
            </a:endParaRPr>
          </a:p>
          <a:p>
            <a:pPr defTabSz="963631" fontAlgn="base">
              <a:defRPr/>
            </a:pPr>
            <a:r>
              <a:rPr lang="en-US" sz="1600" dirty="0">
                <a:solidFill>
                  <a:srgbClr val="3E3E3E"/>
                </a:solidFill>
              </a:rPr>
              <a:t>We want to increase t</a:t>
            </a:r>
            <a:r>
              <a:rPr lang="fr-FR" sz="1600" dirty="0" err="1">
                <a:solidFill>
                  <a:srgbClr val="3E3E3E"/>
                </a:solidFill>
              </a:rPr>
              <a:t>he</a:t>
            </a:r>
            <a:r>
              <a:rPr lang="fr-FR" sz="1600" dirty="0">
                <a:solidFill>
                  <a:srgbClr val="3E3E3E"/>
                </a:solidFill>
              </a:rPr>
              <a:t> </a:t>
            </a:r>
            <a:r>
              <a:rPr lang="fr-FR" sz="1600" dirty="0" err="1">
                <a:solidFill>
                  <a:srgbClr val="3E3E3E"/>
                </a:solidFill>
              </a:rPr>
              <a:t>sustainable</a:t>
            </a:r>
            <a:r>
              <a:rPr lang="fr-FR" sz="1600" dirty="0">
                <a:solidFill>
                  <a:srgbClr val="3E3E3E"/>
                </a:solidFill>
              </a:rPr>
              <a:t> and local </a:t>
            </a:r>
            <a:r>
              <a:rPr lang="fr-FR" sz="1600" dirty="0" err="1">
                <a:solidFill>
                  <a:srgbClr val="3E3E3E"/>
                </a:solidFill>
              </a:rPr>
              <a:t>sourcing</a:t>
            </a:r>
            <a:endParaRPr lang="fr-FR" sz="1600" dirty="0">
              <a:solidFill>
                <a:srgbClr val="3E3E3E"/>
              </a:solidFill>
            </a:endParaRPr>
          </a:p>
          <a:p>
            <a:pPr defTabSz="963631" fontAlgn="base">
              <a:defRPr/>
            </a:pPr>
            <a:r>
              <a:rPr lang="en-US" sz="1600" dirty="0">
                <a:solidFill>
                  <a:srgbClr val="3E3E3E"/>
                </a:solidFill>
              </a:rPr>
              <a:t>We supply our active ingredients while </a:t>
            </a:r>
            <a:r>
              <a:rPr lang="en-US" sz="1600" b="1" dirty="0">
                <a:solidFill>
                  <a:srgbClr val="3E3E3E"/>
                </a:solidFill>
              </a:rPr>
              <a:t>respecting biodiversity and people </a:t>
            </a:r>
            <a:r>
              <a:rPr lang="en-US" sz="1600" dirty="0">
                <a:solidFill>
                  <a:srgbClr val="3E3E3E"/>
                </a:solidFill>
              </a:rPr>
              <a:t>in order to limit our environmental impact</a:t>
            </a:r>
          </a:p>
          <a:p>
            <a:pPr marL="180681" indent="-180681" defTabSz="963631" fontAlgn="base">
              <a:buFont typeface="Arial" panose="020B0604020202020204" pitchFamily="34" charset="0"/>
              <a:buChar char="•"/>
              <a:defRPr/>
            </a:pPr>
            <a:r>
              <a:rPr lang="fr-FR" sz="1600" dirty="0"/>
              <a:t>For </a:t>
            </a:r>
            <a:r>
              <a:rPr lang="fr-FR" sz="1600" dirty="0" err="1"/>
              <a:t>example</a:t>
            </a:r>
            <a:r>
              <a:rPr lang="fr-FR" sz="1600" dirty="0"/>
              <a:t> </a:t>
            </a:r>
            <a:r>
              <a:rPr lang="fr-FR" sz="1600" dirty="0" err="1"/>
              <a:t>we</a:t>
            </a:r>
            <a:r>
              <a:rPr lang="fr-FR" sz="1600" dirty="0"/>
              <a:t> use and </a:t>
            </a:r>
            <a:r>
              <a:rPr lang="fr-FR" sz="1600" dirty="0" err="1"/>
              <a:t>will</a:t>
            </a:r>
            <a:r>
              <a:rPr lang="fr-FR" sz="1600" dirty="0"/>
              <a:t> use more and more </a:t>
            </a:r>
            <a:r>
              <a:rPr lang="fr-FR" sz="1600" dirty="0" err="1"/>
              <a:t>biotechnology</a:t>
            </a:r>
            <a:r>
              <a:rPr lang="fr-FR" sz="1600" dirty="0"/>
              <a:t> (as </a:t>
            </a:r>
            <a:r>
              <a:rPr lang="fr-FR" sz="1600" dirty="0" err="1"/>
              <a:t>we</a:t>
            </a:r>
            <a:r>
              <a:rPr lang="fr-FR" sz="1600" dirty="0"/>
              <a:t> </a:t>
            </a:r>
            <a:r>
              <a:rPr lang="fr-FR" sz="1600" dirty="0" err="1"/>
              <a:t>saw</a:t>
            </a:r>
            <a:r>
              <a:rPr lang="fr-FR" sz="1600" dirty="0"/>
              <a:t> </a:t>
            </a:r>
            <a:r>
              <a:rPr lang="fr-FR" sz="1600" dirty="0" err="1"/>
              <a:t>with</a:t>
            </a:r>
            <a:r>
              <a:rPr lang="fr-FR" sz="1600" dirty="0"/>
              <a:t> SERUM C20)</a:t>
            </a:r>
          </a:p>
          <a:p>
            <a:pPr marL="180681" indent="-180681" defTabSz="963631" fontAlgn="base">
              <a:buFont typeface="Arial" panose="020B0604020202020204" pitchFamily="34" charset="0"/>
              <a:buChar char="•"/>
              <a:defRPr/>
            </a:pPr>
            <a:r>
              <a:rPr lang="fr-FR" sz="1600" dirty="0" err="1"/>
              <a:t>We</a:t>
            </a:r>
            <a:r>
              <a:rPr lang="fr-FR" sz="1600" dirty="0"/>
              <a:t> </a:t>
            </a:r>
            <a:r>
              <a:rPr lang="fr-FR" sz="1600" dirty="0" err="1"/>
              <a:t>also</a:t>
            </a:r>
            <a:r>
              <a:rPr lang="fr-FR" sz="1600" dirty="0"/>
              <a:t> use local </a:t>
            </a:r>
            <a:r>
              <a:rPr lang="fr-FR" sz="1600" dirty="0" err="1"/>
              <a:t>sourcing</a:t>
            </a:r>
            <a:r>
              <a:rPr lang="fr-FR" sz="1600" dirty="0"/>
              <a:t> </a:t>
            </a:r>
            <a:r>
              <a:rPr lang="fr-FR" sz="1600" dirty="0" err="1"/>
              <a:t>when</a:t>
            </a:r>
            <a:r>
              <a:rPr lang="fr-FR" sz="1600" dirty="0"/>
              <a:t> </a:t>
            </a:r>
            <a:r>
              <a:rPr lang="fr-FR" sz="1600" dirty="0" err="1"/>
              <a:t>it</a:t>
            </a:r>
            <a:r>
              <a:rPr lang="fr-FR" sz="1600" dirty="0"/>
              <a:t> </a:t>
            </a:r>
            <a:r>
              <a:rPr lang="fr-FR" sz="1600" dirty="0" err="1"/>
              <a:t>is</a:t>
            </a:r>
            <a:r>
              <a:rPr lang="fr-FR" sz="1600" dirty="0"/>
              <a:t> possible (</a:t>
            </a:r>
            <a:r>
              <a:rPr lang="fr-FR" sz="1600" dirty="0" err="1"/>
              <a:t>with</a:t>
            </a:r>
            <a:r>
              <a:rPr lang="fr-FR" sz="1600" dirty="0"/>
              <a:t> SERUM C20, vit C and native </a:t>
            </a:r>
            <a:r>
              <a:rPr lang="fr-FR" sz="1600" dirty="0" err="1"/>
              <a:t>cells</a:t>
            </a:r>
            <a:r>
              <a:rPr lang="fr-FR" sz="1600" dirty="0"/>
              <a:t> are made in France)</a:t>
            </a:r>
          </a:p>
          <a:p>
            <a:pPr defTabSz="963631" fontAlgn="base">
              <a:defRPr/>
            </a:pPr>
            <a:endParaRPr lang="fr-FR" sz="1600" dirty="0"/>
          </a:p>
          <a:p>
            <a:pPr defTabSz="963631" fontAlgn="base">
              <a:defRPr/>
            </a:pPr>
            <a:r>
              <a:rPr lang="fr-FR" sz="1600" dirty="0"/>
              <a:t>And of course phase out the </a:t>
            </a:r>
            <a:r>
              <a:rPr lang="fr-FR" sz="1600" dirty="0" err="1"/>
              <a:t>red-listed</a:t>
            </a:r>
            <a:r>
              <a:rPr lang="fr-FR" sz="1600" dirty="0"/>
              <a:t> </a:t>
            </a:r>
            <a:r>
              <a:rPr lang="fr-FR" sz="1600" dirty="0" err="1"/>
              <a:t>ingredients</a:t>
            </a:r>
            <a:r>
              <a:rPr lang="fr-FR" sz="1600" dirty="0"/>
              <a:t> </a:t>
            </a:r>
            <a:r>
              <a:rPr lang="fr-FR" sz="1600" dirty="0" err="1"/>
              <a:t>such</a:t>
            </a:r>
            <a:r>
              <a:rPr lang="fr-FR" sz="1600" dirty="0"/>
              <a:t> as the</a:t>
            </a:r>
          </a:p>
          <a:p>
            <a:pPr defTabSz="963631" fontAlgn="base">
              <a:defRPr/>
            </a:pPr>
            <a:r>
              <a:rPr lang="fr-FR" sz="1100" dirty="0">
                <a:solidFill>
                  <a:srgbClr val="3E3E3E"/>
                </a:solidFill>
              </a:rPr>
              <a:t>(</a:t>
            </a:r>
            <a:r>
              <a:rPr lang="fr-FR" sz="1100" b="1" dirty="0" err="1">
                <a:solidFill>
                  <a:srgbClr val="3E3E3E"/>
                </a:solidFill>
              </a:rPr>
              <a:t>parabens</a:t>
            </a:r>
            <a:r>
              <a:rPr lang="fr-FR" sz="1100" dirty="0">
                <a:solidFill>
                  <a:srgbClr val="3E3E3E"/>
                </a:solidFill>
              </a:rPr>
              <a:t>, BHA, </a:t>
            </a:r>
            <a:r>
              <a:rPr lang="fr-FR" sz="1100" b="1" dirty="0">
                <a:solidFill>
                  <a:srgbClr val="3E3E3E"/>
                </a:solidFill>
              </a:rPr>
              <a:t>phtalates</a:t>
            </a:r>
            <a:r>
              <a:rPr lang="fr-FR" sz="1100" dirty="0">
                <a:solidFill>
                  <a:srgbClr val="3E3E3E"/>
                </a:solidFill>
              </a:rPr>
              <a:t>, triclosan, MIT, </a:t>
            </a:r>
            <a:r>
              <a:rPr lang="fr-FR" sz="1100" b="1" dirty="0">
                <a:solidFill>
                  <a:srgbClr val="3E3E3E"/>
                </a:solidFill>
              </a:rPr>
              <a:t>GMO </a:t>
            </a:r>
            <a:r>
              <a:rPr lang="fr-FR" sz="1100" b="1" dirty="0" err="1">
                <a:solidFill>
                  <a:srgbClr val="3E3E3E"/>
                </a:solidFill>
              </a:rPr>
              <a:t>ingredients</a:t>
            </a:r>
            <a:r>
              <a:rPr lang="fr-FR" sz="1100" dirty="0">
                <a:solidFill>
                  <a:srgbClr val="3E3E3E"/>
                </a:solidFill>
              </a:rPr>
              <a:t>, SLS, </a:t>
            </a:r>
            <a:r>
              <a:rPr lang="fr-FR" sz="1100" dirty="0" err="1">
                <a:solidFill>
                  <a:srgbClr val="3E3E3E"/>
                </a:solidFill>
              </a:rPr>
              <a:t>recognized</a:t>
            </a:r>
            <a:r>
              <a:rPr lang="fr-FR" sz="1100" dirty="0">
                <a:solidFill>
                  <a:srgbClr val="3E3E3E"/>
                </a:solidFill>
              </a:rPr>
              <a:t> endocrine </a:t>
            </a:r>
            <a:r>
              <a:rPr lang="fr-FR" sz="1100" dirty="0" err="1">
                <a:solidFill>
                  <a:srgbClr val="3E3E3E"/>
                </a:solidFill>
              </a:rPr>
              <a:t>disruptors</a:t>
            </a:r>
            <a:r>
              <a:rPr lang="fr-FR" sz="1100" dirty="0">
                <a:solidFill>
                  <a:srgbClr val="3E3E3E"/>
                </a:solidFill>
              </a:rPr>
              <a:t>, …) </a:t>
            </a:r>
          </a:p>
          <a:p>
            <a:pPr defTabSz="963631" fontAlgn="base">
              <a:defRPr/>
            </a:pPr>
            <a:r>
              <a:rPr lang="en-US" sz="1100" i="1" dirty="0"/>
              <a:t>Gradually, what you will </a:t>
            </a:r>
            <a:r>
              <a:rPr lang="en-US" sz="1100" i="1" dirty="0">
                <a:solidFill>
                  <a:srgbClr val="FF0000"/>
                </a:solidFill>
              </a:rPr>
              <a:t>NO LONGER </a:t>
            </a:r>
            <a:r>
              <a:rPr lang="en-US" sz="1100" i="1" dirty="0"/>
              <a:t>find in the Yon-Ka products (new products, products being reformulated) acrylates, EDTA, phenoxyethanol, silicones, PEG, PPG, mineral oils, </a:t>
            </a:r>
            <a:r>
              <a:rPr lang="en-US" sz="1100" i="1" dirty="0" err="1"/>
              <a:t>chlorphenesin</a:t>
            </a:r>
            <a:r>
              <a:rPr lang="en-US" sz="1100" i="1" dirty="0"/>
              <a:t>, … </a:t>
            </a:r>
            <a:endParaRPr lang="en-us" sz="1400" i="1" dirty="0"/>
          </a:p>
          <a:p>
            <a:pPr defTabSz="963631" fontAlgn="base">
              <a:defRPr/>
            </a:pPr>
            <a:endParaRPr lang="fr-FR" sz="1400" dirty="0">
              <a:solidFill>
                <a:srgbClr val="3E3E3E"/>
              </a:solidFill>
            </a:endParaRPr>
          </a:p>
        </p:txBody>
      </p:sp>
    </p:spTree>
    <p:extLst>
      <p:ext uri="{BB962C8B-B14F-4D97-AF65-F5344CB8AC3E}">
        <p14:creationId xmlns:p14="http://schemas.microsoft.com/office/powerpoint/2010/main" val="17056267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C88629C-0C3F-426B-8A7E-EC5CABFFBC73}" type="slidenum">
              <a:rPr lang="fr-FR" smtClean="0"/>
              <a:t>31</a:t>
            </a:fld>
            <a:endParaRPr lang="fr-FR"/>
          </a:p>
        </p:txBody>
      </p:sp>
    </p:spTree>
    <p:extLst>
      <p:ext uri="{BB962C8B-B14F-4D97-AF65-F5344CB8AC3E}">
        <p14:creationId xmlns:p14="http://schemas.microsoft.com/office/powerpoint/2010/main" val="35919991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C88629C-0C3F-426B-8A7E-EC5CABFFBC73}" type="slidenum">
              <a:rPr lang="fr-FR" smtClean="0"/>
              <a:t>32</a:t>
            </a:fld>
            <a:endParaRPr lang="fr-FR"/>
          </a:p>
        </p:txBody>
      </p:sp>
    </p:spTree>
    <p:extLst>
      <p:ext uri="{BB962C8B-B14F-4D97-AF65-F5344CB8AC3E}">
        <p14:creationId xmlns:p14="http://schemas.microsoft.com/office/powerpoint/2010/main" val="3456859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i="0" dirty="0">
                <a:solidFill>
                  <a:srgbClr val="212529"/>
                </a:solidFill>
                <a:effectLst/>
                <a:latin typeface="soleil"/>
              </a:rPr>
              <a:t>The skin needs essential nutrients to protect and regenerate its structure. Certain vitamins and minerals contribute to normal skin function</a:t>
            </a:r>
          </a:p>
          <a:p>
            <a:endParaRPr lang="fr-FR" b="0" i="0" dirty="0">
              <a:solidFill>
                <a:srgbClr val="212529"/>
              </a:solidFill>
              <a:effectLst/>
              <a:latin typeface="soleil"/>
            </a:endParaRPr>
          </a:p>
          <a:p>
            <a:r>
              <a:rPr lang="en-US" b="0" i="0" dirty="0">
                <a:solidFill>
                  <a:srgbClr val="202124"/>
                </a:solidFill>
                <a:effectLst/>
                <a:latin typeface="Google Sans"/>
              </a:rPr>
              <a:t>Dry skin responds gratefully to a conscious diet: foods containing beta-carotene, zinc and vitamins , the skin vitamins, as well as Omega-3 and Omega-6 fatty acids strengthen the lipid barrier from within.</a:t>
            </a:r>
          </a:p>
          <a:p>
            <a:endParaRPr lang="fr-FR" b="0" i="0" dirty="0">
              <a:solidFill>
                <a:srgbClr val="212529"/>
              </a:solidFill>
              <a:effectLst/>
              <a:latin typeface="soleil"/>
            </a:endParaRPr>
          </a:p>
          <a:p>
            <a:r>
              <a:rPr lang="fr-FR" b="0" i="0" dirty="0" err="1">
                <a:solidFill>
                  <a:srgbClr val="4D5156"/>
                </a:solidFill>
                <a:effectLst/>
                <a:latin typeface="Google Sans"/>
              </a:rPr>
              <a:t>Vitamin</a:t>
            </a:r>
            <a:r>
              <a:rPr lang="fr-FR" b="0" i="0" dirty="0">
                <a:solidFill>
                  <a:srgbClr val="4D5156"/>
                </a:solidFill>
                <a:effectLst/>
                <a:latin typeface="Google Sans"/>
              </a:rPr>
              <a:t> B1: combats skin </a:t>
            </a:r>
            <a:r>
              <a:rPr lang="fr-FR" b="0" i="0" dirty="0" err="1">
                <a:solidFill>
                  <a:srgbClr val="4D5156"/>
                </a:solidFill>
                <a:effectLst/>
                <a:latin typeface="Google Sans"/>
              </a:rPr>
              <a:t>aging</a:t>
            </a:r>
            <a:r>
              <a:rPr lang="fr-FR" b="0" i="0" dirty="0">
                <a:solidFill>
                  <a:srgbClr val="4D5156"/>
                </a:solidFill>
                <a:effectLst/>
                <a:latin typeface="Google Sans"/>
              </a:rPr>
              <a:t>. </a:t>
            </a:r>
          </a:p>
          <a:p>
            <a:r>
              <a:rPr lang="fr-FR" b="0" i="0" dirty="0" err="1">
                <a:solidFill>
                  <a:srgbClr val="4D5156"/>
                </a:solidFill>
                <a:effectLst/>
                <a:latin typeface="Google Sans"/>
              </a:rPr>
              <a:t>Vitamin</a:t>
            </a:r>
            <a:r>
              <a:rPr lang="fr-FR" b="0" i="0" dirty="0">
                <a:solidFill>
                  <a:srgbClr val="4D5156"/>
                </a:solidFill>
                <a:effectLst/>
                <a:latin typeface="Google Sans"/>
              </a:rPr>
              <a:t> B2: </a:t>
            </a:r>
            <a:r>
              <a:rPr lang="fr-FR" b="0" i="0" dirty="0" err="1">
                <a:solidFill>
                  <a:srgbClr val="4D5156"/>
                </a:solidFill>
                <a:effectLst/>
                <a:latin typeface="Google Sans"/>
              </a:rPr>
              <a:t>promotes</a:t>
            </a:r>
            <a:r>
              <a:rPr lang="fr-FR" b="0" i="0" dirty="0">
                <a:solidFill>
                  <a:srgbClr val="4D5156"/>
                </a:solidFill>
                <a:effectLst/>
                <a:latin typeface="Google Sans"/>
              </a:rPr>
              <a:t> </a:t>
            </a:r>
            <a:r>
              <a:rPr lang="fr-FR" b="0" i="0" dirty="0" err="1">
                <a:solidFill>
                  <a:srgbClr val="4D5156"/>
                </a:solidFill>
                <a:effectLst/>
                <a:latin typeface="Google Sans"/>
              </a:rPr>
              <a:t>energy</a:t>
            </a:r>
            <a:r>
              <a:rPr lang="fr-FR" b="0" i="0" dirty="0">
                <a:solidFill>
                  <a:srgbClr val="4D5156"/>
                </a:solidFill>
                <a:effectLst/>
                <a:latin typeface="Google Sans"/>
              </a:rPr>
              <a:t>. </a:t>
            </a:r>
          </a:p>
          <a:p>
            <a:r>
              <a:rPr lang="fr-FR" b="0" i="0" dirty="0" err="1">
                <a:solidFill>
                  <a:srgbClr val="4D5156"/>
                </a:solidFill>
                <a:effectLst/>
                <a:latin typeface="Google Sans"/>
              </a:rPr>
              <a:t>Vitamin</a:t>
            </a:r>
            <a:r>
              <a:rPr lang="fr-FR" b="0" i="0" dirty="0">
                <a:solidFill>
                  <a:srgbClr val="4D5156"/>
                </a:solidFill>
                <a:effectLst/>
                <a:latin typeface="Google Sans"/>
              </a:rPr>
              <a:t> B3: anti-</a:t>
            </a:r>
            <a:r>
              <a:rPr lang="fr-FR" b="0" i="0" dirty="0" err="1">
                <a:solidFill>
                  <a:srgbClr val="4D5156"/>
                </a:solidFill>
                <a:effectLst/>
                <a:latin typeface="Google Sans"/>
              </a:rPr>
              <a:t>aging</a:t>
            </a:r>
            <a:r>
              <a:rPr lang="fr-FR" b="0" i="0" dirty="0">
                <a:solidFill>
                  <a:srgbClr val="4D5156"/>
                </a:solidFill>
                <a:effectLst/>
                <a:latin typeface="Google Sans"/>
              </a:rPr>
              <a:t> and hydrates. </a:t>
            </a:r>
          </a:p>
          <a:p>
            <a:r>
              <a:rPr lang="fr-FR" b="0" i="0" dirty="0" err="1">
                <a:solidFill>
                  <a:srgbClr val="4D5156"/>
                </a:solidFill>
                <a:effectLst/>
                <a:latin typeface="Google Sans"/>
              </a:rPr>
              <a:t>Vitamin</a:t>
            </a:r>
            <a:r>
              <a:rPr lang="fr-FR" b="0" i="0" dirty="0">
                <a:solidFill>
                  <a:srgbClr val="4D5156"/>
                </a:solidFill>
                <a:effectLst/>
                <a:latin typeface="Google Sans"/>
              </a:rPr>
              <a:t> B5: hydrates.</a:t>
            </a:r>
          </a:p>
          <a:p>
            <a:endParaRPr lang="fr-FR" b="0" i="0" dirty="0">
              <a:solidFill>
                <a:srgbClr val="212529"/>
              </a:solidFill>
              <a:effectLst/>
              <a:latin typeface="soleil"/>
            </a:endParaRPr>
          </a:p>
          <a:p>
            <a:pPr algn="l"/>
            <a:r>
              <a:rPr lang="en-US" b="0" i="0" dirty="0">
                <a:solidFill>
                  <a:srgbClr val="4D5156"/>
                </a:solidFill>
                <a:effectLst/>
                <a:latin typeface="Google Sans"/>
              </a:rPr>
              <a:t>Zinc is particularly important for the skin, and because it is so abundant in the epidermis, zinc deficiency can lead to rough skin and damaged barrier function. Skin becomes increasingly dry</a:t>
            </a:r>
          </a:p>
          <a:p>
            <a:pPr algn="l"/>
            <a:endParaRPr lang="en-US" b="0" i="0" dirty="0">
              <a:solidFill>
                <a:srgbClr val="4D5156"/>
              </a:solidFill>
              <a:effectLst/>
              <a:latin typeface="Google Sans"/>
            </a:endParaRPr>
          </a:p>
          <a:p>
            <a:pPr algn="l"/>
            <a:r>
              <a:rPr lang="en-US" b="0" i="0" dirty="0">
                <a:solidFill>
                  <a:srgbClr val="4D5156"/>
                </a:solidFill>
                <a:effectLst/>
                <a:latin typeface="Google Sans"/>
              </a:rPr>
              <a:t>Like other cells in the body, skin cells are mainly made up of lipids. It is therefore important to enrich your diet with essential </a:t>
            </a:r>
            <a:r>
              <a:rPr lang="en-US" b="1" i="0" dirty="0">
                <a:solidFill>
                  <a:srgbClr val="4D5156"/>
                </a:solidFill>
                <a:effectLst/>
                <a:latin typeface="Google Sans"/>
              </a:rPr>
              <a:t>unsaturated fatty acids </a:t>
            </a:r>
            <a:r>
              <a:rPr lang="en-US" b="0" i="0" dirty="0">
                <a:solidFill>
                  <a:srgbClr val="4D5156"/>
                </a:solidFill>
                <a:effectLst/>
                <a:latin typeface="Google Sans"/>
              </a:rPr>
              <a:t>by eating oily fish (sardines, mackerel, trout, salmon) and using seasoning oils rich in omega 3, such as walnut and rapeseed oils.</a:t>
            </a:r>
          </a:p>
          <a:p>
            <a:pPr algn="l"/>
            <a:endParaRPr lang="fr-FR" b="0" i="0" dirty="0">
              <a:solidFill>
                <a:srgbClr val="262B2F"/>
              </a:solidFill>
              <a:effectLst/>
              <a:latin typeface="roboto" panose="02000000000000000000" pitchFamily="2" charset="0"/>
            </a:endParaRPr>
          </a:p>
          <a:p>
            <a:endParaRPr lang="fr-FR" b="0" i="0" dirty="0">
              <a:solidFill>
                <a:srgbClr val="212529"/>
              </a:solidFill>
              <a:effectLst/>
              <a:latin typeface="soleil"/>
            </a:endParaRPr>
          </a:p>
          <a:p>
            <a:pPr algn="l"/>
            <a:r>
              <a:rPr lang="fr-FR" b="1" i="0" cap="all" dirty="0">
                <a:solidFill>
                  <a:srgbClr val="000000"/>
                </a:solidFill>
                <a:effectLst/>
                <a:latin typeface="Candara" panose="020E0502030303020204" pitchFamily="34" charset="0"/>
              </a:rPr>
              <a:t>VITAMIN B5</a:t>
            </a:r>
            <a:endParaRPr lang="fr-FR" b="1" i="0" cap="all" dirty="0">
              <a:solidFill>
                <a:srgbClr val="363636"/>
              </a:solidFill>
              <a:effectLst/>
              <a:latin typeface="Candara" panose="020E0502030303020204" pitchFamily="34" charset="0"/>
            </a:endParaRPr>
          </a:p>
          <a:p>
            <a:pPr algn="l"/>
            <a:r>
              <a:rPr lang="en-US" b="0" i="0" dirty="0">
                <a:solidFill>
                  <a:srgbClr val="000000"/>
                </a:solidFill>
                <a:effectLst/>
                <a:latin typeface="Roboto" panose="02000000000000000000" pitchFamily="2" charset="0"/>
              </a:rPr>
              <a:t>Vitamin B5 is also beneficial for dry skin, helping to maintain hydration and improving the skin's ability to retain water. Vitamin B5 regulates the production of fats in the skin, helping to prevent dehydration and keep skin supple and hydrated.</a:t>
            </a:r>
          </a:p>
          <a:p>
            <a:pPr algn="l"/>
            <a:r>
              <a:rPr lang="en-US" b="0" i="0" dirty="0">
                <a:solidFill>
                  <a:srgbClr val="000000"/>
                </a:solidFill>
                <a:effectLst/>
                <a:latin typeface="Roboto" panose="02000000000000000000" pitchFamily="2" charset="0"/>
              </a:rPr>
              <a:t>Vitamin B5 is found in abundance in everyday foods such as green vegetables, nuts, whole grains and meat. By using skincare products containing vitamin B5 and following a diet rich in vitamin B5, you'll be doing the right thing to combat dry skin.</a:t>
            </a:r>
            <a:endParaRPr lang="fr-FR" dirty="0"/>
          </a:p>
        </p:txBody>
      </p:sp>
      <p:sp>
        <p:nvSpPr>
          <p:cNvPr id="4" name="Espace réservé du numéro de diapositive 3"/>
          <p:cNvSpPr>
            <a:spLocks noGrp="1"/>
          </p:cNvSpPr>
          <p:nvPr>
            <p:ph type="sldNum" sz="quarter" idx="5"/>
          </p:nvPr>
        </p:nvSpPr>
        <p:spPr/>
        <p:txBody>
          <a:bodyPr/>
          <a:lstStyle/>
          <a:p>
            <a:fld id="{1C88629C-0C3F-426B-8A7E-EC5CABFFBC73}" type="slidenum">
              <a:rPr lang="fr-FR" smtClean="0"/>
              <a:t>33</a:t>
            </a:fld>
            <a:endParaRPr lang="fr-FR"/>
          </a:p>
        </p:txBody>
      </p:sp>
    </p:spTree>
    <p:extLst>
      <p:ext uri="{BB962C8B-B14F-4D97-AF65-F5344CB8AC3E}">
        <p14:creationId xmlns:p14="http://schemas.microsoft.com/office/powerpoint/2010/main" val="30497297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Font typeface="+mj-lt"/>
              <a:buAutoNum type="arabicPeriod"/>
            </a:pPr>
            <a:r>
              <a:rPr lang="en-US" b="1" dirty="0"/>
              <a:t>Internal hydration</a:t>
            </a:r>
            <a:r>
              <a:rPr lang="en-US" dirty="0"/>
              <a:t>: Drinking enough water is essential for keeping skin well hydrated. The general recommendation is to drink at least 8 glasses of water a day.</a:t>
            </a:r>
          </a:p>
          <a:p>
            <a:pPr marL="228600" indent="-228600">
              <a:buFont typeface="+mj-lt"/>
              <a:buAutoNum type="arabicPeriod"/>
            </a:pPr>
            <a:r>
              <a:rPr lang="en-US" b="1" dirty="0"/>
              <a:t>Balanced diet: </a:t>
            </a:r>
            <a:r>
              <a:rPr lang="en-US" dirty="0"/>
              <a:t>A diet rich in essential nutrients, such as vitamins, minerals and omega-3 fatty acids, contributes to healthy skin. Foods such as fruit, vegetables, nuts, seeds and oily fish can help maintain radiant skin.</a:t>
            </a:r>
          </a:p>
          <a:p>
            <a:pPr marL="228600" indent="-228600">
              <a:buFont typeface="+mj-lt"/>
              <a:buAutoNum type="arabicPeriod"/>
            </a:pPr>
            <a:r>
              <a:rPr lang="en-US" b="1" dirty="0"/>
              <a:t>Avoid showers that are too hot: </a:t>
            </a:r>
            <a:r>
              <a:rPr lang="en-US" dirty="0"/>
              <a:t>Hot water can strip skin of its natural oils, leaving it dry. </a:t>
            </a:r>
            <a:r>
              <a:rPr lang="en-US" dirty="0" err="1"/>
              <a:t>Opt</a:t>
            </a:r>
            <a:r>
              <a:rPr lang="en-US" dirty="0"/>
              <a:t> for lukewarm showers and limit their duration.</a:t>
            </a:r>
          </a:p>
          <a:p>
            <a:pPr marL="228600" indent="-228600">
              <a:buFont typeface="+mj-lt"/>
              <a:buAutoNum type="arabicPeriod"/>
            </a:pPr>
            <a:r>
              <a:rPr lang="en-US" b="1" dirty="0"/>
              <a:t>Use humidifiers</a:t>
            </a:r>
            <a:r>
              <a:rPr lang="en-US" dirty="0"/>
              <a:t>: Humidifiers add moisture to the air, which can help prevent skin dryness, especially in winter when the air is dry.</a:t>
            </a:r>
          </a:p>
          <a:p>
            <a:pPr marL="228600" indent="-228600">
              <a:buFont typeface="+mj-lt"/>
              <a:buAutoNum type="arabicPeriod"/>
            </a:pPr>
            <a:r>
              <a:rPr lang="en-US" b="1" dirty="0"/>
              <a:t>Protect skin from the sun: </a:t>
            </a:r>
            <a:r>
              <a:rPr lang="en-US" dirty="0"/>
              <a:t>UV rays can damage the skin and dry it out. Always use sunscreen with an appropriate SPF, even on cloudy days.</a:t>
            </a:r>
          </a:p>
          <a:p>
            <a:pPr marL="228600" indent="-228600">
              <a:buFont typeface="+mj-lt"/>
              <a:buAutoNum type="arabicPeriod"/>
            </a:pPr>
            <a:r>
              <a:rPr lang="en-US" b="1" dirty="0"/>
              <a:t>Wear appropriate clothing: </a:t>
            </a:r>
            <a:r>
              <a:rPr lang="en-US" dirty="0"/>
              <a:t>Soft, natural fabrics such as cotton are less likely to irritate the skin than synthetic fabrics. Choose loose-fitting, breathable clothing.</a:t>
            </a:r>
          </a:p>
          <a:p>
            <a:pPr marL="228600" indent="-228600">
              <a:buFont typeface="+mj-lt"/>
              <a:buAutoNum type="arabicPeriod"/>
            </a:pPr>
            <a:r>
              <a:rPr lang="en-US" b="1" dirty="0"/>
              <a:t>Avoid smoking and limit alcohol consumption: </a:t>
            </a:r>
            <a:r>
              <a:rPr lang="en-US" dirty="0"/>
              <a:t>Smoking and excessive alcohol consumption can have a negative effect on skin health. Avoid them wherever possible.</a:t>
            </a:r>
          </a:p>
          <a:p>
            <a:pPr marL="228600" indent="-228600">
              <a:buFont typeface="+mj-lt"/>
              <a:buAutoNum type="arabicPeriod"/>
            </a:pPr>
            <a:r>
              <a:rPr lang="en-US" b="1" dirty="0"/>
              <a:t>Manage stress: </a:t>
            </a:r>
            <a:r>
              <a:rPr lang="en-US" dirty="0"/>
              <a:t>Stress can have harmful effects on the skin. Regular practice of stress management techniques, such as meditation and yoga, can help maintain healthy skin.</a:t>
            </a:r>
          </a:p>
          <a:p>
            <a:pPr marL="228600" indent="-228600">
              <a:buFont typeface="+mj-lt"/>
              <a:buAutoNum type="arabicPeriod"/>
            </a:pPr>
            <a:r>
              <a:rPr lang="en-US" b="1" dirty="0"/>
              <a:t>Adequate sleep: </a:t>
            </a:r>
            <a:r>
              <a:rPr lang="en-US" dirty="0"/>
              <a:t>Getting enough sleep allows the skin to regenerate. Try to maintain a good sleep routine to promote overall skin health.</a:t>
            </a:r>
          </a:p>
          <a:p>
            <a:pPr marL="228600" indent="-228600">
              <a:buFont typeface="+mj-lt"/>
              <a:buAutoNum type="arabicPeriod"/>
            </a:pPr>
            <a:r>
              <a:rPr lang="en-US" b="1" dirty="0"/>
              <a:t>Avoid harsh cleansers: </a:t>
            </a:r>
            <a:r>
              <a:rPr lang="en-US" dirty="0"/>
              <a:t>Use gentle facial cleansers that don't strip away the skin's natural oils. Excessive cleansing can lead to dryness.</a:t>
            </a:r>
            <a:endParaRPr lang="fr-FR" dirty="0"/>
          </a:p>
        </p:txBody>
      </p:sp>
      <p:sp>
        <p:nvSpPr>
          <p:cNvPr id="4" name="Espace réservé du numéro de diapositive 3"/>
          <p:cNvSpPr>
            <a:spLocks noGrp="1"/>
          </p:cNvSpPr>
          <p:nvPr>
            <p:ph type="sldNum" sz="quarter" idx="5"/>
          </p:nvPr>
        </p:nvSpPr>
        <p:spPr/>
        <p:txBody>
          <a:bodyPr/>
          <a:lstStyle/>
          <a:p>
            <a:fld id="{1C88629C-0C3F-426B-8A7E-EC5CABFFBC73}" type="slidenum">
              <a:rPr lang="fr-FR" smtClean="0"/>
              <a:t>34</a:t>
            </a:fld>
            <a:endParaRPr lang="fr-FR"/>
          </a:p>
        </p:txBody>
      </p:sp>
    </p:spTree>
    <p:extLst>
      <p:ext uri="{BB962C8B-B14F-4D97-AF65-F5344CB8AC3E}">
        <p14:creationId xmlns:p14="http://schemas.microsoft.com/office/powerpoint/2010/main" val="1531914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rPr>
              <a:t>Texture</a:t>
            </a:r>
            <a:r>
              <a:rPr lang="fr-FR" baseline="0" dirty="0">
                <a:solidFill>
                  <a:schemeClr val="tx1"/>
                </a:solidFill>
              </a:rPr>
              <a:t> </a:t>
            </a:r>
            <a:r>
              <a:rPr lang="fr-FR" baseline="0" dirty="0" err="1">
                <a:solidFill>
                  <a:schemeClr val="tx1"/>
                </a:solidFill>
              </a:rPr>
              <a:t>depends</a:t>
            </a:r>
            <a:r>
              <a:rPr lang="fr-FR" baseline="0" dirty="0">
                <a:solidFill>
                  <a:schemeClr val="tx1"/>
                </a:solidFill>
              </a:rPr>
              <a:t> </a:t>
            </a:r>
            <a:r>
              <a:rPr lang="fr-FR" dirty="0">
                <a:solidFill>
                  <a:schemeClr val="tx1"/>
                </a:solidFill>
              </a:rPr>
              <a:t>on the</a:t>
            </a:r>
            <a:r>
              <a:rPr lang="fr-FR" baseline="0" dirty="0">
                <a:solidFill>
                  <a:schemeClr val="tx1"/>
                </a:solidFill>
              </a:rPr>
              <a:t> </a:t>
            </a:r>
            <a:r>
              <a:rPr lang="fr-FR" baseline="0" dirty="0" err="1">
                <a:solidFill>
                  <a:schemeClr val="tx1"/>
                </a:solidFill>
              </a:rPr>
              <a:t>quantity</a:t>
            </a:r>
            <a:r>
              <a:rPr lang="fr-FR" dirty="0">
                <a:solidFill>
                  <a:schemeClr val="tx1"/>
                </a:solidFill>
              </a:rPr>
              <a:t> of </a:t>
            </a:r>
            <a:r>
              <a:rPr lang="fr-FR" dirty="0" err="1">
                <a:solidFill>
                  <a:schemeClr val="tx1"/>
                </a:solidFill>
              </a:rPr>
              <a:t>milk</a:t>
            </a:r>
            <a:endParaRPr lang="fr-FR" dirty="0">
              <a:solidFill>
                <a:schemeClr val="tx1"/>
              </a:solidFill>
            </a:endParaRPr>
          </a:p>
        </p:txBody>
      </p:sp>
      <p:sp>
        <p:nvSpPr>
          <p:cNvPr id="4" name="Espace réservé du numéro de diapositive 3"/>
          <p:cNvSpPr>
            <a:spLocks noGrp="1"/>
          </p:cNvSpPr>
          <p:nvPr>
            <p:ph type="sldNum" sz="quarter" idx="10"/>
          </p:nvPr>
        </p:nvSpPr>
        <p:spPr/>
        <p:txBody>
          <a:bodyPr/>
          <a:lstStyle/>
          <a:p>
            <a:fld id="{BDC39CD1-3524-46B3-A33D-3A96A6148A9B}" type="slidenum">
              <a:rPr lang="fr-FR" smtClean="0"/>
              <a:t>35</a:t>
            </a:fld>
            <a:endParaRPr lang="fr-FR"/>
          </a:p>
        </p:txBody>
      </p:sp>
    </p:spTree>
    <p:extLst>
      <p:ext uri="{BB962C8B-B14F-4D97-AF65-F5344CB8AC3E}">
        <p14:creationId xmlns:p14="http://schemas.microsoft.com/office/powerpoint/2010/main" val="2789725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C88629C-0C3F-426B-8A7E-EC5CABFFBC73}" type="slidenum">
              <a:rPr lang="fr-FR" smtClean="0"/>
              <a:t>36</a:t>
            </a:fld>
            <a:endParaRPr lang="fr-FR"/>
          </a:p>
        </p:txBody>
      </p:sp>
    </p:spTree>
    <p:extLst>
      <p:ext uri="{BB962C8B-B14F-4D97-AF65-F5344CB8AC3E}">
        <p14:creationId xmlns:p14="http://schemas.microsoft.com/office/powerpoint/2010/main" val="28992603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C88629C-0C3F-426B-8A7E-EC5CABFFBC73}" type="slidenum">
              <a:rPr lang="fr-FR" smtClean="0"/>
              <a:t>37</a:t>
            </a:fld>
            <a:endParaRPr lang="fr-FR"/>
          </a:p>
        </p:txBody>
      </p:sp>
    </p:spTree>
    <p:extLst>
      <p:ext uri="{BB962C8B-B14F-4D97-AF65-F5344CB8AC3E}">
        <p14:creationId xmlns:p14="http://schemas.microsoft.com/office/powerpoint/2010/main" val="1712730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br>
              <a:rPr lang="fr-FR" b="0" i="0" dirty="0">
                <a:solidFill>
                  <a:srgbClr val="374151"/>
                </a:solidFill>
                <a:effectLst/>
                <a:latin typeface="Söhne"/>
              </a:rPr>
            </a:br>
            <a:r>
              <a:rPr lang="en-US" b="0" i="0" dirty="0">
                <a:solidFill>
                  <a:srgbClr val="374151"/>
                </a:solidFill>
                <a:effectLst/>
                <a:latin typeface="Söhne"/>
              </a:rPr>
              <a:t>"What are the characteristics of dry skin? Please enter them in the chat bar. There are 8 of them</a:t>
            </a:r>
          </a:p>
          <a:p>
            <a:pPr algn="l"/>
            <a:r>
              <a:rPr lang="en-US" b="0" i="0" dirty="0">
                <a:solidFill>
                  <a:srgbClr val="374151"/>
                </a:solidFill>
                <a:effectLst/>
                <a:latin typeface="Söhne"/>
              </a:rPr>
              <a:t>. </a:t>
            </a:r>
          </a:p>
          <a:p>
            <a:pPr algn="l"/>
            <a:r>
              <a:rPr lang="en-US" b="0" i="0" dirty="0">
                <a:solidFill>
                  <a:srgbClr val="374151"/>
                </a:solidFill>
                <a:effectLst/>
                <a:latin typeface="Söhne"/>
              </a:rPr>
              <a:t>Here's how to identify dry skin: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dirty="0">
                <a:solidFill>
                  <a:srgbClr val="374151"/>
                </a:solidFill>
                <a:effectLst/>
                <a:latin typeface="Söhne"/>
              </a:rPr>
              <a:t>Tight feeling: Dry skin can feel tight, especially after facial cleansing or exposure to water. Itchiness: A frequent itching sensation may accompany dry skin, particularly in dry weather or in winter.</a:t>
            </a:r>
          </a:p>
          <a:p>
            <a:pPr marL="228600" indent="-228600" algn="l">
              <a:buFont typeface="+mj-lt"/>
              <a:buAutoNum type="arabicPeriod"/>
            </a:pPr>
            <a:r>
              <a:rPr lang="en-US" b="0" i="0" dirty="0">
                <a:solidFill>
                  <a:srgbClr val="374151"/>
                </a:solidFill>
                <a:effectLst/>
                <a:latin typeface="Söhne"/>
              </a:rPr>
              <a:t>Dullness: Dry skin often looks dull and rough, lacking the natural radiance of healthy skin.</a:t>
            </a:r>
          </a:p>
          <a:p>
            <a:pPr marL="228600" indent="-228600" algn="l">
              <a:buFont typeface="+mj-lt"/>
              <a:buAutoNum type="arabicPeriod"/>
            </a:pPr>
            <a:r>
              <a:rPr lang="en-US" b="0" i="0" dirty="0">
                <a:solidFill>
                  <a:srgbClr val="374151"/>
                </a:solidFill>
                <a:effectLst/>
                <a:latin typeface="Söhne"/>
              </a:rPr>
              <a:t>Flaking: Dry skin can flake, meaning it can peel or break off into small particles.</a:t>
            </a:r>
          </a:p>
          <a:p>
            <a:pPr marL="228600" indent="-228600" algn="l">
              <a:buFont typeface="+mj-lt"/>
              <a:buAutoNum type="arabicPeriod"/>
            </a:pPr>
            <a:r>
              <a:rPr lang="en-US" b="0" i="0" dirty="0">
                <a:solidFill>
                  <a:srgbClr val="374151"/>
                </a:solidFill>
                <a:effectLst/>
                <a:latin typeface="Söhne"/>
              </a:rPr>
              <a:t>Redness: Some areas of dry skin may become red, irritated or flushed.</a:t>
            </a:r>
          </a:p>
          <a:p>
            <a:pPr marL="228600" indent="-228600" algn="l">
              <a:buFont typeface="+mj-lt"/>
              <a:buAutoNum type="arabicPeriod"/>
            </a:pPr>
            <a:r>
              <a:rPr lang="en-US" b="0" i="0" dirty="0">
                <a:solidFill>
                  <a:srgbClr val="374151"/>
                </a:solidFill>
                <a:effectLst/>
                <a:latin typeface="Söhne"/>
              </a:rPr>
              <a:t>Increased sensitivity: Dry skin can be more sensitive to irritation, itching and allergic reactions.</a:t>
            </a:r>
          </a:p>
          <a:p>
            <a:pPr marL="228600" indent="-228600" algn="l">
              <a:buFont typeface="+mj-lt"/>
              <a:buAutoNum type="arabicPeriod"/>
            </a:pPr>
            <a:r>
              <a:rPr lang="en-US" b="0" i="0" dirty="0">
                <a:solidFill>
                  <a:srgbClr val="374151"/>
                </a:solidFill>
                <a:effectLst/>
                <a:latin typeface="Söhne"/>
              </a:rPr>
              <a:t>Fine lines and wrinkles: Fine lines and wrinkles may be more visible on dry skin due to the lack of natural moisture.</a:t>
            </a:r>
          </a:p>
          <a:p>
            <a:pPr marL="228600" indent="-228600" algn="l">
              <a:buFont typeface="+mj-lt"/>
              <a:buAutoNum type="arabicPeriod"/>
            </a:pPr>
            <a:r>
              <a:rPr lang="en-US" b="0" i="0" dirty="0">
                <a:solidFill>
                  <a:srgbClr val="374151"/>
                </a:solidFill>
                <a:effectLst/>
                <a:latin typeface="Söhne"/>
              </a:rPr>
              <a:t>Lack of shine: Dry skin tends to lack the natural glow that is present on well-hydrated skin.</a:t>
            </a:r>
          </a:p>
          <a:p>
            <a:pPr marL="228600" indent="-228600" algn="l">
              <a:buFont typeface="+mj-lt"/>
              <a:buAutoNum type="arabicPeriod"/>
            </a:pPr>
            <a:r>
              <a:rPr lang="en-US" b="0" i="0" dirty="0">
                <a:solidFill>
                  <a:srgbClr val="374151"/>
                </a:solidFill>
                <a:effectLst/>
                <a:latin typeface="Söhne"/>
              </a:rPr>
              <a:t>Rigidity: Dry skin may appear less elastic and supple than normal or oily skin.</a:t>
            </a:r>
          </a:p>
          <a:p>
            <a:pPr marL="0" indent="0" algn="l">
              <a:buFont typeface="+mj-lt"/>
              <a:buNone/>
            </a:pPr>
            <a:endParaRPr lang="en-US" b="0" i="0" dirty="0">
              <a:solidFill>
                <a:srgbClr val="374151"/>
              </a:solidFill>
              <a:effectLst/>
              <a:latin typeface="Söhne"/>
            </a:endParaRPr>
          </a:p>
          <a:p>
            <a:pPr marL="0" indent="0" algn="l">
              <a:buFont typeface="+mj-lt"/>
              <a:buNone/>
            </a:pPr>
            <a:r>
              <a:rPr lang="en-US" b="0" i="0" dirty="0">
                <a:solidFill>
                  <a:srgbClr val="374151"/>
                </a:solidFill>
                <a:effectLst/>
                <a:latin typeface="Söhne"/>
              </a:rPr>
              <a:t>It's important to note that dry skin can vary in intensity, from mildly dry to extremely dry and cracked. If you think you have dry skin, it's essential to look after your skin by using appropriate nourishing products and avoiding factors that can make dry skin worse, such as prolonged hot showers and the use of aggressive products.</a:t>
            </a:r>
            <a:r>
              <a:rPr lang="fr-FR" b="0" i="0" dirty="0">
                <a:solidFill>
                  <a:srgbClr val="374151"/>
                </a:solidFill>
                <a:effectLst/>
                <a:latin typeface="Söhne"/>
              </a:rPr>
              <a:t>. </a:t>
            </a:r>
            <a:endParaRPr lang="fr-FR" dirty="0"/>
          </a:p>
        </p:txBody>
      </p:sp>
      <p:sp>
        <p:nvSpPr>
          <p:cNvPr id="4" name="Espace réservé du numéro de diapositive 3"/>
          <p:cNvSpPr>
            <a:spLocks noGrp="1"/>
          </p:cNvSpPr>
          <p:nvPr>
            <p:ph type="sldNum" sz="quarter" idx="5"/>
          </p:nvPr>
        </p:nvSpPr>
        <p:spPr/>
        <p:txBody>
          <a:bodyPr/>
          <a:lstStyle/>
          <a:p>
            <a:fld id="{3471890B-BFCE-4BB6-8C33-AA23277DCFA3}" type="slidenum">
              <a:rPr lang="fr-FR" smtClean="0"/>
              <a:t>4</a:t>
            </a:fld>
            <a:endParaRPr lang="fr-FR"/>
          </a:p>
        </p:txBody>
      </p:sp>
    </p:spTree>
    <p:extLst>
      <p:ext uri="{BB962C8B-B14F-4D97-AF65-F5344CB8AC3E}">
        <p14:creationId xmlns:p14="http://schemas.microsoft.com/office/powerpoint/2010/main" val="2394612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US" dirty="0" err="1"/>
              <a:t>Corneometry</a:t>
            </a:r>
            <a:r>
              <a:rPr lang="en-US" dirty="0"/>
              <a:t> is a method of </a:t>
            </a:r>
            <a:r>
              <a:rPr lang="en-US" dirty="0" err="1"/>
              <a:t>analysing</a:t>
            </a:r>
            <a:r>
              <a:rPr lang="en-US" dirty="0"/>
              <a:t> the hydration of the superficial layers of the skin by applying an electric current. The more hydrated the skin, the better the current flows:</a:t>
            </a:r>
          </a:p>
          <a:p>
            <a:r>
              <a:rPr lang="en-US" dirty="0"/>
              <a:t>IH &lt; 30, the skin is classified as "very dry".</a:t>
            </a:r>
          </a:p>
          <a:p>
            <a:r>
              <a:rPr lang="en-US" dirty="0"/>
              <a:t>30 &lt; HI &gt; 40: "dry" skin</a:t>
            </a:r>
          </a:p>
          <a:p>
            <a:r>
              <a:rPr lang="en-US" dirty="0"/>
              <a:t>HI &gt; 40: "normal" skin</a:t>
            </a:r>
          </a:p>
          <a:p>
            <a:endParaRPr lang="fr-FR" dirty="0"/>
          </a:p>
          <a:p>
            <a:pPr marL="171450" indent="-171450">
              <a:buFont typeface="Arial" panose="020B0604020202020204" pitchFamily="34" charset="0"/>
              <a:buChar char="•"/>
            </a:pPr>
            <a:r>
              <a:rPr lang="en-US" dirty="0" err="1"/>
              <a:t>Sebummetry</a:t>
            </a:r>
            <a:r>
              <a:rPr lang="en-US" dirty="0"/>
              <a:t> measures the activity of the sebaceous glands using patches which are stuck on the skin for 30 minutes or 1 hour. The patch retains the sebum as it is </a:t>
            </a:r>
            <a:r>
              <a:rPr lang="en-US" dirty="0" err="1"/>
              <a:t>produced.Level</a:t>
            </a:r>
            <a:r>
              <a:rPr lang="en-US" dirty="0"/>
              <a:t> 1 corresponds to a sebum-free zone, zone 5 corresponds to a </a:t>
            </a:r>
            <a:r>
              <a:rPr lang="en-US" dirty="0" err="1"/>
              <a:t>hyperseborrhoeic</a:t>
            </a:r>
            <a:r>
              <a:rPr lang="en-US" dirty="0"/>
              <a:t> zone.</a:t>
            </a:r>
          </a:p>
          <a:p>
            <a:endParaRPr lang="fr-FR" dirty="0"/>
          </a:p>
          <a:p>
            <a:pPr marL="171450" indent="-171450">
              <a:buFont typeface="Arial" panose="020B0604020202020204" pitchFamily="34" charset="0"/>
              <a:buChar char="•"/>
            </a:pPr>
            <a:r>
              <a:rPr lang="en-US" dirty="0"/>
              <a:t>It is possible to measure insensible water loss (IWL), meaning the passive diffusion of water from the inside to the outside of the skin and then its evaporation. This measurement is used to assess the skin's barrier </a:t>
            </a:r>
            <a:r>
              <a:rPr lang="en-US" dirty="0" err="1"/>
              <a:t>function.IWL</a:t>
            </a:r>
            <a:r>
              <a:rPr lang="en-US" dirty="0"/>
              <a:t> measurements must be taken on a subject who has been at rest for at least 30 minutes, so that sweat gland activity is negligible and does not distort the measurements. Temperature and humidity conditions must be constant and defined. Normal skin has an IWL between 7 and 8 g/m²/h. A higher IWL indicates dry skin.</a:t>
            </a:r>
          </a:p>
          <a:p>
            <a:endParaRPr lang="fr-FR" dirty="0"/>
          </a:p>
          <a:p>
            <a:r>
              <a:rPr lang="en-US" dirty="0" err="1"/>
              <a:t>Tewamètre</a:t>
            </a:r>
            <a:r>
              <a:rPr lang="en-US" dirty="0"/>
              <a:t>© and </a:t>
            </a:r>
            <a:r>
              <a:rPr lang="en-US" dirty="0" err="1"/>
              <a:t>Vapomètre</a:t>
            </a:r>
            <a:r>
              <a:rPr lang="en-US" dirty="0"/>
              <a:t>© are used to measure the IWL</a:t>
            </a:r>
            <a:endParaRPr lang="fr-FR" dirty="0"/>
          </a:p>
        </p:txBody>
      </p:sp>
      <p:sp>
        <p:nvSpPr>
          <p:cNvPr id="4" name="Espace réservé du numéro de diapositive 3"/>
          <p:cNvSpPr>
            <a:spLocks noGrp="1"/>
          </p:cNvSpPr>
          <p:nvPr>
            <p:ph type="sldNum" sz="quarter" idx="5"/>
          </p:nvPr>
        </p:nvSpPr>
        <p:spPr/>
        <p:txBody>
          <a:bodyPr/>
          <a:lstStyle/>
          <a:p>
            <a:fld id="{1C88629C-0C3F-426B-8A7E-EC5CABFFBC73}" type="slidenum">
              <a:rPr lang="fr-FR" smtClean="0"/>
              <a:t>5</a:t>
            </a:fld>
            <a:endParaRPr lang="fr-FR"/>
          </a:p>
        </p:txBody>
      </p:sp>
    </p:spTree>
    <p:extLst>
      <p:ext uri="{BB962C8B-B14F-4D97-AF65-F5344CB8AC3E}">
        <p14:creationId xmlns:p14="http://schemas.microsoft.com/office/powerpoint/2010/main" val="2327794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en-US" b="0" i="0" dirty="0">
                <a:solidFill>
                  <a:srgbClr val="374151"/>
                </a:solidFill>
                <a:effectLst/>
                <a:latin typeface="Söhne"/>
              </a:rPr>
              <a:t>Dry skin and dehydrated skin are two distinct skin problems, although their symptoms can sometimes overlap. Here are the main differences between the two:</a:t>
            </a:r>
          </a:p>
          <a:p>
            <a:pPr algn="l"/>
            <a:endParaRPr lang="en-US" b="0" i="0" dirty="0">
              <a:solidFill>
                <a:srgbClr val="374151"/>
              </a:solidFill>
              <a:effectLst/>
              <a:latin typeface="Söhne"/>
            </a:endParaRPr>
          </a:p>
          <a:p>
            <a:pPr algn="l"/>
            <a:r>
              <a:rPr lang="en-US" b="1" i="0" u="sng" dirty="0">
                <a:solidFill>
                  <a:srgbClr val="374151"/>
                </a:solidFill>
                <a:effectLst/>
                <a:latin typeface="Söhne"/>
              </a:rPr>
              <a:t>Underlying cause :</a:t>
            </a:r>
          </a:p>
          <a:p>
            <a:pPr marL="228600" indent="-228600" algn="l">
              <a:buAutoNum type="arabicPeriod"/>
            </a:pPr>
            <a:r>
              <a:rPr lang="en-US" b="0" i="0" u="sng" dirty="0">
                <a:solidFill>
                  <a:srgbClr val="374151"/>
                </a:solidFill>
                <a:effectLst/>
                <a:latin typeface="Söhne"/>
              </a:rPr>
              <a:t>Dry skin: </a:t>
            </a:r>
            <a:r>
              <a:rPr lang="en-US" b="0" i="0" dirty="0">
                <a:solidFill>
                  <a:srgbClr val="374151"/>
                </a:solidFill>
                <a:effectLst/>
                <a:latin typeface="Söhne"/>
              </a:rPr>
              <a:t>Dry skin is generally a skin type, which means it tends to lack the natural oils (sebum) that keep it hydrated. This condition can be due to genetic factors, hormonal changes or underlying medical conditions. Dry skin is therefore skin whose epidermis is initially properly hydrated by diffusion of water from the dermis. But the deficiency of its lipid/fat barrier, which becomes porous, finally allows water to escape more easily (IWL).</a:t>
            </a:r>
          </a:p>
          <a:p>
            <a:pPr marL="228600" indent="-228600" algn="l">
              <a:buAutoNum type="arabicPeriod"/>
            </a:pPr>
            <a:r>
              <a:rPr lang="en-US" b="0" i="0" dirty="0">
                <a:solidFill>
                  <a:srgbClr val="374151"/>
                </a:solidFill>
                <a:effectLst/>
                <a:latin typeface="Söhne"/>
              </a:rPr>
              <a:t>Dehydrated skin: Dehydrated skin is the result of a loss of fluid rather than a loss of oil. It can be caused by various external factors such as exposure to the dry environment, wind, sun, central heating, poor diet, or taking medication. This is skin that lacks water in the epidermis, meaning in the dermis, as water circulates from the dermis to the epidermis. Skin is said to be "dehydrated" when the water level in the stratum corneum falls below the minimum level of 10%.</a:t>
            </a:r>
          </a:p>
          <a:p>
            <a:pPr marL="228600" indent="-228600" algn="l">
              <a:buAutoNum type="arabicPeriod"/>
            </a:pPr>
            <a:endParaRPr lang="en-US" b="0" i="0" dirty="0">
              <a:solidFill>
                <a:srgbClr val="374151"/>
              </a:solidFill>
              <a:effectLst/>
              <a:latin typeface="Söhne"/>
            </a:endParaRPr>
          </a:p>
          <a:p>
            <a:pPr marL="0" indent="0" algn="l">
              <a:buNone/>
            </a:pPr>
            <a:r>
              <a:rPr lang="fr-FR" b="1" i="0" u="sng" dirty="0" err="1">
                <a:solidFill>
                  <a:srgbClr val="374151"/>
                </a:solidFill>
                <a:effectLst/>
                <a:latin typeface="Söhne"/>
              </a:rPr>
              <a:t>Symptoms</a:t>
            </a:r>
            <a:r>
              <a:rPr lang="fr-FR" b="1" i="0" u="sng" dirty="0">
                <a:solidFill>
                  <a:srgbClr val="374151"/>
                </a:solidFill>
                <a:effectLst/>
                <a:latin typeface="Söhne"/>
              </a:rPr>
              <a:t> :</a:t>
            </a:r>
          </a:p>
          <a:p>
            <a:pPr marL="742950" lvl="1" indent="-285750" algn="l">
              <a:buFont typeface="+mj-lt"/>
              <a:buAutoNum type="arabicPeriod"/>
            </a:pPr>
            <a:r>
              <a:rPr lang="en-US" b="0" i="0" dirty="0">
                <a:solidFill>
                  <a:srgbClr val="374151"/>
                </a:solidFill>
                <a:effectLst/>
                <a:latin typeface="Söhne"/>
              </a:rPr>
              <a:t>Dry skin: Typical symptoms of dry skin include a feeling of tightness, roughness, redness, itching and possibly flaking or cracking.</a:t>
            </a:r>
          </a:p>
          <a:p>
            <a:pPr marL="742950" lvl="1" indent="-285750" algn="l">
              <a:buFont typeface="+mj-lt"/>
              <a:buAutoNum type="arabicPeriod"/>
            </a:pPr>
            <a:r>
              <a:rPr lang="en-US" b="0" i="0" dirty="0">
                <a:solidFill>
                  <a:srgbClr val="374151"/>
                </a:solidFill>
                <a:effectLst/>
                <a:latin typeface="Söhne"/>
              </a:rPr>
              <a:t>Dehydrated skin: Dehydrated skin is </a:t>
            </a:r>
            <a:r>
              <a:rPr lang="en-US" b="0" i="0" dirty="0" err="1">
                <a:solidFill>
                  <a:srgbClr val="374151"/>
                </a:solidFill>
                <a:effectLst/>
                <a:latin typeface="Söhne"/>
              </a:rPr>
              <a:t>characterised</a:t>
            </a:r>
            <a:r>
              <a:rPr lang="en-US" b="0" i="0" dirty="0">
                <a:solidFill>
                  <a:srgbClr val="374151"/>
                </a:solidFill>
                <a:effectLst/>
                <a:latin typeface="Söhne"/>
              </a:rPr>
              <a:t> by a loss of elasticity, a tingling sensation, a dull appearance, fine dehydration lines (temporary folds that form when the skin is folded) and sometimes more visible pores.</a:t>
            </a:r>
          </a:p>
          <a:p>
            <a:pPr marL="742950" lvl="1" indent="-285750" algn="l">
              <a:buFont typeface="+mj-lt"/>
              <a:buAutoNum type="arabicPeriod"/>
            </a:pPr>
            <a:endParaRPr lang="en-US" b="0" i="0" dirty="0">
              <a:solidFill>
                <a:srgbClr val="374151"/>
              </a:solidFill>
              <a:effectLst/>
              <a:latin typeface="Söhne"/>
            </a:endParaRPr>
          </a:p>
          <a:p>
            <a:pPr marL="742950" lvl="1" indent="-285750" algn="l">
              <a:buFont typeface="+mj-lt"/>
              <a:buAutoNum type="arabicPeriod"/>
            </a:pPr>
            <a:endParaRPr lang="en-US" b="0" i="0" dirty="0">
              <a:solidFill>
                <a:srgbClr val="374151"/>
              </a:solidFill>
              <a:effectLst/>
              <a:latin typeface="Söhne"/>
            </a:endParaRPr>
          </a:p>
          <a:p>
            <a:pPr marL="742950" lvl="1" indent="-285750" algn="l">
              <a:buFont typeface="+mj-lt"/>
              <a:buAutoNum type="arabicPeriod"/>
            </a:pPr>
            <a:endParaRPr lang="en-US" b="0" i="0" dirty="0">
              <a:solidFill>
                <a:srgbClr val="374151"/>
              </a:solidFill>
              <a:effectLst/>
              <a:latin typeface="Söhne"/>
            </a:endParaRPr>
          </a:p>
          <a:p>
            <a:pPr marL="457200" lvl="1" indent="0" algn="l">
              <a:buFont typeface="+mj-lt"/>
              <a:buNone/>
            </a:pPr>
            <a:r>
              <a:rPr lang="fr-FR" sz="1200" b="1" i="0" u="sng" kern="1200" dirty="0" err="1">
                <a:solidFill>
                  <a:srgbClr val="374151"/>
                </a:solidFill>
                <a:effectLst/>
                <a:latin typeface="Söhne"/>
                <a:ea typeface="+mn-ea"/>
                <a:cs typeface="+mn-cs"/>
              </a:rPr>
              <a:t>Treatment</a:t>
            </a:r>
            <a:r>
              <a:rPr lang="fr-FR" sz="1200" b="1" i="0" u="sng" kern="1200" dirty="0">
                <a:solidFill>
                  <a:srgbClr val="374151"/>
                </a:solidFill>
                <a:effectLst/>
                <a:latin typeface="Söhne"/>
                <a:ea typeface="+mn-ea"/>
                <a:cs typeface="+mn-cs"/>
              </a:rPr>
              <a:t> :</a:t>
            </a:r>
          </a:p>
          <a:p>
            <a:pPr marL="742950" lvl="1" indent="-285750" algn="l">
              <a:buFont typeface="+mj-lt"/>
              <a:buAutoNum type="arabicPeriod"/>
            </a:pPr>
            <a:r>
              <a:rPr lang="en-US" b="0" i="0" dirty="0">
                <a:solidFill>
                  <a:srgbClr val="374151"/>
                </a:solidFill>
                <a:effectLst/>
                <a:latin typeface="Söhne"/>
              </a:rPr>
              <a:t>Dry skin: For dry skin, the main aim is to restore the skin's natural oils. This can be achieved by using lipid-rich hydrating creams and avoiding products that dry out the skin.</a:t>
            </a:r>
          </a:p>
          <a:p>
            <a:pPr marL="742950" lvl="1" indent="-285750" algn="l">
              <a:buFont typeface="+mj-lt"/>
              <a:buAutoNum type="arabicPeriod"/>
            </a:pPr>
            <a:r>
              <a:rPr lang="en-US" b="0" i="0" dirty="0">
                <a:solidFill>
                  <a:srgbClr val="374151"/>
                </a:solidFill>
                <a:effectLst/>
                <a:latin typeface="Söhne"/>
              </a:rPr>
              <a:t>Dehydrated skin: Treating dehydrated skin involves boosting the skin's ability to retain humidity. This involves using hydrating products that contain ingredients such as hyaluronic acid, </a:t>
            </a:r>
            <a:r>
              <a:rPr lang="en-US" b="0" i="0" dirty="0" err="1">
                <a:solidFill>
                  <a:srgbClr val="374151"/>
                </a:solidFill>
                <a:effectLst/>
                <a:latin typeface="Söhne"/>
              </a:rPr>
              <a:t>glycerine</a:t>
            </a:r>
            <a:r>
              <a:rPr lang="en-US" b="0" i="0" dirty="0">
                <a:solidFill>
                  <a:srgbClr val="374151"/>
                </a:solidFill>
                <a:effectLst/>
                <a:latin typeface="Söhne"/>
              </a:rPr>
              <a:t> and urea. It's also important to drink enough water to maintain hydration from within.</a:t>
            </a:r>
          </a:p>
          <a:p>
            <a:pPr marL="742950" lvl="1" indent="-285750" algn="l">
              <a:buFont typeface="+mj-lt"/>
              <a:buAutoNum type="arabicPeriod"/>
            </a:pPr>
            <a:endParaRPr lang="en-US" b="0" i="0" dirty="0">
              <a:solidFill>
                <a:srgbClr val="374151"/>
              </a:solidFill>
              <a:effectLst/>
              <a:latin typeface="Söhne"/>
            </a:endParaRPr>
          </a:p>
          <a:p>
            <a:pPr marL="457200" lvl="1" indent="0" algn="l">
              <a:buFont typeface="+mj-lt"/>
              <a:buNone/>
            </a:pPr>
            <a:r>
              <a:rPr lang="en-US" b="0" i="0" dirty="0">
                <a:solidFill>
                  <a:srgbClr val="374151"/>
                </a:solidFill>
                <a:effectLst/>
                <a:latin typeface="Söhne"/>
              </a:rPr>
              <a:t>It is important to note that skin can be both dry and dehydrated, as these two problems can coexist.</a:t>
            </a:r>
          </a:p>
          <a:p>
            <a:pPr marL="457200" lvl="1" indent="0" algn="l">
              <a:buFont typeface="+mj-lt"/>
              <a:buNone/>
            </a:pPr>
            <a:endParaRPr lang="en-US" b="0" i="0" dirty="0">
              <a:solidFill>
                <a:srgbClr val="374151"/>
              </a:solidFill>
              <a:effectLst/>
              <a:latin typeface="Söhne"/>
            </a:endParaRPr>
          </a:p>
          <a:p>
            <a:pPr marL="457200" lvl="1" indent="0" algn="l">
              <a:buFont typeface="+mj-lt"/>
              <a:buNone/>
            </a:pPr>
            <a:r>
              <a:rPr lang="en-US" b="1" i="0" dirty="0">
                <a:solidFill>
                  <a:srgbClr val="374151"/>
                </a:solidFill>
                <a:effectLst/>
                <a:latin typeface="Söhne"/>
              </a:rPr>
              <a:t>Skin type </a:t>
            </a:r>
            <a:r>
              <a:rPr lang="en-US" b="0" i="0" dirty="0">
                <a:solidFill>
                  <a:srgbClr val="374151"/>
                </a:solidFill>
                <a:effectLst/>
                <a:latin typeface="Söhne"/>
              </a:rPr>
              <a:t>is </a:t>
            </a:r>
            <a:r>
              <a:rPr lang="en-US" b="0" i="0" dirty="0" err="1">
                <a:solidFill>
                  <a:srgbClr val="374151"/>
                </a:solidFill>
                <a:effectLst/>
                <a:latin typeface="Söhne"/>
              </a:rPr>
              <a:t>characterised</a:t>
            </a:r>
            <a:r>
              <a:rPr lang="en-US" b="0" i="0" dirty="0">
                <a:solidFill>
                  <a:srgbClr val="374151"/>
                </a:solidFill>
                <a:effectLst/>
                <a:latin typeface="Söhne"/>
              </a:rPr>
              <a:t> by the fact that it is a genetic characteristic: you are born with it, and it is not possible to change it. The only way to change your skin type is through skin ageing. And even then, it's highly likely that it won't change over time. A skin type is, for example, oily skin, combination skin or dry skin.</a:t>
            </a:r>
          </a:p>
          <a:p>
            <a:pPr marL="457200" lvl="1" indent="0" algn="l">
              <a:buFont typeface="+mj-lt"/>
              <a:buNone/>
            </a:pPr>
            <a:endParaRPr lang="en-US" b="0" i="0" dirty="0">
              <a:solidFill>
                <a:srgbClr val="374151"/>
              </a:solidFill>
              <a:effectLst/>
              <a:latin typeface="Söhne"/>
            </a:endParaRPr>
          </a:p>
          <a:p>
            <a:pPr marL="457200" lvl="1" indent="0" algn="l">
              <a:buFont typeface="+mj-lt"/>
              <a:buNone/>
            </a:pPr>
            <a:r>
              <a:rPr lang="en-US" b="1" i="0" dirty="0">
                <a:solidFill>
                  <a:srgbClr val="374151"/>
                </a:solidFill>
                <a:effectLst/>
                <a:latin typeface="Söhne"/>
              </a:rPr>
              <a:t>A skin condition</a:t>
            </a:r>
            <a:r>
              <a:rPr lang="en-US" b="0" i="0" dirty="0">
                <a:solidFill>
                  <a:srgbClr val="374151"/>
                </a:solidFill>
                <a:effectLst/>
                <a:latin typeface="Söhne"/>
              </a:rPr>
              <a:t>, on the other hand, is what happens to your skin temporarily. A skin condition is often linked to hormones, environmental factors such as the sun, pollution or the products you use.</a:t>
            </a:r>
            <a:endParaRPr lang="fr-FR" dirty="0"/>
          </a:p>
        </p:txBody>
      </p:sp>
      <p:sp>
        <p:nvSpPr>
          <p:cNvPr id="4" name="Espace réservé du numéro de diapositive 3"/>
          <p:cNvSpPr>
            <a:spLocks noGrp="1"/>
          </p:cNvSpPr>
          <p:nvPr>
            <p:ph type="sldNum" sz="quarter" idx="5"/>
          </p:nvPr>
        </p:nvSpPr>
        <p:spPr/>
        <p:txBody>
          <a:bodyPr/>
          <a:lstStyle/>
          <a:p>
            <a:fld id="{1C88629C-0C3F-426B-8A7E-EC5CABFFBC73}" type="slidenum">
              <a:rPr lang="fr-FR" smtClean="0"/>
              <a:t>6</a:t>
            </a:fld>
            <a:endParaRPr lang="fr-FR"/>
          </a:p>
        </p:txBody>
      </p:sp>
    </p:spTree>
    <p:extLst>
      <p:ext uri="{BB962C8B-B14F-4D97-AF65-F5344CB8AC3E}">
        <p14:creationId xmlns:p14="http://schemas.microsoft.com/office/powerpoint/2010/main" val="4189424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335">
              <a:defRPr/>
            </a:pPr>
            <a:r>
              <a:rPr lang="en-US" altLang="fr-FR" b="1" dirty="0"/>
              <a:t>We are going to respond to the problems of dry skin with 4 essential actions:</a:t>
            </a:r>
          </a:p>
          <a:p>
            <a:pPr defTabSz="914335">
              <a:defRPr/>
            </a:pPr>
            <a:endParaRPr lang="fr-FR" altLang="fr-FR" b="1" dirty="0"/>
          </a:p>
          <a:p>
            <a:pPr defTabSz="914335">
              <a:defRPr/>
            </a:pPr>
            <a:r>
              <a:rPr lang="en-US" altLang="fr-FR" b="1" dirty="0"/>
              <a:t>Provide lipids </a:t>
            </a:r>
          </a:p>
          <a:p>
            <a:pPr defTabSz="914335">
              <a:defRPr/>
            </a:pPr>
            <a:r>
              <a:rPr lang="en-US" altLang="fr-FR" b="0" dirty="0"/>
              <a:t>= bring comfort to the skin</a:t>
            </a:r>
          </a:p>
          <a:p>
            <a:pPr defTabSz="914335">
              <a:defRPr/>
            </a:pPr>
            <a:endParaRPr lang="en-US" altLang="fr-FR" b="1" dirty="0"/>
          </a:p>
          <a:p>
            <a:pPr defTabSz="914335">
              <a:defRPr/>
            </a:pPr>
            <a:r>
              <a:rPr lang="en-US" altLang="fr-FR" b="1" dirty="0"/>
              <a:t>Stimulate the skin's natural </a:t>
            </a:r>
            <a:r>
              <a:rPr lang="en-US" altLang="fr-FR" b="1" dirty="0" err="1"/>
              <a:t>defences</a:t>
            </a:r>
            <a:endParaRPr lang="en-US" altLang="fr-FR" b="1" dirty="0"/>
          </a:p>
          <a:p>
            <a:pPr defTabSz="914335">
              <a:defRPr/>
            </a:pPr>
            <a:r>
              <a:rPr lang="en-US" altLang="fr-FR" b="0" dirty="0"/>
              <a:t>= keeping the skin alert</a:t>
            </a:r>
          </a:p>
          <a:p>
            <a:pPr defTabSz="914335">
              <a:defRPr/>
            </a:pPr>
            <a:endParaRPr lang="en-US" altLang="fr-FR" b="1" dirty="0"/>
          </a:p>
          <a:p>
            <a:pPr defTabSz="914335">
              <a:defRPr/>
            </a:pPr>
            <a:r>
              <a:rPr lang="en-US" altLang="fr-FR" b="1" dirty="0"/>
              <a:t>Hydrating and soothing</a:t>
            </a:r>
          </a:p>
          <a:p>
            <a:pPr defTabSz="914335">
              <a:defRPr/>
            </a:pPr>
            <a:r>
              <a:rPr lang="en-US" altLang="fr-FR" b="0" dirty="0"/>
              <a:t>= Relieve tightness</a:t>
            </a:r>
          </a:p>
          <a:p>
            <a:pPr defTabSz="914335">
              <a:defRPr/>
            </a:pPr>
            <a:r>
              <a:rPr lang="en-US" altLang="fr-FR" b="0" dirty="0"/>
              <a:t>= Reduce the risk of sensitivity</a:t>
            </a:r>
          </a:p>
          <a:p>
            <a:pPr defTabSz="914335">
              <a:defRPr/>
            </a:pPr>
            <a:endParaRPr lang="en-US" altLang="fr-FR" b="1" dirty="0"/>
          </a:p>
          <a:p>
            <a:pPr defTabSz="914335">
              <a:defRPr/>
            </a:pPr>
            <a:r>
              <a:rPr lang="en-US" altLang="fr-FR" b="1" dirty="0"/>
              <a:t>Protect against oxidative stress</a:t>
            </a:r>
          </a:p>
          <a:p>
            <a:pPr defTabSz="914335">
              <a:defRPr/>
            </a:pPr>
            <a:r>
              <a:rPr lang="en-US" altLang="fr-FR" b="0" dirty="0"/>
              <a:t>= Prevent skin aging</a:t>
            </a:r>
            <a:endParaRPr lang="fr-FR" altLang="fr-FR" b="0" dirty="0"/>
          </a:p>
          <a:p>
            <a:endParaRPr lang="fr-FR" dirty="0"/>
          </a:p>
        </p:txBody>
      </p:sp>
      <p:sp>
        <p:nvSpPr>
          <p:cNvPr id="4" name="Espace réservé du numéro de diapositive 3"/>
          <p:cNvSpPr>
            <a:spLocks noGrp="1"/>
          </p:cNvSpPr>
          <p:nvPr>
            <p:ph type="sldNum" sz="quarter" idx="10"/>
          </p:nvPr>
        </p:nvSpPr>
        <p:spPr/>
        <p:txBody>
          <a:bodyPr/>
          <a:lstStyle/>
          <a:p>
            <a:fld id="{E21E534A-3C45-41BB-A762-B6D383370332}" type="slidenum">
              <a:rPr lang="fr-FR" smtClean="0"/>
              <a:pPr/>
              <a:t>7</a:t>
            </a:fld>
            <a:endParaRPr lang="fr-FR"/>
          </a:p>
        </p:txBody>
      </p:sp>
    </p:spTree>
    <p:extLst>
      <p:ext uri="{BB962C8B-B14F-4D97-AF65-F5344CB8AC3E}">
        <p14:creationId xmlns:p14="http://schemas.microsoft.com/office/powerpoint/2010/main" val="3868296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71890B-BFCE-4BB6-8C33-AA23277DCFA3}" type="slidenum">
              <a:rPr lang="fr-FR" smtClean="0"/>
              <a:t>8</a:t>
            </a:fld>
            <a:endParaRPr lang="fr-FR"/>
          </a:p>
        </p:txBody>
      </p:sp>
    </p:spTree>
    <p:extLst>
      <p:ext uri="{BB962C8B-B14F-4D97-AF65-F5344CB8AC3E}">
        <p14:creationId xmlns:p14="http://schemas.microsoft.com/office/powerpoint/2010/main" val="1491986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i="0" kern="1200" baseline="0" dirty="0">
                <a:solidFill>
                  <a:schemeClr val="tx1"/>
                </a:solidFill>
                <a:effectLst/>
                <a:latin typeface="+mn-lt"/>
                <a:ea typeface="+mn-ea"/>
                <a:cs typeface="+mn-cs"/>
              </a:rPr>
              <a:t>The SOS booster for dry skin and all tired skin! A real SOS treatment, this </a:t>
            </a:r>
            <a:r>
              <a:rPr lang="en-US" sz="1200" i="0" kern="1200" baseline="0" dirty="0" err="1">
                <a:solidFill>
                  <a:schemeClr val="tx1"/>
                </a:solidFill>
                <a:effectLst/>
                <a:latin typeface="+mn-lt"/>
                <a:ea typeface="+mn-ea"/>
                <a:cs typeface="+mn-cs"/>
              </a:rPr>
              <a:t>nutri-energising</a:t>
            </a:r>
            <a:r>
              <a:rPr lang="en-US" sz="1200" i="0" kern="1200" baseline="0" dirty="0">
                <a:solidFill>
                  <a:schemeClr val="tx1"/>
                </a:solidFill>
                <a:effectLst/>
                <a:latin typeface="+mn-lt"/>
                <a:ea typeface="+mn-ea"/>
                <a:cs typeface="+mn-cs"/>
              </a:rPr>
              <a:t> oil, full of vitamins E and F :nourishes and </a:t>
            </a:r>
            <a:r>
              <a:rPr lang="en-US" sz="1200" i="0" kern="1200" baseline="0" dirty="0" err="1">
                <a:solidFill>
                  <a:schemeClr val="tx1"/>
                </a:solidFill>
                <a:effectLst/>
                <a:latin typeface="+mn-lt"/>
                <a:ea typeface="+mn-ea"/>
                <a:cs typeface="+mn-cs"/>
              </a:rPr>
              <a:t>energises</a:t>
            </a:r>
            <a:r>
              <a:rPr lang="en-US" sz="1200" i="0" kern="1200" baseline="0" dirty="0">
                <a:solidFill>
                  <a:schemeClr val="tx1"/>
                </a:solidFill>
                <a:effectLst/>
                <a:latin typeface="+mn-lt"/>
                <a:ea typeface="+mn-ea"/>
                <a:cs typeface="+mn-cs"/>
              </a:rPr>
              <a:t> dry skin It regenerates and </a:t>
            </a:r>
            <a:r>
              <a:rPr lang="en-US" sz="1200" i="0" kern="1200" baseline="0" dirty="0" err="1">
                <a:solidFill>
                  <a:schemeClr val="tx1"/>
                </a:solidFill>
                <a:effectLst/>
                <a:latin typeface="+mn-lt"/>
                <a:ea typeface="+mn-ea"/>
                <a:cs typeface="+mn-cs"/>
              </a:rPr>
              <a:t>revitalises</a:t>
            </a:r>
            <a:r>
              <a:rPr lang="en-US" sz="1200" i="0" kern="1200" baseline="0" dirty="0">
                <a:solidFill>
                  <a:schemeClr val="tx1"/>
                </a:solidFill>
                <a:effectLst/>
                <a:latin typeface="+mn-lt"/>
                <a:ea typeface="+mn-ea"/>
                <a:cs typeface="+mn-cs"/>
              </a:rPr>
              <a:t> damaged skin. Especially when it's cold! </a:t>
            </a:r>
          </a:p>
          <a:p>
            <a:r>
              <a:rPr lang="en-US" sz="1200" i="0" kern="1200" baseline="0" dirty="0">
                <a:solidFill>
                  <a:schemeClr val="tx1"/>
                </a:solidFill>
                <a:effectLst/>
                <a:latin typeface="+mn-lt"/>
                <a:ea typeface="+mn-ea"/>
                <a:cs typeface="+mn-cs"/>
              </a:rPr>
              <a:t>1 to 2 pumps added to our day or night cream are enough to give the skin comfort, tone and radiance.</a:t>
            </a:r>
          </a:p>
          <a:p>
            <a:endParaRPr lang="en-US" sz="1200" i="0" kern="1200" baseline="0" dirty="0">
              <a:solidFill>
                <a:schemeClr val="tx1"/>
              </a:solidFill>
              <a:effectLst/>
              <a:latin typeface="+mn-lt"/>
              <a:ea typeface="+mn-ea"/>
              <a:cs typeface="+mn-cs"/>
            </a:endParaRPr>
          </a:p>
          <a:p>
            <a:r>
              <a:rPr lang="en-US" sz="1200" i="0" kern="1200" baseline="0" dirty="0">
                <a:solidFill>
                  <a:schemeClr val="tx1"/>
                </a:solidFill>
                <a:effectLst/>
                <a:latin typeface="+mn-lt"/>
                <a:ea typeface="+mn-ea"/>
                <a:cs typeface="+mn-cs"/>
              </a:rPr>
              <a:t>PRODUCT BENEFITS : </a:t>
            </a:r>
          </a:p>
          <a:p>
            <a:r>
              <a:rPr lang="en-US" sz="1200" i="0" kern="1200" baseline="0" dirty="0">
                <a:solidFill>
                  <a:schemeClr val="tx1"/>
                </a:solidFill>
                <a:effectLst/>
                <a:latin typeface="+mn-lt"/>
                <a:ea typeface="+mn-ea"/>
                <a:cs typeface="+mn-cs"/>
              </a:rPr>
              <a:t>We love: Its fine, ultra-</a:t>
            </a:r>
            <a:r>
              <a:rPr lang="en-US" sz="1200" i="0" kern="1200" baseline="0" dirty="0" err="1">
                <a:solidFill>
                  <a:schemeClr val="tx1"/>
                </a:solidFill>
                <a:effectLst/>
                <a:latin typeface="+mn-lt"/>
                <a:ea typeface="+mn-ea"/>
                <a:cs typeface="+mn-cs"/>
              </a:rPr>
              <a:t>vitaminised</a:t>
            </a:r>
            <a:r>
              <a:rPr lang="en-US" sz="1200" i="0" kern="1200" baseline="0" dirty="0">
                <a:solidFill>
                  <a:schemeClr val="tx1"/>
                </a:solidFill>
                <a:effectLst/>
                <a:latin typeface="+mn-lt"/>
                <a:ea typeface="+mn-ea"/>
                <a:cs typeface="+mn-cs"/>
              </a:rPr>
              <a:t> oil texture for an instant boost.</a:t>
            </a:r>
          </a:p>
          <a:p>
            <a:r>
              <a:rPr lang="en-US" sz="1200" i="0" kern="1200" baseline="0" dirty="0">
                <a:solidFill>
                  <a:schemeClr val="tx1"/>
                </a:solidFill>
                <a:effectLst/>
                <a:latin typeface="+mn-lt"/>
                <a:ea typeface="+mn-ea"/>
                <a:cs typeface="+mn-cs"/>
              </a:rPr>
              <a:t>Its regenerating action that soothes dry skin</a:t>
            </a:r>
          </a:p>
          <a:p>
            <a:r>
              <a:rPr lang="en-US" sz="1200" i="0" kern="1200" baseline="0" dirty="0">
                <a:solidFill>
                  <a:schemeClr val="tx1"/>
                </a:solidFill>
                <a:effectLst/>
                <a:latin typeface="+mn-lt"/>
                <a:ea typeface="+mn-ea"/>
                <a:cs typeface="+mn-cs"/>
              </a:rPr>
              <a:t>Its invigorating aromatic scent of the 5 essential oils in Quintessence Yon-Ka.</a:t>
            </a:r>
          </a:p>
          <a:p>
            <a:endParaRPr lang="fr-FR" sz="1200" b="1" i="0" u="sng"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NUTRI+</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Description</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Nutri +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the best booster for dry skin and all skin </a:t>
            </a:r>
            <a:r>
              <a:rPr lang="fr-FR" sz="1200" kern="1200" dirty="0" err="1">
                <a:solidFill>
                  <a:schemeClr val="tx1"/>
                </a:solidFill>
                <a:effectLst/>
                <a:latin typeface="+mn-lt"/>
                <a:ea typeface="+mn-ea"/>
                <a:cs typeface="+mn-cs"/>
              </a:rPr>
              <a:t>that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in </a:t>
            </a:r>
            <a:r>
              <a:rPr lang="fr-FR" sz="1200" kern="1200" dirty="0" err="1">
                <a:solidFill>
                  <a:schemeClr val="tx1"/>
                </a:solidFill>
                <a:effectLst/>
                <a:latin typeface="+mn-lt"/>
                <a:ea typeface="+mn-ea"/>
                <a:cs typeface="+mn-cs"/>
              </a:rPr>
              <a:t>poor</a:t>
            </a:r>
            <a:r>
              <a:rPr lang="fr-FR" sz="1200" kern="1200" dirty="0">
                <a:solidFill>
                  <a:schemeClr val="tx1"/>
                </a:solidFill>
                <a:effectLst/>
                <a:latin typeface="+mn-lt"/>
                <a:ea typeface="+mn-ea"/>
                <a:cs typeface="+mn-cs"/>
              </a:rPr>
              <a:t> condition! A real SOS </a:t>
            </a:r>
            <a:r>
              <a:rPr lang="fr-FR" sz="1200" kern="1200" dirty="0" err="1">
                <a:solidFill>
                  <a:schemeClr val="tx1"/>
                </a:solidFill>
                <a:effectLst/>
                <a:latin typeface="+mn-lt"/>
                <a:ea typeface="+mn-ea"/>
                <a:cs typeface="+mn-cs"/>
              </a:rPr>
              <a:t>treatment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energizing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oil</a:t>
            </a:r>
            <a:r>
              <a:rPr lang="fr-FR" sz="1200" kern="1200" dirty="0">
                <a:solidFill>
                  <a:schemeClr val="tx1"/>
                </a:solidFill>
                <a:effectLst/>
                <a:latin typeface="+mn-lt"/>
                <a:ea typeface="+mn-ea"/>
                <a:cs typeface="+mn-cs"/>
              </a:rPr>
              <a:t>, full of </a:t>
            </a:r>
            <a:r>
              <a:rPr lang="fr-FR" sz="1200" kern="1200" dirty="0" err="1">
                <a:solidFill>
                  <a:schemeClr val="tx1"/>
                </a:solidFill>
                <a:effectLst/>
                <a:latin typeface="+mn-lt"/>
                <a:ea typeface="+mn-ea"/>
                <a:cs typeface="+mn-cs"/>
              </a:rPr>
              <a:t>vitamins</a:t>
            </a:r>
            <a:r>
              <a:rPr lang="fr-FR" sz="1200" kern="1200" dirty="0">
                <a:solidFill>
                  <a:schemeClr val="tx1"/>
                </a:solidFill>
                <a:effectLst/>
                <a:latin typeface="+mn-lt"/>
                <a:ea typeface="+mn-ea"/>
                <a:cs typeface="+mn-cs"/>
              </a:rPr>
              <a:t> E and F, </a:t>
            </a:r>
            <a:r>
              <a:rPr lang="fr-FR" sz="1200" kern="1200" dirty="0" err="1">
                <a:solidFill>
                  <a:schemeClr val="tx1"/>
                </a:solidFill>
                <a:effectLst/>
                <a:latin typeface="+mn-lt"/>
                <a:ea typeface="+mn-ea"/>
                <a:cs typeface="+mn-cs"/>
              </a:rPr>
              <a:t>nourishes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revitalizes</a:t>
            </a:r>
            <a:r>
              <a:rPr lang="fr-FR" sz="1200" kern="1200" dirty="0">
                <a:solidFill>
                  <a:schemeClr val="tx1"/>
                </a:solidFill>
                <a:effectLst/>
                <a:latin typeface="+mn-lt"/>
                <a:ea typeface="+mn-ea"/>
                <a:cs typeface="+mn-cs"/>
              </a:rPr>
              <a:t> skin </a:t>
            </a:r>
            <a:r>
              <a:rPr lang="fr-FR" sz="1200" kern="1200" dirty="0" err="1">
                <a:solidFill>
                  <a:schemeClr val="tx1"/>
                </a:solidFill>
                <a:effectLst/>
                <a:latin typeface="+mn-lt"/>
                <a:ea typeface="+mn-ea"/>
                <a:cs typeface="+mn-cs"/>
              </a:rPr>
              <a:t>that</a:t>
            </a:r>
            <a:r>
              <a:rPr lang="fr-FR" sz="1200" kern="1200" dirty="0">
                <a:solidFill>
                  <a:schemeClr val="tx1"/>
                </a:solidFill>
                <a:effectLst/>
                <a:latin typeface="+mn-lt"/>
                <a:ea typeface="+mn-ea"/>
                <a:cs typeface="+mn-cs"/>
              </a:rPr>
              <a:t> has been </a:t>
            </a:r>
            <a:r>
              <a:rPr lang="fr-FR" sz="1200" kern="1200" dirty="0" err="1">
                <a:solidFill>
                  <a:schemeClr val="tx1"/>
                </a:solidFill>
                <a:effectLst/>
                <a:latin typeface="+mn-lt"/>
                <a:ea typeface="+mn-ea"/>
                <a:cs typeface="+mn-cs"/>
              </a:rPr>
              <a:t>badly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damaged</a:t>
            </a:r>
            <a:r>
              <a:rPr lang="fr-FR" sz="1200" kern="1200" dirty="0">
                <a:solidFill>
                  <a:schemeClr val="tx1"/>
                </a:solidFill>
                <a:effectLst/>
                <a:latin typeface="+mn-lt"/>
                <a:ea typeface="+mn-ea"/>
                <a:cs typeface="+mn-cs"/>
              </a:rPr>
              <a:t> by </a:t>
            </a:r>
            <a:r>
              <a:rPr lang="fr-FR" sz="1200" kern="1200" dirty="0" err="1">
                <a:solidFill>
                  <a:schemeClr val="tx1"/>
                </a:solidFill>
                <a:effectLst/>
                <a:latin typeface="+mn-lt"/>
                <a:ea typeface="+mn-ea"/>
                <a:cs typeface="+mn-cs"/>
              </a:rPr>
              <a:t>daily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aggressions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climate</a:t>
            </a:r>
            <a:r>
              <a:rPr lang="fr-FR" sz="1200" kern="1200" dirty="0">
                <a:solidFill>
                  <a:schemeClr val="tx1"/>
                </a:solidFill>
                <a:effectLst/>
                <a:latin typeface="+mn-lt"/>
                <a:ea typeface="+mn-ea"/>
                <a:cs typeface="+mn-cs"/>
              </a:rPr>
              <a:t>, fatigue, pollution...). A few drops </a:t>
            </a:r>
            <a:r>
              <a:rPr lang="fr-FR" sz="1200" kern="1200" dirty="0" err="1">
                <a:solidFill>
                  <a:schemeClr val="tx1"/>
                </a:solidFill>
                <a:effectLst/>
                <a:latin typeface="+mn-lt"/>
                <a:ea typeface="+mn-ea"/>
                <a:cs typeface="+mn-cs"/>
              </a:rPr>
              <a:t>added</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day</a:t>
            </a:r>
            <a:r>
              <a:rPr lang="fr-FR" sz="1200" kern="1200" dirty="0">
                <a:solidFill>
                  <a:schemeClr val="tx1"/>
                </a:solidFill>
                <a:effectLst/>
                <a:latin typeface="+mn-lt"/>
                <a:ea typeface="+mn-ea"/>
                <a:cs typeface="+mn-cs"/>
              </a:rPr>
              <a:t> or night </a:t>
            </a:r>
            <a:r>
              <a:rPr lang="fr-FR" sz="1200" kern="1200" dirty="0" err="1">
                <a:solidFill>
                  <a:schemeClr val="tx1"/>
                </a:solidFill>
                <a:effectLst/>
                <a:latin typeface="+mn-lt"/>
                <a:ea typeface="+mn-ea"/>
                <a:cs typeface="+mn-cs"/>
              </a:rPr>
              <a:t>cream</a:t>
            </a:r>
            <a:r>
              <a:rPr lang="fr-FR" sz="1200" kern="1200" dirty="0">
                <a:solidFill>
                  <a:schemeClr val="tx1"/>
                </a:solidFill>
                <a:effectLst/>
                <a:latin typeface="+mn-lt"/>
                <a:ea typeface="+mn-ea"/>
                <a:cs typeface="+mn-cs"/>
              </a:rPr>
              <a:t> are </a:t>
            </a:r>
            <a:r>
              <a:rPr lang="fr-FR" sz="1200" kern="1200" dirty="0" err="1">
                <a:solidFill>
                  <a:schemeClr val="tx1"/>
                </a:solidFill>
                <a:effectLst/>
                <a:latin typeface="+mn-lt"/>
                <a:ea typeface="+mn-ea"/>
                <a:cs typeface="+mn-cs"/>
              </a:rPr>
              <a:t>enough</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personalize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care </a:t>
            </a:r>
            <a:r>
              <a:rPr lang="fr-FR" sz="1200" kern="1200" dirty="0" err="1">
                <a:solidFill>
                  <a:schemeClr val="tx1"/>
                </a:solidFill>
                <a:effectLst/>
                <a:latin typeface="+mn-lt"/>
                <a:ea typeface="+mn-ea"/>
                <a:cs typeface="+mn-cs"/>
              </a:rPr>
              <a:t>according</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needs</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bring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comfort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tone</a:t>
            </a:r>
            <a:r>
              <a:rPr lang="fr-FR" sz="1200" kern="1200" dirty="0">
                <a:solidFill>
                  <a:schemeClr val="tx1"/>
                </a:solidFill>
                <a:effectLst/>
                <a:latin typeface="+mn-lt"/>
                <a:ea typeface="+mn-ea"/>
                <a:cs typeface="+mn-cs"/>
              </a:rPr>
              <a:t> and radiance to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skin. </a:t>
            </a:r>
            <a:r>
              <a:rPr lang="fr-FR" sz="1200" kern="1200" dirty="0" err="1">
                <a:solidFill>
                  <a:schemeClr val="tx1"/>
                </a:solidFill>
                <a:effectLst/>
                <a:latin typeface="+mn-lt"/>
                <a:ea typeface="+mn-ea"/>
                <a:cs typeface="+mn-cs"/>
              </a:rPr>
              <a:t>We</a:t>
            </a:r>
            <a:r>
              <a:rPr lang="fr-FR" sz="1200" kern="1200" dirty="0">
                <a:solidFill>
                  <a:schemeClr val="tx1"/>
                </a:solidFill>
                <a:effectLst/>
                <a:latin typeface="+mn-lt"/>
                <a:ea typeface="+mn-ea"/>
                <a:cs typeface="+mn-cs"/>
              </a:rPr>
              <a:t> love </a:t>
            </a:r>
            <a:r>
              <a:rPr lang="fr-FR" sz="1200" kern="1200" dirty="0" err="1">
                <a:solidFill>
                  <a:schemeClr val="tx1"/>
                </a:solidFill>
                <a:effectLst/>
                <a:latin typeface="+mn-lt"/>
                <a:ea typeface="+mn-ea"/>
                <a:cs typeface="+mn-cs"/>
              </a:rPr>
              <a:t>its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regenerating</a:t>
            </a:r>
            <a:r>
              <a:rPr lang="fr-FR" sz="1200" kern="1200" dirty="0">
                <a:solidFill>
                  <a:schemeClr val="tx1"/>
                </a:solidFill>
                <a:effectLst/>
                <a:latin typeface="+mn-lt"/>
                <a:ea typeface="+mn-ea"/>
                <a:cs typeface="+mn-cs"/>
              </a:rPr>
              <a:t> action and the </a:t>
            </a:r>
            <a:r>
              <a:rPr lang="fr-FR" sz="1200" kern="1200" dirty="0" err="1">
                <a:solidFill>
                  <a:schemeClr val="tx1"/>
                </a:solidFill>
                <a:effectLst/>
                <a:latin typeface="+mn-lt"/>
                <a:ea typeface="+mn-ea"/>
                <a:cs typeface="+mn-cs"/>
              </a:rPr>
              <a:t>invigorating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aromatic</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scent</a:t>
            </a:r>
            <a:r>
              <a:rPr lang="fr-FR" sz="1200" kern="1200" dirty="0">
                <a:solidFill>
                  <a:schemeClr val="tx1"/>
                </a:solidFill>
                <a:effectLst/>
                <a:latin typeface="+mn-lt"/>
                <a:ea typeface="+mn-ea"/>
                <a:cs typeface="+mn-cs"/>
              </a:rPr>
              <a:t> of the 5 essential </a:t>
            </a:r>
            <a:r>
              <a:rPr lang="fr-FR" sz="1200" kern="1200" dirty="0" err="1">
                <a:solidFill>
                  <a:schemeClr val="tx1"/>
                </a:solidFill>
                <a:effectLst/>
                <a:latin typeface="+mn-lt"/>
                <a:ea typeface="+mn-ea"/>
                <a:cs typeface="+mn-cs"/>
              </a:rPr>
              <a:t>oils</a:t>
            </a:r>
            <a:r>
              <a:rPr lang="fr-FR" sz="1200" kern="1200" dirty="0">
                <a:solidFill>
                  <a:schemeClr val="tx1"/>
                </a:solidFill>
                <a:effectLst/>
                <a:latin typeface="+mn-lt"/>
                <a:ea typeface="+mn-ea"/>
                <a:cs typeface="+mn-cs"/>
              </a:rPr>
              <a:t> in </a:t>
            </a:r>
            <a:r>
              <a:rPr lang="fr-FR" sz="1200" kern="1200" dirty="0" err="1">
                <a:solidFill>
                  <a:schemeClr val="tx1"/>
                </a:solidFill>
                <a:effectLst/>
                <a:latin typeface="+mn-lt"/>
                <a:ea typeface="+mn-ea"/>
                <a:cs typeface="+mn-cs"/>
              </a:rPr>
              <a:t>Yon</a:t>
            </a:r>
            <a:r>
              <a:rPr lang="fr-FR" sz="1200" kern="1200" dirty="0">
                <a:solidFill>
                  <a:schemeClr val="tx1"/>
                </a:solidFill>
                <a:effectLst/>
                <a:latin typeface="+mn-lt"/>
                <a:ea typeface="+mn-ea"/>
                <a:cs typeface="+mn-cs"/>
              </a:rPr>
              <a:t>-Ka Quintessence.</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Promise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Nutri-</a:t>
            </a:r>
            <a:r>
              <a:rPr lang="fr-FR" sz="1200" kern="1200" dirty="0" err="1">
                <a:solidFill>
                  <a:schemeClr val="tx1"/>
                </a:solidFill>
                <a:effectLst/>
                <a:latin typeface="+mn-lt"/>
                <a:ea typeface="+mn-ea"/>
                <a:cs typeface="+mn-cs"/>
              </a:rPr>
              <a:t>energizing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oil</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For </a:t>
            </a:r>
            <a:r>
              <a:rPr lang="fr-FR" sz="1200" u="sng" kern="1200" dirty="0" err="1">
                <a:solidFill>
                  <a:schemeClr val="tx1"/>
                </a:solidFill>
                <a:effectLst/>
                <a:latin typeface="+mn-lt"/>
                <a:ea typeface="+mn-ea"/>
                <a:cs typeface="+mn-cs"/>
              </a:rPr>
              <a:t>whom</a:t>
            </a:r>
            <a:r>
              <a:rPr lang="fr-FR" sz="1200" u="sng"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All skin types, </a:t>
            </a:r>
            <a:r>
              <a:rPr lang="fr-FR" sz="1200" kern="1200" dirty="0" err="1">
                <a:solidFill>
                  <a:schemeClr val="tx1"/>
                </a:solidFill>
                <a:effectLst/>
                <a:latin typeface="+mn-lt"/>
                <a:ea typeface="+mn-ea"/>
                <a:cs typeface="+mn-cs"/>
              </a:rPr>
              <a:t>appreciated</a:t>
            </a:r>
            <a:r>
              <a:rPr lang="fr-FR" sz="1200" kern="1200" dirty="0">
                <a:solidFill>
                  <a:schemeClr val="tx1"/>
                </a:solidFill>
                <a:effectLst/>
                <a:latin typeface="+mn-lt"/>
                <a:ea typeface="+mn-ea"/>
                <a:cs typeface="+mn-cs"/>
              </a:rPr>
              <a:t> by dry and </a:t>
            </a:r>
            <a:r>
              <a:rPr lang="fr-FR" sz="1200" kern="1200" dirty="0" err="1">
                <a:solidFill>
                  <a:schemeClr val="tx1"/>
                </a:solidFill>
                <a:effectLst/>
                <a:latin typeface="+mn-lt"/>
                <a:ea typeface="+mn-ea"/>
                <a:cs typeface="+mn-cs"/>
              </a:rPr>
              <a:t>sensitized</a:t>
            </a:r>
            <a:r>
              <a:rPr lang="fr-FR" sz="1200" kern="1200" dirty="0">
                <a:solidFill>
                  <a:schemeClr val="tx1"/>
                </a:solidFill>
                <a:effectLst/>
                <a:latin typeface="+mn-lt"/>
                <a:ea typeface="+mn-ea"/>
                <a:cs typeface="+mn-cs"/>
              </a:rPr>
              <a:t> skin</a:t>
            </a:r>
          </a:p>
          <a:p>
            <a:r>
              <a:rPr lang="fr-FR" sz="1200" kern="1200" dirty="0">
                <a:solidFill>
                  <a:schemeClr val="tx1"/>
                </a:solidFill>
                <a:effectLst/>
                <a:latin typeface="+mn-lt"/>
                <a:ea typeface="+mn-ea"/>
                <a:cs typeface="+mn-cs"/>
              </a:rPr>
              <a:t>All </a:t>
            </a:r>
            <a:r>
              <a:rPr lang="fr-FR" sz="1200" kern="1200" dirty="0" err="1">
                <a:solidFill>
                  <a:schemeClr val="tx1"/>
                </a:solidFill>
                <a:effectLst/>
                <a:latin typeface="+mn-lt"/>
                <a:ea typeface="+mn-ea"/>
                <a:cs typeface="+mn-cs"/>
              </a:rPr>
              <a:t>ages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"Winter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approaching</a:t>
            </a:r>
            <a:r>
              <a:rPr lang="fr-FR" sz="1200" kern="1200" dirty="0">
                <a:solidFill>
                  <a:schemeClr val="tx1"/>
                </a:solidFill>
                <a:effectLst/>
                <a:latin typeface="+mn-lt"/>
                <a:ea typeface="+mn-ea"/>
                <a:cs typeface="+mn-cs"/>
              </a:rPr>
              <a:t> and I </a:t>
            </a:r>
            <a:r>
              <a:rPr lang="fr-FR" sz="1200" kern="1200" dirty="0" err="1">
                <a:solidFill>
                  <a:schemeClr val="tx1"/>
                </a:solidFill>
                <a:effectLst/>
                <a:latin typeface="+mn-lt"/>
                <a:ea typeface="+mn-ea"/>
                <a:cs typeface="+mn-cs"/>
              </a:rPr>
              <a:t>feel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that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my</a:t>
            </a:r>
            <a:r>
              <a:rPr lang="fr-FR" sz="1200" kern="1200" dirty="0">
                <a:solidFill>
                  <a:schemeClr val="tx1"/>
                </a:solidFill>
                <a:effectLst/>
                <a:latin typeface="+mn-lt"/>
                <a:ea typeface="+mn-ea"/>
                <a:cs typeface="+mn-cs"/>
              </a:rPr>
              <a:t> skin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tight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lacks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comfort</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rough to the </a:t>
            </a:r>
            <a:r>
              <a:rPr lang="fr-FR" sz="1200" kern="1200" dirty="0" err="1">
                <a:solidFill>
                  <a:schemeClr val="tx1"/>
                </a:solidFill>
                <a:effectLst/>
                <a:latin typeface="+mn-lt"/>
                <a:ea typeface="+mn-ea"/>
                <a:cs typeface="+mn-cs"/>
              </a:rPr>
              <a:t>touch</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"At the change of </a:t>
            </a:r>
            <a:r>
              <a:rPr lang="fr-FR" sz="1200" kern="1200" dirty="0" err="1">
                <a:solidFill>
                  <a:schemeClr val="tx1"/>
                </a:solidFill>
                <a:effectLst/>
                <a:latin typeface="+mn-lt"/>
                <a:ea typeface="+mn-ea"/>
                <a:cs typeface="+mn-cs"/>
              </a:rPr>
              <a:t>seasons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my</a:t>
            </a:r>
            <a:r>
              <a:rPr lang="fr-FR" sz="1200" kern="1200" dirty="0">
                <a:solidFill>
                  <a:schemeClr val="tx1"/>
                </a:solidFill>
                <a:effectLst/>
                <a:latin typeface="+mn-lt"/>
                <a:ea typeface="+mn-ea"/>
                <a:cs typeface="+mn-cs"/>
              </a:rPr>
              <a:t> skin </a:t>
            </a:r>
            <a:r>
              <a:rPr lang="fr-FR" sz="1200" kern="1200" dirty="0" err="1">
                <a:solidFill>
                  <a:schemeClr val="tx1"/>
                </a:solidFill>
                <a:effectLst/>
                <a:latin typeface="+mn-lt"/>
                <a:ea typeface="+mn-ea"/>
                <a:cs typeface="+mn-cs"/>
              </a:rPr>
              <a:t>seems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tired</a:t>
            </a:r>
            <a:r>
              <a:rPr lang="fr-FR" sz="1200" kern="1200" dirty="0">
                <a:solidFill>
                  <a:schemeClr val="tx1"/>
                </a:solidFill>
                <a:effectLst/>
                <a:latin typeface="+mn-lt"/>
                <a:ea typeface="+mn-ea"/>
                <a:cs typeface="+mn-cs"/>
              </a:rPr>
              <a:t>, I </a:t>
            </a:r>
            <a:r>
              <a:rPr lang="fr-FR" sz="1200" kern="1200" dirty="0" err="1">
                <a:solidFill>
                  <a:schemeClr val="tx1"/>
                </a:solidFill>
                <a:effectLst/>
                <a:latin typeface="+mn-lt"/>
                <a:ea typeface="+mn-ea"/>
                <a:cs typeface="+mn-cs"/>
              </a:rPr>
              <a:t>would</a:t>
            </a:r>
            <a:r>
              <a:rPr lang="fr-FR" sz="1200" kern="1200" dirty="0">
                <a:solidFill>
                  <a:schemeClr val="tx1"/>
                </a:solidFill>
                <a:effectLst/>
                <a:latin typeface="+mn-lt"/>
                <a:ea typeface="+mn-ea"/>
                <a:cs typeface="+mn-cs"/>
              </a:rPr>
              <a:t> like to </a:t>
            </a:r>
            <a:r>
              <a:rPr lang="fr-FR" sz="1200" kern="1200" dirty="0" err="1">
                <a:solidFill>
                  <a:schemeClr val="tx1"/>
                </a:solidFill>
                <a:effectLst/>
                <a:latin typeface="+mn-lt"/>
                <a:ea typeface="+mn-ea"/>
                <a:cs typeface="+mn-cs"/>
              </a:rPr>
              <a:t>give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it</a:t>
            </a:r>
            <a:r>
              <a:rPr lang="fr-FR" sz="1200" kern="1200" dirty="0">
                <a:solidFill>
                  <a:schemeClr val="tx1"/>
                </a:solidFill>
                <a:effectLst/>
                <a:latin typeface="+mn-lt"/>
                <a:ea typeface="+mn-ea"/>
                <a:cs typeface="+mn-cs"/>
              </a:rPr>
              <a:t> a </a:t>
            </a:r>
            <a:r>
              <a:rPr lang="fr-FR" sz="1200" kern="1200" dirty="0" err="1">
                <a:solidFill>
                  <a:schemeClr val="tx1"/>
                </a:solidFill>
                <a:effectLst/>
                <a:latin typeface="+mn-lt"/>
                <a:ea typeface="+mn-ea"/>
                <a:cs typeface="+mn-cs"/>
              </a:rPr>
              <a:t>little</a:t>
            </a:r>
            <a:r>
              <a:rPr lang="fr-FR" sz="1200" kern="1200" dirty="0">
                <a:solidFill>
                  <a:schemeClr val="tx1"/>
                </a:solidFill>
                <a:effectLst/>
                <a:latin typeface="+mn-lt"/>
                <a:ea typeface="+mn-ea"/>
                <a:cs typeface="+mn-cs"/>
              </a:rPr>
              <a:t> more </a:t>
            </a:r>
            <a:r>
              <a:rPr lang="fr-FR" sz="1200" kern="1200" dirty="0" err="1">
                <a:solidFill>
                  <a:schemeClr val="tx1"/>
                </a:solidFill>
                <a:effectLst/>
                <a:latin typeface="+mn-lt"/>
                <a:ea typeface="+mn-ea"/>
                <a:cs typeface="+mn-cs"/>
              </a:rPr>
              <a:t>energy</a:t>
            </a:r>
            <a:r>
              <a:rPr lang="fr-FR" sz="1200" kern="1200" dirty="0">
                <a:solidFill>
                  <a:schemeClr val="tx1"/>
                </a:solidFill>
                <a:effectLst/>
                <a:latin typeface="+mn-lt"/>
                <a:ea typeface="+mn-ea"/>
                <a:cs typeface="+mn-cs"/>
              </a:rPr>
              <a:t>".</a:t>
            </a:r>
          </a:p>
          <a:p>
            <a:endParaRPr lang="fr-FR" sz="1200" kern="1200" dirty="0">
              <a:solidFill>
                <a:schemeClr val="tx1"/>
              </a:solidFill>
              <a:effectLst/>
              <a:latin typeface="+mn-lt"/>
              <a:ea typeface="+mn-ea"/>
              <a:cs typeface="+mn-cs"/>
            </a:endParaRPr>
          </a:p>
          <a:p>
            <a:r>
              <a:rPr lang="fr-FR" sz="1200" u="sng" kern="1200" dirty="0" err="1">
                <a:solidFill>
                  <a:schemeClr val="tx1"/>
                </a:solidFill>
                <a:effectLst/>
                <a:latin typeface="+mn-lt"/>
                <a:ea typeface="+mn-ea"/>
                <a:cs typeface="+mn-cs"/>
              </a:rPr>
              <a:t>Ingredients</a:t>
            </a:r>
            <a:endParaRPr lang="fr-FR"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Cereal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germ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oil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nourishing</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Quintessence: </a:t>
            </a:r>
            <a:r>
              <a:rPr lang="fr-FR" sz="1200" kern="1200" dirty="0" err="1">
                <a:solidFill>
                  <a:schemeClr val="tx1"/>
                </a:solidFill>
                <a:effectLst/>
                <a:latin typeface="+mn-lt"/>
                <a:ea typeface="+mn-ea"/>
                <a:cs typeface="+mn-cs"/>
              </a:rPr>
              <a:t>energizing</a:t>
            </a:r>
            <a:endParaRPr lang="fr-FR"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Vitamin</a:t>
            </a:r>
            <a:r>
              <a:rPr lang="fr-FR" sz="1200" kern="1200" dirty="0">
                <a:solidFill>
                  <a:schemeClr val="tx1"/>
                </a:solidFill>
                <a:effectLst/>
                <a:latin typeface="+mn-lt"/>
                <a:ea typeface="+mn-ea"/>
                <a:cs typeface="+mn-cs"/>
              </a:rPr>
              <a:t> F (</a:t>
            </a:r>
            <a:r>
              <a:rPr lang="fr-FR" sz="1200" kern="1200" dirty="0" err="1">
                <a:solidFill>
                  <a:schemeClr val="tx1"/>
                </a:solidFill>
                <a:effectLst/>
                <a:latin typeface="+mn-lt"/>
                <a:ea typeface="+mn-ea"/>
                <a:cs typeface="+mn-cs"/>
              </a:rPr>
              <a:t>from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linseed</a:t>
            </a:r>
            <a:r>
              <a:rPr lang="fr-FR" sz="1200" kern="1200" dirty="0">
                <a:solidFill>
                  <a:schemeClr val="tx1"/>
                </a:solidFill>
                <a:effectLst/>
                <a:latin typeface="+mn-lt"/>
                <a:ea typeface="+mn-ea"/>
                <a:cs typeface="+mn-cs"/>
              </a:rPr>
              <a:t>, soya and </a:t>
            </a:r>
            <a:r>
              <a:rPr lang="fr-FR" sz="1200" kern="1200" dirty="0" err="1">
                <a:solidFill>
                  <a:schemeClr val="tx1"/>
                </a:solidFill>
                <a:effectLst/>
                <a:latin typeface="+mn-lt"/>
                <a:ea typeface="+mn-ea"/>
                <a:cs typeface="+mn-cs"/>
              </a:rPr>
              <a:t>sunflower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oil</a:t>
            </a:r>
            <a:r>
              <a:rPr lang="fr-FR" sz="1200" kern="1200" dirty="0">
                <a:solidFill>
                  <a:schemeClr val="tx1"/>
                </a:solidFill>
                <a:effectLst/>
                <a:latin typeface="+mn-lt"/>
                <a:ea typeface="+mn-ea"/>
                <a:cs typeface="+mn-cs"/>
              </a:rPr>
              <a:t>): anti-</a:t>
            </a:r>
            <a:r>
              <a:rPr lang="fr-FR" sz="1200" kern="1200" dirty="0" err="1">
                <a:solidFill>
                  <a:schemeClr val="tx1"/>
                </a:solidFill>
                <a:effectLst/>
                <a:latin typeface="+mn-lt"/>
                <a:ea typeface="+mn-ea"/>
                <a:cs typeface="+mn-cs"/>
              </a:rPr>
              <a:t>dehydrating</a:t>
            </a:r>
            <a:endParaRPr lang="fr-FR" sz="1200" kern="1200" dirty="0">
              <a:solidFill>
                <a:schemeClr val="tx1"/>
              </a:solidFill>
              <a:effectLst/>
              <a:latin typeface="+mn-lt"/>
              <a:ea typeface="+mn-ea"/>
              <a:cs typeface="+mn-cs"/>
            </a:endParaRPr>
          </a:p>
          <a:p>
            <a:pPr lvl="0"/>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Home use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In the </a:t>
            </a:r>
            <a:r>
              <a:rPr lang="fr-FR" sz="1200" kern="1200" dirty="0" err="1">
                <a:solidFill>
                  <a:schemeClr val="tx1"/>
                </a:solidFill>
                <a:effectLst/>
                <a:latin typeface="+mn-lt"/>
                <a:ea typeface="+mn-ea"/>
                <a:cs typeface="+mn-cs"/>
              </a:rPr>
              <a:t>morning</a:t>
            </a:r>
            <a:r>
              <a:rPr lang="fr-FR" sz="1200" kern="1200" dirty="0">
                <a:solidFill>
                  <a:schemeClr val="tx1"/>
                </a:solidFill>
                <a:effectLst/>
                <a:latin typeface="+mn-lt"/>
                <a:ea typeface="+mn-ea"/>
                <a:cs typeface="+mn-cs"/>
              </a:rPr>
              <a:t> and/or </a:t>
            </a:r>
            <a:r>
              <a:rPr lang="fr-FR" sz="1200" kern="1200" dirty="0" err="1">
                <a:solidFill>
                  <a:schemeClr val="tx1"/>
                </a:solidFill>
                <a:effectLst/>
                <a:latin typeface="+mn-lt"/>
                <a:ea typeface="+mn-ea"/>
                <a:cs typeface="+mn-cs"/>
              </a:rPr>
              <a:t>evening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after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removing</a:t>
            </a:r>
            <a:r>
              <a:rPr lang="fr-FR" sz="1200" kern="1200" dirty="0">
                <a:solidFill>
                  <a:schemeClr val="tx1"/>
                </a:solidFill>
                <a:effectLst/>
                <a:latin typeface="+mn-lt"/>
                <a:ea typeface="+mn-ea"/>
                <a:cs typeface="+mn-cs"/>
              </a:rPr>
              <a:t> make-up/</a:t>
            </a:r>
            <a:r>
              <a:rPr lang="fr-FR" sz="1200" kern="1200" dirty="0" err="1">
                <a:solidFill>
                  <a:schemeClr val="tx1"/>
                </a:solidFill>
                <a:effectLst/>
                <a:latin typeface="+mn-lt"/>
                <a:ea typeface="+mn-ea"/>
                <a:cs typeface="+mn-cs"/>
              </a:rPr>
              <a:t>cleaning</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spraying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appropriate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Yon</a:t>
            </a:r>
            <a:r>
              <a:rPr lang="fr-FR" sz="1200" kern="1200" dirty="0">
                <a:solidFill>
                  <a:schemeClr val="tx1"/>
                </a:solidFill>
                <a:effectLst/>
                <a:latin typeface="+mn-lt"/>
                <a:ea typeface="+mn-ea"/>
                <a:cs typeface="+mn-cs"/>
              </a:rPr>
              <a:t>-Ka Lotion, mix 1 to 2 </a:t>
            </a:r>
            <a:r>
              <a:rPr lang="fr-FR" sz="1200" kern="1200" dirty="0" err="1">
                <a:solidFill>
                  <a:schemeClr val="tx1"/>
                </a:solidFill>
                <a:effectLst/>
                <a:latin typeface="+mn-lt"/>
                <a:ea typeface="+mn-ea"/>
                <a:cs typeface="+mn-cs"/>
              </a:rPr>
              <a:t>pumps</a:t>
            </a:r>
            <a:r>
              <a:rPr lang="fr-FR" sz="1200" kern="1200" dirty="0">
                <a:solidFill>
                  <a:schemeClr val="tx1"/>
                </a:solidFill>
                <a:effectLst/>
                <a:latin typeface="+mn-lt"/>
                <a:ea typeface="+mn-ea"/>
                <a:cs typeface="+mn-cs"/>
              </a:rPr>
              <a:t> of Nutri </a:t>
            </a:r>
            <a:r>
              <a:rPr lang="fr-FR" sz="1200" b="1" kern="1200" dirty="0">
                <a:solidFill>
                  <a:schemeClr val="tx1"/>
                </a:solidFill>
                <a:effectLst/>
                <a:latin typeface="+mn-lt"/>
                <a:ea typeface="+mn-ea"/>
                <a:cs typeface="+mn-cs"/>
              </a:rPr>
              <a:t>+ in the </a:t>
            </a:r>
            <a:r>
              <a:rPr lang="fr-FR" sz="1200" kern="1200" dirty="0">
                <a:solidFill>
                  <a:schemeClr val="tx1"/>
                </a:solidFill>
                <a:effectLst/>
                <a:latin typeface="+mn-lt"/>
                <a:ea typeface="+mn-ea"/>
                <a:cs typeface="+mn-cs"/>
              </a:rPr>
              <a:t>palm of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hand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your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usual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treatment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cream</a:t>
            </a:r>
            <a:r>
              <a:rPr lang="fr-FR" sz="1200" kern="1200" dirty="0">
                <a:solidFill>
                  <a:schemeClr val="tx1"/>
                </a:solidFill>
                <a:effectLst/>
                <a:latin typeface="+mn-lt"/>
                <a:ea typeface="+mn-ea"/>
                <a:cs typeface="+mn-cs"/>
              </a:rPr>
              <a:t>. Massage </a:t>
            </a:r>
            <a:r>
              <a:rPr lang="fr-FR" sz="1200" kern="1200" dirty="0" err="1">
                <a:solidFill>
                  <a:schemeClr val="tx1"/>
                </a:solidFill>
                <a:effectLst/>
                <a:latin typeface="+mn-lt"/>
                <a:ea typeface="+mn-ea"/>
                <a:cs typeface="+mn-cs"/>
              </a:rPr>
              <a:t>this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nourishing</a:t>
            </a:r>
            <a:r>
              <a:rPr lang="fr-FR" sz="1200" kern="1200" dirty="0">
                <a:solidFill>
                  <a:schemeClr val="tx1"/>
                </a:solidFill>
                <a:effectLst/>
                <a:latin typeface="+mn-lt"/>
                <a:ea typeface="+mn-ea"/>
                <a:cs typeface="+mn-cs"/>
              </a:rPr>
              <a:t> cocktail </a:t>
            </a:r>
            <a:r>
              <a:rPr lang="fr-FR" sz="1200" kern="1200" dirty="0" err="1">
                <a:solidFill>
                  <a:schemeClr val="tx1"/>
                </a:solidFill>
                <a:effectLst/>
                <a:latin typeface="+mn-lt"/>
                <a:ea typeface="+mn-ea"/>
                <a:cs typeface="+mn-cs"/>
              </a:rPr>
              <a:t>into</a:t>
            </a:r>
            <a:r>
              <a:rPr lang="fr-FR" sz="1200" kern="1200" dirty="0">
                <a:solidFill>
                  <a:schemeClr val="tx1"/>
                </a:solidFill>
                <a:effectLst/>
                <a:latin typeface="+mn-lt"/>
                <a:ea typeface="+mn-ea"/>
                <a:cs typeface="+mn-cs"/>
              </a:rPr>
              <a:t> the face and neck. Nutri </a:t>
            </a:r>
            <a:r>
              <a:rPr lang="fr-FR" sz="1200" b="1"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helps</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nourish</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regenerate</a:t>
            </a:r>
            <a:r>
              <a:rPr lang="fr-FR" sz="1200" kern="1200" dirty="0">
                <a:solidFill>
                  <a:schemeClr val="tx1"/>
                </a:solidFill>
                <a:effectLst/>
                <a:latin typeface="+mn-lt"/>
                <a:ea typeface="+mn-ea"/>
                <a:cs typeface="+mn-cs"/>
              </a:rPr>
              <a:t> the skin and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suitable</a:t>
            </a:r>
            <a:r>
              <a:rPr lang="fr-FR" sz="1200" kern="1200" dirty="0">
                <a:solidFill>
                  <a:schemeClr val="tx1"/>
                </a:solidFill>
                <a:effectLst/>
                <a:latin typeface="+mn-lt"/>
                <a:ea typeface="+mn-ea"/>
                <a:cs typeface="+mn-cs"/>
              </a:rPr>
              <a:t> for </a:t>
            </a:r>
            <a:r>
              <a:rPr lang="fr-FR" sz="1200" kern="1200" dirty="0" err="1">
                <a:solidFill>
                  <a:schemeClr val="tx1"/>
                </a:solidFill>
                <a:effectLst/>
                <a:latin typeface="+mn-lt"/>
                <a:ea typeface="+mn-ea"/>
                <a:cs typeface="+mn-cs"/>
              </a:rPr>
              <a:t>both</a:t>
            </a:r>
            <a:r>
              <a:rPr lang="fr-FR" sz="1200" kern="1200" dirty="0">
                <a:solidFill>
                  <a:schemeClr val="tx1"/>
                </a:solidFill>
                <a:effectLst/>
                <a:latin typeface="+mn-lt"/>
                <a:ea typeface="+mn-ea"/>
                <a:cs typeface="+mn-cs"/>
              </a:rPr>
              <a:t> dry and </a:t>
            </a:r>
            <a:r>
              <a:rPr lang="fr-FR" sz="1200" kern="1200" dirty="0" err="1">
                <a:solidFill>
                  <a:schemeClr val="tx1"/>
                </a:solidFill>
                <a:effectLst/>
                <a:latin typeface="+mn-lt"/>
                <a:ea typeface="+mn-ea"/>
                <a:cs typeface="+mn-cs"/>
              </a:rPr>
              <a:t>oily</a:t>
            </a:r>
            <a:r>
              <a:rPr lang="fr-FR" sz="1200" kern="1200" dirty="0">
                <a:solidFill>
                  <a:schemeClr val="tx1"/>
                </a:solidFill>
                <a:effectLst/>
                <a:latin typeface="+mn-lt"/>
                <a:ea typeface="+mn-ea"/>
                <a:cs typeface="+mn-cs"/>
              </a:rPr>
              <a:t> skin. It </a:t>
            </a:r>
            <a:r>
              <a:rPr lang="fr-FR" sz="1200" kern="1200" dirty="0" err="1">
                <a:solidFill>
                  <a:schemeClr val="tx1"/>
                </a:solidFill>
                <a:effectLst/>
                <a:latin typeface="+mn-lt"/>
                <a:ea typeface="+mn-ea"/>
                <a:cs typeface="+mn-cs"/>
              </a:rPr>
              <a:t>promotes</a:t>
            </a:r>
            <a:r>
              <a:rPr lang="fr-FR" sz="1200" kern="1200" dirty="0">
                <a:solidFill>
                  <a:schemeClr val="tx1"/>
                </a:solidFill>
                <a:effectLst/>
                <a:latin typeface="+mn-lt"/>
                <a:ea typeface="+mn-ea"/>
                <a:cs typeface="+mn-cs"/>
              </a:rPr>
              <a:t> the balance of the </a:t>
            </a:r>
            <a:r>
              <a:rPr lang="fr-FR" sz="1200" kern="1200" dirty="0" err="1">
                <a:solidFill>
                  <a:schemeClr val="tx1"/>
                </a:solidFill>
                <a:effectLst/>
                <a:latin typeface="+mn-lt"/>
                <a:ea typeface="+mn-ea"/>
                <a:cs typeface="+mn-cs"/>
              </a:rPr>
              <a:t>hydrolipidic</a:t>
            </a:r>
            <a:r>
              <a:rPr lang="fr-FR" sz="1200" kern="1200" dirty="0">
                <a:solidFill>
                  <a:schemeClr val="tx1"/>
                </a:solidFill>
                <a:effectLst/>
                <a:latin typeface="+mn-lt"/>
                <a:ea typeface="+mn-ea"/>
                <a:cs typeface="+mn-cs"/>
              </a:rPr>
              <a:t> film and </a:t>
            </a:r>
            <a:r>
              <a:rPr lang="fr-FR" sz="1200" kern="1200" dirty="0" err="1">
                <a:solidFill>
                  <a:schemeClr val="tx1"/>
                </a:solidFill>
                <a:effectLst/>
                <a:latin typeface="+mn-lt"/>
                <a:ea typeface="+mn-ea"/>
                <a:cs typeface="+mn-cs"/>
              </a:rPr>
              <a:t>allows</a:t>
            </a:r>
            <a:r>
              <a:rPr lang="fr-FR" sz="1200" kern="1200" dirty="0">
                <a:solidFill>
                  <a:schemeClr val="tx1"/>
                </a:solidFill>
                <a:effectLst/>
                <a:latin typeface="+mn-lt"/>
                <a:ea typeface="+mn-ea"/>
                <a:cs typeface="+mn-cs"/>
              </a:rPr>
              <a:t> for a </a:t>
            </a:r>
            <a:r>
              <a:rPr lang="fr-FR" sz="1200" kern="1200" dirty="0" err="1">
                <a:solidFill>
                  <a:schemeClr val="tx1"/>
                </a:solidFill>
                <a:effectLst/>
                <a:latin typeface="+mn-lt"/>
                <a:ea typeface="+mn-ea"/>
                <a:cs typeface="+mn-cs"/>
              </a:rPr>
              <a:t>truly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tailor</a:t>
            </a:r>
            <a:r>
              <a:rPr lang="fr-FR" sz="1200" kern="1200" dirty="0">
                <a:solidFill>
                  <a:schemeClr val="tx1"/>
                </a:solidFill>
                <a:effectLst/>
                <a:latin typeface="+mn-lt"/>
                <a:ea typeface="+mn-ea"/>
                <a:cs typeface="+mn-cs"/>
              </a:rPr>
              <a:t>-made care. It </a:t>
            </a:r>
            <a:r>
              <a:rPr lang="fr-FR" sz="1200" kern="1200" dirty="0" err="1">
                <a:solidFill>
                  <a:schemeClr val="tx1"/>
                </a:solidFill>
                <a:effectLst/>
                <a:latin typeface="+mn-lt"/>
                <a:ea typeface="+mn-ea"/>
                <a:cs typeface="+mn-cs"/>
              </a:rPr>
              <a:t>reduces</a:t>
            </a:r>
            <a:r>
              <a:rPr lang="fr-FR" sz="1200" kern="1200" dirty="0">
                <a:solidFill>
                  <a:schemeClr val="tx1"/>
                </a:solidFill>
                <a:effectLst/>
                <a:latin typeface="+mn-lt"/>
                <a:ea typeface="+mn-ea"/>
                <a:cs typeface="+mn-cs"/>
              </a:rPr>
              <a:t> the drying </a:t>
            </a:r>
            <a:r>
              <a:rPr lang="fr-FR" sz="1200" kern="1200" dirty="0" err="1">
                <a:solidFill>
                  <a:schemeClr val="tx1"/>
                </a:solidFill>
                <a:effectLst/>
                <a:latin typeface="+mn-lt"/>
                <a:ea typeface="+mn-ea"/>
                <a:cs typeface="+mn-cs"/>
              </a:rPr>
              <a:t>effects</a:t>
            </a:r>
            <a:r>
              <a:rPr lang="fr-FR" sz="1200" kern="1200" dirty="0">
                <a:solidFill>
                  <a:schemeClr val="tx1"/>
                </a:solidFill>
                <a:effectLst/>
                <a:latin typeface="+mn-lt"/>
                <a:ea typeface="+mn-ea"/>
                <a:cs typeface="+mn-cs"/>
              </a:rPr>
              <a:t> of the </a:t>
            </a:r>
            <a:r>
              <a:rPr lang="fr-FR" sz="1200" kern="1200" dirty="0" err="1">
                <a:solidFill>
                  <a:schemeClr val="tx1"/>
                </a:solidFill>
                <a:effectLst/>
                <a:latin typeface="+mn-lt"/>
                <a:ea typeface="+mn-ea"/>
                <a:cs typeface="+mn-cs"/>
              </a:rPr>
              <a:t>sun</a:t>
            </a:r>
            <a:r>
              <a:rPr lang="fr-FR" sz="1200" kern="1200" dirty="0">
                <a:solidFill>
                  <a:schemeClr val="tx1"/>
                </a:solidFill>
                <a:effectLst/>
                <a:latin typeface="+mn-lt"/>
                <a:ea typeface="+mn-ea"/>
                <a:cs typeface="+mn-cs"/>
              </a:rPr>
              <a:t>, cold, </a:t>
            </a:r>
            <a:r>
              <a:rPr lang="fr-FR" sz="1200" kern="1200" dirty="0" err="1">
                <a:solidFill>
                  <a:schemeClr val="tx1"/>
                </a:solidFill>
                <a:effectLst/>
                <a:latin typeface="+mn-lt"/>
                <a:ea typeface="+mn-ea"/>
                <a:cs typeface="+mn-cs"/>
              </a:rPr>
              <a:t>wind</a:t>
            </a:r>
            <a:r>
              <a:rPr lang="fr-FR" sz="1200" kern="1200" dirty="0">
                <a:solidFill>
                  <a:schemeClr val="tx1"/>
                </a:solidFill>
                <a:effectLst/>
                <a:latin typeface="+mn-lt"/>
                <a:ea typeface="+mn-ea"/>
                <a:cs typeface="+mn-cs"/>
              </a:rPr>
              <a:t> and certain </a:t>
            </a:r>
            <a:r>
              <a:rPr lang="fr-FR" sz="1200" kern="1200" dirty="0" err="1">
                <a:solidFill>
                  <a:schemeClr val="tx1"/>
                </a:solidFill>
                <a:effectLst/>
                <a:latin typeface="+mn-lt"/>
                <a:ea typeface="+mn-ea"/>
                <a:cs typeface="+mn-cs"/>
              </a:rPr>
              <a:t>treatments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that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may</a:t>
            </a:r>
            <a:r>
              <a:rPr lang="fr-FR" sz="1200" kern="1200" dirty="0">
                <a:solidFill>
                  <a:schemeClr val="tx1"/>
                </a:solidFill>
                <a:effectLst/>
                <a:latin typeface="+mn-lt"/>
                <a:ea typeface="+mn-ea"/>
                <a:cs typeface="+mn-cs"/>
              </a:rPr>
              <a:t> have </a:t>
            </a:r>
            <a:r>
              <a:rPr lang="fr-FR" sz="1200" kern="1200" dirty="0" err="1">
                <a:solidFill>
                  <a:schemeClr val="tx1"/>
                </a:solidFill>
                <a:effectLst/>
                <a:latin typeface="+mn-lt"/>
                <a:ea typeface="+mn-ea"/>
                <a:cs typeface="+mn-cs"/>
              </a:rPr>
              <a:t>damaged</a:t>
            </a:r>
            <a:r>
              <a:rPr lang="fr-FR" sz="1200" kern="1200" dirty="0">
                <a:solidFill>
                  <a:schemeClr val="tx1"/>
                </a:solidFill>
                <a:effectLst/>
                <a:latin typeface="+mn-lt"/>
                <a:ea typeface="+mn-ea"/>
                <a:cs typeface="+mn-cs"/>
              </a:rPr>
              <a:t> or </a:t>
            </a:r>
            <a:r>
              <a:rPr lang="fr-FR" sz="1200" kern="1200" dirty="0" err="1">
                <a:solidFill>
                  <a:schemeClr val="tx1"/>
                </a:solidFill>
                <a:effectLst/>
                <a:latin typeface="+mn-lt"/>
                <a:ea typeface="+mn-ea"/>
                <a:cs typeface="+mn-cs"/>
              </a:rPr>
              <a:t>stripped</a:t>
            </a:r>
            <a:r>
              <a:rPr lang="fr-FR" sz="1200" kern="1200" dirty="0">
                <a:solidFill>
                  <a:schemeClr val="tx1"/>
                </a:solidFill>
                <a:effectLst/>
                <a:latin typeface="+mn-lt"/>
                <a:ea typeface="+mn-ea"/>
                <a:cs typeface="+mn-cs"/>
              </a:rPr>
              <a:t> the skin. </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Use in the </a:t>
            </a:r>
            <a:r>
              <a:rPr lang="fr-FR" sz="1200" u="sng" kern="1200" dirty="0" err="1">
                <a:solidFill>
                  <a:schemeClr val="tx1"/>
                </a:solidFill>
                <a:effectLst/>
                <a:latin typeface="+mn-lt"/>
                <a:ea typeface="+mn-ea"/>
                <a:cs typeface="+mn-cs"/>
              </a:rPr>
              <a:t>treatment</a:t>
            </a:r>
            <a:r>
              <a:rPr lang="fr-FR" sz="1200" u="sng" kern="1200" dirty="0">
                <a:solidFill>
                  <a:schemeClr val="tx1"/>
                </a:solidFill>
                <a:effectLst/>
                <a:latin typeface="+mn-lt"/>
                <a:ea typeface="+mn-ea"/>
                <a:cs typeface="+mn-cs"/>
              </a:rPr>
              <a:t> room</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Massage</a:t>
            </a:r>
          </a:p>
          <a:p>
            <a:pPr marL="171450" indent="-171450">
              <a:buFontTx/>
              <a:buChar char="-"/>
            </a:pPr>
            <a:r>
              <a:rPr lang="fr-FR" sz="1200" kern="1200" dirty="0">
                <a:solidFill>
                  <a:schemeClr val="tx1"/>
                </a:solidFill>
                <a:effectLst/>
                <a:latin typeface="+mn-lt"/>
                <a:ea typeface="+mn-ea"/>
                <a:cs typeface="+mn-cs"/>
              </a:rPr>
              <a:t>End of </a:t>
            </a:r>
            <a:r>
              <a:rPr lang="fr-FR" sz="1200" kern="1200" dirty="0" err="1">
                <a:solidFill>
                  <a:schemeClr val="tx1"/>
                </a:solidFill>
                <a:effectLst/>
                <a:latin typeface="+mn-lt"/>
                <a:ea typeface="+mn-ea"/>
                <a:cs typeface="+mn-cs"/>
              </a:rPr>
              <a:t>treatment</a:t>
            </a:r>
            <a:r>
              <a:rPr lang="fr-FR" sz="1200" kern="1200" dirty="0">
                <a:solidFill>
                  <a:schemeClr val="tx1"/>
                </a:solidFill>
                <a:effectLst/>
                <a:latin typeface="+mn-lt"/>
                <a:ea typeface="+mn-ea"/>
                <a:cs typeface="+mn-cs"/>
              </a:rPr>
              <a:t> mixed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adapted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Yon</a:t>
            </a:r>
            <a:r>
              <a:rPr lang="fr-FR" sz="1200" kern="1200" dirty="0">
                <a:solidFill>
                  <a:schemeClr val="tx1"/>
                </a:solidFill>
                <a:effectLst/>
                <a:latin typeface="+mn-lt"/>
                <a:ea typeface="+mn-ea"/>
                <a:cs typeface="+mn-cs"/>
              </a:rPr>
              <a:t>-Ka </a:t>
            </a:r>
            <a:r>
              <a:rPr lang="fr-FR" sz="1200" kern="1200" dirty="0" err="1">
                <a:solidFill>
                  <a:schemeClr val="tx1"/>
                </a:solidFill>
                <a:effectLst/>
                <a:latin typeface="+mn-lt"/>
                <a:ea typeface="+mn-ea"/>
                <a:cs typeface="+mn-cs"/>
              </a:rPr>
              <a:t>cream</a:t>
            </a:r>
            <a:endParaRPr lang="fr-FR" sz="1200" kern="1200" dirty="0">
              <a:solidFill>
                <a:schemeClr val="tx1"/>
              </a:solidFill>
              <a:effectLst/>
              <a:latin typeface="+mn-lt"/>
              <a:ea typeface="+mn-ea"/>
              <a:cs typeface="+mn-cs"/>
            </a:endParaRPr>
          </a:p>
          <a:p>
            <a:pPr marL="171450" indent="-171450">
              <a:buFontTx/>
              <a:buChar char="-"/>
            </a:pPr>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Tips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It can </a:t>
            </a:r>
            <a:r>
              <a:rPr lang="fr-FR" sz="1200" kern="1200" dirty="0" err="1">
                <a:solidFill>
                  <a:schemeClr val="tx1"/>
                </a:solidFill>
                <a:effectLst/>
                <a:latin typeface="+mn-lt"/>
                <a:ea typeface="+mn-ea"/>
                <a:cs typeface="+mn-cs"/>
              </a:rPr>
              <a:t>be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used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alone</a:t>
            </a:r>
            <a:r>
              <a:rPr lang="fr-FR" sz="1200" kern="1200" dirty="0">
                <a:solidFill>
                  <a:schemeClr val="tx1"/>
                </a:solidFill>
                <a:effectLst/>
                <a:latin typeface="+mn-lt"/>
                <a:ea typeface="+mn-ea"/>
                <a:cs typeface="+mn-cs"/>
              </a:rPr>
              <a:t> in the </a:t>
            </a:r>
            <a:r>
              <a:rPr lang="fr-FR" sz="1200" kern="1200" dirty="0" err="1">
                <a:solidFill>
                  <a:schemeClr val="tx1"/>
                </a:solidFill>
                <a:effectLst/>
                <a:latin typeface="+mn-lt"/>
                <a:ea typeface="+mn-ea"/>
                <a:cs typeface="+mn-cs"/>
              </a:rPr>
              <a:t>evening</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Product </a:t>
            </a:r>
            <a:r>
              <a:rPr lang="fr-FR" sz="1200" u="sng" kern="1200" dirty="0" err="1">
                <a:solidFill>
                  <a:schemeClr val="tx1"/>
                </a:solidFill>
                <a:effectLst/>
                <a:latin typeface="+mn-lt"/>
                <a:ea typeface="+mn-ea"/>
                <a:cs typeface="+mn-cs"/>
              </a:rPr>
              <a:t>advantages</a:t>
            </a:r>
            <a:endParaRPr lang="fr-FR"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Contains</a:t>
            </a:r>
            <a:r>
              <a:rPr lang="fr-FR" sz="1200" kern="1200" dirty="0">
                <a:solidFill>
                  <a:schemeClr val="tx1"/>
                </a:solidFill>
                <a:effectLst/>
                <a:latin typeface="+mn-lt"/>
                <a:ea typeface="+mn-ea"/>
                <a:cs typeface="+mn-cs"/>
              </a:rPr>
              <a:t> 99.8% of </a:t>
            </a:r>
            <a:r>
              <a:rPr lang="fr-FR" sz="1200" kern="1200" dirty="0" err="1">
                <a:solidFill>
                  <a:schemeClr val="tx1"/>
                </a:solidFill>
                <a:effectLst/>
                <a:latin typeface="+mn-lt"/>
                <a:ea typeface="+mn-ea"/>
                <a:cs typeface="+mn-cs"/>
              </a:rPr>
              <a:t>ingredients</a:t>
            </a:r>
            <a:r>
              <a:rPr lang="fr-FR" sz="1200" kern="1200" dirty="0">
                <a:solidFill>
                  <a:schemeClr val="tx1"/>
                </a:solidFill>
                <a:effectLst/>
                <a:latin typeface="+mn-lt"/>
                <a:ea typeface="+mn-ea"/>
                <a:cs typeface="+mn-cs"/>
              </a:rPr>
              <a:t> of </a:t>
            </a:r>
            <a:r>
              <a:rPr lang="fr-FR" sz="1200" kern="1200" dirty="0" err="1">
                <a:solidFill>
                  <a:schemeClr val="tx1"/>
                </a:solidFill>
                <a:effectLst/>
                <a:latin typeface="+mn-lt"/>
                <a:ea typeface="+mn-ea"/>
                <a:cs typeface="+mn-cs"/>
              </a:rPr>
              <a:t>natural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origin</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+89% </a:t>
            </a:r>
            <a:r>
              <a:rPr lang="fr-FR" sz="1200" kern="1200" dirty="0" err="1">
                <a:solidFill>
                  <a:schemeClr val="tx1"/>
                </a:solidFill>
                <a:effectLst/>
                <a:latin typeface="+mn-lt"/>
                <a:ea typeface="+mn-ea"/>
                <a:cs typeface="+mn-cs"/>
              </a:rPr>
              <a:t>nourished</a:t>
            </a:r>
            <a:r>
              <a:rPr lang="fr-FR" sz="1200" kern="1200" dirty="0">
                <a:solidFill>
                  <a:schemeClr val="tx1"/>
                </a:solidFill>
                <a:effectLst/>
                <a:latin typeface="+mn-lt"/>
                <a:ea typeface="+mn-ea"/>
                <a:cs typeface="+mn-cs"/>
              </a:rPr>
              <a:t> skin</a:t>
            </a:r>
          </a:p>
          <a:p>
            <a:pPr lvl="0"/>
            <a:r>
              <a:rPr lang="fr-FR" sz="1200" kern="1200" dirty="0" err="1">
                <a:solidFill>
                  <a:schemeClr val="tx1"/>
                </a:solidFill>
                <a:effectLst/>
                <a:latin typeface="+mn-lt"/>
                <a:ea typeface="+mn-ea"/>
                <a:cs typeface="+mn-cs"/>
              </a:rPr>
              <a:t>Intensely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nourishes</a:t>
            </a:r>
            <a:r>
              <a:rPr lang="fr-FR" sz="1200" kern="1200" dirty="0">
                <a:solidFill>
                  <a:schemeClr val="tx1"/>
                </a:solidFill>
                <a:effectLst/>
                <a:latin typeface="+mn-lt"/>
                <a:ea typeface="+mn-ea"/>
                <a:cs typeface="+mn-cs"/>
              </a:rPr>
              <a:t>, boosts </a:t>
            </a:r>
            <a:r>
              <a:rPr lang="fr-FR" sz="1200" kern="1200" dirty="0" err="1">
                <a:solidFill>
                  <a:schemeClr val="tx1"/>
                </a:solidFill>
                <a:effectLst/>
                <a:latin typeface="+mn-lt"/>
                <a:ea typeface="+mn-ea"/>
                <a:cs typeface="+mn-cs"/>
              </a:rPr>
              <a:t>day</a:t>
            </a:r>
            <a:r>
              <a:rPr lang="fr-FR" sz="1200" kern="1200" dirty="0">
                <a:solidFill>
                  <a:schemeClr val="tx1"/>
                </a:solidFill>
                <a:effectLst/>
                <a:latin typeface="+mn-lt"/>
                <a:ea typeface="+mn-ea"/>
                <a:cs typeface="+mn-cs"/>
              </a:rPr>
              <a:t> and night care </a:t>
            </a:r>
          </a:p>
          <a:p>
            <a:pPr lvl="0"/>
            <a:r>
              <a:rPr lang="fr-FR" sz="1200" kern="1200" dirty="0">
                <a:solidFill>
                  <a:schemeClr val="tx1"/>
                </a:solidFill>
                <a:effectLst/>
                <a:latin typeface="+mn-lt"/>
                <a:ea typeface="+mn-ea"/>
                <a:cs typeface="+mn-cs"/>
              </a:rPr>
              <a:t>The skin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more </a:t>
            </a:r>
            <a:r>
              <a:rPr lang="fr-FR" sz="1200" kern="1200" dirty="0" err="1">
                <a:solidFill>
                  <a:schemeClr val="tx1"/>
                </a:solidFill>
                <a:effectLst/>
                <a:latin typeface="+mn-lt"/>
                <a:ea typeface="+mn-ea"/>
                <a:cs typeface="+mn-cs"/>
              </a:rPr>
              <a:t>supple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toned</a:t>
            </a:r>
            <a:r>
              <a:rPr lang="fr-FR" sz="1200" kern="1200" dirty="0">
                <a:solidFill>
                  <a:schemeClr val="tx1"/>
                </a:solidFill>
                <a:effectLst/>
                <a:latin typeface="+mn-lt"/>
                <a:ea typeface="+mn-ea"/>
                <a:cs typeface="+mn-cs"/>
              </a:rPr>
              <a:t> and radiant</a:t>
            </a:r>
          </a:p>
          <a:p>
            <a:pPr lvl="0"/>
            <a:r>
              <a:rPr lang="fr-FR" sz="1200" kern="1200" dirty="0">
                <a:solidFill>
                  <a:schemeClr val="tx1"/>
                </a:solidFill>
                <a:effectLst/>
                <a:latin typeface="+mn-lt"/>
                <a:ea typeface="+mn-ea"/>
                <a:cs typeface="+mn-cs"/>
              </a:rPr>
              <a:t>Fine </a:t>
            </a:r>
            <a:r>
              <a:rPr lang="fr-FR" sz="1200" kern="1200" dirty="0" err="1">
                <a:solidFill>
                  <a:schemeClr val="tx1"/>
                </a:solidFill>
                <a:effectLst/>
                <a:latin typeface="+mn-lt"/>
                <a:ea typeface="+mn-ea"/>
                <a:cs typeface="+mn-cs"/>
              </a:rPr>
              <a:t>oil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high </a:t>
            </a:r>
            <a:r>
              <a:rPr lang="fr-FR" sz="1200" kern="1200" dirty="0" err="1">
                <a:solidFill>
                  <a:schemeClr val="tx1"/>
                </a:solidFill>
                <a:effectLst/>
                <a:latin typeface="+mn-lt"/>
                <a:ea typeface="+mn-ea"/>
                <a:cs typeface="+mn-cs"/>
              </a:rPr>
              <a:t>vitamin</a:t>
            </a:r>
            <a:r>
              <a:rPr lang="fr-FR" sz="1200" kern="1200" dirty="0">
                <a:solidFill>
                  <a:schemeClr val="tx1"/>
                </a:solidFill>
                <a:effectLst/>
                <a:latin typeface="+mn-lt"/>
                <a:ea typeface="+mn-ea"/>
                <a:cs typeface="+mn-cs"/>
              </a:rPr>
              <a:t> content</a:t>
            </a:r>
          </a:p>
          <a:p>
            <a:endParaRPr lang="fr-FR" dirty="0"/>
          </a:p>
        </p:txBody>
      </p:sp>
      <p:sp>
        <p:nvSpPr>
          <p:cNvPr id="4" name="Espace réservé du numéro de diapositive 3"/>
          <p:cNvSpPr>
            <a:spLocks noGrp="1"/>
          </p:cNvSpPr>
          <p:nvPr>
            <p:ph type="sldNum" sz="quarter" idx="10"/>
          </p:nvPr>
        </p:nvSpPr>
        <p:spPr/>
        <p:txBody>
          <a:bodyPr/>
          <a:lstStyle/>
          <a:p>
            <a:fld id="{2B429B17-116D-4EDF-9345-16DBA49D25EB}" type="slidenum">
              <a:rPr lang="fr-FR" smtClean="0"/>
              <a:t>9</a:t>
            </a:fld>
            <a:endParaRPr lang="fr-FR"/>
          </a:p>
        </p:txBody>
      </p:sp>
    </p:spTree>
    <p:extLst>
      <p:ext uri="{BB962C8B-B14F-4D97-AF65-F5344CB8AC3E}">
        <p14:creationId xmlns:p14="http://schemas.microsoft.com/office/powerpoint/2010/main" val="1384002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88DD55-0DB0-4825-9A54-D9CDE2BDF04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D6CE867-AE18-44CE-B27E-5A8C7ADBDC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C0AE7AC-6CA8-4D37-B934-F20481FF8015}"/>
              </a:ext>
            </a:extLst>
          </p:cNvPr>
          <p:cNvSpPr>
            <a:spLocks noGrp="1"/>
          </p:cNvSpPr>
          <p:nvPr>
            <p:ph type="dt" sz="half" idx="10"/>
          </p:nvPr>
        </p:nvSpPr>
        <p:spPr/>
        <p:txBody>
          <a:bodyPr/>
          <a:lstStyle/>
          <a:p>
            <a:fld id="{CBB79D68-1FEB-4E81-B04C-1B4F15BC3436}" type="datetimeFigureOut">
              <a:rPr lang="fr-FR" smtClean="0"/>
              <a:t>27/11/2023</a:t>
            </a:fld>
            <a:endParaRPr lang="fr-FR"/>
          </a:p>
        </p:txBody>
      </p:sp>
      <p:sp>
        <p:nvSpPr>
          <p:cNvPr id="5" name="Espace réservé du pied de page 4">
            <a:extLst>
              <a:ext uri="{FF2B5EF4-FFF2-40B4-BE49-F238E27FC236}">
                <a16:creationId xmlns:a16="http://schemas.microsoft.com/office/drawing/2014/main" id="{F6FCA81E-A920-461C-8DC2-8AC1A3178B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E078AF5-B6D1-480B-84A6-43DBE60B08D1}"/>
              </a:ext>
            </a:extLst>
          </p:cNvPr>
          <p:cNvSpPr>
            <a:spLocks noGrp="1"/>
          </p:cNvSpPr>
          <p:nvPr>
            <p:ph type="sldNum" sz="quarter" idx="12"/>
          </p:nvPr>
        </p:nvSpPr>
        <p:spPr/>
        <p:txBody>
          <a:bodyPr/>
          <a:lstStyle/>
          <a:p>
            <a:fld id="{F3E88B64-4C9B-4429-ADC2-F6EE48CDACA5}" type="slidenum">
              <a:rPr lang="fr-FR" smtClean="0"/>
              <a:t>‹N°›</a:t>
            </a:fld>
            <a:endParaRPr lang="fr-FR"/>
          </a:p>
        </p:txBody>
      </p:sp>
    </p:spTree>
    <p:extLst>
      <p:ext uri="{BB962C8B-B14F-4D97-AF65-F5344CB8AC3E}">
        <p14:creationId xmlns:p14="http://schemas.microsoft.com/office/powerpoint/2010/main" val="513917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A9C3EE-9111-4D32-88AA-5092F20B7F3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42716EB-8D1B-41A8-AA9D-97700CA1537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1984C3-D652-4ED9-9286-42430A844F00}"/>
              </a:ext>
            </a:extLst>
          </p:cNvPr>
          <p:cNvSpPr>
            <a:spLocks noGrp="1"/>
          </p:cNvSpPr>
          <p:nvPr>
            <p:ph type="dt" sz="half" idx="10"/>
          </p:nvPr>
        </p:nvSpPr>
        <p:spPr/>
        <p:txBody>
          <a:bodyPr/>
          <a:lstStyle/>
          <a:p>
            <a:fld id="{CBB79D68-1FEB-4E81-B04C-1B4F15BC3436}" type="datetimeFigureOut">
              <a:rPr lang="fr-FR" smtClean="0"/>
              <a:t>27/11/2023</a:t>
            </a:fld>
            <a:endParaRPr lang="fr-FR"/>
          </a:p>
        </p:txBody>
      </p:sp>
      <p:sp>
        <p:nvSpPr>
          <p:cNvPr id="5" name="Espace réservé du pied de page 4">
            <a:extLst>
              <a:ext uri="{FF2B5EF4-FFF2-40B4-BE49-F238E27FC236}">
                <a16:creationId xmlns:a16="http://schemas.microsoft.com/office/drawing/2014/main" id="{38EA9CFF-27BC-43CC-90F9-51781291CE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78BB02-67D0-486C-B52E-87D58F236B96}"/>
              </a:ext>
            </a:extLst>
          </p:cNvPr>
          <p:cNvSpPr>
            <a:spLocks noGrp="1"/>
          </p:cNvSpPr>
          <p:nvPr>
            <p:ph type="sldNum" sz="quarter" idx="12"/>
          </p:nvPr>
        </p:nvSpPr>
        <p:spPr/>
        <p:txBody>
          <a:bodyPr/>
          <a:lstStyle/>
          <a:p>
            <a:fld id="{F3E88B64-4C9B-4429-ADC2-F6EE48CDACA5}" type="slidenum">
              <a:rPr lang="fr-FR" smtClean="0"/>
              <a:t>‹N°›</a:t>
            </a:fld>
            <a:endParaRPr lang="fr-FR"/>
          </a:p>
        </p:txBody>
      </p:sp>
    </p:spTree>
    <p:extLst>
      <p:ext uri="{BB962C8B-B14F-4D97-AF65-F5344CB8AC3E}">
        <p14:creationId xmlns:p14="http://schemas.microsoft.com/office/powerpoint/2010/main" val="424724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3A5F1F6-D810-4356-8236-7DE1B3C634E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67D46FA-B647-4F22-89E2-823066D87DC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B5986CC-0A44-4F2D-AC39-86173C1FE5E4}"/>
              </a:ext>
            </a:extLst>
          </p:cNvPr>
          <p:cNvSpPr>
            <a:spLocks noGrp="1"/>
          </p:cNvSpPr>
          <p:nvPr>
            <p:ph type="dt" sz="half" idx="10"/>
          </p:nvPr>
        </p:nvSpPr>
        <p:spPr/>
        <p:txBody>
          <a:bodyPr/>
          <a:lstStyle/>
          <a:p>
            <a:fld id="{CBB79D68-1FEB-4E81-B04C-1B4F15BC3436}" type="datetimeFigureOut">
              <a:rPr lang="fr-FR" smtClean="0"/>
              <a:t>27/11/2023</a:t>
            </a:fld>
            <a:endParaRPr lang="fr-FR"/>
          </a:p>
        </p:txBody>
      </p:sp>
      <p:sp>
        <p:nvSpPr>
          <p:cNvPr id="5" name="Espace réservé du pied de page 4">
            <a:extLst>
              <a:ext uri="{FF2B5EF4-FFF2-40B4-BE49-F238E27FC236}">
                <a16:creationId xmlns:a16="http://schemas.microsoft.com/office/drawing/2014/main" id="{2586E818-3348-4D4D-B4D8-0B0DD9AAF96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B267524-1777-4673-9229-3197ACCD71FB}"/>
              </a:ext>
            </a:extLst>
          </p:cNvPr>
          <p:cNvSpPr>
            <a:spLocks noGrp="1"/>
          </p:cNvSpPr>
          <p:nvPr>
            <p:ph type="sldNum" sz="quarter" idx="12"/>
          </p:nvPr>
        </p:nvSpPr>
        <p:spPr/>
        <p:txBody>
          <a:bodyPr/>
          <a:lstStyle/>
          <a:p>
            <a:fld id="{F3E88B64-4C9B-4429-ADC2-F6EE48CDACA5}" type="slidenum">
              <a:rPr lang="fr-FR" smtClean="0"/>
              <a:t>‹N°›</a:t>
            </a:fld>
            <a:endParaRPr lang="fr-FR"/>
          </a:p>
        </p:txBody>
      </p:sp>
    </p:spTree>
    <p:extLst>
      <p:ext uri="{BB962C8B-B14F-4D97-AF65-F5344CB8AC3E}">
        <p14:creationId xmlns:p14="http://schemas.microsoft.com/office/powerpoint/2010/main" val="2577524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21480B-482F-7030-8B4C-8CF8AC354BD6}"/>
              </a:ext>
            </a:extLst>
          </p:cNvPr>
          <p:cNvSpPr/>
          <p:nvPr userDrawn="1"/>
        </p:nvSpPr>
        <p:spPr>
          <a:xfrm>
            <a:off x="0" y="0"/>
            <a:ext cx="12192000" cy="157018"/>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3" name="Rectangle 2">
            <a:extLst>
              <a:ext uri="{FF2B5EF4-FFF2-40B4-BE49-F238E27FC236}">
                <a16:creationId xmlns:a16="http://schemas.microsoft.com/office/drawing/2014/main" id="{0FA584BC-85A3-1002-A60B-BCBAFDF5FAFD}"/>
              </a:ext>
            </a:extLst>
          </p:cNvPr>
          <p:cNvSpPr/>
          <p:nvPr userDrawn="1"/>
        </p:nvSpPr>
        <p:spPr>
          <a:xfrm>
            <a:off x="0" y="6705600"/>
            <a:ext cx="12192000" cy="157018"/>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4" name="Rectangle 3">
            <a:extLst>
              <a:ext uri="{FF2B5EF4-FFF2-40B4-BE49-F238E27FC236}">
                <a16:creationId xmlns:a16="http://schemas.microsoft.com/office/drawing/2014/main" id="{0B9AC924-190B-01C9-FE9A-0725DC51F5F4}"/>
              </a:ext>
            </a:extLst>
          </p:cNvPr>
          <p:cNvSpPr/>
          <p:nvPr userDrawn="1"/>
        </p:nvSpPr>
        <p:spPr>
          <a:xfrm rot="5400000">
            <a:off x="-3269673" y="3269673"/>
            <a:ext cx="6705600" cy="166255"/>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5" name="Rectangle 4">
            <a:extLst>
              <a:ext uri="{FF2B5EF4-FFF2-40B4-BE49-F238E27FC236}">
                <a16:creationId xmlns:a16="http://schemas.microsoft.com/office/drawing/2014/main" id="{7B9C02C4-5F7A-958E-D814-1F18C95E9A19}"/>
              </a:ext>
            </a:extLst>
          </p:cNvPr>
          <p:cNvSpPr/>
          <p:nvPr userDrawn="1"/>
        </p:nvSpPr>
        <p:spPr>
          <a:xfrm rot="5400000">
            <a:off x="8756073" y="3422073"/>
            <a:ext cx="6705600" cy="166255"/>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1" name="Image 10" descr="Une image contenant texte, capture d’écran, Rectangle&#10;&#10;Description générée automatiquement">
            <a:extLst>
              <a:ext uri="{FF2B5EF4-FFF2-40B4-BE49-F238E27FC236}">
                <a16:creationId xmlns:a16="http://schemas.microsoft.com/office/drawing/2014/main" id="{B25A7A78-64FF-4C4F-930F-040C41B20E7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604717" y="5267599"/>
            <a:ext cx="1421028" cy="1433384"/>
          </a:xfrm>
          <a:prstGeom prst="rect">
            <a:avLst/>
          </a:prstGeom>
        </p:spPr>
      </p:pic>
      <p:pic>
        <p:nvPicPr>
          <p:cNvPr id="12" name="Image 11" descr="Une image contenant texte, capture d’écran, Rectangle&#10;&#10;Description générée automatiquement">
            <a:extLst>
              <a:ext uri="{FF2B5EF4-FFF2-40B4-BE49-F238E27FC236}">
                <a16:creationId xmlns:a16="http://schemas.microsoft.com/office/drawing/2014/main" id="{C928E685-F9E4-4B3B-A14D-C42D4E7525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69090" y="266211"/>
            <a:ext cx="1099751" cy="902043"/>
          </a:xfrm>
          <a:prstGeom prst="rect">
            <a:avLst/>
          </a:prstGeom>
        </p:spPr>
      </p:pic>
    </p:spTree>
    <p:extLst>
      <p:ext uri="{BB962C8B-B14F-4D97-AF65-F5344CB8AC3E}">
        <p14:creationId xmlns:p14="http://schemas.microsoft.com/office/powerpoint/2010/main" val="2755639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2BBBE-C2C9-4637-A8BD-C6BBAC74C612}"/>
              </a:ext>
            </a:extLst>
          </p:cNvPr>
          <p:cNvSpPr/>
          <p:nvPr userDrawn="1"/>
        </p:nvSpPr>
        <p:spPr>
          <a:xfrm>
            <a:off x="0" y="0"/>
            <a:ext cx="12192000" cy="157018"/>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8" name="Rectangle 7">
            <a:extLst>
              <a:ext uri="{FF2B5EF4-FFF2-40B4-BE49-F238E27FC236}">
                <a16:creationId xmlns:a16="http://schemas.microsoft.com/office/drawing/2014/main" id="{D358ED08-B603-480E-A96E-2B70081CE632}"/>
              </a:ext>
            </a:extLst>
          </p:cNvPr>
          <p:cNvSpPr/>
          <p:nvPr userDrawn="1"/>
        </p:nvSpPr>
        <p:spPr>
          <a:xfrm>
            <a:off x="0" y="6705600"/>
            <a:ext cx="12192000" cy="157018"/>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9" name="Rectangle 8">
            <a:extLst>
              <a:ext uri="{FF2B5EF4-FFF2-40B4-BE49-F238E27FC236}">
                <a16:creationId xmlns:a16="http://schemas.microsoft.com/office/drawing/2014/main" id="{2C533C14-F209-4FBF-841A-B49B0D4F034E}"/>
              </a:ext>
            </a:extLst>
          </p:cNvPr>
          <p:cNvSpPr/>
          <p:nvPr userDrawn="1"/>
        </p:nvSpPr>
        <p:spPr>
          <a:xfrm rot="5400000">
            <a:off x="-3269673" y="3269673"/>
            <a:ext cx="6705600" cy="166255"/>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0" name="Rectangle 9">
            <a:extLst>
              <a:ext uri="{FF2B5EF4-FFF2-40B4-BE49-F238E27FC236}">
                <a16:creationId xmlns:a16="http://schemas.microsoft.com/office/drawing/2014/main" id="{5F2F4415-A98B-43D9-B94B-373A70955365}"/>
              </a:ext>
            </a:extLst>
          </p:cNvPr>
          <p:cNvSpPr/>
          <p:nvPr userDrawn="1"/>
        </p:nvSpPr>
        <p:spPr>
          <a:xfrm rot="5400000">
            <a:off x="8756073" y="3422073"/>
            <a:ext cx="6705600" cy="166255"/>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1" name="Image 10" descr="Une image contenant texte, capture d’écran, Rectangle&#10;&#10;Description générée automatiquement">
            <a:extLst>
              <a:ext uri="{FF2B5EF4-FFF2-40B4-BE49-F238E27FC236}">
                <a16:creationId xmlns:a16="http://schemas.microsoft.com/office/drawing/2014/main" id="{ABF2B87E-3097-43D9-8C61-E55AB3AD39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69090" y="266211"/>
            <a:ext cx="1099751" cy="902043"/>
          </a:xfrm>
          <a:prstGeom prst="rect">
            <a:avLst/>
          </a:prstGeom>
        </p:spPr>
      </p:pic>
    </p:spTree>
    <p:extLst>
      <p:ext uri="{BB962C8B-B14F-4D97-AF65-F5344CB8AC3E}">
        <p14:creationId xmlns:p14="http://schemas.microsoft.com/office/powerpoint/2010/main" val="1579039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FD542624-E64D-4793-8FAB-7A6721527B21}"/>
              </a:ext>
            </a:extLst>
          </p:cNvPr>
          <p:cNvSpPr>
            <a:spLocks noGrp="1"/>
          </p:cNvSpPr>
          <p:nvPr>
            <p:ph type="dt" sz="half" idx="10"/>
          </p:nvPr>
        </p:nvSpPr>
        <p:spPr/>
        <p:txBody>
          <a:bodyPr/>
          <a:lstStyle/>
          <a:p>
            <a:fld id="{CBB79D68-1FEB-4E81-B04C-1B4F15BC3436}" type="datetimeFigureOut">
              <a:rPr lang="fr-FR" smtClean="0"/>
              <a:t>27/11/2023</a:t>
            </a:fld>
            <a:endParaRPr lang="fr-FR"/>
          </a:p>
        </p:txBody>
      </p:sp>
      <p:sp>
        <p:nvSpPr>
          <p:cNvPr id="4" name="Espace réservé du pied de page 3">
            <a:extLst>
              <a:ext uri="{FF2B5EF4-FFF2-40B4-BE49-F238E27FC236}">
                <a16:creationId xmlns:a16="http://schemas.microsoft.com/office/drawing/2014/main" id="{F025885B-0C0E-49D9-903B-29E8868D7C0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9CF88A1-18A5-43D7-9EC2-0A9B7AA8FFF3}"/>
              </a:ext>
            </a:extLst>
          </p:cNvPr>
          <p:cNvSpPr>
            <a:spLocks noGrp="1"/>
          </p:cNvSpPr>
          <p:nvPr>
            <p:ph type="sldNum" sz="quarter" idx="12"/>
          </p:nvPr>
        </p:nvSpPr>
        <p:spPr/>
        <p:txBody>
          <a:bodyPr/>
          <a:lstStyle/>
          <a:p>
            <a:fld id="{F3E88B64-4C9B-4429-ADC2-F6EE48CDACA5}" type="slidenum">
              <a:rPr lang="fr-FR" smtClean="0"/>
              <a:t>‹N°›</a:t>
            </a:fld>
            <a:endParaRPr lang="fr-FR"/>
          </a:p>
        </p:txBody>
      </p:sp>
      <p:sp>
        <p:nvSpPr>
          <p:cNvPr id="10" name="Rectangle 9">
            <a:extLst>
              <a:ext uri="{FF2B5EF4-FFF2-40B4-BE49-F238E27FC236}">
                <a16:creationId xmlns:a16="http://schemas.microsoft.com/office/drawing/2014/main" id="{6437D3BC-297B-48AA-900F-A7871A5FB0AE}"/>
              </a:ext>
            </a:extLst>
          </p:cNvPr>
          <p:cNvSpPr/>
          <p:nvPr userDrawn="1"/>
        </p:nvSpPr>
        <p:spPr>
          <a:xfrm>
            <a:off x="0" y="0"/>
            <a:ext cx="12192000" cy="157018"/>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1" name="Rectangle 10">
            <a:extLst>
              <a:ext uri="{FF2B5EF4-FFF2-40B4-BE49-F238E27FC236}">
                <a16:creationId xmlns:a16="http://schemas.microsoft.com/office/drawing/2014/main" id="{E26349F3-8828-4638-A82D-56B9F6A98A4E}"/>
              </a:ext>
            </a:extLst>
          </p:cNvPr>
          <p:cNvSpPr/>
          <p:nvPr userDrawn="1"/>
        </p:nvSpPr>
        <p:spPr>
          <a:xfrm>
            <a:off x="0" y="6705600"/>
            <a:ext cx="12192000" cy="157018"/>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Rectangle 11">
            <a:extLst>
              <a:ext uri="{FF2B5EF4-FFF2-40B4-BE49-F238E27FC236}">
                <a16:creationId xmlns:a16="http://schemas.microsoft.com/office/drawing/2014/main" id="{52953003-D7C4-45CB-99AE-B5AA81A87E1A}"/>
              </a:ext>
            </a:extLst>
          </p:cNvPr>
          <p:cNvSpPr/>
          <p:nvPr userDrawn="1"/>
        </p:nvSpPr>
        <p:spPr>
          <a:xfrm rot="5400000">
            <a:off x="-3269673" y="3269673"/>
            <a:ext cx="6705600" cy="166255"/>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Rectangle 12">
            <a:extLst>
              <a:ext uri="{FF2B5EF4-FFF2-40B4-BE49-F238E27FC236}">
                <a16:creationId xmlns:a16="http://schemas.microsoft.com/office/drawing/2014/main" id="{C2002BA8-0123-4573-ABC4-E530B2377CFA}"/>
              </a:ext>
            </a:extLst>
          </p:cNvPr>
          <p:cNvSpPr/>
          <p:nvPr userDrawn="1"/>
        </p:nvSpPr>
        <p:spPr>
          <a:xfrm rot="5400000">
            <a:off x="8756073" y="3422073"/>
            <a:ext cx="6705600" cy="166255"/>
          </a:xfrm>
          <a:prstGeom prst="rect">
            <a:avLst/>
          </a:prstGeom>
          <a:solidFill>
            <a:srgbClr val="F7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3654228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re court + Texte">
    <p:spTree>
      <p:nvGrpSpPr>
        <p:cNvPr id="1" name=""/>
        <p:cNvGrpSpPr/>
        <p:nvPr/>
      </p:nvGrpSpPr>
      <p:grpSpPr>
        <a:xfrm>
          <a:off x="0" y="0"/>
          <a:ext cx="0" cy="0"/>
          <a:chOff x="0" y="0"/>
          <a:chExt cx="0" cy="0"/>
        </a:xfrm>
      </p:grpSpPr>
      <p:pic>
        <p:nvPicPr>
          <p:cNvPr id="9" name="Image 8" descr="Une image contenant texte, conception&#10;&#10;Description générée automatiquement">
            <a:extLst>
              <a:ext uri="{FF2B5EF4-FFF2-40B4-BE49-F238E27FC236}">
                <a16:creationId xmlns:a16="http://schemas.microsoft.com/office/drawing/2014/main" id="{539B6268-78A2-45DE-AAC1-FDC98EDE1A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897188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re + Texte + image droit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36011" y="6284980"/>
            <a:ext cx="519977" cy="448523"/>
          </a:xfrm>
          <a:prstGeom prst="rect">
            <a:avLst/>
          </a:prstGeom>
        </p:spPr>
      </p:pic>
      <p:sp>
        <p:nvSpPr>
          <p:cNvPr id="8" name="Espace réservé du texte 2"/>
          <p:cNvSpPr>
            <a:spLocks noGrp="1"/>
          </p:cNvSpPr>
          <p:nvPr>
            <p:ph type="body" sz="quarter" idx="10"/>
          </p:nvPr>
        </p:nvSpPr>
        <p:spPr>
          <a:xfrm>
            <a:off x="838200" y="1278543"/>
            <a:ext cx="6765616" cy="4928048"/>
          </a:xfrm>
          <a:prstGeom prst="rect">
            <a:avLst/>
          </a:prstGeom>
        </p:spPr>
        <p:txBody>
          <a:bodyPr/>
          <a:lstStyle>
            <a:lvl1pPr>
              <a:defRPr sz="2400"/>
            </a:lvl1pPr>
            <a:lvl2pPr>
              <a:defRPr sz="2000"/>
            </a:lvl2pPr>
            <a:lvl3pPr>
              <a:defRPr sz="1800"/>
            </a:lvl3pPr>
            <a:lvl4pPr>
              <a:defRPr sz="1600"/>
            </a:lvl4pPr>
            <a:lvl5pPr>
              <a:defRPr sz="16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Titre 3"/>
          <p:cNvSpPr>
            <a:spLocks noGrp="1"/>
          </p:cNvSpPr>
          <p:nvPr>
            <p:ph type="title"/>
          </p:nvPr>
        </p:nvSpPr>
        <p:spPr>
          <a:xfrm>
            <a:off x="838200" y="268022"/>
            <a:ext cx="10515600" cy="792036"/>
          </a:xfrm>
          <a:prstGeom prst="rect">
            <a:avLst/>
          </a:prstGeom>
        </p:spPr>
        <p:txBody>
          <a:bodyPr/>
          <a:lstStyle/>
          <a:p>
            <a:r>
              <a:rPr lang="fr-FR"/>
              <a:t>Modifiez le style du titre</a:t>
            </a:r>
          </a:p>
        </p:txBody>
      </p:sp>
      <p:sp>
        <p:nvSpPr>
          <p:cNvPr id="10" name="Espace réservé pour une image  5"/>
          <p:cNvSpPr>
            <a:spLocks noGrp="1"/>
          </p:cNvSpPr>
          <p:nvPr>
            <p:ph type="pic" sz="quarter" idx="11"/>
          </p:nvPr>
        </p:nvSpPr>
        <p:spPr>
          <a:xfrm>
            <a:off x="7895129" y="1278543"/>
            <a:ext cx="3458671" cy="4928048"/>
          </a:xfrm>
          <a:prstGeom prst="rect">
            <a:avLst/>
          </a:prstGeom>
        </p:spPr>
        <p:txBody>
          <a:bodyPr/>
          <a:lstStyle/>
          <a:p>
            <a:endParaRPr lang="fr-FR"/>
          </a:p>
        </p:txBody>
      </p:sp>
      <p:pic>
        <p:nvPicPr>
          <p:cNvPr id="6" name="Image 5">
            <a:extLst>
              <a:ext uri="{FF2B5EF4-FFF2-40B4-BE49-F238E27FC236}">
                <a16:creationId xmlns:a16="http://schemas.microsoft.com/office/drawing/2014/main" id="{BDEABD9B-35F0-4C4E-A75B-4781CBD69EDC}"/>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a:fillRect/>
          </a:stretch>
        </p:blipFill>
        <p:spPr>
          <a:xfrm>
            <a:off x="-33454" y="0"/>
            <a:ext cx="12215321" cy="6858000"/>
          </a:xfrm>
          <a:prstGeom prst="rect">
            <a:avLst/>
          </a:prstGeom>
        </p:spPr>
      </p:pic>
    </p:spTree>
    <p:extLst>
      <p:ext uri="{BB962C8B-B14F-4D97-AF65-F5344CB8AC3E}">
        <p14:creationId xmlns:p14="http://schemas.microsoft.com/office/powerpoint/2010/main" val="35457337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562CDB-E23A-4110-942F-762AF8DB4DA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E2DA85C-D999-4CA9-A922-51F63F3DA09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605308E-CEAE-442F-98C9-AA50710E6444}"/>
              </a:ext>
            </a:extLst>
          </p:cNvPr>
          <p:cNvSpPr>
            <a:spLocks noGrp="1"/>
          </p:cNvSpPr>
          <p:nvPr>
            <p:ph type="dt" sz="half" idx="10"/>
          </p:nvPr>
        </p:nvSpPr>
        <p:spPr/>
        <p:txBody>
          <a:bodyPr/>
          <a:lstStyle/>
          <a:p>
            <a:fld id="{CBB79D68-1FEB-4E81-B04C-1B4F15BC3436}" type="datetimeFigureOut">
              <a:rPr lang="fr-FR" smtClean="0"/>
              <a:t>27/11/2023</a:t>
            </a:fld>
            <a:endParaRPr lang="fr-FR"/>
          </a:p>
        </p:txBody>
      </p:sp>
      <p:sp>
        <p:nvSpPr>
          <p:cNvPr id="5" name="Espace réservé du pied de page 4">
            <a:extLst>
              <a:ext uri="{FF2B5EF4-FFF2-40B4-BE49-F238E27FC236}">
                <a16:creationId xmlns:a16="http://schemas.microsoft.com/office/drawing/2014/main" id="{06F4A0C2-E66D-4594-BA33-B54252D53B5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556B271-6FDE-4BD7-B723-5F6EE090B62E}"/>
              </a:ext>
            </a:extLst>
          </p:cNvPr>
          <p:cNvSpPr>
            <a:spLocks noGrp="1"/>
          </p:cNvSpPr>
          <p:nvPr>
            <p:ph type="sldNum" sz="quarter" idx="12"/>
          </p:nvPr>
        </p:nvSpPr>
        <p:spPr/>
        <p:txBody>
          <a:bodyPr/>
          <a:lstStyle/>
          <a:p>
            <a:fld id="{F3E88B64-4C9B-4429-ADC2-F6EE48CDACA5}" type="slidenum">
              <a:rPr lang="fr-FR" smtClean="0"/>
              <a:t>‹N°›</a:t>
            </a:fld>
            <a:endParaRPr lang="fr-FR"/>
          </a:p>
        </p:txBody>
      </p:sp>
    </p:spTree>
    <p:extLst>
      <p:ext uri="{BB962C8B-B14F-4D97-AF65-F5344CB8AC3E}">
        <p14:creationId xmlns:p14="http://schemas.microsoft.com/office/powerpoint/2010/main" val="1940305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C0FB11-3A7D-45C5-9C55-7761269D306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4276A7C-CD84-468F-B57C-BD9202BDD8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0A7360D-9942-4046-92D9-B5C44AD6EBC4}"/>
              </a:ext>
            </a:extLst>
          </p:cNvPr>
          <p:cNvSpPr>
            <a:spLocks noGrp="1"/>
          </p:cNvSpPr>
          <p:nvPr>
            <p:ph type="dt" sz="half" idx="10"/>
          </p:nvPr>
        </p:nvSpPr>
        <p:spPr/>
        <p:txBody>
          <a:bodyPr/>
          <a:lstStyle/>
          <a:p>
            <a:fld id="{CBB79D68-1FEB-4E81-B04C-1B4F15BC3436}" type="datetimeFigureOut">
              <a:rPr lang="fr-FR" smtClean="0"/>
              <a:t>27/11/2023</a:t>
            </a:fld>
            <a:endParaRPr lang="fr-FR"/>
          </a:p>
        </p:txBody>
      </p:sp>
      <p:sp>
        <p:nvSpPr>
          <p:cNvPr id="5" name="Espace réservé du pied de page 4">
            <a:extLst>
              <a:ext uri="{FF2B5EF4-FFF2-40B4-BE49-F238E27FC236}">
                <a16:creationId xmlns:a16="http://schemas.microsoft.com/office/drawing/2014/main" id="{BC16148E-91C9-4A6E-B8FB-FC33451697A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7AB5E7-A9CC-4C7C-B06C-17035BD68C35}"/>
              </a:ext>
            </a:extLst>
          </p:cNvPr>
          <p:cNvSpPr>
            <a:spLocks noGrp="1"/>
          </p:cNvSpPr>
          <p:nvPr>
            <p:ph type="sldNum" sz="quarter" idx="12"/>
          </p:nvPr>
        </p:nvSpPr>
        <p:spPr/>
        <p:txBody>
          <a:bodyPr/>
          <a:lstStyle/>
          <a:p>
            <a:fld id="{F3E88B64-4C9B-4429-ADC2-F6EE48CDACA5}" type="slidenum">
              <a:rPr lang="fr-FR" smtClean="0"/>
              <a:t>‹N°›</a:t>
            </a:fld>
            <a:endParaRPr lang="fr-FR"/>
          </a:p>
        </p:txBody>
      </p:sp>
    </p:spTree>
    <p:extLst>
      <p:ext uri="{BB962C8B-B14F-4D97-AF65-F5344CB8AC3E}">
        <p14:creationId xmlns:p14="http://schemas.microsoft.com/office/powerpoint/2010/main" val="2237648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83459F-8031-49C8-B7D3-C8415C7D731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7654159-81A6-4CDA-A03F-E4354BF29C8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2921979-327D-4174-8DFC-DE3E1C2C0C7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D04A02E-FFAA-44C6-837E-DF43D1CA49DD}"/>
              </a:ext>
            </a:extLst>
          </p:cNvPr>
          <p:cNvSpPr>
            <a:spLocks noGrp="1"/>
          </p:cNvSpPr>
          <p:nvPr>
            <p:ph type="dt" sz="half" idx="10"/>
          </p:nvPr>
        </p:nvSpPr>
        <p:spPr/>
        <p:txBody>
          <a:bodyPr/>
          <a:lstStyle/>
          <a:p>
            <a:fld id="{CBB79D68-1FEB-4E81-B04C-1B4F15BC3436}" type="datetimeFigureOut">
              <a:rPr lang="fr-FR" smtClean="0"/>
              <a:t>27/11/2023</a:t>
            </a:fld>
            <a:endParaRPr lang="fr-FR"/>
          </a:p>
        </p:txBody>
      </p:sp>
      <p:sp>
        <p:nvSpPr>
          <p:cNvPr id="6" name="Espace réservé du pied de page 5">
            <a:extLst>
              <a:ext uri="{FF2B5EF4-FFF2-40B4-BE49-F238E27FC236}">
                <a16:creationId xmlns:a16="http://schemas.microsoft.com/office/drawing/2014/main" id="{9B7DF68B-F855-4351-8AFE-93374AAF2E7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0FDA114-0B2E-4B17-A1F9-1C8C71052997}"/>
              </a:ext>
            </a:extLst>
          </p:cNvPr>
          <p:cNvSpPr>
            <a:spLocks noGrp="1"/>
          </p:cNvSpPr>
          <p:nvPr>
            <p:ph type="sldNum" sz="quarter" idx="12"/>
          </p:nvPr>
        </p:nvSpPr>
        <p:spPr/>
        <p:txBody>
          <a:bodyPr/>
          <a:lstStyle/>
          <a:p>
            <a:fld id="{F3E88B64-4C9B-4429-ADC2-F6EE48CDACA5}" type="slidenum">
              <a:rPr lang="fr-FR" smtClean="0"/>
              <a:t>‹N°›</a:t>
            </a:fld>
            <a:endParaRPr lang="fr-FR"/>
          </a:p>
        </p:txBody>
      </p:sp>
    </p:spTree>
    <p:extLst>
      <p:ext uri="{BB962C8B-B14F-4D97-AF65-F5344CB8AC3E}">
        <p14:creationId xmlns:p14="http://schemas.microsoft.com/office/powerpoint/2010/main" val="1719188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ABCEAE-EE56-4189-81DD-0132EBC104A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788183E-A1D9-49A2-BDF2-66E18EFE02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3028F56-BD74-470D-B294-64A5B3373FE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F22B009-12E6-47A6-A6D4-6A1AB19AA0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C74BC03-D57D-4699-AECD-7152340E1CB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1A5DC8F-4889-45CC-B9FC-43149EB4DFA6}"/>
              </a:ext>
            </a:extLst>
          </p:cNvPr>
          <p:cNvSpPr>
            <a:spLocks noGrp="1"/>
          </p:cNvSpPr>
          <p:nvPr>
            <p:ph type="dt" sz="half" idx="10"/>
          </p:nvPr>
        </p:nvSpPr>
        <p:spPr/>
        <p:txBody>
          <a:bodyPr/>
          <a:lstStyle/>
          <a:p>
            <a:fld id="{CBB79D68-1FEB-4E81-B04C-1B4F15BC3436}" type="datetimeFigureOut">
              <a:rPr lang="fr-FR" smtClean="0"/>
              <a:t>27/11/2023</a:t>
            </a:fld>
            <a:endParaRPr lang="fr-FR"/>
          </a:p>
        </p:txBody>
      </p:sp>
      <p:sp>
        <p:nvSpPr>
          <p:cNvPr id="8" name="Espace réservé du pied de page 7">
            <a:extLst>
              <a:ext uri="{FF2B5EF4-FFF2-40B4-BE49-F238E27FC236}">
                <a16:creationId xmlns:a16="http://schemas.microsoft.com/office/drawing/2014/main" id="{8B7E3F07-D65E-4EDF-98A8-922EF754EB7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7DB3B3F-36B8-4757-9B34-EC92EA2A8442}"/>
              </a:ext>
            </a:extLst>
          </p:cNvPr>
          <p:cNvSpPr>
            <a:spLocks noGrp="1"/>
          </p:cNvSpPr>
          <p:nvPr>
            <p:ph type="sldNum" sz="quarter" idx="12"/>
          </p:nvPr>
        </p:nvSpPr>
        <p:spPr/>
        <p:txBody>
          <a:bodyPr/>
          <a:lstStyle/>
          <a:p>
            <a:fld id="{F3E88B64-4C9B-4429-ADC2-F6EE48CDACA5}" type="slidenum">
              <a:rPr lang="fr-FR" smtClean="0"/>
              <a:t>‹N°›</a:t>
            </a:fld>
            <a:endParaRPr lang="fr-FR"/>
          </a:p>
        </p:txBody>
      </p:sp>
    </p:spTree>
    <p:extLst>
      <p:ext uri="{BB962C8B-B14F-4D97-AF65-F5344CB8AC3E}">
        <p14:creationId xmlns:p14="http://schemas.microsoft.com/office/powerpoint/2010/main" val="2625473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8A12BB-CCE4-44F2-AAFE-92FDECC116B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BF7D29E-042F-4334-AD40-6C8841AC52D8}"/>
              </a:ext>
            </a:extLst>
          </p:cNvPr>
          <p:cNvSpPr>
            <a:spLocks noGrp="1"/>
          </p:cNvSpPr>
          <p:nvPr>
            <p:ph type="dt" sz="half" idx="10"/>
          </p:nvPr>
        </p:nvSpPr>
        <p:spPr/>
        <p:txBody>
          <a:bodyPr/>
          <a:lstStyle/>
          <a:p>
            <a:fld id="{CBB79D68-1FEB-4E81-B04C-1B4F15BC3436}" type="datetimeFigureOut">
              <a:rPr lang="fr-FR" smtClean="0"/>
              <a:t>27/11/2023</a:t>
            </a:fld>
            <a:endParaRPr lang="fr-FR"/>
          </a:p>
        </p:txBody>
      </p:sp>
      <p:sp>
        <p:nvSpPr>
          <p:cNvPr id="4" name="Espace réservé du pied de page 3">
            <a:extLst>
              <a:ext uri="{FF2B5EF4-FFF2-40B4-BE49-F238E27FC236}">
                <a16:creationId xmlns:a16="http://schemas.microsoft.com/office/drawing/2014/main" id="{85594C6C-107C-47F8-901E-931D0BA4579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D59BAE9-59E4-45C7-AC4E-DDF2EF5F7732}"/>
              </a:ext>
            </a:extLst>
          </p:cNvPr>
          <p:cNvSpPr>
            <a:spLocks noGrp="1"/>
          </p:cNvSpPr>
          <p:nvPr>
            <p:ph type="sldNum" sz="quarter" idx="12"/>
          </p:nvPr>
        </p:nvSpPr>
        <p:spPr/>
        <p:txBody>
          <a:bodyPr/>
          <a:lstStyle/>
          <a:p>
            <a:fld id="{F3E88B64-4C9B-4429-ADC2-F6EE48CDACA5}" type="slidenum">
              <a:rPr lang="fr-FR" smtClean="0"/>
              <a:t>‹N°›</a:t>
            </a:fld>
            <a:endParaRPr lang="fr-FR"/>
          </a:p>
        </p:txBody>
      </p:sp>
    </p:spTree>
    <p:extLst>
      <p:ext uri="{BB962C8B-B14F-4D97-AF65-F5344CB8AC3E}">
        <p14:creationId xmlns:p14="http://schemas.microsoft.com/office/powerpoint/2010/main" val="282455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368E252-9F5F-484C-87F0-2EC06709CA9D}"/>
              </a:ext>
            </a:extLst>
          </p:cNvPr>
          <p:cNvSpPr>
            <a:spLocks noGrp="1"/>
          </p:cNvSpPr>
          <p:nvPr>
            <p:ph type="dt" sz="half" idx="10"/>
          </p:nvPr>
        </p:nvSpPr>
        <p:spPr/>
        <p:txBody>
          <a:bodyPr/>
          <a:lstStyle/>
          <a:p>
            <a:fld id="{CBB79D68-1FEB-4E81-B04C-1B4F15BC3436}" type="datetimeFigureOut">
              <a:rPr lang="fr-FR" smtClean="0"/>
              <a:t>27/11/2023</a:t>
            </a:fld>
            <a:endParaRPr lang="fr-FR"/>
          </a:p>
        </p:txBody>
      </p:sp>
      <p:sp>
        <p:nvSpPr>
          <p:cNvPr id="3" name="Espace réservé du pied de page 2">
            <a:extLst>
              <a:ext uri="{FF2B5EF4-FFF2-40B4-BE49-F238E27FC236}">
                <a16:creationId xmlns:a16="http://schemas.microsoft.com/office/drawing/2014/main" id="{F2244579-E7E2-4366-ABC4-BFA6D17B8E8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B0B6E82-1C93-4ABC-8176-DB2ABCBBB386}"/>
              </a:ext>
            </a:extLst>
          </p:cNvPr>
          <p:cNvSpPr>
            <a:spLocks noGrp="1"/>
          </p:cNvSpPr>
          <p:nvPr>
            <p:ph type="sldNum" sz="quarter" idx="12"/>
          </p:nvPr>
        </p:nvSpPr>
        <p:spPr/>
        <p:txBody>
          <a:bodyPr/>
          <a:lstStyle/>
          <a:p>
            <a:fld id="{F3E88B64-4C9B-4429-ADC2-F6EE48CDACA5}" type="slidenum">
              <a:rPr lang="fr-FR" smtClean="0"/>
              <a:t>‹N°›</a:t>
            </a:fld>
            <a:endParaRPr lang="fr-FR"/>
          </a:p>
        </p:txBody>
      </p:sp>
    </p:spTree>
    <p:extLst>
      <p:ext uri="{BB962C8B-B14F-4D97-AF65-F5344CB8AC3E}">
        <p14:creationId xmlns:p14="http://schemas.microsoft.com/office/powerpoint/2010/main" val="2700043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B4B9A-1023-40B8-B496-E19D5C2FDE5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CF218C4-3814-4AAE-816F-CC4006FA96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8C4C697-4F9D-412A-914C-BD9F215F2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E1F4559-BD1E-4607-8323-47E3673CCE1E}"/>
              </a:ext>
            </a:extLst>
          </p:cNvPr>
          <p:cNvSpPr>
            <a:spLocks noGrp="1"/>
          </p:cNvSpPr>
          <p:nvPr>
            <p:ph type="dt" sz="half" idx="10"/>
          </p:nvPr>
        </p:nvSpPr>
        <p:spPr/>
        <p:txBody>
          <a:bodyPr/>
          <a:lstStyle/>
          <a:p>
            <a:fld id="{CBB79D68-1FEB-4E81-B04C-1B4F15BC3436}" type="datetimeFigureOut">
              <a:rPr lang="fr-FR" smtClean="0"/>
              <a:t>27/11/2023</a:t>
            </a:fld>
            <a:endParaRPr lang="fr-FR"/>
          </a:p>
        </p:txBody>
      </p:sp>
      <p:sp>
        <p:nvSpPr>
          <p:cNvPr id="6" name="Espace réservé du pied de page 5">
            <a:extLst>
              <a:ext uri="{FF2B5EF4-FFF2-40B4-BE49-F238E27FC236}">
                <a16:creationId xmlns:a16="http://schemas.microsoft.com/office/drawing/2014/main" id="{CCB5B916-1A89-4FC5-BF77-79FF037CECD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7520EF3-3D11-4CF8-B204-D2D62D95C915}"/>
              </a:ext>
            </a:extLst>
          </p:cNvPr>
          <p:cNvSpPr>
            <a:spLocks noGrp="1"/>
          </p:cNvSpPr>
          <p:nvPr>
            <p:ph type="sldNum" sz="quarter" idx="12"/>
          </p:nvPr>
        </p:nvSpPr>
        <p:spPr/>
        <p:txBody>
          <a:bodyPr/>
          <a:lstStyle/>
          <a:p>
            <a:fld id="{F3E88B64-4C9B-4429-ADC2-F6EE48CDACA5}" type="slidenum">
              <a:rPr lang="fr-FR" smtClean="0"/>
              <a:t>‹N°›</a:t>
            </a:fld>
            <a:endParaRPr lang="fr-FR"/>
          </a:p>
        </p:txBody>
      </p:sp>
    </p:spTree>
    <p:extLst>
      <p:ext uri="{BB962C8B-B14F-4D97-AF65-F5344CB8AC3E}">
        <p14:creationId xmlns:p14="http://schemas.microsoft.com/office/powerpoint/2010/main" val="3026103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F7371D-7409-4A44-AE05-F599147B572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78E4B81-B688-4CB4-87ED-AB4FC1562B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F8020E8-CE62-4D3F-B340-AA8330701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AF15863-6B02-45C0-9C17-8A5B761470FE}"/>
              </a:ext>
            </a:extLst>
          </p:cNvPr>
          <p:cNvSpPr>
            <a:spLocks noGrp="1"/>
          </p:cNvSpPr>
          <p:nvPr>
            <p:ph type="dt" sz="half" idx="10"/>
          </p:nvPr>
        </p:nvSpPr>
        <p:spPr/>
        <p:txBody>
          <a:bodyPr/>
          <a:lstStyle/>
          <a:p>
            <a:fld id="{CBB79D68-1FEB-4E81-B04C-1B4F15BC3436}" type="datetimeFigureOut">
              <a:rPr lang="fr-FR" smtClean="0"/>
              <a:t>27/11/2023</a:t>
            </a:fld>
            <a:endParaRPr lang="fr-FR"/>
          </a:p>
        </p:txBody>
      </p:sp>
      <p:sp>
        <p:nvSpPr>
          <p:cNvPr id="6" name="Espace réservé du pied de page 5">
            <a:extLst>
              <a:ext uri="{FF2B5EF4-FFF2-40B4-BE49-F238E27FC236}">
                <a16:creationId xmlns:a16="http://schemas.microsoft.com/office/drawing/2014/main" id="{F29782E9-6633-4C10-B7E0-836924228CB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29584AB-9D62-4348-B428-EBC36F12C0D3}"/>
              </a:ext>
            </a:extLst>
          </p:cNvPr>
          <p:cNvSpPr>
            <a:spLocks noGrp="1"/>
          </p:cNvSpPr>
          <p:nvPr>
            <p:ph type="sldNum" sz="quarter" idx="12"/>
          </p:nvPr>
        </p:nvSpPr>
        <p:spPr/>
        <p:txBody>
          <a:bodyPr/>
          <a:lstStyle/>
          <a:p>
            <a:fld id="{F3E88B64-4C9B-4429-ADC2-F6EE48CDACA5}" type="slidenum">
              <a:rPr lang="fr-FR" smtClean="0"/>
              <a:t>‹N°›</a:t>
            </a:fld>
            <a:endParaRPr lang="fr-FR"/>
          </a:p>
        </p:txBody>
      </p:sp>
    </p:spTree>
    <p:extLst>
      <p:ext uri="{BB962C8B-B14F-4D97-AF65-F5344CB8AC3E}">
        <p14:creationId xmlns:p14="http://schemas.microsoft.com/office/powerpoint/2010/main" val="3930081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421AFAA-859A-4950-9ABF-E031562A56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9F88D4C-3EF1-4E5D-A292-525B35C4FC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CE37B32-9EC8-4808-9BD5-7D6F61C1D2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79D68-1FEB-4E81-B04C-1B4F15BC3436}" type="datetimeFigureOut">
              <a:rPr lang="fr-FR" smtClean="0"/>
              <a:t>27/11/2023</a:t>
            </a:fld>
            <a:endParaRPr lang="fr-FR"/>
          </a:p>
        </p:txBody>
      </p:sp>
      <p:sp>
        <p:nvSpPr>
          <p:cNvPr id="5" name="Espace réservé du pied de page 4">
            <a:extLst>
              <a:ext uri="{FF2B5EF4-FFF2-40B4-BE49-F238E27FC236}">
                <a16:creationId xmlns:a16="http://schemas.microsoft.com/office/drawing/2014/main" id="{0ED9148A-007F-426E-B100-71D9F4DE5D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6970E28-C23E-44C3-AE6F-390BD1F80D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88B64-4C9B-4429-ADC2-F6EE48CDACA5}" type="slidenum">
              <a:rPr lang="fr-FR" smtClean="0"/>
              <a:t>‹N°›</a:t>
            </a:fld>
            <a:endParaRPr lang="fr-FR"/>
          </a:p>
        </p:txBody>
      </p:sp>
    </p:spTree>
    <p:extLst>
      <p:ext uri="{BB962C8B-B14F-4D97-AF65-F5344CB8AC3E}">
        <p14:creationId xmlns:p14="http://schemas.microsoft.com/office/powerpoint/2010/main" val="158066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0" r:id="rId13"/>
    <p:sldLayoutId id="2147483664" r:id="rId14"/>
    <p:sldLayoutId id="2147483661" r:id="rId15"/>
    <p:sldLayoutId id="214748366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8.png"/><Relationship Id="rId7" Type="http://schemas.openxmlformats.org/officeDocument/2006/relationships/image" Target="../media/image47.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notesSlide" Target="../notesSlides/notesSlide13.xml"/><Relationship Id="rId16" Type="http://schemas.openxmlformats.org/officeDocument/2006/relationships/image" Target="../media/image58.png"/><Relationship Id="rId1" Type="http://schemas.openxmlformats.org/officeDocument/2006/relationships/slideLayout" Target="../slideLayouts/slideLayout13.xml"/><Relationship Id="rId6" Type="http://schemas.openxmlformats.org/officeDocument/2006/relationships/image" Target="../media/image39.png"/><Relationship Id="rId11" Type="http://schemas.openxmlformats.org/officeDocument/2006/relationships/image" Target="../media/image53.png"/><Relationship Id="rId5" Type="http://schemas.openxmlformats.org/officeDocument/2006/relationships/image" Target="../media/image38.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9.png"/><Relationship Id="rId9" Type="http://schemas.openxmlformats.org/officeDocument/2006/relationships/image" Target="../media/image51.png"/><Relationship Id="rId1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62.png"/><Relationship Id="rId4" Type="http://schemas.openxmlformats.org/officeDocument/2006/relationships/image" Target="../media/image61.jpeg"/></Relationships>
</file>

<file path=ppt/slides/_rels/slide1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62.png"/><Relationship Id="rId5" Type="http://schemas.openxmlformats.org/officeDocument/2006/relationships/image" Target="../media/image67.jpeg"/><Relationship Id="rId4" Type="http://schemas.openxmlformats.org/officeDocument/2006/relationships/image" Target="../media/image66.jpeg"/></Relationships>
</file>

<file path=ppt/slides/_rels/slide1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70.png"/><Relationship Id="rId5" Type="http://schemas.openxmlformats.org/officeDocument/2006/relationships/image" Target="../media/image37.pn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38.png"/><Relationship Id="rId7"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70.png"/><Relationship Id="rId5" Type="http://schemas.openxmlformats.org/officeDocument/2006/relationships/image" Target="../media/image42.png"/><Relationship Id="rId10" Type="http://schemas.openxmlformats.org/officeDocument/2006/relationships/image" Target="../media/image74.png"/><Relationship Id="rId4" Type="http://schemas.openxmlformats.org/officeDocument/2006/relationships/image" Target="../media/image39.png"/><Relationship Id="rId9" Type="http://schemas.openxmlformats.org/officeDocument/2006/relationships/image" Target="../media/image7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image" Target="../media/image76.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38.png"/><Relationship Id="rId7" Type="http://schemas.openxmlformats.org/officeDocument/2006/relationships/image" Target="../media/image78.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39.png"/><Relationship Id="rId9" Type="http://schemas.openxmlformats.org/officeDocument/2006/relationships/image" Target="../media/image80.png"/></Relationships>
</file>

<file path=ppt/slides/_rels/slide2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35.jpeg"/><Relationship Id="rId7" Type="http://schemas.openxmlformats.org/officeDocument/2006/relationships/image" Target="../media/image85.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image" Target="../media/image37.png"/><Relationship Id="rId4" Type="http://schemas.openxmlformats.org/officeDocument/2006/relationships/image" Target="../media/image84.png"/></Relationships>
</file>

<file path=ppt/slides/_rels/slide2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86.png"/><Relationship Id="rId5" Type="http://schemas.openxmlformats.org/officeDocument/2006/relationships/image" Target="../media/image89.png"/><Relationship Id="rId4" Type="http://schemas.openxmlformats.org/officeDocument/2006/relationships/image" Target="../media/image88.jpeg"/></Relationships>
</file>

<file path=ppt/slides/_rels/slide2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86.png"/></Relationships>
</file>

<file path=ppt/slides/_rels/slide2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86.png"/><Relationship Id="rId4" Type="http://schemas.openxmlformats.org/officeDocument/2006/relationships/image" Target="../media/image92.png"/></Relationships>
</file>

<file path=ppt/slides/_rels/slide2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86.png"/><Relationship Id="rId4" Type="http://schemas.openxmlformats.org/officeDocument/2006/relationships/image" Target="../media/image92.png"/></Relationships>
</file>

<file path=ppt/slides/_rels/slide29.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0.png"/><Relationship Id="rId3" Type="http://schemas.openxmlformats.org/officeDocument/2006/relationships/image" Target="../media/image38.png"/><Relationship Id="rId7" Type="http://schemas.openxmlformats.org/officeDocument/2006/relationships/image" Target="../media/image95.jpeg"/><Relationship Id="rId12" Type="http://schemas.openxmlformats.org/officeDocument/2006/relationships/image" Target="../media/image99.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86.png"/><Relationship Id="rId11" Type="http://schemas.openxmlformats.org/officeDocument/2006/relationships/image" Target="../media/image98.png"/><Relationship Id="rId5" Type="http://schemas.openxmlformats.org/officeDocument/2006/relationships/image" Target="../media/image94.png"/><Relationship Id="rId15" Type="http://schemas.openxmlformats.org/officeDocument/2006/relationships/image" Target="../media/image102.png"/><Relationship Id="rId10" Type="http://schemas.openxmlformats.org/officeDocument/2006/relationships/image" Target="../media/image97.png"/><Relationship Id="rId4" Type="http://schemas.openxmlformats.org/officeDocument/2006/relationships/image" Target="../media/image39.png"/><Relationship Id="rId9" Type="http://schemas.openxmlformats.org/officeDocument/2006/relationships/image" Target="../media/image43.png"/><Relationship Id="rId14" Type="http://schemas.openxmlformats.org/officeDocument/2006/relationships/image" Target="../media/image10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4.png"/><Relationship Id="rId3" Type="http://schemas.openxmlformats.org/officeDocument/2006/relationships/image" Target="../media/image104.png"/><Relationship Id="rId7" Type="http://schemas.openxmlformats.org/officeDocument/2006/relationships/image" Target="../media/image108.jpeg"/><Relationship Id="rId12" Type="http://schemas.openxmlformats.org/officeDocument/2006/relationships/image" Target="../media/image113.png"/><Relationship Id="rId2" Type="http://schemas.openxmlformats.org/officeDocument/2006/relationships/notesSlide" Target="../notesSlides/notesSlide31.xml"/><Relationship Id="rId16" Type="http://schemas.openxmlformats.org/officeDocument/2006/relationships/image" Target="../media/image117.png"/><Relationship Id="rId1" Type="http://schemas.openxmlformats.org/officeDocument/2006/relationships/slideLayout" Target="../slideLayouts/slideLayout13.xml"/><Relationship Id="rId6" Type="http://schemas.openxmlformats.org/officeDocument/2006/relationships/image" Target="../media/image107.png"/><Relationship Id="rId11" Type="http://schemas.openxmlformats.org/officeDocument/2006/relationships/image" Target="../media/image112.png"/><Relationship Id="rId5" Type="http://schemas.openxmlformats.org/officeDocument/2006/relationships/image" Target="../media/image106.jpeg"/><Relationship Id="rId15" Type="http://schemas.openxmlformats.org/officeDocument/2006/relationships/image" Target="../media/image116.svg"/><Relationship Id="rId10" Type="http://schemas.openxmlformats.org/officeDocument/2006/relationships/image" Target="../media/image111.svg"/><Relationship Id="rId4" Type="http://schemas.openxmlformats.org/officeDocument/2006/relationships/image" Target="../media/image105.jpeg"/><Relationship Id="rId9" Type="http://schemas.openxmlformats.org/officeDocument/2006/relationships/image" Target="../media/image110.png"/><Relationship Id="rId14" Type="http://schemas.openxmlformats.org/officeDocument/2006/relationships/image" Target="../media/image115.png"/></Relationships>
</file>

<file path=ppt/slides/_rels/slide32.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20.wmf"/><Relationship Id="rId3" Type="http://schemas.openxmlformats.org/officeDocument/2006/relationships/notesSlide" Target="../notesSlides/notesSlide34.xml"/><Relationship Id="rId7" Type="http://schemas.openxmlformats.org/officeDocument/2006/relationships/image" Target="../media/image126.svg"/><Relationship Id="rId12" Type="http://schemas.openxmlformats.org/officeDocument/2006/relationships/oleObject" Target="../embeddings/oleObject5.bin"/><Relationship Id="rId17" Type="http://schemas.openxmlformats.org/officeDocument/2006/relationships/image" Target="../media/image122.wmf"/><Relationship Id="rId2" Type="http://schemas.openxmlformats.org/officeDocument/2006/relationships/slideLayout" Target="../slideLayouts/slideLayout15.xml"/><Relationship Id="rId16" Type="http://schemas.openxmlformats.org/officeDocument/2006/relationships/oleObject" Target="../embeddings/oleObject7.bin"/><Relationship Id="rId1" Type="http://schemas.openxmlformats.org/officeDocument/2006/relationships/vmlDrawing" Target="../drawings/vmlDrawing4.vml"/><Relationship Id="rId6" Type="http://schemas.openxmlformats.org/officeDocument/2006/relationships/image" Target="../media/image125.png"/><Relationship Id="rId11" Type="http://schemas.openxmlformats.org/officeDocument/2006/relationships/image" Target="../media/image119.wmf"/><Relationship Id="rId5" Type="http://schemas.openxmlformats.org/officeDocument/2006/relationships/image" Target="../media/image124.svg"/><Relationship Id="rId15" Type="http://schemas.openxmlformats.org/officeDocument/2006/relationships/image" Target="../media/image121.wmf"/><Relationship Id="rId10" Type="http://schemas.openxmlformats.org/officeDocument/2006/relationships/oleObject" Target="../embeddings/oleObject4.bin"/><Relationship Id="rId4" Type="http://schemas.openxmlformats.org/officeDocument/2006/relationships/image" Target="../media/image123.png"/><Relationship Id="rId9" Type="http://schemas.openxmlformats.org/officeDocument/2006/relationships/image" Target="../media/image128.svg"/><Relationship Id="rId14"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image" Target="../media/image130.wmf"/><Relationship Id="rId3" Type="http://schemas.openxmlformats.org/officeDocument/2006/relationships/notesSlide" Target="../notesSlides/notesSlide36.xml"/><Relationship Id="rId7"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133.jpeg"/><Relationship Id="rId5" Type="http://schemas.openxmlformats.org/officeDocument/2006/relationships/image" Target="../media/image132.jpeg"/><Relationship Id="rId4" Type="http://schemas.openxmlformats.org/officeDocument/2006/relationships/image" Target="../media/image131.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notesSlide" Target="../notesSlides/notesSlide4.xml"/><Relationship Id="rId21" Type="http://schemas.openxmlformats.org/officeDocument/2006/relationships/image" Target="../media/image10.wmf"/><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slideLayout" Target="../slideLayouts/slideLayout12.xml"/><Relationship Id="rId16" Type="http://schemas.openxmlformats.org/officeDocument/2006/relationships/image" Target="../media/image23.png"/><Relationship Id="rId20" Type="http://schemas.openxmlformats.org/officeDocument/2006/relationships/oleObject" Target="../embeddings/oleObject2.bin"/><Relationship Id="rId1" Type="http://schemas.openxmlformats.org/officeDocument/2006/relationships/vmlDrawing" Target="../drawings/vmlDrawing2.v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27.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9E4B89-0087-4D71-B49D-CD9524DADF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3076" y="456076"/>
            <a:ext cx="5945847" cy="5945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007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279828" y="2065058"/>
            <a:ext cx="6985309" cy="1770698"/>
          </a:xfrm>
          <a:prstGeom prst="roundRect">
            <a:avLst/>
          </a:prstGeom>
          <a:solidFill>
            <a:schemeClr val="bg1"/>
          </a:solidFill>
          <a:ln>
            <a:solidFill>
              <a:schemeClr val="tx1">
                <a:lumMod val="65000"/>
                <a:lumOff val="35000"/>
              </a:schemeClr>
            </a:solidFill>
          </a:ln>
        </p:spPr>
        <p:txBody>
          <a:bodyPr wrap="square" rtlCol="0">
            <a:spAutoFit/>
          </a:bodyPr>
          <a:lstStyle/>
          <a:p>
            <a:pPr lvl="2">
              <a:defRPr/>
            </a:pPr>
            <a:r>
              <a:rPr lang="en-US" sz="1400" dirty="0">
                <a:latin typeface="Roboto Light" panose="02000000000000000000" pitchFamily="2" charset="0"/>
                <a:ea typeface="Roboto Light" panose="02000000000000000000" pitchFamily="2" charset="0"/>
              </a:rPr>
              <a:t>Morning and/or evening, after cleansing and misting with YON-KA LOTION, mix 1 to 2 pumps of the booster with your usual cream and apply to the face and neck.</a:t>
            </a:r>
          </a:p>
          <a:p>
            <a:pPr lvl="2">
              <a:defRPr/>
            </a:pPr>
            <a:endParaRPr lang="fr-FR" sz="1400" dirty="0">
              <a:latin typeface="Roboto Light" panose="02000000000000000000" pitchFamily="2" charset="0"/>
              <a:ea typeface="Roboto Light" panose="02000000000000000000" pitchFamily="2" charset="0"/>
            </a:endParaRPr>
          </a:p>
          <a:p>
            <a:pPr lvl="2">
              <a:defRPr/>
            </a:pPr>
            <a:r>
              <a:rPr lang="en-US" sz="1400" dirty="0">
                <a:latin typeface="Roboto Light" panose="02000000000000000000" pitchFamily="2" charset="0"/>
                <a:ea typeface="Roboto Light" panose="02000000000000000000" pitchFamily="2" charset="0"/>
              </a:rPr>
              <a:t>A fine, </a:t>
            </a:r>
            <a:r>
              <a:rPr lang="en-US" sz="1400" dirty="0" err="1">
                <a:latin typeface="Roboto Light" panose="02000000000000000000" pitchFamily="2" charset="0"/>
                <a:ea typeface="Roboto Light" panose="02000000000000000000" pitchFamily="2" charset="0"/>
              </a:rPr>
              <a:t>hypervitaminated</a:t>
            </a:r>
            <a:r>
              <a:rPr lang="en-US" sz="1400" dirty="0">
                <a:latin typeface="Roboto Light" panose="02000000000000000000" pitchFamily="2" charset="0"/>
                <a:ea typeface="Roboto Light" panose="02000000000000000000" pitchFamily="2" charset="0"/>
              </a:rPr>
              <a:t> oil, nourishes and </a:t>
            </a:r>
            <a:r>
              <a:rPr lang="en-US" sz="1400" dirty="0" err="1">
                <a:latin typeface="Roboto Light" panose="02000000000000000000" pitchFamily="2" charset="0"/>
                <a:ea typeface="Roboto Light" panose="02000000000000000000" pitchFamily="2" charset="0"/>
              </a:rPr>
              <a:t>revitalises</a:t>
            </a:r>
            <a:r>
              <a:rPr lang="en-US" sz="1400" dirty="0">
                <a:latin typeface="Roboto Light" panose="02000000000000000000" pitchFamily="2" charset="0"/>
                <a:ea typeface="Roboto Light" panose="02000000000000000000" pitchFamily="2" charset="0"/>
              </a:rPr>
              <a:t> all skin types in need of a </a:t>
            </a:r>
            <a:r>
              <a:rPr lang="en-US" sz="1400" dirty="0" err="1">
                <a:latin typeface="Roboto Light" panose="02000000000000000000" pitchFamily="2" charset="0"/>
                <a:ea typeface="Roboto Light" panose="02000000000000000000" pitchFamily="2" charset="0"/>
              </a:rPr>
              <a:t>boost.The</a:t>
            </a:r>
            <a:r>
              <a:rPr lang="en-US" sz="1400" dirty="0">
                <a:latin typeface="Roboto Light" panose="02000000000000000000" pitchFamily="2" charset="0"/>
                <a:ea typeface="Roboto Light" panose="02000000000000000000" pitchFamily="2" charset="0"/>
              </a:rPr>
              <a:t> skin glows with radiance, regaining suppleness, comfort and vitality.</a:t>
            </a:r>
            <a:endParaRPr lang="fr-FR" sz="1400" dirty="0">
              <a:latin typeface="Roboto Light" panose="02000000000000000000" pitchFamily="2" charset="0"/>
              <a:ea typeface="Roboto Light" panose="02000000000000000000" pitchFamily="2" charset="0"/>
            </a:endParaRPr>
          </a:p>
        </p:txBody>
      </p:sp>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8167" y="2282756"/>
            <a:ext cx="606442" cy="520827"/>
          </a:xfrm>
          <a:prstGeom prst="rect">
            <a:avLst/>
          </a:prstGeom>
        </p:spPr>
      </p:pic>
      <p:pic>
        <p:nvPicPr>
          <p:cNvPr id="7" name="Imag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1595" y="3158171"/>
            <a:ext cx="703015" cy="600698"/>
          </a:xfrm>
          <a:prstGeom prst="rect">
            <a:avLst/>
          </a:prstGeom>
        </p:spPr>
      </p:pic>
      <p:sp>
        <p:nvSpPr>
          <p:cNvPr id="16" name="Rectangle 15"/>
          <p:cNvSpPr/>
          <p:nvPr/>
        </p:nvSpPr>
        <p:spPr>
          <a:xfrm>
            <a:off x="3658747" y="5445254"/>
            <a:ext cx="2678880" cy="430887"/>
          </a:xfrm>
          <a:prstGeom prst="rect">
            <a:avLst/>
          </a:prstGeom>
        </p:spPr>
        <p:txBody>
          <a:bodyPr wrap="square">
            <a:spAutoFit/>
          </a:bodyPr>
          <a:lstStyle/>
          <a:p>
            <a:pPr algn="ctr">
              <a:defRPr/>
            </a:pPr>
            <a:r>
              <a:rPr lang="fr-FR" sz="1100" dirty="0" err="1">
                <a:solidFill>
                  <a:prstClr val="black"/>
                </a:solidFill>
                <a:latin typeface="Roboto Light" panose="02000000000000000000" pitchFamily="2" charset="0"/>
                <a:ea typeface="Roboto Light" panose="02000000000000000000" pitchFamily="2" charset="0"/>
              </a:rPr>
              <a:t>Vitamin</a:t>
            </a:r>
            <a:r>
              <a:rPr lang="fr-FR" sz="1100" dirty="0">
                <a:solidFill>
                  <a:prstClr val="black"/>
                </a:solidFill>
                <a:latin typeface="Roboto Light" panose="02000000000000000000" pitchFamily="2" charset="0"/>
                <a:ea typeface="Roboto Light" panose="02000000000000000000" pitchFamily="2" charset="0"/>
              </a:rPr>
              <a:t> F</a:t>
            </a:r>
          </a:p>
          <a:p>
            <a:pPr algn="ctr">
              <a:defRPr/>
            </a:pPr>
            <a:r>
              <a:rPr lang="fr-FR" sz="1100" b="1" dirty="0">
                <a:solidFill>
                  <a:prstClr val="black"/>
                </a:solidFill>
                <a:latin typeface="Roboto Light" panose="02000000000000000000" pitchFamily="2" charset="0"/>
                <a:ea typeface="Roboto Light" panose="02000000000000000000" pitchFamily="2" charset="0"/>
              </a:rPr>
              <a:t>Anti-</a:t>
            </a:r>
            <a:r>
              <a:rPr lang="fr-FR" sz="1100" b="1" dirty="0" err="1">
                <a:solidFill>
                  <a:prstClr val="black"/>
                </a:solidFill>
                <a:latin typeface="Roboto Light" panose="02000000000000000000" pitchFamily="2" charset="0"/>
                <a:ea typeface="Roboto Light" panose="02000000000000000000" pitchFamily="2" charset="0"/>
              </a:rPr>
              <a:t>dehydrating</a:t>
            </a:r>
            <a:endParaRPr lang="fr-FR" sz="1100" dirty="0">
              <a:solidFill>
                <a:prstClr val="black"/>
              </a:solidFill>
              <a:latin typeface="Roboto Light" panose="02000000000000000000" pitchFamily="2" charset="0"/>
              <a:ea typeface="Roboto Light" panose="02000000000000000000" pitchFamily="2" charset="0"/>
            </a:endParaRPr>
          </a:p>
        </p:txBody>
      </p:sp>
      <p:sp>
        <p:nvSpPr>
          <p:cNvPr id="17" name="Rectangle 16"/>
          <p:cNvSpPr/>
          <p:nvPr/>
        </p:nvSpPr>
        <p:spPr>
          <a:xfrm>
            <a:off x="5726104" y="5506886"/>
            <a:ext cx="2678880" cy="600164"/>
          </a:xfrm>
          <a:prstGeom prst="rect">
            <a:avLst/>
          </a:prstGeom>
        </p:spPr>
        <p:txBody>
          <a:bodyPr wrap="square">
            <a:spAutoFit/>
          </a:bodyPr>
          <a:lstStyle/>
          <a:p>
            <a:pPr algn="ctr">
              <a:defRPr/>
            </a:pPr>
            <a:r>
              <a:rPr lang="fr-FR" sz="1100" dirty="0" err="1">
                <a:solidFill>
                  <a:prstClr val="black"/>
                </a:solidFill>
                <a:latin typeface="Roboto Light" panose="02000000000000000000" pitchFamily="2" charset="0"/>
                <a:ea typeface="Roboto Light" panose="02000000000000000000" pitchFamily="2" charset="0"/>
              </a:rPr>
              <a:t>Vitamin</a:t>
            </a:r>
            <a:r>
              <a:rPr lang="fr-FR" sz="1100" dirty="0">
                <a:solidFill>
                  <a:prstClr val="black"/>
                </a:solidFill>
                <a:latin typeface="Roboto Light" panose="02000000000000000000" pitchFamily="2" charset="0"/>
                <a:ea typeface="Roboto Light" panose="02000000000000000000" pitchFamily="2" charset="0"/>
              </a:rPr>
              <a:t> E</a:t>
            </a:r>
          </a:p>
          <a:p>
            <a:pPr algn="ctr">
              <a:defRPr/>
            </a:pPr>
            <a:r>
              <a:rPr lang="fr-FR" sz="1100" b="1" dirty="0">
                <a:solidFill>
                  <a:prstClr val="black"/>
                </a:solidFill>
                <a:latin typeface="Roboto Light" panose="02000000000000000000" pitchFamily="2" charset="0"/>
                <a:ea typeface="Roboto Light" panose="02000000000000000000" pitchFamily="2" charset="0"/>
              </a:rPr>
              <a:t>Protective/ </a:t>
            </a:r>
            <a:r>
              <a:rPr lang="fr-FR" sz="1100" b="1" dirty="0" err="1">
                <a:solidFill>
                  <a:prstClr val="black"/>
                </a:solidFill>
                <a:latin typeface="Roboto Light" panose="02000000000000000000" pitchFamily="2" charset="0"/>
                <a:ea typeface="Roboto Light" panose="02000000000000000000" pitchFamily="2" charset="0"/>
              </a:rPr>
              <a:t>Regenerating</a:t>
            </a:r>
            <a:endParaRPr lang="fr-FR" sz="1100" b="1" dirty="0">
              <a:solidFill>
                <a:prstClr val="black"/>
              </a:solidFill>
              <a:latin typeface="Roboto Light" panose="02000000000000000000" pitchFamily="2" charset="0"/>
              <a:ea typeface="Roboto Light" panose="02000000000000000000" pitchFamily="2" charset="0"/>
            </a:endParaRPr>
          </a:p>
          <a:p>
            <a:pPr algn="ctr">
              <a:defRPr/>
            </a:pPr>
            <a:r>
              <a:rPr lang="fr-FR" sz="1100" b="1" dirty="0">
                <a:solidFill>
                  <a:prstClr val="black"/>
                </a:solidFill>
                <a:latin typeface="Roboto Light" panose="02000000000000000000" pitchFamily="2" charset="0"/>
                <a:ea typeface="Roboto Light" panose="02000000000000000000" pitchFamily="2" charset="0"/>
              </a:rPr>
              <a:t>/ </a:t>
            </a:r>
            <a:r>
              <a:rPr lang="fr-FR" sz="1100" b="1" dirty="0" err="1">
                <a:solidFill>
                  <a:prstClr val="black"/>
                </a:solidFill>
                <a:latin typeface="Roboto Light" panose="02000000000000000000" pitchFamily="2" charset="0"/>
                <a:ea typeface="Roboto Light" panose="02000000000000000000" pitchFamily="2" charset="0"/>
              </a:rPr>
              <a:t>Anti-oxidant</a:t>
            </a:r>
            <a:endParaRPr lang="fr-FR" sz="1100" dirty="0">
              <a:solidFill>
                <a:prstClr val="black"/>
              </a:solidFill>
              <a:latin typeface="Roboto Light" panose="02000000000000000000" pitchFamily="2" charset="0"/>
              <a:ea typeface="Roboto Light" panose="02000000000000000000" pitchFamily="2" charset="0"/>
            </a:endParaRPr>
          </a:p>
        </p:txBody>
      </p:sp>
      <p:sp>
        <p:nvSpPr>
          <p:cNvPr id="19" name="Rectangle 18"/>
          <p:cNvSpPr/>
          <p:nvPr/>
        </p:nvSpPr>
        <p:spPr>
          <a:xfrm>
            <a:off x="8065511" y="5518447"/>
            <a:ext cx="2678880" cy="769441"/>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YON-KA Quintessence</a:t>
            </a:r>
          </a:p>
          <a:p>
            <a:pPr algn="ctr">
              <a:defRPr/>
            </a:pPr>
            <a:r>
              <a:rPr lang="en-US" sz="1100" b="1" dirty="0">
                <a:solidFill>
                  <a:prstClr val="black"/>
                </a:solidFill>
                <a:latin typeface="Roboto Light" panose="02000000000000000000" pitchFamily="2" charset="0"/>
                <a:ea typeface="Roboto Light" panose="02000000000000000000" pitchFamily="2" charset="0"/>
              </a:rPr>
              <a:t>Vitalizing / Replenishing / Sanitizing / Soothing / Purifying / Toning / Astringent / Regenerating</a:t>
            </a:r>
            <a:endParaRPr lang="fr-FR" sz="1100" dirty="0">
              <a:solidFill>
                <a:prstClr val="black"/>
              </a:solidFill>
              <a:latin typeface="Roboto Light" panose="02000000000000000000" pitchFamily="2" charset="0"/>
              <a:ea typeface="Roboto Light" panose="02000000000000000000" pitchFamily="2" charset="0"/>
            </a:endParaRPr>
          </a:p>
        </p:txBody>
      </p:sp>
      <p:sp>
        <p:nvSpPr>
          <p:cNvPr id="36" name="Rectangle 35"/>
          <p:cNvSpPr/>
          <p:nvPr/>
        </p:nvSpPr>
        <p:spPr>
          <a:xfrm>
            <a:off x="1319340" y="5452893"/>
            <a:ext cx="2678880" cy="430887"/>
          </a:xfrm>
          <a:prstGeom prst="rect">
            <a:avLst/>
          </a:prstGeom>
        </p:spPr>
        <p:txBody>
          <a:bodyPr wrap="square">
            <a:spAutoFit/>
          </a:bodyPr>
          <a:lstStyle/>
          <a:p>
            <a:pPr algn="ctr">
              <a:defRPr/>
            </a:pPr>
            <a:r>
              <a:rPr lang="fr-FR" sz="1100" dirty="0" err="1">
                <a:solidFill>
                  <a:prstClr val="black"/>
                </a:solidFill>
                <a:latin typeface="Roboto Light" panose="02000000000000000000" pitchFamily="2" charset="0"/>
                <a:ea typeface="Roboto Light" panose="02000000000000000000" pitchFamily="2" charset="0"/>
              </a:rPr>
              <a:t>Cereal</a:t>
            </a:r>
            <a:r>
              <a:rPr lang="fr-FR" sz="1100" dirty="0">
                <a:solidFill>
                  <a:prstClr val="black"/>
                </a:solidFill>
                <a:latin typeface="Roboto Light" panose="02000000000000000000" pitchFamily="2" charset="0"/>
                <a:ea typeface="Roboto Light" panose="02000000000000000000" pitchFamily="2" charset="0"/>
              </a:rPr>
              <a:t> </a:t>
            </a:r>
            <a:r>
              <a:rPr lang="fr-FR" sz="1100" dirty="0" err="1">
                <a:solidFill>
                  <a:prstClr val="black"/>
                </a:solidFill>
                <a:latin typeface="Roboto Light" panose="02000000000000000000" pitchFamily="2" charset="0"/>
                <a:ea typeface="Roboto Light" panose="02000000000000000000" pitchFamily="2" charset="0"/>
              </a:rPr>
              <a:t>germ</a:t>
            </a:r>
            <a:r>
              <a:rPr lang="fr-FR" sz="1100" dirty="0">
                <a:solidFill>
                  <a:prstClr val="black"/>
                </a:solidFill>
                <a:latin typeface="Roboto Light" panose="02000000000000000000" pitchFamily="2" charset="0"/>
                <a:ea typeface="Roboto Light" panose="02000000000000000000" pitchFamily="2" charset="0"/>
              </a:rPr>
              <a:t> </a:t>
            </a:r>
            <a:r>
              <a:rPr lang="fr-FR" sz="1100" dirty="0" err="1">
                <a:solidFill>
                  <a:prstClr val="black"/>
                </a:solidFill>
                <a:latin typeface="Roboto Light" panose="02000000000000000000" pitchFamily="2" charset="0"/>
                <a:ea typeface="Roboto Light" panose="02000000000000000000" pitchFamily="2" charset="0"/>
              </a:rPr>
              <a:t>oil</a:t>
            </a:r>
            <a:endParaRPr lang="fr-FR" sz="1100" dirty="0">
              <a:solidFill>
                <a:prstClr val="black"/>
              </a:solidFill>
              <a:latin typeface="Roboto Light" panose="02000000000000000000" pitchFamily="2" charset="0"/>
              <a:ea typeface="Roboto Light" panose="02000000000000000000" pitchFamily="2" charset="0"/>
            </a:endParaRPr>
          </a:p>
          <a:p>
            <a:pPr algn="ctr">
              <a:defRPr/>
            </a:pPr>
            <a:r>
              <a:rPr lang="fr-FR" sz="1100" b="1" dirty="0" err="1">
                <a:solidFill>
                  <a:prstClr val="black"/>
                </a:solidFill>
                <a:latin typeface="Roboto Light" panose="02000000000000000000" pitchFamily="2" charset="0"/>
                <a:ea typeface="Roboto Light" panose="02000000000000000000" pitchFamily="2" charset="0"/>
              </a:rPr>
              <a:t>Regenerating</a:t>
            </a:r>
            <a:r>
              <a:rPr lang="fr-FR" sz="1100" b="1" dirty="0">
                <a:solidFill>
                  <a:prstClr val="black"/>
                </a:solidFill>
                <a:latin typeface="Roboto Light" panose="02000000000000000000" pitchFamily="2" charset="0"/>
                <a:ea typeface="Roboto Light" panose="02000000000000000000" pitchFamily="2" charset="0"/>
              </a:rPr>
              <a:t>/ </a:t>
            </a:r>
            <a:r>
              <a:rPr lang="fr-FR" sz="1100" b="1" dirty="0" err="1">
                <a:solidFill>
                  <a:prstClr val="black"/>
                </a:solidFill>
                <a:latin typeface="Roboto Light" panose="02000000000000000000" pitchFamily="2" charset="0"/>
                <a:ea typeface="Roboto Light" panose="02000000000000000000" pitchFamily="2" charset="0"/>
              </a:rPr>
              <a:t>Nourishing</a:t>
            </a:r>
            <a:r>
              <a:rPr lang="fr-FR" sz="1100" b="1" dirty="0">
                <a:solidFill>
                  <a:prstClr val="black"/>
                </a:solidFill>
                <a:latin typeface="Roboto Light" panose="02000000000000000000" pitchFamily="2" charset="0"/>
                <a:ea typeface="Roboto Light" panose="02000000000000000000" pitchFamily="2" charset="0"/>
              </a:rPr>
              <a:t>/ Protective</a:t>
            </a:r>
            <a:endParaRPr lang="fr-FR" sz="1100" dirty="0">
              <a:solidFill>
                <a:prstClr val="black"/>
              </a:solidFill>
              <a:latin typeface="Roboto Light" panose="02000000000000000000" pitchFamily="2" charset="0"/>
              <a:ea typeface="Roboto Light" panose="02000000000000000000" pitchFamily="2" charset="0"/>
            </a:endParaRPr>
          </a:p>
        </p:txBody>
      </p:sp>
      <p:pic>
        <p:nvPicPr>
          <p:cNvPr id="27" name="Image 26">
            <a:extLst>
              <a:ext uri="{FF2B5EF4-FFF2-40B4-BE49-F238E27FC236}">
                <a16:creationId xmlns:a16="http://schemas.microsoft.com/office/drawing/2014/main" id="{C4DE4829-DEB9-439D-8019-BCF2DBEA214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17970" y="1101986"/>
            <a:ext cx="1051841" cy="3143940"/>
          </a:xfrm>
          <a:prstGeom prst="rect">
            <a:avLst/>
          </a:prstGeom>
        </p:spPr>
      </p:pic>
      <p:pic>
        <p:nvPicPr>
          <p:cNvPr id="28" name="Image 27" descr="Une image contenant plante, décoré&#10;&#10;Description générée automatiquement">
            <a:extLst>
              <a:ext uri="{FF2B5EF4-FFF2-40B4-BE49-F238E27FC236}">
                <a16:creationId xmlns:a16="http://schemas.microsoft.com/office/drawing/2014/main" id="{2A466E1E-A2B4-42D2-A290-BE256AF7BAF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81238" y="4528776"/>
            <a:ext cx="1710829" cy="924117"/>
          </a:xfrm>
          <a:prstGeom prst="rect">
            <a:avLst/>
          </a:prstGeom>
        </p:spPr>
      </p:pic>
      <p:pic>
        <p:nvPicPr>
          <p:cNvPr id="1026" name="Picture 2" descr="ingredient-quintessence-yon-ka">
            <a:extLst>
              <a:ext uri="{FF2B5EF4-FFF2-40B4-BE49-F238E27FC236}">
                <a16:creationId xmlns:a16="http://schemas.microsoft.com/office/drawing/2014/main" id="{37A04F51-27BD-406C-B697-E36E0EA1469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896363" y="4428074"/>
            <a:ext cx="1017175" cy="10780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gredient-vitamine-e">
            <a:extLst>
              <a:ext uri="{FF2B5EF4-FFF2-40B4-BE49-F238E27FC236}">
                <a16:creationId xmlns:a16="http://schemas.microsoft.com/office/drawing/2014/main" id="{A2E99EBA-29D1-4F8B-84D0-467DAA7BD65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38088" y="4123091"/>
            <a:ext cx="1017175" cy="13953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gredient-vitamine-f">
            <a:extLst>
              <a:ext uri="{FF2B5EF4-FFF2-40B4-BE49-F238E27FC236}">
                <a16:creationId xmlns:a16="http://schemas.microsoft.com/office/drawing/2014/main" id="{0CDB0A03-AE0F-4266-B585-2C6E0EDD1187}"/>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89599" y="4024380"/>
            <a:ext cx="1017175" cy="1395356"/>
          </a:xfrm>
          <a:prstGeom prst="rect">
            <a:avLst/>
          </a:prstGeom>
          <a:noFill/>
          <a:extLst>
            <a:ext uri="{909E8E84-426E-40DD-AFC4-6F175D3DCCD1}">
              <a14:hiddenFill xmlns:a14="http://schemas.microsoft.com/office/drawing/2010/main">
                <a:solidFill>
                  <a:srgbClr val="FFFFFF"/>
                </a:solidFill>
              </a14:hiddenFill>
            </a:ext>
          </a:extLst>
        </p:spPr>
      </p:pic>
      <p:sp>
        <p:nvSpPr>
          <p:cNvPr id="20" name="Titre 2">
            <a:extLst>
              <a:ext uri="{FF2B5EF4-FFF2-40B4-BE49-F238E27FC236}">
                <a16:creationId xmlns:a16="http://schemas.microsoft.com/office/drawing/2014/main" id="{4DC0088D-577D-4B35-BFC5-BF007EC9C032}"/>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NUTRI +</a:t>
            </a:r>
            <a:endParaRPr lang="fr-FR" sz="28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202688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par>
                                <p:cTn id="23" presetID="10"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par>
                                <p:cTn id="26" presetID="10" presetClass="entr" presetSubtype="0" fill="hold" nodeType="with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fade">
                                      <p:cBhvr>
                                        <p:cTn id="28"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BDEB38-5E6D-4958-BF3D-6F68737FBB88}"/>
              </a:ext>
            </a:extLst>
          </p:cNvPr>
          <p:cNvSpPr/>
          <p:nvPr/>
        </p:nvSpPr>
        <p:spPr>
          <a:xfrm>
            <a:off x="1640627" y="1470104"/>
            <a:ext cx="8784718" cy="307777"/>
          </a:xfrm>
          <a:prstGeom prst="rect">
            <a:avLst/>
          </a:prstGeom>
        </p:spPr>
        <p:txBody>
          <a:bodyPr wrap="square">
            <a:spAutoFit/>
          </a:bodyPr>
          <a:lstStyle/>
          <a:p>
            <a:pPr algn="ctr">
              <a:defRPr/>
            </a:pPr>
            <a:r>
              <a:rPr lang="en-US" sz="1400" dirty="0">
                <a:solidFill>
                  <a:prstClr val="black"/>
                </a:solidFill>
                <a:latin typeface="Roboto Light" panose="02000000000000000000" pitchFamily="2" charset="0"/>
                <a:ea typeface="Roboto Light" panose="02000000000000000000" pitchFamily="2" charset="0"/>
              </a:rPr>
              <a:t>Nutri +</a:t>
            </a:r>
          </a:p>
        </p:txBody>
      </p:sp>
      <p:pic>
        <p:nvPicPr>
          <p:cNvPr id="2050" name="Picture 2" descr="Booster Nutri +">
            <a:extLst>
              <a:ext uri="{FF2B5EF4-FFF2-40B4-BE49-F238E27FC236}">
                <a16:creationId xmlns:a16="http://schemas.microsoft.com/office/drawing/2014/main" id="{366C4EFC-30E4-47EE-8E3F-D2A0109F7BB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2564" y="2057797"/>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AB2AD91A-7FA0-4F4C-8DEE-F35081FCC61A}"/>
              </a:ext>
            </a:extLst>
          </p:cNvPr>
          <p:cNvSpPr txBox="1"/>
          <p:nvPr/>
        </p:nvSpPr>
        <p:spPr>
          <a:xfrm>
            <a:off x="5083949" y="2127150"/>
            <a:ext cx="2770909" cy="738664"/>
          </a:xfrm>
          <a:prstGeom prst="rect">
            <a:avLst/>
          </a:prstGeom>
          <a:solidFill>
            <a:srgbClr val="FCF1E8">
              <a:alpha val="43922"/>
            </a:srgbClr>
          </a:solidFill>
        </p:spPr>
        <p:txBody>
          <a:bodyPr wrap="square" rtlCol="0">
            <a:spAutoFit/>
          </a:bodyPr>
          <a:lstStyle/>
          <a:p>
            <a:pPr algn="l" fontAlgn="ctr"/>
            <a:r>
              <a:rPr lang="en-US" sz="1400" b="0" i="0" dirty="0">
                <a:solidFill>
                  <a:srgbClr val="505050"/>
                </a:solidFill>
                <a:effectLst/>
                <a:latin typeface="Roboto Light" panose="02000000000000000000" pitchFamily="2" charset="0"/>
                <a:ea typeface="Roboto Light" panose="02000000000000000000" pitchFamily="2" charset="0"/>
              </a:rPr>
              <a:t>Judy Knox</a:t>
            </a:r>
          </a:p>
          <a:p>
            <a:pPr algn="l"/>
            <a:r>
              <a:rPr lang="en-US" sz="1400" b="0" i="0" dirty="0">
                <a:solidFill>
                  <a:srgbClr val="505050"/>
                </a:solidFill>
                <a:effectLst/>
                <a:latin typeface="Roboto Light" panose="02000000000000000000" pitchFamily="2" charset="0"/>
                <a:ea typeface="Roboto Light" panose="02000000000000000000" pitchFamily="2" charset="0"/>
              </a:rPr>
              <a:t>I’ve used this product for several years. Nothing compares. !</a:t>
            </a:r>
          </a:p>
        </p:txBody>
      </p:sp>
      <p:sp>
        <p:nvSpPr>
          <p:cNvPr id="6" name="ZoneTexte 5">
            <a:extLst>
              <a:ext uri="{FF2B5EF4-FFF2-40B4-BE49-F238E27FC236}">
                <a16:creationId xmlns:a16="http://schemas.microsoft.com/office/drawing/2014/main" id="{38F47BC4-5CA4-4EE8-ACB2-C5200E88EB73}"/>
              </a:ext>
            </a:extLst>
          </p:cNvPr>
          <p:cNvSpPr txBox="1"/>
          <p:nvPr/>
        </p:nvSpPr>
        <p:spPr>
          <a:xfrm>
            <a:off x="8118764" y="2644614"/>
            <a:ext cx="3810000" cy="1169551"/>
          </a:xfrm>
          <a:prstGeom prst="rect">
            <a:avLst/>
          </a:prstGeom>
          <a:solidFill>
            <a:srgbClr val="FCF1E8">
              <a:alpha val="43922"/>
            </a:srgbClr>
          </a:solidFill>
        </p:spPr>
        <p:txBody>
          <a:bodyPr wrap="square" rtlCol="0">
            <a:spAutoFit/>
          </a:bodyPr>
          <a:lstStyle/>
          <a:p>
            <a:pPr algn="just" fontAlgn="ctr"/>
            <a:r>
              <a:rPr lang="en-US" sz="1400" b="0" i="0" dirty="0">
                <a:solidFill>
                  <a:srgbClr val="505050"/>
                </a:solidFill>
                <a:effectLst/>
                <a:latin typeface="Roboto Light" panose="02000000000000000000" pitchFamily="2" charset="0"/>
                <a:ea typeface="Roboto Light" panose="02000000000000000000" pitchFamily="2" charset="0"/>
              </a:rPr>
              <a:t>Amy Betancourt</a:t>
            </a:r>
          </a:p>
          <a:p>
            <a:pPr algn="just"/>
            <a:r>
              <a:rPr lang="en-US" sz="1400" b="0" i="0" dirty="0">
                <a:solidFill>
                  <a:srgbClr val="505050"/>
                </a:solidFill>
                <a:effectLst/>
                <a:latin typeface="Roboto Light" panose="02000000000000000000" pitchFamily="2" charset="0"/>
                <a:ea typeface="Roboto Light" panose="02000000000000000000" pitchFamily="2" charset="0"/>
              </a:rPr>
              <a:t>This little bottle of goodness has worked wonders for my dry </a:t>
            </a:r>
            <a:r>
              <a:rPr lang="en-US" sz="1400" b="0" i="0" dirty="0" err="1">
                <a:solidFill>
                  <a:srgbClr val="505050"/>
                </a:solidFill>
                <a:effectLst/>
                <a:latin typeface="Roboto Light" panose="02000000000000000000" pitchFamily="2" charset="0"/>
                <a:ea typeface="Roboto Light" panose="02000000000000000000" pitchFamily="2" charset="0"/>
              </a:rPr>
              <a:t>dry</a:t>
            </a:r>
            <a:r>
              <a:rPr lang="en-US" sz="1400" b="0" i="0" dirty="0">
                <a:solidFill>
                  <a:srgbClr val="505050"/>
                </a:solidFill>
                <a:effectLst/>
                <a:latin typeface="Roboto Light" panose="02000000000000000000" pitchFamily="2" charset="0"/>
                <a:ea typeface="Roboto Light" panose="02000000000000000000" pitchFamily="2" charset="0"/>
              </a:rPr>
              <a:t> skin. I use it alone or add to any of the moisturizers and it really makes a difference. It's my </a:t>
            </a:r>
            <a:r>
              <a:rPr lang="en-US" sz="1400" b="0" i="0" dirty="0" err="1">
                <a:solidFill>
                  <a:srgbClr val="505050"/>
                </a:solidFill>
                <a:effectLst/>
                <a:latin typeface="Roboto Light" panose="02000000000000000000" pitchFamily="2" charset="0"/>
                <a:ea typeface="Roboto Light" panose="02000000000000000000" pitchFamily="2" charset="0"/>
              </a:rPr>
              <a:t>Yonka</a:t>
            </a:r>
            <a:r>
              <a:rPr lang="en-US" sz="1400" b="0" i="0" dirty="0">
                <a:solidFill>
                  <a:srgbClr val="505050"/>
                </a:solidFill>
                <a:effectLst/>
                <a:latin typeface="Roboto Light" panose="02000000000000000000" pitchFamily="2" charset="0"/>
                <a:ea typeface="Roboto Light" panose="02000000000000000000" pitchFamily="2" charset="0"/>
              </a:rPr>
              <a:t> must have!</a:t>
            </a:r>
          </a:p>
        </p:txBody>
      </p:sp>
      <p:sp>
        <p:nvSpPr>
          <p:cNvPr id="8" name="ZoneTexte 7">
            <a:extLst>
              <a:ext uri="{FF2B5EF4-FFF2-40B4-BE49-F238E27FC236}">
                <a16:creationId xmlns:a16="http://schemas.microsoft.com/office/drawing/2014/main" id="{81FA55BD-CE0A-43F5-A0CA-11429BFB915A}"/>
              </a:ext>
            </a:extLst>
          </p:cNvPr>
          <p:cNvSpPr txBox="1"/>
          <p:nvPr/>
        </p:nvSpPr>
        <p:spPr>
          <a:xfrm>
            <a:off x="7716982" y="5104088"/>
            <a:ext cx="4211782" cy="1384995"/>
          </a:xfrm>
          <a:prstGeom prst="rect">
            <a:avLst/>
          </a:prstGeom>
          <a:solidFill>
            <a:srgbClr val="FCF1E8">
              <a:alpha val="43922"/>
            </a:srgbClr>
          </a:solidFill>
        </p:spPr>
        <p:txBody>
          <a:bodyPr wrap="square" rtlCol="0">
            <a:spAutoFit/>
          </a:bodyPr>
          <a:lstStyle/>
          <a:p>
            <a:pPr algn="just" fontAlgn="ctr"/>
            <a:r>
              <a:rPr lang="en-US" sz="1400" b="0" i="0" dirty="0">
                <a:solidFill>
                  <a:srgbClr val="505050"/>
                </a:solidFill>
                <a:effectLst/>
                <a:latin typeface="Roboto Light" panose="02000000000000000000" pitchFamily="2" charset="0"/>
                <a:ea typeface="Roboto Light" panose="02000000000000000000" pitchFamily="2" charset="0"/>
              </a:rPr>
              <a:t>Makenzie </a:t>
            </a:r>
            <a:r>
              <a:rPr lang="en-US" sz="1400" b="0" i="0" dirty="0" err="1">
                <a:solidFill>
                  <a:srgbClr val="505050"/>
                </a:solidFill>
                <a:effectLst/>
                <a:latin typeface="Roboto Light" panose="02000000000000000000" pitchFamily="2" charset="0"/>
                <a:ea typeface="Roboto Light" panose="02000000000000000000" pitchFamily="2" charset="0"/>
              </a:rPr>
              <a:t>Wullner</a:t>
            </a:r>
            <a:endParaRPr lang="en-US" sz="1400" b="0" i="0" dirty="0">
              <a:solidFill>
                <a:srgbClr val="505050"/>
              </a:solidFill>
              <a:effectLst/>
              <a:latin typeface="Roboto Light" panose="02000000000000000000" pitchFamily="2" charset="0"/>
              <a:ea typeface="Roboto Light" panose="02000000000000000000" pitchFamily="2" charset="0"/>
            </a:endParaRPr>
          </a:p>
          <a:p>
            <a:pPr algn="just"/>
            <a:r>
              <a:rPr lang="en-US" sz="1400" b="0" i="0" dirty="0">
                <a:solidFill>
                  <a:srgbClr val="505050"/>
                </a:solidFill>
                <a:effectLst/>
                <a:latin typeface="Roboto Light" panose="02000000000000000000" pitchFamily="2" charset="0"/>
                <a:ea typeface="Roboto Light" panose="02000000000000000000" pitchFamily="2" charset="0"/>
              </a:rPr>
              <a:t>I love this Booster. Have been using it for over 1 year every 3 months and my face feels healthier and looks brighter. Friends have asked what I use on my face and I highly recommend this booster to them.</a:t>
            </a:r>
          </a:p>
        </p:txBody>
      </p:sp>
      <p:sp>
        <p:nvSpPr>
          <p:cNvPr id="9" name="ZoneTexte 8">
            <a:extLst>
              <a:ext uri="{FF2B5EF4-FFF2-40B4-BE49-F238E27FC236}">
                <a16:creationId xmlns:a16="http://schemas.microsoft.com/office/drawing/2014/main" id="{4F59D7B4-4927-49D3-9D03-6898456AF5E0}"/>
              </a:ext>
            </a:extLst>
          </p:cNvPr>
          <p:cNvSpPr txBox="1"/>
          <p:nvPr/>
        </p:nvSpPr>
        <p:spPr>
          <a:xfrm>
            <a:off x="4443176" y="3889752"/>
            <a:ext cx="4052454" cy="954107"/>
          </a:xfrm>
          <a:prstGeom prst="rect">
            <a:avLst/>
          </a:prstGeom>
          <a:solidFill>
            <a:srgbClr val="FCF1E8">
              <a:alpha val="43922"/>
            </a:srgbClr>
          </a:solidFill>
        </p:spPr>
        <p:txBody>
          <a:bodyPr wrap="square" rtlCol="0">
            <a:spAutoFit/>
          </a:bodyPr>
          <a:lstStyle/>
          <a:p>
            <a:pPr algn="just" fontAlgn="ctr"/>
            <a:r>
              <a:rPr lang="en-US" sz="1400" b="0" i="0" dirty="0">
                <a:solidFill>
                  <a:srgbClr val="505050"/>
                </a:solidFill>
                <a:effectLst/>
                <a:latin typeface="Roboto Light" panose="02000000000000000000" pitchFamily="2" charset="0"/>
                <a:ea typeface="Roboto Light" panose="02000000000000000000" pitchFamily="2" charset="0"/>
              </a:rPr>
              <a:t>Jennifer Keller</a:t>
            </a:r>
          </a:p>
          <a:p>
            <a:pPr algn="just"/>
            <a:r>
              <a:rPr lang="en-US" sz="1400" b="0" i="0" dirty="0">
                <a:solidFill>
                  <a:srgbClr val="505050"/>
                </a:solidFill>
                <a:effectLst/>
                <a:latin typeface="Roboto Light" panose="02000000000000000000" pitchFamily="2" charset="0"/>
                <a:ea typeface="Roboto Light" panose="02000000000000000000" pitchFamily="2" charset="0"/>
              </a:rPr>
              <a:t>This is my go-to hydrating booster for glowing skin. I mix it with Hydra cream for the perfect combo. It is Oil, and leaves me dewy, but not oily.</a:t>
            </a:r>
          </a:p>
        </p:txBody>
      </p:sp>
      <p:sp>
        <p:nvSpPr>
          <p:cNvPr id="11" name="Titre 2">
            <a:extLst>
              <a:ext uri="{FF2B5EF4-FFF2-40B4-BE49-F238E27FC236}">
                <a16:creationId xmlns:a16="http://schemas.microsoft.com/office/drawing/2014/main" id="{6E25875F-7C6A-44F1-9EEB-54AE9261F435}"/>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NUTRI + : testimonials</a:t>
            </a:r>
            <a:endParaRPr lang="fr-FR" sz="28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2428978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453208">
            <a:off x="7381042" y="4143873"/>
            <a:ext cx="4693735" cy="1399503"/>
          </a:xfrm>
          <a:prstGeom prst="rect">
            <a:avLst/>
          </a:prstGeom>
        </p:spPr>
      </p:pic>
      <p:sp>
        <p:nvSpPr>
          <p:cNvPr id="22" name="Arc 21"/>
          <p:cNvSpPr/>
          <p:nvPr/>
        </p:nvSpPr>
        <p:spPr>
          <a:xfrm rot="9523306">
            <a:off x="1137046" y="1901056"/>
            <a:ext cx="3629817" cy="5105470"/>
          </a:xfrm>
          <a:custGeom>
            <a:avLst/>
            <a:gdLst>
              <a:gd name="connsiteX0" fmla="*/ 3440652 w 6881304"/>
              <a:gd name="connsiteY0" fmla="*/ 0 h 8221727"/>
              <a:gd name="connsiteX1" fmla="*/ 6881304 w 6881304"/>
              <a:gd name="connsiteY1" fmla="*/ 4110864 h 8221727"/>
              <a:gd name="connsiteX2" fmla="*/ 3440652 w 6881304"/>
              <a:gd name="connsiteY2" fmla="*/ 4110864 h 8221727"/>
              <a:gd name="connsiteX3" fmla="*/ 3440652 w 6881304"/>
              <a:gd name="connsiteY3" fmla="*/ 0 h 8221727"/>
              <a:gd name="connsiteX0" fmla="*/ 3440652 w 6881304"/>
              <a:gd name="connsiteY0" fmla="*/ 0 h 8221727"/>
              <a:gd name="connsiteX1" fmla="*/ 6881304 w 6881304"/>
              <a:gd name="connsiteY1" fmla="*/ 4110864 h 8221727"/>
              <a:gd name="connsiteX0" fmla="*/ 0 w 3440652"/>
              <a:gd name="connsiteY0" fmla="*/ 0 h 4110864"/>
              <a:gd name="connsiteX1" fmla="*/ 3440652 w 3440652"/>
              <a:gd name="connsiteY1" fmla="*/ 4110864 h 4110864"/>
              <a:gd name="connsiteX2" fmla="*/ 0 w 3440652"/>
              <a:gd name="connsiteY2" fmla="*/ 4110864 h 4110864"/>
              <a:gd name="connsiteX3" fmla="*/ 0 w 3440652"/>
              <a:gd name="connsiteY3" fmla="*/ 0 h 4110864"/>
              <a:gd name="connsiteX0" fmla="*/ 358483 w 3440652"/>
              <a:gd name="connsiteY0" fmla="*/ 129388 h 4110864"/>
              <a:gd name="connsiteX1" fmla="*/ 3440652 w 3440652"/>
              <a:gd name="connsiteY1" fmla="*/ 4110864 h 4110864"/>
              <a:gd name="connsiteX0" fmla="*/ 0 w 3440652"/>
              <a:gd name="connsiteY0" fmla="*/ 0 h 4110864"/>
              <a:gd name="connsiteX1" fmla="*/ 3440652 w 3440652"/>
              <a:gd name="connsiteY1" fmla="*/ 4110864 h 4110864"/>
              <a:gd name="connsiteX2" fmla="*/ 0 w 3440652"/>
              <a:gd name="connsiteY2" fmla="*/ 4110864 h 4110864"/>
              <a:gd name="connsiteX3" fmla="*/ 0 w 3440652"/>
              <a:gd name="connsiteY3" fmla="*/ 0 h 4110864"/>
              <a:gd name="connsiteX0" fmla="*/ 303734 w 3440652"/>
              <a:gd name="connsiteY0" fmla="*/ 138732 h 4110864"/>
              <a:gd name="connsiteX1" fmla="*/ 3440652 w 3440652"/>
              <a:gd name="connsiteY1" fmla="*/ 4110864 h 4110864"/>
              <a:gd name="connsiteX0" fmla="*/ 0 w 3440652"/>
              <a:gd name="connsiteY0" fmla="*/ 137908 h 4248772"/>
              <a:gd name="connsiteX1" fmla="*/ 3440652 w 3440652"/>
              <a:gd name="connsiteY1" fmla="*/ 4248772 h 4248772"/>
              <a:gd name="connsiteX2" fmla="*/ 0 w 3440652"/>
              <a:gd name="connsiteY2" fmla="*/ 4248772 h 4248772"/>
              <a:gd name="connsiteX3" fmla="*/ 0 w 3440652"/>
              <a:gd name="connsiteY3" fmla="*/ 137908 h 4248772"/>
              <a:gd name="connsiteX0" fmla="*/ 380805 w 3440652"/>
              <a:gd name="connsiteY0" fmla="*/ 0 h 4248772"/>
              <a:gd name="connsiteX1" fmla="*/ 3440652 w 3440652"/>
              <a:gd name="connsiteY1" fmla="*/ 4248772 h 4248772"/>
              <a:gd name="connsiteX0" fmla="*/ 0 w 3440652"/>
              <a:gd name="connsiteY0" fmla="*/ 218815 h 4329679"/>
              <a:gd name="connsiteX1" fmla="*/ 3440652 w 3440652"/>
              <a:gd name="connsiteY1" fmla="*/ 4329679 h 4329679"/>
              <a:gd name="connsiteX2" fmla="*/ 0 w 3440652"/>
              <a:gd name="connsiteY2" fmla="*/ 4329679 h 4329679"/>
              <a:gd name="connsiteX3" fmla="*/ 0 w 3440652"/>
              <a:gd name="connsiteY3" fmla="*/ 218815 h 4329679"/>
              <a:gd name="connsiteX0" fmla="*/ 330539 w 3440652"/>
              <a:gd name="connsiteY0" fmla="*/ 0 h 4329679"/>
              <a:gd name="connsiteX1" fmla="*/ 3440652 w 3440652"/>
              <a:gd name="connsiteY1" fmla="*/ 4329679 h 4329679"/>
              <a:gd name="connsiteX0" fmla="*/ 43644 w 3484296"/>
              <a:gd name="connsiteY0" fmla="*/ 517867 h 4628731"/>
              <a:gd name="connsiteX1" fmla="*/ 3484296 w 3484296"/>
              <a:gd name="connsiteY1" fmla="*/ 4628731 h 4628731"/>
              <a:gd name="connsiteX2" fmla="*/ 43644 w 3484296"/>
              <a:gd name="connsiteY2" fmla="*/ 4628731 h 4628731"/>
              <a:gd name="connsiteX3" fmla="*/ 43644 w 3484296"/>
              <a:gd name="connsiteY3" fmla="*/ 517867 h 4628731"/>
              <a:gd name="connsiteX0" fmla="*/ 0 w 3484296"/>
              <a:gd name="connsiteY0" fmla="*/ 0 h 4628731"/>
              <a:gd name="connsiteX1" fmla="*/ 3484296 w 3484296"/>
              <a:gd name="connsiteY1" fmla="*/ 4628731 h 4628731"/>
              <a:gd name="connsiteX0" fmla="*/ 158559 w 3599211"/>
              <a:gd name="connsiteY0" fmla="*/ 511511 h 4622375"/>
              <a:gd name="connsiteX1" fmla="*/ 3599211 w 3599211"/>
              <a:gd name="connsiteY1" fmla="*/ 4622375 h 4622375"/>
              <a:gd name="connsiteX2" fmla="*/ 158559 w 3599211"/>
              <a:gd name="connsiteY2" fmla="*/ 4622375 h 4622375"/>
              <a:gd name="connsiteX3" fmla="*/ 158559 w 3599211"/>
              <a:gd name="connsiteY3" fmla="*/ 511511 h 4622375"/>
              <a:gd name="connsiteX0" fmla="*/ 0 w 3599211"/>
              <a:gd name="connsiteY0" fmla="*/ 0 h 4622375"/>
              <a:gd name="connsiteX1" fmla="*/ 3599211 w 3599211"/>
              <a:gd name="connsiteY1" fmla="*/ 4622375 h 4622375"/>
            </a:gdLst>
            <a:ahLst/>
            <a:cxnLst>
              <a:cxn ang="0">
                <a:pos x="connsiteX0" y="connsiteY0"/>
              </a:cxn>
              <a:cxn ang="0">
                <a:pos x="connsiteX1" y="connsiteY1"/>
              </a:cxn>
            </a:cxnLst>
            <a:rect l="l" t="t" r="r" b="b"/>
            <a:pathLst>
              <a:path w="3599211" h="4622375" stroke="0" extrusionOk="0">
                <a:moveTo>
                  <a:pt x="158559" y="511511"/>
                </a:moveTo>
                <a:cubicBezTo>
                  <a:pt x="2058779" y="511511"/>
                  <a:pt x="3599211" y="2352008"/>
                  <a:pt x="3599211" y="4622375"/>
                </a:cubicBezTo>
                <a:lnTo>
                  <a:pt x="158559" y="4622375"/>
                </a:lnTo>
                <a:lnTo>
                  <a:pt x="158559" y="511511"/>
                </a:lnTo>
                <a:close/>
              </a:path>
              <a:path w="3599211" h="4622375" fill="none">
                <a:moveTo>
                  <a:pt x="0" y="0"/>
                </a:moveTo>
                <a:cubicBezTo>
                  <a:pt x="1900220" y="0"/>
                  <a:pt x="3599211" y="2352008"/>
                  <a:pt x="3599211" y="4622375"/>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35">
              <a:defRPr/>
            </a:pPr>
            <a:endParaRPr lang="fr-FR">
              <a:solidFill>
                <a:prstClr val="black"/>
              </a:solidFill>
              <a:latin typeface="Calibri"/>
            </a:endParaRPr>
          </a:p>
        </p:txBody>
      </p:sp>
      <p:sp>
        <p:nvSpPr>
          <p:cNvPr id="14" name="Rectangle 13"/>
          <p:cNvSpPr/>
          <p:nvPr/>
        </p:nvSpPr>
        <p:spPr>
          <a:xfrm>
            <a:off x="240" y="1324473"/>
            <a:ext cx="12191521" cy="400110"/>
          </a:xfrm>
          <a:prstGeom prst="rect">
            <a:avLst/>
          </a:prstGeom>
        </p:spPr>
        <p:txBody>
          <a:bodyPr wrap="square">
            <a:spAutoFit/>
          </a:bodyPr>
          <a:lstStyle/>
          <a:p>
            <a:pPr algn="ctr">
              <a:defRPr/>
            </a:pPr>
            <a:r>
              <a:rPr lang="en-US" sz="2000" i="1" dirty="0">
                <a:solidFill>
                  <a:prstClr val="black"/>
                </a:solidFill>
                <a:latin typeface="KyivType Sans2" panose="00000500000000000000" charset="0"/>
              </a:rPr>
              <a:t>Intense comfort SOS cream for dry to very dry skin</a:t>
            </a:r>
            <a:endParaRPr lang="fr-FR" sz="2000" i="1" dirty="0">
              <a:solidFill>
                <a:prstClr val="black"/>
              </a:solidFill>
              <a:latin typeface="KyivType Sans2" panose="00000500000000000000" charset="0"/>
            </a:endParaRPr>
          </a:p>
        </p:txBody>
      </p:sp>
      <p:sp>
        <p:nvSpPr>
          <p:cNvPr id="24" name="ZoneTexte 23"/>
          <p:cNvSpPr txBox="1"/>
          <p:nvPr/>
        </p:nvSpPr>
        <p:spPr>
          <a:xfrm>
            <a:off x="11262703" y="5419178"/>
            <a:ext cx="461665" cy="680668"/>
          </a:xfrm>
          <a:prstGeom prst="rect">
            <a:avLst/>
          </a:prstGeom>
          <a:solidFill>
            <a:schemeClr val="bg1"/>
          </a:solidFill>
        </p:spPr>
        <p:txBody>
          <a:bodyPr vert="vert270" wrap="square" rtlCol="0">
            <a:spAutoFit/>
          </a:bodyPr>
          <a:lstStyle/>
          <a:p>
            <a:pPr defTabSz="914335">
              <a:defRPr/>
            </a:pPr>
            <a:r>
              <a:rPr lang="fr-FR" dirty="0">
                <a:solidFill>
                  <a:prstClr val="black"/>
                </a:solidFill>
                <a:latin typeface="Roboto Light" panose="020B0604020202020204" charset="0"/>
                <a:ea typeface="Roboto Light" panose="020B0604020202020204" charset="0"/>
              </a:rPr>
              <a:t>50 ml </a:t>
            </a:r>
          </a:p>
        </p:txBody>
      </p:sp>
      <p:sp>
        <p:nvSpPr>
          <p:cNvPr id="20" name="ZoneTexte 19"/>
          <p:cNvSpPr txBox="1"/>
          <p:nvPr/>
        </p:nvSpPr>
        <p:spPr>
          <a:xfrm>
            <a:off x="1365328" y="2749324"/>
            <a:ext cx="3496122" cy="762132"/>
          </a:xfrm>
          <a:prstGeom prst="rect">
            <a:avLst/>
          </a:prstGeom>
          <a:solidFill>
            <a:schemeClr val="bg1"/>
          </a:solidFill>
        </p:spPr>
        <p:txBody>
          <a:bodyPr wrap="square" rtlCol="0">
            <a:spAutoFit/>
          </a:bodyPr>
          <a:lstStyle/>
          <a:p>
            <a:pPr defTabSz="914335">
              <a:defRPr/>
            </a:pPr>
            <a:r>
              <a:rPr lang="fr-FR" sz="1451" dirty="0" err="1">
                <a:solidFill>
                  <a:prstClr val="black"/>
                </a:solidFill>
                <a:latin typeface="Roboto Light" panose="020B0604020202020204" charset="0"/>
                <a:ea typeface="Roboto Light" panose="020B0604020202020204" charset="0"/>
              </a:rPr>
              <a:t>Nourishes</a:t>
            </a:r>
            <a:endParaRPr lang="fr-FR" sz="1451" dirty="0">
              <a:solidFill>
                <a:prstClr val="black"/>
              </a:solidFill>
              <a:latin typeface="Roboto Light" panose="020B0604020202020204" charset="0"/>
              <a:ea typeface="Roboto Light" panose="020B0604020202020204" charset="0"/>
            </a:endParaRPr>
          </a:p>
          <a:p>
            <a:pPr defTabSz="914335">
              <a:defRPr/>
            </a:pPr>
            <a:r>
              <a:rPr lang="fr-FR" sz="1451" dirty="0" err="1">
                <a:solidFill>
                  <a:prstClr val="black"/>
                </a:solidFill>
                <a:latin typeface="Roboto Light" panose="020B0604020202020204" charset="0"/>
                <a:ea typeface="Roboto Light" panose="020B0604020202020204" charset="0"/>
              </a:rPr>
              <a:t>Repairs</a:t>
            </a:r>
            <a:endParaRPr lang="fr-FR" sz="1451" dirty="0">
              <a:solidFill>
                <a:prstClr val="black"/>
              </a:solidFill>
              <a:latin typeface="Roboto Light" panose="020B0604020202020204" charset="0"/>
              <a:ea typeface="Roboto Light" panose="020B0604020202020204" charset="0"/>
            </a:endParaRPr>
          </a:p>
          <a:p>
            <a:pPr defTabSz="914335">
              <a:defRPr/>
            </a:pPr>
            <a:r>
              <a:rPr lang="fr-FR" sz="1451" dirty="0">
                <a:solidFill>
                  <a:prstClr val="black"/>
                </a:solidFill>
                <a:latin typeface="Roboto Light" panose="020B0604020202020204" charset="0"/>
                <a:ea typeface="Roboto Light" panose="020B0604020202020204" charset="0"/>
              </a:rPr>
              <a:t>Boosts </a:t>
            </a:r>
            <a:r>
              <a:rPr lang="fr-FR" sz="1451" dirty="0" err="1">
                <a:solidFill>
                  <a:prstClr val="black"/>
                </a:solidFill>
                <a:latin typeface="Roboto Light" panose="020B0604020202020204" charset="0"/>
                <a:ea typeface="Roboto Light" panose="020B0604020202020204" charset="0"/>
              </a:rPr>
              <a:t>natural</a:t>
            </a:r>
            <a:r>
              <a:rPr lang="fr-FR" sz="1451" dirty="0">
                <a:solidFill>
                  <a:prstClr val="black"/>
                </a:solidFill>
                <a:latin typeface="Roboto Light" panose="020B0604020202020204" charset="0"/>
                <a:ea typeface="Roboto Light" panose="020B0604020202020204" charset="0"/>
              </a:rPr>
              <a:t> </a:t>
            </a:r>
            <a:r>
              <a:rPr lang="fr-FR" sz="1451" dirty="0" err="1">
                <a:solidFill>
                  <a:prstClr val="black"/>
                </a:solidFill>
                <a:latin typeface="Roboto Light" panose="020B0604020202020204" charset="0"/>
                <a:ea typeface="Roboto Light" panose="020B0604020202020204" charset="0"/>
              </a:rPr>
              <a:t>defences</a:t>
            </a:r>
            <a:endParaRPr lang="fr-FR" sz="1451" dirty="0">
              <a:solidFill>
                <a:prstClr val="black"/>
              </a:solidFill>
              <a:latin typeface="Roboto Light" panose="020B0604020202020204" charset="0"/>
              <a:ea typeface="Roboto Light" panose="020B0604020202020204" charset="0"/>
            </a:endParaRPr>
          </a:p>
        </p:txBody>
      </p:sp>
      <p:pic>
        <p:nvPicPr>
          <p:cNvPr id="32" name="Image 3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420" y="2307027"/>
            <a:ext cx="1119554" cy="1418840"/>
          </a:xfrm>
          <a:prstGeom prst="rect">
            <a:avLst/>
          </a:prstGeom>
        </p:spPr>
      </p:pic>
      <p:pic>
        <p:nvPicPr>
          <p:cNvPr id="33" name="Image 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3995" y="4932929"/>
            <a:ext cx="1198789" cy="1519258"/>
          </a:xfrm>
          <a:prstGeom prst="rect">
            <a:avLst/>
          </a:prstGeom>
        </p:spPr>
      </p:pic>
      <p:pic>
        <p:nvPicPr>
          <p:cNvPr id="2050" name="Picture 2" descr="Nutri Défense yon-k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893787" y="2314341"/>
            <a:ext cx="1755451" cy="3858133"/>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 2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3031" y="3877336"/>
            <a:ext cx="1152588" cy="1223360"/>
          </a:xfrm>
          <a:prstGeom prst="rect">
            <a:avLst/>
          </a:prstGeom>
        </p:spPr>
      </p:pic>
      <p:sp>
        <p:nvSpPr>
          <p:cNvPr id="29" name="ZoneTexte 28"/>
          <p:cNvSpPr txBox="1"/>
          <p:nvPr/>
        </p:nvSpPr>
        <p:spPr>
          <a:xfrm>
            <a:off x="1122207" y="4985593"/>
            <a:ext cx="1511240" cy="338554"/>
          </a:xfrm>
          <a:prstGeom prst="rect">
            <a:avLst/>
          </a:prstGeom>
          <a:noFill/>
        </p:spPr>
        <p:txBody>
          <a:bodyPr wrap="square" rtlCol="0">
            <a:spAutoFit/>
          </a:bodyPr>
          <a:lstStyle/>
          <a:p>
            <a:r>
              <a:rPr lang="fr-FR" sz="1600" b="1" dirty="0">
                <a:solidFill>
                  <a:srgbClr val="CAC4DB"/>
                </a:solidFill>
                <a:latin typeface="Calibri Light" panose="020F0302020204030204" pitchFamily="34" charset="0"/>
                <a:ea typeface="Roboto" panose="02000000000000000000" pitchFamily="2" charset="0"/>
                <a:cs typeface="Calibri Light" panose="020F0302020204030204" pitchFamily="34" charset="0"/>
              </a:rPr>
              <a:t>Target</a:t>
            </a:r>
          </a:p>
        </p:txBody>
      </p:sp>
      <p:sp>
        <p:nvSpPr>
          <p:cNvPr id="36" name="Rectangle 35"/>
          <p:cNvSpPr/>
          <p:nvPr/>
        </p:nvSpPr>
        <p:spPr>
          <a:xfrm>
            <a:off x="2202693" y="4147418"/>
            <a:ext cx="6095760" cy="538865"/>
          </a:xfrm>
          <a:prstGeom prst="rect">
            <a:avLst/>
          </a:prstGeom>
        </p:spPr>
        <p:txBody>
          <a:bodyPr>
            <a:spAutoFit/>
          </a:bodyPr>
          <a:lstStyle/>
          <a:p>
            <a:pPr lvl="0">
              <a:defRPr/>
            </a:pPr>
            <a:r>
              <a:rPr lang="en-US" sz="1451" dirty="0">
                <a:solidFill>
                  <a:prstClr val="black"/>
                </a:solidFill>
                <a:latin typeface="Roboto Light" panose="020B0604020202020204" charset="0"/>
                <a:ea typeface="Roboto Light" panose="020B0604020202020204" charset="0"/>
              </a:rPr>
              <a:t>Dry to very dry skin</a:t>
            </a:r>
          </a:p>
          <a:p>
            <a:pPr lvl="0">
              <a:defRPr/>
            </a:pPr>
            <a:r>
              <a:rPr lang="en-US" sz="1451" dirty="0">
                <a:solidFill>
                  <a:prstClr val="black"/>
                </a:solidFill>
                <a:latin typeface="Roboto Light" panose="020B0604020202020204" charset="0"/>
                <a:ea typeface="Roboto Light" panose="020B0604020202020204" charset="0"/>
              </a:rPr>
              <a:t>Skin sensitive to everyday aggressions</a:t>
            </a:r>
            <a:endParaRPr lang="fr-FR" sz="1451" dirty="0">
              <a:solidFill>
                <a:prstClr val="black"/>
              </a:solidFill>
              <a:latin typeface="Roboto Light" panose="020B0604020202020204" charset="0"/>
              <a:ea typeface="Roboto Light" panose="020B0604020202020204" charset="0"/>
            </a:endParaRPr>
          </a:p>
        </p:txBody>
      </p:sp>
      <p:sp>
        <p:nvSpPr>
          <p:cNvPr id="21" name="Rectangle 20"/>
          <p:cNvSpPr/>
          <p:nvPr/>
        </p:nvSpPr>
        <p:spPr>
          <a:xfrm>
            <a:off x="3894374" y="5230253"/>
            <a:ext cx="6879013" cy="762132"/>
          </a:xfrm>
          <a:prstGeom prst="rect">
            <a:avLst/>
          </a:prstGeom>
          <a:solidFill>
            <a:schemeClr val="bg1"/>
          </a:solidFill>
          <a:effectLst>
            <a:softEdge rad="127000"/>
          </a:effectLst>
        </p:spPr>
        <p:txBody>
          <a:bodyPr wrap="square">
            <a:spAutoFit/>
          </a:bodyPr>
          <a:lstStyle/>
          <a:p>
            <a:pPr defTabSz="914335">
              <a:defRPr/>
            </a:pPr>
            <a:r>
              <a:rPr lang="en-US" sz="1451" dirty="0">
                <a:solidFill>
                  <a:prstClr val="black"/>
                </a:solidFill>
                <a:latin typeface="Roboto Light" panose="020B0604020202020204" charset="0"/>
                <a:ea typeface="Roboto Light" panose="020B0604020202020204" charset="0"/>
              </a:rPr>
              <a:t>Nourished skin: 100%.</a:t>
            </a:r>
          </a:p>
          <a:p>
            <a:pPr defTabSz="914335">
              <a:defRPr/>
            </a:pPr>
            <a:r>
              <a:rPr lang="en-US" sz="1451" dirty="0">
                <a:solidFill>
                  <a:prstClr val="black"/>
                </a:solidFill>
                <a:latin typeface="Roboto Light" panose="020B0604020202020204" charset="0"/>
                <a:ea typeface="Roboto Light" panose="020B0604020202020204" charset="0"/>
              </a:rPr>
              <a:t>Feels better protected from external aggressors: 89%.</a:t>
            </a:r>
          </a:p>
          <a:p>
            <a:pPr defTabSz="914335">
              <a:defRPr/>
            </a:pPr>
            <a:r>
              <a:rPr lang="en-US" sz="1451" dirty="0">
                <a:solidFill>
                  <a:prstClr val="black"/>
                </a:solidFill>
                <a:latin typeface="Roboto Light" panose="020B0604020202020204" charset="0"/>
                <a:ea typeface="Roboto Light" panose="020B0604020202020204" charset="0"/>
              </a:rPr>
              <a:t>Combined with Nutri+ : +89% nutrition.</a:t>
            </a:r>
            <a:endParaRPr lang="fr-FR" sz="1451" dirty="0">
              <a:solidFill>
                <a:prstClr val="black"/>
              </a:solidFill>
              <a:latin typeface="Roboto Light" panose="020B0604020202020204" charset="0"/>
              <a:ea typeface="Roboto Light" panose="020B0604020202020204" charset="0"/>
            </a:endParaRPr>
          </a:p>
        </p:txBody>
      </p:sp>
      <p:sp>
        <p:nvSpPr>
          <p:cNvPr id="31" name="ZoneTexte 30"/>
          <p:cNvSpPr txBox="1"/>
          <p:nvPr/>
        </p:nvSpPr>
        <p:spPr>
          <a:xfrm>
            <a:off x="124000" y="6367120"/>
            <a:ext cx="5680492" cy="338554"/>
          </a:xfrm>
          <a:prstGeom prst="rect">
            <a:avLst/>
          </a:prstGeom>
          <a:noFill/>
        </p:spPr>
        <p:txBody>
          <a:bodyPr wrap="square" rtlCol="0">
            <a:spAutoFit/>
          </a:bodyPr>
          <a:lstStyle/>
          <a:p>
            <a:pPr lvl="0">
              <a:defRPr/>
            </a:pPr>
            <a:r>
              <a:rPr lang="en-US" sz="800" dirty="0">
                <a:solidFill>
                  <a:srgbClr val="3E3E3E"/>
                </a:solidFill>
                <a:latin typeface="Roboto Light" panose="02000000000000000000" pitchFamily="2" charset="0"/>
                <a:ea typeface="Roboto Light" panose="02000000000000000000" pitchFamily="2" charset="0"/>
              </a:rPr>
              <a:t>*Self-evaluation - Clinical study of 18 women aged between 25 and 55 with dry and very dry skin showing signs of discomfort (tightness, itching). Apply 2 times a day for 4 weeks.</a:t>
            </a:r>
            <a:endParaRPr lang="fr-FR" sz="700" b="1" cap="all" dirty="0">
              <a:solidFill>
                <a:srgbClr val="A2BCE2"/>
              </a:solidFill>
              <a:latin typeface="Roboto Light" panose="02000000000000000000" pitchFamily="2" charset="0"/>
              <a:ea typeface="Roboto Light" panose="02000000000000000000" pitchFamily="2" charset="0"/>
            </a:endParaRPr>
          </a:p>
        </p:txBody>
      </p:sp>
      <p:sp>
        <p:nvSpPr>
          <p:cNvPr id="25" name="ZoneTexte 24"/>
          <p:cNvSpPr txBox="1"/>
          <p:nvPr/>
        </p:nvSpPr>
        <p:spPr>
          <a:xfrm>
            <a:off x="9022081" y="6082855"/>
            <a:ext cx="2871308" cy="369332"/>
          </a:xfrm>
          <a:prstGeom prst="rect">
            <a:avLst/>
          </a:prstGeom>
          <a:solidFill>
            <a:schemeClr val="bg1"/>
          </a:solidFill>
        </p:spPr>
        <p:txBody>
          <a:bodyPr wrap="square" rtlCol="0">
            <a:spAutoFit/>
          </a:bodyPr>
          <a:lstStyle/>
          <a:p>
            <a:pPr algn="ctr" defTabSz="914335">
              <a:defRPr/>
            </a:pPr>
            <a:r>
              <a:rPr lang="fr-FR" dirty="0">
                <a:solidFill>
                  <a:prstClr val="black"/>
                </a:solidFill>
                <a:latin typeface="Roboto Light" panose="020B0604020202020204" charset="0"/>
                <a:ea typeface="Roboto Light" panose="020B0604020202020204" charset="0"/>
              </a:rPr>
              <a:t>Morning and/or </a:t>
            </a:r>
            <a:r>
              <a:rPr lang="fr-FR" dirty="0" err="1">
                <a:solidFill>
                  <a:prstClr val="black"/>
                </a:solidFill>
                <a:latin typeface="Roboto Light" panose="020B0604020202020204" charset="0"/>
                <a:ea typeface="Roboto Light" panose="020B0604020202020204" charset="0"/>
              </a:rPr>
              <a:t>evening</a:t>
            </a:r>
            <a:endParaRPr lang="fr-FR" dirty="0">
              <a:solidFill>
                <a:prstClr val="black"/>
              </a:solidFill>
              <a:latin typeface="Roboto Light" panose="020B0604020202020204" charset="0"/>
              <a:ea typeface="Roboto Light" panose="020B0604020202020204" charset="0"/>
            </a:endParaRPr>
          </a:p>
        </p:txBody>
      </p:sp>
      <p:sp>
        <p:nvSpPr>
          <p:cNvPr id="27" name="Titre 2">
            <a:extLst>
              <a:ext uri="{FF2B5EF4-FFF2-40B4-BE49-F238E27FC236}">
                <a16:creationId xmlns:a16="http://schemas.microsoft.com/office/drawing/2014/main" id="{810EFE22-6763-4A35-BAED-C77CB097ADEE}"/>
              </a:ext>
            </a:extLst>
          </p:cNvPr>
          <p:cNvSpPr txBox="1">
            <a:spLocks/>
          </p:cNvSpPr>
          <p:nvPr/>
        </p:nvSpPr>
        <p:spPr>
          <a:xfrm>
            <a:off x="1242591" y="169522"/>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2800" dirty="0">
                <a:solidFill>
                  <a:srgbClr val="3E3E3E"/>
                </a:solidFill>
                <a:latin typeface="KyivType Sans2" panose="00000500000000000000" pitchFamily="50" charset="0"/>
              </a:rPr>
            </a:br>
            <a:r>
              <a:rPr lang="en-US" sz="4000" dirty="0">
                <a:solidFill>
                  <a:srgbClr val="3E3E3E"/>
                </a:solidFill>
                <a:latin typeface="KyivType Sans2" panose="00000500000000000000" pitchFamily="50" charset="0"/>
              </a:rPr>
              <a:t>NUTRI DEFENSE</a:t>
            </a:r>
            <a:endParaRPr lang="fr-FR" sz="28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205082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p:bldP spid="36" grpId="0"/>
      <p:bldP spid="21"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2141" y="4444049"/>
            <a:ext cx="675087" cy="1240970"/>
          </a:xfrm>
          <a:prstGeom prst="ellipse">
            <a:avLst/>
          </a:prstGeom>
        </p:spPr>
      </p:pic>
      <p:pic>
        <p:nvPicPr>
          <p:cNvPr id="13" name="Imag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93725" y="4614181"/>
            <a:ext cx="1549378" cy="999421"/>
          </a:xfrm>
          <a:prstGeom prst="ellipse">
            <a:avLst/>
          </a:prstGeom>
        </p:spPr>
      </p:pic>
      <p:sp>
        <p:nvSpPr>
          <p:cNvPr id="5" name="ZoneTexte 4"/>
          <p:cNvSpPr txBox="1"/>
          <p:nvPr/>
        </p:nvSpPr>
        <p:spPr>
          <a:xfrm>
            <a:off x="3279828" y="2037345"/>
            <a:ext cx="6985309" cy="2009061"/>
          </a:xfrm>
          <a:prstGeom prst="roundRect">
            <a:avLst/>
          </a:prstGeom>
          <a:solidFill>
            <a:schemeClr val="bg1"/>
          </a:solidFill>
          <a:ln>
            <a:solidFill>
              <a:schemeClr val="tx1">
                <a:lumMod val="65000"/>
                <a:lumOff val="35000"/>
              </a:schemeClr>
            </a:solidFill>
          </a:ln>
        </p:spPr>
        <p:txBody>
          <a:bodyPr wrap="square" rtlCol="0">
            <a:spAutoFit/>
          </a:bodyPr>
          <a:lstStyle/>
          <a:p>
            <a:pPr lvl="2">
              <a:defRPr/>
            </a:pPr>
            <a:r>
              <a:rPr lang="en-US" sz="1400" dirty="0">
                <a:latin typeface="Roboto Light" panose="02000000000000000000" pitchFamily="2" charset="0"/>
                <a:ea typeface="Roboto Light" panose="02000000000000000000" pitchFamily="2" charset="0"/>
              </a:rPr>
              <a:t>Morning and/or evening, after cleansing and misting with YON-KA LOTION, apply NUTRI DEFENSE to the face and neck.</a:t>
            </a:r>
          </a:p>
          <a:p>
            <a:pPr lvl="2">
              <a:defRPr/>
            </a:pPr>
            <a:endParaRPr lang="fr-FR" sz="1400" dirty="0">
              <a:latin typeface="Roboto Light" panose="02000000000000000000" pitchFamily="2" charset="0"/>
              <a:ea typeface="Roboto Light" panose="02000000000000000000" pitchFamily="2" charset="0"/>
            </a:endParaRPr>
          </a:p>
          <a:p>
            <a:pPr lvl="2">
              <a:defRPr/>
            </a:pPr>
            <a:r>
              <a:rPr lang="en-US" sz="1400" dirty="0">
                <a:latin typeface="Roboto Light" panose="02000000000000000000" pitchFamily="2" charset="0"/>
                <a:ea typeface="Roboto Light" panose="02000000000000000000" pitchFamily="2" charset="0"/>
              </a:rPr>
              <a:t>Its repairing active ingredients + its soft, creamy texture that soothes feelings of tightness = the perfect combo to quickly regain comfort, suppleness, velvetiness and radiance.</a:t>
            </a:r>
          </a:p>
          <a:p>
            <a:pPr lvl="2">
              <a:defRPr/>
            </a:pPr>
            <a:endParaRPr lang="fr-FR" sz="1400" dirty="0">
              <a:latin typeface="Roboto Light" panose="02000000000000000000" pitchFamily="2" charset="0"/>
              <a:ea typeface="Roboto Light" panose="02000000000000000000" pitchFamily="2" charset="0"/>
            </a:endParaRPr>
          </a:p>
          <a:p>
            <a:pPr lvl="2">
              <a:defRPr/>
            </a:pPr>
            <a:r>
              <a:rPr lang="en-US" sz="1400" dirty="0">
                <a:latin typeface="Roboto Light" panose="02000000000000000000" pitchFamily="2" charset="0"/>
                <a:ea typeface="Roboto Light" panose="02000000000000000000" pitchFamily="2" charset="0"/>
              </a:rPr>
              <a:t>Ideal in combination with a booster!</a:t>
            </a:r>
            <a:endParaRPr lang="fr-FR" sz="1400" dirty="0">
              <a:solidFill>
                <a:prstClr val="black"/>
              </a:solidFill>
              <a:latin typeface="Roboto Light" panose="02000000000000000000" pitchFamily="2" charset="0"/>
              <a:ea typeface="Roboto Light" panose="02000000000000000000" pitchFamily="2" charset="0"/>
            </a:endParaRPr>
          </a:p>
        </p:txBody>
      </p:sp>
      <p:pic>
        <p:nvPicPr>
          <p:cNvPr id="6" name="Imag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88167" y="2255043"/>
            <a:ext cx="606442" cy="520827"/>
          </a:xfrm>
          <a:prstGeom prst="rect">
            <a:avLst/>
          </a:prstGeom>
        </p:spPr>
      </p:pic>
      <p:pic>
        <p:nvPicPr>
          <p:cNvPr id="7" name="Imag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91595" y="3130458"/>
            <a:ext cx="703015" cy="600698"/>
          </a:xfrm>
          <a:prstGeom prst="rect">
            <a:avLst/>
          </a:prstGeom>
        </p:spPr>
      </p:pic>
      <p:sp>
        <p:nvSpPr>
          <p:cNvPr id="16" name="Rectangle 15"/>
          <p:cNvSpPr/>
          <p:nvPr/>
        </p:nvSpPr>
        <p:spPr>
          <a:xfrm>
            <a:off x="2148592" y="5445254"/>
            <a:ext cx="2678880" cy="769441"/>
          </a:xfrm>
          <a:prstGeom prst="rect">
            <a:avLst/>
          </a:prstGeom>
        </p:spPr>
        <p:txBody>
          <a:bodyPr wrap="square">
            <a:spAutoFit/>
          </a:bodyPr>
          <a:lstStyle/>
          <a:p>
            <a:pPr algn="ctr">
              <a:defRPr/>
            </a:pPr>
            <a:r>
              <a:rPr lang="en-US" sz="1100" dirty="0">
                <a:solidFill>
                  <a:prstClr val="black"/>
                </a:solidFill>
                <a:latin typeface="Roboto Light" panose="02000000000000000000" pitchFamily="2" charset="0"/>
                <a:ea typeface="Roboto Light" panose="02000000000000000000" pitchFamily="2" charset="0"/>
              </a:rPr>
              <a:t>Shea butter, grapeseed and avocado oils</a:t>
            </a:r>
          </a:p>
          <a:p>
            <a:pPr algn="ctr">
              <a:defRPr/>
            </a:pPr>
            <a:r>
              <a:rPr lang="en-US" sz="1100" b="1" dirty="0">
                <a:solidFill>
                  <a:prstClr val="black"/>
                </a:solidFill>
                <a:latin typeface="Roboto Light" panose="02000000000000000000" pitchFamily="2" charset="0"/>
                <a:ea typeface="Roboto Light" panose="02000000000000000000" pitchFamily="2" charset="0"/>
              </a:rPr>
              <a:t>Nourishing</a:t>
            </a:r>
          </a:p>
          <a:p>
            <a:pPr algn="ctr">
              <a:defRPr/>
            </a:pPr>
            <a:r>
              <a:rPr lang="en-US" sz="1100" b="1" dirty="0">
                <a:solidFill>
                  <a:prstClr val="black"/>
                </a:solidFill>
                <a:latin typeface="Roboto Light" panose="02000000000000000000" pitchFamily="2" charset="0"/>
                <a:ea typeface="Roboto Light" panose="02000000000000000000" pitchFamily="2" charset="0"/>
              </a:rPr>
              <a:t>Repairing</a:t>
            </a:r>
            <a:endParaRPr lang="fr-FR" sz="1100" dirty="0">
              <a:solidFill>
                <a:prstClr val="black"/>
              </a:solidFill>
              <a:latin typeface="Roboto Light" panose="02000000000000000000" pitchFamily="2" charset="0"/>
              <a:ea typeface="Roboto Light" panose="02000000000000000000" pitchFamily="2" charset="0"/>
            </a:endParaRPr>
          </a:p>
          <a:p>
            <a:pPr lvl="0">
              <a:defRPr/>
            </a:pPr>
            <a:endParaRPr lang="fr-FR" sz="1100" dirty="0">
              <a:solidFill>
                <a:prstClr val="black"/>
              </a:solidFill>
              <a:latin typeface="Roboto Light" panose="02000000000000000000" pitchFamily="2" charset="0"/>
              <a:ea typeface="Roboto Light" panose="02000000000000000000" pitchFamily="2" charset="0"/>
            </a:endParaRPr>
          </a:p>
        </p:txBody>
      </p:sp>
      <p:sp>
        <p:nvSpPr>
          <p:cNvPr id="17" name="Rectangle 16"/>
          <p:cNvSpPr/>
          <p:nvPr/>
        </p:nvSpPr>
        <p:spPr>
          <a:xfrm>
            <a:off x="4215949" y="5506886"/>
            <a:ext cx="2678880" cy="769441"/>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Coenzyme Q10, </a:t>
            </a:r>
          </a:p>
          <a:p>
            <a:pPr algn="ctr">
              <a:defRPr/>
            </a:pPr>
            <a:r>
              <a:rPr lang="fr-FR" sz="1100" dirty="0" err="1">
                <a:solidFill>
                  <a:prstClr val="black"/>
                </a:solidFill>
                <a:latin typeface="Roboto Light" panose="02000000000000000000" pitchFamily="2" charset="0"/>
                <a:ea typeface="Roboto Light" panose="02000000000000000000" pitchFamily="2" charset="0"/>
              </a:rPr>
              <a:t>Vitamins</a:t>
            </a:r>
            <a:r>
              <a:rPr lang="fr-FR" sz="1100" dirty="0">
                <a:solidFill>
                  <a:prstClr val="black"/>
                </a:solidFill>
                <a:latin typeface="Roboto Light" panose="02000000000000000000" pitchFamily="2" charset="0"/>
                <a:ea typeface="Roboto Light" panose="02000000000000000000" pitchFamily="2" charset="0"/>
              </a:rPr>
              <a:t> A, C, E</a:t>
            </a:r>
          </a:p>
          <a:p>
            <a:pPr algn="ctr">
              <a:defRPr/>
            </a:pPr>
            <a:r>
              <a:rPr lang="fr-FR" sz="1100" b="1" dirty="0" err="1">
                <a:solidFill>
                  <a:prstClr val="black"/>
                </a:solidFill>
                <a:latin typeface="Roboto Light" panose="02000000000000000000" pitchFamily="2" charset="0"/>
                <a:ea typeface="Roboto Light" panose="02000000000000000000" pitchFamily="2" charset="0"/>
              </a:rPr>
              <a:t>Antioxidant</a:t>
            </a:r>
            <a:endParaRPr lang="fr-FR" sz="1100" b="1" dirty="0">
              <a:solidFill>
                <a:prstClr val="black"/>
              </a:solidFill>
              <a:latin typeface="Roboto Light" panose="02000000000000000000" pitchFamily="2" charset="0"/>
              <a:ea typeface="Roboto Light" panose="02000000000000000000" pitchFamily="2" charset="0"/>
            </a:endParaRPr>
          </a:p>
          <a:p>
            <a:pPr lvl="0">
              <a:defRPr/>
            </a:pPr>
            <a:endParaRPr lang="fr-FR" sz="1100" dirty="0">
              <a:solidFill>
                <a:prstClr val="black"/>
              </a:solidFill>
              <a:latin typeface="Roboto Light" panose="02000000000000000000" pitchFamily="2" charset="0"/>
              <a:ea typeface="Roboto Light" panose="02000000000000000000" pitchFamily="2" charset="0"/>
            </a:endParaRPr>
          </a:p>
        </p:txBody>
      </p:sp>
      <p:sp>
        <p:nvSpPr>
          <p:cNvPr id="19" name="Rectangle 18"/>
          <p:cNvSpPr/>
          <p:nvPr/>
        </p:nvSpPr>
        <p:spPr>
          <a:xfrm>
            <a:off x="6208869" y="5548498"/>
            <a:ext cx="2678880" cy="600164"/>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Lactobacillus (</a:t>
            </a:r>
            <a:r>
              <a:rPr lang="fr-FR" sz="1100" dirty="0" err="1">
                <a:solidFill>
                  <a:prstClr val="black"/>
                </a:solidFill>
                <a:latin typeface="Roboto Light" panose="02000000000000000000" pitchFamily="2" charset="0"/>
                <a:ea typeface="Roboto Light" panose="02000000000000000000" pitchFamily="2" charset="0"/>
              </a:rPr>
              <a:t>probiotics</a:t>
            </a:r>
            <a:r>
              <a:rPr lang="fr-FR" sz="1100" dirty="0">
                <a:solidFill>
                  <a:prstClr val="black"/>
                </a:solidFill>
                <a:latin typeface="Roboto Light" panose="02000000000000000000" pitchFamily="2" charset="0"/>
                <a:ea typeface="Roboto Light" panose="02000000000000000000" pitchFamily="2" charset="0"/>
              </a:rPr>
              <a:t>)</a:t>
            </a:r>
          </a:p>
          <a:p>
            <a:pPr algn="ctr">
              <a:defRPr/>
            </a:pPr>
            <a:r>
              <a:rPr lang="fr-FR" sz="1100" b="1" dirty="0">
                <a:solidFill>
                  <a:prstClr val="black"/>
                </a:solidFill>
                <a:latin typeface="Roboto Light" panose="02000000000000000000" pitchFamily="2" charset="0"/>
                <a:ea typeface="Roboto Light" panose="02000000000000000000" pitchFamily="2" charset="0"/>
              </a:rPr>
              <a:t>Boosts </a:t>
            </a:r>
            <a:r>
              <a:rPr lang="fr-FR" sz="1100" b="1" dirty="0" err="1">
                <a:solidFill>
                  <a:prstClr val="black"/>
                </a:solidFill>
                <a:latin typeface="Roboto Light" panose="02000000000000000000" pitchFamily="2" charset="0"/>
                <a:ea typeface="Roboto Light" panose="02000000000000000000" pitchFamily="2" charset="0"/>
              </a:rPr>
              <a:t>natural</a:t>
            </a:r>
            <a:r>
              <a:rPr lang="fr-FR" sz="1100" b="1" dirty="0">
                <a:solidFill>
                  <a:prstClr val="black"/>
                </a:solidFill>
                <a:latin typeface="Roboto Light" panose="02000000000000000000" pitchFamily="2" charset="0"/>
                <a:ea typeface="Roboto Light" panose="02000000000000000000" pitchFamily="2" charset="0"/>
              </a:rPr>
              <a:t> </a:t>
            </a:r>
            <a:r>
              <a:rPr lang="fr-FR" sz="1100" b="1" dirty="0" err="1">
                <a:solidFill>
                  <a:prstClr val="black"/>
                </a:solidFill>
                <a:latin typeface="Roboto Light" panose="02000000000000000000" pitchFamily="2" charset="0"/>
                <a:ea typeface="Roboto Light" panose="02000000000000000000" pitchFamily="2" charset="0"/>
              </a:rPr>
              <a:t>defences</a:t>
            </a:r>
            <a:r>
              <a:rPr lang="fr-FR" sz="1100" b="1" dirty="0">
                <a:solidFill>
                  <a:prstClr val="black"/>
                </a:solidFill>
                <a:latin typeface="Roboto Light" panose="02000000000000000000" pitchFamily="2" charset="0"/>
                <a:ea typeface="Roboto Light" panose="02000000000000000000" pitchFamily="2" charset="0"/>
              </a:rPr>
              <a:t> </a:t>
            </a:r>
          </a:p>
          <a:p>
            <a:pPr lvl="0">
              <a:defRPr/>
            </a:pPr>
            <a:endParaRPr lang="fr-FR" sz="1100" dirty="0">
              <a:solidFill>
                <a:prstClr val="black"/>
              </a:solidFill>
              <a:latin typeface="Roboto Light" panose="02000000000000000000" pitchFamily="2" charset="0"/>
              <a:ea typeface="Roboto Light" panose="02000000000000000000" pitchFamily="2" charset="0"/>
            </a:endParaRPr>
          </a:p>
        </p:txBody>
      </p:sp>
      <p:sp>
        <p:nvSpPr>
          <p:cNvPr id="22" name="Rectangle 21"/>
          <p:cNvSpPr/>
          <p:nvPr/>
        </p:nvSpPr>
        <p:spPr>
          <a:xfrm>
            <a:off x="9959722" y="5548498"/>
            <a:ext cx="2678880" cy="600164"/>
          </a:xfrm>
          <a:prstGeom prst="rect">
            <a:avLst/>
          </a:prstGeom>
        </p:spPr>
        <p:txBody>
          <a:bodyPr wrap="square">
            <a:spAutoFit/>
          </a:bodyPr>
          <a:lstStyle/>
          <a:p>
            <a:pPr algn="ctr">
              <a:defRPr/>
            </a:pPr>
            <a:r>
              <a:rPr lang="en-US" sz="1100" dirty="0">
                <a:solidFill>
                  <a:prstClr val="black"/>
                </a:solidFill>
                <a:latin typeface="Roboto Light" panose="02000000000000000000" pitchFamily="2" charset="0"/>
                <a:ea typeface="Roboto Light" panose="02000000000000000000" pitchFamily="2" charset="0"/>
              </a:rPr>
              <a:t>EO of petitgrain, </a:t>
            </a:r>
          </a:p>
          <a:p>
            <a:pPr algn="ctr">
              <a:defRPr/>
            </a:pPr>
            <a:r>
              <a:rPr lang="en-US" sz="1100" dirty="0">
                <a:solidFill>
                  <a:prstClr val="black"/>
                </a:solidFill>
                <a:latin typeface="Roboto Light" panose="02000000000000000000" pitchFamily="2" charset="0"/>
                <a:ea typeface="Roboto Light" panose="02000000000000000000" pitchFamily="2" charset="0"/>
              </a:rPr>
              <a:t>lavender, chamomile</a:t>
            </a:r>
          </a:p>
          <a:p>
            <a:pPr algn="ctr">
              <a:defRPr/>
            </a:pPr>
            <a:r>
              <a:rPr lang="fr-FR" sz="1100" b="1" dirty="0" err="1">
                <a:solidFill>
                  <a:prstClr val="black"/>
                </a:solidFill>
                <a:latin typeface="Roboto Light" panose="02000000000000000000" pitchFamily="2" charset="0"/>
                <a:ea typeface="Roboto Light" panose="02000000000000000000" pitchFamily="2" charset="0"/>
              </a:rPr>
              <a:t>Soothing</a:t>
            </a:r>
            <a:endParaRPr lang="fr-FR" sz="1100" dirty="0">
              <a:solidFill>
                <a:prstClr val="black"/>
              </a:solidFill>
              <a:latin typeface="Roboto Light" panose="02000000000000000000" pitchFamily="2" charset="0"/>
              <a:ea typeface="Roboto Light" panose="02000000000000000000" pitchFamily="2" charset="0"/>
            </a:endParaRPr>
          </a:p>
        </p:txBody>
      </p:sp>
      <p:pic>
        <p:nvPicPr>
          <p:cNvPr id="23" name="Picture 2" descr="Nutri Défense yon-k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450584" y="670982"/>
            <a:ext cx="1755451" cy="385813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400000">
            <a:off x="10154528" y="4614153"/>
            <a:ext cx="1213432" cy="633937"/>
          </a:xfrm>
          <a:prstGeom prst="ellipse">
            <a:avLst/>
          </a:prstGeom>
        </p:spPr>
      </p:pic>
      <p:pic>
        <p:nvPicPr>
          <p:cNvPr id="4" name="Image 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671312" y="4295653"/>
            <a:ext cx="931040" cy="1178324"/>
          </a:xfrm>
          <a:prstGeom prst="rect">
            <a:avLst/>
          </a:prstGeom>
        </p:spPr>
      </p:pic>
      <p:pic>
        <p:nvPicPr>
          <p:cNvPr id="8" name="Image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299162" y="4305487"/>
            <a:ext cx="803712" cy="1324979"/>
          </a:xfrm>
          <a:prstGeom prst="ellipse">
            <a:avLst/>
          </a:prstGeom>
        </p:spPr>
      </p:pic>
      <p:grpSp>
        <p:nvGrpSpPr>
          <p:cNvPr id="14" name="Groupe 13"/>
          <p:cNvGrpSpPr/>
          <p:nvPr/>
        </p:nvGrpSpPr>
        <p:grpSpPr>
          <a:xfrm>
            <a:off x="7761038" y="4563908"/>
            <a:ext cx="3328152" cy="1547579"/>
            <a:chOff x="6912643" y="5119194"/>
            <a:chExt cx="3328283" cy="1547640"/>
          </a:xfrm>
        </p:grpSpPr>
        <p:pic>
          <p:nvPicPr>
            <p:cNvPr id="15" name="Image 1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478533" y="5169468"/>
              <a:ext cx="1015768" cy="1015768"/>
            </a:xfrm>
            <a:prstGeom prst="ellipse">
              <a:avLst/>
            </a:prstGeom>
          </p:spPr>
        </p:pic>
        <p:sp>
          <p:nvSpPr>
            <p:cNvPr id="20" name="Rectangle 19"/>
            <p:cNvSpPr/>
            <p:nvPr/>
          </p:nvSpPr>
          <p:spPr>
            <a:xfrm>
              <a:off x="6912643" y="6066646"/>
              <a:ext cx="3328283" cy="600188"/>
            </a:xfrm>
            <a:prstGeom prst="rect">
              <a:avLst/>
            </a:prstGeom>
          </p:spPr>
          <p:txBody>
            <a:bodyPr wrap="square">
              <a:spAutoFit/>
            </a:bodyPr>
            <a:lstStyle/>
            <a:p>
              <a:pPr algn="ctr">
                <a:defRPr/>
              </a:pPr>
              <a:r>
                <a:rPr lang="fr-FR" sz="1100" dirty="0" err="1">
                  <a:solidFill>
                    <a:prstClr val="black"/>
                  </a:solidFill>
                  <a:latin typeface="Roboto Light" panose="02000000000000000000" pitchFamily="2" charset="0"/>
                  <a:ea typeface="Roboto Light" panose="02000000000000000000" pitchFamily="2" charset="0"/>
                </a:rPr>
                <a:t>Vegetable</a:t>
              </a:r>
              <a:r>
                <a:rPr lang="fr-FR" sz="1100" dirty="0">
                  <a:solidFill>
                    <a:prstClr val="black"/>
                  </a:solidFill>
                  <a:latin typeface="Roboto Light" panose="02000000000000000000" pitchFamily="2" charset="0"/>
                  <a:ea typeface="Roboto Light" panose="02000000000000000000" pitchFamily="2" charset="0"/>
                </a:rPr>
                <a:t> </a:t>
              </a:r>
              <a:r>
                <a:rPr lang="fr-FR" sz="1100" dirty="0" err="1">
                  <a:solidFill>
                    <a:prstClr val="black"/>
                  </a:solidFill>
                  <a:latin typeface="Roboto Light" panose="02000000000000000000" pitchFamily="2" charset="0"/>
                  <a:ea typeface="Roboto Light" panose="02000000000000000000" pitchFamily="2" charset="0"/>
                </a:rPr>
                <a:t>glycerine</a:t>
              </a:r>
              <a:r>
                <a:rPr lang="fr-FR" sz="1100" dirty="0">
                  <a:solidFill>
                    <a:prstClr val="black"/>
                  </a:solidFill>
                  <a:latin typeface="Roboto Light" panose="02000000000000000000" pitchFamily="2" charset="0"/>
                  <a:ea typeface="Roboto Light" panose="02000000000000000000" pitchFamily="2" charset="0"/>
                </a:rPr>
                <a:t>, </a:t>
              </a:r>
              <a:r>
                <a:rPr lang="fr-FR" sz="1100" dirty="0" err="1">
                  <a:solidFill>
                    <a:prstClr val="black"/>
                  </a:solidFill>
                  <a:latin typeface="Roboto Light" panose="02000000000000000000" pitchFamily="2" charset="0"/>
                  <a:ea typeface="Roboto Light" panose="02000000000000000000" pitchFamily="2" charset="0"/>
                </a:rPr>
                <a:t>vitamin</a:t>
              </a:r>
              <a:r>
                <a:rPr lang="fr-FR" sz="1100" dirty="0">
                  <a:solidFill>
                    <a:prstClr val="black"/>
                  </a:solidFill>
                  <a:latin typeface="Roboto Light" panose="02000000000000000000" pitchFamily="2" charset="0"/>
                  <a:ea typeface="Roboto Light" panose="02000000000000000000" pitchFamily="2" charset="0"/>
                </a:rPr>
                <a:t> B5, </a:t>
              </a:r>
            </a:p>
            <a:p>
              <a:pPr algn="ctr">
                <a:defRPr/>
              </a:pPr>
              <a:r>
                <a:rPr lang="fr-FR" sz="1100" dirty="0" err="1">
                  <a:solidFill>
                    <a:prstClr val="black"/>
                  </a:solidFill>
                  <a:latin typeface="Roboto Light" panose="02000000000000000000" pitchFamily="2" charset="0"/>
                  <a:ea typeface="Roboto Light" panose="02000000000000000000" pitchFamily="2" charset="0"/>
                </a:rPr>
                <a:t>Vitamin</a:t>
              </a:r>
              <a:r>
                <a:rPr lang="fr-FR" sz="1100" dirty="0">
                  <a:solidFill>
                    <a:prstClr val="black"/>
                  </a:solidFill>
                  <a:latin typeface="Roboto Light" panose="02000000000000000000" pitchFamily="2" charset="0"/>
                  <a:ea typeface="Roboto Light" panose="02000000000000000000" pitchFamily="2" charset="0"/>
                </a:rPr>
                <a:t> PP</a:t>
              </a:r>
            </a:p>
            <a:p>
              <a:pPr algn="ctr">
                <a:defRPr/>
              </a:pPr>
              <a:r>
                <a:rPr lang="fr-FR" sz="1100" b="1" dirty="0" err="1">
                  <a:solidFill>
                    <a:prstClr val="black"/>
                  </a:solidFill>
                  <a:latin typeface="Roboto Light" panose="02000000000000000000" pitchFamily="2" charset="0"/>
                  <a:ea typeface="Roboto Light" panose="02000000000000000000" pitchFamily="2" charset="0"/>
                </a:rPr>
                <a:t>Hydrating</a:t>
              </a:r>
              <a:endParaRPr lang="fr-FR" sz="1100" dirty="0">
                <a:solidFill>
                  <a:prstClr val="black"/>
                </a:solidFill>
                <a:latin typeface="Roboto Light" panose="02000000000000000000" pitchFamily="2" charset="0"/>
                <a:ea typeface="Roboto Light" panose="02000000000000000000" pitchFamily="2" charset="0"/>
              </a:endParaRPr>
            </a:p>
          </p:txBody>
        </p:sp>
        <p:pic>
          <p:nvPicPr>
            <p:cNvPr id="9" name="Image 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357469" y="5119194"/>
              <a:ext cx="962082" cy="865232"/>
            </a:xfrm>
            <a:prstGeom prst="ellipse">
              <a:avLst/>
            </a:prstGeom>
          </p:spPr>
        </p:pic>
      </p:grpSp>
      <p:pic>
        <p:nvPicPr>
          <p:cNvPr id="10" name="Image 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071258" y="4574090"/>
            <a:ext cx="751712" cy="1031317"/>
          </a:xfrm>
          <a:prstGeom prst="ellipse">
            <a:avLst/>
          </a:prstGeom>
        </p:spPr>
      </p:pic>
      <p:pic>
        <p:nvPicPr>
          <p:cNvPr id="11" name="Image 10"/>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rot="403981">
            <a:off x="2814743" y="4046934"/>
            <a:ext cx="1045955" cy="920640"/>
          </a:xfrm>
          <a:prstGeom prst="ellipse">
            <a:avLst/>
          </a:prstGeom>
        </p:spPr>
      </p:pic>
      <p:pic>
        <p:nvPicPr>
          <p:cNvPr id="34" name="Image 33"/>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725772" y="4507252"/>
            <a:ext cx="762910" cy="1046681"/>
          </a:xfrm>
          <a:prstGeom prst="ellipse">
            <a:avLst/>
          </a:prstGeom>
        </p:spPr>
      </p:pic>
      <p:pic>
        <p:nvPicPr>
          <p:cNvPr id="35" name="Image 34"/>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324701" y="4594882"/>
            <a:ext cx="1129682" cy="1015960"/>
          </a:xfrm>
          <a:prstGeom prst="ellipse">
            <a:avLst/>
          </a:prstGeom>
        </p:spPr>
      </p:pic>
      <p:pic>
        <p:nvPicPr>
          <p:cNvPr id="33" name="Image 32"/>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21320" y="4715253"/>
            <a:ext cx="2115213" cy="630680"/>
          </a:xfrm>
          <a:prstGeom prst="ellipse">
            <a:avLst/>
          </a:prstGeom>
        </p:spPr>
      </p:pic>
      <p:sp>
        <p:nvSpPr>
          <p:cNvPr id="36" name="Rectangle 35"/>
          <p:cNvSpPr/>
          <p:nvPr/>
        </p:nvSpPr>
        <p:spPr>
          <a:xfrm>
            <a:off x="-190815" y="5452893"/>
            <a:ext cx="2678880" cy="769441"/>
          </a:xfrm>
          <a:prstGeom prst="rect">
            <a:avLst/>
          </a:prstGeom>
        </p:spPr>
        <p:txBody>
          <a:bodyPr wrap="square">
            <a:spAutoFit/>
          </a:bodyPr>
          <a:lstStyle/>
          <a:p>
            <a:pPr algn="ctr">
              <a:defRPr/>
            </a:pPr>
            <a:r>
              <a:rPr lang="fr-FR" sz="1100" dirty="0" err="1">
                <a:solidFill>
                  <a:prstClr val="black"/>
                </a:solidFill>
                <a:latin typeface="Roboto Light" panose="02000000000000000000" pitchFamily="2" charset="0"/>
                <a:ea typeface="Roboto Light" panose="02000000000000000000" pitchFamily="2" charset="0"/>
              </a:rPr>
              <a:t>Organic</a:t>
            </a:r>
            <a:r>
              <a:rPr lang="fr-FR" sz="1100" dirty="0">
                <a:solidFill>
                  <a:prstClr val="black"/>
                </a:solidFill>
                <a:latin typeface="Roboto Light" panose="02000000000000000000" pitchFamily="2" charset="0"/>
                <a:ea typeface="Roboto Light" panose="02000000000000000000" pitchFamily="2" charset="0"/>
              </a:rPr>
              <a:t> Inca </a:t>
            </a:r>
            <a:r>
              <a:rPr lang="fr-FR" sz="1100" dirty="0" err="1">
                <a:solidFill>
                  <a:prstClr val="black"/>
                </a:solidFill>
                <a:latin typeface="Roboto Light" panose="02000000000000000000" pitchFamily="2" charset="0"/>
                <a:ea typeface="Roboto Light" panose="02000000000000000000" pitchFamily="2" charset="0"/>
              </a:rPr>
              <a:t>Inchi</a:t>
            </a:r>
            <a:r>
              <a:rPr lang="fr-FR" sz="1100" dirty="0">
                <a:solidFill>
                  <a:prstClr val="black"/>
                </a:solidFill>
                <a:latin typeface="Roboto Light" panose="02000000000000000000" pitchFamily="2" charset="0"/>
                <a:ea typeface="Roboto Light" panose="02000000000000000000" pitchFamily="2" charset="0"/>
              </a:rPr>
              <a:t> </a:t>
            </a:r>
            <a:r>
              <a:rPr lang="fr-FR" sz="1100" dirty="0" err="1">
                <a:solidFill>
                  <a:prstClr val="black"/>
                </a:solidFill>
                <a:latin typeface="Roboto Light" panose="02000000000000000000" pitchFamily="2" charset="0"/>
                <a:ea typeface="Roboto Light" panose="02000000000000000000" pitchFamily="2" charset="0"/>
              </a:rPr>
              <a:t>oil</a:t>
            </a:r>
            <a:endParaRPr lang="fr-FR" sz="1100" dirty="0">
              <a:solidFill>
                <a:prstClr val="black"/>
              </a:solidFill>
              <a:latin typeface="Roboto Light" panose="02000000000000000000" pitchFamily="2" charset="0"/>
              <a:ea typeface="Roboto Light" panose="02000000000000000000" pitchFamily="2" charset="0"/>
            </a:endParaRPr>
          </a:p>
          <a:p>
            <a:pPr algn="ctr">
              <a:defRPr/>
            </a:pPr>
            <a:r>
              <a:rPr lang="en-US" sz="1100" b="1" dirty="0">
                <a:solidFill>
                  <a:prstClr val="black"/>
                </a:solidFill>
                <a:latin typeface="Roboto Light" panose="02000000000000000000" pitchFamily="2" charset="0"/>
                <a:ea typeface="Roboto Light" panose="02000000000000000000" pitchFamily="2" charset="0"/>
              </a:rPr>
              <a:t>Rich in EFAs </a:t>
            </a:r>
          </a:p>
          <a:p>
            <a:pPr algn="ctr">
              <a:defRPr/>
            </a:pPr>
            <a:r>
              <a:rPr lang="en-US" sz="1100" b="1" dirty="0">
                <a:solidFill>
                  <a:prstClr val="black"/>
                </a:solidFill>
                <a:latin typeface="Roboto Light" panose="02000000000000000000" pitchFamily="2" charset="0"/>
                <a:ea typeface="Roboto Light" panose="02000000000000000000" pitchFamily="2" charset="0"/>
              </a:rPr>
              <a:t>Nourishing</a:t>
            </a:r>
          </a:p>
          <a:p>
            <a:pPr algn="ctr">
              <a:defRPr/>
            </a:pPr>
            <a:r>
              <a:rPr lang="en-US" sz="1100" b="1" dirty="0">
                <a:solidFill>
                  <a:prstClr val="black"/>
                </a:solidFill>
                <a:latin typeface="Roboto Light" panose="02000000000000000000" pitchFamily="2" charset="0"/>
                <a:ea typeface="Roboto Light" panose="02000000000000000000" pitchFamily="2" charset="0"/>
              </a:rPr>
              <a:t>Repairing</a:t>
            </a:r>
            <a:endParaRPr lang="fr-FR" sz="1100" dirty="0">
              <a:solidFill>
                <a:prstClr val="black"/>
              </a:solidFill>
              <a:latin typeface="Roboto Light" panose="02000000000000000000" pitchFamily="2" charset="0"/>
              <a:ea typeface="Roboto Light" panose="02000000000000000000" pitchFamily="2" charset="0"/>
            </a:endParaRPr>
          </a:p>
        </p:txBody>
      </p:sp>
      <p:sp>
        <p:nvSpPr>
          <p:cNvPr id="29" name="Titre 2">
            <a:extLst>
              <a:ext uri="{FF2B5EF4-FFF2-40B4-BE49-F238E27FC236}">
                <a16:creationId xmlns:a16="http://schemas.microsoft.com/office/drawing/2014/main" id="{FBA4295E-7815-4545-BC38-72766A2C887B}"/>
              </a:ext>
            </a:extLst>
          </p:cNvPr>
          <p:cNvSpPr txBox="1">
            <a:spLocks/>
          </p:cNvSpPr>
          <p:nvPr/>
        </p:nvSpPr>
        <p:spPr>
          <a:xfrm>
            <a:off x="1242591" y="245722"/>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2800" dirty="0">
                <a:solidFill>
                  <a:srgbClr val="3E3E3E"/>
                </a:solidFill>
                <a:latin typeface="KyivType Sans2" panose="00000500000000000000" pitchFamily="50" charset="0"/>
              </a:rPr>
            </a:br>
            <a:r>
              <a:rPr lang="en-US" sz="4000" dirty="0">
                <a:solidFill>
                  <a:srgbClr val="3E3E3E"/>
                </a:solidFill>
                <a:latin typeface="KyivType Sans2" panose="00000500000000000000" pitchFamily="50" charset="0"/>
              </a:rPr>
              <a:t>NUTRI DEFENSE</a:t>
            </a:r>
            <a:endParaRPr lang="fr-FR" sz="28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367510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par>
                                <p:cTn id="44" presetID="10" presetClass="entr" presetSubtype="0"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par>
                                <p:cTn id="47" presetID="10"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2"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Capture d’écran 2015-04-02 à 18.21.38.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803474" y="2584838"/>
            <a:ext cx="6496372" cy="1688323"/>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3077101468"/>
              </p:ext>
            </p:extLst>
          </p:nvPr>
        </p:nvGraphicFramePr>
        <p:xfrm>
          <a:off x="2063551" y="2228448"/>
          <a:ext cx="7080449" cy="3604317"/>
        </p:xfrm>
        <a:graphic>
          <a:graphicData uri="http://schemas.openxmlformats.org/drawingml/2006/table">
            <a:tbl>
              <a:tblPr firstRow="1" bandRow="1">
                <a:tableStyleId>{D27102A9-8310-4765-A935-A1911B00CA55}</a:tableStyleId>
              </a:tblPr>
              <a:tblGrid>
                <a:gridCol w="1510922">
                  <a:extLst>
                    <a:ext uri="{9D8B030D-6E8A-4147-A177-3AD203B41FA5}">
                      <a16:colId xmlns:a16="http://schemas.microsoft.com/office/drawing/2014/main" val="20000"/>
                    </a:ext>
                  </a:extLst>
                </a:gridCol>
                <a:gridCol w="5569527">
                  <a:extLst>
                    <a:ext uri="{9D8B030D-6E8A-4147-A177-3AD203B41FA5}">
                      <a16:colId xmlns:a16="http://schemas.microsoft.com/office/drawing/2014/main" val="20001"/>
                    </a:ext>
                  </a:extLst>
                </a:gridCol>
              </a:tblGrid>
              <a:tr h="839841">
                <a:tc>
                  <a:txBody>
                    <a:bodyPr/>
                    <a:lstStyle/>
                    <a:p>
                      <a:r>
                        <a:rPr lang="fr-FR" sz="1400" b="0" dirty="0">
                          <a:solidFill>
                            <a:schemeClr val="tx1">
                              <a:lumMod val="75000"/>
                              <a:lumOff val="25000"/>
                            </a:schemeClr>
                          </a:solidFill>
                          <a:latin typeface="Roboto Light" panose="02000000000000000000" pitchFamily="2" charset="0"/>
                          <a:ea typeface="Roboto Light" panose="02000000000000000000" pitchFamily="2" charset="0"/>
                        </a:rPr>
                        <a:t>Origin</a:t>
                      </a:r>
                    </a:p>
                  </a:txBody>
                  <a:tcPr anchor="ctr">
                    <a:lnB w="12700" cap="flat" cmpd="sng" algn="ctr">
                      <a:solidFill>
                        <a:srgbClr val="7030A0"/>
                      </a:solidFill>
                      <a:prstDash val="solid"/>
                      <a:round/>
                      <a:headEnd type="none" w="med" len="med"/>
                      <a:tailEnd type="none" w="med" len="med"/>
                    </a:lnB>
                    <a:solidFill>
                      <a:srgbClr val="FCF1E8"/>
                    </a:solidFill>
                  </a:tcPr>
                </a:tc>
                <a:tc>
                  <a:txBody>
                    <a:bodyPr/>
                    <a:lstStyle/>
                    <a:p>
                      <a:pPr marL="0" lvl="0" indent="0" defTabSz="914239">
                        <a:buFont typeface="Courier New" pitchFamily="49" charset="0"/>
                        <a:buNone/>
                        <a:defRPr/>
                      </a:pPr>
                      <a:r>
                        <a:rPr lang="en-US" sz="1400" b="0" dirty="0">
                          <a:solidFill>
                            <a:prstClr val="black">
                              <a:lumMod val="65000"/>
                              <a:lumOff val="35000"/>
                            </a:prstClr>
                          </a:solidFill>
                          <a:latin typeface="Roboto Light" panose="02000000000000000000" pitchFamily="2" charset="0"/>
                          <a:ea typeface="Roboto Light" panose="02000000000000000000" pitchFamily="2" charset="0"/>
                        </a:rPr>
                        <a:t>A plant native to the Amazon rainforest used by the indigenous people for its multiple nutrients. The oil is produced from the seeds of the plant. </a:t>
                      </a:r>
                    </a:p>
                  </a:txBody>
                  <a:tcPr anchor="ctr">
                    <a:lnB w="12700" cap="flat" cmpd="sng" algn="ctr">
                      <a:solidFill>
                        <a:srgbClr val="7030A0"/>
                      </a:solidFill>
                      <a:prstDash val="solid"/>
                      <a:round/>
                      <a:headEnd type="none" w="med" len="med"/>
                      <a:tailEnd type="none" w="med" len="med"/>
                    </a:lnB>
                    <a:solidFill>
                      <a:srgbClr val="FCF1E8"/>
                    </a:solidFill>
                  </a:tcPr>
                </a:tc>
                <a:extLst>
                  <a:ext uri="{0D108BD9-81ED-4DB2-BD59-A6C34878D82A}">
                    <a16:rowId xmlns:a16="http://schemas.microsoft.com/office/drawing/2014/main" val="10000"/>
                  </a:ext>
                </a:extLst>
              </a:tr>
              <a:tr h="839841">
                <a:tc>
                  <a:txBody>
                    <a:bodyPr/>
                    <a:lstStyle/>
                    <a:p>
                      <a:r>
                        <a:rPr lang="fr-FR" sz="1400" dirty="0" err="1">
                          <a:solidFill>
                            <a:schemeClr val="tx1">
                              <a:lumMod val="75000"/>
                              <a:lumOff val="25000"/>
                            </a:schemeClr>
                          </a:solidFill>
                          <a:latin typeface="Roboto Light" panose="02000000000000000000" pitchFamily="2" charset="0"/>
                          <a:ea typeface="Roboto Light" panose="02000000000000000000" pitchFamily="2" charset="0"/>
                        </a:rPr>
                        <a:t>Ingredients</a:t>
                      </a:r>
                      <a:endParaRPr lang="fr-FR" sz="1400" dirty="0">
                        <a:solidFill>
                          <a:schemeClr val="tx1">
                            <a:lumMod val="75000"/>
                            <a:lumOff val="25000"/>
                          </a:schemeClr>
                        </a:solidFill>
                        <a:latin typeface="Roboto Light" panose="02000000000000000000" pitchFamily="2" charset="0"/>
                        <a:ea typeface="Roboto Light" panose="02000000000000000000" pitchFamily="2" charset="0"/>
                      </a:endParaRPr>
                    </a:p>
                  </a:txBody>
                  <a:tcPr anchor="ct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CF1E8"/>
                    </a:solidFill>
                  </a:tcPr>
                </a:tc>
                <a:tc>
                  <a:txBody>
                    <a:bodyPr/>
                    <a:lstStyle/>
                    <a:p>
                      <a:pPr marL="342839" lvl="0" indent="-342839" defTabSz="914239">
                        <a:buFont typeface="Courier New" pitchFamily="49" charset="0"/>
                        <a:buNone/>
                        <a:defRPr/>
                      </a:pPr>
                      <a:r>
                        <a:rPr lang="fr-FR" sz="1400" dirty="0" err="1">
                          <a:solidFill>
                            <a:prstClr val="black">
                              <a:lumMod val="65000"/>
                              <a:lumOff val="35000"/>
                            </a:prstClr>
                          </a:solidFill>
                          <a:latin typeface="Roboto Light" panose="02000000000000000000" pitchFamily="2" charset="0"/>
                          <a:ea typeface="Roboto Light" panose="02000000000000000000" pitchFamily="2" charset="0"/>
                        </a:rPr>
                        <a:t>Oil</a:t>
                      </a:r>
                      <a:r>
                        <a:rPr lang="fr-FR" sz="1400" dirty="0">
                          <a:solidFill>
                            <a:prstClr val="black">
                              <a:lumMod val="65000"/>
                              <a:lumOff val="35000"/>
                            </a:prstClr>
                          </a:solidFill>
                          <a:latin typeface="Roboto Light" panose="02000000000000000000" pitchFamily="2" charset="0"/>
                          <a:ea typeface="Roboto Light" panose="02000000000000000000" pitchFamily="2" charset="0"/>
                        </a:rPr>
                        <a:t> </a:t>
                      </a:r>
                      <a:r>
                        <a:rPr lang="fr-FR" sz="1400" dirty="0" err="1">
                          <a:solidFill>
                            <a:prstClr val="black">
                              <a:lumMod val="65000"/>
                              <a:lumOff val="35000"/>
                            </a:prstClr>
                          </a:solidFill>
                          <a:latin typeface="Roboto Light" panose="02000000000000000000" pitchFamily="2" charset="0"/>
                          <a:ea typeface="Roboto Light" panose="02000000000000000000" pitchFamily="2" charset="0"/>
                        </a:rPr>
                        <a:t>richest</a:t>
                      </a:r>
                      <a:r>
                        <a:rPr lang="fr-FR" sz="1400" dirty="0">
                          <a:solidFill>
                            <a:prstClr val="black">
                              <a:lumMod val="65000"/>
                              <a:lumOff val="35000"/>
                            </a:prstClr>
                          </a:solidFill>
                          <a:latin typeface="Roboto Light" panose="02000000000000000000" pitchFamily="2" charset="0"/>
                          <a:ea typeface="Roboto Light" panose="02000000000000000000" pitchFamily="2" charset="0"/>
                        </a:rPr>
                        <a:t> in </a:t>
                      </a:r>
                      <a:r>
                        <a:rPr lang="fr-FR" sz="1400" b="1" dirty="0">
                          <a:solidFill>
                            <a:prstClr val="black">
                              <a:lumMod val="65000"/>
                              <a:lumOff val="35000"/>
                            </a:prstClr>
                          </a:solidFill>
                          <a:latin typeface="Roboto Light" panose="02000000000000000000" pitchFamily="2" charset="0"/>
                          <a:ea typeface="Roboto Light" panose="02000000000000000000" pitchFamily="2" charset="0"/>
                        </a:rPr>
                        <a:t>essential </a:t>
                      </a:r>
                      <a:r>
                        <a:rPr lang="fr-FR" sz="1400" b="1" dirty="0" err="1">
                          <a:solidFill>
                            <a:prstClr val="black">
                              <a:lumMod val="65000"/>
                              <a:lumOff val="35000"/>
                            </a:prstClr>
                          </a:solidFill>
                          <a:latin typeface="Roboto Light" panose="02000000000000000000" pitchFamily="2" charset="0"/>
                          <a:ea typeface="Roboto Light" panose="02000000000000000000" pitchFamily="2" charset="0"/>
                        </a:rPr>
                        <a:t>fatty</a:t>
                      </a:r>
                      <a:r>
                        <a:rPr lang="fr-FR" sz="1400" b="1" dirty="0">
                          <a:solidFill>
                            <a:prstClr val="black">
                              <a:lumMod val="65000"/>
                              <a:lumOff val="35000"/>
                            </a:prstClr>
                          </a:solidFill>
                          <a:latin typeface="Roboto Light" panose="02000000000000000000" pitchFamily="2" charset="0"/>
                          <a:ea typeface="Roboto Light" panose="02000000000000000000" pitchFamily="2" charset="0"/>
                        </a:rPr>
                        <a:t> </a:t>
                      </a:r>
                      <a:r>
                        <a:rPr lang="fr-FR" sz="1400" b="1" dirty="0" err="1">
                          <a:solidFill>
                            <a:prstClr val="black">
                              <a:lumMod val="65000"/>
                              <a:lumOff val="35000"/>
                            </a:prstClr>
                          </a:solidFill>
                          <a:latin typeface="Roboto Light" panose="02000000000000000000" pitchFamily="2" charset="0"/>
                          <a:ea typeface="Roboto Light" panose="02000000000000000000" pitchFamily="2" charset="0"/>
                        </a:rPr>
                        <a:t>acids</a:t>
                      </a:r>
                      <a:r>
                        <a:rPr lang="fr-FR" sz="1400" b="1" dirty="0">
                          <a:solidFill>
                            <a:prstClr val="black">
                              <a:lumMod val="65000"/>
                              <a:lumOff val="35000"/>
                            </a:prstClr>
                          </a:solidFill>
                          <a:latin typeface="Roboto Light" panose="02000000000000000000" pitchFamily="2" charset="0"/>
                          <a:ea typeface="Roboto Light" panose="02000000000000000000" pitchFamily="2" charset="0"/>
                        </a:rPr>
                        <a:t> (</a:t>
                      </a:r>
                      <a:r>
                        <a:rPr lang="fr-FR" sz="1400" b="1" dirty="0" err="1">
                          <a:solidFill>
                            <a:prstClr val="black">
                              <a:lumMod val="65000"/>
                              <a:lumOff val="35000"/>
                            </a:prstClr>
                          </a:solidFill>
                          <a:latin typeface="Roboto Light" panose="02000000000000000000" pitchFamily="2" charset="0"/>
                          <a:ea typeface="Roboto Light" panose="02000000000000000000" pitchFamily="2" charset="0"/>
                        </a:rPr>
                        <a:t>EFAs</a:t>
                      </a:r>
                      <a:r>
                        <a:rPr lang="fr-FR" sz="1400" b="1" dirty="0">
                          <a:solidFill>
                            <a:prstClr val="black">
                              <a:lumMod val="65000"/>
                              <a:lumOff val="35000"/>
                            </a:prstClr>
                          </a:solidFill>
                          <a:latin typeface="Roboto Light" panose="02000000000000000000" pitchFamily="2" charset="0"/>
                          <a:ea typeface="Roboto Light" panose="02000000000000000000" pitchFamily="2" charset="0"/>
                        </a:rPr>
                        <a:t>)</a:t>
                      </a:r>
                    </a:p>
                    <a:p>
                      <a:pPr marL="342839" lvl="0" indent="-342839" defTabSz="914239">
                        <a:buFont typeface="Courier New" pitchFamily="49" charset="0"/>
                        <a:buNone/>
                        <a:defRPr/>
                      </a:pPr>
                      <a:r>
                        <a:rPr lang="fr-FR" sz="1400" dirty="0">
                          <a:solidFill>
                            <a:prstClr val="black">
                              <a:lumMod val="65000"/>
                              <a:lumOff val="35000"/>
                            </a:prstClr>
                          </a:solidFill>
                          <a:latin typeface="Roboto Light" panose="02000000000000000000" pitchFamily="2" charset="0"/>
                          <a:ea typeface="Roboto Light" panose="02000000000000000000" pitchFamily="2" charset="0"/>
                        </a:rPr>
                        <a:t>Made up of 80% </a:t>
                      </a:r>
                      <a:r>
                        <a:rPr lang="fr-FR" sz="1400" dirty="0" err="1">
                          <a:solidFill>
                            <a:prstClr val="black">
                              <a:lumMod val="65000"/>
                              <a:lumOff val="35000"/>
                            </a:prstClr>
                          </a:solidFill>
                          <a:latin typeface="Roboto Light" panose="02000000000000000000" pitchFamily="2" charset="0"/>
                          <a:ea typeface="Roboto Light" panose="02000000000000000000" pitchFamily="2" charset="0"/>
                        </a:rPr>
                        <a:t>EFAs</a:t>
                      </a:r>
                      <a:r>
                        <a:rPr lang="fr-FR" sz="1400" dirty="0">
                          <a:solidFill>
                            <a:prstClr val="black">
                              <a:lumMod val="65000"/>
                              <a:lumOff val="35000"/>
                            </a:prstClr>
                          </a:solidFill>
                          <a:latin typeface="Roboto Light" panose="02000000000000000000" pitchFamily="2" charset="0"/>
                          <a:ea typeface="Roboto Light" panose="02000000000000000000" pitchFamily="2" charset="0"/>
                        </a:rPr>
                        <a:t> (</a:t>
                      </a:r>
                      <a:r>
                        <a:rPr lang="fr-FR" sz="1400" b="1" dirty="0" err="1">
                          <a:solidFill>
                            <a:prstClr val="black">
                              <a:lumMod val="65000"/>
                              <a:lumOff val="35000"/>
                            </a:prstClr>
                          </a:solidFill>
                          <a:latin typeface="Roboto Light" panose="02000000000000000000" pitchFamily="2" charset="0"/>
                          <a:ea typeface="Roboto Light" panose="02000000000000000000" pitchFamily="2" charset="0"/>
                        </a:rPr>
                        <a:t>omega</a:t>
                      </a:r>
                      <a:r>
                        <a:rPr lang="fr-FR" sz="1400" b="1" dirty="0">
                          <a:solidFill>
                            <a:prstClr val="black">
                              <a:lumMod val="65000"/>
                              <a:lumOff val="35000"/>
                            </a:prstClr>
                          </a:solidFill>
                          <a:latin typeface="Roboto Light" panose="02000000000000000000" pitchFamily="2" charset="0"/>
                          <a:ea typeface="Roboto Light" panose="02000000000000000000" pitchFamily="2" charset="0"/>
                        </a:rPr>
                        <a:t> 3 and 6</a:t>
                      </a:r>
                      <a:r>
                        <a:rPr lang="fr-FR" sz="1400" dirty="0">
                          <a:solidFill>
                            <a:prstClr val="black">
                              <a:lumMod val="65000"/>
                              <a:lumOff val="35000"/>
                            </a:prstClr>
                          </a:solidFill>
                          <a:latin typeface="Roboto Light" panose="02000000000000000000" pitchFamily="2" charset="0"/>
                          <a:ea typeface="Roboto Light" panose="02000000000000000000" pitchFamily="2" charset="0"/>
                        </a:rPr>
                        <a:t>)</a:t>
                      </a:r>
                    </a:p>
                    <a:p>
                      <a:pPr marL="342839" lvl="0" indent="-342839" defTabSz="914239">
                        <a:defRPr/>
                      </a:pPr>
                      <a:r>
                        <a:rPr lang="en-US" sz="1400" kern="1200" dirty="0">
                          <a:solidFill>
                            <a:prstClr val="black">
                              <a:lumMod val="65000"/>
                              <a:lumOff val="35000"/>
                            </a:prstClr>
                          </a:solidFill>
                          <a:latin typeface="Roboto Light" panose="02000000000000000000" pitchFamily="2" charset="0"/>
                          <a:ea typeface="Roboto Light" panose="02000000000000000000" pitchFamily="2" charset="0"/>
                        </a:rPr>
                        <a:t>Also contains </a:t>
                      </a:r>
                      <a:r>
                        <a:rPr lang="en-US" sz="1400" b="1" kern="1200" dirty="0">
                          <a:solidFill>
                            <a:prstClr val="black">
                              <a:lumMod val="65000"/>
                              <a:lumOff val="35000"/>
                            </a:prstClr>
                          </a:solidFill>
                          <a:latin typeface="Roboto Light" panose="02000000000000000000" pitchFamily="2" charset="0"/>
                          <a:ea typeface="Roboto Light" panose="02000000000000000000" pitchFamily="2" charset="0"/>
                        </a:rPr>
                        <a:t>omega 9 fatty acids</a:t>
                      </a:r>
                    </a:p>
                  </a:txBody>
                  <a:tcPr anchor="ct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CF1E8"/>
                    </a:solidFill>
                  </a:tcPr>
                </a:tc>
                <a:extLst>
                  <a:ext uri="{0D108BD9-81ED-4DB2-BD59-A6C34878D82A}">
                    <a16:rowId xmlns:a16="http://schemas.microsoft.com/office/drawing/2014/main" val="10001"/>
                  </a:ext>
                </a:extLst>
              </a:tr>
              <a:tr h="1329748">
                <a:tc>
                  <a:txBody>
                    <a:bodyPr/>
                    <a:lstStyle/>
                    <a:p>
                      <a:r>
                        <a:rPr lang="fr-FR" sz="1400" dirty="0" err="1">
                          <a:solidFill>
                            <a:schemeClr val="tx1">
                              <a:lumMod val="75000"/>
                              <a:lumOff val="25000"/>
                            </a:schemeClr>
                          </a:solidFill>
                          <a:latin typeface="Roboto Light" panose="02000000000000000000" pitchFamily="2" charset="0"/>
                          <a:ea typeface="Roboto Light" panose="02000000000000000000" pitchFamily="2" charset="0"/>
                        </a:rPr>
                        <a:t>Properties</a:t>
                      </a:r>
                      <a:endParaRPr lang="fr-FR" sz="1400" dirty="0">
                        <a:solidFill>
                          <a:schemeClr val="tx1">
                            <a:lumMod val="75000"/>
                            <a:lumOff val="25000"/>
                          </a:schemeClr>
                        </a:solidFill>
                        <a:latin typeface="Roboto Light" panose="02000000000000000000" pitchFamily="2" charset="0"/>
                        <a:ea typeface="Roboto Light" panose="02000000000000000000" pitchFamily="2" charset="0"/>
                      </a:endParaRPr>
                    </a:p>
                  </a:txBody>
                  <a:tcPr anchor="ct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CF1E8"/>
                    </a:solidFill>
                  </a:tcPr>
                </a:tc>
                <a:tc>
                  <a:txBody>
                    <a:bodyPr/>
                    <a:lstStyle/>
                    <a:p>
                      <a:pPr marL="342839" indent="-342839" defTabSz="914239">
                        <a:buFontTx/>
                        <a:buNone/>
                        <a:defRPr/>
                      </a:pPr>
                      <a:r>
                        <a:rPr lang="fr-FR" sz="1400" b="1" dirty="0" err="1">
                          <a:solidFill>
                            <a:prstClr val="black">
                              <a:lumMod val="65000"/>
                              <a:lumOff val="35000"/>
                            </a:prstClr>
                          </a:solidFill>
                          <a:latin typeface="Roboto Light" panose="02000000000000000000" pitchFamily="2" charset="0"/>
                          <a:ea typeface="Roboto Light" panose="02000000000000000000" pitchFamily="2" charset="0"/>
                        </a:rPr>
                        <a:t>Rebuilds</a:t>
                      </a:r>
                      <a:r>
                        <a:rPr lang="fr-FR" sz="1400" b="1" dirty="0">
                          <a:solidFill>
                            <a:prstClr val="black">
                              <a:lumMod val="65000"/>
                              <a:lumOff val="35000"/>
                            </a:prstClr>
                          </a:solidFill>
                          <a:latin typeface="Roboto Light" panose="02000000000000000000" pitchFamily="2" charset="0"/>
                          <a:ea typeface="Roboto Light" panose="02000000000000000000" pitchFamily="2" charset="0"/>
                        </a:rPr>
                        <a:t> skin </a:t>
                      </a:r>
                      <a:r>
                        <a:rPr lang="fr-FR" sz="1400" b="1" dirty="0" err="1">
                          <a:solidFill>
                            <a:prstClr val="black">
                              <a:lumMod val="65000"/>
                              <a:lumOff val="35000"/>
                            </a:prstClr>
                          </a:solidFill>
                          <a:latin typeface="Roboto Light" panose="02000000000000000000" pitchFamily="2" charset="0"/>
                          <a:ea typeface="Roboto Light" panose="02000000000000000000" pitchFamily="2" charset="0"/>
                        </a:rPr>
                        <a:t>barrier</a:t>
                      </a:r>
                      <a:r>
                        <a:rPr lang="fr-FR" sz="1400" b="1" dirty="0">
                          <a:solidFill>
                            <a:prstClr val="black">
                              <a:lumMod val="65000"/>
                              <a:lumOff val="35000"/>
                            </a:prstClr>
                          </a:solidFill>
                          <a:latin typeface="Roboto Light" panose="02000000000000000000" pitchFamily="2" charset="0"/>
                          <a:ea typeface="Roboto Light" panose="02000000000000000000" pitchFamily="2" charset="0"/>
                        </a:rPr>
                        <a:t> </a:t>
                      </a:r>
                      <a:r>
                        <a:rPr lang="fr-FR" sz="1400" b="1" dirty="0" err="1">
                          <a:solidFill>
                            <a:prstClr val="black">
                              <a:lumMod val="65000"/>
                              <a:lumOff val="35000"/>
                            </a:prstClr>
                          </a:solidFill>
                          <a:latin typeface="Roboto Light" panose="02000000000000000000" pitchFamily="2" charset="0"/>
                          <a:ea typeface="Roboto Light" panose="02000000000000000000" pitchFamily="2" charset="0"/>
                        </a:rPr>
                        <a:t>lipids</a:t>
                      </a:r>
                      <a:r>
                        <a:rPr lang="fr-FR" sz="1400" dirty="0">
                          <a:solidFill>
                            <a:prstClr val="black">
                              <a:lumMod val="65000"/>
                              <a:lumOff val="35000"/>
                            </a:prstClr>
                          </a:solidFill>
                          <a:latin typeface="Roboto Light" panose="02000000000000000000" pitchFamily="2" charset="0"/>
                          <a:ea typeface="Roboto Light" panose="02000000000000000000" pitchFamily="2" charset="0"/>
                        </a:rPr>
                        <a:t>,</a:t>
                      </a:r>
                      <a:r>
                        <a:rPr lang="fr-FR" sz="1400" dirty="0">
                          <a:latin typeface="Roboto Light" panose="02000000000000000000" pitchFamily="2" charset="0"/>
                          <a:ea typeface="Roboto Light" panose="02000000000000000000" pitchFamily="2" charset="0"/>
                        </a:rPr>
                        <a:t> </a:t>
                      </a:r>
                      <a:r>
                        <a:rPr lang="fr-FR" sz="1400" dirty="0" err="1">
                          <a:solidFill>
                            <a:prstClr val="black">
                              <a:lumMod val="65000"/>
                              <a:lumOff val="35000"/>
                            </a:prstClr>
                          </a:solidFill>
                          <a:latin typeface="Roboto Light" panose="02000000000000000000" pitchFamily="2" charset="0"/>
                          <a:ea typeface="Roboto Light" panose="02000000000000000000" pitchFamily="2" charset="0"/>
                        </a:rPr>
                        <a:t>prevents</a:t>
                      </a:r>
                      <a:r>
                        <a:rPr lang="fr-FR" sz="1400" dirty="0">
                          <a:solidFill>
                            <a:prstClr val="black">
                              <a:lumMod val="65000"/>
                              <a:lumOff val="35000"/>
                            </a:prstClr>
                          </a:solidFill>
                          <a:latin typeface="Roboto Light" panose="02000000000000000000" pitchFamily="2" charset="0"/>
                          <a:ea typeface="Roboto Light" panose="02000000000000000000" pitchFamily="2" charset="0"/>
                        </a:rPr>
                        <a:t> inflammation, </a:t>
                      </a:r>
                      <a:r>
                        <a:rPr lang="fr-FR" sz="1400" dirty="0" err="1">
                          <a:solidFill>
                            <a:prstClr val="black">
                              <a:lumMod val="65000"/>
                              <a:lumOff val="35000"/>
                            </a:prstClr>
                          </a:solidFill>
                          <a:latin typeface="Roboto Light" panose="02000000000000000000" pitchFamily="2" charset="0"/>
                          <a:ea typeface="Roboto Light" panose="02000000000000000000" pitchFamily="2" charset="0"/>
                        </a:rPr>
                        <a:t>redness</a:t>
                      </a:r>
                      <a:r>
                        <a:rPr lang="fr-FR" sz="1400" dirty="0">
                          <a:solidFill>
                            <a:prstClr val="black">
                              <a:lumMod val="65000"/>
                              <a:lumOff val="35000"/>
                            </a:prstClr>
                          </a:solidFill>
                          <a:latin typeface="Roboto Light" panose="02000000000000000000" pitchFamily="2" charset="0"/>
                          <a:ea typeface="Roboto Light" panose="02000000000000000000" pitchFamily="2" charset="0"/>
                        </a:rPr>
                        <a:t>, irritation</a:t>
                      </a:r>
                    </a:p>
                    <a:p>
                      <a:pPr marL="342839" indent="-342839" defTabSz="914239">
                        <a:buFontTx/>
                        <a:buNone/>
                        <a:defRPr/>
                      </a:pPr>
                      <a:r>
                        <a:rPr lang="fr-FR" sz="1400" dirty="0">
                          <a:solidFill>
                            <a:prstClr val="black">
                              <a:lumMod val="65000"/>
                              <a:lumOff val="35000"/>
                            </a:prstClr>
                          </a:solidFill>
                          <a:latin typeface="Roboto Light" panose="02000000000000000000" pitchFamily="2" charset="0"/>
                          <a:ea typeface="Roboto Light" panose="02000000000000000000" pitchFamily="2" charset="0"/>
                        </a:rPr>
                        <a:t>Omega 3 </a:t>
                      </a:r>
                      <a:r>
                        <a:rPr lang="fr-FR" sz="1400" dirty="0">
                          <a:solidFill>
                            <a:prstClr val="black">
                              <a:lumMod val="65000"/>
                              <a:lumOff val="35000"/>
                            </a:prstClr>
                          </a:solidFill>
                          <a:latin typeface="Roboto Light" panose="02000000000000000000" pitchFamily="2" charset="0"/>
                          <a:ea typeface="Roboto Light" panose="02000000000000000000" pitchFamily="2" charset="0"/>
                          <a:sym typeface="Wingdings" pitchFamily="2" charset="2"/>
                        </a:rPr>
                        <a:t></a:t>
                      </a:r>
                      <a:r>
                        <a:rPr lang="fr-FR" sz="1400" dirty="0">
                          <a:latin typeface="Roboto Light" panose="02000000000000000000" pitchFamily="2" charset="0"/>
                          <a:ea typeface="Roboto Light" panose="02000000000000000000" pitchFamily="2" charset="0"/>
                        </a:rPr>
                        <a:t> </a:t>
                      </a:r>
                      <a:r>
                        <a:rPr lang="fr-FR" sz="1400" dirty="0">
                          <a:solidFill>
                            <a:prstClr val="black">
                              <a:lumMod val="65000"/>
                              <a:lumOff val="35000"/>
                            </a:prstClr>
                          </a:solidFill>
                          <a:latin typeface="Roboto Light" panose="02000000000000000000" pitchFamily="2" charset="0"/>
                          <a:ea typeface="Roboto Light" panose="02000000000000000000" pitchFamily="2" charset="0"/>
                          <a:sym typeface="Wingdings" pitchFamily="2" charset="2"/>
                        </a:rPr>
                        <a:t>anti-</a:t>
                      </a:r>
                      <a:r>
                        <a:rPr lang="fr-FR" sz="1400" dirty="0" err="1">
                          <a:solidFill>
                            <a:prstClr val="black">
                              <a:lumMod val="65000"/>
                              <a:lumOff val="35000"/>
                            </a:prstClr>
                          </a:solidFill>
                          <a:latin typeface="Roboto Light" panose="02000000000000000000" pitchFamily="2" charset="0"/>
                          <a:ea typeface="Roboto Light" panose="02000000000000000000" pitchFamily="2" charset="0"/>
                          <a:sym typeface="Wingdings" pitchFamily="2" charset="2"/>
                        </a:rPr>
                        <a:t>inflammatory</a:t>
                      </a:r>
                      <a:r>
                        <a:rPr lang="fr-FR" sz="1400" dirty="0">
                          <a:solidFill>
                            <a:prstClr val="black">
                              <a:lumMod val="65000"/>
                              <a:lumOff val="35000"/>
                            </a:prstClr>
                          </a:solidFill>
                          <a:latin typeface="Roboto Light" panose="02000000000000000000" pitchFamily="2" charset="0"/>
                          <a:ea typeface="Roboto Light" panose="02000000000000000000" pitchFamily="2" charset="0"/>
                          <a:sym typeface="Wingdings" pitchFamily="2" charset="2"/>
                        </a:rPr>
                        <a:t>,</a:t>
                      </a:r>
                      <a:r>
                        <a:rPr lang="fr-FR" sz="1400" baseline="0" dirty="0">
                          <a:solidFill>
                            <a:prstClr val="black">
                              <a:lumMod val="65000"/>
                              <a:lumOff val="35000"/>
                            </a:prstClr>
                          </a:solidFill>
                          <a:latin typeface="Roboto Light" panose="02000000000000000000" pitchFamily="2" charset="0"/>
                          <a:ea typeface="Roboto Light" panose="02000000000000000000" pitchFamily="2" charset="0"/>
                          <a:sym typeface="Wingdings" pitchFamily="2" charset="2"/>
                        </a:rPr>
                        <a:t> </a:t>
                      </a:r>
                      <a:r>
                        <a:rPr lang="fr-FR" sz="1400" baseline="0" dirty="0" err="1">
                          <a:solidFill>
                            <a:prstClr val="black">
                              <a:lumMod val="65000"/>
                              <a:lumOff val="35000"/>
                            </a:prstClr>
                          </a:solidFill>
                          <a:latin typeface="Roboto Light" panose="02000000000000000000" pitchFamily="2" charset="0"/>
                          <a:ea typeface="Roboto Light" panose="02000000000000000000" pitchFamily="2" charset="0"/>
                          <a:sym typeface="Wingdings" pitchFamily="2" charset="2"/>
                        </a:rPr>
                        <a:t>soothing</a:t>
                      </a:r>
                      <a:endParaRPr lang="fr-FR" sz="1400" dirty="0">
                        <a:solidFill>
                          <a:prstClr val="black">
                            <a:lumMod val="65000"/>
                            <a:lumOff val="35000"/>
                          </a:prstClr>
                        </a:solidFill>
                        <a:latin typeface="Roboto Light" panose="02000000000000000000" pitchFamily="2" charset="0"/>
                        <a:ea typeface="Roboto Light" panose="02000000000000000000" pitchFamily="2" charset="0"/>
                        <a:sym typeface="Wingdings" pitchFamily="2" charset="2"/>
                      </a:endParaRPr>
                    </a:p>
                    <a:p>
                      <a:pPr marL="342839" indent="-342839" defTabSz="914239">
                        <a:buFontTx/>
                        <a:buNone/>
                        <a:defRPr/>
                      </a:pPr>
                      <a:r>
                        <a:rPr lang="fr-FR" sz="1400" dirty="0">
                          <a:solidFill>
                            <a:prstClr val="black">
                              <a:lumMod val="65000"/>
                              <a:lumOff val="35000"/>
                            </a:prstClr>
                          </a:solidFill>
                          <a:latin typeface="Roboto Light" panose="02000000000000000000" pitchFamily="2" charset="0"/>
                          <a:ea typeface="Roboto Light" panose="02000000000000000000" pitchFamily="2" charset="0"/>
                          <a:sym typeface="Wingdings" pitchFamily="2" charset="2"/>
                        </a:rPr>
                        <a:t>Omega</a:t>
                      </a:r>
                      <a:r>
                        <a:rPr lang="fr-FR" sz="1400" baseline="0" dirty="0">
                          <a:solidFill>
                            <a:prstClr val="black">
                              <a:lumMod val="65000"/>
                              <a:lumOff val="35000"/>
                            </a:prstClr>
                          </a:solidFill>
                          <a:latin typeface="Roboto Light" panose="02000000000000000000" pitchFamily="2" charset="0"/>
                          <a:ea typeface="Roboto Light" panose="02000000000000000000" pitchFamily="2" charset="0"/>
                          <a:sym typeface="Wingdings" pitchFamily="2" charset="2"/>
                        </a:rPr>
                        <a:t> 6 </a:t>
                      </a:r>
                      <a:r>
                        <a:rPr lang="fr-FR" sz="1400" dirty="0">
                          <a:solidFill>
                            <a:prstClr val="black">
                              <a:lumMod val="65000"/>
                              <a:lumOff val="35000"/>
                            </a:prstClr>
                          </a:solidFill>
                          <a:latin typeface="Roboto Light" panose="02000000000000000000" pitchFamily="2" charset="0"/>
                          <a:ea typeface="Roboto Light" panose="02000000000000000000" pitchFamily="2" charset="0"/>
                          <a:sym typeface="Wingdings" pitchFamily="2" charset="2"/>
                        </a:rPr>
                        <a:t> </a:t>
                      </a:r>
                      <a:r>
                        <a:rPr lang="fr-FR" sz="1400" dirty="0" err="1">
                          <a:solidFill>
                            <a:prstClr val="black">
                              <a:lumMod val="65000"/>
                              <a:lumOff val="35000"/>
                            </a:prstClr>
                          </a:solidFill>
                          <a:latin typeface="Roboto Light" panose="02000000000000000000" pitchFamily="2" charset="0"/>
                          <a:ea typeface="Roboto Light" panose="02000000000000000000" pitchFamily="2" charset="0"/>
                          <a:sym typeface="Wingdings" pitchFamily="2" charset="2"/>
                        </a:rPr>
                        <a:t>softening</a:t>
                      </a:r>
                      <a:r>
                        <a:rPr lang="fr-FR" sz="1400" dirty="0">
                          <a:solidFill>
                            <a:prstClr val="black">
                              <a:lumMod val="65000"/>
                              <a:lumOff val="35000"/>
                            </a:prstClr>
                          </a:solidFill>
                          <a:latin typeface="Roboto Light" panose="02000000000000000000" pitchFamily="2" charset="0"/>
                          <a:ea typeface="Roboto Light" panose="02000000000000000000" pitchFamily="2" charset="0"/>
                          <a:sym typeface="Wingdings" pitchFamily="2" charset="2"/>
                        </a:rPr>
                        <a:t>, </a:t>
                      </a:r>
                      <a:r>
                        <a:rPr lang="fr-FR" sz="1400" dirty="0" err="1">
                          <a:solidFill>
                            <a:prstClr val="black">
                              <a:lumMod val="65000"/>
                              <a:lumOff val="35000"/>
                            </a:prstClr>
                          </a:solidFill>
                          <a:latin typeface="Roboto Light" panose="02000000000000000000" pitchFamily="2" charset="0"/>
                          <a:ea typeface="Roboto Light" panose="02000000000000000000" pitchFamily="2" charset="0"/>
                          <a:sym typeface="Wingdings" pitchFamily="2" charset="2"/>
                        </a:rPr>
                        <a:t>nourishing</a:t>
                      </a:r>
                      <a:endParaRPr lang="fr-FR" sz="1400" dirty="0">
                        <a:solidFill>
                          <a:prstClr val="black">
                            <a:lumMod val="65000"/>
                            <a:lumOff val="35000"/>
                          </a:prstClr>
                        </a:solidFill>
                        <a:latin typeface="Roboto Light" panose="02000000000000000000" pitchFamily="2" charset="0"/>
                        <a:ea typeface="Roboto Light" panose="02000000000000000000" pitchFamily="2" charset="0"/>
                        <a:sym typeface="Wingdings" pitchFamily="2" charset="2"/>
                      </a:endParaRPr>
                    </a:p>
                    <a:p>
                      <a:pPr marL="342839" indent="-342839" defTabSz="914239">
                        <a:buFontTx/>
                        <a:buNone/>
                        <a:defRPr/>
                      </a:pPr>
                      <a:r>
                        <a:rPr lang="fr-FR" sz="1400" dirty="0">
                          <a:solidFill>
                            <a:prstClr val="black">
                              <a:lumMod val="65000"/>
                              <a:lumOff val="35000"/>
                            </a:prstClr>
                          </a:solidFill>
                          <a:latin typeface="Roboto Light" panose="02000000000000000000" pitchFamily="2" charset="0"/>
                          <a:ea typeface="Roboto Light" panose="02000000000000000000" pitchFamily="2" charset="0"/>
                          <a:sym typeface="Wingdings" pitchFamily="2" charset="2"/>
                        </a:rPr>
                        <a:t>Omega 9 </a:t>
                      </a:r>
                      <a:r>
                        <a:rPr lang="fr-FR" sz="1400" dirty="0">
                          <a:latin typeface="Roboto Light" panose="02000000000000000000" pitchFamily="2" charset="0"/>
                          <a:ea typeface="Roboto Light" panose="02000000000000000000" pitchFamily="2" charset="0"/>
                        </a:rPr>
                        <a:t> </a:t>
                      </a:r>
                      <a:r>
                        <a:rPr lang="fr-FR" sz="1400" dirty="0" err="1">
                          <a:solidFill>
                            <a:prstClr val="black">
                              <a:lumMod val="65000"/>
                              <a:lumOff val="35000"/>
                            </a:prstClr>
                          </a:solidFill>
                          <a:latin typeface="Roboto Light" panose="02000000000000000000" pitchFamily="2" charset="0"/>
                          <a:ea typeface="Roboto Light" panose="02000000000000000000" pitchFamily="2" charset="0"/>
                        </a:rPr>
                        <a:t>softening</a:t>
                      </a:r>
                      <a:r>
                        <a:rPr lang="fr-FR" sz="1400" dirty="0">
                          <a:solidFill>
                            <a:prstClr val="black">
                              <a:lumMod val="65000"/>
                              <a:lumOff val="35000"/>
                            </a:prstClr>
                          </a:solidFill>
                          <a:latin typeface="Roboto Light" panose="02000000000000000000" pitchFamily="2" charset="0"/>
                          <a:ea typeface="Roboto Light" panose="02000000000000000000" pitchFamily="2" charset="0"/>
                        </a:rPr>
                        <a:t> ,</a:t>
                      </a:r>
                      <a:r>
                        <a:rPr lang="fr-FR" sz="1400" dirty="0" err="1">
                          <a:solidFill>
                            <a:prstClr val="black">
                              <a:lumMod val="65000"/>
                              <a:lumOff val="35000"/>
                            </a:prstClr>
                          </a:solidFill>
                          <a:latin typeface="Roboto Light" panose="02000000000000000000" pitchFamily="2" charset="0"/>
                          <a:ea typeface="Roboto Light" panose="02000000000000000000" pitchFamily="2" charset="0"/>
                        </a:rPr>
                        <a:t>nourishing</a:t>
                      </a:r>
                      <a:endParaRPr lang="fr-FR" sz="1400" dirty="0">
                        <a:solidFill>
                          <a:schemeClr val="tx1">
                            <a:lumMod val="75000"/>
                            <a:lumOff val="25000"/>
                          </a:schemeClr>
                        </a:solidFill>
                        <a:latin typeface="Roboto Light" panose="02000000000000000000" pitchFamily="2" charset="0"/>
                        <a:ea typeface="Roboto Light" panose="02000000000000000000" pitchFamily="2" charset="0"/>
                      </a:endParaRPr>
                    </a:p>
                  </a:txBody>
                  <a:tcPr anchor="ct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CF1E8"/>
                    </a:solidFill>
                  </a:tcPr>
                </a:tc>
                <a:extLst>
                  <a:ext uri="{0D108BD9-81ED-4DB2-BD59-A6C34878D82A}">
                    <a16:rowId xmlns:a16="http://schemas.microsoft.com/office/drawing/2014/main" val="10002"/>
                  </a:ext>
                </a:extLst>
              </a:tr>
              <a:tr h="594887">
                <a:tc>
                  <a:txBody>
                    <a:bodyPr/>
                    <a:lstStyle/>
                    <a:p>
                      <a:r>
                        <a:rPr lang="fr-FR" sz="1400" dirty="0">
                          <a:solidFill>
                            <a:schemeClr val="tx1">
                              <a:lumMod val="75000"/>
                              <a:lumOff val="25000"/>
                            </a:schemeClr>
                          </a:solidFill>
                          <a:latin typeface="Roboto Light" panose="02000000000000000000" pitchFamily="2" charset="0"/>
                          <a:ea typeface="Roboto Light" panose="02000000000000000000" pitchFamily="2" charset="0"/>
                        </a:rPr>
                        <a:t>Note:</a:t>
                      </a:r>
                    </a:p>
                  </a:txBody>
                  <a:tcPr anchor="ctr">
                    <a:lnT w="12700" cap="flat" cmpd="sng" algn="ctr">
                      <a:solidFill>
                        <a:srgbClr val="7030A0"/>
                      </a:solidFill>
                      <a:prstDash val="solid"/>
                      <a:round/>
                      <a:headEnd type="none" w="med" len="med"/>
                      <a:tailEnd type="none" w="med" len="med"/>
                    </a:lnT>
                    <a:solidFill>
                      <a:srgbClr val="FCF1E8"/>
                    </a:solidFill>
                  </a:tcPr>
                </a:tc>
                <a:tc>
                  <a:txBody>
                    <a:bodyPr/>
                    <a:lstStyle/>
                    <a:p>
                      <a:pPr marL="342839" lvl="0" indent="-342839" defTabSz="914239">
                        <a:defRPr/>
                      </a:pPr>
                      <a:r>
                        <a:rPr lang="fr-FR" sz="1400" dirty="0">
                          <a:solidFill>
                            <a:prstClr val="black">
                              <a:lumMod val="65000"/>
                              <a:lumOff val="35000"/>
                            </a:prstClr>
                          </a:solidFill>
                          <a:latin typeface="Roboto Light" panose="02000000000000000000" pitchFamily="2" charset="0"/>
                          <a:ea typeface="Roboto Light" panose="02000000000000000000" pitchFamily="2" charset="0"/>
                        </a:rPr>
                        <a:t>Cultivation of Inca </a:t>
                      </a:r>
                      <a:r>
                        <a:rPr lang="fr-FR" sz="1400" dirty="0" err="1">
                          <a:solidFill>
                            <a:prstClr val="black">
                              <a:lumMod val="65000"/>
                              <a:lumOff val="35000"/>
                            </a:prstClr>
                          </a:solidFill>
                          <a:latin typeface="Roboto Light" panose="02000000000000000000" pitchFamily="2" charset="0"/>
                          <a:ea typeface="Roboto Light" panose="02000000000000000000" pitchFamily="2" charset="0"/>
                        </a:rPr>
                        <a:t>Inchi</a:t>
                      </a:r>
                      <a:r>
                        <a:rPr lang="fr-FR" sz="1400" dirty="0">
                          <a:solidFill>
                            <a:prstClr val="black">
                              <a:lumMod val="65000"/>
                              <a:lumOff val="35000"/>
                            </a:prstClr>
                          </a:solidFill>
                          <a:latin typeface="Roboto Light" panose="02000000000000000000" pitchFamily="2" charset="0"/>
                          <a:ea typeface="Roboto Light" panose="02000000000000000000" pitchFamily="2" charset="0"/>
                        </a:rPr>
                        <a:t> plant and production of </a:t>
                      </a:r>
                      <a:r>
                        <a:rPr lang="fr-FR" sz="1400" dirty="0" err="1">
                          <a:solidFill>
                            <a:prstClr val="black">
                              <a:lumMod val="65000"/>
                              <a:lumOff val="35000"/>
                            </a:prstClr>
                          </a:solidFill>
                          <a:latin typeface="Roboto Light" panose="02000000000000000000" pitchFamily="2" charset="0"/>
                          <a:ea typeface="Roboto Light" panose="02000000000000000000" pitchFamily="2" charset="0"/>
                        </a:rPr>
                        <a:t>oil</a:t>
                      </a:r>
                      <a:endParaRPr lang="fr-FR" sz="1400" dirty="0">
                        <a:solidFill>
                          <a:prstClr val="black">
                            <a:lumMod val="65000"/>
                            <a:lumOff val="35000"/>
                          </a:prstClr>
                        </a:solidFill>
                        <a:latin typeface="Roboto Light" panose="02000000000000000000" pitchFamily="2" charset="0"/>
                        <a:ea typeface="Roboto Light" panose="02000000000000000000" pitchFamily="2" charset="0"/>
                      </a:endParaRPr>
                    </a:p>
                    <a:p>
                      <a:pPr marL="342839" lvl="0" indent="-342839" defTabSz="914239">
                        <a:defRPr/>
                      </a:pPr>
                      <a:r>
                        <a:rPr lang="fr-FR" sz="1400" dirty="0">
                          <a:solidFill>
                            <a:prstClr val="black">
                              <a:lumMod val="65000"/>
                              <a:lumOff val="35000"/>
                            </a:prstClr>
                          </a:solidFill>
                          <a:latin typeface="Roboto Light" panose="02000000000000000000" pitchFamily="2" charset="0"/>
                          <a:ea typeface="Roboto Light" panose="02000000000000000000" pitchFamily="2" charset="0"/>
                        </a:rPr>
                        <a:t> = </a:t>
                      </a:r>
                      <a:r>
                        <a:rPr lang="fr-FR" sz="1400" dirty="0" err="1">
                          <a:solidFill>
                            <a:prstClr val="black">
                              <a:lumMod val="65000"/>
                              <a:lumOff val="35000"/>
                            </a:prstClr>
                          </a:solidFill>
                          <a:latin typeface="Roboto Light" panose="02000000000000000000" pitchFamily="2" charset="0"/>
                          <a:ea typeface="Roboto Light" panose="02000000000000000000" pitchFamily="2" charset="0"/>
                        </a:rPr>
                        <a:t>object</a:t>
                      </a:r>
                      <a:r>
                        <a:rPr lang="fr-FR" sz="1400" dirty="0">
                          <a:solidFill>
                            <a:prstClr val="black">
                              <a:lumMod val="65000"/>
                              <a:lumOff val="35000"/>
                            </a:prstClr>
                          </a:solidFill>
                          <a:latin typeface="Roboto Light" panose="02000000000000000000" pitchFamily="2" charset="0"/>
                          <a:ea typeface="Roboto Light" panose="02000000000000000000" pitchFamily="2" charset="0"/>
                        </a:rPr>
                        <a:t> of a </a:t>
                      </a:r>
                      <a:r>
                        <a:rPr lang="fr-FR" sz="1400" b="1" dirty="0" err="1">
                          <a:solidFill>
                            <a:prstClr val="black">
                              <a:lumMod val="65000"/>
                              <a:lumOff val="35000"/>
                            </a:prstClr>
                          </a:solidFill>
                          <a:latin typeface="Roboto Light" panose="02000000000000000000" pitchFamily="2" charset="0"/>
                          <a:ea typeface="Roboto Light" panose="02000000000000000000" pitchFamily="2" charset="0"/>
                        </a:rPr>
                        <a:t>sustainable</a:t>
                      </a:r>
                      <a:r>
                        <a:rPr lang="fr-FR" sz="1400" b="1" dirty="0">
                          <a:solidFill>
                            <a:prstClr val="black">
                              <a:lumMod val="65000"/>
                              <a:lumOff val="35000"/>
                            </a:prstClr>
                          </a:solidFill>
                          <a:latin typeface="Roboto Light" panose="02000000000000000000" pitchFamily="2" charset="0"/>
                          <a:ea typeface="Roboto Light" panose="02000000000000000000" pitchFamily="2" charset="0"/>
                        </a:rPr>
                        <a:t> </a:t>
                      </a:r>
                      <a:r>
                        <a:rPr lang="fr-FR" sz="1400" b="1" dirty="0" err="1">
                          <a:solidFill>
                            <a:prstClr val="black">
                              <a:lumMod val="65000"/>
                              <a:lumOff val="35000"/>
                            </a:prstClr>
                          </a:solidFill>
                          <a:latin typeface="Roboto Light" panose="02000000000000000000" pitchFamily="2" charset="0"/>
                          <a:ea typeface="Roboto Light" panose="02000000000000000000" pitchFamily="2" charset="0"/>
                        </a:rPr>
                        <a:t>development</a:t>
                      </a:r>
                      <a:r>
                        <a:rPr lang="fr-FR" sz="1400" b="1" dirty="0">
                          <a:solidFill>
                            <a:prstClr val="black">
                              <a:lumMod val="65000"/>
                              <a:lumOff val="35000"/>
                            </a:prstClr>
                          </a:solidFill>
                          <a:latin typeface="Roboto Light" panose="02000000000000000000" pitchFamily="2" charset="0"/>
                          <a:ea typeface="Roboto Light" panose="02000000000000000000" pitchFamily="2" charset="0"/>
                        </a:rPr>
                        <a:t> program in </a:t>
                      </a:r>
                      <a:r>
                        <a:rPr lang="fr-FR" sz="1400" b="1" dirty="0" err="1">
                          <a:solidFill>
                            <a:prstClr val="black">
                              <a:lumMod val="65000"/>
                              <a:lumOff val="35000"/>
                            </a:prstClr>
                          </a:solidFill>
                          <a:latin typeface="Roboto Light" panose="02000000000000000000" pitchFamily="2" charset="0"/>
                          <a:ea typeface="Roboto Light" panose="02000000000000000000" pitchFamily="2" charset="0"/>
                        </a:rPr>
                        <a:t>Peru</a:t>
                      </a:r>
                      <a:endParaRPr lang="en-US" sz="1400" b="1" dirty="0">
                        <a:solidFill>
                          <a:schemeClr val="tx1">
                            <a:lumMod val="75000"/>
                            <a:lumOff val="25000"/>
                          </a:schemeClr>
                        </a:solidFill>
                        <a:latin typeface="Roboto Light" panose="02000000000000000000" pitchFamily="2" charset="0"/>
                        <a:ea typeface="Roboto Light" panose="02000000000000000000" pitchFamily="2" charset="0"/>
                      </a:endParaRPr>
                    </a:p>
                  </a:txBody>
                  <a:tcPr anchor="ctr">
                    <a:lnT w="12700" cap="flat" cmpd="sng" algn="ctr">
                      <a:solidFill>
                        <a:srgbClr val="7030A0"/>
                      </a:solidFill>
                      <a:prstDash val="solid"/>
                      <a:round/>
                      <a:headEnd type="none" w="med" len="med"/>
                      <a:tailEnd type="none" w="med" len="med"/>
                    </a:lnT>
                    <a:solidFill>
                      <a:srgbClr val="FCF1E8"/>
                    </a:solidFill>
                  </a:tcPr>
                </a:tc>
                <a:extLst>
                  <a:ext uri="{0D108BD9-81ED-4DB2-BD59-A6C34878D82A}">
                    <a16:rowId xmlns:a16="http://schemas.microsoft.com/office/drawing/2014/main" val="10003"/>
                  </a:ext>
                </a:extLst>
              </a:tr>
            </a:tbl>
          </a:graphicData>
        </a:graphic>
      </p:graphicFrame>
      <p:pic>
        <p:nvPicPr>
          <p:cNvPr id="14" name="Image 13" descr="logo_ecocert-a-intÇgre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25345" y="5602509"/>
            <a:ext cx="1273175" cy="823666"/>
          </a:xfrm>
          <a:prstGeom prst="rect">
            <a:avLst/>
          </a:prstGeom>
        </p:spPr>
      </p:pic>
      <p:pic>
        <p:nvPicPr>
          <p:cNvPr id="20" name="Image 19">
            <a:extLst>
              <a:ext uri="{FF2B5EF4-FFF2-40B4-BE49-F238E27FC236}">
                <a16:creationId xmlns:a16="http://schemas.microsoft.com/office/drawing/2014/main" id="{487A7356-8174-4299-940F-F6113E3094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8927" y="261252"/>
            <a:ext cx="2047296" cy="1792446"/>
          </a:xfrm>
          <a:prstGeom prst="rect">
            <a:avLst/>
          </a:prstGeom>
        </p:spPr>
      </p:pic>
      <p:sp>
        <p:nvSpPr>
          <p:cNvPr id="11" name="Rectangle 10">
            <a:extLst>
              <a:ext uri="{FF2B5EF4-FFF2-40B4-BE49-F238E27FC236}">
                <a16:creationId xmlns:a16="http://schemas.microsoft.com/office/drawing/2014/main" id="{78A831A6-1022-4A33-8A84-DDA5DD68B5F3}"/>
              </a:ext>
            </a:extLst>
          </p:cNvPr>
          <p:cNvSpPr/>
          <p:nvPr/>
        </p:nvSpPr>
        <p:spPr>
          <a:xfrm>
            <a:off x="170150" y="620591"/>
            <a:ext cx="3004850" cy="792163"/>
          </a:xfrm>
          <a:prstGeom prst="rect">
            <a:avLst/>
          </a:prstGeom>
          <a:solidFill>
            <a:srgbClr val="F7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ysClr val="windowText" lastClr="000000"/>
                </a:solidFill>
                <a:latin typeface="Roboto Light" panose="02000000000000000000" pitchFamily="2" charset="0"/>
                <a:ea typeface="Roboto Light" panose="02000000000000000000" pitchFamily="2" charset="0"/>
              </a:rPr>
              <a:t>FOCUS ON </a:t>
            </a:r>
            <a:r>
              <a:rPr lang="fr-FR" sz="2800" dirty="0">
                <a:solidFill>
                  <a:sysClr val="windowText" lastClr="000000"/>
                </a:solidFill>
                <a:latin typeface="Roboto Light" panose="02000000000000000000" pitchFamily="2" charset="0"/>
                <a:ea typeface="Roboto Light" panose="02000000000000000000" pitchFamily="2" charset="0"/>
              </a:rPr>
              <a:t>ACTIVE INGREDIENTS</a:t>
            </a:r>
          </a:p>
        </p:txBody>
      </p:sp>
      <p:sp>
        <p:nvSpPr>
          <p:cNvPr id="12" name="Rectangle 11">
            <a:extLst>
              <a:ext uri="{FF2B5EF4-FFF2-40B4-BE49-F238E27FC236}">
                <a16:creationId xmlns:a16="http://schemas.microsoft.com/office/drawing/2014/main" id="{17246390-0A44-47D5-9CC2-4D4E2356AA25}"/>
              </a:ext>
            </a:extLst>
          </p:cNvPr>
          <p:cNvSpPr/>
          <p:nvPr/>
        </p:nvSpPr>
        <p:spPr>
          <a:xfrm>
            <a:off x="2252948" y="442503"/>
            <a:ext cx="8784718" cy="923330"/>
          </a:xfrm>
          <a:prstGeom prst="rect">
            <a:avLst/>
          </a:prstGeom>
        </p:spPr>
        <p:txBody>
          <a:bodyPr wrap="square">
            <a:spAutoFit/>
          </a:bodyPr>
          <a:lstStyle/>
          <a:p>
            <a:pPr algn="ctr">
              <a:defRPr/>
            </a:pPr>
            <a:endParaRPr lang="en-US" sz="1400" dirty="0">
              <a:solidFill>
                <a:prstClr val="black"/>
              </a:solidFill>
              <a:latin typeface="Roboto Light" panose="02000000000000000000" pitchFamily="2" charset="0"/>
              <a:ea typeface="Roboto Light" panose="02000000000000000000" pitchFamily="2" charset="0"/>
            </a:endParaRPr>
          </a:p>
          <a:p>
            <a:pPr algn="ctr">
              <a:defRPr/>
            </a:pPr>
            <a:r>
              <a:rPr lang="en-US" sz="4000" dirty="0">
                <a:solidFill>
                  <a:prstClr val="black"/>
                </a:solidFill>
                <a:latin typeface="KyivType Sans2" panose="00000500000000000000" pitchFamily="50" charset="0"/>
                <a:ea typeface="Roboto Light" panose="02000000000000000000" pitchFamily="2" charset="0"/>
              </a:rPr>
              <a:t>ORGANIC INCA INCHI OIL</a:t>
            </a:r>
          </a:p>
        </p:txBody>
      </p:sp>
      <p:sp>
        <p:nvSpPr>
          <p:cNvPr id="13" name="ZoneTexte 12">
            <a:extLst>
              <a:ext uri="{FF2B5EF4-FFF2-40B4-BE49-F238E27FC236}">
                <a16:creationId xmlns:a16="http://schemas.microsoft.com/office/drawing/2014/main" id="{5208ABCE-3AE1-40AE-AFCC-C4EFB72C4FDF}"/>
              </a:ext>
            </a:extLst>
          </p:cNvPr>
          <p:cNvSpPr txBox="1"/>
          <p:nvPr/>
        </p:nvSpPr>
        <p:spPr>
          <a:xfrm>
            <a:off x="4580907" y="1524212"/>
            <a:ext cx="2211779" cy="369332"/>
          </a:xfrm>
          <a:prstGeom prst="rect">
            <a:avLst/>
          </a:prstGeom>
          <a:noFill/>
        </p:spPr>
        <p:txBody>
          <a:bodyPr wrap="square">
            <a:spAutoFit/>
          </a:bodyPr>
          <a:lstStyle/>
          <a:p>
            <a:r>
              <a:rPr lang="en-US" sz="1800" dirty="0">
                <a:solidFill>
                  <a:srgbClr val="3E3E3E"/>
                </a:solidFill>
                <a:latin typeface="KyivType Sans2" panose="00000500000000000000" pitchFamily="50" charset="0"/>
              </a:rPr>
              <a:t>NUTRI DEFENSE</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viesaineetzen.com/sites/default/files/Karite_111214_art.jpg?132387987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8045659" y="2591281"/>
            <a:ext cx="5978268" cy="1675438"/>
          </a:xfrm>
          <a:prstGeom prst="rect">
            <a:avLst/>
          </a:prstGeom>
          <a:noFill/>
        </p:spPr>
      </p:pic>
      <p:graphicFrame>
        <p:nvGraphicFramePr>
          <p:cNvPr id="9" name="Tableau 8"/>
          <p:cNvGraphicFramePr>
            <a:graphicFrameLocks noGrp="1"/>
          </p:cNvGraphicFramePr>
          <p:nvPr>
            <p:extLst>
              <p:ext uri="{D42A27DB-BD31-4B8C-83A1-F6EECF244321}">
                <p14:modId xmlns:p14="http://schemas.microsoft.com/office/powerpoint/2010/main" val="757363584"/>
              </p:ext>
            </p:extLst>
          </p:nvPr>
        </p:nvGraphicFramePr>
        <p:xfrm>
          <a:off x="2329523" y="2488683"/>
          <a:ext cx="6874296" cy="3009979"/>
        </p:xfrm>
        <a:graphic>
          <a:graphicData uri="http://schemas.openxmlformats.org/drawingml/2006/table">
            <a:tbl>
              <a:tblPr firstRow="1" bandRow="1">
                <a:tableStyleId>{D27102A9-8310-4765-A935-A1911B00CA55}</a:tableStyleId>
              </a:tblPr>
              <a:tblGrid>
                <a:gridCol w="1397350">
                  <a:extLst>
                    <a:ext uri="{9D8B030D-6E8A-4147-A177-3AD203B41FA5}">
                      <a16:colId xmlns:a16="http://schemas.microsoft.com/office/drawing/2014/main" val="20000"/>
                    </a:ext>
                  </a:extLst>
                </a:gridCol>
                <a:gridCol w="5476946">
                  <a:extLst>
                    <a:ext uri="{9D8B030D-6E8A-4147-A177-3AD203B41FA5}">
                      <a16:colId xmlns:a16="http://schemas.microsoft.com/office/drawing/2014/main" val="20001"/>
                    </a:ext>
                  </a:extLst>
                </a:gridCol>
              </a:tblGrid>
              <a:tr h="1089739">
                <a:tc>
                  <a:txBody>
                    <a:bodyPr/>
                    <a:lstStyle/>
                    <a:p>
                      <a:r>
                        <a:rPr lang="fr-FR" sz="1600" b="0" dirty="0">
                          <a:solidFill>
                            <a:schemeClr val="tx1">
                              <a:lumMod val="75000"/>
                              <a:lumOff val="25000"/>
                            </a:schemeClr>
                          </a:solidFill>
                          <a:latin typeface="Roboto Light" panose="02000000000000000000" pitchFamily="2" charset="0"/>
                          <a:ea typeface="Roboto Light" panose="02000000000000000000" pitchFamily="2" charset="0"/>
                        </a:rPr>
                        <a:t>Origin</a:t>
                      </a:r>
                      <a:endParaRPr lang="en-US" sz="1600" b="0" dirty="0">
                        <a:solidFill>
                          <a:schemeClr val="tx1">
                            <a:lumMod val="75000"/>
                            <a:lumOff val="25000"/>
                          </a:schemeClr>
                        </a:solidFill>
                        <a:latin typeface="Roboto Light" panose="02000000000000000000" pitchFamily="2" charset="0"/>
                        <a:ea typeface="Roboto Light" panose="02000000000000000000" pitchFamily="2" charset="0"/>
                      </a:endParaRPr>
                    </a:p>
                  </a:txBody>
                  <a:tcPr>
                    <a:lnB w="12700" cap="flat" cmpd="sng" algn="ctr">
                      <a:solidFill>
                        <a:srgbClr val="7030A0"/>
                      </a:solidFill>
                      <a:prstDash val="solid"/>
                      <a:round/>
                      <a:headEnd type="none" w="med" len="med"/>
                      <a:tailEnd type="none" w="med" len="med"/>
                    </a:lnB>
                    <a:solidFill>
                      <a:srgbClr val="FCF1E8"/>
                    </a:solidFill>
                  </a:tcPr>
                </a:tc>
                <a:tc>
                  <a:txBody>
                    <a:bodyPr/>
                    <a:lstStyle/>
                    <a:p>
                      <a:pPr marL="342839" indent="-342839">
                        <a:defRPr/>
                      </a:pPr>
                      <a:r>
                        <a:rPr lang="en-US" sz="1600" b="0" kern="1200" dirty="0">
                          <a:solidFill>
                            <a:schemeClr val="tx1">
                              <a:lumMod val="75000"/>
                              <a:lumOff val="25000"/>
                            </a:schemeClr>
                          </a:solidFill>
                          <a:latin typeface="Roboto Light" panose="02000000000000000000" pitchFamily="2" charset="0"/>
                          <a:ea typeface="Roboto Light" panose="02000000000000000000" pitchFamily="2" charset="0"/>
                        </a:rPr>
                        <a:t>Shea nut</a:t>
                      </a:r>
                      <a:r>
                        <a:rPr lang="fr-FR" sz="1600" b="0" dirty="0">
                          <a:solidFill>
                            <a:schemeClr val="tx1">
                              <a:lumMod val="75000"/>
                              <a:lumOff val="25000"/>
                            </a:schemeClr>
                          </a:solidFill>
                          <a:latin typeface="Roboto Light" panose="02000000000000000000" pitchFamily="2" charset="0"/>
                          <a:ea typeface="Roboto Light" panose="02000000000000000000" pitchFamily="2" charset="0"/>
                        </a:rPr>
                        <a:t>, the fruit of a tree widespread in the </a:t>
                      </a:r>
                      <a:r>
                        <a:rPr lang="fr-FR" sz="1600" b="0" dirty="0" err="1">
                          <a:solidFill>
                            <a:schemeClr val="tx1">
                              <a:lumMod val="75000"/>
                              <a:lumOff val="25000"/>
                            </a:schemeClr>
                          </a:solidFill>
                          <a:latin typeface="Roboto Light" panose="02000000000000000000" pitchFamily="2" charset="0"/>
                          <a:ea typeface="Roboto Light" panose="02000000000000000000" pitchFamily="2" charset="0"/>
                        </a:rPr>
                        <a:t>savannas</a:t>
                      </a:r>
                      <a:r>
                        <a:rPr lang="fr-FR" sz="1600" b="0" dirty="0">
                          <a:solidFill>
                            <a:schemeClr val="tx1">
                              <a:lumMod val="75000"/>
                              <a:lumOff val="25000"/>
                            </a:schemeClr>
                          </a:solidFill>
                          <a:latin typeface="Roboto Light" panose="02000000000000000000" pitchFamily="2" charset="0"/>
                          <a:ea typeface="Roboto Light" panose="02000000000000000000" pitchFamily="2" charset="0"/>
                        </a:rPr>
                        <a:t> of</a:t>
                      </a:r>
                    </a:p>
                    <a:p>
                      <a:pPr marL="342839" indent="-342839">
                        <a:defRPr/>
                      </a:pPr>
                      <a:r>
                        <a:rPr lang="fr-FR" sz="1600" b="0" dirty="0">
                          <a:solidFill>
                            <a:schemeClr val="tx1">
                              <a:lumMod val="75000"/>
                              <a:lumOff val="25000"/>
                            </a:schemeClr>
                          </a:solidFill>
                          <a:latin typeface="Roboto Light" panose="02000000000000000000" pitchFamily="2" charset="0"/>
                          <a:ea typeface="Roboto Light" panose="02000000000000000000" pitchFamily="2" charset="0"/>
                        </a:rPr>
                        <a:t>central Africa.</a:t>
                      </a:r>
                    </a:p>
                    <a:p>
                      <a:pPr marL="342839" indent="-342839">
                        <a:defRPr/>
                      </a:pPr>
                      <a:r>
                        <a:rPr lang="fr-FR" sz="1600" b="0" dirty="0">
                          <a:solidFill>
                            <a:schemeClr val="tx1">
                              <a:lumMod val="75000"/>
                              <a:lumOff val="25000"/>
                            </a:schemeClr>
                          </a:solidFill>
                          <a:latin typeface="Roboto Light" panose="02000000000000000000" pitchFamily="2" charset="0"/>
                          <a:ea typeface="Roboto Light" panose="02000000000000000000" pitchFamily="2" charset="0"/>
                        </a:rPr>
                        <a:t>The butter is produced by crushing, roasting </a:t>
                      </a:r>
                      <a:r>
                        <a:rPr lang="fr-FR" sz="1600" b="0" dirty="0" err="1">
                          <a:solidFill>
                            <a:schemeClr val="tx1">
                              <a:lumMod val="75000"/>
                              <a:lumOff val="25000"/>
                            </a:schemeClr>
                          </a:solidFill>
                          <a:latin typeface="Roboto Light" panose="02000000000000000000" pitchFamily="2" charset="0"/>
                          <a:ea typeface="Roboto Light" panose="02000000000000000000" pitchFamily="2" charset="0"/>
                        </a:rPr>
                        <a:t>then</a:t>
                      </a:r>
                      <a:r>
                        <a:rPr lang="fr-FR" sz="1600" b="0" dirty="0">
                          <a:solidFill>
                            <a:schemeClr val="tx1">
                              <a:lumMod val="75000"/>
                              <a:lumOff val="25000"/>
                            </a:schemeClr>
                          </a:solidFill>
                          <a:latin typeface="Roboto Light" panose="02000000000000000000" pitchFamily="2" charset="0"/>
                          <a:ea typeface="Roboto Light" panose="02000000000000000000" pitchFamily="2" charset="0"/>
                        </a:rPr>
                        <a:t> </a:t>
                      </a:r>
                      <a:r>
                        <a:rPr lang="en-US" sz="1600" b="0" kern="1200" dirty="0">
                          <a:solidFill>
                            <a:schemeClr val="tx1">
                              <a:lumMod val="75000"/>
                              <a:lumOff val="25000"/>
                            </a:schemeClr>
                          </a:solidFill>
                          <a:latin typeface="Roboto Light" panose="02000000000000000000" pitchFamily="2" charset="0"/>
                          <a:ea typeface="Roboto Light" panose="02000000000000000000" pitchFamily="2" charset="0"/>
                        </a:rPr>
                        <a:t>shaping</a:t>
                      </a:r>
                    </a:p>
                    <a:p>
                      <a:pPr marL="342839" indent="-342839">
                        <a:defRPr/>
                      </a:pPr>
                      <a:r>
                        <a:rPr lang="en-US" sz="1600" b="0" kern="1200" dirty="0">
                          <a:solidFill>
                            <a:schemeClr val="tx1">
                              <a:lumMod val="75000"/>
                              <a:lumOff val="25000"/>
                            </a:schemeClr>
                          </a:solidFill>
                          <a:latin typeface="Roboto Light" panose="02000000000000000000" pitchFamily="2" charset="0"/>
                          <a:ea typeface="Roboto Light" panose="02000000000000000000" pitchFamily="2" charset="0"/>
                        </a:rPr>
                        <a:t>the shea nuts</a:t>
                      </a:r>
                    </a:p>
                  </a:txBody>
                  <a:tcPr>
                    <a:lnB w="12700" cap="flat" cmpd="sng" algn="ctr">
                      <a:solidFill>
                        <a:srgbClr val="7030A0"/>
                      </a:solidFill>
                      <a:prstDash val="solid"/>
                      <a:round/>
                      <a:headEnd type="none" w="med" len="med"/>
                      <a:tailEnd type="none" w="med" len="med"/>
                    </a:lnB>
                    <a:solidFill>
                      <a:srgbClr val="FCF1E8"/>
                    </a:solidFill>
                  </a:tcPr>
                </a:tc>
                <a:extLst>
                  <a:ext uri="{0D108BD9-81ED-4DB2-BD59-A6C34878D82A}">
                    <a16:rowId xmlns:a16="http://schemas.microsoft.com/office/drawing/2014/main" val="10000"/>
                  </a:ext>
                </a:extLst>
              </a:tr>
              <a:tr h="773363">
                <a:tc>
                  <a:txBody>
                    <a:bodyPr/>
                    <a:lstStyle/>
                    <a:p>
                      <a:r>
                        <a:rPr lang="fr-FR" sz="1600" dirty="0">
                          <a:solidFill>
                            <a:schemeClr val="tx1">
                              <a:lumMod val="75000"/>
                              <a:lumOff val="25000"/>
                            </a:schemeClr>
                          </a:solidFill>
                          <a:latin typeface="Roboto Light" panose="02000000000000000000" pitchFamily="2" charset="0"/>
                          <a:ea typeface="Roboto Light" panose="02000000000000000000" pitchFamily="2" charset="0"/>
                        </a:rPr>
                        <a:t>Ingredients</a:t>
                      </a:r>
                      <a:endParaRPr lang="en-US" sz="1600" dirty="0">
                        <a:solidFill>
                          <a:schemeClr val="tx1">
                            <a:lumMod val="75000"/>
                            <a:lumOff val="25000"/>
                          </a:schemeClr>
                        </a:solidFill>
                        <a:latin typeface="Roboto Light" panose="02000000000000000000" pitchFamily="2" charset="0"/>
                        <a:ea typeface="Roboto Light" panose="02000000000000000000" pitchFamily="2" charset="0"/>
                      </a:endParaRPr>
                    </a:p>
                  </a:txBody>
                  <a:tcP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CF1E8"/>
                    </a:solidFill>
                  </a:tcPr>
                </a:tc>
                <a:tc>
                  <a:txBody>
                    <a:bodyPr/>
                    <a:lstStyle/>
                    <a:p>
                      <a:pPr marL="342839" indent="-342839">
                        <a:defRPr/>
                      </a:pPr>
                      <a:r>
                        <a:rPr lang="fr-FR" sz="1600" b="1" dirty="0">
                          <a:solidFill>
                            <a:schemeClr val="tx1">
                              <a:lumMod val="75000"/>
                              <a:lumOff val="25000"/>
                            </a:schemeClr>
                          </a:solidFill>
                          <a:latin typeface="Roboto Light" panose="02000000000000000000" pitchFamily="2" charset="0"/>
                          <a:ea typeface="Roboto Light" panose="02000000000000000000" pitchFamily="2" charset="0"/>
                        </a:rPr>
                        <a:t>High content of unsaponifiables</a:t>
                      </a:r>
                    </a:p>
                    <a:p>
                      <a:pPr marL="342839" indent="-342839">
                        <a:defRPr/>
                      </a:pPr>
                      <a:r>
                        <a:rPr lang="fr-FR" sz="1400" dirty="0">
                          <a:solidFill>
                            <a:schemeClr val="tx1">
                              <a:lumMod val="75000"/>
                              <a:lumOff val="25000"/>
                            </a:schemeClr>
                          </a:solidFill>
                          <a:latin typeface="Roboto Light" panose="02000000000000000000" pitchFamily="2" charset="0"/>
                          <a:ea typeface="Roboto Light" panose="02000000000000000000" pitchFamily="2" charset="0"/>
                        </a:rPr>
                        <a:t>+ antioxidant vitamins A and E</a:t>
                      </a:r>
                      <a:r>
                        <a:rPr sz="2000" dirty="0">
                          <a:latin typeface="Roboto Light" panose="02000000000000000000" pitchFamily="2" charset="0"/>
                          <a:ea typeface="Roboto Light" panose="02000000000000000000" pitchFamily="2" charset="0"/>
                        </a:rPr>
                        <a:t> </a:t>
                      </a:r>
                    </a:p>
                    <a:p>
                      <a:pPr marL="342839" indent="-342839">
                        <a:defRPr/>
                      </a:pPr>
                      <a:r>
                        <a:rPr lang="fr-FR" sz="1400" dirty="0">
                          <a:solidFill>
                            <a:schemeClr val="tx1">
                              <a:lumMod val="75000"/>
                              <a:lumOff val="25000"/>
                            </a:schemeClr>
                          </a:solidFill>
                          <a:latin typeface="Roboto Light" panose="02000000000000000000" pitchFamily="2" charset="0"/>
                          <a:ea typeface="Roboto Light" panose="02000000000000000000" pitchFamily="2" charset="0"/>
                        </a:rPr>
                        <a:t>+ rich in essential fatty acids (omega 3, 6, 9) </a:t>
                      </a:r>
                      <a:endParaRPr lang="en-US" sz="1400" dirty="0">
                        <a:solidFill>
                          <a:schemeClr val="tx1">
                            <a:lumMod val="75000"/>
                            <a:lumOff val="25000"/>
                          </a:schemeClr>
                        </a:solidFill>
                        <a:latin typeface="Roboto Light" panose="02000000000000000000" pitchFamily="2" charset="0"/>
                        <a:ea typeface="Roboto Light" panose="02000000000000000000" pitchFamily="2" charset="0"/>
                      </a:endParaRPr>
                    </a:p>
                  </a:txBody>
                  <a:tcP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CF1E8"/>
                    </a:solidFill>
                  </a:tcPr>
                </a:tc>
                <a:extLst>
                  <a:ext uri="{0D108BD9-81ED-4DB2-BD59-A6C34878D82A}">
                    <a16:rowId xmlns:a16="http://schemas.microsoft.com/office/drawing/2014/main" val="10001"/>
                  </a:ext>
                </a:extLst>
              </a:tr>
              <a:tr h="843669">
                <a:tc>
                  <a:txBody>
                    <a:bodyPr/>
                    <a:lstStyle/>
                    <a:p>
                      <a:r>
                        <a:rPr lang="fr-FR" sz="1600" dirty="0">
                          <a:solidFill>
                            <a:schemeClr val="tx1">
                              <a:lumMod val="75000"/>
                              <a:lumOff val="25000"/>
                            </a:schemeClr>
                          </a:solidFill>
                          <a:latin typeface="Roboto Light" panose="02000000000000000000" pitchFamily="2" charset="0"/>
                          <a:ea typeface="Roboto Light" panose="02000000000000000000" pitchFamily="2" charset="0"/>
                        </a:rPr>
                        <a:t>Properties</a:t>
                      </a:r>
                      <a:endParaRPr lang="en-US" sz="1600" dirty="0">
                        <a:solidFill>
                          <a:schemeClr val="tx1">
                            <a:lumMod val="75000"/>
                            <a:lumOff val="25000"/>
                          </a:schemeClr>
                        </a:solidFill>
                        <a:latin typeface="Roboto Light" panose="02000000000000000000" pitchFamily="2" charset="0"/>
                        <a:ea typeface="Roboto Light" panose="02000000000000000000" pitchFamily="2" charset="0"/>
                      </a:endParaRPr>
                    </a:p>
                  </a:txBody>
                  <a:tcPr>
                    <a:lnT w="12700" cap="flat" cmpd="sng" algn="ctr">
                      <a:solidFill>
                        <a:srgbClr val="7030A0"/>
                      </a:solidFill>
                      <a:prstDash val="solid"/>
                      <a:round/>
                      <a:headEnd type="none" w="med" len="med"/>
                      <a:tailEnd type="none" w="med" len="med"/>
                    </a:lnT>
                    <a:solidFill>
                      <a:srgbClr val="FCF1E8"/>
                    </a:solidFill>
                  </a:tcPr>
                </a:tc>
                <a:tc>
                  <a:txBody>
                    <a:bodyPr/>
                    <a:lstStyle/>
                    <a:p>
                      <a:pPr marL="342839" indent="-342839" defTabSz="914239">
                        <a:buFontTx/>
                        <a:buNone/>
                        <a:defRPr/>
                      </a:pPr>
                      <a:r>
                        <a:rPr lang="fr-FR" sz="1600" dirty="0">
                          <a:solidFill>
                            <a:schemeClr val="tx1">
                              <a:lumMod val="75000"/>
                              <a:lumOff val="25000"/>
                            </a:schemeClr>
                          </a:solidFill>
                          <a:latin typeface="Roboto Light" panose="02000000000000000000" pitchFamily="2" charset="0"/>
                          <a:ea typeface="Roboto Light" panose="02000000000000000000" pitchFamily="2" charset="0"/>
                        </a:rPr>
                        <a:t>Anti-inflammatory, soothes and </a:t>
                      </a:r>
                      <a:r>
                        <a:rPr lang="fr-FR" sz="1600" dirty="0" err="1">
                          <a:solidFill>
                            <a:schemeClr val="tx1">
                              <a:lumMod val="75000"/>
                              <a:lumOff val="25000"/>
                            </a:schemeClr>
                          </a:solidFill>
                          <a:latin typeface="Roboto Light" panose="02000000000000000000" pitchFamily="2" charset="0"/>
                          <a:ea typeface="Roboto Light" panose="02000000000000000000" pitchFamily="2" charset="0"/>
                        </a:rPr>
                        <a:t>relieves</a:t>
                      </a:r>
                      <a:r>
                        <a:rPr lang="fr-FR" sz="1600" dirty="0">
                          <a:solidFill>
                            <a:schemeClr val="tx1">
                              <a:lumMod val="75000"/>
                              <a:lumOff val="25000"/>
                            </a:schemeClr>
                          </a:solidFill>
                          <a:latin typeface="Roboto Light" panose="02000000000000000000" pitchFamily="2" charset="0"/>
                          <a:ea typeface="Roboto Light" panose="02000000000000000000" pitchFamily="2" charset="0"/>
                        </a:rPr>
                        <a:t> irritation</a:t>
                      </a:r>
                    </a:p>
                    <a:p>
                      <a:pPr marL="342839" indent="-342839" defTabSz="914239">
                        <a:buFontTx/>
                        <a:buNone/>
                        <a:defRPr/>
                      </a:pPr>
                      <a:r>
                        <a:rPr lang="fr-FR" sz="1600" dirty="0">
                          <a:solidFill>
                            <a:schemeClr val="tx1">
                              <a:lumMod val="75000"/>
                              <a:lumOff val="25000"/>
                            </a:schemeClr>
                          </a:solidFill>
                          <a:latin typeface="Roboto Light" panose="02000000000000000000" pitchFamily="2" charset="0"/>
                          <a:ea typeface="Roboto Light" panose="02000000000000000000" pitchFamily="2" charset="0"/>
                        </a:rPr>
                        <a:t>(phytosterols)</a:t>
                      </a:r>
                    </a:p>
                    <a:p>
                      <a:pPr marL="342839" indent="-342839">
                        <a:defRPr/>
                      </a:pPr>
                      <a:r>
                        <a:rPr lang="fr-FR" sz="1600" dirty="0">
                          <a:solidFill>
                            <a:schemeClr val="tx1">
                              <a:lumMod val="75000"/>
                              <a:lumOff val="25000"/>
                            </a:schemeClr>
                          </a:solidFill>
                          <a:latin typeface="Roboto Light" panose="02000000000000000000" pitchFamily="2" charset="0"/>
                          <a:ea typeface="Roboto Light" panose="02000000000000000000" pitchFamily="2" charset="0"/>
                        </a:rPr>
                        <a:t>Helps the healing process</a:t>
                      </a:r>
                    </a:p>
                    <a:p>
                      <a:pPr marL="342839" indent="-342839">
                        <a:defRPr/>
                      </a:pPr>
                      <a:r>
                        <a:rPr lang="fr-FR" sz="1600" dirty="0">
                          <a:solidFill>
                            <a:schemeClr val="tx1">
                              <a:lumMod val="75000"/>
                              <a:lumOff val="25000"/>
                            </a:schemeClr>
                          </a:solidFill>
                          <a:latin typeface="Roboto Light" panose="02000000000000000000" pitchFamily="2" charset="0"/>
                          <a:ea typeface="Roboto Light" panose="02000000000000000000" pitchFamily="2" charset="0"/>
                        </a:rPr>
                        <a:t>Hydrates and nourishes</a:t>
                      </a:r>
                      <a:endParaRPr lang="en-US" sz="1600" dirty="0">
                        <a:solidFill>
                          <a:schemeClr val="tx1">
                            <a:lumMod val="75000"/>
                            <a:lumOff val="25000"/>
                          </a:schemeClr>
                        </a:solidFill>
                        <a:latin typeface="Roboto Light" panose="02000000000000000000" pitchFamily="2" charset="0"/>
                        <a:ea typeface="Roboto Light" panose="02000000000000000000" pitchFamily="2" charset="0"/>
                      </a:endParaRPr>
                    </a:p>
                  </a:txBody>
                  <a:tcPr>
                    <a:lnT w="12700" cap="flat" cmpd="sng" algn="ctr">
                      <a:solidFill>
                        <a:srgbClr val="7030A0"/>
                      </a:solidFill>
                      <a:prstDash val="solid"/>
                      <a:round/>
                      <a:headEnd type="none" w="med" len="med"/>
                      <a:tailEnd type="none" w="med" len="med"/>
                    </a:lnT>
                    <a:solidFill>
                      <a:srgbClr val="FCF1E8"/>
                    </a:solidFill>
                  </a:tcPr>
                </a:tc>
                <a:extLst>
                  <a:ext uri="{0D108BD9-81ED-4DB2-BD59-A6C34878D82A}">
                    <a16:rowId xmlns:a16="http://schemas.microsoft.com/office/drawing/2014/main" val="10002"/>
                  </a:ext>
                </a:extLst>
              </a:tr>
            </a:tbl>
          </a:graphicData>
        </a:graphic>
      </p:graphicFrame>
      <p:pic>
        <p:nvPicPr>
          <p:cNvPr id="18" name="Image 17">
            <a:extLst>
              <a:ext uri="{FF2B5EF4-FFF2-40B4-BE49-F238E27FC236}">
                <a16:creationId xmlns:a16="http://schemas.microsoft.com/office/drawing/2014/main" id="{C38875CC-501A-45DB-A6B4-BE9D2F9BCC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8927" y="261252"/>
            <a:ext cx="2047296" cy="1792446"/>
          </a:xfrm>
          <a:prstGeom prst="rect">
            <a:avLst/>
          </a:prstGeom>
        </p:spPr>
      </p:pic>
      <p:sp>
        <p:nvSpPr>
          <p:cNvPr id="10" name="Rectangle 9">
            <a:extLst>
              <a:ext uri="{FF2B5EF4-FFF2-40B4-BE49-F238E27FC236}">
                <a16:creationId xmlns:a16="http://schemas.microsoft.com/office/drawing/2014/main" id="{FB415BAB-328C-4363-9602-3E2370465128}"/>
              </a:ext>
            </a:extLst>
          </p:cNvPr>
          <p:cNvSpPr/>
          <p:nvPr/>
        </p:nvSpPr>
        <p:spPr>
          <a:xfrm>
            <a:off x="170150" y="620591"/>
            <a:ext cx="3004850" cy="792163"/>
          </a:xfrm>
          <a:prstGeom prst="rect">
            <a:avLst/>
          </a:prstGeom>
          <a:solidFill>
            <a:srgbClr val="F7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ysClr val="windowText" lastClr="000000"/>
                </a:solidFill>
                <a:latin typeface="Roboto Light" panose="02000000000000000000" pitchFamily="2" charset="0"/>
                <a:ea typeface="Roboto Light" panose="02000000000000000000" pitchFamily="2" charset="0"/>
              </a:rPr>
              <a:t>FOCUS ON </a:t>
            </a:r>
            <a:r>
              <a:rPr lang="fr-FR" sz="2800" dirty="0">
                <a:solidFill>
                  <a:sysClr val="windowText" lastClr="000000"/>
                </a:solidFill>
                <a:latin typeface="Roboto Light" panose="02000000000000000000" pitchFamily="2" charset="0"/>
                <a:ea typeface="Roboto Light" panose="02000000000000000000" pitchFamily="2" charset="0"/>
              </a:rPr>
              <a:t>ACTIVE INGREDIENTS</a:t>
            </a:r>
          </a:p>
        </p:txBody>
      </p:sp>
      <p:sp>
        <p:nvSpPr>
          <p:cNvPr id="11" name="Titre 2">
            <a:extLst>
              <a:ext uri="{FF2B5EF4-FFF2-40B4-BE49-F238E27FC236}">
                <a16:creationId xmlns:a16="http://schemas.microsoft.com/office/drawing/2014/main" id="{A0420CDB-A3C3-442C-A2E3-2431AEB2457F}"/>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3E3E3E"/>
                </a:solidFill>
                <a:latin typeface="KyivType Sans2" panose="00000500000000000000" pitchFamily="50" charset="0"/>
              </a:rPr>
              <a:t>SHEA BUTTER</a:t>
            </a:r>
            <a:endParaRPr lang="fr-FR" sz="2800" dirty="0">
              <a:solidFill>
                <a:srgbClr val="3E3E3E"/>
              </a:solidFill>
              <a:latin typeface="KyivType Sans2" panose="00000500000000000000" pitchFamily="50" charset="0"/>
            </a:endParaRPr>
          </a:p>
        </p:txBody>
      </p:sp>
      <p:sp>
        <p:nvSpPr>
          <p:cNvPr id="13" name="ZoneTexte 12">
            <a:extLst>
              <a:ext uri="{FF2B5EF4-FFF2-40B4-BE49-F238E27FC236}">
                <a16:creationId xmlns:a16="http://schemas.microsoft.com/office/drawing/2014/main" id="{954E7603-0BCC-4094-B137-C64BFD5E4465}"/>
              </a:ext>
            </a:extLst>
          </p:cNvPr>
          <p:cNvSpPr txBox="1"/>
          <p:nvPr/>
        </p:nvSpPr>
        <p:spPr>
          <a:xfrm>
            <a:off x="4580907" y="1524212"/>
            <a:ext cx="2211779" cy="369332"/>
          </a:xfrm>
          <a:prstGeom prst="rect">
            <a:avLst/>
          </a:prstGeom>
          <a:noFill/>
        </p:spPr>
        <p:txBody>
          <a:bodyPr wrap="square">
            <a:spAutoFit/>
          </a:bodyPr>
          <a:lstStyle/>
          <a:p>
            <a:r>
              <a:rPr lang="en-US" sz="1800" dirty="0">
                <a:solidFill>
                  <a:srgbClr val="3E3E3E"/>
                </a:solidFill>
                <a:latin typeface="KyivType Sans2" panose="00000500000000000000" pitchFamily="50" charset="0"/>
              </a:rPr>
              <a:t>NUTRI DEFENSE</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Capture d’écran 2014-11-01 à 16.37.4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67956" y="4422431"/>
            <a:ext cx="1729539" cy="1284164"/>
          </a:xfrm>
          <a:prstGeom prst="rect">
            <a:avLst/>
          </a:prstGeom>
        </p:spPr>
      </p:pic>
      <p:pic>
        <p:nvPicPr>
          <p:cNvPr id="32" name="Picture 6" descr="http://jpkc.njau.edu.cn/spwswx/imgbank/tuku/Lactobacillus%20casei.jpg"/>
          <p:cNvPicPr>
            <a:picLocks noChangeAspect="1" noChangeArrowheads="1"/>
          </p:cNvPicPr>
          <p:nvPr/>
        </p:nvPicPr>
        <p:blipFill>
          <a:blip r:embed="rId4" cstate="screen"/>
          <a:srcRect/>
          <a:stretch>
            <a:fillRect/>
          </a:stretch>
        </p:blipFill>
        <p:spPr bwMode="auto">
          <a:xfrm>
            <a:off x="10069302" y="1470104"/>
            <a:ext cx="1690138" cy="1232903"/>
          </a:xfrm>
          <a:prstGeom prst="rect">
            <a:avLst/>
          </a:prstGeom>
          <a:noFill/>
          <a:ln w="9525">
            <a:noFill/>
            <a:miter lim="800000"/>
            <a:headEnd/>
            <a:tailEnd/>
          </a:ln>
        </p:spPr>
      </p:pic>
      <p:pic>
        <p:nvPicPr>
          <p:cNvPr id="33" name="Picture 2" descr="http://www.kedainutrisi.com/wp-content/uploads/2014/09/Lactobacillus-Acidophilu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69302" y="2910264"/>
            <a:ext cx="1696160" cy="1274005"/>
          </a:xfrm>
          <a:prstGeom prst="rect">
            <a:avLst/>
          </a:prstGeom>
          <a:noFill/>
        </p:spPr>
      </p:pic>
      <p:graphicFrame>
        <p:nvGraphicFramePr>
          <p:cNvPr id="10" name="Tableau 9"/>
          <p:cNvGraphicFramePr>
            <a:graphicFrameLocks noGrp="1"/>
          </p:cNvGraphicFramePr>
          <p:nvPr>
            <p:extLst>
              <p:ext uri="{D42A27DB-BD31-4B8C-83A1-F6EECF244321}">
                <p14:modId xmlns:p14="http://schemas.microsoft.com/office/powerpoint/2010/main" val="2747836812"/>
              </p:ext>
            </p:extLst>
          </p:nvPr>
        </p:nvGraphicFramePr>
        <p:xfrm>
          <a:off x="3477355" y="2703007"/>
          <a:ext cx="4752528" cy="2042160"/>
        </p:xfrm>
        <a:graphic>
          <a:graphicData uri="http://schemas.openxmlformats.org/drawingml/2006/table">
            <a:tbl>
              <a:tblPr firstRow="1" bandRow="1">
                <a:tableStyleId>{D27102A9-8310-4765-A935-A1911B00CA55}</a:tableStyleId>
              </a:tblPr>
              <a:tblGrid>
                <a:gridCol w="1728192">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tblGrid>
              <a:tr h="225192">
                <a:tc>
                  <a:txBody>
                    <a:bodyPr/>
                    <a:lstStyle/>
                    <a:p>
                      <a:endParaRPr lang="en-US" sz="1400" b="0" dirty="0">
                        <a:solidFill>
                          <a:schemeClr val="tx1">
                            <a:lumMod val="75000"/>
                            <a:lumOff val="25000"/>
                          </a:schemeClr>
                        </a:solidFill>
                        <a:latin typeface="Roboto Light" panose="02000000000000000000" pitchFamily="2" charset="0"/>
                        <a:ea typeface="Roboto Light" panose="02000000000000000000" pitchFamily="2" charset="0"/>
                      </a:endParaRPr>
                    </a:p>
                    <a:p>
                      <a:r>
                        <a:rPr lang="fr-FR" sz="1400" b="0" dirty="0">
                          <a:solidFill>
                            <a:schemeClr val="tx1">
                              <a:lumMod val="75000"/>
                              <a:lumOff val="25000"/>
                            </a:schemeClr>
                          </a:solidFill>
                          <a:latin typeface="Roboto Light" panose="02000000000000000000" pitchFamily="2" charset="0"/>
                          <a:ea typeface="Roboto Light" panose="02000000000000000000" pitchFamily="2" charset="0"/>
                        </a:rPr>
                        <a:t>Definition</a:t>
                      </a:r>
                    </a:p>
                  </a:txBody>
                  <a:tcPr>
                    <a:lnB w="12700" cap="flat" cmpd="sng" algn="ctr">
                      <a:solidFill>
                        <a:srgbClr val="7030A0"/>
                      </a:solidFill>
                      <a:prstDash val="solid"/>
                      <a:round/>
                      <a:headEnd type="none" w="med" len="med"/>
                      <a:tailEnd type="none" w="med" len="med"/>
                    </a:lnB>
                    <a:solidFill>
                      <a:srgbClr val="FCF1E8"/>
                    </a:solidFill>
                  </a:tcPr>
                </a:tc>
                <a:tc>
                  <a:txBody>
                    <a:bodyPr/>
                    <a:lstStyle/>
                    <a:p>
                      <a:pPr marL="342839" marR="0" indent="-342839" algn="l" defTabSz="914400" rtl="0" eaLnBrk="1" fontAlgn="auto" latinLnBrk="0" hangingPunct="1">
                        <a:lnSpc>
                          <a:spcPct val="100000"/>
                        </a:lnSpc>
                        <a:spcBef>
                          <a:spcPts val="0"/>
                        </a:spcBef>
                        <a:spcAft>
                          <a:spcPts val="0"/>
                        </a:spcAft>
                        <a:buClrTx/>
                        <a:buSzTx/>
                        <a:buFontTx/>
                        <a:buNone/>
                        <a:tabLst/>
                        <a:defRPr/>
                      </a:pPr>
                      <a:endParaRPr lang="en-US" altLang="fr-FR" sz="1400" dirty="0">
                        <a:solidFill>
                          <a:schemeClr val="tx1">
                            <a:lumMod val="65000"/>
                            <a:lumOff val="35000"/>
                          </a:schemeClr>
                        </a:solidFill>
                        <a:latin typeface="Roboto Light" panose="02000000000000000000" pitchFamily="2" charset="0"/>
                        <a:ea typeface="Roboto Light" panose="02000000000000000000" pitchFamily="2" charset="0"/>
                      </a:endParaRPr>
                    </a:p>
                    <a:p>
                      <a:pPr marL="342839" marR="0" indent="-342839" algn="l" defTabSz="914400" rtl="0" eaLnBrk="1" fontAlgn="auto" latinLnBrk="0" hangingPunct="1">
                        <a:lnSpc>
                          <a:spcPct val="100000"/>
                        </a:lnSpc>
                        <a:spcBef>
                          <a:spcPts val="0"/>
                        </a:spcBef>
                        <a:spcAft>
                          <a:spcPts val="0"/>
                        </a:spcAft>
                        <a:buClrTx/>
                        <a:buSzTx/>
                        <a:buFontTx/>
                        <a:buNone/>
                        <a:tabLst/>
                        <a:defRPr/>
                      </a:pPr>
                      <a:r>
                        <a:rPr lang="en-US" altLang="fr-FR" sz="1400" dirty="0">
                          <a:solidFill>
                            <a:schemeClr val="tx1">
                              <a:lumMod val="65000"/>
                              <a:lumOff val="35000"/>
                            </a:schemeClr>
                          </a:solidFill>
                          <a:latin typeface="Roboto Light" panose="02000000000000000000" pitchFamily="2" charset="0"/>
                          <a:ea typeface="Roboto Light" panose="02000000000000000000" pitchFamily="2" charset="0"/>
                        </a:rPr>
                        <a:t>Beneficial microorganisms </a:t>
                      </a:r>
                    </a:p>
                  </a:txBody>
                  <a:tcPr>
                    <a:lnB w="12700" cap="flat" cmpd="sng" algn="ctr">
                      <a:solidFill>
                        <a:srgbClr val="7030A0"/>
                      </a:solidFill>
                      <a:prstDash val="solid"/>
                      <a:round/>
                      <a:headEnd type="none" w="med" len="med"/>
                      <a:tailEnd type="none" w="med" len="med"/>
                    </a:lnB>
                    <a:solidFill>
                      <a:srgbClr val="FCF1E8"/>
                    </a:solidFill>
                  </a:tcPr>
                </a:tc>
                <a:extLst>
                  <a:ext uri="{0D108BD9-81ED-4DB2-BD59-A6C34878D82A}">
                    <a16:rowId xmlns:a16="http://schemas.microsoft.com/office/drawing/2014/main" val="10000"/>
                  </a:ext>
                </a:extLst>
              </a:tr>
              <a:tr h="614824">
                <a:tc>
                  <a:txBody>
                    <a:bodyPr/>
                    <a:lstStyle/>
                    <a:p>
                      <a:endParaRPr lang="en-US" sz="1400" dirty="0">
                        <a:solidFill>
                          <a:schemeClr val="tx1">
                            <a:lumMod val="75000"/>
                            <a:lumOff val="25000"/>
                          </a:schemeClr>
                        </a:solidFill>
                        <a:latin typeface="Roboto Light" panose="02000000000000000000" pitchFamily="2" charset="0"/>
                        <a:ea typeface="Roboto Light" panose="02000000000000000000" pitchFamily="2" charset="0"/>
                      </a:endParaRPr>
                    </a:p>
                    <a:p>
                      <a:r>
                        <a:rPr lang="fr-FR" sz="1400" dirty="0">
                          <a:solidFill>
                            <a:schemeClr val="tx1">
                              <a:lumMod val="75000"/>
                              <a:lumOff val="25000"/>
                            </a:schemeClr>
                          </a:solidFill>
                          <a:latin typeface="Roboto Light" panose="02000000000000000000" pitchFamily="2" charset="0"/>
                          <a:ea typeface="Roboto Light" panose="02000000000000000000" pitchFamily="2" charset="0"/>
                        </a:rPr>
                        <a:t>Ingredients</a:t>
                      </a:r>
                    </a:p>
                  </a:txBody>
                  <a:tcP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CF1E8"/>
                    </a:solidFill>
                  </a:tcPr>
                </a:tc>
                <a:tc>
                  <a:txBody>
                    <a:bodyPr/>
                    <a:lstStyle/>
                    <a:p>
                      <a:pPr marL="342839" marR="0" indent="-342839" algn="l" defTabSz="914400" rtl="0" eaLnBrk="1" fontAlgn="auto" latinLnBrk="0" hangingPunct="1">
                        <a:lnSpc>
                          <a:spcPct val="100000"/>
                        </a:lnSpc>
                        <a:spcBef>
                          <a:spcPts val="0"/>
                        </a:spcBef>
                        <a:spcAft>
                          <a:spcPts val="0"/>
                        </a:spcAft>
                        <a:buClrTx/>
                        <a:buSzTx/>
                        <a:buFontTx/>
                        <a:buNone/>
                        <a:tabLst/>
                        <a:defRPr/>
                      </a:pPr>
                      <a:endParaRPr lang="en-US" altLang="fr-FR" sz="1400" dirty="0">
                        <a:solidFill>
                          <a:schemeClr val="tx1">
                            <a:lumMod val="65000"/>
                            <a:lumOff val="35000"/>
                          </a:schemeClr>
                        </a:solidFill>
                        <a:latin typeface="Roboto Light" panose="02000000000000000000" pitchFamily="2" charset="0"/>
                        <a:ea typeface="Roboto Light" panose="020000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fr-FR" sz="1400" dirty="0">
                          <a:solidFill>
                            <a:schemeClr val="tx1">
                              <a:lumMod val="65000"/>
                              <a:lumOff val="35000"/>
                            </a:schemeClr>
                          </a:solidFill>
                          <a:latin typeface="Roboto Light" panose="02000000000000000000" pitchFamily="2" charset="0"/>
                          <a:ea typeface="Roboto Light" panose="02000000000000000000" pitchFamily="2" charset="0"/>
                        </a:rPr>
                        <a:t>Lactobacillus</a:t>
                      </a:r>
                      <a:r>
                        <a:rPr dirty="0">
                          <a:latin typeface="Roboto Light" panose="02000000000000000000" pitchFamily="2" charset="0"/>
                          <a:ea typeface="Roboto Light" panose="02000000000000000000" pitchFamily="2" charset="0"/>
                        </a:rPr>
                        <a:t> </a:t>
                      </a:r>
                      <a:r>
                        <a:rPr lang="en-US" altLang="fr-FR" sz="1400" dirty="0" err="1">
                          <a:solidFill>
                            <a:schemeClr val="tx1">
                              <a:lumMod val="65000"/>
                              <a:lumOff val="35000"/>
                            </a:schemeClr>
                          </a:solidFill>
                          <a:latin typeface="Roboto Light" panose="02000000000000000000" pitchFamily="2" charset="0"/>
                          <a:ea typeface="Roboto Light" panose="02000000000000000000" pitchFamily="2" charset="0"/>
                        </a:rPr>
                        <a:t>casei</a:t>
                      </a:r>
                      <a:r>
                        <a:rPr dirty="0">
                          <a:latin typeface="Roboto Light" panose="02000000000000000000" pitchFamily="2" charset="0"/>
                          <a:ea typeface="Roboto Light" panose="02000000000000000000" pitchFamily="2" charset="0"/>
                        </a:rPr>
                        <a:t> </a:t>
                      </a:r>
                      <a:r>
                        <a:rPr lang="en-US" altLang="fr-FR" sz="1400" dirty="0">
                          <a:solidFill>
                            <a:schemeClr val="tx1">
                              <a:lumMod val="65000"/>
                              <a:lumOff val="35000"/>
                            </a:schemeClr>
                          </a:solidFill>
                          <a:latin typeface="Roboto Light" panose="02000000000000000000" pitchFamily="2" charset="0"/>
                          <a:ea typeface="Roboto Light" panose="02000000000000000000" pitchFamily="2" charset="0"/>
                        </a:rPr>
                        <a:t>and Lactobacillus acidophilus strains</a:t>
                      </a:r>
                    </a:p>
                  </a:txBody>
                  <a:tcP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CF1E8"/>
                    </a:solidFill>
                  </a:tcPr>
                </a:tc>
                <a:extLst>
                  <a:ext uri="{0D108BD9-81ED-4DB2-BD59-A6C34878D82A}">
                    <a16:rowId xmlns:a16="http://schemas.microsoft.com/office/drawing/2014/main" val="10001"/>
                  </a:ext>
                </a:extLst>
              </a:tr>
              <a:tr h="370840">
                <a:tc>
                  <a:txBody>
                    <a:bodyPr/>
                    <a:lstStyle/>
                    <a:p>
                      <a:endParaRPr lang="en-US" sz="1400" dirty="0">
                        <a:solidFill>
                          <a:schemeClr val="tx1">
                            <a:lumMod val="75000"/>
                            <a:lumOff val="25000"/>
                          </a:schemeClr>
                        </a:solidFill>
                        <a:latin typeface="Roboto Light" panose="02000000000000000000" pitchFamily="2" charset="0"/>
                        <a:ea typeface="Roboto Light" panose="02000000000000000000" pitchFamily="2" charset="0"/>
                      </a:endParaRPr>
                    </a:p>
                    <a:p>
                      <a:r>
                        <a:rPr lang="fr-FR" sz="1400" dirty="0">
                          <a:solidFill>
                            <a:schemeClr val="tx1">
                              <a:lumMod val="75000"/>
                              <a:lumOff val="25000"/>
                            </a:schemeClr>
                          </a:solidFill>
                          <a:latin typeface="Roboto Light" panose="02000000000000000000" pitchFamily="2" charset="0"/>
                          <a:ea typeface="Roboto Light" panose="02000000000000000000" pitchFamily="2" charset="0"/>
                        </a:rPr>
                        <a:t>Properties</a:t>
                      </a:r>
                    </a:p>
                  </a:txBody>
                  <a:tcPr>
                    <a:lnT w="12700" cap="flat" cmpd="sng" algn="ctr">
                      <a:solidFill>
                        <a:srgbClr val="7030A0"/>
                      </a:solidFill>
                      <a:prstDash val="solid"/>
                      <a:round/>
                      <a:headEnd type="none" w="med" len="med"/>
                      <a:tailEnd type="none" w="med" len="med"/>
                    </a:lnT>
                    <a:solidFill>
                      <a:srgbClr val="FCF1E8"/>
                    </a:solidFill>
                  </a:tcPr>
                </a:tc>
                <a:tc>
                  <a:txBody>
                    <a:bodyPr/>
                    <a:lstStyle/>
                    <a:p>
                      <a:pPr lvl="0" algn="l"/>
                      <a:endParaRPr lang="en-US" altLang="fr-FR" sz="1400" kern="1200" dirty="0">
                        <a:solidFill>
                          <a:schemeClr val="tx1">
                            <a:lumMod val="65000"/>
                            <a:lumOff val="35000"/>
                          </a:schemeClr>
                        </a:solidFill>
                        <a:latin typeface="Roboto Light" panose="02000000000000000000" pitchFamily="2" charset="0"/>
                        <a:ea typeface="Roboto Light" panose="02000000000000000000" pitchFamily="2" charset="0"/>
                        <a:cs typeface="+mn-cs"/>
                      </a:endParaRPr>
                    </a:p>
                    <a:p>
                      <a:pPr lvl="0" algn="l"/>
                      <a:r>
                        <a:rPr lang="en-US" altLang="fr-FR" sz="1400" kern="1200" dirty="0">
                          <a:solidFill>
                            <a:schemeClr val="tx1">
                              <a:lumMod val="65000"/>
                              <a:lumOff val="35000"/>
                            </a:schemeClr>
                          </a:solidFill>
                          <a:latin typeface="Roboto Light" panose="02000000000000000000" pitchFamily="2" charset="0"/>
                          <a:ea typeface="Roboto Light" panose="02000000000000000000" pitchFamily="2" charset="0"/>
                          <a:cs typeface="+mn-cs"/>
                        </a:rPr>
                        <a:t>Boosts the skin’s defense mechanisms*</a:t>
                      </a:r>
                    </a:p>
                  </a:txBody>
                  <a:tcPr>
                    <a:lnT w="12700" cap="flat" cmpd="sng" algn="ctr">
                      <a:solidFill>
                        <a:srgbClr val="7030A0"/>
                      </a:solidFill>
                      <a:prstDash val="solid"/>
                      <a:round/>
                      <a:headEnd type="none" w="med" len="med"/>
                      <a:tailEnd type="none" w="med" len="med"/>
                    </a:lnT>
                    <a:solidFill>
                      <a:srgbClr val="FCF1E8"/>
                    </a:solidFill>
                  </a:tcPr>
                </a:tc>
                <a:extLst>
                  <a:ext uri="{0D108BD9-81ED-4DB2-BD59-A6C34878D82A}">
                    <a16:rowId xmlns:a16="http://schemas.microsoft.com/office/drawing/2014/main" val="10002"/>
                  </a:ext>
                </a:extLst>
              </a:tr>
            </a:tbl>
          </a:graphicData>
        </a:graphic>
      </p:graphicFrame>
      <p:sp>
        <p:nvSpPr>
          <p:cNvPr id="13" name="ZoneTexte 12"/>
          <p:cNvSpPr txBox="1"/>
          <p:nvPr/>
        </p:nvSpPr>
        <p:spPr>
          <a:xfrm>
            <a:off x="5728099" y="5408560"/>
            <a:ext cx="4752528" cy="307777"/>
          </a:xfrm>
          <a:prstGeom prst="rect">
            <a:avLst/>
          </a:prstGeom>
          <a:noFill/>
        </p:spPr>
        <p:txBody>
          <a:bodyPr wrap="square" rtlCol="0">
            <a:spAutoFit/>
          </a:bodyPr>
          <a:lstStyle/>
          <a:p>
            <a:r>
              <a:rPr lang="en-US" altLang="fr-FR" sz="1400" i="1" dirty="0">
                <a:solidFill>
                  <a:schemeClr val="tx1">
                    <a:lumMod val="65000"/>
                    <a:lumOff val="35000"/>
                  </a:schemeClr>
                </a:solidFill>
                <a:latin typeface="Roboto Light" panose="02000000000000000000" pitchFamily="2" charset="0"/>
                <a:ea typeface="Roboto Light" panose="02000000000000000000" pitchFamily="2" charset="0"/>
              </a:rPr>
              <a:t>*production of antimicrobial peptides of the epidermis </a:t>
            </a:r>
          </a:p>
        </p:txBody>
      </p:sp>
      <p:grpSp>
        <p:nvGrpSpPr>
          <p:cNvPr id="12" name="Groupe 11">
            <a:extLst>
              <a:ext uri="{FF2B5EF4-FFF2-40B4-BE49-F238E27FC236}">
                <a16:creationId xmlns:a16="http://schemas.microsoft.com/office/drawing/2014/main" id="{3C5A1188-6785-4264-BF29-05E5E2CFC796}"/>
              </a:ext>
            </a:extLst>
          </p:cNvPr>
          <p:cNvGrpSpPr/>
          <p:nvPr/>
        </p:nvGrpSpPr>
        <p:grpSpPr>
          <a:xfrm>
            <a:off x="170150" y="261252"/>
            <a:ext cx="3004850" cy="1792446"/>
            <a:chOff x="170150" y="375552"/>
            <a:chExt cx="3004850" cy="1792446"/>
          </a:xfrm>
        </p:grpSpPr>
        <p:pic>
          <p:nvPicPr>
            <p:cNvPr id="18" name="Image 17">
              <a:extLst>
                <a:ext uri="{FF2B5EF4-FFF2-40B4-BE49-F238E27FC236}">
                  <a16:creationId xmlns:a16="http://schemas.microsoft.com/office/drawing/2014/main" id="{BE0B8912-F4C0-4542-863E-6B0B410FD8A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8927" y="375552"/>
              <a:ext cx="2047296" cy="1792446"/>
            </a:xfrm>
            <a:prstGeom prst="rect">
              <a:avLst/>
            </a:prstGeom>
          </p:spPr>
        </p:pic>
        <p:sp>
          <p:nvSpPr>
            <p:cNvPr id="19" name="Rectangle 18">
              <a:extLst>
                <a:ext uri="{FF2B5EF4-FFF2-40B4-BE49-F238E27FC236}">
                  <a16:creationId xmlns:a16="http://schemas.microsoft.com/office/drawing/2014/main" id="{837469F8-F87F-4A01-9021-0D484F551300}"/>
                </a:ext>
              </a:extLst>
            </p:cNvPr>
            <p:cNvSpPr/>
            <p:nvPr/>
          </p:nvSpPr>
          <p:spPr>
            <a:xfrm>
              <a:off x="170150" y="734891"/>
              <a:ext cx="3004850" cy="792163"/>
            </a:xfrm>
            <a:prstGeom prst="rect">
              <a:avLst/>
            </a:prstGeom>
            <a:solidFill>
              <a:srgbClr val="F7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ysClr val="windowText" lastClr="000000"/>
                  </a:solidFill>
                  <a:latin typeface="Roboto Light" panose="02000000000000000000" pitchFamily="2" charset="0"/>
                  <a:ea typeface="Roboto Light" panose="02000000000000000000" pitchFamily="2" charset="0"/>
                </a:rPr>
                <a:t>FOCUS ON </a:t>
              </a:r>
              <a:r>
                <a:rPr lang="fr-FR" sz="2800" dirty="0">
                  <a:solidFill>
                    <a:sysClr val="windowText" lastClr="000000"/>
                  </a:solidFill>
                  <a:latin typeface="Roboto Light" panose="02000000000000000000" pitchFamily="2" charset="0"/>
                  <a:ea typeface="Roboto Light" panose="02000000000000000000" pitchFamily="2" charset="0"/>
                </a:rPr>
                <a:t>ACTIVE INGREDIENTS</a:t>
              </a:r>
            </a:p>
          </p:txBody>
        </p:sp>
      </p:grpSp>
      <p:sp>
        <p:nvSpPr>
          <p:cNvPr id="14" name="Titre 2">
            <a:extLst>
              <a:ext uri="{FF2B5EF4-FFF2-40B4-BE49-F238E27FC236}">
                <a16:creationId xmlns:a16="http://schemas.microsoft.com/office/drawing/2014/main" id="{E166CA92-869C-4A93-AFE8-CF06F083E7B9}"/>
              </a:ext>
            </a:extLst>
          </p:cNvPr>
          <p:cNvSpPr txBox="1">
            <a:spLocks/>
          </p:cNvSpPr>
          <p:nvPr/>
        </p:nvSpPr>
        <p:spPr>
          <a:xfrm>
            <a:off x="1151490" y="254536"/>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2800" dirty="0">
                <a:solidFill>
                  <a:srgbClr val="3E3E3E"/>
                </a:solidFill>
                <a:latin typeface="KyivType Sans2" panose="00000500000000000000" pitchFamily="50" charset="0"/>
              </a:rPr>
            </a:br>
            <a:r>
              <a:rPr lang="en-US" sz="4000" dirty="0">
                <a:solidFill>
                  <a:srgbClr val="3E3E3E"/>
                </a:solidFill>
                <a:latin typeface="KyivType Sans2" panose="00000500000000000000" pitchFamily="50" charset="0"/>
              </a:rPr>
              <a:t>LACTOBACILLUS</a:t>
            </a:r>
            <a:endParaRPr lang="fr-FR" sz="2800" dirty="0">
              <a:solidFill>
                <a:srgbClr val="3E3E3E"/>
              </a:solidFill>
              <a:latin typeface="KyivType Sans2" panose="00000500000000000000" pitchFamily="50" charset="0"/>
            </a:endParaRPr>
          </a:p>
        </p:txBody>
      </p:sp>
      <p:sp>
        <p:nvSpPr>
          <p:cNvPr id="16" name="ZoneTexte 15">
            <a:extLst>
              <a:ext uri="{FF2B5EF4-FFF2-40B4-BE49-F238E27FC236}">
                <a16:creationId xmlns:a16="http://schemas.microsoft.com/office/drawing/2014/main" id="{DBB0B3CB-02B2-401E-8E1F-2842C1AB5173}"/>
              </a:ext>
            </a:extLst>
          </p:cNvPr>
          <p:cNvSpPr txBox="1"/>
          <p:nvPr/>
        </p:nvSpPr>
        <p:spPr>
          <a:xfrm>
            <a:off x="5037485" y="1496228"/>
            <a:ext cx="2211779" cy="369332"/>
          </a:xfrm>
          <a:prstGeom prst="rect">
            <a:avLst/>
          </a:prstGeom>
          <a:noFill/>
        </p:spPr>
        <p:txBody>
          <a:bodyPr wrap="square">
            <a:spAutoFit/>
          </a:bodyPr>
          <a:lstStyle/>
          <a:p>
            <a:r>
              <a:rPr lang="en-US" sz="1800" dirty="0">
                <a:solidFill>
                  <a:srgbClr val="3E3E3E"/>
                </a:solidFill>
                <a:latin typeface="KyivType Sans2" panose="00000500000000000000" pitchFamily="50" charset="0"/>
              </a:rPr>
              <a:t>NUTRI DEFENSE</a:t>
            </a: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utri Defense Creme">
            <a:extLst>
              <a:ext uri="{FF2B5EF4-FFF2-40B4-BE49-F238E27FC236}">
                <a16:creationId xmlns:a16="http://schemas.microsoft.com/office/drawing/2014/main" id="{7587948E-6549-40E1-B926-BE1F3DA6025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8710" y="2057797"/>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896DC088-483A-4C29-A08C-E3A525A36F4D}"/>
              </a:ext>
            </a:extLst>
          </p:cNvPr>
          <p:cNvSpPr txBox="1"/>
          <p:nvPr/>
        </p:nvSpPr>
        <p:spPr>
          <a:xfrm>
            <a:off x="5083949" y="2127150"/>
            <a:ext cx="3658269" cy="954107"/>
          </a:xfrm>
          <a:prstGeom prst="rect">
            <a:avLst/>
          </a:prstGeom>
          <a:solidFill>
            <a:srgbClr val="FCF1E8">
              <a:alpha val="43922"/>
            </a:srgbClr>
          </a:solidFill>
        </p:spPr>
        <p:txBody>
          <a:bodyPr wrap="square" rtlCol="0">
            <a:spAutoFit/>
          </a:bodyPr>
          <a:lstStyle/>
          <a:p>
            <a:pPr algn="just" fontAlgn="ctr"/>
            <a:r>
              <a:rPr lang="en-US" sz="1400" b="0" i="0" dirty="0">
                <a:solidFill>
                  <a:srgbClr val="505050"/>
                </a:solidFill>
                <a:effectLst/>
                <a:latin typeface="Roboto Light" panose="02000000000000000000" pitchFamily="2" charset="0"/>
                <a:ea typeface="Roboto Light" panose="02000000000000000000" pitchFamily="2" charset="0"/>
              </a:rPr>
              <a:t>Alice Dashiell</a:t>
            </a:r>
          </a:p>
          <a:p>
            <a:pPr algn="just" fontAlgn="ctr"/>
            <a:r>
              <a:rPr lang="en-US" sz="1400" b="0" i="0" dirty="0">
                <a:solidFill>
                  <a:srgbClr val="505050"/>
                </a:solidFill>
                <a:effectLst/>
                <a:latin typeface="Roboto Light" panose="02000000000000000000" pitchFamily="2" charset="0"/>
                <a:ea typeface="Roboto Light" panose="02000000000000000000" pitchFamily="2" charset="0"/>
              </a:rPr>
              <a:t>This is a must for dry weather exposed skin as mine was. I receive many compliments on how great my skin looks. A must have.!</a:t>
            </a:r>
          </a:p>
        </p:txBody>
      </p:sp>
      <p:sp>
        <p:nvSpPr>
          <p:cNvPr id="6" name="ZoneTexte 5">
            <a:extLst>
              <a:ext uri="{FF2B5EF4-FFF2-40B4-BE49-F238E27FC236}">
                <a16:creationId xmlns:a16="http://schemas.microsoft.com/office/drawing/2014/main" id="{C8467377-0C7C-466C-89C8-C669F2B22AA3}"/>
              </a:ext>
            </a:extLst>
          </p:cNvPr>
          <p:cNvSpPr txBox="1"/>
          <p:nvPr/>
        </p:nvSpPr>
        <p:spPr>
          <a:xfrm>
            <a:off x="4654459" y="3776744"/>
            <a:ext cx="3658269" cy="1169551"/>
          </a:xfrm>
          <a:prstGeom prst="rect">
            <a:avLst/>
          </a:prstGeom>
          <a:solidFill>
            <a:srgbClr val="FCF1E8">
              <a:alpha val="43922"/>
            </a:srgbClr>
          </a:solidFill>
        </p:spPr>
        <p:txBody>
          <a:bodyPr wrap="square" rtlCol="0">
            <a:spAutoFit/>
          </a:bodyPr>
          <a:lstStyle/>
          <a:p>
            <a:pPr algn="just" fontAlgn="ctr"/>
            <a:r>
              <a:rPr lang="en-US" sz="1400" b="0" i="0" dirty="0">
                <a:solidFill>
                  <a:srgbClr val="505050"/>
                </a:solidFill>
                <a:effectLst/>
                <a:latin typeface="Roboto Light" panose="02000000000000000000" pitchFamily="2" charset="0"/>
                <a:ea typeface="Roboto Light" panose="02000000000000000000" pitchFamily="2" charset="0"/>
              </a:rPr>
              <a:t>Christy G.</a:t>
            </a:r>
          </a:p>
          <a:p>
            <a:pPr algn="just" fontAlgn="ctr"/>
            <a:r>
              <a:rPr lang="en-US" sz="1400" b="0" i="0" dirty="0">
                <a:solidFill>
                  <a:srgbClr val="505050"/>
                </a:solidFill>
                <a:effectLst/>
                <a:latin typeface="Roboto Light" panose="02000000000000000000" pitchFamily="2" charset="0"/>
                <a:ea typeface="Roboto Light" panose="02000000000000000000" pitchFamily="2" charset="0"/>
              </a:rPr>
              <a:t>Nutri Defense is my go to day moisturizer in the winter. Winters are a triple threat being dry, windy, and cold. This is the perfect moisturizer and barrier against the elements</a:t>
            </a:r>
          </a:p>
        </p:txBody>
      </p:sp>
      <p:sp>
        <p:nvSpPr>
          <p:cNvPr id="7" name="ZoneTexte 6">
            <a:extLst>
              <a:ext uri="{FF2B5EF4-FFF2-40B4-BE49-F238E27FC236}">
                <a16:creationId xmlns:a16="http://schemas.microsoft.com/office/drawing/2014/main" id="{C3561162-F3AF-4703-BF24-51F79E5EF3BA}"/>
              </a:ext>
            </a:extLst>
          </p:cNvPr>
          <p:cNvSpPr txBox="1"/>
          <p:nvPr/>
        </p:nvSpPr>
        <p:spPr>
          <a:xfrm>
            <a:off x="8388259" y="3232923"/>
            <a:ext cx="2930905" cy="738664"/>
          </a:xfrm>
          <a:prstGeom prst="rect">
            <a:avLst/>
          </a:prstGeom>
          <a:solidFill>
            <a:srgbClr val="FCF1E8">
              <a:alpha val="43922"/>
            </a:srgbClr>
          </a:solidFill>
        </p:spPr>
        <p:txBody>
          <a:bodyPr wrap="square" rtlCol="0">
            <a:spAutoFit/>
          </a:bodyPr>
          <a:lstStyle/>
          <a:p>
            <a:pPr algn="just" fontAlgn="ctr"/>
            <a:r>
              <a:rPr lang="en-US" sz="1400" b="0" i="0" dirty="0">
                <a:solidFill>
                  <a:srgbClr val="505050"/>
                </a:solidFill>
                <a:effectLst/>
                <a:latin typeface="Roboto Light" panose="02000000000000000000" pitchFamily="2" charset="0"/>
                <a:ea typeface="Roboto Light" panose="02000000000000000000" pitchFamily="2" charset="0"/>
              </a:rPr>
              <a:t>Kim Christenson</a:t>
            </a:r>
          </a:p>
          <a:p>
            <a:pPr algn="just" fontAlgn="ctr"/>
            <a:r>
              <a:rPr lang="en-US" sz="1400" b="0" i="0" dirty="0">
                <a:solidFill>
                  <a:srgbClr val="505050"/>
                </a:solidFill>
                <a:effectLst/>
                <a:latin typeface="Roboto Light" panose="02000000000000000000" pitchFamily="2" charset="0"/>
                <a:ea typeface="Roboto Light" panose="02000000000000000000" pitchFamily="2" charset="0"/>
              </a:rPr>
              <a:t>I have super dry skin &amp; this is lovely! Keeps my skin soft all day.</a:t>
            </a:r>
          </a:p>
        </p:txBody>
      </p:sp>
      <p:sp>
        <p:nvSpPr>
          <p:cNvPr id="8" name="ZoneTexte 7">
            <a:extLst>
              <a:ext uri="{FF2B5EF4-FFF2-40B4-BE49-F238E27FC236}">
                <a16:creationId xmlns:a16="http://schemas.microsoft.com/office/drawing/2014/main" id="{B547354A-2FA9-442E-B808-AA732B3987BF}"/>
              </a:ext>
            </a:extLst>
          </p:cNvPr>
          <p:cNvSpPr txBox="1"/>
          <p:nvPr/>
        </p:nvSpPr>
        <p:spPr>
          <a:xfrm>
            <a:off x="6559124" y="5068771"/>
            <a:ext cx="4122731" cy="1169551"/>
          </a:xfrm>
          <a:prstGeom prst="rect">
            <a:avLst/>
          </a:prstGeom>
          <a:solidFill>
            <a:srgbClr val="FCF1E8">
              <a:alpha val="43922"/>
            </a:srgbClr>
          </a:solidFill>
        </p:spPr>
        <p:txBody>
          <a:bodyPr wrap="square" rtlCol="0">
            <a:spAutoFit/>
          </a:bodyPr>
          <a:lstStyle/>
          <a:p>
            <a:pPr algn="just" fontAlgn="ctr"/>
            <a:r>
              <a:rPr lang="en-US" sz="1400" b="0" i="0" dirty="0">
                <a:solidFill>
                  <a:srgbClr val="505050"/>
                </a:solidFill>
                <a:effectLst/>
                <a:latin typeface="Roboto Light" panose="02000000000000000000" pitchFamily="2" charset="0"/>
                <a:ea typeface="Roboto Light" panose="02000000000000000000" pitchFamily="2" charset="0"/>
              </a:rPr>
              <a:t>Sara Fields</a:t>
            </a:r>
          </a:p>
          <a:p>
            <a:pPr algn="just" fontAlgn="ctr"/>
            <a:r>
              <a:rPr lang="en-US" sz="1400" b="0" i="0" dirty="0">
                <a:solidFill>
                  <a:srgbClr val="505050"/>
                </a:solidFill>
                <a:effectLst/>
                <a:latin typeface="Roboto Light" panose="02000000000000000000" pitchFamily="2" charset="0"/>
                <a:ea typeface="Roboto Light" panose="02000000000000000000" pitchFamily="2" charset="0"/>
              </a:rPr>
              <a:t>I love this creme, I've been using it for a while now and it has helped my dry skin out so much. If you have dry skin I definitely recommend trying. It has been a life saver for me</a:t>
            </a:r>
          </a:p>
        </p:txBody>
      </p:sp>
      <p:sp>
        <p:nvSpPr>
          <p:cNvPr id="10" name="Titre 2">
            <a:extLst>
              <a:ext uri="{FF2B5EF4-FFF2-40B4-BE49-F238E27FC236}">
                <a16:creationId xmlns:a16="http://schemas.microsoft.com/office/drawing/2014/main" id="{94E6A1D9-C254-45D9-BEC6-398F6536A7F5}"/>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NUTRI DEFENSE : testimonials</a:t>
            </a:r>
            <a:endParaRPr lang="fr-FR" sz="28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3338307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Une image contenant légume, concombre&#10;&#10;Description générée automatiquement">
            <a:extLst>
              <a:ext uri="{FF2B5EF4-FFF2-40B4-BE49-F238E27FC236}">
                <a16:creationId xmlns:a16="http://schemas.microsoft.com/office/drawing/2014/main" id="{52704BA0-2097-8853-E322-BE09FCD8C3F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184317">
            <a:off x="8419884" y="2724502"/>
            <a:ext cx="3818024" cy="2671736"/>
          </a:xfrm>
          <a:prstGeom prst="rect">
            <a:avLst/>
          </a:prstGeom>
        </p:spPr>
      </p:pic>
      <p:sp>
        <p:nvSpPr>
          <p:cNvPr id="22" name="Arc 21"/>
          <p:cNvSpPr/>
          <p:nvPr/>
        </p:nvSpPr>
        <p:spPr>
          <a:xfrm rot="9523306">
            <a:off x="1137046" y="1901056"/>
            <a:ext cx="3629817" cy="5105470"/>
          </a:xfrm>
          <a:custGeom>
            <a:avLst/>
            <a:gdLst>
              <a:gd name="connsiteX0" fmla="*/ 3440652 w 6881304"/>
              <a:gd name="connsiteY0" fmla="*/ 0 h 8221727"/>
              <a:gd name="connsiteX1" fmla="*/ 6881304 w 6881304"/>
              <a:gd name="connsiteY1" fmla="*/ 4110864 h 8221727"/>
              <a:gd name="connsiteX2" fmla="*/ 3440652 w 6881304"/>
              <a:gd name="connsiteY2" fmla="*/ 4110864 h 8221727"/>
              <a:gd name="connsiteX3" fmla="*/ 3440652 w 6881304"/>
              <a:gd name="connsiteY3" fmla="*/ 0 h 8221727"/>
              <a:gd name="connsiteX0" fmla="*/ 3440652 w 6881304"/>
              <a:gd name="connsiteY0" fmla="*/ 0 h 8221727"/>
              <a:gd name="connsiteX1" fmla="*/ 6881304 w 6881304"/>
              <a:gd name="connsiteY1" fmla="*/ 4110864 h 8221727"/>
              <a:gd name="connsiteX0" fmla="*/ 0 w 3440652"/>
              <a:gd name="connsiteY0" fmla="*/ 0 h 4110864"/>
              <a:gd name="connsiteX1" fmla="*/ 3440652 w 3440652"/>
              <a:gd name="connsiteY1" fmla="*/ 4110864 h 4110864"/>
              <a:gd name="connsiteX2" fmla="*/ 0 w 3440652"/>
              <a:gd name="connsiteY2" fmla="*/ 4110864 h 4110864"/>
              <a:gd name="connsiteX3" fmla="*/ 0 w 3440652"/>
              <a:gd name="connsiteY3" fmla="*/ 0 h 4110864"/>
              <a:gd name="connsiteX0" fmla="*/ 358483 w 3440652"/>
              <a:gd name="connsiteY0" fmla="*/ 129388 h 4110864"/>
              <a:gd name="connsiteX1" fmla="*/ 3440652 w 3440652"/>
              <a:gd name="connsiteY1" fmla="*/ 4110864 h 4110864"/>
              <a:gd name="connsiteX0" fmla="*/ 0 w 3440652"/>
              <a:gd name="connsiteY0" fmla="*/ 0 h 4110864"/>
              <a:gd name="connsiteX1" fmla="*/ 3440652 w 3440652"/>
              <a:gd name="connsiteY1" fmla="*/ 4110864 h 4110864"/>
              <a:gd name="connsiteX2" fmla="*/ 0 w 3440652"/>
              <a:gd name="connsiteY2" fmla="*/ 4110864 h 4110864"/>
              <a:gd name="connsiteX3" fmla="*/ 0 w 3440652"/>
              <a:gd name="connsiteY3" fmla="*/ 0 h 4110864"/>
              <a:gd name="connsiteX0" fmla="*/ 303734 w 3440652"/>
              <a:gd name="connsiteY0" fmla="*/ 138732 h 4110864"/>
              <a:gd name="connsiteX1" fmla="*/ 3440652 w 3440652"/>
              <a:gd name="connsiteY1" fmla="*/ 4110864 h 4110864"/>
              <a:gd name="connsiteX0" fmla="*/ 0 w 3440652"/>
              <a:gd name="connsiteY0" fmla="*/ 137908 h 4248772"/>
              <a:gd name="connsiteX1" fmla="*/ 3440652 w 3440652"/>
              <a:gd name="connsiteY1" fmla="*/ 4248772 h 4248772"/>
              <a:gd name="connsiteX2" fmla="*/ 0 w 3440652"/>
              <a:gd name="connsiteY2" fmla="*/ 4248772 h 4248772"/>
              <a:gd name="connsiteX3" fmla="*/ 0 w 3440652"/>
              <a:gd name="connsiteY3" fmla="*/ 137908 h 4248772"/>
              <a:gd name="connsiteX0" fmla="*/ 380805 w 3440652"/>
              <a:gd name="connsiteY0" fmla="*/ 0 h 4248772"/>
              <a:gd name="connsiteX1" fmla="*/ 3440652 w 3440652"/>
              <a:gd name="connsiteY1" fmla="*/ 4248772 h 4248772"/>
              <a:gd name="connsiteX0" fmla="*/ 0 w 3440652"/>
              <a:gd name="connsiteY0" fmla="*/ 218815 h 4329679"/>
              <a:gd name="connsiteX1" fmla="*/ 3440652 w 3440652"/>
              <a:gd name="connsiteY1" fmla="*/ 4329679 h 4329679"/>
              <a:gd name="connsiteX2" fmla="*/ 0 w 3440652"/>
              <a:gd name="connsiteY2" fmla="*/ 4329679 h 4329679"/>
              <a:gd name="connsiteX3" fmla="*/ 0 w 3440652"/>
              <a:gd name="connsiteY3" fmla="*/ 218815 h 4329679"/>
              <a:gd name="connsiteX0" fmla="*/ 330539 w 3440652"/>
              <a:gd name="connsiteY0" fmla="*/ 0 h 4329679"/>
              <a:gd name="connsiteX1" fmla="*/ 3440652 w 3440652"/>
              <a:gd name="connsiteY1" fmla="*/ 4329679 h 4329679"/>
              <a:gd name="connsiteX0" fmla="*/ 43644 w 3484296"/>
              <a:gd name="connsiteY0" fmla="*/ 517867 h 4628731"/>
              <a:gd name="connsiteX1" fmla="*/ 3484296 w 3484296"/>
              <a:gd name="connsiteY1" fmla="*/ 4628731 h 4628731"/>
              <a:gd name="connsiteX2" fmla="*/ 43644 w 3484296"/>
              <a:gd name="connsiteY2" fmla="*/ 4628731 h 4628731"/>
              <a:gd name="connsiteX3" fmla="*/ 43644 w 3484296"/>
              <a:gd name="connsiteY3" fmla="*/ 517867 h 4628731"/>
              <a:gd name="connsiteX0" fmla="*/ 0 w 3484296"/>
              <a:gd name="connsiteY0" fmla="*/ 0 h 4628731"/>
              <a:gd name="connsiteX1" fmla="*/ 3484296 w 3484296"/>
              <a:gd name="connsiteY1" fmla="*/ 4628731 h 4628731"/>
              <a:gd name="connsiteX0" fmla="*/ 158559 w 3599211"/>
              <a:gd name="connsiteY0" fmla="*/ 511511 h 4622375"/>
              <a:gd name="connsiteX1" fmla="*/ 3599211 w 3599211"/>
              <a:gd name="connsiteY1" fmla="*/ 4622375 h 4622375"/>
              <a:gd name="connsiteX2" fmla="*/ 158559 w 3599211"/>
              <a:gd name="connsiteY2" fmla="*/ 4622375 h 4622375"/>
              <a:gd name="connsiteX3" fmla="*/ 158559 w 3599211"/>
              <a:gd name="connsiteY3" fmla="*/ 511511 h 4622375"/>
              <a:gd name="connsiteX0" fmla="*/ 0 w 3599211"/>
              <a:gd name="connsiteY0" fmla="*/ 0 h 4622375"/>
              <a:gd name="connsiteX1" fmla="*/ 3599211 w 3599211"/>
              <a:gd name="connsiteY1" fmla="*/ 4622375 h 4622375"/>
            </a:gdLst>
            <a:ahLst/>
            <a:cxnLst>
              <a:cxn ang="0">
                <a:pos x="connsiteX0" y="connsiteY0"/>
              </a:cxn>
              <a:cxn ang="0">
                <a:pos x="connsiteX1" y="connsiteY1"/>
              </a:cxn>
            </a:cxnLst>
            <a:rect l="l" t="t" r="r" b="b"/>
            <a:pathLst>
              <a:path w="3599211" h="4622375" stroke="0" extrusionOk="0">
                <a:moveTo>
                  <a:pt x="158559" y="511511"/>
                </a:moveTo>
                <a:cubicBezTo>
                  <a:pt x="2058779" y="511511"/>
                  <a:pt x="3599211" y="2352008"/>
                  <a:pt x="3599211" y="4622375"/>
                </a:cubicBezTo>
                <a:lnTo>
                  <a:pt x="158559" y="4622375"/>
                </a:lnTo>
                <a:lnTo>
                  <a:pt x="158559" y="511511"/>
                </a:lnTo>
                <a:close/>
              </a:path>
              <a:path w="3599211" h="4622375" fill="none">
                <a:moveTo>
                  <a:pt x="0" y="0"/>
                </a:moveTo>
                <a:cubicBezTo>
                  <a:pt x="1900220" y="0"/>
                  <a:pt x="3599211" y="2352008"/>
                  <a:pt x="3599211" y="4622375"/>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35">
              <a:defRPr/>
            </a:pPr>
            <a:endParaRPr lang="fr-FR">
              <a:solidFill>
                <a:prstClr val="black"/>
              </a:solidFill>
              <a:latin typeface="Calibri"/>
            </a:endParaRPr>
          </a:p>
        </p:txBody>
      </p:sp>
      <p:sp>
        <p:nvSpPr>
          <p:cNvPr id="14" name="Rectangle 13"/>
          <p:cNvSpPr/>
          <p:nvPr/>
        </p:nvSpPr>
        <p:spPr>
          <a:xfrm>
            <a:off x="240" y="1324473"/>
            <a:ext cx="12191521" cy="400110"/>
          </a:xfrm>
          <a:prstGeom prst="rect">
            <a:avLst/>
          </a:prstGeom>
        </p:spPr>
        <p:txBody>
          <a:bodyPr wrap="square">
            <a:spAutoFit/>
          </a:bodyPr>
          <a:lstStyle/>
          <a:p>
            <a:pPr algn="ctr">
              <a:defRPr/>
            </a:pPr>
            <a:r>
              <a:rPr lang="fr-FR" sz="2000" i="1" dirty="0" err="1">
                <a:solidFill>
                  <a:prstClr val="black"/>
                </a:solidFill>
                <a:latin typeface="KyivType Sans2" panose="00000500000000000000" charset="0"/>
              </a:rPr>
              <a:t>Nourishing</a:t>
            </a:r>
            <a:r>
              <a:rPr lang="fr-FR" sz="2000" i="1" dirty="0">
                <a:solidFill>
                  <a:prstClr val="black"/>
                </a:solidFill>
                <a:latin typeface="KyivType Sans2" panose="00000500000000000000" charset="0"/>
              </a:rPr>
              <a:t> and </a:t>
            </a:r>
            <a:r>
              <a:rPr lang="fr-FR" sz="2000" i="1" dirty="0" err="1">
                <a:solidFill>
                  <a:prstClr val="black"/>
                </a:solidFill>
                <a:latin typeface="KyivType Sans2" panose="00000500000000000000" charset="0"/>
              </a:rPr>
              <a:t>energizing</a:t>
            </a:r>
            <a:r>
              <a:rPr lang="fr-FR" sz="2000" i="1" dirty="0">
                <a:solidFill>
                  <a:prstClr val="black"/>
                </a:solidFill>
                <a:latin typeface="KyivType Sans2" panose="00000500000000000000" charset="0"/>
              </a:rPr>
              <a:t> </a:t>
            </a:r>
            <a:r>
              <a:rPr lang="fr-FR" sz="2000" i="1" dirty="0" err="1">
                <a:solidFill>
                  <a:prstClr val="black"/>
                </a:solidFill>
                <a:latin typeface="KyivType Sans2" panose="00000500000000000000" charset="0"/>
              </a:rPr>
              <a:t>cream</a:t>
            </a:r>
            <a:endParaRPr lang="fr-FR" sz="2000" i="1" dirty="0">
              <a:solidFill>
                <a:prstClr val="black"/>
              </a:solidFill>
              <a:latin typeface="KyivType Sans2" panose="00000500000000000000" charset="0"/>
            </a:endParaRPr>
          </a:p>
        </p:txBody>
      </p:sp>
      <p:sp>
        <p:nvSpPr>
          <p:cNvPr id="24" name="ZoneTexte 23"/>
          <p:cNvSpPr txBox="1"/>
          <p:nvPr/>
        </p:nvSpPr>
        <p:spPr>
          <a:xfrm>
            <a:off x="11262703" y="5419178"/>
            <a:ext cx="461665" cy="680668"/>
          </a:xfrm>
          <a:prstGeom prst="rect">
            <a:avLst/>
          </a:prstGeom>
          <a:solidFill>
            <a:schemeClr val="bg1"/>
          </a:solidFill>
        </p:spPr>
        <p:txBody>
          <a:bodyPr vert="vert270" wrap="square" rtlCol="0">
            <a:spAutoFit/>
          </a:bodyPr>
          <a:lstStyle/>
          <a:p>
            <a:pPr defTabSz="914335">
              <a:defRPr/>
            </a:pPr>
            <a:r>
              <a:rPr lang="fr-FR" dirty="0">
                <a:solidFill>
                  <a:prstClr val="black"/>
                </a:solidFill>
                <a:latin typeface="Roboto Light" panose="020B0604020202020204" charset="0"/>
                <a:ea typeface="Roboto Light" panose="020B0604020202020204" charset="0"/>
              </a:rPr>
              <a:t>50 ml </a:t>
            </a:r>
          </a:p>
        </p:txBody>
      </p:sp>
      <p:sp>
        <p:nvSpPr>
          <p:cNvPr id="20" name="ZoneTexte 19"/>
          <p:cNvSpPr txBox="1"/>
          <p:nvPr/>
        </p:nvSpPr>
        <p:spPr>
          <a:xfrm>
            <a:off x="1365328" y="2749324"/>
            <a:ext cx="4883072" cy="762132"/>
          </a:xfrm>
          <a:prstGeom prst="rect">
            <a:avLst/>
          </a:prstGeom>
          <a:solidFill>
            <a:schemeClr val="bg1"/>
          </a:solidFill>
        </p:spPr>
        <p:txBody>
          <a:bodyPr wrap="square" rtlCol="0">
            <a:spAutoFit/>
          </a:bodyPr>
          <a:lstStyle/>
          <a:p>
            <a:pPr defTabSz="914335">
              <a:defRPr/>
            </a:pPr>
            <a:r>
              <a:rPr lang="en-US" sz="1451" dirty="0">
                <a:solidFill>
                  <a:prstClr val="black"/>
                </a:solidFill>
                <a:latin typeface="Roboto Light" panose="020B0604020202020204" charset="0"/>
                <a:ea typeface="Roboto Light" panose="020B0604020202020204" charset="0"/>
              </a:rPr>
              <a:t>Nourishes</a:t>
            </a:r>
          </a:p>
          <a:p>
            <a:pPr defTabSz="914335">
              <a:defRPr/>
            </a:pPr>
            <a:r>
              <a:rPr lang="en-US" sz="1451" dirty="0">
                <a:solidFill>
                  <a:prstClr val="black"/>
                </a:solidFill>
                <a:latin typeface="Roboto Light" panose="020B0604020202020204" charset="0"/>
                <a:ea typeface="Roboto Light" panose="020B0604020202020204" charset="0"/>
              </a:rPr>
              <a:t>Protects the skin against environmental aggressions</a:t>
            </a:r>
          </a:p>
          <a:p>
            <a:pPr defTabSz="914335">
              <a:defRPr/>
            </a:pPr>
            <a:r>
              <a:rPr lang="en-US" sz="1451" dirty="0">
                <a:solidFill>
                  <a:prstClr val="black"/>
                </a:solidFill>
                <a:latin typeface="Roboto Light" panose="020B0604020202020204" charset="0"/>
                <a:ea typeface="Roboto Light" panose="020B0604020202020204" charset="0"/>
              </a:rPr>
              <a:t>Instant radiance</a:t>
            </a:r>
            <a:endParaRPr lang="fr-FR" sz="1451" dirty="0">
              <a:solidFill>
                <a:prstClr val="black"/>
              </a:solidFill>
              <a:latin typeface="Roboto Light" panose="020B0604020202020204" charset="0"/>
              <a:ea typeface="Roboto Light" panose="020B0604020202020204" charset="0"/>
            </a:endParaRPr>
          </a:p>
        </p:txBody>
      </p:sp>
      <p:pic>
        <p:nvPicPr>
          <p:cNvPr id="32" name="Image 3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420" y="2307027"/>
            <a:ext cx="1119554" cy="1418840"/>
          </a:xfrm>
          <a:prstGeom prst="rect">
            <a:avLst/>
          </a:prstGeom>
        </p:spPr>
      </p:pic>
      <p:pic>
        <p:nvPicPr>
          <p:cNvPr id="28" name="Image 2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3031" y="3877336"/>
            <a:ext cx="1152588" cy="1223360"/>
          </a:xfrm>
          <a:prstGeom prst="rect">
            <a:avLst/>
          </a:prstGeom>
        </p:spPr>
      </p:pic>
      <p:sp>
        <p:nvSpPr>
          <p:cNvPr id="29" name="ZoneTexte 28"/>
          <p:cNvSpPr txBox="1"/>
          <p:nvPr/>
        </p:nvSpPr>
        <p:spPr>
          <a:xfrm>
            <a:off x="1122207" y="4985593"/>
            <a:ext cx="1511240" cy="338554"/>
          </a:xfrm>
          <a:prstGeom prst="rect">
            <a:avLst/>
          </a:prstGeom>
          <a:noFill/>
        </p:spPr>
        <p:txBody>
          <a:bodyPr wrap="square" rtlCol="0">
            <a:spAutoFit/>
          </a:bodyPr>
          <a:lstStyle/>
          <a:p>
            <a:r>
              <a:rPr lang="fr-FR" sz="1600" b="1" dirty="0">
                <a:solidFill>
                  <a:srgbClr val="CAC4DB"/>
                </a:solidFill>
                <a:latin typeface="Calibri Light" panose="020F0302020204030204" pitchFamily="34" charset="0"/>
                <a:ea typeface="Roboto" panose="02000000000000000000" pitchFamily="2" charset="0"/>
                <a:cs typeface="Calibri Light" panose="020F0302020204030204" pitchFamily="34" charset="0"/>
              </a:rPr>
              <a:t>Target</a:t>
            </a:r>
          </a:p>
        </p:txBody>
      </p:sp>
      <p:sp>
        <p:nvSpPr>
          <p:cNvPr id="36" name="Rectangle 35"/>
          <p:cNvSpPr/>
          <p:nvPr/>
        </p:nvSpPr>
        <p:spPr>
          <a:xfrm>
            <a:off x="2202693" y="4147418"/>
            <a:ext cx="6095760" cy="315599"/>
          </a:xfrm>
          <a:prstGeom prst="rect">
            <a:avLst/>
          </a:prstGeom>
        </p:spPr>
        <p:txBody>
          <a:bodyPr>
            <a:spAutoFit/>
          </a:bodyPr>
          <a:lstStyle/>
          <a:p>
            <a:pPr lvl="0">
              <a:defRPr/>
            </a:pPr>
            <a:r>
              <a:rPr lang="fr-FR" sz="1451" dirty="0">
                <a:solidFill>
                  <a:prstClr val="black"/>
                </a:solidFill>
                <a:latin typeface="Roboto Light" panose="020B0604020202020204" charset="0"/>
                <a:ea typeface="Roboto Light" panose="020B0604020202020204" charset="0"/>
              </a:rPr>
              <a:t>Normal to dry skin</a:t>
            </a:r>
          </a:p>
        </p:txBody>
      </p:sp>
      <p:sp>
        <p:nvSpPr>
          <p:cNvPr id="21" name="Rectangle 20"/>
          <p:cNvSpPr/>
          <p:nvPr/>
        </p:nvSpPr>
        <p:spPr>
          <a:xfrm>
            <a:off x="3894374" y="5470893"/>
            <a:ext cx="6879013" cy="538865"/>
          </a:xfrm>
          <a:prstGeom prst="rect">
            <a:avLst/>
          </a:prstGeom>
          <a:solidFill>
            <a:schemeClr val="bg1"/>
          </a:solidFill>
          <a:effectLst>
            <a:softEdge rad="127000"/>
          </a:effectLst>
        </p:spPr>
        <p:txBody>
          <a:bodyPr wrap="square">
            <a:spAutoFit/>
          </a:bodyPr>
          <a:lstStyle/>
          <a:p>
            <a:pPr defTabSz="914335">
              <a:defRPr/>
            </a:pPr>
            <a:r>
              <a:rPr lang="en-US" sz="1451" dirty="0" err="1">
                <a:solidFill>
                  <a:prstClr val="black"/>
                </a:solidFill>
                <a:latin typeface="Roboto Light" panose="020B0604020202020204" charset="0"/>
                <a:ea typeface="Roboto Light" panose="020B0604020202020204" charset="0"/>
              </a:rPr>
              <a:t>Energising</a:t>
            </a:r>
            <a:r>
              <a:rPr lang="en-US" sz="1451" dirty="0">
                <a:solidFill>
                  <a:prstClr val="black"/>
                </a:solidFill>
                <a:latin typeface="Roboto Light" panose="020B0604020202020204" charset="0"/>
                <a:ea typeface="Roboto Light" panose="020B0604020202020204" charset="0"/>
              </a:rPr>
              <a:t> multivitamin cream</a:t>
            </a:r>
          </a:p>
          <a:p>
            <a:pPr defTabSz="914335">
              <a:defRPr/>
            </a:pPr>
            <a:r>
              <a:rPr lang="en-US" sz="1451" dirty="0">
                <a:solidFill>
                  <a:prstClr val="black"/>
                </a:solidFill>
                <a:latin typeface="Roboto Light" panose="020B0604020202020204" charset="0"/>
                <a:ea typeface="Roboto Light" panose="020B0604020202020204" charset="0"/>
              </a:rPr>
              <a:t>Creamy texture with a velvety finish</a:t>
            </a:r>
            <a:endParaRPr lang="fr-FR" sz="1451" dirty="0">
              <a:solidFill>
                <a:prstClr val="black"/>
              </a:solidFill>
              <a:latin typeface="Roboto Light" panose="020B0604020202020204" charset="0"/>
              <a:ea typeface="Roboto Light" panose="020B0604020202020204" charset="0"/>
            </a:endParaRPr>
          </a:p>
        </p:txBody>
      </p:sp>
      <p:sp>
        <p:nvSpPr>
          <p:cNvPr id="25" name="ZoneTexte 24"/>
          <p:cNvSpPr txBox="1"/>
          <p:nvPr/>
        </p:nvSpPr>
        <p:spPr>
          <a:xfrm>
            <a:off x="9055101" y="6082855"/>
            <a:ext cx="2838288" cy="369332"/>
          </a:xfrm>
          <a:prstGeom prst="rect">
            <a:avLst/>
          </a:prstGeom>
          <a:solidFill>
            <a:schemeClr val="bg1"/>
          </a:solidFill>
        </p:spPr>
        <p:txBody>
          <a:bodyPr wrap="square" rtlCol="0">
            <a:spAutoFit/>
          </a:bodyPr>
          <a:lstStyle/>
          <a:p>
            <a:pPr algn="ctr" defTabSz="914335">
              <a:defRPr/>
            </a:pPr>
            <a:r>
              <a:rPr lang="fr-FR" dirty="0">
                <a:solidFill>
                  <a:prstClr val="black"/>
                </a:solidFill>
                <a:latin typeface="Roboto Light" panose="020B0604020202020204" charset="0"/>
                <a:ea typeface="Roboto Light" panose="020B0604020202020204" charset="0"/>
              </a:rPr>
              <a:t>Morning and/or </a:t>
            </a:r>
            <a:r>
              <a:rPr lang="fr-FR" dirty="0" err="1">
                <a:solidFill>
                  <a:prstClr val="black"/>
                </a:solidFill>
                <a:latin typeface="Roboto Light" panose="020B0604020202020204" charset="0"/>
                <a:ea typeface="Roboto Light" panose="020B0604020202020204" charset="0"/>
              </a:rPr>
              <a:t>evening</a:t>
            </a:r>
            <a:endParaRPr lang="fr-FR" dirty="0">
              <a:solidFill>
                <a:prstClr val="black"/>
              </a:solidFill>
              <a:latin typeface="Roboto Light" panose="020B0604020202020204" charset="0"/>
              <a:ea typeface="Roboto Light" panose="020B0604020202020204" charset="0"/>
            </a:endParaRPr>
          </a:p>
        </p:txBody>
      </p:sp>
      <p:pic>
        <p:nvPicPr>
          <p:cNvPr id="23" name="Image 22" descr="Une image contenant texte, articles de toilette, crème pour la peau&#10;&#10;Description générée automatiquement">
            <a:extLst>
              <a:ext uri="{FF2B5EF4-FFF2-40B4-BE49-F238E27FC236}">
                <a16:creationId xmlns:a16="http://schemas.microsoft.com/office/drawing/2014/main" id="{CDA3A518-9C78-44A7-AAEB-2AC36C01916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35632" y="2282372"/>
            <a:ext cx="1475510" cy="3189928"/>
          </a:xfrm>
          <a:prstGeom prst="rect">
            <a:avLst/>
          </a:prstGeom>
        </p:spPr>
      </p:pic>
      <p:pic>
        <p:nvPicPr>
          <p:cNvPr id="19" name="Image 18">
            <a:extLst>
              <a:ext uri="{FF2B5EF4-FFF2-40B4-BE49-F238E27FC236}">
                <a16:creationId xmlns:a16="http://schemas.microsoft.com/office/drawing/2014/main" id="{58352FE8-8C07-47B2-96B6-C59E4FCF4C7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91302" y="4860620"/>
            <a:ext cx="1152588" cy="1223360"/>
          </a:xfrm>
          <a:prstGeom prst="rect">
            <a:avLst/>
          </a:prstGeom>
        </p:spPr>
      </p:pic>
      <p:sp>
        <p:nvSpPr>
          <p:cNvPr id="34" name="ZoneTexte 33">
            <a:extLst>
              <a:ext uri="{FF2B5EF4-FFF2-40B4-BE49-F238E27FC236}">
                <a16:creationId xmlns:a16="http://schemas.microsoft.com/office/drawing/2014/main" id="{B26E6CFE-8585-43ED-9258-79399FD2C466}"/>
              </a:ext>
            </a:extLst>
          </p:cNvPr>
          <p:cNvSpPr txBox="1"/>
          <p:nvPr/>
        </p:nvSpPr>
        <p:spPr>
          <a:xfrm>
            <a:off x="2352000" y="5962477"/>
            <a:ext cx="1511240" cy="338554"/>
          </a:xfrm>
          <a:prstGeom prst="rect">
            <a:avLst/>
          </a:prstGeom>
          <a:solidFill>
            <a:schemeClr val="bg1"/>
          </a:solidFill>
        </p:spPr>
        <p:txBody>
          <a:bodyPr wrap="square" rtlCol="0">
            <a:spAutoFit/>
          </a:bodyPr>
          <a:lstStyle/>
          <a:p>
            <a:r>
              <a:rPr lang="fr-FR" sz="1600" b="1" dirty="0">
                <a:solidFill>
                  <a:srgbClr val="CAC4DB"/>
                </a:solidFill>
                <a:latin typeface="Calibri Light" panose="020F0302020204030204" pitchFamily="34" charset="0"/>
                <a:ea typeface="Roboto" panose="02000000000000000000" pitchFamily="2" charset="0"/>
                <a:cs typeface="Calibri Light" panose="020F0302020204030204" pitchFamily="34" charset="0"/>
              </a:rPr>
              <a:t>The +</a:t>
            </a:r>
          </a:p>
        </p:txBody>
      </p:sp>
      <p:sp>
        <p:nvSpPr>
          <p:cNvPr id="27" name="Titre 2">
            <a:extLst>
              <a:ext uri="{FF2B5EF4-FFF2-40B4-BE49-F238E27FC236}">
                <a16:creationId xmlns:a16="http://schemas.microsoft.com/office/drawing/2014/main" id="{89BF9949-2F6B-4F8A-AA38-FBCFBEC47772}"/>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NUTRI CREME</a:t>
            </a:r>
            <a:endParaRPr lang="fr-FR" sz="40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27436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p:bldP spid="36" grpId="0"/>
      <p:bldP spid="21"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279828" y="2065058"/>
            <a:ext cx="6985309" cy="1532334"/>
          </a:xfrm>
          <a:prstGeom prst="roundRect">
            <a:avLst/>
          </a:prstGeom>
          <a:solidFill>
            <a:schemeClr val="bg1"/>
          </a:solidFill>
          <a:ln>
            <a:solidFill>
              <a:schemeClr val="tx1">
                <a:lumMod val="65000"/>
                <a:lumOff val="35000"/>
              </a:schemeClr>
            </a:solidFill>
          </a:ln>
        </p:spPr>
        <p:txBody>
          <a:bodyPr wrap="square" rtlCol="0">
            <a:spAutoFit/>
          </a:bodyPr>
          <a:lstStyle/>
          <a:p>
            <a:pPr lvl="2">
              <a:defRPr/>
            </a:pPr>
            <a:r>
              <a:rPr lang="en-US" sz="1400" dirty="0">
                <a:latin typeface="Roboto Light" panose="02000000000000000000" pitchFamily="2" charset="0"/>
                <a:ea typeface="Roboto Light" panose="02000000000000000000" pitchFamily="2" charset="0"/>
              </a:rPr>
              <a:t>Morning and/or evening, after cleansing with YON-KA Gel Mousse and misting with YON-KA LOTION, apply a thin layer to the face and neck.</a:t>
            </a:r>
          </a:p>
          <a:p>
            <a:pPr lvl="2">
              <a:defRPr/>
            </a:pPr>
            <a:endParaRPr lang="fr-FR" sz="1400" dirty="0">
              <a:latin typeface="Roboto Light" panose="02000000000000000000" pitchFamily="2" charset="0"/>
              <a:ea typeface="Roboto Light" panose="02000000000000000000" pitchFamily="2" charset="0"/>
            </a:endParaRPr>
          </a:p>
          <a:p>
            <a:pPr lvl="2" algn="just">
              <a:defRPr/>
            </a:pPr>
            <a:endParaRPr lang="fr-FR" sz="1400" dirty="0">
              <a:latin typeface="Roboto Light" panose="02000000000000000000" pitchFamily="2" charset="0"/>
              <a:ea typeface="Roboto Light" panose="02000000000000000000" pitchFamily="2" charset="0"/>
            </a:endParaRPr>
          </a:p>
          <a:p>
            <a:pPr lvl="2">
              <a:defRPr/>
            </a:pPr>
            <a:r>
              <a:rPr lang="en-US" sz="1400" dirty="0">
                <a:latin typeface="Roboto Light" panose="02000000000000000000" pitchFamily="2" charset="0"/>
                <a:ea typeface="Roboto Light" panose="02000000000000000000" pitchFamily="2" charset="0"/>
              </a:rPr>
              <a:t>Fresh, fruity fragrance of grapefruit, orange, lemon and lime - 100% natural.</a:t>
            </a:r>
            <a:endParaRPr lang="fr-FR" sz="1400" dirty="0">
              <a:latin typeface="Roboto Light" panose="02000000000000000000" pitchFamily="2" charset="0"/>
              <a:ea typeface="Roboto Light" panose="02000000000000000000" pitchFamily="2" charset="0"/>
            </a:endParaRPr>
          </a:p>
        </p:txBody>
      </p:sp>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8167" y="2102276"/>
            <a:ext cx="606442" cy="520827"/>
          </a:xfrm>
          <a:prstGeom prst="rect">
            <a:avLst/>
          </a:prstGeom>
        </p:spPr>
      </p:pic>
      <p:pic>
        <p:nvPicPr>
          <p:cNvPr id="7" name="Imag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1595" y="2977691"/>
            <a:ext cx="703015" cy="600698"/>
          </a:xfrm>
          <a:prstGeom prst="rect">
            <a:avLst/>
          </a:prstGeom>
        </p:spPr>
      </p:pic>
      <p:sp>
        <p:nvSpPr>
          <p:cNvPr id="16" name="Rectangle 15"/>
          <p:cNvSpPr/>
          <p:nvPr/>
        </p:nvSpPr>
        <p:spPr>
          <a:xfrm>
            <a:off x="4495910" y="5445254"/>
            <a:ext cx="2678880" cy="600164"/>
          </a:xfrm>
          <a:prstGeom prst="rect">
            <a:avLst/>
          </a:prstGeom>
        </p:spPr>
        <p:txBody>
          <a:bodyPr wrap="square">
            <a:spAutoFit/>
          </a:bodyPr>
          <a:lstStyle/>
          <a:p>
            <a:pPr algn="ctr">
              <a:defRPr/>
            </a:pPr>
            <a:r>
              <a:rPr lang="fr-FR" sz="1100" dirty="0" err="1">
                <a:solidFill>
                  <a:prstClr val="black"/>
                </a:solidFill>
                <a:latin typeface="Roboto Light" panose="02000000000000000000" pitchFamily="2" charset="0"/>
                <a:ea typeface="Roboto Light" panose="02000000000000000000" pitchFamily="2" charset="0"/>
              </a:rPr>
              <a:t>Vitamin</a:t>
            </a:r>
            <a:r>
              <a:rPr lang="fr-FR" sz="1100" dirty="0">
                <a:solidFill>
                  <a:prstClr val="black"/>
                </a:solidFill>
                <a:latin typeface="Roboto Light" panose="02000000000000000000" pitchFamily="2" charset="0"/>
                <a:ea typeface="Roboto Light" panose="02000000000000000000" pitchFamily="2" charset="0"/>
              </a:rPr>
              <a:t> C &amp; E</a:t>
            </a:r>
          </a:p>
          <a:p>
            <a:pPr algn="ctr">
              <a:defRPr/>
            </a:pPr>
            <a:r>
              <a:rPr lang="fr-FR" sz="1100" b="1" dirty="0" err="1">
                <a:solidFill>
                  <a:prstClr val="black"/>
                </a:solidFill>
                <a:latin typeface="Roboto Light" panose="02000000000000000000" pitchFamily="2" charset="0"/>
                <a:ea typeface="Roboto Light" panose="02000000000000000000" pitchFamily="2" charset="0"/>
              </a:rPr>
              <a:t>Anti-oxidant</a:t>
            </a:r>
            <a:endParaRPr lang="fr-FR" sz="1100" b="1" dirty="0">
              <a:solidFill>
                <a:prstClr val="black"/>
              </a:solidFill>
              <a:latin typeface="Roboto Light" panose="02000000000000000000" pitchFamily="2" charset="0"/>
              <a:ea typeface="Roboto Light" panose="02000000000000000000" pitchFamily="2" charset="0"/>
            </a:endParaRPr>
          </a:p>
          <a:p>
            <a:pPr lvl="0">
              <a:defRPr/>
            </a:pPr>
            <a:endParaRPr lang="fr-FR" sz="1100" dirty="0">
              <a:solidFill>
                <a:prstClr val="black"/>
              </a:solidFill>
              <a:latin typeface="Roboto Light" panose="02000000000000000000" pitchFamily="2" charset="0"/>
              <a:ea typeface="Roboto Light" panose="02000000000000000000" pitchFamily="2" charset="0"/>
            </a:endParaRPr>
          </a:p>
        </p:txBody>
      </p:sp>
      <p:sp>
        <p:nvSpPr>
          <p:cNvPr id="17" name="Rectangle 16"/>
          <p:cNvSpPr/>
          <p:nvPr/>
        </p:nvSpPr>
        <p:spPr>
          <a:xfrm>
            <a:off x="6563267" y="5506886"/>
            <a:ext cx="2678880" cy="430887"/>
          </a:xfrm>
          <a:prstGeom prst="rect">
            <a:avLst/>
          </a:prstGeom>
        </p:spPr>
        <p:txBody>
          <a:bodyPr wrap="square">
            <a:spAutoFit/>
          </a:bodyPr>
          <a:lstStyle/>
          <a:p>
            <a:pPr algn="ctr">
              <a:defRPr/>
            </a:pPr>
            <a:r>
              <a:rPr lang="en-US" sz="1100" dirty="0">
                <a:solidFill>
                  <a:prstClr val="black"/>
                </a:solidFill>
                <a:latin typeface="Roboto Light" panose="02000000000000000000" pitchFamily="2" charset="0"/>
                <a:ea typeface="Roboto Light" panose="02000000000000000000" pitchFamily="2" charset="0"/>
              </a:rPr>
              <a:t>Organic virgin pumpkin seed oil</a:t>
            </a:r>
          </a:p>
          <a:p>
            <a:pPr algn="ctr">
              <a:defRPr/>
            </a:pPr>
            <a:r>
              <a:rPr lang="fr-FR" sz="1100" b="1" dirty="0" err="1">
                <a:solidFill>
                  <a:prstClr val="black"/>
                </a:solidFill>
                <a:latin typeface="Roboto Light" panose="02000000000000000000" pitchFamily="2" charset="0"/>
                <a:ea typeface="Roboto Light" panose="02000000000000000000" pitchFamily="2" charset="0"/>
              </a:rPr>
              <a:t>Nourishing</a:t>
            </a:r>
            <a:r>
              <a:rPr lang="fr-FR" sz="1100" b="1" dirty="0">
                <a:solidFill>
                  <a:prstClr val="black"/>
                </a:solidFill>
                <a:latin typeface="Roboto Light" panose="02000000000000000000" pitchFamily="2" charset="0"/>
                <a:ea typeface="Roboto Light" panose="02000000000000000000" pitchFamily="2" charset="0"/>
              </a:rPr>
              <a:t> / Protective</a:t>
            </a:r>
            <a:endParaRPr lang="fr-FR" sz="1100" dirty="0">
              <a:solidFill>
                <a:prstClr val="black"/>
              </a:solidFill>
              <a:latin typeface="Roboto Light" panose="02000000000000000000" pitchFamily="2" charset="0"/>
              <a:ea typeface="Roboto Light" panose="02000000000000000000" pitchFamily="2" charset="0"/>
            </a:endParaRPr>
          </a:p>
        </p:txBody>
      </p:sp>
      <p:sp>
        <p:nvSpPr>
          <p:cNvPr id="19" name="Rectangle 18"/>
          <p:cNvSpPr/>
          <p:nvPr/>
        </p:nvSpPr>
        <p:spPr>
          <a:xfrm>
            <a:off x="9179410" y="5518447"/>
            <a:ext cx="2678880" cy="769441"/>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Quintessence YON-KA</a:t>
            </a:r>
          </a:p>
          <a:p>
            <a:pPr algn="ctr">
              <a:defRPr/>
            </a:pPr>
            <a:r>
              <a:rPr lang="en-US" sz="1100" b="1" dirty="0">
                <a:solidFill>
                  <a:prstClr val="black"/>
                </a:solidFill>
                <a:latin typeface="Roboto Light" panose="02000000000000000000" pitchFamily="2" charset="0"/>
                <a:ea typeface="Roboto Light" panose="02000000000000000000" pitchFamily="2" charset="0"/>
              </a:rPr>
              <a:t>Vitalizing / Replenishing / Sanitizing / Soothing / Purifying / Toning / Astringent / Regenerating</a:t>
            </a:r>
            <a:endParaRPr lang="fr-FR" sz="1100" dirty="0">
              <a:solidFill>
                <a:prstClr val="black"/>
              </a:solidFill>
              <a:latin typeface="Roboto Light" panose="02000000000000000000" pitchFamily="2" charset="0"/>
              <a:ea typeface="Roboto Light" panose="02000000000000000000" pitchFamily="2" charset="0"/>
            </a:endParaRPr>
          </a:p>
        </p:txBody>
      </p:sp>
      <p:sp>
        <p:nvSpPr>
          <p:cNvPr id="36" name="Rectangle 35"/>
          <p:cNvSpPr/>
          <p:nvPr/>
        </p:nvSpPr>
        <p:spPr>
          <a:xfrm>
            <a:off x="2433239" y="5452893"/>
            <a:ext cx="2678880" cy="430887"/>
          </a:xfrm>
          <a:prstGeom prst="rect">
            <a:avLst/>
          </a:prstGeom>
        </p:spPr>
        <p:txBody>
          <a:bodyPr wrap="square">
            <a:spAutoFit/>
          </a:bodyPr>
          <a:lstStyle/>
          <a:p>
            <a:pPr algn="ctr">
              <a:defRPr/>
            </a:pPr>
            <a:r>
              <a:rPr lang="fr-FR" sz="1100" dirty="0" err="1">
                <a:solidFill>
                  <a:prstClr val="black"/>
                </a:solidFill>
                <a:latin typeface="Roboto Light" panose="02000000000000000000" pitchFamily="2" charset="0"/>
                <a:ea typeface="Roboto Light" panose="02000000000000000000" pitchFamily="2" charset="0"/>
              </a:rPr>
              <a:t>Vitamin</a:t>
            </a:r>
            <a:r>
              <a:rPr lang="fr-FR" sz="1100" dirty="0">
                <a:solidFill>
                  <a:prstClr val="black"/>
                </a:solidFill>
                <a:latin typeface="Roboto Light" panose="02000000000000000000" pitchFamily="2" charset="0"/>
                <a:ea typeface="Roboto Light" panose="02000000000000000000" pitchFamily="2" charset="0"/>
              </a:rPr>
              <a:t> A</a:t>
            </a:r>
          </a:p>
          <a:p>
            <a:pPr algn="ctr">
              <a:defRPr/>
            </a:pPr>
            <a:r>
              <a:rPr lang="fr-FR" sz="1100" b="1" dirty="0" err="1">
                <a:solidFill>
                  <a:prstClr val="black"/>
                </a:solidFill>
                <a:latin typeface="Roboto Light" panose="02000000000000000000" pitchFamily="2" charset="0"/>
                <a:ea typeface="Roboto Light" panose="02000000000000000000" pitchFamily="2" charset="0"/>
              </a:rPr>
              <a:t>Regenerating</a:t>
            </a:r>
            <a:endParaRPr lang="fr-FR" sz="1100" dirty="0">
              <a:solidFill>
                <a:prstClr val="black"/>
              </a:solidFill>
              <a:latin typeface="Roboto Light" panose="02000000000000000000" pitchFamily="2" charset="0"/>
              <a:ea typeface="Roboto Light" panose="02000000000000000000" pitchFamily="2" charset="0"/>
            </a:endParaRPr>
          </a:p>
        </p:txBody>
      </p:sp>
      <p:pic>
        <p:nvPicPr>
          <p:cNvPr id="1026" name="Picture 2" descr="ingredient-quintessence-yon-ka">
            <a:extLst>
              <a:ext uri="{FF2B5EF4-FFF2-40B4-BE49-F238E27FC236}">
                <a16:creationId xmlns:a16="http://schemas.microsoft.com/office/drawing/2014/main" id="{37A04F51-27BD-406C-B697-E36E0EA1469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10262" y="4428074"/>
            <a:ext cx="1017175" cy="1078032"/>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descr="Une image contenant texte, articles de toilette, crème pour la peau&#10;&#10;Description générée automatiquement">
            <a:extLst>
              <a:ext uri="{FF2B5EF4-FFF2-40B4-BE49-F238E27FC236}">
                <a16:creationId xmlns:a16="http://schemas.microsoft.com/office/drawing/2014/main" id="{18957678-28A9-45BB-A196-694D6AF73A4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74985" y="1096306"/>
            <a:ext cx="1475510" cy="3189928"/>
          </a:xfrm>
          <a:prstGeom prst="rect">
            <a:avLst/>
          </a:prstGeom>
        </p:spPr>
      </p:pic>
      <p:pic>
        <p:nvPicPr>
          <p:cNvPr id="2" name="Picture 2" descr="ingredient-pamplemousse">
            <a:extLst>
              <a:ext uri="{FF2B5EF4-FFF2-40B4-BE49-F238E27FC236}">
                <a16:creationId xmlns:a16="http://schemas.microsoft.com/office/drawing/2014/main" id="{F00B1B75-9CA6-4ACB-8814-F2EB0CDD6D6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2526" y="4303378"/>
            <a:ext cx="1481220" cy="10507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ngredient-vitamine-c-et-e">
            <a:extLst>
              <a:ext uri="{FF2B5EF4-FFF2-40B4-BE49-F238E27FC236}">
                <a16:creationId xmlns:a16="http://schemas.microsoft.com/office/drawing/2014/main" id="{48A7197A-46A1-4916-8E37-A9AB4B7D54E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048035" y="4157250"/>
            <a:ext cx="1481220" cy="1329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ingredient-vitamine-a">
            <a:extLst>
              <a:ext uri="{FF2B5EF4-FFF2-40B4-BE49-F238E27FC236}">
                <a16:creationId xmlns:a16="http://schemas.microsoft.com/office/drawing/2014/main" id="{3A9B37E4-A49B-4997-B712-921F726ADF0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317475" y="3971147"/>
            <a:ext cx="1037128" cy="14271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gredient-huile-vierge-de-pepins-de-courge-bio">
            <a:extLst>
              <a:ext uri="{FF2B5EF4-FFF2-40B4-BE49-F238E27FC236}">
                <a16:creationId xmlns:a16="http://schemas.microsoft.com/office/drawing/2014/main" id="{88281CCD-9EB5-40C1-A4A0-6B05D3922EA4}"/>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162097" y="4399495"/>
            <a:ext cx="1481220" cy="103812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322B0AD7-505B-42A6-B891-E6DB7A61A78D}"/>
              </a:ext>
            </a:extLst>
          </p:cNvPr>
          <p:cNvSpPr/>
          <p:nvPr/>
        </p:nvSpPr>
        <p:spPr>
          <a:xfrm>
            <a:off x="93696" y="5457864"/>
            <a:ext cx="2678880" cy="430887"/>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Grapefruit</a:t>
            </a:r>
          </a:p>
          <a:p>
            <a:pPr algn="ctr">
              <a:defRPr/>
            </a:pPr>
            <a:r>
              <a:rPr lang="fr-FR" sz="1100" b="1" dirty="0" err="1">
                <a:solidFill>
                  <a:prstClr val="black"/>
                </a:solidFill>
                <a:latin typeface="Roboto Light" panose="02000000000000000000" pitchFamily="2" charset="0"/>
                <a:ea typeface="Roboto Light" panose="02000000000000000000" pitchFamily="2" charset="0"/>
              </a:rPr>
              <a:t>Hydrating</a:t>
            </a:r>
            <a:endParaRPr lang="fr-FR" sz="1100" dirty="0">
              <a:solidFill>
                <a:prstClr val="black"/>
              </a:solidFill>
              <a:latin typeface="Roboto Light" panose="02000000000000000000" pitchFamily="2" charset="0"/>
              <a:ea typeface="Roboto Light" panose="02000000000000000000" pitchFamily="2" charset="0"/>
            </a:endParaRPr>
          </a:p>
        </p:txBody>
      </p:sp>
      <p:sp>
        <p:nvSpPr>
          <p:cNvPr id="22" name="Titre 2">
            <a:extLst>
              <a:ext uri="{FF2B5EF4-FFF2-40B4-BE49-F238E27FC236}">
                <a16:creationId xmlns:a16="http://schemas.microsoft.com/office/drawing/2014/main" id="{76DAE4D3-C08C-4E10-90FB-7B6434125607}"/>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NUTRI CREME</a:t>
            </a:r>
            <a:endParaRPr lang="fr-FR" sz="40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288685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nodeType="withEffect">
                                  <p:stCondLst>
                                    <p:cond delay="0"/>
                                  </p:stCondLst>
                                  <p:childTnLst>
                                    <p:set>
                                      <p:cBhvr>
                                        <p:cTn id="30" dur="1" fill="hold">
                                          <p:stCondLst>
                                            <p:cond delay="0"/>
                                          </p:stCondLst>
                                        </p:cTn>
                                        <p:tgtEl>
                                          <p:spTgt spid="1032"/>
                                        </p:tgtEl>
                                        <p:attrNameLst>
                                          <p:attrName>style.visibility</p:attrName>
                                        </p:attrNameLst>
                                      </p:cBhvr>
                                      <p:to>
                                        <p:strVal val="visible"/>
                                      </p:to>
                                    </p:set>
                                    <p:animEffect transition="in" filter="fade">
                                      <p:cBhvr>
                                        <p:cTn id="31" dur="500"/>
                                        <p:tgtEl>
                                          <p:spTgt spid="10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36"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personne, baiser, Amour, Visage humain&#10;&#10;Description générée automatiquement">
            <a:extLst>
              <a:ext uri="{FF2B5EF4-FFF2-40B4-BE49-F238E27FC236}">
                <a16:creationId xmlns:a16="http://schemas.microsoft.com/office/drawing/2014/main" id="{F801FE85-9FA9-4544-99AC-0501433566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755682" y="317500"/>
            <a:ext cx="7207718" cy="5702300"/>
          </a:xfrm>
          <a:prstGeom prst="rect">
            <a:avLst/>
          </a:prstGeom>
        </p:spPr>
      </p:pic>
      <p:sp>
        <p:nvSpPr>
          <p:cNvPr id="3" name="Titre 2">
            <a:extLst>
              <a:ext uri="{FF2B5EF4-FFF2-40B4-BE49-F238E27FC236}">
                <a16:creationId xmlns:a16="http://schemas.microsoft.com/office/drawing/2014/main" id="{614ACB73-4DC3-44BA-AA52-A1356F15224C}"/>
              </a:ext>
            </a:extLst>
          </p:cNvPr>
          <p:cNvSpPr txBox="1">
            <a:spLocks/>
          </p:cNvSpPr>
          <p:nvPr/>
        </p:nvSpPr>
        <p:spPr>
          <a:xfrm>
            <a:off x="228600" y="3032918"/>
            <a:ext cx="4436083"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3E3E3E"/>
                </a:solidFill>
                <a:latin typeface="KyivType Sans2" panose="00000500000000000000" pitchFamily="50" charset="0"/>
              </a:rPr>
              <a:t>How to identify a</a:t>
            </a:r>
            <a:br>
              <a:rPr lang="en-US" sz="2800" dirty="0">
                <a:solidFill>
                  <a:srgbClr val="3E3E3E"/>
                </a:solidFill>
                <a:latin typeface="KyivType Sans2" panose="00000500000000000000" pitchFamily="50" charset="0"/>
              </a:rPr>
            </a:br>
            <a:r>
              <a:rPr lang="en-US" sz="4000" dirty="0">
                <a:solidFill>
                  <a:srgbClr val="3E3E3E"/>
                </a:solidFill>
                <a:latin typeface="KyivType Sans2" panose="00000500000000000000" pitchFamily="50" charset="0"/>
              </a:rPr>
              <a:t>DRY SKIN</a:t>
            </a:r>
            <a:endParaRPr lang="fr-FR" sz="28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4237942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en's Nutri-Creme">
            <a:extLst>
              <a:ext uri="{FF2B5EF4-FFF2-40B4-BE49-F238E27FC236}">
                <a16:creationId xmlns:a16="http://schemas.microsoft.com/office/drawing/2014/main" id="{6A4DA896-FEE1-4FE9-A812-432BE453734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0163" y="1731819"/>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C8F274BB-7C72-40B1-B633-29FDE5B2B8E6}"/>
              </a:ext>
            </a:extLst>
          </p:cNvPr>
          <p:cNvSpPr txBox="1"/>
          <p:nvPr/>
        </p:nvSpPr>
        <p:spPr>
          <a:xfrm>
            <a:off x="3422073" y="2127150"/>
            <a:ext cx="5320145" cy="1169551"/>
          </a:xfrm>
          <a:prstGeom prst="rect">
            <a:avLst/>
          </a:prstGeom>
          <a:solidFill>
            <a:srgbClr val="FCF1E8">
              <a:alpha val="43922"/>
            </a:srgbClr>
          </a:solidFill>
        </p:spPr>
        <p:txBody>
          <a:bodyPr wrap="square" rtlCol="0">
            <a:spAutoFit/>
          </a:bodyPr>
          <a:lstStyle/>
          <a:p>
            <a:pPr algn="just" fontAlgn="ctr"/>
            <a:r>
              <a:rPr lang="en-US" sz="1400" b="0" i="0" dirty="0">
                <a:solidFill>
                  <a:srgbClr val="505050"/>
                </a:solidFill>
                <a:effectLst/>
                <a:latin typeface="Roboto Light" panose="02000000000000000000" pitchFamily="2" charset="0"/>
                <a:ea typeface="Roboto Light" panose="02000000000000000000" pitchFamily="2" charset="0"/>
              </a:rPr>
              <a:t>MB</a:t>
            </a:r>
          </a:p>
          <a:p>
            <a:pPr algn="just" fontAlgn="ctr"/>
            <a:r>
              <a:rPr lang="en-US" sz="1400" b="0" i="0" dirty="0">
                <a:solidFill>
                  <a:srgbClr val="505050"/>
                </a:solidFill>
                <a:effectLst/>
                <a:latin typeface="Roboto Light" panose="02000000000000000000" pitchFamily="2" charset="0"/>
                <a:ea typeface="Roboto Light" panose="02000000000000000000" pitchFamily="2" charset="0"/>
              </a:rPr>
              <a:t>A friend at the gym offered me the opportunity to try Yon-Ka Nutri-Creme and I was amazed! It didn't feel greasy and my skin felt smoother almost instantly. Now, one month later, after using it daily I can really see the difference in my skin.</a:t>
            </a:r>
          </a:p>
        </p:txBody>
      </p:sp>
      <p:sp>
        <p:nvSpPr>
          <p:cNvPr id="8" name="ZoneTexte 7">
            <a:extLst>
              <a:ext uri="{FF2B5EF4-FFF2-40B4-BE49-F238E27FC236}">
                <a16:creationId xmlns:a16="http://schemas.microsoft.com/office/drawing/2014/main" id="{F09E50F7-9359-469E-B9E0-D9F3E3A30B35}"/>
              </a:ext>
            </a:extLst>
          </p:cNvPr>
          <p:cNvSpPr txBox="1"/>
          <p:nvPr/>
        </p:nvSpPr>
        <p:spPr>
          <a:xfrm>
            <a:off x="3900054" y="4695398"/>
            <a:ext cx="4461164" cy="1169551"/>
          </a:xfrm>
          <a:prstGeom prst="rect">
            <a:avLst/>
          </a:prstGeom>
          <a:solidFill>
            <a:srgbClr val="FCF1E8">
              <a:alpha val="43922"/>
            </a:srgbClr>
          </a:solidFill>
        </p:spPr>
        <p:txBody>
          <a:bodyPr wrap="square" rtlCol="0">
            <a:spAutoFit/>
          </a:bodyPr>
          <a:lstStyle/>
          <a:p>
            <a:pPr algn="just" fontAlgn="ctr"/>
            <a:r>
              <a:rPr lang="en-US" sz="1400" b="0" i="0" dirty="0">
                <a:solidFill>
                  <a:srgbClr val="505050"/>
                </a:solidFill>
                <a:effectLst/>
                <a:latin typeface="Roboto Light" panose="02000000000000000000" pitchFamily="2" charset="0"/>
                <a:ea typeface="Roboto Light" panose="02000000000000000000" pitchFamily="2" charset="0"/>
              </a:rPr>
              <a:t>Mark Levy</a:t>
            </a:r>
          </a:p>
          <a:p>
            <a:pPr algn="just" fontAlgn="ctr"/>
            <a:r>
              <a:rPr lang="en-US" sz="1400" b="0" i="0" dirty="0">
                <a:solidFill>
                  <a:srgbClr val="505050"/>
                </a:solidFill>
                <a:effectLst/>
                <a:latin typeface="Roboto Light" panose="02000000000000000000" pitchFamily="2" charset="0"/>
                <a:ea typeface="Roboto Light" panose="02000000000000000000" pitchFamily="2" charset="0"/>
              </a:rPr>
              <a:t>Been using this moisturizer for three years now. Everyday day and during all seasons. It's the perfect texture... not too thick but moisturizing without being greasy. A little goes a long way. Love the smell! </a:t>
            </a:r>
          </a:p>
        </p:txBody>
      </p:sp>
      <p:sp>
        <p:nvSpPr>
          <p:cNvPr id="9" name="ZoneTexte 8">
            <a:extLst>
              <a:ext uri="{FF2B5EF4-FFF2-40B4-BE49-F238E27FC236}">
                <a16:creationId xmlns:a16="http://schemas.microsoft.com/office/drawing/2014/main" id="{FCFF5907-DA3B-4B87-ACEB-6144CDC734CC}"/>
              </a:ext>
            </a:extLst>
          </p:cNvPr>
          <p:cNvSpPr txBox="1"/>
          <p:nvPr/>
        </p:nvSpPr>
        <p:spPr>
          <a:xfrm>
            <a:off x="8742218" y="3826149"/>
            <a:ext cx="2930905" cy="1169551"/>
          </a:xfrm>
          <a:prstGeom prst="rect">
            <a:avLst/>
          </a:prstGeom>
          <a:solidFill>
            <a:srgbClr val="FCF1E8">
              <a:alpha val="43922"/>
            </a:srgbClr>
          </a:solidFill>
        </p:spPr>
        <p:txBody>
          <a:bodyPr wrap="square" rtlCol="0">
            <a:spAutoFit/>
          </a:bodyPr>
          <a:lstStyle/>
          <a:p>
            <a:pPr algn="just" fontAlgn="ctr"/>
            <a:r>
              <a:rPr lang="en-US" sz="1400" b="0" i="0" dirty="0">
                <a:solidFill>
                  <a:srgbClr val="505050"/>
                </a:solidFill>
                <a:effectLst/>
                <a:latin typeface="Roboto Light" panose="02000000000000000000" pitchFamily="2" charset="0"/>
                <a:ea typeface="Roboto Light" panose="02000000000000000000" pitchFamily="2" charset="0"/>
              </a:rPr>
              <a:t>Heather Herrera</a:t>
            </a:r>
          </a:p>
          <a:p>
            <a:pPr algn="just" fontAlgn="ctr"/>
            <a:r>
              <a:rPr lang="en-US" sz="1400" b="0" i="0" dirty="0">
                <a:solidFill>
                  <a:srgbClr val="505050"/>
                </a:solidFill>
                <a:effectLst/>
                <a:latin typeface="Roboto Light" panose="02000000000000000000" pitchFamily="2" charset="0"/>
                <a:ea typeface="Roboto Light" panose="02000000000000000000" pitchFamily="2" charset="0"/>
              </a:rPr>
              <a:t>The Nutri Creme is great for moisturizing my drier, sensitive skin without leaving it feeling heavy or greasy</a:t>
            </a:r>
          </a:p>
        </p:txBody>
      </p:sp>
      <p:sp>
        <p:nvSpPr>
          <p:cNvPr id="11" name="Titre 2">
            <a:extLst>
              <a:ext uri="{FF2B5EF4-FFF2-40B4-BE49-F238E27FC236}">
                <a16:creationId xmlns:a16="http://schemas.microsoft.com/office/drawing/2014/main" id="{51A37DB9-20C2-406A-B09A-BD3297C94D5B}"/>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NUTRI CRÈME : testimonials</a:t>
            </a:r>
            <a:endParaRPr lang="fr-FR" sz="40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3468821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rc 21"/>
          <p:cNvSpPr/>
          <p:nvPr/>
        </p:nvSpPr>
        <p:spPr>
          <a:xfrm rot="9523306">
            <a:off x="1137046" y="1901056"/>
            <a:ext cx="3629817" cy="5105470"/>
          </a:xfrm>
          <a:custGeom>
            <a:avLst/>
            <a:gdLst>
              <a:gd name="connsiteX0" fmla="*/ 3440652 w 6881304"/>
              <a:gd name="connsiteY0" fmla="*/ 0 h 8221727"/>
              <a:gd name="connsiteX1" fmla="*/ 6881304 w 6881304"/>
              <a:gd name="connsiteY1" fmla="*/ 4110864 h 8221727"/>
              <a:gd name="connsiteX2" fmla="*/ 3440652 w 6881304"/>
              <a:gd name="connsiteY2" fmla="*/ 4110864 h 8221727"/>
              <a:gd name="connsiteX3" fmla="*/ 3440652 w 6881304"/>
              <a:gd name="connsiteY3" fmla="*/ 0 h 8221727"/>
              <a:gd name="connsiteX0" fmla="*/ 3440652 w 6881304"/>
              <a:gd name="connsiteY0" fmla="*/ 0 h 8221727"/>
              <a:gd name="connsiteX1" fmla="*/ 6881304 w 6881304"/>
              <a:gd name="connsiteY1" fmla="*/ 4110864 h 8221727"/>
              <a:gd name="connsiteX0" fmla="*/ 0 w 3440652"/>
              <a:gd name="connsiteY0" fmla="*/ 0 h 4110864"/>
              <a:gd name="connsiteX1" fmla="*/ 3440652 w 3440652"/>
              <a:gd name="connsiteY1" fmla="*/ 4110864 h 4110864"/>
              <a:gd name="connsiteX2" fmla="*/ 0 w 3440652"/>
              <a:gd name="connsiteY2" fmla="*/ 4110864 h 4110864"/>
              <a:gd name="connsiteX3" fmla="*/ 0 w 3440652"/>
              <a:gd name="connsiteY3" fmla="*/ 0 h 4110864"/>
              <a:gd name="connsiteX0" fmla="*/ 358483 w 3440652"/>
              <a:gd name="connsiteY0" fmla="*/ 129388 h 4110864"/>
              <a:gd name="connsiteX1" fmla="*/ 3440652 w 3440652"/>
              <a:gd name="connsiteY1" fmla="*/ 4110864 h 4110864"/>
              <a:gd name="connsiteX0" fmla="*/ 0 w 3440652"/>
              <a:gd name="connsiteY0" fmla="*/ 0 h 4110864"/>
              <a:gd name="connsiteX1" fmla="*/ 3440652 w 3440652"/>
              <a:gd name="connsiteY1" fmla="*/ 4110864 h 4110864"/>
              <a:gd name="connsiteX2" fmla="*/ 0 w 3440652"/>
              <a:gd name="connsiteY2" fmla="*/ 4110864 h 4110864"/>
              <a:gd name="connsiteX3" fmla="*/ 0 w 3440652"/>
              <a:gd name="connsiteY3" fmla="*/ 0 h 4110864"/>
              <a:gd name="connsiteX0" fmla="*/ 303734 w 3440652"/>
              <a:gd name="connsiteY0" fmla="*/ 138732 h 4110864"/>
              <a:gd name="connsiteX1" fmla="*/ 3440652 w 3440652"/>
              <a:gd name="connsiteY1" fmla="*/ 4110864 h 4110864"/>
              <a:gd name="connsiteX0" fmla="*/ 0 w 3440652"/>
              <a:gd name="connsiteY0" fmla="*/ 137908 h 4248772"/>
              <a:gd name="connsiteX1" fmla="*/ 3440652 w 3440652"/>
              <a:gd name="connsiteY1" fmla="*/ 4248772 h 4248772"/>
              <a:gd name="connsiteX2" fmla="*/ 0 w 3440652"/>
              <a:gd name="connsiteY2" fmla="*/ 4248772 h 4248772"/>
              <a:gd name="connsiteX3" fmla="*/ 0 w 3440652"/>
              <a:gd name="connsiteY3" fmla="*/ 137908 h 4248772"/>
              <a:gd name="connsiteX0" fmla="*/ 380805 w 3440652"/>
              <a:gd name="connsiteY0" fmla="*/ 0 h 4248772"/>
              <a:gd name="connsiteX1" fmla="*/ 3440652 w 3440652"/>
              <a:gd name="connsiteY1" fmla="*/ 4248772 h 4248772"/>
              <a:gd name="connsiteX0" fmla="*/ 0 w 3440652"/>
              <a:gd name="connsiteY0" fmla="*/ 218815 h 4329679"/>
              <a:gd name="connsiteX1" fmla="*/ 3440652 w 3440652"/>
              <a:gd name="connsiteY1" fmla="*/ 4329679 h 4329679"/>
              <a:gd name="connsiteX2" fmla="*/ 0 w 3440652"/>
              <a:gd name="connsiteY2" fmla="*/ 4329679 h 4329679"/>
              <a:gd name="connsiteX3" fmla="*/ 0 w 3440652"/>
              <a:gd name="connsiteY3" fmla="*/ 218815 h 4329679"/>
              <a:gd name="connsiteX0" fmla="*/ 330539 w 3440652"/>
              <a:gd name="connsiteY0" fmla="*/ 0 h 4329679"/>
              <a:gd name="connsiteX1" fmla="*/ 3440652 w 3440652"/>
              <a:gd name="connsiteY1" fmla="*/ 4329679 h 4329679"/>
              <a:gd name="connsiteX0" fmla="*/ 43644 w 3484296"/>
              <a:gd name="connsiteY0" fmla="*/ 517867 h 4628731"/>
              <a:gd name="connsiteX1" fmla="*/ 3484296 w 3484296"/>
              <a:gd name="connsiteY1" fmla="*/ 4628731 h 4628731"/>
              <a:gd name="connsiteX2" fmla="*/ 43644 w 3484296"/>
              <a:gd name="connsiteY2" fmla="*/ 4628731 h 4628731"/>
              <a:gd name="connsiteX3" fmla="*/ 43644 w 3484296"/>
              <a:gd name="connsiteY3" fmla="*/ 517867 h 4628731"/>
              <a:gd name="connsiteX0" fmla="*/ 0 w 3484296"/>
              <a:gd name="connsiteY0" fmla="*/ 0 h 4628731"/>
              <a:gd name="connsiteX1" fmla="*/ 3484296 w 3484296"/>
              <a:gd name="connsiteY1" fmla="*/ 4628731 h 4628731"/>
              <a:gd name="connsiteX0" fmla="*/ 158559 w 3599211"/>
              <a:gd name="connsiteY0" fmla="*/ 511511 h 4622375"/>
              <a:gd name="connsiteX1" fmla="*/ 3599211 w 3599211"/>
              <a:gd name="connsiteY1" fmla="*/ 4622375 h 4622375"/>
              <a:gd name="connsiteX2" fmla="*/ 158559 w 3599211"/>
              <a:gd name="connsiteY2" fmla="*/ 4622375 h 4622375"/>
              <a:gd name="connsiteX3" fmla="*/ 158559 w 3599211"/>
              <a:gd name="connsiteY3" fmla="*/ 511511 h 4622375"/>
              <a:gd name="connsiteX0" fmla="*/ 0 w 3599211"/>
              <a:gd name="connsiteY0" fmla="*/ 0 h 4622375"/>
              <a:gd name="connsiteX1" fmla="*/ 3599211 w 3599211"/>
              <a:gd name="connsiteY1" fmla="*/ 4622375 h 4622375"/>
            </a:gdLst>
            <a:ahLst/>
            <a:cxnLst>
              <a:cxn ang="0">
                <a:pos x="connsiteX0" y="connsiteY0"/>
              </a:cxn>
              <a:cxn ang="0">
                <a:pos x="connsiteX1" y="connsiteY1"/>
              </a:cxn>
            </a:cxnLst>
            <a:rect l="l" t="t" r="r" b="b"/>
            <a:pathLst>
              <a:path w="3599211" h="4622375" stroke="0" extrusionOk="0">
                <a:moveTo>
                  <a:pt x="158559" y="511511"/>
                </a:moveTo>
                <a:cubicBezTo>
                  <a:pt x="2058779" y="511511"/>
                  <a:pt x="3599211" y="2352008"/>
                  <a:pt x="3599211" y="4622375"/>
                </a:cubicBezTo>
                <a:lnTo>
                  <a:pt x="158559" y="4622375"/>
                </a:lnTo>
                <a:lnTo>
                  <a:pt x="158559" y="511511"/>
                </a:lnTo>
                <a:close/>
              </a:path>
              <a:path w="3599211" h="4622375" fill="none">
                <a:moveTo>
                  <a:pt x="0" y="0"/>
                </a:moveTo>
                <a:cubicBezTo>
                  <a:pt x="1900220" y="0"/>
                  <a:pt x="3599211" y="2352008"/>
                  <a:pt x="3599211" y="4622375"/>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35">
              <a:defRPr/>
            </a:pPr>
            <a:endParaRPr lang="fr-FR">
              <a:solidFill>
                <a:prstClr val="black"/>
              </a:solidFill>
              <a:latin typeface="Calibri"/>
            </a:endParaRPr>
          </a:p>
        </p:txBody>
      </p:sp>
      <p:sp>
        <p:nvSpPr>
          <p:cNvPr id="14" name="Rectangle 13"/>
          <p:cNvSpPr/>
          <p:nvPr/>
        </p:nvSpPr>
        <p:spPr>
          <a:xfrm>
            <a:off x="240" y="1324473"/>
            <a:ext cx="12191521" cy="400110"/>
          </a:xfrm>
          <a:prstGeom prst="rect">
            <a:avLst/>
          </a:prstGeom>
        </p:spPr>
        <p:txBody>
          <a:bodyPr wrap="square">
            <a:spAutoFit/>
          </a:bodyPr>
          <a:lstStyle/>
          <a:p>
            <a:pPr algn="ctr">
              <a:defRPr/>
            </a:pPr>
            <a:r>
              <a:rPr lang="en-US" sz="2000" i="1" dirty="0">
                <a:solidFill>
                  <a:prstClr val="black"/>
                </a:solidFill>
                <a:latin typeface="KyivType Sans2" panose="00000500000000000000" charset="0"/>
              </a:rPr>
              <a:t>Repairing and ultra-comforting hand cream</a:t>
            </a:r>
            <a:endParaRPr lang="fr-FR" sz="2000" i="1" dirty="0">
              <a:solidFill>
                <a:prstClr val="black"/>
              </a:solidFill>
              <a:latin typeface="KyivType Sans2" panose="00000500000000000000" charset="0"/>
            </a:endParaRPr>
          </a:p>
        </p:txBody>
      </p:sp>
      <p:sp>
        <p:nvSpPr>
          <p:cNvPr id="24" name="ZoneTexte 23"/>
          <p:cNvSpPr txBox="1"/>
          <p:nvPr/>
        </p:nvSpPr>
        <p:spPr>
          <a:xfrm>
            <a:off x="11262703" y="5419178"/>
            <a:ext cx="461665" cy="680668"/>
          </a:xfrm>
          <a:prstGeom prst="rect">
            <a:avLst/>
          </a:prstGeom>
          <a:solidFill>
            <a:schemeClr val="bg1"/>
          </a:solidFill>
        </p:spPr>
        <p:txBody>
          <a:bodyPr vert="vert270" wrap="square" rtlCol="0">
            <a:spAutoFit/>
          </a:bodyPr>
          <a:lstStyle/>
          <a:p>
            <a:pPr defTabSz="914335">
              <a:defRPr/>
            </a:pPr>
            <a:r>
              <a:rPr lang="fr-FR" dirty="0">
                <a:solidFill>
                  <a:prstClr val="black"/>
                </a:solidFill>
                <a:latin typeface="Roboto Light" panose="020B0604020202020204" charset="0"/>
                <a:ea typeface="Roboto Light" panose="020B0604020202020204" charset="0"/>
              </a:rPr>
              <a:t>50 ml </a:t>
            </a:r>
          </a:p>
        </p:txBody>
      </p:sp>
      <p:sp>
        <p:nvSpPr>
          <p:cNvPr id="20" name="ZoneTexte 19"/>
          <p:cNvSpPr txBox="1"/>
          <p:nvPr/>
        </p:nvSpPr>
        <p:spPr>
          <a:xfrm>
            <a:off x="1365328" y="2749324"/>
            <a:ext cx="4883072" cy="538865"/>
          </a:xfrm>
          <a:prstGeom prst="rect">
            <a:avLst/>
          </a:prstGeom>
          <a:solidFill>
            <a:schemeClr val="bg1"/>
          </a:solidFill>
        </p:spPr>
        <p:txBody>
          <a:bodyPr wrap="square" rtlCol="0">
            <a:spAutoFit/>
          </a:bodyPr>
          <a:lstStyle/>
          <a:p>
            <a:pPr defTabSz="914335">
              <a:defRPr/>
            </a:pPr>
            <a:r>
              <a:rPr lang="en-US" sz="1451" dirty="0">
                <a:solidFill>
                  <a:prstClr val="black"/>
                </a:solidFill>
                <a:latin typeface="Roboto Light" panose="020B0604020202020204" charset="0"/>
                <a:ea typeface="Roboto Light" panose="020B0604020202020204" charset="0"/>
              </a:rPr>
              <a:t>3 in 1: Nourishes, hydrates and repairs intensely </a:t>
            </a:r>
          </a:p>
          <a:p>
            <a:pPr defTabSz="914335">
              <a:defRPr/>
            </a:pPr>
            <a:r>
              <a:rPr lang="en-US" sz="1451" dirty="0">
                <a:solidFill>
                  <a:prstClr val="black"/>
                </a:solidFill>
                <a:latin typeface="Roboto Light" panose="020B0604020202020204" charset="0"/>
                <a:ea typeface="Roboto Light" panose="020B0604020202020204" charset="0"/>
              </a:rPr>
              <a:t>Preserves the youthful appearance of hands and nails</a:t>
            </a:r>
            <a:endParaRPr lang="fr-FR" sz="1451" dirty="0">
              <a:solidFill>
                <a:prstClr val="black"/>
              </a:solidFill>
              <a:latin typeface="Roboto Light" panose="020B0604020202020204" charset="0"/>
              <a:ea typeface="Roboto Light" panose="020B0604020202020204" charset="0"/>
            </a:endParaRPr>
          </a:p>
        </p:txBody>
      </p:sp>
      <p:pic>
        <p:nvPicPr>
          <p:cNvPr id="32" name="Image 3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774" y="2303205"/>
            <a:ext cx="1119554" cy="1418840"/>
          </a:xfrm>
          <a:prstGeom prst="rect">
            <a:avLst/>
          </a:prstGeom>
        </p:spPr>
      </p:pic>
      <p:pic>
        <p:nvPicPr>
          <p:cNvPr id="28" name="Image 2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3031" y="3877336"/>
            <a:ext cx="1152588" cy="1223360"/>
          </a:xfrm>
          <a:prstGeom prst="rect">
            <a:avLst/>
          </a:prstGeom>
        </p:spPr>
      </p:pic>
      <p:sp>
        <p:nvSpPr>
          <p:cNvPr id="29" name="ZoneTexte 28"/>
          <p:cNvSpPr txBox="1"/>
          <p:nvPr/>
        </p:nvSpPr>
        <p:spPr>
          <a:xfrm>
            <a:off x="1122207" y="4985593"/>
            <a:ext cx="1511240" cy="338554"/>
          </a:xfrm>
          <a:prstGeom prst="rect">
            <a:avLst/>
          </a:prstGeom>
          <a:noFill/>
        </p:spPr>
        <p:txBody>
          <a:bodyPr wrap="square" rtlCol="0">
            <a:spAutoFit/>
          </a:bodyPr>
          <a:lstStyle/>
          <a:p>
            <a:r>
              <a:rPr lang="fr-FR" sz="1600" b="1" dirty="0">
                <a:solidFill>
                  <a:srgbClr val="CAC4DB"/>
                </a:solidFill>
                <a:latin typeface="Calibri Light" panose="020F0302020204030204" pitchFamily="34" charset="0"/>
                <a:ea typeface="Roboto" panose="02000000000000000000" pitchFamily="2" charset="0"/>
                <a:cs typeface="Calibri Light" panose="020F0302020204030204" pitchFamily="34" charset="0"/>
              </a:rPr>
              <a:t>Target</a:t>
            </a:r>
          </a:p>
        </p:txBody>
      </p:sp>
      <p:sp>
        <p:nvSpPr>
          <p:cNvPr id="36" name="Rectangle 35"/>
          <p:cNvSpPr/>
          <p:nvPr/>
        </p:nvSpPr>
        <p:spPr>
          <a:xfrm>
            <a:off x="2202693" y="4147418"/>
            <a:ext cx="6095760" cy="538865"/>
          </a:xfrm>
          <a:prstGeom prst="rect">
            <a:avLst/>
          </a:prstGeom>
        </p:spPr>
        <p:txBody>
          <a:bodyPr>
            <a:spAutoFit/>
          </a:bodyPr>
          <a:lstStyle/>
          <a:p>
            <a:pPr lvl="0">
              <a:defRPr/>
            </a:pPr>
            <a:r>
              <a:rPr lang="en-US" sz="1451" dirty="0">
                <a:solidFill>
                  <a:prstClr val="black"/>
                </a:solidFill>
                <a:latin typeface="Roboto Light" panose="020B0604020202020204" charset="0"/>
                <a:ea typeface="Roboto Light" panose="020B0604020202020204" charset="0"/>
              </a:rPr>
              <a:t>All skin types</a:t>
            </a:r>
          </a:p>
          <a:p>
            <a:pPr lvl="0">
              <a:defRPr/>
            </a:pPr>
            <a:r>
              <a:rPr lang="en-US" sz="1451" dirty="0">
                <a:solidFill>
                  <a:prstClr val="black"/>
                </a:solidFill>
                <a:latin typeface="Roboto Light" panose="020B0604020202020204" charset="0"/>
                <a:ea typeface="Roboto Light" panose="020B0604020202020204" charset="0"/>
              </a:rPr>
              <a:t>Very dry and damaged hands</a:t>
            </a:r>
            <a:endParaRPr lang="fr-FR" sz="1451" dirty="0">
              <a:solidFill>
                <a:prstClr val="black"/>
              </a:solidFill>
              <a:latin typeface="Roboto Light" panose="020B0604020202020204" charset="0"/>
              <a:ea typeface="Roboto Light" panose="020B0604020202020204" charset="0"/>
            </a:endParaRPr>
          </a:p>
        </p:txBody>
      </p:sp>
      <p:sp>
        <p:nvSpPr>
          <p:cNvPr id="21" name="Rectangle 20"/>
          <p:cNvSpPr/>
          <p:nvPr/>
        </p:nvSpPr>
        <p:spPr>
          <a:xfrm>
            <a:off x="3894374" y="5470893"/>
            <a:ext cx="6879013" cy="538865"/>
          </a:xfrm>
          <a:prstGeom prst="rect">
            <a:avLst/>
          </a:prstGeom>
          <a:solidFill>
            <a:schemeClr val="bg1"/>
          </a:solidFill>
          <a:effectLst>
            <a:softEdge rad="127000"/>
          </a:effectLst>
        </p:spPr>
        <p:txBody>
          <a:bodyPr wrap="square">
            <a:spAutoFit/>
          </a:bodyPr>
          <a:lstStyle/>
          <a:p>
            <a:pPr defTabSz="914335">
              <a:defRPr/>
            </a:pPr>
            <a:r>
              <a:rPr lang="en-US" sz="1451" dirty="0">
                <a:solidFill>
                  <a:prstClr val="black"/>
                </a:solidFill>
                <a:latin typeface="Roboto Light" panose="020B0604020202020204" charset="0"/>
                <a:ea typeface="Roboto Light" panose="020B0604020202020204" charset="0"/>
              </a:rPr>
              <a:t>Skin repaired: 79%</a:t>
            </a:r>
          </a:p>
          <a:p>
            <a:pPr defTabSz="914335">
              <a:defRPr/>
            </a:pPr>
            <a:r>
              <a:rPr lang="en-US" sz="1451" dirty="0">
                <a:solidFill>
                  <a:prstClr val="black"/>
                </a:solidFill>
                <a:latin typeface="Roboto Light" panose="020B0604020202020204" charset="0"/>
                <a:ea typeface="Roboto Light" panose="020B0604020202020204" charset="0"/>
              </a:rPr>
              <a:t>Nourished skin: 89%</a:t>
            </a:r>
            <a:endParaRPr lang="fr-FR" sz="1451" dirty="0">
              <a:solidFill>
                <a:prstClr val="black"/>
              </a:solidFill>
              <a:latin typeface="Roboto Light" panose="020B0604020202020204" charset="0"/>
              <a:ea typeface="Roboto Light" panose="020B0604020202020204" charset="0"/>
            </a:endParaRPr>
          </a:p>
        </p:txBody>
      </p:sp>
      <p:sp>
        <p:nvSpPr>
          <p:cNvPr id="25" name="ZoneTexte 24"/>
          <p:cNvSpPr txBox="1"/>
          <p:nvPr/>
        </p:nvSpPr>
        <p:spPr>
          <a:xfrm>
            <a:off x="9738777" y="6082855"/>
            <a:ext cx="2154611" cy="369332"/>
          </a:xfrm>
          <a:prstGeom prst="rect">
            <a:avLst/>
          </a:prstGeom>
          <a:solidFill>
            <a:schemeClr val="bg1"/>
          </a:solidFill>
        </p:spPr>
        <p:txBody>
          <a:bodyPr wrap="square" rtlCol="0">
            <a:spAutoFit/>
          </a:bodyPr>
          <a:lstStyle/>
          <a:p>
            <a:pPr algn="ctr" defTabSz="914335">
              <a:defRPr/>
            </a:pPr>
            <a:r>
              <a:rPr lang="fr-FR" dirty="0">
                <a:solidFill>
                  <a:prstClr val="black"/>
                </a:solidFill>
                <a:latin typeface="Roboto Light" panose="020B0604020202020204" charset="0"/>
                <a:ea typeface="Roboto Light" panose="020B0604020202020204" charset="0"/>
              </a:rPr>
              <a:t>Matin et/ou Soir</a:t>
            </a:r>
          </a:p>
        </p:txBody>
      </p:sp>
      <p:pic>
        <p:nvPicPr>
          <p:cNvPr id="31" name="Image 30" descr="Une image contenant texte, crème pour la peau&#10;&#10;Description générée automatiquement">
            <a:extLst>
              <a:ext uri="{FF2B5EF4-FFF2-40B4-BE49-F238E27FC236}">
                <a16:creationId xmlns:a16="http://schemas.microsoft.com/office/drawing/2014/main" id="{973DDE39-8E3A-42ED-B0A1-33138D334F9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91236" y="2513187"/>
            <a:ext cx="1596027" cy="3533120"/>
          </a:xfrm>
          <a:prstGeom prst="rect">
            <a:avLst/>
          </a:prstGeom>
        </p:spPr>
      </p:pic>
      <p:pic>
        <p:nvPicPr>
          <p:cNvPr id="33" name="Image 32">
            <a:extLst>
              <a:ext uri="{FF2B5EF4-FFF2-40B4-BE49-F238E27FC236}">
                <a16:creationId xmlns:a16="http://schemas.microsoft.com/office/drawing/2014/main" id="{8C8DA238-5CA5-48B2-AB78-82BD35868E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13995" y="4932929"/>
            <a:ext cx="1198789" cy="1519258"/>
          </a:xfrm>
          <a:prstGeom prst="rect">
            <a:avLst/>
          </a:prstGeom>
        </p:spPr>
      </p:pic>
      <p:sp>
        <p:nvSpPr>
          <p:cNvPr id="38" name="ZoneTexte 37">
            <a:extLst>
              <a:ext uri="{FF2B5EF4-FFF2-40B4-BE49-F238E27FC236}">
                <a16:creationId xmlns:a16="http://schemas.microsoft.com/office/drawing/2014/main" id="{62461FE7-50AE-4CC4-8532-76DAAF17DDE6}"/>
              </a:ext>
            </a:extLst>
          </p:cNvPr>
          <p:cNvSpPr txBox="1"/>
          <p:nvPr/>
        </p:nvSpPr>
        <p:spPr>
          <a:xfrm>
            <a:off x="124000" y="6367120"/>
            <a:ext cx="56804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t>use test under dermatological control - self-evaluation on 19 women aged 18 to 42 - 1 application for 28 days</a:t>
            </a:r>
            <a:endPar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3" name="Titre 2">
            <a:extLst>
              <a:ext uri="{FF2B5EF4-FFF2-40B4-BE49-F238E27FC236}">
                <a16:creationId xmlns:a16="http://schemas.microsoft.com/office/drawing/2014/main" id="{810D5953-19D5-49F6-A5CC-E8719F7F4553}"/>
              </a:ext>
            </a:extLst>
          </p:cNvPr>
          <p:cNvSpPr txBox="1">
            <a:spLocks/>
          </p:cNvSpPr>
          <p:nvPr/>
        </p:nvSpPr>
        <p:spPr>
          <a:xfrm>
            <a:off x="1496291" y="5504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CRÈME MAINS</a:t>
            </a:r>
            <a:endParaRPr lang="fr-FR" sz="40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162264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p:bldP spid="36" grpId="0"/>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279828" y="2065058"/>
            <a:ext cx="6985309" cy="1532334"/>
          </a:xfrm>
          <a:prstGeom prst="roundRect">
            <a:avLst/>
          </a:prstGeom>
          <a:solidFill>
            <a:schemeClr val="bg1"/>
          </a:solidFill>
          <a:ln>
            <a:solidFill>
              <a:schemeClr val="tx1">
                <a:lumMod val="65000"/>
                <a:lumOff val="35000"/>
              </a:schemeClr>
            </a:solidFill>
          </a:ln>
        </p:spPr>
        <p:txBody>
          <a:bodyPr wrap="square" rtlCol="0">
            <a:spAutoFit/>
          </a:bodyPr>
          <a:lstStyle/>
          <a:p>
            <a:pPr lvl="2">
              <a:defRPr/>
            </a:pPr>
            <a:r>
              <a:rPr lang="en-US" sz="1400" dirty="0">
                <a:latin typeface="Roboto Light" panose="02000000000000000000" pitchFamily="2" charset="0"/>
                <a:ea typeface="Roboto Light" panose="02000000000000000000" pitchFamily="2" charset="0"/>
              </a:rPr>
              <a:t>HOME USE</a:t>
            </a:r>
          </a:p>
          <a:p>
            <a:pPr lvl="2">
              <a:defRPr/>
            </a:pPr>
            <a:r>
              <a:rPr lang="en-US" sz="1400" dirty="0">
                <a:latin typeface="Roboto Light" panose="02000000000000000000" pitchFamily="2" charset="0"/>
                <a:ea typeface="Roboto Light" panose="02000000000000000000" pitchFamily="2" charset="0"/>
              </a:rPr>
              <a:t>At any time of the day, apply the cream on clean and dry hands. Can also be applied on the feet</a:t>
            </a:r>
          </a:p>
          <a:p>
            <a:pPr lvl="2" algn="just">
              <a:defRPr/>
            </a:pPr>
            <a:endParaRPr lang="fr-FR" sz="1400" dirty="0">
              <a:latin typeface="Roboto Light" panose="02000000000000000000" pitchFamily="2" charset="0"/>
              <a:ea typeface="Roboto Light" panose="02000000000000000000" pitchFamily="2" charset="0"/>
            </a:endParaRPr>
          </a:p>
          <a:p>
            <a:pPr lvl="2">
              <a:defRPr/>
            </a:pPr>
            <a:r>
              <a:rPr lang="en-US" sz="1400" dirty="0">
                <a:latin typeface="Roboto Light" panose="02000000000000000000" pitchFamily="2" charset="0"/>
                <a:ea typeface="Roboto Light" panose="02000000000000000000" pitchFamily="2" charset="0"/>
              </a:rPr>
              <a:t>Multi-vitamin, it envelops hands in a pleasant 100% natural citrus scent with invigorating and </a:t>
            </a:r>
            <a:r>
              <a:rPr lang="en-US" sz="1400" dirty="0" err="1">
                <a:latin typeface="Roboto Light" panose="02000000000000000000" pitchFamily="2" charset="0"/>
                <a:ea typeface="Roboto Light" panose="02000000000000000000" pitchFamily="2" charset="0"/>
              </a:rPr>
              <a:t>revitalising</a:t>
            </a:r>
            <a:r>
              <a:rPr lang="en-US" sz="1400" dirty="0">
                <a:latin typeface="Roboto Light" panose="02000000000000000000" pitchFamily="2" charset="0"/>
                <a:ea typeface="Roboto Light" panose="02000000000000000000" pitchFamily="2" charset="0"/>
              </a:rPr>
              <a:t> notes.</a:t>
            </a:r>
            <a:endParaRPr lang="fr-FR" sz="1400" dirty="0">
              <a:latin typeface="Roboto Light" panose="02000000000000000000" pitchFamily="2" charset="0"/>
              <a:ea typeface="Roboto Light" panose="02000000000000000000" pitchFamily="2" charset="0"/>
            </a:endParaRPr>
          </a:p>
        </p:txBody>
      </p:sp>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8167" y="2102276"/>
            <a:ext cx="606442" cy="520827"/>
          </a:xfrm>
          <a:prstGeom prst="rect">
            <a:avLst/>
          </a:prstGeom>
        </p:spPr>
      </p:pic>
      <p:pic>
        <p:nvPicPr>
          <p:cNvPr id="7" name="Imag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1595" y="2977691"/>
            <a:ext cx="703015" cy="600698"/>
          </a:xfrm>
          <a:prstGeom prst="rect">
            <a:avLst/>
          </a:prstGeom>
        </p:spPr>
      </p:pic>
      <p:sp>
        <p:nvSpPr>
          <p:cNvPr id="16" name="Rectangle 15"/>
          <p:cNvSpPr/>
          <p:nvPr/>
        </p:nvSpPr>
        <p:spPr>
          <a:xfrm>
            <a:off x="4495910" y="5445254"/>
            <a:ext cx="2678880" cy="600164"/>
          </a:xfrm>
          <a:prstGeom prst="rect">
            <a:avLst/>
          </a:prstGeom>
        </p:spPr>
        <p:txBody>
          <a:bodyPr wrap="square">
            <a:spAutoFit/>
          </a:bodyPr>
          <a:lstStyle/>
          <a:p>
            <a:pPr algn="ctr">
              <a:defRPr/>
            </a:pPr>
            <a:r>
              <a:rPr lang="fr-FR" sz="1100" dirty="0" err="1">
                <a:solidFill>
                  <a:prstClr val="black"/>
                </a:solidFill>
                <a:latin typeface="Roboto Light" panose="02000000000000000000" pitchFamily="2" charset="0"/>
                <a:ea typeface="Roboto Light" panose="02000000000000000000" pitchFamily="2" charset="0"/>
              </a:rPr>
              <a:t>Shea</a:t>
            </a:r>
            <a:r>
              <a:rPr lang="fr-FR" sz="1100" dirty="0">
                <a:solidFill>
                  <a:prstClr val="black"/>
                </a:solidFill>
                <a:latin typeface="Roboto Light" panose="02000000000000000000" pitchFamily="2" charset="0"/>
                <a:ea typeface="Roboto Light" panose="02000000000000000000" pitchFamily="2" charset="0"/>
              </a:rPr>
              <a:t> butter</a:t>
            </a:r>
          </a:p>
          <a:p>
            <a:pPr algn="ctr">
              <a:defRPr/>
            </a:pPr>
            <a:r>
              <a:rPr lang="fr-FR" sz="1100" b="1" dirty="0" err="1">
                <a:solidFill>
                  <a:prstClr val="black"/>
                </a:solidFill>
                <a:latin typeface="Roboto Light" panose="02000000000000000000" pitchFamily="2" charset="0"/>
                <a:ea typeface="Roboto Light" panose="02000000000000000000" pitchFamily="2" charset="0"/>
              </a:rPr>
              <a:t>Nourishing</a:t>
            </a:r>
            <a:r>
              <a:rPr lang="fr-FR" sz="1100" b="1" dirty="0">
                <a:solidFill>
                  <a:prstClr val="black"/>
                </a:solidFill>
                <a:latin typeface="Roboto Light" panose="02000000000000000000" pitchFamily="2" charset="0"/>
                <a:ea typeface="Roboto Light" panose="02000000000000000000" pitchFamily="2" charset="0"/>
              </a:rPr>
              <a:t> / Protective</a:t>
            </a:r>
          </a:p>
          <a:p>
            <a:pPr algn="ctr">
              <a:defRPr/>
            </a:pPr>
            <a:r>
              <a:rPr lang="fr-FR" sz="1100" b="1" dirty="0">
                <a:solidFill>
                  <a:prstClr val="black"/>
                </a:solidFill>
                <a:latin typeface="Roboto Light" panose="02000000000000000000" pitchFamily="2" charset="0"/>
                <a:ea typeface="Roboto Light" panose="02000000000000000000" pitchFamily="2" charset="0"/>
              </a:rPr>
              <a:t>/ </a:t>
            </a:r>
            <a:r>
              <a:rPr lang="fr-FR" sz="1100" b="1" dirty="0" err="1">
                <a:solidFill>
                  <a:prstClr val="black"/>
                </a:solidFill>
                <a:latin typeface="Roboto Light" panose="02000000000000000000" pitchFamily="2" charset="0"/>
                <a:ea typeface="Roboto Light" panose="02000000000000000000" pitchFamily="2" charset="0"/>
              </a:rPr>
              <a:t>Repair</a:t>
            </a:r>
            <a:endParaRPr lang="fr-FR" sz="1100" dirty="0">
              <a:solidFill>
                <a:prstClr val="black"/>
              </a:solidFill>
              <a:latin typeface="Roboto Light" panose="02000000000000000000" pitchFamily="2" charset="0"/>
              <a:ea typeface="Roboto Light" panose="02000000000000000000" pitchFamily="2" charset="0"/>
            </a:endParaRPr>
          </a:p>
        </p:txBody>
      </p:sp>
      <p:sp>
        <p:nvSpPr>
          <p:cNvPr id="17" name="Rectangle 16"/>
          <p:cNvSpPr/>
          <p:nvPr/>
        </p:nvSpPr>
        <p:spPr>
          <a:xfrm>
            <a:off x="6563267" y="5506886"/>
            <a:ext cx="2678880" cy="600164"/>
          </a:xfrm>
          <a:prstGeom prst="rect">
            <a:avLst/>
          </a:prstGeom>
        </p:spPr>
        <p:txBody>
          <a:bodyPr wrap="square">
            <a:spAutoFit/>
          </a:bodyPr>
          <a:lstStyle/>
          <a:p>
            <a:pPr algn="ctr">
              <a:defRPr/>
            </a:pPr>
            <a:r>
              <a:rPr lang="fr-FR" sz="1100" dirty="0" err="1">
                <a:solidFill>
                  <a:prstClr val="black"/>
                </a:solidFill>
                <a:latin typeface="Roboto Light" panose="02000000000000000000" pitchFamily="2" charset="0"/>
                <a:ea typeface="Roboto Light" panose="02000000000000000000" pitchFamily="2" charset="0"/>
              </a:rPr>
              <a:t>Grape</a:t>
            </a:r>
            <a:r>
              <a:rPr lang="fr-FR" sz="1100" dirty="0">
                <a:solidFill>
                  <a:prstClr val="black"/>
                </a:solidFill>
                <a:latin typeface="Roboto Light" panose="02000000000000000000" pitchFamily="2" charset="0"/>
                <a:ea typeface="Roboto Light" panose="02000000000000000000" pitchFamily="2" charset="0"/>
              </a:rPr>
              <a:t> </a:t>
            </a:r>
            <a:r>
              <a:rPr lang="fr-FR" sz="1100" dirty="0" err="1">
                <a:solidFill>
                  <a:prstClr val="black"/>
                </a:solidFill>
                <a:latin typeface="Roboto Light" panose="02000000000000000000" pitchFamily="2" charset="0"/>
                <a:ea typeface="Roboto Light" panose="02000000000000000000" pitchFamily="2" charset="0"/>
              </a:rPr>
              <a:t>seed</a:t>
            </a:r>
            <a:r>
              <a:rPr lang="fr-FR" sz="1100" dirty="0">
                <a:solidFill>
                  <a:prstClr val="black"/>
                </a:solidFill>
                <a:latin typeface="Roboto Light" panose="02000000000000000000" pitchFamily="2" charset="0"/>
                <a:ea typeface="Roboto Light" panose="02000000000000000000" pitchFamily="2" charset="0"/>
              </a:rPr>
              <a:t> </a:t>
            </a:r>
            <a:r>
              <a:rPr lang="fr-FR" sz="1100" dirty="0" err="1">
                <a:solidFill>
                  <a:prstClr val="black"/>
                </a:solidFill>
                <a:latin typeface="Roboto Light" panose="02000000000000000000" pitchFamily="2" charset="0"/>
                <a:ea typeface="Roboto Light" panose="02000000000000000000" pitchFamily="2" charset="0"/>
              </a:rPr>
              <a:t>oil</a:t>
            </a:r>
            <a:endParaRPr lang="fr-FR" sz="1100" dirty="0">
              <a:solidFill>
                <a:prstClr val="black"/>
              </a:solidFill>
              <a:latin typeface="Roboto Light" panose="02000000000000000000" pitchFamily="2" charset="0"/>
              <a:ea typeface="Roboto Light" panose="02000000000000000000" pitchFamily="2" charset="0"/>
            </a:endParaRPr>
          </a:p>
          <a:p>
            <a:pPr algn="ctr">
              <a:defRPr/>
            </a:pPr>
            <a:r>
              <a:rPr lang="fr-FR" sz="1100" b="1" dirty="0" err="1">
                <a:solidFill>
                  <a:prstClr val="black"/>
                </a:solidFill>
                <a:latin typeface="Roboto Light" panose="02000000000000000000" pitchFamily="2" charset="0"/>
                <a:ea typeface="Roboto Light" panose="02000000000000000000" pitchFamily="2" charset="0"/>
              </a:rPr>
              <a:t>Restructuring</a:t>
            </a:r>
            <a:r>
              <a:rPr lang="fr-FR" sz="1100" b="1" dirty="0">
                <a:solidFill>
                  <a:prstClr val="black"/>
                </a:solidFill>
                <a:latin typeface="Roboto Light" panose="02000000000000000000" pitchFamily="2" charset="0"/>
                <a:ea typeface="Roboto Light" panose="02000000000000000000" pitchFamily="2" charset="0"/>
              </a:rPr>
              <a:t> / </a:t>
            </a:r>
            <a:r>
              <a:rPr lang="fr-FR" sz="1100" b="1" dirty="0" err="1">
                <a:solidFill>
                  <a:prstClr val="black"/>
                </a:solidFill>
                <a:latin typeface="Roboto Light" panose="02000000000000000000" pitchFamily="2" charset="0"/>
                <a:ea typeface="Roboto Light" panose="02000000000000000000" pitchFamily="2" charset="0"/>
              </a:rPr>
              <a:t>Nourishing</a:t>
            </a:r>
            <a:r>
              <a:rPr lang="fr-FR" sz="1100" b="1" dirty="0">
                <a:solidFill>
                  <a:prstClr val="black"/>
                </a:solidFill>
                <a:latin typeface="Roboto Light" panose="02000000000000000000" pitchFamily="2" charset="0"/>
                <a:ea typeface="Roboto Light" panose="02000000000000000000" pitchFamily="2" charset="0"/>
              </a:rPr>
              <a:t> </a:t>
            </a:r>
          </a:p>
          <a:p>
            <a:pPr algn="ctr">
              <a:defRPr/>
            </a:pPr>
            <a:r>
              <a:rPr lang="fr-FR" sz="1100" b="1" dirty="0">
                <a:solidFill>
                  <a:prstClr val="black"/>
                </a:solidFill>
                <a:latin typeface="Roboto Light" panose="02000000000000000000" pitchFamily="2" charset="0"/>
                <a:ea typeface="Roboto Light" panose="02000000000000000000" pitchFamily="2" charset="0"/>
              </a:rPr>
              <a:t>/ </a:t>
            </a:r>
            <a:r>
              <a:rPr lang="fr-FR" sz="1100" b="1" dirty="0" err="1">
                <a:solidFill>
                  <a:prstClr val="black"/>
                </a:solidFill>
                <a:latin typeface="Roboto Light" panose="02000000000000000000" pitchFamily="2" charset="0"/>
                <a:ea typeface="Roboto Light" panose="02000000000000000000" pitchFamily="2" charset="0"/>
              </a:rPr>
              <a:t>Repairing</a:t>
            </a:r>
            <a:r>
              <a:rPr lang="fr-FR" sz="1100" b="1" dirty="0">
                <a:solidFill>
                  <a:prstClr val="black"/>
                </a:solidFill>
                <a:latin typeface="Roboto Light" panose="02000000000000000000" pitchFamily="2" charset="0"/>
                <a:ea typeface="Roboto Light" panose="02000000000000000000" pitchFamily="2" charset="0"/>
              </a:rPr>
              <a:t> </a:t>
            </a:r>
            <a:endParaRPr lang="fr-FR" sz="1100" dirty="0">
              <a:solidFill>
                <a:prstClr val="black"/>
              </a:solidFill>
              <a:latin typeface="Roboto Light" panose="02000000000000000000" pitchFamily="2" charset="0"/>
              <a:ea typeface="Roboto Light" panose="02000000000000000000" pitchFamily="2" charset="0"/>
            </a:endParaRPr>
          </a:p>
        </p:txBody>
      </p:sp>
      <p:sp>
        <p:nvSpPr>
          <p:cNvPr id="19" name="Rectangle 18"/>
          <p:cNvSpPr/>
          <p:nvPr/>
        </p:nvSpPr>
        <p:spPr>
          <a:xfrm>
            <a:off x="9179410" y="5518447"/>
            <a:ext cx="2678880" cy="600164"/>
          </a:xfrm>
          <a:prstGeom prst="rect">
            <a:avLst/>
          </a:prstGeom>
        </p:spPr>
        <p:txBody>
          <a:bodyPr wrap="square">
            <a:spAutoFit/>
          </a:bodyPr>
          <a:lstStyle/>
          <a:p>
            <a:pPr algn="ctr">
              <a:defRPr/>
            </a:pPr>
            <a:r>
              <a:rPr lang="fr-FR" sz="1100" dirty="0" err="1">
                <a:solidFill>
                  <a:prstClr val="black"/>
                </a:solidFill>
                <a:latin typeface="Roboto Light" panose="02000000000000000000" pitchFamily="2" charset="0"/>
                <a:ea typeface="Roboto Light" panose="02000000000000000000" pitchFamily="2" charset="0"/>
              </a:rPr>
              <a:t>Vitamins</a:t>
            </a:r>
            <a:r>
              <a:rPr lang="fr-FR" sz="1100" dirty="0">
                <a:solidFill>
                  <a:prstClr val="black"/>
                </a:solidFill>
                <a:latin typeface="Roboto Light" panose="02000000000000000000" pitchFamily="2" charset="0"/>
                <a:ea typeface="Roboto Light" panose="02000000000000000000" pitchFamily="2" charset="0"/>
              </a:rPr>
              <a:t> A, C , E &amp; B5</a:t>
            </a:r>
          </a:p>
          <a:p>
            <a:pPr algn="ctr">
              <a:defRPr/>
            </a:pPr>
            <a:r>
              <a:rPr lang="fr-FR" sz="1100" b="1" dirty="0" err="1">
                <a:solidFill>
                  <a:prstClr val="black"/>
                </a:solidFill>
                <a:latin typeface="Roboto Light" panose="02000000000000000000" pitchFamily="2" charset="0"/>
                <a:ea typeface="Roboto Light" panose="02000000000000000000" pitchFamily="2" charset="0"/>
              </a:rPr>
              <a:t>Anti-oxidant</a:t>
            </a:r>
            <a:r>
              <a:rPr lang="fr-FR" sz="1100" b="1" dirty="0">
                <a:solidFill>
                  <a:prstClr val="black"/>
                </a:solidFill>
                <a:latin typeface="Roboto Light" panose="02000000000000000000" pitchFamily="2" charset="0"/>
                <a:ea typeface="Roboto Light" panose="02000000000000000000" pitchFamily="2" charset="0"/>
              </a:rPr>
              <a:t> / </a:t>
            </a:r>
            <a:r>
              <a:rPr lang="fr-FR" sz="1100" b="1" dirty="0" err="1">
                <a:solidFill>
                  <a:prstClr val="black"/>
                </a:solidFill>
                <a:latin typeface="Roboto Light" panose="02000000000000000000" pitchFamily="2" charset="0"/>
                <a:ea typeface="Roboto Light" panose="02000000000000000000" pitchFamily="2" charset="0"/>
              </a:rPr>
              <a:t>Hydrating</a:t>
            </a:r>
            <a:endParaRPr lang="fr-FR" sz="1100" b="1" dirty="0">
              <a:solidFill>
                <a:prstClr val="black"/>
              </a:solidFill>
              <a:latin typeface="Roboto Light" panose="02000000000000000000" pitchFamily="2" charset="0"/>
              <a:ea typeface="Roboto Light" panose="02000000000000000000" pitchFamily="2" charset="0"/>
            </a:endParaRPr>
          </a:p>
          <a:p>
            <a:pPr algn="ctr">
              <a:defRPr/>
            </a:pPr>
            <a:r>
              <a:rPr lang="fr-FR" sz="1100" b="1" dirty="0" err="1">
                <a:solidFill>
                  <a:prstClr val="black"/>
                </a:solidFill>
                <a:latin typeface="Roboto Light" panose="02000000000000000000" pitchFamily="2" charset="0"/>
                <a:ea typeface="Roboto Light" panose="02000000000000000000" pitchFamily="2" charset="0"/>
              </a:rPr>
              <a:t>Soothing</a:t>
            </a:r>
            <a:r>
              <a:rPr lang="fr-FR" sz="1100" b="1" dirty="0">
                <a:solidFill>
                  <a:prstClr val="black"/>
                </a:solidFill>
                <a:latin typeface="Roboto Light" panose="02000000000000000000" pitchFamily="2" charset="0"/>
                <a:ea typeface="Roboto Light" panose="02000000000000000000" pitchFamily="2" charset="0"/>
              </a:rPr>
              <a:t> / </a:t>
            </a:r>
            <a:r>
              <a:rPr lang="fr-FR" sz="1100" b="1" dirty="0" err="1">
                <a:solidFill>
                  <a:prstClr val="black"/>
                </a:solidFill>
                <a:latin typeface="Roboto Light" panose="02000000000000000000" pitchFamily="2" charset="0"/>
                <a:ea typeface="Roboto Light" panose="02000000000000000000" pitchFamily="2" charset="0"/>
              </a:rPr>
              <a:t>Regenerating</a:t>
            </a:r>
            <a:endParaRPr lang="fr-FR" sz="1100" b="1" dirty="0">
              <a:solidFill>
                <a:prstClr val="black"/>
              </a:solidFill>
              <a:latin typeface="Roboto Light" panose="02000000000000000000" pitchFamily="2" charset="0"/>
              <a:ea typeface="Roboto Light" panose="02000000000000000000" pitchFamily="2" charset="0"/>
            </a:endParaRPr>
          </a:p>
        </p:txBody>
      </p:sp>
      <p:sp>
        <p:nvSpPr>
          <p:cNvPr id="36" name="Rectangle 35"/>
          <p:cNvSpPr/>
          <p:nvPr/>
        </p:nvSpPr>
        <p:spPr>
          <a:xfrm>
            <a:off x="2433239" y="5452893"/>
            <a:ext cx="2678880" cy="430887"/>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Sweet orange essential </a:t>
            </a:r>
            <a:r>
              <a:rPr lang="fr-FR" sz="1100" dirty="0" err="1">
                <a:solidFill>
                  <a:prstClr val="black"/>
                </a:solidFill>
                <a:latin typeface="Roboto Light" panose="02000000000000000000" pitchFamily="2" charset="0"/>
                <a:ea typeface="Roboto Light" panose="02000000000000000000" pitchFamily="2" charset="0"/>
              </a:rPr>
              <a:t>oil</a:t>
            </a:r>
            <a:endParaRPr lang="fr-FR" sz="1100" dirty="0">
              <a:solidFill>
                <a:prstClr val="black"/>
              </a:solidFill>
              <a:latin typeface="Roboto Light" panose="02000000000000000000" pitchFamily="2" charset="0"/>
              <a:ea typeface="Roboto Light" panose="02000000000000000000" pitchFamily="2" charset="0"/>
            </a:endParaRPr>
          </a:p>
          <a:p>
            <a:pPr algn="ctr">
              <a:defRPr/>
            </a:pPr>
            <a:r>
              <a:rPr lang="fr-FR" sz="1100" b="1" dirty="0">
                <a:solidFill>
                  <a:prstClr val="black"/>
                </a:solidFill>
                <a:latin typeface="Roboto Light" panose="02000000000000000000" pitchFamily="2" charset="0"/>
                <a:ea typeface="Roboto Light" panose="02000000000000000000" pitchFamily="2" charset="0"/>
              </a:rPr>
              <a:t>Balancing</a:t>
            </a:r>
            <a:endParaRPr lang="fr-FR" sz="1100" dirty="0">
              <a:solidFill>
                <a:prstClr val="black"/>
              </a:solidFill>
              <a:latin typeface="Roboto Light" panose="02000000000000000000" pitchFamily="2" charset="0"/>
              <a:ea typeface="Roboto Light" panose="02000000000000000000" pitchFamily="2" charset="0"/>
            </a:endParaRPr>
          </a:p>
        </p:txBody>
      </p:sp>
      <p:sp>
        <p:nvSpPr>
          <p:cNvPr id="21" name="Rectangle 20">
            <a:extLst>
              <a:ext uri="{FF2B5EF4-FFF2-40B4-BE49-F238E27FC236}">
                <a16:creationId xmlns:a16="http://schemas.microsoft.com/office/drawing/2014/main" id="{322B0AD7-505B-42A6-B891-E6DB7A61A78D}"/>
              </a:ext>
            </a:extLst>
          </p:cNvPr>
          <p:cNvSpPr/>
          <p:nvPr/>
        </p:nvSpPr>
        <p:spPr>
          <a:xfrm>
            <a:off x="93696" y="5457864"/>
            <a:ext cx="2678880" cy="430887"/>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Mandarin essential </a:t>
            </a:r>
            <a:r>
              <a:rPr lang="fr-FR" sz="1100" dirty="0" err="1">
                <a:solidFill>
                  <a:prstClr val="black"/>
                </a:solidFill>
                <a:latin typeface="Roboto Light" panose="02000000000000000000" pitchFamily="2" charset="0"/>
                <a:ea typeface="Roboto Light" panose="02000000000000000000" pitchFamily="2" charset="0"/>
              </a:rPr>
              <a:t>oil</a:t>
            </a:r>
            <a:endParaRPr lang="fr-FR" sz="1100" dirty="0">
              <a:solidFill>
                <a:prstClr val="black"/>
              </a:solidFill>
              <a:latin typeface="Roboto Light" panose="02000000000000000000" pitchFamily="2" charset="0"/>
              <a:ea typeface="Roboto Light" panose="02000000000000000000" pitchFamily="2" charset="0"/>
            </a:endParaRPr>
          </a:p>
          <a:p>
            <a:pPr algn="ctr">
              <a:defRPr/>
            </a:pPr>
            <a:r>
              <a:rPr lang="fr-FR" sz="1100" b="1" dirty="0">
                <a:solidFill>
                  <a:prstClr val="black"/>
                </a:solidFill>
                <a:latin typeface="Roboto Light" panose="02000000000000000000" pitchFamily="2" charset="0"/>
                <a:ea typeface="Roboto Light" panose="02000000000000000000" pitchFamily="2" charset="0"/>
              </a:rPr>
              <a:t>Anti-stress</a:t>
            </a:r>
            <a:endParaRPr lang="fr-FR" sz="1100" dirty="0">
              <a:solidFill>
                <a:prstClr val="black"/>
              </a:solidFill>
              <a:latin typeface="Roboto Light" panose="02000000000000000000" pitchFamily="2" charset="0"/>
              <a:ea typeface="Roboto Light" panose="02000000000000000000" pitchFamily="2" charset="0"/>
            </a:endParaRPr>
          </a:p>
        </p:txBody>
      </p:sp>
      <p:pic>
        <p:nvPicPr>
          <p:cNvPr id="20" name="Image 19" descr="Une image contenant texte, crème pour la peau&#10;&#10;Description générée automatiquement">
            <a:extLst>
              <a:ext uri="{FF2B5EF4-FFF2-40B4-BE49-F238E27FC236}">
                <a16:creationId xmlns:a16="http://schemas.microsoft.com/office/drawing/2014/main" id="{45A68677-F0DF-4CA6-B7A7-73CBFC56A4B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05591" y="855638"/>
            <a:ext cx="1596027" cy="3533120"/>
          </a:xfrm>
          <a:prstGeom prst="rect">
            <a:avLst/>
          </a:prstGeom>
        </p:spPr>
      </p:pic>
      <p:pic>
        <p:nvPicPr>
          <p:cNvPr id="22" name="Image 21" descr="Une image contenant orange, oranges, fruit&#10;&#10;Description générée automatiquement">
            <a:extLst>
              <a:ext uri="{FF2B5EF4-FFF2-40B4-BE49-F238E27FC236}">
                <a16:creationId xmlns:a16="http://schemas.microsoft.com/office/drawing/2014/main" id="{2A832F4B-A8C6-49DC-8F97-6A09226232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26085" y="4512685"/>
            <a:ext cx="1234034" cy="863207"/>
          </a:xfrm>
          <a:prstGeom prst="rect">
            <a:avLst/>
          </a:prstGeom>
        </p:spPr>
      </p:pic>
      <p:pic>
        <p:nvPicPr>
          <p:cNvPr id="23" name="Image 22" descr="Une image contenant agrume, orange, fruit, oranges&#10;&#10;Description générée automatiquement">
            <a:extLst>
              <a:ext uri="{FF2B5EF4-FFF2-40B4-BE49-F238E27FC236}">
                <a16:creationId xmlns:a16="http://schemas.microsoft.com/office/drawing/2014/main" id="{E9704BB1-73B3-49D1-97E3-3312B851C64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5767" y="4214412"/>
            <a:ext cx="1379202" cy="1230842"/>
          </a:xfrm>
          <a:prstGeom prst="rect">
            <a:avLst/>
          </a:prstGeom>
        </p:spPr>
      </p:pic>
      <p:pic>
        <p:nvPicPr>
          <p:cNvPr id="24" name="Image 23">
            <a:extLst>
              <a:ext uri="{FF2B5EF4-FFF2-40B4-BE49-F238E27FC236}">
                <a16:creationId xmlns:a16="http://schemas.microsoft.com/office/drawing/2014/main" id="{1813CC80-095C-4F1B-B436-31BDE269021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65515" y="4388758"/>
            <a:ext cx="1336391" cy="1129689"/>
          </a:xfrm>
          <a:prstGeom prst="rect">
            <a:avLst/>
          </a:prstGeom>
          <a:ln>
            <a:noFill/>
          </a:ln>
          <a:effectLst/>
        </p:spPr>
      </p:pic>
      <p:pic>
        <p:nvPicPr>
          <p:cNvPr id="25" name="Image 24" descr="Une image contenant morceau, chocolat, alimentation, tranche&#10;&#10;Description générée automatiquement">
            <a:extLst>
              <a:ext uri="{FF2B5EF4-FFF2-40B4-BE49-F238E27FC236}">
                <a16:creationId xmlns:a16="http://schemas.microsoft.com/office/drawing/2014/main" id="{40447F8D-32DA-4795-B164-CD501FC26AC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25759" y="4485982"/>
            <a:ext cx="1600606" cy="1032465"/>
          </a:xfrm>
          <a:prstGeom prst="rect">
            <a:avLst/>
          </a:prstGeom>
        </p:spPr>
      </p:pic>
      <p:pic>
        <p:nvPicPr>
          <p:cNvPr id="27" name="Image 26">
            <a:extLst>
              <a:ext uri="{FF2B5EF4-FFF2-40B4-BE49-F238E27FC236}">
                <a16:creationId xmlns:a16="http://schemas.microsoft.com/office/drawing/2014/main" id="{38FE8521-2DCE-4342-A353-3D09A299659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577876" y="4512685"/>
            <a:ext cx="679012" cy="931576"/>
          </a:xfrm>
          <a:prstGeom prst="rect">
            <a:avLst/>
          </a:prstGeom>
        </p:spPr>
      </p:pic>
      <p:pic>
        <p:nvPicPr>
          <p:cNvPr id="28" name="Image 27">
            <a:extLst>
              <a:ext uri="{FF2B5EF4-FFF2-40B4-BE49-F238E27FC236}">
                <a16:creationId xmlns:a16="http://schemas.microsoft.com/office/drawing/2014/main" id="{27202EA2-8877-43E5-9CBD-721BDF53D41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68015" y="4512685"/>
            <a:ext cx="1047440" cy="941998"/>
          </a:xfrm>
          <a:prstGeom prst="rect">
            <a:avLst/>
          </a:prstGeom>
        </p:spPr>
      </p:pic>
      <p:sp>
        <p:nvSpPr>
          <p:cNvPr id="26" name="Titre 2">
            <a:extLst>
              <a:ext uri="{FF2B5EF4-FFF2-40B4-BE49-F238E27FC236}">
                <a16:creationId xmlns:a16="http://schemas.microsoft.com/office/drawing/2014/main" id="{620D5230-C999-4123-BC3E-7C4EA49144EF}"/>
              </a:ext>
            </a:extLst>
          </p:cNvPr>
          <p:cNvSpPr txBox="1">
            <a:spLocks/>
          </p:cNvSpPr>
          <p:nvPr/>
        </p:nvSpPr>
        <p:spPr>
          <a:xfrm>
            <a:off x="1496291" y="5504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CRÈME MAINS</a:t>
            </a:r>
            <a:endParaRPr lang="fr-FR" sz="40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275734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36"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EB95E13-16A3-41A4-82CF-FD618745587C}"/>
              </a:ext>
            </a:extLst>
          </p:cNvPr>
          <p:cNvSpPr txBox="1"/>
          <p:nvPr/>
        </p:nvSpPr>
        <p:spPr>
          <a:xfrm>
            <a:off x="5154359" y="2044004"/>
            <a:ext cx="5320145" cy="1169551"/>
          </a:xfrm>
          <a:prstGeom prst="rect">
            <a:avLst/>
          </a:prstGeom>
          <a:solidFill>
            <a:srgbClr val="FCF1E8">
              <a:alpha val="43922"/>
            </a:srgbClr>
          </a:solidFill>
        </p:spPr>
        <p:txBody>
          <a:bodyPr wrap="square" rtlCol="0">
            <a:spAutoFit/>
          </a:bodyPr>
          <a:lstStyle/>
          <a:p>
            <a:pPr algn="just" fontAlgn="ctr"/>
            <a:r>
              <a:rPr lang="en-US" sz="1400" b="0" i="0" dirty="0">
                <a:solidFill>
                  <a:srgbClr val="505050"/>
                </a:solidFill>
                <a:effectLst/>
                <a:latin typeface="Roboto Light" panose="02000000000000000000" pitchFamily="2" charset="0"/>
                <a:ea typeface="Roboto Light" panose="02000000000000000000" pitchFamily="2" charset="0"/>
              </a:rPr>
              <a:t>Kathy B</a:t>
            </a:r>
          </a:p>
          <a:p>
            <a:pPr algn="just" fontAlgn="ctr"/>
            <a:r>
              <a:rPr lang="en-US" sz="1400" b="0" i="0" dirty="0">
                <a:solidFill>
                  <a:srgbClr val="505050"/>
                </a:solidFill>
                <a:effectLst/>
                <a:latin typeface="Roboto Light" panose="02000000000000000000" pitchFamily="2" charset="0"/>
                <a:ea typeface="Roboto Light" panose="02000000000000000000" pitchFamily="2" charset="0"/>
              </a:rPr>
              <a:t>This hand cream is easily absorbed and keeps your hands smooth and moisturized for hours. And, it smells delicious, a citrusy orange scent that is divine. This is the best hand cream I have found and I have tried many</a:t>
            </a:r>
          </a:p>
        </p:txBody>
      </p:sp>
      <p:sp>
        <p:nvSpPr>
          <p:cNvPr id="5" name="ZoneTexte 4">
            <a:extLst>
              <a:ext uri="{FF2B5EF4-FFF2-40B4-BE49-F238E27FC236}">
                <a16:creationId xmlns:a16="http://schemas.microsoft.com/office/drawing/2014/main" id="{67FFCFA2-FDCB-4734-B264-9A6472716DEA}"/>
              </a:ext>
            </a:extLst>
          </p:cNvPr>
          <p:cNvSpPr txBox="1"/>
          <p:nvPr/>
        </p:nvSpPr>
        <p:spPr>
          <a:xfrm>
            <a:off x="4353623" y="3644446"/>
            <a:ext cx="4461164" cy="1169551"/>
          </a:xfrm>
          <a:prstGeom prst="rect">
            <a:avLst/>
          </a:prstGeom>
          <a:solidFill>
            <a:srgbClr val="FCF1E8">
              <a:alpha val="43922"/>
            </a:srgbClr>
          </a:solidFill>
        </p:spPr>
        <p:txBody>
          <a:bodyPr wrap="square" rtlCol="0">
            <a:spAutoFit/>
          </a:bodyPr>
          <a:lstStyle/>
          <a:p>
            <a:pPr algn="just" fontAlgn="ctr"/>
            <a:r>
              <a:rPr lang="en-US" sz="1400" b="0" i="0" dirty="0">
                <a:solidFill>
                  <a:srgbClr val="505050"/>
                </a:solidFill>
                <a:effectLst/>
                <a:latin typeface="Roboto Light" panose="02000000000000000000" pitchFamily="2" charset="0"/>
                <a:ea typeface="Roboto Light" panose="02000000000000000000" pitchFamily="2" charset="0"/>
              </a:rPr>
              <a:t>Susan C </a:t>
            </a:r>
            <a:r>
              <a:rPr lang="en-US" sz="1400" b="0" i="0" dirty="0" err="1">
                <a:solidFill>
                  <a:srgbClr val="505050"/>
                </a:solidFill>
                <a:effectLst/>
                <a:latin typeface="Roboto Light" panose="02000000000000000000" pitchFamily="2" charset="0"/>
                <a:ea typeface="Roboto Light" panose="02000000000000000000" pitchFamily="2" charset="0"/>
              </a:rPr>
              <a:t>C</a:t>
            </a:r>
            <a:r>
              <a:rPr lang="en-US" sz="1400" b="0" i="0" dirty="0">
                <a:solidFill>
                  <a:srgbClr val="505050"/>
                </a:solidFill>
                <a:effectLst/>
                <a:latin typeface="Roboto Light" panose="02000000000000000000" pitchFamily="2" charset="0"/>
                <a:ea typeface="Roboto Light" panose="02000000000000000000" pitchFamily="2" charset="0"/>
              </a:rPr>
              <a:t> Walling</a:t>
            </a:r>
          </a:p>
          <a:p>
            <a:pPr algn="just" fontAlgn="ctr"/>
            <a:r>
              <a:rPr lang="en-US" sz="1400" b="0" i="0" dirty="0">
                <a:solidFill>
                  <a:srgbClr val="505050"/>
                </a:solidFill>
                <a:effectLst/>
                <a:latin typeface="Roboto Light" panose="02000000000000000000" pitchFamily="2" charset="0"/>
                <a:ea typeface="Roboto Light" panose="02000000000000000000" pitchFamily="2" charset="0"/>
              </a:rPr>
              <a:t>I absolutely love this hand cream ! I live in the desert, and it's the very best for hydrating my hands and cuticles in our dry, hot weather ! It smooths my skin, but doesn't leave any sticky residue !</a:t>
            </a:r>
          </a:p>
        </p:txBody>
      </p:sp>
      <p:sp>
        <p:nvSpPr>
          <p:cNvPr id="6" name="ZoneTexte 5">
            <a:extLst>
              <a:ext uri="{FF2B5EF4-FFF2-40B4-BE49-F238E27FC236}">
                <a16:creationId xmlns:a16="http://schemas.microsoft.com/office/drawing/2014/main" id="{ED2E2CA7-A8EC-440B-8294-29CE70C659F5}"/>
              </a:ext>
            </a:extLst>
          </p:cNvPr>
          <p:cNvSpPr txBox="1"/>
          <p:nvPr/>
        </p:nvSpPr>
        <p:spPr>
          <a:xfrm>
            <a:off x="9009051" y="3614871"/>
            <a:ext cx="2930905" cy="954107"/>
          </a:xfrm>
          <a:prstGeom prst="rect">
            <a:avLst/>
          </a:prstGeom>
          <a:solidFill>
            <a:srgbClr val="FCF1E8">
              <a:alpha val="43922"/>
            </a:srgbClr>
          </a:solidFill>
        </p:spPr>
        <p:txBody>
          <a:bodyPr wrap="square" rtlCol="0">
            <a:spAutoFit/>
          </a:bodyPr>
          <a:lstStyle/>
          <a:p>
            <a:pPr algn="just" fontAlgn="ctr"/>
            <a:r>
              <a:rPr lang="en-US" sz="1400" b="0" i="0" dirty="0">
                <a:solidFill>
                  <a:srgbClr val="505050"/>
                </a:solidFill>
                <a:effectLst/>
                <a:latin typeface="Roboto Light" panose="02000000000000000000" pitchFamily="2" charset="0"/>
                <a:ea typeface="Roboto Light" panose="02000000000000000000" pitchFamily="2" charset="0"/>
              </a:rPr>
              <a:t>ANN SAMELA</a:t>
            </a:r>
          </a:p>
          <a:p>
            <a:pPr algn="just" fontAlgn="ctr"/>
            <a:r>
              <a:rPr lang="en-US" sz="1400" b="0" i="0" dirty="0">
                <a:solidFill>
                  <a:srgbClr val="505050"/>
                </a:solidFill>
                <a:effectLst/>
                <a:latin typeface="Roboto Light" panose="02000000000000000000" pitchFamily="2" charset="0"/>
                <a:ea typeface="Roboto Light" panose="02000000000000000000" pitchFamily="2" charset="0"/>
              </a:rPr>
              <a:t>I love this hand cream as it is not greasy and is very healing and light. I love the smell of it.</a:t>
            </a:r>
          </a:p>
        </p:txBody>
      </p:sp>
      <p:pic>
        <p:nvPicPr>
          <p:cNvPr id="5122" name="Picture 2" descr="Creme Mains">
            <a:extLst>
              <a:ext uri="{FF2B5EF4-FFF2-40B4-BE49-F238E27FC236}">
                <a16:creationId xmlns:a16="http://schemas.microsoft.com/office/drawing/2014/main" id="{9DF466BF-FFDE-4E29-B2E5-09943F56A76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9359" y="1528762"/>
            <a:ext cx="3810000" cy="380047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BDFC56F1-EA32-4B30-B87C-DF48BEC95651}"/>
              </a:ext>
            </a:extLst>
          </p:cNvPr>
          <p:cNvSpPr txBox="1"/>
          <p:nvPr/>
        </p:nvSpPr>
        <p:spPr>
          <a:xfrm>
            <a:off x="6629065" y="5076881"/>
            <a:ext cx="2930904" cy="1169551"/>
          </a:xfrm>
          <a:prstGeom prst="rect">
            <a:avLst/>
          </a:prstGeom>
          <a:solidFill>
            <a:srgbClr val="FCF1E8">
              <a:alpha val="43922"/>
            </a:srgbClr>
          </a:solidFill>
        </p:spPr>
        <p:txBody>
          <a:bodyPr wrap="square" rtlCol="0">
            <a:spAutoFit/>
          </a:bodyPr>
          <a:lstStyle>
            <a:defPPr>
              <a:defRPr lang="fr-FR"/>
            </a:defPPr>
            <a:lvl1pPr algn="just" fontAlgn="ctr">
              <a:defRPr sz="1400" b="0" i="0">
                <a:solidFill>
                  <a:srgbClr val="505050"/>
                </a:solidFill>
                <a:effectLst/>
                <a:latin typeface="Roboto Light" panose="02000000000000000000" pitchFamily="2" charset="0"/>
                <a:ea typeface="Roboto Light" panose="02000000000000000000" pitchFamily="2" charset="0"/>
              </a:defRPr>
            </a:lvl1pPr>
          </a:lstStyle>
          <a:p>
            <a:r>
              <a:rPr lang="en-US" dirty="0"/>
              <a:t>Rebecca</a:t>
            </a:r>
          </a:p>
          <a:p>
            <a:r>
              <a:rPr lang="en-US" dirty="0"/>
              <a:t>My hands are dry and I love this cream! It is not greasy at all and sinks into my hands. Must have!</a:t>
            </a:r>
          </a:p>
          <a:p>
            <a:endParaRPr lang="fr-FR" dirty="0"/>
          </a:p>
        </p:txBody>
      </p:sp>
      <p:sp>
        <p:nvSpPr>
          <p:cNvPr id="10" name="Titre 2">
            <a:extLst>
              <a:ext uri="{FF2B5EF4-FFF2-40B4-BE49-F238E27FC236}">
                <a16:creationId xmlns:a16="http://schemas.microsoft.com/office/drawing/2014/main" id="{25F00C59-D828-49FC-9291-2D8310132EEE}"/>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CRÈME MAINS : testimonials</a:t>
            </a:r>
            <a:endParaRPr lang="fr-FR" sz="40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2769757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rc 21"/>
          <p:cNvSpPr/>
          <p:nvPr/>
        </p:nvSpPr>
        <p:spPr>
          <a:xfrm rot="9523306">
            <a:off x="1137046" y="1741561"/>
            <a:ext cx="3629817" cy="5105470"/>
          </a:xfrm>
          <a:custGeom>
            <a:avLst/>
            <a:gdLst>
              <a:gd name="connsiteX0" fmla="*/ 3440652 w 6881304"/>
              <a:gd name="connsiteY0" fmla="*/ 0 h 8221727"/>
              <a:gd name="connsiteX1" fmla="*/ 6881304 w 6881304"/>
              <a:gd name="connsiteY1" fmla="*/ 4110864 h 8221727"/>
              <a:gd name="connsiteX2" fmla="*/ 3440652 w 6881304"/>
              <a:gd name="connsiteY2" fmla="*/ 4110864 h 8221727"/>
              <a:gd name="connsiteX3" fmla="*/ 3440652 w 6881304"/>
              <a:gd name="connsiteY3" fmla="*/ 0 h 8221727"/>
              <a:gd name="connsiteX0" fmla="*/ 3440652 w 6881304"/>
              <a:gd name="connsiteY0" fmla="*/ 0 h 8221727"/>
              <a:gd name="connsiteX1" fmla="*/ 6881304 w 6881304"/>
              <a:gd name="connsiteY1" fmla="*/ 4110864 h 8221727"/>
              <a:gd name="connsiteX0" fmla="*/ 0 w 3440652"/>
              <a:gd name="connsiteY0" fmla="*/ 0 h 4110864"/>
              <a:gd name="connsiteX1" fmla="*/ 3440652 w 3440652"/>
              <a:gd name="connsiteY1" fmla="*/ 4110864 h 4110864"/>
              <a:gd name="connsiteX2" fmla="*/ 0 w 3440652"/>
              <a:gd name="connsiteY2" fmla="*/ 4110864 h 4110864"/>
              <a:gd name="connsiteX3" fmla="*/ 0 w 3440652"/>
              <a:gd name="connsiteY3" fmla="*/ 0 h 4110864"/>
              <a:gd name="connsiteX0" fmla="*/ 358483 w 3440652"/>
              <a:gd name="connsiteY0" fmla="*/ 129388 h 4110864"/>
              <a:gd name="connsiteX1" fmla="*/ 3440652 w 3440652"/>
              <a:gd name="connsiteY1" fmla="*/ 4110864 h 4110864"/>
              <a:gd name="connsiteX0" fmla="*/ 0 w 3440652"/>
              <a:gd name="connsiteY0" fmla="*/ 0 h 4110864"/>
              <a:gd name="connsiteX1" fmla="*/ 3440652 w 3440652"/>
              <a:gd name="connsiteY1" fmla="*/ 4110864 h 4110864"/>
              <a:gd name="connsiteX2" fmla="*/ 0 w 3440652"/>
              <a:gd name="connsiteY2" fmla="*/ 4110864 h 4110864"/>
              <a:gd name="connsiteX3" fmla="*/ 0 w 3440652"/>
              <a:gd name="connsiteY3" fmla="*/ 0 h 4110864"/>
              <a:gd name="connsiteX0" fmla="*/ 303734 w 3440652"/>
              <a:gd name="connsiteY0" fmla="*/ 138732 h 4110864"/>
              <a:gd name="connsiteX1" fmla="*/ 3440652 w 3440652"/>
              <a:gd name="connsiteY1" fmla="*/ 4110864 h 4110864"/>
              <a:gd name="connsiteX0" fmla="*/ 0 w 3440652"/>
              <a:gd name="connsiteY0" fmla="*/ 137908 h 4248772"/>
              <a:gd name="connsiteX1" fmla="*/ 3440652 w 3440652"/>
              <a:gd name="connsiteY1" fmla="*/ 4248772 h 4248772"/>
              <a:gd name="connsiteX2" fmla="*/ 0 w 3440652"/>
              <a:gd name="connsiteY2" fmla="*/ 4248772 h 4248772"/>
              <a:gd name="connsiteX3" fmla="*/ 0 w 3440652"/>
              <a:gd name="connsiteY3" fmla="*/ 137908 h 4248772"/>
              <a:gd name="connsiteX0" fmla="*/ 380805 w 3440652"/>
              <a:gd name="connsiteY0" fmla="*/ 0 h 4248772"/>
              <a:gd name="connsiteX1" fmla="*/ 3440652 w 3440652"/>
              <a:gd name="connsiteY1" fmla="*/ 4248772 h 4248772"/>
              <a:gd name="connsiteX0" fmla="*/ 0 w 3440652"/>
              <a:gd name="connsiteY0" fmla="*/ 218815 h 4329679"/>
              <a:gd name="connsiteX1" fmla="*/ 3440652 w 3440652"/>
              <a:gd name="connsiteY1" fmla="*/ 4329679 h 4329679"/>
              <a:gd name="connsiteX2" fmla="*/ 0 w 3440652"/>
              <a:gd name="connsiteY2" fmla="*/ 4329679 h 4329679"/>
              <a:gd name="connsiteX3" fmla="*/ 0 w 3440652"/>
              <a:gd name="connsiteY3" fmla="*/ 218815 h 4329679"/>
              <a:gd name="connsiteX0" fmla="*/ 330539 w 3440652"/>
              <a:gd name="connsiteY0" fmla="*/ 0 h 4329679"/>
              <a:gd name="connsiteX1" fmla="*/ 3440652 w 3440652"/>
              <a:gd name="connsiteY1" fmla="*/ 4329679 h 4329679"/>
              <a:gd name="connsiteX0" fmla="*/ 43644 w 3484296"/>
              <a:gd name="connsiteY0" fmla="*/ 517867 h 4628731"/>
              <a:gd name="connsiteX1" fmla="*/ 3484296 w 3484296"/>
              <a:gd name="connsiteY1" fmla="*/ 4628731 h 4628731"/>
              <a:gd name="connsiteX2" fmla="*/ 43644 w 3484296"/>
              <a:gd name="connsiteY2" fmla="*/ 4628731 h 4628731"/>
              <a:gd name="connsiteX3" fmla="*/ 43644 w 3484296"/>
              <a:gd name="connsiteY3" fmla="*/ 517867 h 4628731"/>
              <a:gd name="connsiteX0" fmla="*/ 0 w 3484296"/>
              <a:gd name="connsiteY0" fmla="*/ 0 h 4628731"/>
              <a:gd name="connsiteX1" fmla="*/ 3484296 w 3484296"/>
              <a:gd name="connsiteY1" fmla="*/ 4628731 h 4628731"/>
              <a:gd name="connsiteX0" fmla="*/ 158559 w 3599211"/>
              <a:gd name="connsiteY0" fmla="*/ 511511 h 4622375"/>
              <a:gd name="connsiteX1" fmla="*/ 3599211 w 3599211"/>
              <a:gd name="connsiteY1" fmla="*/ 4622375 h 4622375"/>
              <a:gd name="connsiteX2" fmla="*/ 158559 w 3599211"/>
              <a:gd name="connsiteY2" fmla="*/ 4622375 h 4622375"/>
              <a:gd name="connsiteX3" fmla="*/ 158559 w 3599211"/>
              <a:gd name="connsiteY3" fmla="*/ 511511 h 4622375"/>
              <a:gd name="connsiteX0" fmla="*/ 0 w 3599211"/>
              <a:gd name="connsiteY0" fmla="*/ 0 h 4622375"/>
              <a:gd name="connsiteX1" fmla="*/ 3599211 w 3599211"/>
              <a:gd name="connsiteY1" fmla="*/ 4622375 h 4622375"/>
            </a:gdLst>
            <a:ahLst/>
            <a:cxnLst>
              <a:cxn ang="0">
                <a:pos x="connsiteX0" y="connsiteY0"/>
              </a:cxn>
              <a:cxn ang="0">
                <a:pos x="connsiteX1" y="connsiteY1"/>
              </a:cxn>
            </a:cxnLst>
            <a:rect l="l" t="t" r="r" b="b"/>
            <a:pathLst>
              <a:path w="3599211" h="4622375" stroke="0" extrusionOk="0">
                <a:moveTo>
                  <a:pt x="158559" y="511511"/>
                </a:moveTo>
                <a:cubicBezTo>
                  <a:pt x="2058779" y="511511"/>
                  <a:pt x="3599211" y="2352008"/>
                  <a:pt x="3599211" y="4622375"/>
                </a:cubicBezTo>
                <a:lnTo>
                  <a:pt x="158559" y="4622375"/>
                </a:lnTo>
                <a:lnTo>
                  <a:pt x="158559" y="511511"/>
                </a:lnTo>
                <a:close/>
              </a:path>
              <a:path w="3599211" h="4622375" fill="none">
                <a:moveTo>
                  <a:pt x="0" y="0"/>
                </a:moveTo>
                <a:cubicBezTo>
                  <a:pt x="1900220" y="0"/>
                  <a:pt x="3599211" y="2352008"/>
                  <a:pt x="3599211" y="4622375"/>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35">
              <a:defRPr/>
            </a:pPr>
            <a:endParaRPr lang="fr-FR">
              <a:solidFill>
                <a:prstClr val="black"/>
              </a:solidFill>
              <a:latin typeface="Calibri"/>
            </a:endParaRPr>
          </a:p>
        </p:txBody>
      </p:sp>
      <p:sp>
        <p:nvSpPr>
          <p:cNvPr id="14" name="Rectangle 13"/>
          <p:cNvSpPr/>
          <p:nvPr/>
        </p:nvSpPr>
        <p:spPr>
          <a:xfrm>
            <a:off x="240" y="1324473"/>
            <a:ext cx="12191521" cy="400110"/>
          </a:xfrm>
          <a:prstGeom prst="rect">
            <a:avLst/>
          </a:prstGeom>
        </p:spPr>
        <p:txBody>
          <a:bodyPr wrap="square">
            <a:spAutoFit/>
          </a:bodyPr>
          <a:lstStyle/>
          <a:p>
            <a:pPr algn="ctr">
              <a:defRPr/>
            </a:pPr>
            <a:r>
              <a:rPr lang="en-US" sz="2000" i="1" dirty="0">
                <a:solidFill>
                  <a:prstClr val="black"/>
                </a:solidFill>
                <a:latin typeface="KyivType Sans2" panose="00000500000000000000" charset="0"/>
              </a:rPr>
              <a:t>Intense nourishing and repairing eye and lip care</a:t>
            </a:r>
            <a:endParaRPr lang="fr-FR" sz="2000" i="1" dirty="0">
              <a:solidFill>
                <a:prstClr val="black"/>
              </a:solidFill>
              <a:latin typeface="KyivType Sans2" panose="00000500000000000000" charset="0"/>
            </a:endParaRPr>
          </a:p>
        </p:txBody>
      </p:sp>
      <p:sp>
        <p:nvSpPr>
          <p:cNvPr id="24" name="ZoneTexte 23"/>
          <p:cNvSpPr txBox="1"/>
          <p:nvPr/>
        </p:nvSpPr>
        <p:spPr>
          <a:xfrm>
            <a:off x="11262703" y="5419178"/>
            <a:ext cx="461665" cy="680668"/>
          </a:xfrm>
          <a:prstGeom prst="rect">
            <a:avLst/>
          </a:prstGeom>
          <a:solidFill>
            <a:schemeClr val="bg1"/>
          </a:solidFill>
        </p:spPr>
        <p:txBody>
          <a:bodyPr vert="vert270" wrap="square" rtlCol="0">
            <a:spAutoFit/>
          </a:bodyPr>
          <a:lstStyle/>
          <a:p>
            <a:pPr defTabSz="914335">
              <a:defRPr/>
            </a:pPr>
            <a:r>
              <a:rPr lang="fr-FR" dirty="0">
                <a:solidFill>
                  <a:prstClr val="black"/>
                </a:solidFill>
                <a:latin typeface="Roboto Light" panose="020B0604020202020204" charset="0"/>
                <a:ea typeface="Roboto Light" panose="020B0604020202020204" charset="0"/>
              </a:rPr>
              <a:t>50 ml </a:t>
            </a:r>
          </a:p>
        </p:txBody>
      </p:sp>
      <p:sp>
        <p:nvSpPr>
          <p:cNvPr id="20" name="ZoneTexte 19"/>
          <p:cNvSpPr txBox="1"/>
          <p:nvPr/>
        </p:nvSpPr>
        <p:spPr>
          <a:xfrm>
            <a:off x="1365328" y="2589829"/>
            <a:ext cx="5235130" cy="762132"/>
          </a:xfrm>
          <a:prstGeom prst="rect">
            <a:avLst/>
          </a:prstGeom>
          <a:solidFill>
            <a:schemeClr val="bg1"/>
          </a:solidFill>
        </p:spPr>
        <p:txBody>
          <a:bodyPr wrap="square" rtlCol="0">
            <a:spAutoFit/>
          </a:bodyPr>
          <a:lstStyle/>
          <a:p>
            <a:pPr defTabSz="914335">
              <a:defRPr/>
            </a:pPr>
            <a:r>
              <a:rPr lang="en-US" sz="1451" dirty="0">
                <a:solidFill>
                  <a:prstClr val="black"/>
                </a:solidFill>
                <a:latin typeface="Roboto Light" panose="020B0604020202020204" charset="0"/>
                <a:ea typeface="Roboto Light" panose="020B0604020202020204" charset="0"/>
              </a:rPr>
              <a:t>2 in 1: eyes &amp; lips</a:t>
            </a:r>
          </a:p>
          <a:p>
            <a:pPr defTabSz="914335">
              <a:defRPr/>
            </a:pPr>
            <a:r>
              <a:rPr lang="en-US" sz="1451" dirty="0">
                <a:solidFill>
                  <a:prstClr val="black"/>
                </a:solidFill>
                <a:latin typeface="Roboto Light" panose="020B0604020202020204" charset="0"/>
                <a:ea typeface="Roboto Light" panose="020B0604020202020204" charset="0"/>
              </a:rPr>
              <a:t>Nourishes, hydrates and </a:t>
            </a:r>
            <a:r>
              <a:rPr lang="en-US" sz="1451" dirty="0" err="1">
                <a:solidFill>
                  <a:prstClr val="black"/>
                </a:solidFill>
                <a:latin typeface="Roboto Light" panose="020B0604020202020204" charset="0"/>
                <a:ea typeface="Roboto Light" panose="020B0604020202020204" charset="0"/>
              </a:rPr>
              <a:t>smoothes</a:t>
            </a:r>
            <a:r>
              <a:rPr lang="en-US" sz="1451" dirty="0">
                <a:solidFill>
                  <a:prstClr val="black"/>
                </a:solidFill>
                <a:latin typeface="Roboto Light" panose="020B0604020202020204" charset="0"/>
                <a:ea typeface="Roboto Light" panose="020B0604020202020204" charset="0"/>
              </a:rPr>
              <a:t> the eye and lip contours</a:t>
            </a:r>
          </a:p>
          <a:p>
            <a:pPr defTabSz="914335">
              <a:defRPr/>
            </a:pPr>
            <a:r>
              <a:rPr lang="en-US" sz="1451" dirty="0">
                <a:solidFill>
                  <a:prstClr val="black"/>
                </a:solidFill>
                <a:latin typeface="Roboto Light" panose="020B0604020202020204" charset="0"/>
                <a:ea typeface="Roboto Light" panose="020B0604020202020204" charset="0"/>
              </a:rPr>
              <a:t>Prevents fine and deep lines</a:t>
            </a:r>
            <a:endParaRPr lang="fr-FR" sz="1451" dirty="0">
              <a:solidFill>
                <a:prstClr val="black"/>
              </a:solidFill>
              <a:latin typeface="Roboto Light" panose="020B0604020202020204" charset="0"/>
              <a:ea typeface="Roboto Light" panose="020B0604020202020204" charset="0"/>
            </a:endParaRPr>
          </a:p>
        </p:txBody>
      </p:sp>
      <p:pic>
        <p:nvPicPr>
          <p:cNvPr id="32" name="Image 3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420" y="2147532"/>
            <a:ext cx="1119554" cy="1418840"/>
          </a:xfrm>
          <a:prstGeom prst="rect">
            <a:avLst/>
          </a:prstGeom>
        </p:spPr>
      </p:pic>
      <p:grpSp>
        <p:nvGrpSpPr>
          <p:cNvPr id="26" name="Groupe 25">
            <a:extLst>
              <a:ext uri="{FF2B5EF4-FFF2-40B4-BE49-F238E27FC236}">
                <a16:creationId xmlns:a16="http://schemas.microsoft.com/office/drawing/2014/main" id="{F686262E-351B-4C70-BEC2-4C99FC57C55D}"/>
              </a:ext>
            </a:extLst>
          </p:cNvPr>
          <p:cNvGrpSpPr/>
          <p:nvPr/>
        </p:nvGrpSpPr>
        <p:grpSpPr>
          <a:xfrm>
            <a:off x="3810343" y="1898565"/>
            <a:ext cx="4526029" cy="638801"/>
            <a:chOff x="5600943" y="5258148"/>
            <a:chExt cx="5095595" cy="961003"/>
          </a:xfrm>
        </p:grpSpPr>
        <p:pic>
          <p:nvPicPr>
            <p:cNvPr id="30" name="Image 29">
              <a:extLst>
                <a:ext uri="{FF2B5EF4-FFF2-40B4-BE49-F238E27FC236}">
                  <a16:creationId xmlns:a16="http://schemas.microsoft.com/office/drawing/2014/main" id="{E0D87031-271E-425B-B21D-755D040007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00943" y="5258148"/>
              <a:ext cx="5095595" cy="961003"/>
            </a:xfrm>
            <a:prstGeom prst="rect">
              <a:avLst/>
            </a:prstGeom>
          </p:spPr>
        </p:pic>
        <p:sp>
          <p:nvSpPr>
            <p:cNvPr id="35" name="ZoneTexte 27">
              <a:extLst>
                <a:ext uri="{FF2B5EF4-FFF2-40B4-BE49-F238E27FC236}">
                  <a16:creationId xmlns:a16="http://schemas.microsoft.com/office/drawing/2014/main" id="{7B84E59C-6869-4DC6-A1A0-EB2D1A6274E5}"/>
                </a:ext>
              </a:extLst>
            </p:cNvPr>
            <p:cNvSpPr txBox="1"/>
            <p:nvPr/>
          </p:nvSpPr>
          <p:spPr>
            <a:xfrm>
              <a:off x="5638005" y="5502189"/>
              <a:ext cx="5058531" cy="555618"/>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35">
                <a:defRPr/>
              </a:pPr>
              <a:r>
                <a:rPr lang="fr-FR" b="1" dirty="0">
                  <a:solidFill>
                    <a:prstClr val="black"/>
                  </a:solidFill>
                  <a:latin typeface="Roboto Light" panose="020B0604020202020204" charset="0"/>
                  <a:ea typeface="Roboto Light" panose="020B0604020202020204" charset="0"/>
                </a:rPr>
                <a:t>NUTRI CONTOUR</a:t>
              </a:r>
            </a:p>
          </p:txBody>
        </p:sp>
      </p:grpSp>
      <p:pic>
        <p:nvPicPr>
          <p:cNvPr id="28" name="Image 2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3031" y="3717841"/>
            <a:ext cx="1152588" cy="1223360"/>
          </a:xfrm>
          <a:prstGeom prst="rect">
            <a:avLst/>
          </a:prstGeom>
        </p:spPr>
      </p:pic>
      <p:sp>
        <p:nvSpPr>
          <p:cNvPr id="29" name="ZoneTexte 28"/>
          <p:cNvSpPr txBox="1"/>
          <p:nvPr/>
        </p:nvSpPr>
        <p:spPr>
          <a:xfrm>
            <a:off x="1122207" y="4826098"/>
            <a:ext cx="1511240" cy="338554"/>
          </a:xfrm>
          <a:prstGeom prst="rect">
            <a:avLst/>
          </a:prstGeom>
          <a:noFill/>
        </p:spPr>
        <p:txBody>
          <a:bodyPr wrap="square" rtlCol="0">
            <a:spAutoFit/>
          </a:bodyPr>
          <a:lstStyle/>
          <a:p>
            <a:r>
              <a:rPr lang="fr-FR" sz="1600" b="1" dirty="0">
                <a:solidFill>
                  <a:srgbClr val="CAC4DB"/>
                </a:solidFill>
                <a:latin typeface="Calibri Light" panose="020F0302020204030204" pitchFamily="34" charset="0"/>
                <a:ea typeface="Roboto" panose="02000000000000000000" pitchFamily="2" charset="0"/>
                <a:cs typeface="Calibri Light" panose="020F0302020204030204" pitchFamily="34" charset="0"/>
              </a:rPr>
              <a:t>Target</a:t>
            </a:r>
          </a:p>
        </p:txBody>
      </p:sp>
      <p:sp>
        <p:nvSpPr>
          <p:cNvPr id="36" name="Rectangle 35"/>
          <p:cNvSpPr/>
          <p:nvPr/>
        </p:nvSpPr>
        <p:spPr>
          <a:xfrm>
            <a:off x="2202693" y="3987923"/>
            <a:ext cx="6095760" cy="538865"/>
          </a:xfrm>
          <a:prstGeom prst="rect">
            <a:avLst/>
          </a:prstGeom>
        </p:spPr>
        <p:txBody>
          <a:bodyPr>
            <a:spAutoFit/>
          </a:bodyPr>
          <a:lstStyle/>
          <a:p>
            <a:pPr lvl="0">
              <a:defRPr/>
            </a:pPr>
            <a:r>
              <a:rPr lang="fr-FR" sz="1451" dirty="0">
                <a:solidFill>
                  <a:prstClr val="black"/>
                </a:solidFill>
                <a:latin typeface="Roboto Light" panose="020B0604020202020204" charset="0"/>
                <a:ea typeface="Roboto Light" panose="020B0604020202020204" charset="0"/>
              </a:rPr>
              <a:t>All skin types</a:t>
            </a:r>
          </a:p>
          <a:p>
            <a:pPr lvl="0">
              <a:defRPr/>
            </a:pPr>
            <a:r>
              <a:rPr lang="fr-FR" sz="1451" dirty="0">
                <a:solidFill>
                  <a:prstClr val="black"/>
                </a:solidFill>
                <a:latin typeface="Roboto Light" panose="020B0604020202020204" charset="0"/>
                <a:ea typeface="Roboto Light" panose="020B0604020202020204" charset="0"/>
              </a:rPr>
              <a:t>All </a:t>
            </a:r>
            <a:r>
              <a:rPr lang="fr-FR" sz="1451" dirty="0" err="1">
                <a:solidFill>
                  <a:prstClr val="black"/>
                </a:solidFill>
                <a:latin typeface="Roboto Light" panose="020B0604020202020204" charset="0"/>
                <a:ea typeface="Roboto Light" panose="020B0604020202020204" charset="0"/>
              </a:rPr>
              <a:t>ages</a:t>
            </a:r>
            <a:endParaRPr lang="fr-FR" sz="1451" dirty="0">
              <a:solidFill>
                <a:prstClr val="black"/>
              </a:solidFill>
              <a:latin typeface="Roboto Light" panose="020B0604020202020204" charset="0"/>
              <a:ea typeface="Roboto Light" panose="020B0604020202020204" charset="0"/>
            </a:endParaRPr>
          </a:p>
        </p:txBody>
      </p:sp>
      <p:sp>
        <p:nvSpPr>
          <p:cNvPr id="21" name="Rectangle 20"/>
          <p:cNvSpPr/>
          <p:nvPr/>
        </p:nvSpPr>
        <p:spPr>
          <a:xfrm>
            <a:off x="3806864" y="5106892"/>
            <a:ext cx="5968567" cy="762132"/>
          </a:xfrm>
          <a:prstGeom prst="rect">
            <a:avLst/>
          </a:prstGeom>
          <a:solidFill>
            <a:schemeClr val="bg1"/>
          </a:solidFill>
          <a:effectLst>
            <a:softEdge rad="127000"/>
          </a:effectLst>
        </p:spPr>
        <p:txBody>
          <a:bodyPr wrap="square">
            <a:spAutoFit/>
          </a:bodyPr>
          <a:lstStyle/>
          <a:p>
            <a:pPr defTabSz="914335">
              <a:defRPr/>
            </a:pPr>
            <a:r>
              <a:rPr lang="en-US" sz="1451" dirty="0">
                <a:solidFill>
                  <a:prstClr val="black"/>
                </a:solidFill>
                <a:latin typeface="Roboto Light" panose="020B0604020202020204" charset="0"/>
                <a:ea typeface="Roboto Light" panose="020B0604020202020204" charset="0"/>
              </a:rPr>
              <a:t>Reduces irritation around the eyes 82%</a:t>
            </a:r>
          </a:p>
          <a:p>
            <a:pPr defTabSz="914335">
              <a:defRPr/>
            </a:pPr>
            <a:r>
              <a:rPr lang="en-US" sz="1451" dirty="0">
                <a:solidFill>
                  <a:prstClr val="black"/>
                </a:solidFill>
                <a:latin typeface="Roboto Light" panose="020B0604020202020204" charset="0"/>
                <a:ea typeface="Roboto Light" panose="020B0604020202020204" charset="0"/>
              </a:rPr>
              <a:t>Protects the eye contour area from drying out 90%</a:t>
            </a:r>
          </a:p>
          <a:p>
            <a:pPr defTabSz="914335">
              <a:defRPr/>
            </a:pPr>
            <a:r>
              <a:rPr lang="en-US" sz="1451" dirty="0">
                <a:solidFill>
                  <a:prstClr val="black"/>
                </a:solidFill>
                <a:latin typeface="Roboto Light" panose="020B0604020202020204" charset="0"/>
                <a:ea typeface="Roboto Light" panose="020B0604020202020204" charset="0"/>
              </a:rPr>
              <a:t>Eye make-up is more even and lasts longer for 7/10 women</a:t>
            </a:r>
            <a:endParaRPr lang="fr-FR" sz="1451" dirty="0">
              <a:solidFill>
                <a:prstClr val="black"/>
              </a:solidFill>
              <a:latin typeface="Roboto Light" panose="020B0604020202020204" charset="0"/>
              <a:ea typeface="Roboto Light" panose="020B0604020202020204" charset="0"/>
            </a:endParaRPr>
          </a:p>
        </p:txBody>
      </p:sp>
      <p:sp>
        <p:nvSpPr>
          <p:cNvPr id="25" name="ZoneTexte 24"/>
          <p:cNvSpPr txBox="1"/>
          <p:nvPr/>
        </p:nvSpPr>
        <p:spPr>
          <a:xfrm>
            <a:off x="9083842" y="6082855"/>
            <a:ext cx="2809547" cy="369332"/>
          </a:xfrm>
          <a:prstGeom prst="rect">
            <a:avLst/>
          </a:prstGeom>
          <a:solidFill>
            <a:schemeClr val="bg1"/>
          </a:solidFill>
        </p:spPr>
        <p:txBody>
          <a:bodyPr wrap="square" rtlCol="0">
            <a:spAutoFit/>
          </a:bodyPr>
          <a:lstStyle/>
          <a:p>
            <a:pPr algn="ctr" defTabSz="914335">
              <a:defRPr/>
            </a:pPr>
            <a:r>
              <a:rPr lang="fr-FR" dirty="0">
                <a:solidFill>
                  <a:prstClr val="black"/>
                </a:solidFill>
                <a:latin typeface="Roboto Light" panose="020B0604020202020204" charset="0"/>
                <a:ea typeface="Roboto Light" panose="020B0604020202020204" charset="0"/>
              </a:rPr>
              <a:t>Morning and/or </a:t>
            </a:r>
            <a:r>
              <a:rPr lang="fr-FR" dirty="0" err="1">
                <a:solidFill>
                  <a:prstClr val="black"/>
                </a:solidFill>
                <a:latin typeface="Roboto Light" panose="020B0604020202020204" charset="0"/>
                <a:ea typeface="Roboto Light" panose="020B0604020202020204" charset="0"/>
              </a:rPr>
              <a:t>evening</a:t>
            </a:r>
            <a:endParaRPr lang="fr-FR" dirty="0">
              <a:solidFill>
                <a:prstClr val="black"/>
              </a:solidFill>
              <a:latin typeface="Roboto Light" panose="020B0604020202020204" charset="0"/>
              <a:ea typeface="Roboto Light" panose="020B0604020202020204" charset="0"/>
            </a:endParaRPr>
          </a:p>
        </p:txBody>
      </p:sp>
      <p:pic>
        <p:nvPicPr>
          <p:cNvPr id="33" name="Image 32">
            <a:extLst>
              <a:ext uri="{FF2B5EF4-FFF2-40B4-BE49-F238E27FC236}">
                <a16:creationId xmlns:a16="http://schemas.microsoft.com/office/drawing/2014/main" id="{8C8DA238-5CA5-48B2-AB78-82BD35868E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13995" y="4773434"/>
            <a:ext cx="1198789" cy="1519258"/>
          </a:xfrm>
          <a:prstGeom prst="rect">
            <a:avLst/>
          </a:prstGeom>
        </p:spPr>
      </p:pic>
      <p:sp>
        <p:nvSpPr>
          <p:cNvPr id="38" name="ZoneTexte 37">
            <a:extLst>
              <a:ext uri="{FF2B5EF4-FFF2-40B4-BE49-F238E27FC236}">
                <a16:creationId xmlns:a16="http://schemas.microsoft.com/office/drawing/2014/main" id="{62461FE7-50AE-4CC4-8532-76DAAF17DDE6}"/>
              </a:ext>
            </a:extLst>
          </p:cNvPr>
          <p:cNvSpPr txBox="1"/>
          <p:nvPr/>
        </p:nvSpPr>
        <p:spPr>
          <a:xfrm>
            <a:off x="169744" y="6228277"/>
            <a:ext cx="5564419"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latin typeface="Roboto Light" panose="02000000000000000000" pitchFamily="2" charset="0"/>
                <a:ea typeface="Roboto Light" panose="02000000000000000000" pitchFamily="2" charset="0"/>
              </a:rPr>
              <a:t>*Effective after 7 days** Test carried out under dermatological and ophthalmological control.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latin typeface="Roboto Light" panose="02000000000000000000" pitchFamily="2" charset="0"/>
                <a:ea typeface="Roboto Light" panose="02000000000000000000" pitchFamily="2" charset="0"/>
              </a:rPr>
              <a:t>Apply NUTRI-CONTOUR to the eye and lip contour area every day, morning and evening, for 28 days on perfectly cleansed skin.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latin typeface="Roboto Light" panose="02000000000000000000" pitchFamily="2" charset="0"/>
                <a:ea typeface="Roboto Light" panose="02000000000000000000" pitchFamily="2" charset="0"/>
              </a:rPr>
              <a:t>Test carried out on 22 adult female volunteers, aged between 30 and 60, with dehydrated, weakened and irritated skin.</a:t>
            </a:r>
            <a:endParaRPr lang="fr-FR" sz="700" b="0" dirty="0">
              <a:latin typeface="Roboto Light" panose="02000000000000000000" pitchFamily="2" charset="0"/>
              <a:ea typeface="Roboto Light" panose="02000000000000000000" pitchFamily="2" charset="0"/>
            </a:endParaRPr>
          </a:p>
        </p:txBody>
      </p:sp>
      <p:pic>
        <p:nvPicPr>
          <p:cNvPr id="19" name="Image 18" descr="Une image contenant texte, affaires de toilette, Soin de la peau, crème pour la peau&#10;&#10;Description générée automatiquement">
            <a:extLst>
              <a:ext uri="{FF2B5EF4-FFF2-40B4-BE49-F238E27FC236}">
                <a16:creationId xmlns:a16="http://schemas.microsoft.com/office/drawing/2014/main" id="{C528EFE0-2132-48A0-8673-48CCDDD68B1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775431" y="2060785"/>
            <a:ext cx="2144620" cy="4133240"/>
          </a:xfrm>
          <a:prstGeom prst="rect">
            <a:avLst/>
          </a:prstGeom>
        </p:spPr>
      </p:pic>
      <p:pic>
        <p:nvPicPr>
          <p:cNvPr id="27" name="Image 26">
            <a:extLst>
              <a:ext uri="{FF2B5EF4-FFF2-40B4-BE49-F238E27FC236}">
                <a16:creationId xmlns:a16="http://schemas.microsoft.com/office/drawing/2014/main" id="{86E1F6C2-2F5B-4B3A-BA0E-3881FEE21748}"/>
              </a:ext>
            </a:extLst>
          </p:cNvPr>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0926398" y="160062"/>
            <a:ext cx="1083118" cy="1139751"/>
          </a:xfrm>
          <a:prstGeom prst="rect">
            <a:avLst/>
          </a:prstGeom>
        </p:spPr>
      </p:pic>
      <p:sp>
        <p:nvSpPr>
          <p:cNvPr id="23" name="Titre 2">
            <a:extLst>
              <a:ext uri="{FF2B5EF4-FFF2-40B4-BE49-F238E27FC236}">
                <a16:creationId xmlns:a16="http://schemas.microsoft.com/office/drawing/2014/main" id="{20E306BB-5B26-4A3E-B2C0-DADD70721841}"/>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NUTRI CONTOUR</a:t>
            </a:r>
            <a:endParaRPr lang="fr-FR" sz="40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31300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p:bldP spid="36" grpId="0"/>
      <p:bldP spid="21" grpId="0" animBg="1"/>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itre 1"/>
          <p:cNvSpPr txBox="1">
            <a:spLocks/>
          </p:cNvSpPr>
          <p:nvPr/>
        </p:nvSpPr>
        <p:spPr>
          <a:xfrm>
            <a:off x="833718" y="35810"/>
            <a:ext cx="951112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kern="1200">
                <a:solidFill>
                  <a:srgbClr val="3E3E3E"/>
                </a:solidFill>
                <a:latin typeface="KyivType Sans2" panose="00000500000000000000" pitchFamily="50" charset="0"/>
                <a:ea typeface="+mj-ea"/>
                <a:cs typeface="+mj-cs"/>
              </a:defRPr>
            </a:lvl1pPr>
          </a:lstStyle>
          <a:p>
            <a:pPr defTabSz="914424">
              <a:defRPr/>
            </a:pPr>
            <a:r>
              <a:rPr lang="fr-FR" cap="small" dirty="0" err="1"/>
              <a:t>Nutri</a:t>
            </a:r>
            <a:r>
              <a:rPr lang="fr-FR" cap="small" dirty="0"/>
              <a:t>-Contour</a:t>
            </a:r>
          </a:p>
        </p:txBody>
      </p:sp>
      <p:sp>
        <p:nvSpPr>
          <p:cNvPr id="7" name="ZoneTexte 6"/>
          <p:cNvSpPr txBox="1"/>
          <p:nvPr/>
        </p:nvSpPr>
        <p:spPr>
          <a:xfrm>
            <a:off x="584278" y="2851914"/>
            <a:ext cx="9464730" cy="1292662"/>
          </a:xfrm>
          <a:prstGeom prst="rect">
            <a:avLst/>
          </a:prstGeom>
          <a:noFill/>
        </p:spPr>
        <p:txBody>
          <a:bodyPr wrap="square" rtlCol="0">
            <a:spAutoFit/>
          </a:bodyPr>
          <a:lstStyle/>
          <a:p>
            <a:pPr defTabSz="914424">
              <a:defRPr/>
            </a:pPr>
            <a:endParaRPr lang="en-US" sz="2400" dirty="0">
              <a:solidFill>
                <a:srgbClr val="3E3E3E"/>
              </a:solidFill>
              <a:latin typeface="Roboto Black" panose="02000000000000000000" pitchFamily="2" charset="0"/>
              <a:ea typeface="Roboto Black" panose="02000000000000000000" pitchFamily="2" charset="0"/>
            </a:endParaRPr>
          </a:p>
          <a:p>
            <a:pPr marL="285758" indent="-285758" defTabSz="914424">
              <a:buFontTx/>
              <a:buChar char="-"/>
              <a:defRPr/>
            </a:pPr>
            <a:r>
              <a:rPr lang="en-US" dirty="0">
                <a:solidFill>
                  <a:srgbClr val="3E3E3E"/>
                </a:solidFill>
                <a:latin typeface="Roboto Black" panose="02000000000000000000" pitchFamily="2" charset="0"/>
                <a:ea typeface="Roboto Black" panose="02000000000000000000" pitchFamily="2" charset="0"/>
              </a:rPr>
              <a:t> 98% </a:t>
            </a:r>
            <a:r>
              <a:rPr lang="en-US" dirty="0">
                <a:solidFill>
                  <a:srgbClr val="3E3E3E"/>
                </a:solidFill>
                <a:latin typeface="Roboto Light" panose="02000000000000000000" pitchFamily="2" charset="0"/>
                <a:ea typeface="Roboto Light" panose="02000000000000000000" pitchFamily="2" charset="0"/>
              </a:rPr>
              <a:t>of ingredients of natural origin including </a:t>
            </a:r>
            <a:r>
              <a:rPr lang="en-US" b="1" dirty="0">
                <a:solidFill>
                  <a:srgbClr val="3E3E3E"/>
                </a:solidFill>
                <a:latin typeface="Roboto Black" panose="02000000000000000000" pitchFamily="2" charset="0"/>
                <a:ea typeface="Roboto Black" panose="02000000000000000000" pitchFamily="2" charset="0"/>
              </a:rPr>
              <a:t>21% of organic origin </a:t>
            </a:r>
          </a:p>
          <a:p>
            <a:pPr defTabSz="914424">
              <a:defRPr/>
            </a:pPr>
            <a:endParaRPr lang="en-US" b="1" dirty="0">
              <a:solidFill>
                <a:srgbClr val="3E3E3E"/>
              </a:solidFill>
              <a:latin typeface="Roboto Black" panose="02000000000000000000" pitchFamily="2" charset="0"/>
              <a:ea typeface="Roboto Black" panose="02000000000000000000" pitchFamily="2" charset="0"/>
            </a:endParaRPr>
          </a:p>
          <a:p>
            <a:pPr marL="285758" indent="-285758" defTabSz="914424">
              <a:buFontTx/>
              <a:buChar char="-"/>
              <a:defRPr/>
            </a:pPr>
            <a:r>
              <a:rPr lang="en-US" dirty="0">
                <a:solidFill>
                  <a:srgbClr val="3E3E3E"/>
                </a:solidFill>
                <a:latin typeface="Roboto Light" panose="02000000000000000000" pitchFamily="2" charset="0"/>
                <a:ea typeface="Roboto Light" panose="02000000000000000000" pitchFamily="2" charset="0"/>
              </a:rPr>
              <a:t>Main ingredients :</a:t>
            </a:r>
          </a:p>
        </p:txBody>
      </p:sp>
      <p:sp>
        <p:nvSpPr>
          <p:cNvPr id="14" name="Rectangle 13"/>
          <p:cNvSpPr/>
          <p:nvPr/>
        </p:nvSpPr>
        <p:spPr>
          <a:xfrm>
            <a:off x="3203684" y="1068984"/>
            <a:ext cx="4771917" cy="584775"/>
          </a:xfrm>
          <a:prstGeom prst="rect">
            <a:avLst/>
          </a:prstGeom>
          <a:solidFill>
            <a:srgbClr val="FFE6E4"/>
          </a:solidFill>
        </p:spPr>
        <p:txBody>
          <a:bodyPr wrap="square">
            <a:spAutoFit/>
          </a:bodyPr>
          <a:lstStyle/>
          <a:p>
            <a:pPr algn="ctr" defTabSz="914424">
              <a:defRPr/>
            </a:pPr>
            <a:r>
              <a:rPr lang="fr-FR" sz="3200" dirty="0">
                <a:solidFill>
                  <a:srgbClr val="3E3E3E"/>
                </a:solidFill>
                <a:latin typeface="KyivType Sans Medium2" panose="00000600000000000000" pitchFamily="50" charset="0"/>
                <a:ea typeface="Roboto Light" panose="02000000000000000000" pitchFamily="2" charset="0"/>
              </a:rPr>
              <a:t>Reformulation</a:t>
            </a:r>
          </a:p>
        </p:txBody>
      </p:sp>
      <p:sp>
        <p:nvSpPr>
          <p:cNvPr id="2" name="Rectangle 1"/>
          <p:cNvSpPr/>
          <p:nvPr/>
        </p:nvSpPr>
        <p:spPr>
          <a:xfrm>
            <a:off x="9029274" y="5896285"/>
            <a:ext cx="3673202" cy="461665"/>
          </a:xfrm>
          <a:prstGeom prst="rect">
            <a:avLst/>
          </a:prstGeom>
        </p:spPr>
        <p:txBody>
          <a:bodyPr wrap="square">
            <a:spAutoFit/>
          </a:bodyPr>
          <a:lstStyle/>
          <a:p>
            <a:pPr algn="ctr" defTabSz="914424">
              <a:defRPr/>
            </a:pPr>
            <a:r>
              <a:rPr lang="fr-FR" sz="1200" dirty="0">
                <a:solidFill>
                  <a:srgbClr val="3E3E3E"/>
                </a:solidFill>
                <a:latin typeface="Roboto Light" panose="02000000000000000000" pitchFamily="2" charset="0"/>
                <a:ea typeface="Roboto Light" panose="02000000000000000000" pitchFamily="2" charset="0"/>
              </a:rPr>
              <a:t>15 ml recyclable tube</a:t>
            </a:r>
            <a:br>
              <a:rPr lang="fr-FR" sz="1200" u="sng" dirty="0">
                <a:solidFill>
                  <a:srgbClr val="3E3E3E"/>
                </a:solidFill>
                <a:latin typeface="Roboto Light" panose="02000000000000000000" pitchFamily="2" charset="0"/>
                <a:ea typeface="Roboto Light" panose="02000000000000000000" pitchFamily="2" charset="0"/>
              </a:rPr>
            </a:br>
            <a:r>
              <a:rPr lang="fr-FR" sz="1200" dirty="0">
                <a:solidFill>
                  <a:srgbClr val="3E3E3E"/>
                </a:solidFill>
                <a:latin typeface="Roboto Light" panose="02000000000000000000" pitchFamily="2" charset="0"/>
                <a:ea typeface="Roboto Light" panose="02000000000000000000" pitchFamily="2" charset="0"/>
              </a:rPr>
              <a:t>FSC case </a:t>
            </a:r>
            <a:r>
              <a:rPr lang="fr-FR" sz="1200" dirty="0" err="1">
                <a:solidFill>
                  <a:srgbClr val="3E3E3E"/>
                </a:solidFill>
                <a:latin typeface="Roboto Light" panose="02000000000000000000" pitchFamily="2" charset="0"/>
                <a:ea typeface="Roboto Light" panose="02000000000000000000" pitchFamily="2" charset="0"/>
              </a:rPr>
              <a:t>without</a:t>
            </a:r>
            <a:r>
              <a:rPr lang="fr-FR" sz="1200" dirty="0">
                <a:solidFill>
                  <a:srgbClr val="3E3E3E"/>
                </a:solidFill>
                <a:latin typeface="Roboto Light" panose="02000000000000000000" pitchFamily="2" charset="0"/>
                <a:ea typeface="Roboto Light" panose="02000000000000000000" pitchFamily="2" charset="0"/>
              </a:rPr>
              <a:t> </a:t>
            </a:r>
            <a:r>
              <a:rPr lang="fr-FR" sz="1200" dirty="0" err="1">
                <a:solidFill>
                  <a:srgbClr val="3E3E3E"/>
                </a:solidFill>
                <a:latin typeface="Roboto Light" panose="02000000000000000000" pitchFamily="2" charset="0"/>
                <a:ea typeface="Roboto Light" panose="02000000000000000000" pitchFamily="2" charset="0"/>
              </a:rPr>
              <a:t>leaflet</a:t>
            </a:r>
            <a:endParaRPr lang="fr-FR" sz="1200" dirty="0">
              <a:solidFill>
                <a:prstClr val="black"/>
              </a:solidFill>
              <a:latin typeface="Roboto Light"/>
            </a:endParaRPr>
          </a:p>
        </p:txBody>
      </p:sp>
      <p:pic>
        <p:nvPicPr>
          <p:cNvPr id="5" name="Image 4" descr="Une image contenant texte, tasse, articles de toilette, crème pour la peau&#10;&#10;Description générée automatiquement">
            <a:extLst>
              <a:ext uri="{FF2B5EF4-FFF2-40B4-BE49-F238E27FC236}">
                <a16:creationId xmlns:a16="http://schemas.microsoft.com/office/drawing/2014/main" id="{E6B7C28E-F13E-D5B8-2C6E-72C21BEDB0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8099" y="1893370"/>
            <a:ext cx="1756598" cy="4002376"/>
          </a:xfrm>
          <a:prstGeom prst="rect">
            <a:avLst/>
          </a:prstGeom>
        </p:spPr>
      </p:pic>
      <p:sp>
        <p:nvSpPr>
          <p:cNvPr id="12" name="ZoneTexte 11">
            <a:extLst>
              <a:ext uri="{FF2B5EF4-FFF2-40B4-BE49-F238E27FC236}">
                <a16:creationId xmlns:a16="http://schemas.microsoft.com/office/drawing/2014/main" id="{A356A837-5C09-BAE7-6C68-41E56DB62653}"/>
              </a:ext>
            </a:extLst>
          </p:cNvPr>
          <p:cNvSpPr txBox="1"/>
          <p:nvPr/>
        </p:nvSpPr>
        <p:spPr>
          <a:xfrm>
            <a:off x="833717" y="2533065"/>
            <a:ext cx="6724996" cy="461665"/>
          </a:xfrm>
          <a:prstGeom prst="rect">
            <a:avLst/>
          </a:prstGeom>
          <a:noFill/>
        </p:spPr>
        <p:txBody>
          <a:bodyPr wrap="square">
            <a:spAutoFit/>
          </a:bodyPr>
          <a:lstStyle/>
          <a:p>
            <a:pPr defTabSz="914424">
              <a:defRPr/>
            </a:pPr>
            <a:r>
              <a:rPr lang="en-US" sz="2400" dirty="0">
                <a:solidFill>
                  <a:srgbClr val="3E3E3E"/>
                </a:solidFill>
                <a:latin typeface="Roboto Black" panose="02000000000000000000" pitchFamily="2" charset="0"/>
                <a:ea typeface="Roboto Black" panose="02000000000000000000" pitchFamily="2" charset="0"/>
              </a:rPr>
              <a:t>A new clean and more natural formula</a:t>
            </a:r>
            <a:endParaRPr lang="en-US" sz="2400" strike="sngStrike" dirty="0">
              <a:solidFill>
                <a:srgbClr val="3E3E3E"/>
              </a:solidFill>
              <a:latin typeface="Roboto Black" panose="02000000000000000000" pitchFamily="2" charset="0"/>
              <a:ea typeface="Roboto Black" panose="02000000000000000000" pitchFamily="2" charset="0"/>
            </a:endParaRPr>
          </a:p>
        </p:txBody>
      </p:sp>
      <p:grpSp>
        <p:nvGrpSpPr>
          <p:cNvPr id="10" name="Groupe 9">
            <a:extLst>
              <a:ext uri="{FF2B5EF4-FFF2-40B4-BE49-F238E27FC236}">
                <a16:creationId xmlns:a16="http://schemas.microsoft.com/office/drawing/2014/main" id="{98A5A900-1F9C-2F42-270F-56CBDDCEC662}"/>
              </a:ext>
            </a:extLst>
          </p:cNvPr>
          <p:cNvGrpSpPr/>
          <p:nvPr/>
        </p:nvGrpSpPr>
        <p:grpSpPr>
          <a:xfrm>
            <a:off x="3271944" y="3944584"/>
            <a:ext cx="4402446" cy="2336140"/>
            <a:chOff x="3271943" y="3944583"/>
            <a:chExt cx="4402446" cy="2336140"/>
          </a:xfrm>
        </p:grpSpPr>
        <p:pic>
          <p:nvPicPr>
            <p:cNvPr id="3" name="Image 2">
              <a:extLst>
                <a:ext uri="{FF2B5EF4-FFF2-40B4-BE49-F238E27FC236}">
                  <a16:creationId xmlns:a16="http://schemas.microsoft.com/office/drawing/2014/main" id="{E8975EFE-A78A-3E7A-2034-099D4E1145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1943" y="3944583"/>
              <a:ext cx="2028825" cy="2028825"/>
            </a:xfrm>
            <a:prstGeom prst="ellipse">
              <a:avLst/>
            </a:prstGeom>
            <a:ln>
              <a:noFill/>
            </a:ln>
            <a:effectLst>
              <a:softEdge rad="112500"/>
            </a:effectLst>
          </p:spPr>
        </p:pic>
        <p:pic>
          <p:nvPicPr>
            <p:cNvPr id="8" name="Image 7">
              <a:extLst>
                <a:ext uri="{FF2B5EF4-FFF2-40B4-BE49-F238E27FC236}">
                  <a16:creationId xmlns:a16="http://schemas.microsoft.com/office/drawing/2014/main" id="{17870D2E-73AF-A567-BE59-C9C27E2F49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45565" y="3964285"/>
              <a:ext cx="2028824" cy="2028824"/>
            </a:xfrm>
            <a:prstGeom prst="ellipse">
              <a:avLst/>
            </a:prstGeom>
            <a:ln>
              <a:noFill/>
            </a:ln>
            <a:effectLst>
              <a:softEdge rad="112500"/>
            </a:effectLst>
          </p:spPr>
        </p:pic>
        <p:sp>
          <p:nvSpPr>
            <p:cNvPr id="9" name="ZoneTexte 8">
              <a:extLst>
                <a:ext uri="{FF2B5EF4-FFF2-40B4-BE49-F238E27FC236}">
                  <a16:creationId xmlns:a16="http://schemas.microsoft.com/office/drawing/2014/main" id="{3D75A522-FADA-71C6-4D0D-6A6B69713FCC}"/>
                </a:ext>
              </a:extLst>
            </p:cNvPr>
            <p:cNvSpPr txBox="1"/>
            <p:nvPr/>
          </p:nvSpPr>
          <p:spPr>
            <a:xfrm>
              <a:off x="5747603" y="5915391"/>
              <a:ext cx="1816100" cy="338554"/>
            </a:xfrm>
            <a:prstGeom prst="rect">
              <a:avLst/>
            </a:prstGeom>
            <a:noFill/>
          </p:spPr>
          <p:txBody>
            <a:bodyPr wrap="square" rtlCol="0">
              <a:spAutoFit/>
            </a:bodyPr>
            <a:lstStyle/>
            <a:p>
              <a:pPr algn="ctr" defTabSz="914446"/>
              <a:r>
                <a:rPr lang="fr-FR" sz="1600" dirty="0">
                  <a:solidFill>
                    <a:srgbClr val="3E3E3E"/>
                  </a:solidFill>
                  <a:latin typeface="Roboto Black" panose="02000000000000000000" pitchFamily="2" charset="0"/>
                  <a:ea typeface="Roboto Black" panose="02000000000000000000" pitchFamily="2" charset="0"/>
                </a:rPr>
                <a:t>[Niacinamide]</a:t>
              </a:r>
            </a:p>
          </p:txBody>
        </p:sp>
        <p:sp>
          <p:nvSpPr>
            <p:cNvPr id="15" name="ZoneTexte 14">
              <a:extLst>
                <a:ext uri="{FF2B5EF4-FFF2-40B4-BE49-F238E27FC236}">
                  <a16:creationId xmlns:a16="http://schemas.microsoft.com/office/drawing/2014/main" id="{A94DCF6E-F445-324C-CFB4-D4348147284A}"/>
                </a:ext>
              </a:extLst>
            </p:cNvPr>
            <p:cNvSpPr txBox="1"/>
            <p:nvPr/>
          </p:nvSpPr>
          <p:spPr>
            <a:xfrm>
              <a:off x="3292000" y="5942169"/>
              <a:ext cx="2297278" cy="338554"/>
            </a:xfrm>
            <a:prstGeom prst="rect">
              <a:avLst/>
            </a:prstGeom>
            <a:noFill/>
          </p:spPr>
          <p:txBody>
            <a:bodyPr wrap="square">
              <a:spAutoFit/>
            </a:bodyPr>
            <a:lstStyle/>
            <a:p>
              <a:pPr defTabSz="914446"/>
              <a:r>
                <a:rPr lang="en-US" sz="1600" dirty="0">
                  <a:solidFill>
                    <a:srgbClr val="3E3E3E"/>
                  </a:solidFill>
                  <a:latin typeface="Roboto Black" panose="02000000000000000000" pitchFamily="2" charset="0"/>
                  <a:ea typeface="Roboto Black" panose="02000000000000000000" pitchFamily="2" charset="0"/>
                </a:rPr>
                <a:t>Organic chamomile </a:t>
              </a:r>
              <a:endParaRPr lang="fr-FR" sz="1600" dirty="0">
                <a:solidFill>
                  <a:srgbClr val="3E3E3E"/>
                </a:solidFill>
                <a:latin typeface="Roboto Black" panose="02000000000000000000" pitchFamily="2" charset="0"/>
                <a:ea typeface="Roboto Black" panose="02000000000000000000" pitchFamily="2" charset="0"/>
              </a:endParaRPr>
            </a:p>
          </p:txBody>
        </p:sp>
        <p:sp>
          <p:nvSpPr>
            <p:cNvPr id="16" name="ZoneTexte 15">
              <a:extLst>
                <a:ext uri="{FF2B5EF4-FFF2-40B4-BE49-F238E27FC236}">
                  <a16:creationId xmlns:a16="http://schemas.microsoft.com/office/drawing/2014/main" id="{6EE416C3-EE76-FA8A-F447-0040135F7A15}"/>
                </a:ext>
              </a:extLst>
            </p:cNvPr>
            <p:cNvSpPr txBox="1"/>
            <p:nvPr/>
          </p:nvSpPr>
          <p:spPr>
            <a:xfrm>
              <a:off x="5263495" y="4859678"/>
              <a:ext cx="419342" cy="338554"/>
            </a:xfrm>
            <a:prstGeom prst="rect">
              <a:avLst/>
            </a:prstGeom>
            <a:noFill/>
          </p:spPr>
          <p:txBody>
            <a:bodyPr wrap="square" rtlCol="0">
              <a:spAutoFit/>
            </a:bodyPr>
            <a:lstStyle/>
            <a:p>
              <a:pPr algn="ctr" defTabSz="914446"/>
              <a:r>
                <a:rPr lang="fr-FR" sz="1600" dirty="0">
                  <a:solidFill>
                    <a:prstClr val="black"/>
                  </a:solidFill>
                  <a:latin typeface="Roboto Light"/>
                </a:rPr>
                <a:t>+</a:t>
              </a:r>
            </a:p>
          </p:txBody>
        </p:sp>
      </p:grpSp>
      <p:pic>
        <p:nvPicPr>
          <p:cNvPr id="18" name="Image 17">
            <a:extLst>
              <a:ext uri="{FF2B5EF4-FFF2-40B4-BE49-F238E27FC236}">
                <a16:creationId xmlns:a16="http://schemas.microsoft.com/office/drawing/2014/main" id="{62023717-7187-411B-951A-95ADEB3087C8}"/>
              </a:ext>
            </a:extLst>
          </p:cNvPr>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0926398" y="160062"/>
            <a:ext cx="1083118" cy="1139751"/>
          </a:xfrm>
          <a:prstGeom prst="rect">
            <a:avLst/>
          </a:prstGeom>
        </p:spPr>
      </p:pic>
    </p:spTree>
    <p:extLst>
      <p:ext uri="{BB962C8B-B14F-4D97-AF65-F5344CB8AC3E}">
        <p14:creationId xmlns:p14="http://schemas.microsoft.com/office/powerpoint/2010/main" val="159607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itre 1"/>
          <p:cNvSpPr txBox="1">
            <a:spLocks/>
          </p:cNvSpPr>
          <p:nvPr/>
        </p:nvSpPr>
        <p:spPr>
          <a:xfrm>
            <a:off x="833718" y="35810"/>
            <a:ext cx="951112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kern="1200">
                <a:solidFill>
                  <a:srgbClr val="3E3E3E"/>
                </a:solidFill>
                <a:latin typeface="KyivType Sans2" panose="00000500000000000000" pitchFamily="50" charset="0"/>
                <a:ea typeface="+mj-ea"/>
                <a:cs typeface="+mj-cs"/>
              </a:defRPr>
            </a:lvl1pPr>
          </a:lstStyle>
          <a:p>
            <a:pPr defTabSz="914424">
              <a:defRPr/>
            </a:pPr>
            <a:r>
              <a:rPr lang="fr-FR" cap="small" dirty="0" err="1"/>
              <a:t>Nutri</a:t>
            </a:r>
            <a:r>
              <a:rPr lang="fr-FR" cap="small" dirty="0"/>
              <a:t>-Contour</a:t>
            </a:r>
          </a:p>
        </p:txBody>
      </p:sp>
      <p:sp>
        <p:nvSpPr>
          <p:cNvPr id="7" name="ZoneTexte 6"/>
          <p:cNvSpPr txBox="1"/>
          <p:nvPr/>
        </p:nvSpPr>
        <p:spPr>
          <a:xfrm>
            <a:off x="568404" y="2957073"/>
            <a:ext cx="9464730" cy="2400657"/>
          </a:xfrm>
          <a:prstGeom prst="rect">
            <a:avLst/>
          </a:prstGeom>
          <a:noFill/>
        </p:spPr>
        <p:txBody>
          <a:bodyPr wrap="square" rtlCol="0">
            <a:spAutoFit/>
          </a:bodyPr>
          <a:lstStyle/>
          <a:p>
            <a:pPr defTabSz="914424">
              <a:defRPr/>
            </a:pPr>
            <a:endParaRPr lang="en-US" sz="2400" dirty="0">
              <a:solidFill>
                <a:srgbClr val="3E3E3E"/>
              </a:solidFill>
              <a:latin typeface="Roboto Black" panose="02000000000000000000" pitchFamily="2" charset="0"/>
              <a:ea typeface="Roboto Black" panose="02000000000000000000" pitchFamily="2" charset="0"/>
            </a:endParaRPr>
          </a:p>
          <a:p>
            <a:pPr marL="285758" indent="-285758" defTabSz="914424">
              <a:buFontTx/>
              <a:buChar char="-"/>
              <a:defRPr/>
            </a:pPr>
            <a:r>
              <a:rPr lang="en-US" dirty="0">
                <a:solidFill>
                  <a:srgbClr val="3E3E3E"/>
                </a:solidFill>
                <a:latin typeface="Roboto Light" panose="02000000000000000000" pitchFamily="2" charset="0"/>
                <a:ea typeface="Roboto Light" panose="02000000000000000000" pitchFamily="2" charset="0"/>
              </a:rPr>
              <a:t>Enriched with </a:t>
            </a:r>
          </a:p>
          <a:p>
            <a:pPr defTabSz="914424">
              <a:defRPr/>
            </a:pPr>
            <a:r>
              <a:rPr lang="en-US" dirty="0">
                <a:solidFill>
                  <a:srgbClr val="3E3E3E"/>
                </a:solidFill>
                <a:latin typeface="Roboto Light" panose="02000000000000000000" pitchFamily="2" charset="0"/>
                <a:ea typeface="Roboto Light" panose="02000000000000000000" pitchFamily="2" charset="0"/>
              </a:rPr>
              <a:t>	* organic olive squalene (</a:t>
            </a:r>
            <a:r>
              <a:rPr lang="en-US" b="1" dirty="0">
                <a:solidFill>
                  <a:srgbClr val="3E3E3E"/>
                </a:solidFill>
                <a:latin typeface="Roboto Black" panose="02000000000000000000" pitchFamily="2" charset="0"/>
                <a:ea typeface="Roboto Black" panose="02000000000000000000" pitchFamily="2" charset="0"/>
              </a:rPr>
              <a:t>restores, hydrates</a:t>
            </a:r>
            <a:r>
              <a:rPr lang="en-US" dirty="0">
                <a:solidFill>
                  <a:srgbClr val="3E3E3E"/>
                </a:solidFill>
                <a:latin typeface="Roboto Light" panose="02000000000000000000" pitchFamily="2" charset="0"/>
                <a:ea typeface="Roboto Light" panose="02000000000000000000" pitchFamily="2" charset="0"/>
              </a:rPr>
              <a:t>)</a:t>
            </a:r>
          </a:p>
          <a:p>
            <a:pPr defTabSz="914424">
              <a:defRPr/>
            </a:pPr>
            <a:endParaRPr lang="en-US" dirty="0">
              <a:solidFill>
                <a:srgbClr val="3E3E3E"/>
              </a:solidFill>
              <a:latin typeface="Roboto Light" panose="02000000000000000000" pitchFamily="2" charset="0"/>
              <a:ea typeface="Roboto Light" panose="02000000000000000000" pitchFamily="2" charset="0"/>
            </a:endParaRPr>
          </a:p>
          <a:p>
            <a:pPr defTabSz="914424">
              <a:defRPr/>
            </a:pPr>
            <a:r>
              <a:rPr lang="en-US" dirty="0">
                <a:solidFill>
                  <a:srgbClr val="3E3E3E"/>
                </a:solidFill>
                <a:latin typeface="Roboto Light" panose="02000000000000000000" pitchFamily="2" charset="0"/>
                <a:ea typeface="Roboto Light" panose="02000000000000000000" pitchFamily="2" charset="0"/>
              </a:rPr>
              <a:t>	* a trio of </a:t>
            </a:r>
            <a:r>
              <a:rPr lang="en-US" b="1" dirty="0">
                <a:solidFill>
                  <a:srgbClr val="3E3E3E"/>
                </a:solidFill>
                <a:latin typeface="Roboto Black" panose="02000000000000000000" pitchFamily="2" charset="0"/>
                <a:ea typeface="Roboto Black" panose="02000000000000000000" pitchFamily="2" charset="0"/>
              </a:rPr>
              <a:t>protective and moisturizing </a:t>
            </a:r>
            <a:r>
              <a:rPr lang="en-US" dirty="0">
                <a:solidFill>
                  <a:srgbClr val="3E3E3E"/>
                </a:solidFill>
                <a:latin typeface="Roboto Light" panose="02000000000000000000" pitchFamily="2" charset="0"/>
                <a:ea typeface="Roboto Light" panose="02000000000000000000" pitchFamily="2" charset="0"/>
              </a:rPr>
              <a:t>plant waxes (rice-jojoba-candelilla) </a:t>
            </a:r>
          </a:p>
          <a:p>
            <a:pPr defTabSz="914424">
              <a:defRPr/>
            </a:pPr>
            <a:endParaRPr lang="en-US" dirty="0">
              <a:solidFill>
                <a:srgbClr val="3E3E3E"/>
              </a:solidFill>
              <a:latin typeface="Roboto Light" panose="02000000000000000000" pitchFamily="2" charset="0"/>
              <a:ea typeface="Roboto Light" panose="02000000000000000000" pitchFamily="2" charset="0"/>
            </a:endParaRPr>
          </a:p>
          <a:p>
            <a:pPr defTabSz="914424">
              <a:defRPr/>
            </a:pPr>
            <a:r>
              <a:rPr lang="en-US" dirty="0">
                <a:solidFill>
                  <a:srgbClr val="3E3E3E"/>
                </a:solidFill>
                <a:latin typeface="Roboto Light" panose="02000000000000000000" pitchFamily="2" charset="0"/>
                <a:ea typeface="Roboto Light" panose="02000000000000000000" pitchFamily="2" charset="0"/>
              </a:rPr>
              <a:t>	* a patented synergy of phospholipids and polysaccharides for an ultra-soft finish 	and easy </a:t>
            </a:r>
            <a:r>
              <a:rPr lang="en-US" b="1" dirty="0">
                <a:solidFill>
                  <a:srgbClr val="3E3E3E"/>
                </a:solidFill>
                <a:latin typeface="Roboto Black" panose="02000000000000000000" pitchFamily="2" charset="0"/>
                <a:ea typeface="Roboto Black" panose="02000000000000000000" pitchFamily="2" charset="0"/>
              </a:rPr>
              <a:t>make-up application</a:t>
            </a:r>
          </a:p>
        </p:txBody>
      </p:sp>
      <p:sp>
        <p:nvSpPr>
          <p:cNvPr id="14" name="Rectangle 13"/>
          <p:cNvSpPr/>
          <p:nvPr/>
        </p:nvSpPr>
        <p:spPr>
          <a:xfrm>
            <a:off x="3203684" y="1068984"/>
            <a:ext cx="5064017" cy="584775"/>
          </a:xfrm>
          <a:prstGeom prst="rect">
            <a:avLst/>
          </a:prstGeom>
          <a:solidFill>
            <a:srgbClr val="FFE6E4"/>
          </a:solidFill>
        </p:spPr>
        <p:txBody>
          <a:bodyPr wrap="square">
            <a:spAutoFit/>
          </a:bodyPr>
          <a:lstStyle/>
          <a:p>
            <a:pPr algn="ctr" defTabSz="914424">
              <a:defRPr/>
            </a:pPr>
            <a:r>
              <a:rPr lang="fr-FR" sz="3200" dirty="0">
                <a:solidFill>
                  <a:srgbClr val="3E3E3E"/>
                </a:solidFill>
                <a:latin typeface="KyivType Sans Medium2" panose="00000600000000000000" pitchFamily="50" charset="0"/>
                <a:ea typeface="Roboto Light" panose="02000000000000000000" pitchFamily="2" charset="0"/>
              </a:rPr>
              <a:t>Reformulation</a:t>
            </a:r>
          </a:p>
        </p:txBody>
      </p:sp>
      <p:sp>
        <p:nvSpPr>
          <p:cNvPr id="2" name="Rectangle 1"/>
          <p:cNvSpPr/>
          <p:nvPr/>
        </p:nvSpPr>
        <p:spPr>
          <a:xfrm>
            <a:off x="9029274" y="5896284"/>
            <a:ext cx="3673202" cy="430887"/>
          </a:xfrm>
          <a:prstGeom prst="rect">
            <a:avLst/>
          </a:prstGeom>
        </p:spPr>
        <p:txBody>
          <a:bodyPr wrap="square">
            <a:spAutoFit/>
          </a:bodyPr>
          <a:lstStyle/>
          <a:p>
            <a:pPr algn="ctr" defTabSz="914424">
              <a:defRPr/>
            </a:pPr>
            <a:r>
              <a:rPr lang="fr-FR" sz="1100" dirty="0">
                <a:solidFill>
                  <a:srgbClr val="3E3E3E"/>
                </a:solidFill>
                <a:latin typeface="Roboto Light" panose="02000000000000000000" pitchFamily="2" charset="0"/>
                <a:ea typeface="Roboto Light" panose="02000000000000000000" pitchFamily="2" charset="0"/>
              </a:rPr>
              <a:t>15 ml recyclable tube</a:t>
            </a:r>
            <a:br>
              <a:rPr lang="fr-FR" sz="1100" u="sng" dirty="0">
                <a:solidFill>
                  <a:srgbClr val="3E3E3E"/>
                </a:solidFill>
                <a:latin typeface="Roboto Light" panose="02000000000000000000" pitchFamily="2" charset="0"/>
                <a:ea typeface="Roboto Light" panose="02000000000000000000" pitchFamily="2" charset="0"/>
              </a:rPr>
            </a:br>
            <a:r>
              <a:rPr lang="fr-FR" sz="1100" dirty="0">
                <a:solidFill>
                  <a:srgbClr val="3E3E3E"/>
                </a:solidFill>
                <a:latin typeface="Roboto Light" panose="02000000000000000000" pitchFamily="2" charset="0"/>
                <a:ea typeface="Roboto Light" panose="02000000000000000000" pitchFamily="2" charset="0"/>
              </a:rPr>
              <a:t>FSC case </a:t>
            </a:r>
            <a:r>
              <a:rPr lang="fr-FR" sz="1100" dirty="0" err="1">
                <a:solidFill>
                  <a:srgbClr val="3E3E3E"/>
                </a:solidFill>
                <a:latin typeface="Roboto Light" panose="02000000000000000000" pitchFamily="2" charset="0"/>
                <a:ea typeface="Roboto Light" panose="02000000000000000000" pitchFamily="2" charset="0"/>
              </a:rPr>
              <a:t>without</a:t>
            </a:r>
            <a:r>
              <a:rPr lang="fr-FR" sz="1100" dirty="0">
                <a:solidFill>
                  <a:srgbClr val="3E3E3E"/>
                </a:solidFill>
                <a:latin typeface="Roboto Light" panose="02000000000000000000" pitchFamily="2" charset="0"/>
                <a:ea typeface="Roboto Light" panose="02000000000000000000" pitchFamily="2" charset="0"/>
              </a:rPr>
              <a:t> </a:t>
            </a:r>
            <a:r>
              <a:rPr lang="fr-FR" sz="1100" dirty="0" err="1">
                <a:solidFill>
                  <a:srgbClr val="3E3E3E"/>
                </a:solidFill>
                <a:latin typeface="Roboto Light" panose="02000000000000000000" pitchFamily="2" charset="0"/>
                <a:ea typeface="Roboto Light" panose="02000000000000000000" pitchFamily="2" charset="0"/>
              </a:rPr>
              <a:t>leaflet</a:t>
            </a:r>
            <a:endParaRPr lang="fr-FR" sz="1100" dirty="0">
              <a:solidFill>
                <a:prstClr val="black"/>
              </a:solidFill>
              <a:latin typeface="Roboto Light"/>
            </a:endParaRPr>
          </a:p>
        </p:txBody>
      </p:sp>
      <p:pic>
        <p:nvPicPr>
          <p:cNvPr id="5" name="Image 4" descr="Une image contenant texte, tasse, articles de toilette, crème pour la peau&#10;&#10;Description générée automatiquement">
            <a:extLst>
              <a:ext uri="{FF2B5EF4-FFF2-40B4-BE49-F238E27FC236}">
                <a16:creationId xmlns:a16="http://schemas.microsoft.com/office/drawing/2014/main" id="{E6B7C28E-F13E-D5B8-2C6E-72C21BEDB0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33133" y="1409119"/>
            <a:ext cx="1930797" cy="4399285"/>
          </a:xfrm>
          <a:prstGeom prst="rect">
            <a:avLst/>
          </a:prstGeom>
        </p:spPr>
      </p:pic>
      <p:sp>
        <p:nvSpPr>
          <p:cNvPr id="12" name="ZoneTexte 11">
            <a:extLst>
              <a:ext uri="{FF2B5EF4-FFF2-40B4-BE49-F238E27FC236}">
                <a16:creationId xmlns:a16="http://schemas.microsoft.com/office/drawing/2014/main" id="{A356A837-5C09-BAE7-6C68-41E56DB62653}"/>
              </a:ext>
            </a:extLst>
          </p:cNvPr>
          <p:cNvSpPr txBox="1"/>
          <p:nvPr/>
        </p:nvSpPr>
        <p:spPr>
          <a:xfrm>
            <a:off x="833718" y="2438308"/>
            <a:ext cx="6724997" cy="461665"/>
          </a:xfrm>
          <a:prstGeom prst="rect">
            <a:avLst/>
          </a:prstGeom>
          <a:noFill/>
        </p:spPr>
        <p:txBody>
          <a:bodyPr wrap="square">
            <a:spAutoFit/>
          </a:bodyPr>
          <a:lstStyle/>
          <a:p>
            <a:pPr defTabSz="914424">
              <a:defRPr/>
            </a:pPr>
            <a:r>
              <a:rPr lang="en-US" sz="2400" dirty="0">
                <a:solidFill>
                  <a:srgbClr val="3E3E3E"/>
                </a:solidFill>
                <a:latin typeface="Roboto Black" panose="02000000000000000000" pitchFamily="2" charset="0"/>
                <a:ea typeface="Roboto Black" panose="02000000000000000000" pitchFamily="2" charset="0"/>
              </a:rPr>
              <a:t>A new clean and more natural formula</a:t>
            </a:r>
            <a:endParaRPr lang="en-US" sz="2400" strike="sngStrike" dirty="0">
              <a:solidFill>
                <a:srgbClr val="3E3E3E"/>
              </a:solidFill>
              <a:latin typeface="Roboto Black" panose="02000000000000000000" pitchFamily="2" charset="0"/>
              <a:ea typeface="Roboto Black" panose="02000000000000000000" pitchFamily="2" charset="0"/>
            </a:endParaRPr>
          </a:p>
        </p:txBody>
      </p:sp>
      <p:pic>
        <p:nvPicPr>
          <p:cNvPr id="11" name="Image 10">
            <a:extLst>
              <a:ext uri="{FF2B5EF4-FFF2-40B4-BE49-F238E27FC236}">
                <a16:creationId xmlns:a16="http://schemas.microsoft.com/office/drawing/2014/main" id="{032B20AD-01C5-4DAA-9171-B6BB5DC6D558}"/>
              </a:ext>
            </a:extLst>
          </p:cNvPr>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0926398" y="160062"/>
            <a:ext cx="1083118" cy="1139751"/>
          </a:xfrm>
          <a:prstGeom prst="rect">
            <a:avLst/>
          </a:prstGeom>
        </p:spPr>
      </p:pic>
    </p:spTree>
    <p:extLst>
      <p:ext uri="{BB962C8B-B14F-4D97-AF65-F5344CB8AC3E}">
        <p14:creationId xmlns:p14="http://schemas.microsoft.com/office/powerpoint/2010/main" val="310839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2F148776-0E6A-4C25-95F1-B4ED70DAC205}"/>
              </a:ext>
            </a:extLst>
          </p:cNvPr>
          <p:cNvSpPr txBox="1"/>
          <p:nvPr/>
        </p:nvSpPr>
        <p:spPr>
          <a:xfrm>
            <a:off x="2478478" y="2091252"/>
            <a:ext cx="9316431" cy="461665"/>
          </a:xfrm>
          <a:prstGeom prst="rect">
            <a:avLst/>
          </a:prstGeom>
          <a:noFill/>
        </p:spPr>
        <p:txBody>
          <a:bodyPr wrap="square">
            <a:spAutoFit/>
          </a:bodyPr>
          <a:lstStyle/>
          <a:p>
            <a:pPr defTabSz="342909">
              <a:defRPr/>
            </a:pPr>
            <a:r>
              <a:rPr lang="en-US" sz="2400" dirty="0">
                <a:solidFill>
                  <a:srgbClr val="3E3E3E"/>
                </a:solidFill>
                <a:latin typeface="Roboto Black" panose="02000000000000000000" pitchFamily="2" charset="0"/>
                <a:ea typeface="Roboto Black" panose="02000000000000000000" pitchFamily="2" charset="0"/>
              </a:rPr>
              <a:t>Proven: a new more effective* and more pleasant** formula</a:t>
            </a:r>
            <a:endParaRPr lang="fr-FR" sz="2400" dirty="0">
              <a:solidFill>
                <a:srgbClr val="3E3E3E"/>
              </a:solidFill>
              <a:latin typeface="Roboto Black" panose="02000000000000000000" pitchFamily="2" charset="0"/>
              <a:ea typeface="Roboto Black" panose="02000000000000000000" pitchFamily="2" charset="0"/>
            </a:endParaRPr>
          </a:p>
        </p:txBody>
      </p:sp>
      <p:sp>
        <p:nvSpPr>
          <p:cNvPr id="13" name="ZoneTexte 12">
            <a:extLst>
              <a:ext uri="{FF2B5EF4-FFF2-40B4-BE49-F238E27FC236}">
                <a16:creationId xmlns:a16="http://schemas.microsoft.com/office/drawing/2014/main" id="{83358E91-0BB0-4591-90EE-A3116CEFFBFF}"/>
              </a:ext>
            </a:extLst>
          </p:cNvPr>
          <p:cNvSpPr txBox="1"/>
          <p:nvPr/>
        </p:nvSpPr>
        <p:spPr>
          <a:xfrm>
            <a:off x="2563202" y="3675574"/>
            <a:ext cx="7089986" cy="2215991"/>
          </a:xfrm>
          <a:prstGeom prst="rect">
            <a:avLst/>
          </a:prstGeom>
          <a:noFill/>
        </p:spPr>
        <p:txBody>
          <a:bodyPr wrap="square" rtlCol="0">
            <a:spAutoFit/>
          </a:bodyPr>
          <a:lstStyle/>
          <a:p>
            <a:pPr defTabSz="342909">
              <a:defRPr/>
            </a:pPr>
            <a:r>
              <a:rPr lang="en-US" dirty="0">
                <a:solidFill>
                  <a:srgbClr val="3E3E3E"/>
                </a:solidFill>
                <a:latin typeface="Roboto Light" panose="02000000000000000000" pitchFamily="2" charset="0"/>
                <a:ea typeface="Roboto Light" panose="02000000000000000000" pitchFamily="2" charset="0"/>
              </a:rPr>
              <a:t>Reduction of irritation around the eyes </a:t>
            </a:r>
            <a:endParaRPr lang="en-US" sz="2400" b="1" dirty="0">
              <a:solidFill>
                <a:srgbClr val="3E3E3E"/>
              </a:solidFill>
              <a:latin typeface="KyivType Sans Medium2" panose="00000600000000000000"/>
              <a:ea typeface="Roboto Light" panose="02000000000000000000" pitchFamily="2" charset="0"/>
            </a:endParaRPr>
          </a:p>
          <a:p>
            <a:pPr defTabSz="342909">
              <a:defRPr/>
            </a:pPr>
            <a:endParaRPr lang="en-US" sz="2400" b="1" dirty="0">
              <a:solidFill>
                <a:srgbClr val="3E3E3E"/>
              </a:solidFill>
              <a:latin typeface="KyivType Sans Medium2" panose="00000600000000000000"/>
              <a:ea typeface="Roboto Light" panose="02000000000000000000" pitchFamily="2" charset="0"/>
            </a:endParaRPr>
          </a:p>
          <a:p>
            <a:pPr defTabSz="342909">
              <a:defRPr/>
            </a:pPr>
            <a:r>
              <a:rPr lang="en-US" dirty="0">
                <a:solidFill>
                  <a:srgbClr val="3E3E3E"/>
                </a:solidFill>
                <a:latin typeface="Roboto Light" panose="02000000000000000000" pitchFamily="2" charset="0"/>
                <a:ea typeface="Roboto Light" panose="02000000000000000000" pitchFamily="2" charset="0"/>
              </a:rPr>
              <a:t>Protected eye area from drying out </a:t>
            </a:r>
            <a:endParaRPr lang="en-US" sz="2400" b="1" dirty="0">
              <a:solidFill>
                <a:srgbClr val="3E3E3E"/>
              </a:solidFill>
              <a:latin typeface="KyivType Sans Medium2" panose="00000600000000000000"/>
              <a:ea typeface="Roboto Light" panose="02000000000000000000" pitchFamily="2" charset="0"/>
            </a:endParaRPr>
          </a:p>
          <a:p>
            <a:pPr defTabSz="342909">
              <a:defRPr/>
            </a:pPr>
            <a:endParaRPr lang="en-US" sz="2400" b="1" dirty="0">
              <a:solidFill>
                <a:srgbClr val="3E3E3E"/>
              </a:solidFill>
              <a:latin typeface="KyivType Sans Medium2" panose="00000600000000000000"/>
              <a:ea typeface="Roboto Light" panose="02000000000000000000" pitchFamily="2" charset="0"/>
            </a:endParaRPr>
          </a:p>
          <a:p>
            <a:pPr defTabSz="342909">
              <a:defRPr/>
            </a:pPr>
            <a:r>
              <a:rPr lang="en-US" dirty="0">
                <a:solidFill>
                  <a:srgbClr val="3E3E3E"/>
                </a:solidFill>
                <a:latin typeface="Roboto Light" panose="02000000000000000000" pitchFamily="2" charset="0"/>
                <a:ea typeface="Roboto Light" panose="02000000000000000000" pitchFamily="2" charset="0"/>
              </a:rPr>
              <a:t>Eye makeup is more even </a:t>
            </a:r>
          </a:p>
          <a:p>
            <a:pPr defTabSz="342909">
              <a:defRPr/>
            </a:pPr>
            <a:r>
              <a:rPr lang="en-US" dirty="0">
                <a:solidFill>
                  <a:srgbClr val="3E3E3E"/>
                </a:solidFill>
                <a:latin typeface="Roboto Light" panose="02000000000000000000" pitchFamily="2" charset="0"/>
                <a:ea typeface="Roboto Light" panose="02000000000000000000" pitchFamily="2" charset="0"/>
              </a:rPr>
              <a:t>and with better hold </a:t>
            </a:r>
            <a:endParaRPr lang="fr-FR" dirty="0">
              <a:solidFill>
                <a:srgbClr val="3E3E3E"/>
              </a:solidFill>
              <a:latin typeface="Roboto Light" panose="02000000000000000000" pitchFamily="2" charset="0"/>
              <a:ea typeface="Roboto Light" panose="02000000000000000000" pitchFamily="2" charset="0"/>
            </a:endParaRPr>
          </a:p>
          <a:p>
            <a:pPr defTabSz="342909">
              <a:defRPr/>
            </a:pPr>
            <a:endParaRPr lang="fr-FR" dirty="0">
              <a:solidFill>
                <a:prstClr val="black"/>
              </a:solidFill>
              <a:latin typeface="Calibri" panose="020F0502020204030204"/>
            </a:endParaRPr>
          </a:p>
        </p:txBody>
      </p:sp>
      <p:sp>
        <p:nvSpPr>
          <p:cNvPr id="12" name="ZoneTexte 11">
            <a:extLst>
              <a:ext uri="{FF2B5EF4-FFF2-40B4-BE49-F238E27FC236}">
                <a16:creationId xmlns:a16="http://schemas.microsoft.com/office/drawing/2014/main" id="{2F148776-0E6A-4C25-95F1-B4ED70DAC205}"/>
              </a:ext>
            </a:extLst>
          </p:cNvPr>
          <p:cNvSpPr txBox="1"/>
          <p:nvPr/>
        </p:nvSpPr>
        <p:spPr>
          <a:xfrm>
            <a:off x="2478478" y="2893359"/>
            <a:ext cx="8699894" cy="523220"/>
          </a:xfrm>
          <a:prstGeom prst="rect">
            <a:avLst/>
          </a:prstGeom>
          <a:noFill/>
        </p:spPr>
        <p:txBody>
          <a:bodyPr wrap="square">
            <a:spAutoFit/>
          </a:bodyPr>
          <a:lstStyle/>
          <a:p>
            <a:pPr defTabSz="342909">
              <a:defRPr/>
            </a:pPr>
            <a:r>
              <a:rPr lang="en-US" sz="2800" dirty="0">
                <a:solidFill>
                  <a:srgbClr val="F3CEAF"/>
                </a:solidFill>
                <a:latin typeface="Roboto Black" panose="02000000000000000000" pitchFamily="2" charset="0"/>
                <a:ea typeface="Roboto Black" panose="02000000000000000000" pitchFamily="2" charset="0"/>
              </a:rPr>
              <a:t>Visible effectiveness in as little as 7 days**</a:t>
            </a:r>
            <a:endParaRPr lang="fr-FR" sz="2800" dirty="0">
              <a:solidFill>
                <a:srgbClr val="F3CEAF"/>
              </a:solidFill>
              <a:latin typeface="Roboto Black" panose="02000000000000000000" pitchFamily="2" charset="0"/>
              <a:ea typeface="Roboto Black" panose="02000000000000000000" pitchFamily="2" charset="0"/>
            </a:endParaRPr>
          </a:p>
        </p:txBody>
      </p:sp>
      <p:sp>
        <p:nvSpPr>
          <p:cNvPr id="10" name="Espace réservé du titre 1">
            <a:extLst>
              <a:ext uri="{FF2B5EF4-FFF2-40B4-BE49-F238E27FC236}">
                <a16:creationId xmlns:a16="http://schemas.microsoft.com/office/drawing/2014/main" id="{57EAC8B7-EBBE-FE8B-69BB-A45A5E86455B}"/>
              </a:ext>
            </a:extLst>
          </p:cNvPr>
          <p:cNvSpPr txBox="1">
            <a:spLocks/>
          </p:cNvSpPr>
          <p:nvPr/>
        </p:nvSpPr>
        <p:spPr>
          <a:xfrm>
            <a:off x="833718" y="35810"/>
            <a:ext cx="951112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kern="1200">
                <a:solidFill>
                  <a:srgbClr val="3E3E3E"/>
                </a:solidFill>
                <a:latin typeface="KyivType Sans2" panose="00000500000000000000" pitchFamily="50" charset="0"/>
                <a:ea typeface="+mj-ea"/>
                <a:cs typeface="+mj-cs"/>
              </a:defRPr>
            </a:lvl1pPr>
          </a:lstStyle>
          <a:p>
            <a:pPr defTabSz="914424">
              <a:defRPr/>
            </a:pPr>
            <a:r>
              <a:rPr lang="fr-FR" cap="small" dirty="0" err="1"/>
              <a:t>Nutri</a:t>
            </a:r>
            <a:r>
              <a:rPr lang="fr-FR" cap="small" dirty="0"/>
              <a:t>-Contour</a:t>
            </a:r>
          </a:p>
        </p:txBody>
      </p:sp>
      <p:sp>
        <p:nvSpPr>
          <p:cNvPr id="11" name="Rectangle 10">
            <a:extLst>
              <a:ext uri="{FF2B5EF4-FFF2-40B4-BE49-F238E27FC236}">
                <a16:creationId xmlns:a16="http://schemas.microsoft.com/office/drawing/2014/main" id="{DF511864-2B34-DAA4-225F-0BE8F7437E8F}"/>
              </a:ext>
            </a:extLst>
          </p:cNvPr>
          <p:cNvSpPr/>
          <p:nvPr/>
        </p:nvSpPr>
        <p:spPr>
          <a:xfrm>
            <a:off x="3266820" y="1052079"/>
            <a:ext cx="4644917" cy="584775"/>
          </a:xfrm>
          <a:prstGeom prst="rect">
            <a:avLst/>
          </a:prstGeom>
          <a:solidFill>
            <a:srgbClr val="FFE6E4"/>
          </a:solidFill>
        </p:spPr>
        <p:txBody>
          <a:bodyPr wrap="square">
            <a:spAutoFit/>
          </a:bodyPr>
          <a:lstStyle/>
          <a:p>
            <a:pPr algn="ctr" defTabSz="914424">
              <a:defRPr/>
            </a:pPr>
            <a:r>
              <a:rPr lang="fr-FR" sz="3200" dirty="0">
                <a:solidFill>
                  <a:srgbClr val="3E3E3E"/>
                </a:solidFill>
                <a:latin typeface="KyivType Sans Medium2" panose="00000600000000000000" pitchFamily="50" charset="0"/>
                <a:ea typeface="Roboto Light" panose="02000000000000000000" pitchFamily="2" charset="0"/>
              </a:rPr>
              <a:t>Reformulation</a:t>
            </a:r>
          </a:p>
        </p:txBody>
      </p:sp>
      <p:pic>
        <p:nvPicPr>
          <p:cNvPr id="3" name="Image 2">
            <a:extLst>
              <a:ext uri="{FF2B5EF4-FFF2-40B4-BE49-F238E27FC236}">
                <a16:creationId xmlns:a16="http://schemas.microsoft.com/office/drawing/2014/main" id="{15F318CE-B29C-A5C5-65F1-F5DDADC04E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87486" y="3695700"/>
            <a:ext cx="2244230" cy="1757838"/>
          </a:xfrm>
          <a:prstGeom prst="rect">
            <a:avLst/>
          </a:prstGeom>
        </p:spPr>
      </p:pic>
      <p:sp>
        <p:nvSpPr>
          <p:cNvPr id="19" name="ZoneTexte 18">
            <a:extLst>
              <a:ext uri="{FF2B5EF4-FFF2-40B4-BE49-F238E27FC236}">
                <a16:creationId xmlns:a16="http://schemas.microsoft.com/office/drawing/2014/main" id="{465F54BB-31A3-BD35-B697-4BBBC1ACB104}"/>
              </a:ext>
            </a:extLst>
          </p:cNvPr>
          <p:cNvSpPr txBox="1"/>
          <p:nvPr/>
        </p:nvSpPr>
        <p:spPr>
          <a:xfrm>
            <a:off x="6828424" y="3599348"/>
            <a:ext cx="1020176" cy="523220"/>
          </a:xfrm>
          <a:prstGeom prst="rect">
            <a:avLst/>
          </a:prstGeom>
          <a:noFill/>
        </p:spPr>
        <p:txBody>
          <a:bodyPr wrap="square">
            <a:spAutoFit/>
          </a:bodyPr>
          <a:lstStyle/>
          <a:p>
            <a:pPr defTabSz="914446">
              <a:defRPr/>
            </a:pPr>
            <a:r>
              <a:rPr lang="en-US" sz="2800" b="1" dirty="0">
                <a:solidFill>
                  <a:srgbClr val="F3CEAF"/>
                </a:solidFill>
                <a:latin typeface="KyivType Sans Medium2" panose="00000600000000000000"/>
                <a:ea typeface="Roboto Light" panose="02000000000000000000" pitchFamily="2" charset="0"/>
              </a:rPr>
              <a:t>82%</a:t>
            </a:r>
            <a:endParaRPr lang="fr-FR" sz="2800" dirty="0">
              <a:solidFill>
                <a:srgbClr val="F3CEAF"/>
              </a:solidFill>
              <a:latin typeface="Roboto Light"/>
            </a:endParaRPr>
          </a:p>
        </p:txBody>
      </p:sp>
      <p:sp>
        <p:nvSpPr>
          <p:cNvPr id="20" name="ZoneTexte 19">
            <a:extLst>
              <a:ext uri="{FF2B5EF4-FFF2-40B4-BE49-F238E27FC236}">
                <a16:creationId xmlns:a16="http://schemas.microsoft.com/office/drawing/2014/main" id="{69C6CFBA-41AF-299B-3542-42BEF9050746}"/>
              </a:ext>
            </a:extLst>
          </p:cNvPr>
          <p:cNvSpPr txBox="1"/>
          <p:nvPr/>
        </p:nvSpPr>
        <p:spPr>
          <a:xfrm>
            <a:off x="6828424" y="4237951"/>
            <a:ext cx="1236076" cy="523220"/>
          </a:xfrm>
          <a:prstGeom prst="rect">
            <a:avLst/>
          </a:prstGeom>
          <a:noFill/>
        </p:spPr>
        <p:txBody>
          <a:bodyPr wrap="square">
            <a:spAutoFit/>
          </a:bodyPr>
          <a:lstStyle/>
          <a:p>
            <a:pPr defTabSz="914446">
              <a:defRPr/>
            </a:pPr>
            <a:r>
              <a:rPr lang="en-US" sz="2800" b="1" dirty="0">
                <a:solidFill>
                  <a:srgbClr val="F3CEAF"/>
                </a:solidFill>
                <a:latin typeface="KyivType Sans Medium2" panose="00000600000000000000"/>
                <a:ea typeface="Roboto Light" panose="02000000000000000000" pitchFamily="2" charset="0"/>
              </a:rPr>
              <a:t>90% </a:t>
            </a:r>
            <a:endParaRPr lang="fr-FR" sz="2800" dirty="0">
              <a:solidFill>
                <a:srgbClr val="F3CEAF"/>
              </a:solidFill>
              <a:latin typeface="Roboto Light"/>
            </a:endParaRPr>
          </a:p>
        </p:txBody>
      </p:sp>
      <p:sp>
        <p:nvSpPr>
          <p:cNvPr id="21" name="ZoneTexte 20">
            <a:extLst>
              <a:ext uri="{FF2B5EF4-FFF2-40B4-BE49-F238E27FC236}">
                <a16:creationId xmlns:a16="http://schemas.microsoft.com/office/drawing/2014/main" id="{05284DAB-6FD7-355C-7071-B45394AFC6DE}"/>
              </a:ext>
            </a:extLst>
          </p:cNvPr>
          <p:cNvSpPr txBox="1"/>
          <p:nvPr/>
        </p:nvSpPr>
        <p:spPr>
          <a:xfrm>
            <a:off x="6758334" y="4975098"/>
            <a:ext cx="2704164" cy="954107"/>
          </a:xfrm>
          <a:prstGeom prst="rect">
            <a:avLst/>
          </a:prstGeom>
          <a:noFill/>
        </p:spPr>
        <p:txBody>
          <a:bodyPr wrap="square">
            <a:spAutoFit/>
          </a:bodyPr>
          <a:lstStyle/>
          <a:p>
            <a:pPr defTabSz="342909">
              <a:defRPr/>
            </a:pPr>
            <a:r>
              <a:rPr lang="en-US" sz="2800" b="1" dirty="0">
                <a:solidFill>
                  <a:srgbClr val="F3CEAF"/>
                </a:solidFill>
                <a:latin typeface="KyivType Sans Medium2" panose="00000600000000000000"/>
                <a:ea typeface="Roboto Light" panose="02000000000000000000" pitchFamily="2" charset="0"/>
              </a:rPr>
              <a:t>7 out </a:t>
            </a:r>
          </a:p>
          <a:p>
            <a:pPr defTabSz="342909">
              <a:defRPr/>
            </a:pPr>
            <a:r>
              <a:rPr lang="en-US" sz="2800" b="1" dirty="0">
                <a:solidFill>
                  <a:srgbClr val="F3CEAF"/>
                </a:solidFill>
                <a:latin typeface="KyivType Sans Medium2" panose="00000600000000000000"/>
                <a:ea typeface="Roboto Light" panose="02000000000000000000" pitchFamily="2" charset="0"/>
              </a:rPr>
              <a:t>of 10 women</a:t>
            </a:r>
            <a:endParaRPr lang="en-US" sz="2800" dirty="0">
              <a:solidFill>
                <a:srgbClr val="F3CEAF"/>
              </a:solidFill>
              <a:latin typeface="Roboto Light" panose="02000000000000000000" pitchFamily="2" charset="0"/>
              <a:ea typeface="Roboto Light" panose="02000000000000000000" pitchFamily="2" charset="0"/>
            </a:endParaRPr>
          </a:p>
        </p:txBody>
      </p:sp>
      <p:pic>
        <p:nvPicPr>
          <p:cNvPr id="22" name="Image 21" descr="Une image contenant texte, tasse, articles de toilette, crème pour la peau&#10;&#10;Description générée automatiquement">
            <a:extLst>
              <a:ext uri="{FF2B5EF4-FFF2-40B4-BE49-F238E27FC236}">
                <a16:creationId xmlns:a16="http://schemas.microsoft.com/office/drawing/2014/main" id="{6DA91A05-707F-F00C-F74C-1CAD9728AF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9172" y="1359057"/>
            <a:ext cx="2196112" cy="5003800"/>
          </a:xfrm>
          <a:prstGeom prst="rect">
            <a:avLst/>
          </a:prstGeom>
        </p:spPr>
      </p:pic>
      <p:sp>
        <p:nvSpPr>
          <p:cNvPr id="2" name="ZoneTexte 1">
            <a:extLst>
              <a:ext uri="{FF2B5EF4-FFF2-40B4-BE49-F238E27FC236}">
                <a16:creationId xmlns:a16="http://schemas.microsoft.com/office/drawing/2014/main" id="{360B8C2E-F84C-D39D-D25F-F67DCCF3F032}"/>
              </a:ext>
            </a:extLst>
          </p:cNvPr>
          <p:cNvSpPr txBox="1"/>
          <p:nvPr/>
        </p:nvSpPr>
        <p:spPr>
          <a:xfrm>
            <a:off x="499954" y="6084911"/>
            <a:ext cx="11572875" cy="738664"/>
          </a:xfrm>
          <a:prstGeom prst="rect">
            <a:avLst/>
          </a:prstGeom>
          <a:noFill/>
        </p:spPr>
        <p:txBody>
          <a:bodyPr wrap="square">
            <a:spAutoFit/>
          </a:bodyPr>
          <a:lstStyle/>
          <a:p>
            <a:pPr defTabSz="914446"/>
            <a:endParaRPr lang="en-US" sz="700" dirty="0">
              <a:solidFill>
                <a:srgbClr val="3E3E3E"/>
              </a:solidFill>
              <a:latin typeface="Roboto Light"/>
            </a:endParaRPr>
          </a:p>
          <a:p>
            <a:pPr defTabSz="914446"/>
            <a:endParaRPr lang="en-US" sz="700" dirty="0">
              <a:solidFill>
                <a:srgbClr val="3E3E3E"/>
              </a:solidFill>
              <a:latin typeface="Roboto Light"/>
            </a:endParaRPr>
          </a:p>
          <a:p>
            <a:pPr defTabSz="914446"/>
            <a:r>
              <a:rPr lang="en-US" sz="700" dirty="0">
                <a:solidFill>
                  <a:srgbClr val="3E3E3E"/>
                </a:solidFill>
                <a:latin typeface="Roboto Light"/>
              </a:rPr>
              <a:t>*Effectiveness as from 7 days</a:t>
            </a:r>
          </a:p>
          <a:p>
            <a:pPr defTabSz="914446"/>
            <a:r>
              <a:rPr lang="en-US" sz="700" dirty="0">
                <a:solidFill>
                  <a:srgbClr val="3E3E3E"/>
                </a:solidFill>
                <a:latin typeface="Roboto Light"/>
              </a:rPr>
              <a:t>** Test conducted under dermatological and ophthalmological control. Application of NUTRI-CONTOUR around the eyes and lips every day, morning and evening for 28 days on perfectly cleansed skin. Test carried out by 22 adult female volunteers, aged between 30 and 60, with dehydrated, weakened and irritated skin. </a:t>
            </a:r>
          </a:p>
          <a:p>
            <a:pPr defTabSz="914446"/>
            <a:endParaRPr lang="en-US" sz="700" dirty="0">
              <a:solidFill>
                <a:srgbClr val="3E3E3E"/>
              </a:solidFill>
              <a:latin typeface="Roboto Light"/>
            </a:endParaRPr>
          </a:p>
        </p:txBody>
      </p:sp>
      <p:pic>
        <p:nvPicPr>
          <p:cNvPr id="15" name="Image 14">
            <a:extLst>
              <a:ext uri="{FF2B5EF4-FFF2-40B4-BE49-F238E27FC236}">
                <a16:creationId xmlns:a16="http://schemas.microsoft.com/office/drawing/2014/main" id="{1DA313F4-573D-48B1-AC4F-2C0CDAA35D53}"/>
              </a:ext>
            </a:extLst>
          </p:cNvPr>
          <p:cNvPicPr>
            <a:picLocks noChangeAspect="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0926398" y="160062"/>
            <a:ext cx="1083118" cy="1139751"/>
          </a:xfrm>
          <a:prstGeom prst="rect">
            <a:avLst/>
          </a:prstGeom>
        </p:spPr>
      </p:pic>
    </p:spTree>
    <p:extLst>
      <p:ext uri="{BB962C8B-B14F-4D97-AF65-F5344CB8AC3E}">
        <p14:creationId xmlns:p14="http://schemas.microsoft.com/office/powerpoint/2010/main" val="115981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83358E91-0BB0-4591-90EE-A3116CEFFBFF}"/>
              </a:ext>
            </a:extLst>
          </p:cNvPr>
          <p:cNvSpPr txBox="1"/>
          <p:nvPr/>
        </p:nvSpPr>
        <p:spPr>
          <a:xfrm>
            <a:off x="2402279" y="2376410"/>
            <a:ext cx="6034457" cy="2585323"/>
          </a:xfrm>
          <a:prstGeom prst="rect">
            <a:avLst/>
          </a:prstGeom>
          <a:noFill/>
        </p:spPr>
        <p:txBody>
          <a:bodyPr wrap="square" rtlCol="0">
            <a:spAutoFit/>
          </a:bodyPr>
          <a:lstStyle/>
          <a:p>
            <a:pPr defTabSz="342909">
              <a:defRPr/>
            </a:pPr>
            <a:r>
              <a:rPr lang="en-US" dirty="0">
                <a:solidFill>
                  <a:srgbClr val="3E3E3E"/>
                </a:solidFill>
                <a:latin typeface="Roboto Light" panose="02000000000000000000" pitchFamily="2" charset="0"/>
                <a:ea typeface="Roboto Light" panose="02000000000000000000" pitchFamily="2" charset="0"/>
              </a:rPr>
              <a:t>Nourished and protected lip contour</a:t>
            </a:r>
          </a:p>
          <a:p>
            <a:pPr defTabSz="342909">
              <a:defRPr/>
            </a:pPr>
            <a:r>
              <a:rPr lang="en-US" dirty="0">
                <a:solidFill>
                  <a:srgbClr val="3E3E3E"/>
                </a:solidFill>
                <a:latin typeface="Roboto Light" panose="02000000000000000000" pitchFamily="2" charset="0"/>
                <a:ea typeface="Roboto Light" panose="02000000000000000000" pitchFamily="2" charset="0"/>
              </a:rPr>
              <a:t>from dryness</a:t>
            </a:r>
            <a:endParaRPr lang="en-US" sz="2400" b="1" dirty="0">
              <a:solidFill>
                <a:srgbClr val="3E3E3E"/>
              </a:solidFill>
              <a:latin typeface="KyivType Sans Medium2" panose="00000600000000000000"/>
              <a:ea typeface="Roboto Light" panose="02000000000000000000" pitchFamily="2" charset="0"/>
            </a:endParaRPr>
          </a:p>
          <a:p>
            <a:pPr defTabSz="342909">
              <a:defRPr/>
            </a:pPr>
            <a:endParaRPr lang="en-US" dirty="0">
              <a:solidFill>
                <a:srgbClr val="3E3E3E"/>
              </a:solidFill>
              <a:latin typeface="Roboto Light" panose="02000000000000000000" pitchFamily="2" charset="0"/>
              <a:ea typeface="Roboto Light" panose="02000000000000000000" pitchFamily="2" charset="0"/>
            </a:endParaRPr>
          </a:p>
          <a:p>
            <a:pPr defTabSz="342909">
              <a:defRPr/>
            </a:pPr>
            <a:r>
              <a:rPr lang="en-US" dirty="0">
                <a:solidFill>
                  <a:srgbClr val="3E3E3E"/>
                </a:solidFill>
                <a:latin typeface="Roboto Light" panose="02000000000000000000" pitchFamily="2" charset="0"/>
                <a:ea typeface="Roboto Light" panose="02000000000000000000" pitchFamily="2" charset="0"/>
              </a:rPr>
              <a:t>Lips are more supple and comfortable </a:t>
            </a:r>
          </a:p>
          <a:p>
            <a:pPr defTabSz="342909">
              <a:defRPr/>
            </a:pPr>
            <a:r>
              <a:rPr lang="en-US" dirty="0">
                <a:solidFill>
                  <a:srgbClr val="3E3E3E"/>
                </a:solidFill>
                <a:latin typeface="Roboto Light" panose="02000000000000000000" pitchFamily="2" charset="0"/>
                <a:ea typeface="Roboto Light" panose="02000000000000000000" pitchFamily="2" charset="0"/>
              </a:rPr>
              <a:t>after just 7 days </a:t>
            </a:r>
            <a:endParaRPr lang="en-US" sz="2400" b="1" dirty="0">
              <a:solidFill>
                <a:srgbClr val="3E3E3E"/>
              </a:solidFill>
              <a:latin typeface="KyivType Sans Medium2" panose="00000600000000000000"/>
              <a:ea typeface="Roboto Light" panose="02000000000000000000" pitchFamily="2" charset="0"/>
            </a:endParaRPr>
          </a:p>
          <a:p>
            <a:pPr defTabSz="342909">
              <a:defRPr/>
            </a:pPr>
            <a:endParaRPr lang="en-US" dirty="0">
              <a:solidFill>
                <a:srgbClr val="3E3E3E"/>
              </a:solidFill>
              <a:latin typeface="Roboto Light" panose="02000000000000000000" pitchFamily="2" charset="0"/>
              <a:ea typeface="Roboto Light" panose="02000000000000000000" pitchFamily="2" charset="0"/>
            </a:endParaRPr>
          </a:p>
          <a:p>
            <a:pPr defTabSz="342909">
              <a:defRPr/>
            </a:pPr>
            <a:r>
              <a:rPr lang="en-US" dirty="0">
                <a:solidFill>
                  <a:srgbClr val="3E3E3E"/>
                </a:solidFill>
                <a:latin typeface="Roboto Light" panose="02000000000000000000" pitchFamily="2" charset="0"/>
                <a:ea typeface="Roboto Light" panose="02000000000000000000" pitchFamily="2" charset="0"/>
              </a:rPr>
              <a:t>Chapped lips are  repaired and instantly </a:t>
            </a:r>
          </a:p>
          <a:p>
            <a:pPr defTabSz="342909">
              <a:defRPr/>
            </a:pPr>
            <a:r>
              <a:rPr lang="en-US" dirty="0">
                <a:solidFill>
                  <a:srgbClr val="3E3E3E"/>
                </a:solidFill>
                <a:latin typeface="Roboto Light" panose="02000000000000000000" pitchFamily="2" charset="0"/>
                <a:ea typeface="Roboto Light" panose="02000000000000000000" pitchFamily="2" charset="0"/>
              </a:rPr>
              <a:t>relieved after just 7 days</a:t>
            </a:r>
            <a:endParaRPr lang="en-US" sz="2400" b="1" dirty="0">
              <a:solidFill>
                <a:srgbClr val="3E3E3E"/>
              </a:solidFill>
              <a:latin typeface="KyivType Sans Medium2" panose="00000600000000000000"/>
              <a:ea typeface="Roboto Light" panose="02000000000000000000" pitchFamily="2" charset="0"/>
            </a:endParaRPr>
          </a:p>
          <a:p>
            <a:pPr defTabSz="342909">
              <a:defRPr/>
            </a:pPr>
            <a:endParaRPr lang="fr-FR" dirty="0">
              <a:solidFill>
                <a:srgbClr val="3E3E3E"/>
              </a:solidFill>
              <a:latin typeface="Calibri" panose="020F0502020204030204"/>
            </a:endParaRPr>
          </a:p>
        </p:txBody>
      </p:sp>
      <p:sp>
        <p:nvSpPr>
          <p:cNvPr id="10" name="Espace réservé du titre 1">
            <a:extLst>
              <a:ext uri="{FF2B5EF4-FFF2-40B4-BE49-F238E27FC236}">
                <a16:creationId xmlns:a16="http://schemas.microsoft.com/office/drawing/2014/main" id="{57EAC8B7-EBBE-FE8B-69BB-A45A5E86455B}"/>
              </a:ext>
            </a:extLst>
          </p:cNvPr>
          <p:cNvSpPr txBox="1">
            <a:spLocks/>
          </p:cNvSpPr>
          <p:nvPr/>
        </p:nvSpPr>
        <p:spPr>
          <a:xfrm>
            <a:off x="833718" y="35810"/>
            <a:ext cx="951112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kern="1200">
                <a:solidFill>
                  <a:srgbClr val="3E3E3E"/>
                </a:solidFill>
                <a:latin typeface="KyivType Sans2" panose="00000500000000000000" pitchFamily="50" charset="0"/>
                <a:ea typeface="+mj-ea"/>
                <a:cs typeface="+mj-cs"/>
              </a:defRPr>
            </a:lvl1pPr>
          </a:lstStyle>
          <a:p>
            <a:pPr defTabSz="914424">
              <a:defRPr/>
            </a:pPr>
            <a:r>
              <a:rPr lang="fr-FR" cap="small" dirty="0" err="1"/>
              <a:t>Nutri</a:t>
            </a:r>
            <a:r>
              <a:rPr lang="fr-FR" cap="small" dirty="0"/>
              <a:t>-Contour</a:t>
            </a:r>
          </a:p>
        </p:txBody>
      </p:sp>
      <p:sp>
        <p:nvSpPr>
          <p:cNvPr id="11" name="Rectangle 10">
            <a:extLst>
              <a:ext uri="{FF2B5EF4-FFF2-40B4-BE49-F238E27FC236}">
                <a16:creationId xmlns:a16="http://schemas.microsoft.com/office/drawing/2014/main" id="{DF511864-2B34-DAA4-225F-0BE8F7437E8F}"/>
              </a:ext>
            </a:extLst>
          </p:cNvPr>
          <p:cNvSpPr/>
          <p:nvPr/>
        </p:nvSpPr>
        <p:spPr>
          <a:xfrm>
            <a:off x="3254120" y="1049274"/>
            <a:ext cx="4670317" cy="584775"/>
          </a:xfrm>
          <a:prstGeom prst="rect">
            <a:avLst/>
          </a:prstGeom>
          <a:solidFill>
            <a:srgbClr val="FFE6E4"/>
          </a:solidFill>
        </p:spPr>
        <p:txBody>
          <a:bodyPr wrap="square">
            <a:spAutoFit/>
          </a:bodyPr>
          <a:lstStyle/>
          <a:p>
            <a:pPr algn="ctr" defTabSz="914424">
              <a:defRPr/>
            </a:pPr>
            <a:r>
              <a:rPr lang="fr-FR" sz="3200" dirty="0">
                <a:solidFill>
                  <a:srgbClr val="3E3E3E"/>
                </a:solidFill>
                <a:latin typeface="KyivType Sans Medium2" panose="00000600000000000000" pitchFamily="50" charset="0"/>
                <a:ea typeface="Roboto Light" panose="02000000000000000000" pitchFamily="2" charset="0"/>
              </a:rPr>
              <a:t>Reformulation</a:t>
            </a:r>
          </a:p>
        </p:txBody>
      </p:sp>
      <p:pic>
        <p:nvPicPr>
          <p:cNvPr id="3" name="Image 2">
            <a:extLst>
              <a:ext uri="{FF2B5EF4-FFF2-40B4-BE49-F238E27FC236}">
                <a16:creationId xmlns:a16="http://schemas.microsoft.com/office/drawing/2014/main" id="{182B94B0-3F7D-E092-9B4C-5A90E6730E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00598" y="3768897"/>
            <a:ext cx="2187130" cy="1150720"/>
          </a:xfrm>
          <a:prstGeom prst="rect">
            <a:avLst/>
          </a:prstGeom>
        </p:spPr>
      </p:pic>
      <p:sp>
        <p:nvSpPr>
          <p:cNvPr id="16" name="ZoneTexte 15">
            <a:extLst>
              <a:ext uri="{FF2B5EF4-FFF2-40B4-BE49-F238E27FC236}">
                <a16:creationId xmlns:a16="http://schemas.microsoft.com/office/drawing/2014/main" id="{0B227943-A587-5AAE-34D9-5CB75F87C53B}"/>
              </a:ext>
            </a:extLst>
          </p:cNvPr>
          <p:cNvSpPr txBox="1"/>
          <p:nvPr/>
        </p:nvSpPr>
        <p:spPr>
          <a:xfrm>
            <a:off x="6549452" y="4066561"/>
            <a:ext cx="1183078" cy="523220"/>
          </a:xfrm>
          <a:prstGeom prst="rect">
            <a:avLst/>
          </a:prstGeom>
          <a:noFill/>
        </p:spPr>
        <p:txBody>
          <a:bodyPr wrap="square">
            <a:spAutoFit/>
          </a:bodyPr>
          <a:lstStyle/>
          <a:p>
            <a:pPr defTabSz="914446">
              <a:defRPr/>
            </a:pPr>
            <a:r>
              <a:rPr lang="en-US" sz="2800" b="1" dirty="0">
                <a:solidFill>
                  <a:srgbClr val="F3CEAF"/>
                </a:solidFill>
                <a:latin typeface="KyivType Sans Medium2" panose="00000600000000000000"/>
                <a:ea typeface="Roboto Light" panose="02000000000000000000" pitchFamily="2" charset="0"/>
              </a:rPr>
              <a:t>77%</a:t>
            </a:r>
            <a:endParaRPr lang="fr-FR" sz="2800" dirty="0">
              <a:solidFill>
                <a:srgbClr val="F3CEAF"/>
              </a:solidFill>
              <a:latin typeface="Roboto Light"/>
            </a:endParaRPr>
          </a:p>
        </p:txBody>
      </p:sp>
      <p:sp>
        <p:nvSpPr>
          <p:cNvPr id="19" name="ZoneTexte 18">
            <a:extLst>
              <a:ext uri="{FF2B5EF4-FFF2-40B4-BE49-F238E27FC236}">
                <a16:creationId xmlns:a16="http://schemas.microsoft.com/office/drawing/2014/main" id="{83582EE6-CAC4-B1D6-91C4-E7F1633C4B4A}"/>
              </a:ext>
            </a:extLst>
          </p:cNvPr>
          <p:cNvSpPr txBox="1"/>
          <p:nvPr/>
        </p:nvSpPr>
        <p:spPr>
          <a:xfrm>
            <a:off x="6549452" y="3301201"/>
            <a:ext cx="1129302" cy="523220"/>
          </a:xfrm>
          <a:prstGeom prst="rect">
            <a:avLst/>
          </a:prstGeom>
          <a:noFill/>
        </p:spPr>
        <p:txBody>
          <a:bodyPr wrap="square">
            <a:spAutoFit/>
          </a:bodyPr>
          <a:lstStyle/>
          <a:p>
            <a:pPr defTabSz="914446">
              <a:defRPr/>
            </a:pPr>
            <a:r>
              <a:rPr lang="en-US" sz="2800" b="1" dirty="0">
                <a:solidFill>
                  <a:srgbClr val="F3CEAF"/>
                </a:solidFill>
                <a:latin typeface="KyivType Sans Medium2" panose="00000600000000000000"/>
                <a:ea typeface="Roboto Light" panose="02000000000000000000" pitchFamily="2" charset="0"/>
              </a:rPr>
              <a:t>95%</a:t>
            </a:r>
            <a:endParaRPr lang="fr-FR" sz="2800" dirty="0">
              <a:solidFill>
                <a:srgbClr val="F3CEAF"/>
              </a:solidFill>
              <a:latin typeface="Roboto Light"/>
            </a:endParaRPr>
          </a:p>
        </p:txBody>
      </p:sp>
      <p:sp>
        <p:nvSpPr>
          <p:cNvPr id="20" name="ZoneTexte 19">
            <a:extLst>
              <a:ext uri="{FF2B5EF4-FFF2-40B4-BE49-F238E27FC236}">
                <a16:creationId xmlns:a16="http://schemas.microsoft.com/office/drawing/2014/main" id="{C6123FBB-49F7-99D9-3A2F-9A1555CF950D}"/>
              </a:ext>
            </a:extLst>
          </p:cNvPr>
          <p:cNvSpPr txBox="1"/>
          <p:nvPr/>
        </p:nvSpPr>
        <p:spPr>
          <a:xfrm>
            <a:off x="6549452" y="2262037"/>
            <a:ext cx="6096000" cy="954107"/>
          </a:xfrm>
          <a:prstGeom prst="rect">
            <a:avLst/>
          </a:prstGeom>
          <a:noFill/>
        </p:spPr>
        <p:txBody>
          <a:bodyPr wrap="square">
            <a:spAutoFit/>
          </a:bodyPr>
          <a:lstStyle/>
          <a:p>
            <a:pPr defTabSz="914446">
              <a:defRPr/>
            </a:pPr>
            <a:r>
              <a:rPr lang="en-US" sz="2800" b="1" dirty="0">
                <a:solidFill>
                  <a:srgbClr val="F3CEAF"/>
                </a:solidFill>
                <a:latin typeface="KyivType Sans Medium2" panose="00000600000000000000"/>
                <a:ea typeface="Roboto Light" panose="02000000000000000000" pitchFamily="2" charset="0"/>
              </a:rPr>
              <a:t>9 out of 10 </a:t>
            </a:r>
          </a:p>
          <a:p>
            <a:pPr defTabSz="914446">
              <a:defRPr/>
            </a:pPr>
            <a:r>
              <a:rPr lang="en-US" sz="2800" b="1" dirty="0">
                <a:solidFill>
                  <a:srgbClr val="F3CEAF"/>
                </a:solidFill>
                <a:latin typeface="KyivType Sans Medium2" panose="00000600000000000000"/>
                <a:ea typeface="Roboto Light" panose="02000000000000000000" pitchFamily="2" charset="0"/>
              </a:rPr>
              <a:t>women</a:t>
            </a:r>
            <a:endParaRPr lang="fr-FR" sz="2800" dirty="0">
              <a:solidFill>
                <a:srgbClr val="F3CEAF"/>
              </a:solidFill>
              <a:latin typeface="Roboto Light"/>
            </a:endParaRPr>
          </a:p>
        </p:txBody>
      </p:sp>
      <p:grpSp>
        <p:nvGrpSpPr>
          <p:cNvPr id="2" name="Groupe 1">
            <a:extLst>
              <a:ext uri="{FF2B5EF4-FFF2-40B4-BE49-F238E27FC236}">
                <a16:creationId xmlns:a16="http://schemas.microsoft.com/office/drawing/2014/main" id="{B7C84D3D-D7D6-8375-6E29-7412E2D6546F}"/>
              </a:ext>
            </a:extLst>
          </p:cNvPr>
          <p:cNvGrpSpPr/>
          <p:nvPr/>
        </p:nvGrpSpPr>
        <p:grpSpPr>
          <a:xfrm>
            <a:off x="2401394" y="4808192"/>
            <a:ext cx="10395574" cy="523220"/>
            <a:chOff x="2478478" y="5015724"/>
            <a:chExt cx="10395574" cy="523220"/>
          </a:xfrm>
        </p:grpSpPr>
        <p:sp>
          <p:nvSpPr>
            <p:cNvPr id="17" name="ZoneTexte 16">
              <a:extLst>
                <a:ext uri="{FF2B5EF4-FFF2-40B4-BE49-F238E27FC236}">
                  <a16:creationId xmlns:a16="http://schemas.microsoft.com/office/drawing/2014/main" id="{2F148776-0E6A-4C25-95F1-B4ED70DAC205}"/>
                </a:ext>
              </a:extLst>
            </p:cNvPr>
            <p:cNvSpPr txBox="1"/>
            <p:nvPr/>
          </p:nvSpPr>
          <p:spPr>
            <a:xfrm>
              <a:off x="2478478" y="5123708"/>
              <a:ext cx="6957594" cy="369332"/>
            </a:xfrm>
            <a:prstGeom prst="rect">
              <a:avLst/>
            </a:prstGeom>
            <a:noFill/>
          </p:spPr>
          <p:txBody>
            <a:bodyPr wrap="square">
              <a:spAutoFit/>
            </a:bodyPr>
            <a:lstStyle/>
            <a:p>
              <a:pPr defTabSz="342909">
                <a:defRPr/>
              </a:pPr>
              <a:r>
                <a:rPr lang="en-US" dirty="0">
                  <a:solidFill>
                    <a:srgbClr val="3E3E3E"/>
                  </a:solidFill>
                  <a:latin typeface="Roboto Light" panose="02000000000000000000" pitchFamily="2" charset="0"/>
                  <a:ea typeface="Roboto Light" panose="02000000000000000000" pitchFamily="2" charset="0"/>
                </a:rPr>
                <a:t>Texture is pleasant to use     </a:t>
              </a:r>
              <a:endParaRPr lang="fr-FR" dirty="0">
                <a:solidFill>
                  <a:srgbClr val="3E3E3E"/>
                </a:solidFill>
                <a:latin typeface="Roboto Light" panose="02000000000000000000" pitchFamily="2" charset="0"/>
                <a:ea typeface="Roboto Light" panose="02000000000000000000" pitchFamily="2" charset="0"/>
              </a:endParaRPr>
            </a:p>
          </p:txBody>
        </p:sp>
        <p:sp>
          <p:nvSpPr>
            <p:cNvPr id="21" name="ZoneTexte 20">
              <a:extLst>
                <a:ext uri="{FF2B5EF4-FFF2-40B4-BE49-F238E27FC236}">
                  <a16:creationId xmlns:a16="http://schemas.microsoft.com/office/drawing/2014/main" id="{C78621F6-4513-3913-6821-BB9B66517B09}"/>
                </a:ext>
              </a:extLst>
            </p:cNvPr>
            <p:cNvSpPr txBox="1"/>
            <p:nvPr/>
          </p:nvSpPr>
          <p:spPr>
            <a:xfrm>
              <a:off x="6549452" y="5015724"/>
              <a:ext cx="6324600" cy="523220"/>
            </a:xfrm>
            <a:prstGeom prst="rect">
              <a:avLst/>
            </a:prstGeom>
            <a:noFill/>
          </p:spPr>
          <p:txBody>
            <a:bodyPr wrap="square">
              <a:spAutoFit/>
            </a:bodyPr>
            <a:lstStyle/>
            <a:p>
              <a:pPr defTabSz="914446">
                <a:defRPr/>
              </a:pPr>
              <a:r>
                <a:rPr lang="en-US" sz="2800" b="1" dirty="0">
                  <a:solidFill>
                    <a:srgbClr val="F3CEAF"/>
                  </a:solidFill>
                  <a:latin typeface="KyivType Sans Medium2" panose="00000600000000000000"/>
                  <a:ea typeface="Roboto Light" panose="02000000000000000000" pitchFamily="2" charset="0"/>
                </a:rPr>
                <a:t>100%</a:t>
              </a:r>
              <a:endParaRPr lang="fr-FR" sz="2800" b="1" dirty="0">
                <a:solidFill>
                  <a:srgbClr val="F3CEAF"/>
                </a:solidFill>
                <a:latin typeface="KyivType Sans Medium2" panose="00000600000000000000"/>
                <a:ea typeface="Roboto Light" panose="02000000000000000000" pitchFamily="2" charset="0"/>
              </a:endParaRPr>
            </a:p>
          </p:txBody>
        </p:sp>
      </p:grpSp>
      <p:pic>
        <p:nvPicPr>
          <p:cNvPr id="23" name="Image 22" descr="Une image contenant texte, tasse, articles de toilette, crème pour la peau&#10;&#10;Description générée automatiquement">
            <a:extLst>
              <a:ext uri="{FF2B5EF4-FFF2-40B4-BE49-F238E27FC236}">
                <a16:creationId xmlns:a16="http://schemas.microsoft.com/office/drawing/2014/main" id="{D18E03A8-810E-0754-DA5A-02BF4564B9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9172" y="1359057"/>
            <a:ext cx="2196112" cy="5003800"/>
          </a:xfrm>
          <a:prstGeom prst="rect">
            <a:avLst/>
          </a:prstGeom>
        </p:spPr>
      </p:pic>
      <p:pic>
        <p:nvPicPr>
          <p:cNvPr id="15" name="Image 14">
            <a:extLst>
              <a:ext uri="{FF2B5EF4-FFF2-40B4-BE49-F238E27FC236}">
                <a16:creationId xmlns:a16="http://schemas.microsoft.com/office/drawing/2014/main" id="{5F5A0DD5-E6F1-47AB-85ED-E985D06844A2}"/>
              </a:ext>
            </a:extLst>
          </p:cNvPr>
          <p:cNvPicPr>
            <a:picLocks noChangeAspect="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0926398" y="160062"/>
            <a:ext cx="1083118" cy="1139751"/>
          </a:xfrm>
          <a:prstGeom prst="rect">
            <a:avLst/>
          </a:prstGeom>
        </p:spPr>
      </p:pic>
    </p:spTree>
    <p:extLst>
      <p:ext uri="{BB962C8B-B14F-4D97-AF65-F5344CB8AC3E}">
        <p14:creationId xmlns:p14="http://schemas.microsoft.com/office/powerpoint/2010/main" val="57330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279828" y="2065058"/>
            <a:ext cx="6985309" cy="1770698"/>
          </a:xfrm>
          <a:prstGeom prst="roundRect">
            <a:avLst/>
          </a:prstGeom>
          <a:solidFill>
            <a:schemeClr val="bg1"/>
          </a:solidFill>
          <a:ln>
            <a:solidFill>
              <a:schemeClr val="tx1">
                <a:lumMod val="65000"/>
                <a:lumOff val="35000"/>
              </a:schemeClr>
            </a:solidFill>
          </a:ln>
        </p:spPr>
        <p:txBody>
          <a:bodyPr wrap="square" rtlCol="0">
            <a:spAutoFit/>
          </a:bodyPr>
          <a:lstStyle/>
          <a:p>
            <a:pPr lvl="2">
              <a:defRPr/>
            </a:pPr>
            <a:r>
              <a:rPr lang="en-US" sz="1400" dirty="0">
                <a:latin typeface="Roboto Light" panose="02000000000000000000" pitchFamily="2" charset="0"/>
                <a:ea typeface="Roboto Light" panose="02000000000000000000" pitchFamily="2" charset="0"/>
              </a:rPr>
              <a:t>In the morning and/or evening, after cleansing and de-moistening with the appropriate Yon-Ka Lotion, apply a thin layer of Nutri-Contour cream to the lip and eye area - one pea-sized amount per area. Gently massage it into the skin. Pay particular attention to crow's feet. </a:t>
            </a:r>
          </a:p>
          <a:p>
            <a:pPr lvl="2">
              <a:defRPr/>
            </a:pPr>
            <a:endParaRPr lang="fr-FR" sz="1400" dirty="0">
              <a:latin typeface="Roboto Light" panose="02000000000000000000" pitchFamily="2" charset="0"/>
              <a:ea typeface="Roboto Light" panose="02000000000000000000" pitchFamily="2" charset="0"/>
            </a:endParaRPr>
          </a:p>
          <a:p>
            <a:pPr lvl="2">
              <a:defRPr/>
            </a:pPr>
            <a:r>
              <a:rPr lang="en-US" sz="1400" dirty="0">
                <a:latin typeface="Roboto Light" panose="02000000000000000000" pitchFamily="2" charset="0"/>
                <a:ea typeface="Roboto Light" panose="02000000000000000000" pitchFamily="2" charset="0"/>
              </a:rPr>
              <a:t>Triple use: daily, SOS chapped lip balm, sleeping mask</a:t>
            </a:r>
          </a:p>
          <a:p>
            <a:pPr lvl="2">
              <a:defRPr/>
            </a:pPr>
            <a:endParaRPr lang="fr-FR" sz="1400" dirty="0">
              <a:latin typeface="Roboto Light" panose="02000000000000000000" pitchFamily="2" charset="0"/>
              <a:ea typeface="Roboto Light" panose="02000000000000000000" pitchFamily="2" charset="0"/>
            </a:endParaRPr>
          </a:p>
        </p:txBody>
      </p:sp>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8167" y="2102276"/>
            <a:ext cx="606442" cy="520827"/>
          </a:xfrm>
          <a:prstGeom prst="rect">
            <a:avLst/>
          </a:prstGeom>
        </p:spPr>
      </p:pic>
      <p:pic>
        <p:nvPicPr>
          <p:cNvPr id="7" name="Imag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1595" y="2977691"/>
            <a:ext cx="703015" cy="600698"/>
          </a:xfrm>
          <a:prstGeom prst="rect">
            <a:avLst/>
          </a:prstGeom>
        </p:spPr>
      </p:pic>
      <p:sp>
        <p:nvSpPr>
          <p:cNvPr id="16" name="Rectangle 15"/>
          <p:cNvSpPr/>
          <p:nvPr/>
        </p:nvSpPr>
        <p:spPr>
          <a:xfrm>
            <a:off x="2544274" y="5445254"/>
            <a:ext cx="2678880" cy="938719"/>
          </a:xfrm>
          <a:prstGeom prst="rect">
            <a:avLst/>
          </a:prstGeom>
        </p:spPr>
        <p:txBody>
          <a:bodyPr wrap="square">
            <a:spAutoFit/>
          </a:bodyPr>
          <a:lstStyle/>
          <a:p>
            <a:pPr algn="ctr">
              <a:defRPr/>
            </a:pPr>
            <a:r>
              <a:rPr lang="en-US" sz="1100" dirty="0">
                <a:solidFill>
                  <a:srgbClr val="3E3E3E"/>
                </a:solidFill>
                <a:latin typeface="Roboto Light" panose="02000000000000000000" pitchFamily="2" charset="0"/>
                <a:ea typeface="Roboto Light" panose="02000000000000000000" pitchFamily="2" charset="0"/>
              </a:rPr>
              <a:t>Organic olive squalene </a:t>
            </a:r>
          </a:p>
          <a:p>
            <a:pPr algn="ctr">
              <a:defRPr/>
            </a:pPr>
            <a:r>
              <a:rPr lang="en-US" sz="1100" b="1" dirty="0">
                <a:solidFill>
                  <a:srgbClr val="3E3E3E"/>
                </a:solidFill>
                <a:latin typeface="Roboto Light" panose="02000000000000000000" pitchFamily="2" charset="0"/>
                <a:ea typeface="Roboto Light" panose="02000000000000000000" pitchFamily="2" charset="0"/>
              </a:rPr>
              <a:t>Restores the skin barrier</a:t>
            </a:r>
          </a:p>
          <a:p>
            <a:pPr algn="ctr">
              <a:defRPr/>
            </a:pPr>
            <a:r>
              <a:rPr lang="en-US" sz="1100" b="1" dirty="0">
                <a:solidFill>
                  <a:srgbClr val="3E3E3E"/>
                </a:solidFill>
                <a:latin typeface="Roboto Light" panose="02000000000000000000" pitchFamily="2" charset="0"/>
                <a:ea typeface="Roboto Light" panose="02000000000000000000" pitchFamily="2" charset="0"/>
              </a:rPr>
              <a:t>Hydrates</a:t>
            </a:r>
          </a:p>
          <a:p>
            <a:pPr algn="ctr">
              <a:defRPr/>
            </a:pPr>
            <a:r>
              <a:rPr lang="en-US" sz="1100" b="1" dirty="0">
                <a:solidFill>
                  <a:srgbClr val="3E3E3E"/>
                </a:solidFill>
                <a:latin typeface="Roboto Light" panose="02000000000000000000" pitchFamily="2" charset="0"/>
                <a:ea typeface="Roboto Light" panose="02000000000000000000" pitchFamily="2" charset="0"/>
              </a:rPr>
              <a:t>Softens</a:t>
            </a:r>
            <a:endParaRPr lang="fr-FR" sz="1100" b="1" dirty="0">
              <a:solidFill>
                <a:prstClr val="black"/>
              </a:solidFill>
              <a:latin typeface="Roboto Light" panose="02000000000000000000" pitchFamily="2" charset="0"/>
              <a:ea typeface="Roboto Light" panose="02000000000000000000" pitchFamily="2" charset="0"/>
            </a:endParaRPr>
          </a:p>
          <a:p>
            <a:pPr lvl="0">
              <a:defRPr/>
            </a:pPr>
            <a:endParaRPr lang="fr-FR" sz="1100" dirty="0">
              <a:solidFill>
                <a:prstClr val="black"/>
              </a:solidFill>
              <a:latin typeface="Roboto Light" panose="02000000000000000000" pitchFamily="2" charset="0"/>
              <a:ea typeface="Roboto Light" panose="02000000000000000000" pitchFamily="2" charset="0"/>
            </a:endParaRPr>
          </a:p>
        </p:txBody>
      </p:sp>
      <p:sp>
        <p:nvSpPr>
          <p:cNvPr id="17" name="Rectangle 16"/>
          <p:cNvSpPr/>
          <p:nvPr/>
        </p:nvSpPr>
        <p:spPr>
          <a:xfrm>
            <a:off x="4447856" y="5438646"/>
            <a:ext cx="2678880" cy="600164"/>
          </a:xfrm>
          <a:prstGeom prst="rect">
            <a:avLst/>
          </a:prstGeom>
        </p:spPr>
        <p:txBody>
          <a:bodyPr wrap="square">
            <a:spAutoFit/>
          </a:bodyPr>
          <a:lstStyle/>
          <a:p>
            <a:pPr algn="ctr">
              <a:defRPr/>
            </a:pPr>
            <a:r>
              <a:rPr lang="en-US" sz="1100" dirty="0">
                <a:solidFill>
                  <a:srgbClr val="3E3E3E"/>
                </a:solidFill>
                <a:latin typeface="Roboto Light" panose="02000000000000000000" pitchFamily="2" charset="0"/>
                <a:ea typeface="Roboto Light" panose="02000000000000000000" pitchFamily="2" charset="0"/>
              </a:rPr>
              <a:t>Trio of vegetable waxes </a:t>
            </a:r>
          </a:p>
          <a:p>
            <a:pPr algn="ctr">
              <a:defRPr/>
            </a:pPr>
            <a:r>
              <a:rPr lang="en-US" sz="1100" dirty="0">
                <a:solidFill>
                  <a:srgbClr val="3E3E3E"/>
                </a:solidFill>
                <a:latin typeface="Roboto Light" panose="02000000000000000000" pitchFamily="2" charset="0"/>
                <a:ea typeface="Roboto Light" panose="02000000000000000000" pitchFamily="2" charset="0"/>
              </a:rPr>
              <a:t>(rice-jojoba-candelilla)  </a:t>
            </a:r>
          </a:p>
          <a:p>
            <a:pPr algn="ctr">
              <a:defRPr/>
            </a:pPr>
            <a:r>
              <a:rPr lang="en-US" sz="1100" b="1" dirty="0">
                <a:solidFill>
                  <a:srgbClr val="3E3E3E"/>
                </a:solidFill>
                <a:latin typeface="Roboto Light" panose="02000000000000000000" pitchFamily="2" charset="0"/>
                <a:ea typeface="Roboto Light" panose="02000000000000000000" pitchFamily="2" charset="0"/>
              </a:rPr>
              <a:t>Anti-dehydrating</a:t>
            </a:r>
            <a:endParaRPr lang="fr-FR" sz="1100" b="1" dirty="0">
              <a:solidFill>
                <a:prstClr val="black"/>
              </a:solidFill>
              <a:latin typeface="Roboto Light" panose="02000000000000000000" pitchFamily="2" charset="0"/>
              <a:ea typeface="Roboto Light" panose="02000000000000000000" pitchFamily="2" charset="0"/>
            </a:endParaRPr>
          </a:p>
        </p:txBody>
      </p:sp>
      <p:sp>
        <p:nvSpPr>
          <p:cNvPr id="19" name="Rectangle 18"/>
          <p:cNvSpPr/>
          <p:nvPr/>
        </p:nvSpPr>
        <p:spPr>
          <a:xfrm>
            <a:off x="6504443" y="5450207"/>
            <a:ext cx="2678880" cy="600164"/>
          </a:xfrm>
          <a:prstGeom prst="rect">
            <a:avLst/>
          </a:prstGeom>
        </p:spPr>
        <p:txBody>
          <a:bodyPr wrap="square">
            <a:spAutoFit/>
          </a:bodyPr>
          <a:lstStyle/>
          <a:p>
            <a:pPr algn="ctr">
              <a:defRPr/>
            </a:pPr>
            <a:r>
              <a:rPr lang="en-US" sz="1100" dirty="0">
                <a:solidFill>
                  <a:srgbClr val="3E3E3E"/>
                </a:solidFill>
                <a:latin typeface="Roboto Light" panose="02000000000000000000" pitchFamily="2" charset="0"/>
                <a:ea typeface="Roboto Light" panose="02000000000000000000" pitchFamily="2" charset="0"/>
              </a:rPr>
              <a:t>Phospholipids and Polysaccharides </a:t>
            </a:r>
            <a:r>
              <a:rPr lang="en-US" sz="1100" b="1" dirty="0">
                <a:solidFill>
                  <a:srgbClr val="3E3E3E"/>
                </a:solidFill>
                <a:latin typeface="Roboto Light" panose="02000000000000000000" pitchFamily="2" charset="0"/>
                <a:ea typeface="Roboto Light" panose="02000000000000000000" pitchFamily="2" charset="0"/>
              </a:rPr>
              <a:t>Smooth finish</a:t>
            </a:r>
          </a:p>
          <a:p>
            <a:pPr algn="ctr">
              <a:defRPr/>
            </a:pPr>
            <a:r>
              <a:rPr lang="en-US" sz="1100" b="1" dirty="0">
                <a:solidFill>
                  <a:srgbClr val="3E3E3E"/>
                </a:solidFill>
                <a:latin typeface="Roboto Light" panose="02000000000000000000" pitchFamily="2" charset="0"/>
                <a:ea typeface="Roboto Light" panose="02000000000000000000" pitchFamily="2" charset="0"/>
              </a:rPr>
              <a:t>Makes make-up easier to apply</a:t>
            </a:r>
            <a:endParaRPr lang="fr-FR" sz="1100" b="1" dirty="0">
              <a:solidFill>
                <a:prstClr val="black"/>
              </a:solidFill>
              <a:latin typeface="Roboto Light" panose="02000000000000000000" pitchFamily="2" charset="0"/>
              <a:ea typeface="Roboto Light" panose="02000000000000000000" pitchFamily="2" charset="0"/>
            </a:endParaRPr>
          </a:p>
        </p:txBody>
      </p:sp>
      <p:sp>
        <p:nvSpPr>
          <p:cNvPr id="36" name="Rectangle 35"/>
          <p:cNvSpPr/>
          <p:nvPr/>
        </p:nvSpPr>
        <p:spPr>
          <a:xfrm>
            <a:off x="1000220" y="5452893"/>
            <a:ext cx="2678880" cy="600164"/>
          </a:xfrm>
          <a:prstGeom prst="rect">
            <a:avLst/>
          </a:prstGeom>
        </p:spPr>
        <p:txBody>
          <a:bodyPr wrap="square">
            <a:spAutoFit/>
          </a:bodyPr>
          <a:lstStyle/>
          <a:p>
            <a:pPr algn="ctr">
              <a:defRPr/>
            </a:pPr>
            <a:r>
              <a:rPr lang="fr-FR" sz="1100" dirty="0">
                <a:solidFill>
                  <a:prstClr val="black"/>
                </a:solidFill>
                <a:latin typeface="Roboto Light" panose="02000000000000000000" pitchFamily="2" charset="0"/>
                <a:ea typeface="Roboto Light" panose="02000000000000000000" pitchFamily="2" charset="0"/>
              </a:rPr>
              <a:t>Niacinamide</a:t>
            </a:r>
          </a:p>
          <a:p>
            <a:pPr algn="ctr">
              <a:defRPr/>
            </a:pPr>
            <a:r>
              <a:rPr lang="fr-FR" sz="1100" b="1" dirty="0" err="1">
                <a:solidFill>
                  <a:prstClr val="black"/>
                </a:solidFill>
                <a:latin typeface="Roboto Light" panose="02000000000000000000" pitchFamily="2" charset="0"/>
                <a:ea typeface="Roboto Light" panose="02000000000000000000" pitchFamily="2" charset="0"/>
              </a:rPr>
              <a:t>Soothing</a:t>
            </a:r>
            <a:endParaRPr lang="fr-FR" sz="1100" b="1" dirty="0">
              <a:solidFill>
                <a:prstClr val="black"/>
              </a:solidFill>
              <a:latin typeface="Roboto Light" panose="02000000000000000000" pitchFamily="2" charset="0"/>
              <a:ea typeface="Roboto Light" panose="02000000000000000000" pitchFamily="2" charset="0"/>
            </a:endParaRPr>
          </a:p>
          <a:p>
            <a:pPr algn="ctr">
              <a:defRPr/>
            </a:pPr>
            <a:r>
              <a:rPr lang="fr-FR" sz="1100" b="1" dirty="0" err="1">
                <a:solidFill>
                  <a:prstClr val="black"/>
                </a:solidFill>
                <a:latin typeface="Roboto Light" panose="02000000000000000000" pitchFamily="2" charset="0"/>
                <a:ea typeface="Roboto Light" panose="02000000000000000000" pitchFamily="2" charset="0"/>
              </a:rPr>
              <a:t>Repairing</a:t>
            </a:r>
            <a:endParaRPr lang="fr-FR" sz="1100" b="1" dirty="0">
              <a:solidFill>
                <a:prstClr val="black"/>
              </a:solidFill>
              <a:latin typeface="Roboto Light" panose="02000000000000000000" pitchFamily="2" charset="0"/>
              <a:ea typeface="Roboto Light" panose="02000000000000000000" pitchFamily="2" charset="0"/>
            </a:endParaRPr>
          </a:p>
        </p:txBody>
      </p:sp>
      <p:sp>
        <p:nvSpPr>
          <p:cNvPr id="21" name="Rectangle 20">
            <a:extLst>
              <a:ext uri="{FF2B5EF4-FFF2-40B4-BE49-F238E27FC236}">
                <a16:creationId xmlns:a16="http://schemas.microsoft.com/office/drawing/2014/main" id="{322B0AD7-505B-42A6-B891-E6DB7A61A78D}"/>
              </a:ext>
            </a:extLst>
          </p:cNvPr>
          <p:cNvSpPr/>
          <p:nvPr/>
        </p:nvSpPr>
        <p:spPr>
          <a:xfrm>
            <a:off x="-343032" y="5457864"/>
            <a:ext cx="2678880" cy="600164"/>
          </a:xfrm>
          <a:prstGeom prst="rect">
            <a:avLst/>
          </a:prstGeom>
        </p:spPr>
        <p:txBody>
          <a:bodyPr wrap="square">
            <a:spAutoFit/>
          </a:bodyPr>
          <a:lstStyle/>
          <a:p>
            <a:pPr algn="ctr">
              <a:defRPr/>
            </a:pPr>
            <a:r>
              <a:rPr lang="fr-FR" sz="1100" dirty="0" err="1">
                <a:solidFill>
                  <a:prstClr val="black"/>
                </a:solidFill>
                <a:latin typeface="Roboto Light" panose="02000000000000000000" pitchFamily="2" charset="0"/>
                <a:ea typeface="Roboto Light" panose="02000000000000000000" pitchFamily="2" charset="0"/>
              </a:rPr>
              <a:t>Organic</a:t>
            </a:r>
            <a:r>
              <a:rPr lang="fr-FR" sz="1100" dirty="0">
                <a:solidFill>
                  <a:prstClr val="black"/>
                </a:solidFill>
                <a:latin typeface="Roboto Light" panose="02000000000000000000" pitchFamily="2" charset="0"/>
                <a:ea typeface="Roboto Light" panose="02000000000000000000" pitchFamily="2" charset="0"/>
              </a:rPr>
              <a:t> </a:t>
            </a:r>
            <a:r>
              <a:rPr lang="fr-FR" sz="1100" dirty="0" err="1">
                <a:solidFill>
                  <a:prstClr val="black"/>
                </a:solidFill>
                <a:latin typeface="Roboto Light" panose="02000000000000000000" pitchFamily="2" charset="0"/>
                <a:ea typeface="Roboto Light" panose="02000000000000000000" pitchFamily="2" charset="0"/>
              </a:rPr>
              <a:t>chamomile</a:t>
            </a:r>
            <a:endParaRPr lang="fr-FR" sz="1100" dirty="0">
              <a:solidFill>
                <a:prstClr val="black"/>
              </a:solidFill>
              <a:latin typeface="Roboto Light" panose="02000000000000000000" pitchFamily="2" charset="0"/>
              <a:ea typeface="Roboto Light" panose="02000000000000000000" pitchFamily="2" charset="0"/>
            </a:endParaRPr>
          </a:p>
          <a:p>
            <a:pPr algn="ctr">
              <a:defRPr/>
            </a:pPr>
            <a:r>
              <a:rPr lang="fr-FR" sz="1100" b="1" dirty="0" err="1">
                <a:solidFill>
                  <a:prstClr val="black"/>
                </a:solidFill>
                <a:latin typeface="Roboto Light" panose="02000000000000000000" pitchFamily="2" charset="0"/>
                <a:ea typeface="Roboto Light" panose="02000000000000000000" pitchFamily="2" charset="0"/>
              </a:rPr>
              <a:t>Soothing</a:t>
            </a:r>
            <a:endParaRPr lang="fr-FR" sz="1100" b="1" dirty="0">
              <a:solidFill>
                <a:prstClr val="black"/>
              </a:solidFill>
              <a:latin typeface="Roboto Light" panose="02000000000000000000" pitchFamily="2" charset="0"/>
              <a:ea typeface="Roboto Light" panose="02000000000000000000" pitchFamily="2" charset="0"/>
            </a:endParaRPr>
          </a:p>
          <a:p>
            <a:pPr algn="ctr">
              <a:defRPr/>
            </a:pPr>
            <a:r>
              <a:rPr lang="fr-FR" sz="1100" b="1" dirty="0" err="1">
                <a:solidFill>
                  <a:prstClr val="black"/>
                </a:solidFill>
                <a:latin typeface="Roboto Light" panose="02000000000000000000" pitchFamily="2" charset="0"/>
                <a:ea typeface="Roboto Light" panose="02000000000000000000" pitchFamily="2" charset="0"/>
              </a:rPr>
              <a:t>Softening</a:t>
            </a:r>
            <a:endParaRPr lang="fr-FR" sz="1100" b="1" dirty="0">
              <a:solidFill>
                <a:prstClr val="black"/>
              </a:solidFill>
              <a:latin typeface="Roboto Light" panose="02000000000000000000" pitchFamily="2" charset="0"/>
              <a:ea typeface="Roboto Light" panose="02000000000000000000" pitchFamily="2" charset="0"/>
            </a:endParaRPr>
          </a:p>
        </p:txBody>
      </p:sp>
      <p:pic>
        <p:nvPicPr>
          <p:cNvPr id="29" name="Image 28" descr="Une image contenant texte, affaires de toilette, Soin de la peau, crème pour la peau&#10;&#10;Description générée automatiquement">
            <a:extLst>
              <a:ext uri="{FF2B5EF4-FFF2-40B4-BE49-F238E27FC236}">
                <a16:creationId xmlns:a16="http://schemas.microsoft.com/office/drawing/2014/main" id="{A224EE1D-3F23-41D4-94C8-57964A8FF0C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00607" y="1371418"/>
            <a:ext cx="1429844" cy="2755681"/>
          </a:xfrm>
          <a:prstGeom prst="rect">
            <a:avLst/>
          </a:prstGeom>
        </p:spPr>
      </p:pic>
      <p:pic>
        <p:nvPicPr>
          <p:cNvPr id="30" name="Image 29">
            <a:extLst>
              <a:ext uri="{FF2B5EF4-FFF2-40B4-BE49-F238E27FC236}">
                <a16:creationId xmlns:a16="http://schemas.microsoft.com/office/drawing/2014/main" id="{251480D3-EFE2-46D4-B39E-924F607752B5}"/>
              </a:ext>
            </a:extLst>
          </p:cNvPr>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0926398" y="160062"/>
            <a:ext cx="1083118" cy="1139751"/>
          </a:xfrm>
          <a:prstGeom prst="rect">
            <a:avLst/>
          </a:prstGeom>
        </p:spPr>
      </p:pic>
      <p:pic>
        <p:nvPicPr>
          <p:cNvPr id="20" name="Image 19">
            <a:extLst>
              <a:ext uri="{FF2B5EF4-FFF2-40B4-BE49-F238E27FC236}">
                <a16:creationId xmlns:a16="http://schemas.microsoft.com/office/drawing/2014/main" id="{4E569599-DD84-4862-BB60-845FFED495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5719" y="4157054"/>
            <a:ext cx="1230842" cy="1230842"/>
          </a:xfrm>
          <a:prstGeom prst="ellipse">
            <a:avLst/>
          </a:prstGeom>
          <a:ln>
            <a:noFill/>
          </a:ln>
          <a:effectLst>
            <a:softEdge rad="112500"/>
          </a:effectLst>
        </p:spPr>
      </p:pic>
      <p:pic>
        <p:nvPicPr>
          <p:cNvPr id="32" name="Image 31">
            <a:extLst>
              <a:ext uri="{FF2B5EF4-FFF2-40B4-BE49-F238E27FC236}">
                <a16:creationId xmlns:a16="http://schemas.microsoft.com/office/drawing/2014/main" id="{6F63E605-8F19-4F7C-9AF1-581380C9EF6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28191" y="4276929"/>
            <a:ext cx="1214251" cy="1214251"/>
          </a:xfrm>
          <a:prstGeom prst="ellipse">
            <a:avLst/>
          </a:prstGeom>
          <a:ln>
            <a:noFill/>
          </a:ln>
          <a:effectLst>
            <a:softEdge rad="112500"/>
          </a:effectLst>
        </p:spPr>
      </p:pic>
      <p:sp>
        <p:nvSpPr>
          <p:cNvPr id="33" name="Rectangle 32">
            <a:extLst>
              <a:ext uri="{FF2B5EF4-FFF2-40B4-BE49-F238E27FC236}">
                <a16:creationId xmlns:a16="http://schemas.microsoft.com/office/drawing/2014/main" id="{B138C558-89C5-4EDC-98D4-D629E04A6316}"/>
              </a:ext>
            </a:extLst>
          </p:cNvPr>
          <p:cNvSpPr/>
          <p:nvPr/>
        </p:nvSpPr>
        <p:spPr>
          <a:xfrm>
            <a:off x="8352489" y="5438646"/>
            <a:ext cx="2678880" cy="600164"/>
          </a:xfrm>
          <a:prstGeom prst="rect">
            <a:avLst/>
          </a:prstGeom>
        </p:spPr>
        <p:txBody>
          <a:bodyPr wrap="square">
            <a:spAutoFit/>
          </a:bodyPr>
          <a:lstStyle/>
          <a:p>
            <a:pPr algn="ctr">
              <a:defRPr/>
            </a:pPr>
            <a:r>
              <a:rPr lang="fr-FR" sz="1100" dirty="0" err="1">
                <a:solidFill>
                  <a:prstClr val="black"/>
                </a:solidFill>
                <a:latin typeface="Roboto Light" panose="02000000000000000000" pitchFamily="2" charset="0"/>
                <a:ea typeface="Roboto Light" panose="02000000000000000000" pitchFamily="2" charset="0"/>
              </a:rPr>
              <a:t>Vitamin</a:t>
            </a:r>
            <a:r>
              <a:rPr lang="fr-FR" sz="1100" dirty="0">
                <a:solidFill>
                  <a:prstClr val="black"/>
                </a:solidFill>
                <a:latin typeface="Roboto Light" panose="02000000000000000000" pitchFamily="2" charset="0"/>
                <a:ea typeface="Roboto Light" panose="02000000000000000000" pitchFamily="2" charset="0"/>
              </a:rPr>
              <a:t> E &amp; F</a:t>
            </a:r>
          </a:p>
          <a:p>
            <a:pPr algn="ctr">
              <a:defRPr/>
            </a:pPr>
            <a:r>
              <a:rPr lang="fr-FR" sz="1100" b="1" dirty="0" err="1">
                <a:solidFill>
                  <a:prstClr val="black"/>
                </a:solidFill>
                <a:latin typeface="Roboto Light" panose="02000000000000000000" pitchFamily="2" charset="0"/>
                <a:ea typeface="Roboto Light" panose="02000000000000000000" pitchFamily="2" charset="0"/>
              </a:rPr>
              <a:t>Anti-oxidant</a:t>
            </a:r>
            <a:endParaRPr lang="fr-FR" sz="1100" b="1" dirty="0">
              <a:solidFill>
                <a:prstClr val="black"/>
              </a:solidFill>
              <a:latin typeface="Roboto Light" panose="02000000000000000000" pitchFamily="2" charset="0"/>
              <a:ea typeface="Roboto Light" panose="02000000000000000000" pitchFamily="2" charset="0"/>
            </a:endParaRPr>
          </a:p>
          <a:p>
            <a:pPr algn="ctr">
              <a:defRPr/>
            </a:pPr>
            <a:r>
              <a:rPr lang="fr-FR" sz="1100" b="1" dirty="0">
                <a:solidFill>
                  <a:prstClr val="black"/>
                </a:solidFill>
                <a:latin typeface="Roboto Light" panose="02000000000000000000" pitchFamily="2" charset="0"/>
                <a:ea typeface="Roboto Light" panose="02000000000000000000" pitchFamily="2" charset="0"/>
              </a:rPr>
              <a:t>Anti-</a:t>
            </a:r>
            <a:r>
              <a:rPr lang="fr-FR" sz="1100" b="1" dirty="0" err="1">
                <a:solidFill>
                  <a:prstClr val="black"/>
                </a:solidFill>
                <a:latin typeface="Roboto Light" panose="02000000000000000000" pitchFamily="2" charset="0"/>
                <a:ea typeface="Roboto Light" panose="02000000000000000000" pitchFamily="2" charset="0"/>
              </a:rPr>
              <a:t>dehydrating</a:t>
            </a:r>
            <a:endParaRPr lang="fr-FR" sz="1100" b="1" dirty="0">
              <a:solidFill>
                <a:prstClr val="black"/>
              </a:solidFill>
              <a:latin typeface="Roboto Light" panose="02000000000000000000" pitchFamily="2" charset="0"/>
              <a:ea typeface="Roboto Light" panose="02000000000000000000" pitchFamily="2" charset="0"/>
            </a:endParaRPr>
          </a:p>
        </p:txBody>
      </p:sp>
      <p:sp>
        <p:nvSpPr>
          <p:cNvPr id="34" name="Rectangle 33">
            <a:extLst>
              <a:ext uri="{FF2B5EF4-FFF2-40B4-BE49-F238E27FC236}">
                <a16:creationId xmlns:a16="http://schemas.microsoft.com/office/drawing/2014/main" id="{24884145-D290-4582-BAB9-051C56664531}"/>
              </a:ext>
            </a:extLst>
          </p:cNvPr>
          <p:cNvSpPr/>
          <p:nvPr/>
        </p:nvSpPr>
        <p:spPr>
          <a:xfrm>
            <a:off x="9745562" y="5452893"/>
            <a:ext cx="2678880" cy="600164"/>
          </a:xfrm>
          <a:prstGeom prst="rect">
            <a:avLst/>
          </a:prstGeom>
        </p:spPr>
        <p:txBody>
          <a:bodyPr wrap="square">
            <a:spAutoFit/>
          </a:bodyPr>
          <a:lstStyle/>
          <a:p>
            <a:pPr algn="ctr">
              <a:defRPr/>
            </a:pPr>
            <a:r>
              <a:rPr lang="fr-FR" sz="1100" dirty="0" err="1">
                <a:solidFill>
                  <a:prstClr val="black"/>
                </a:solidFill>
                <a:latin typeface="Roboto Light" panose="02000000000000000000" pitchFamily="2" charset="0"/>
                <a:ea typeface="Roboto Light" panose="02000000000000000000" pitchFamily="2" charset="0"/>
              </a:rPr>
              <a:t>Hazelnut</a:t>
            </a:r>
            <a:r>
              <a:rPr lang="fr-FR" sz="1100" dirty="0">
                <a:solidFill>
                  <a:prstClr val="black"/>
                </a:solidFill>
                <a:latin typeface="Roboto Light" panose="02000000000000000000" pitchFamily="2" charset="0"/>
                <a:ea typeface="Roboto Light" panose="02000000000000000000" pitchFamily="2" charset="0"/>
              </a:rPr>
              <a:t> </a:t>
            </a:r>
            <a:r>
              <a:rPr lang="fr-FR" sz="1100" dirty="0" err="1">
                <a:solidFill>
                  <a:prstClr val="black"/>
                </a:solidFill>
                <a:latin typeface="Roboto Light" panose="02000000000000000000" pitchFamily="2" charset="0"/>
                <a:ea typeface="Roboto Light" panose="02000000000000000000" pitchFamily="2" charset="0"/>
              </a:rPr>
              <a:t>oil</a:t>
            </a:r>
            <a:endParaRPr lang="fr-FR" sz="1100" dirty="0">
              <a:solidFill>
                <a:prstClr val="black"/>
              </a:solidFill>
              <a:latin typeface="Roboto Light" panose="02000000000000000000" pitchFamily="2" charset="0"/>
              <a:ea typeface="Roboto Light" panose="02000000000000000000" pitchFamily="2" charset="0"/>
            </a:endParaRPr>
          </a:p>
          <a:p>
            <a:pPr algn="ctr">
              <a:defRPr/>
            </a:pPr>
            <a:r>
              <a:rPr lang="fr-FR" sz="1100" b="1" dirty="0" err="1">
                <a:solidFill>
                  <a:prstClr val="black"/>
                </a:solidFill>
                <a:latin typeface="Roboto Light" panose="02000000000000000000" pitchFamily="2" charset="0"/>
                <a:ea typeface="Roboto Light" panose="02000000000000000000" pitchFamily="2" charset="0"/>
              </a:rPr>
              <a:t>Repairing</a:t>
            </a:r>
            <a:endParaRPr lang="fr-FR" sz="1100" b="1" dirty="0">
              <a:solidFill>
                <a:prstClr val="black"/>
              </a:solidFill>
              <a:latin typeface="Roboto Light" panose="02000000000000000000" pitchFamily="2" charset="0"/>
              <a:ea typeface="Roboto Light" panose="02000000000000000000" pitchFamily="2" charset="0"/>
            </a:endParaRPr>
          </a:p>
          <a:p>
            <a:pPr algn="ctr">
              <a:defRPr/>
            </a:pPr>
            <a:r>
              <a:rPr lang="fr-FR" sz="1100" b="1" dirty="0" err="1">
                <a:solidFill>
                  <a:prstClr val="black"/>
                </a:solidFill>
                <a:latin typeface="Roboto Light" panose="02000000000000000000" pitchFamily="2" charset="0"/>
                <a:ea typeface="Roboto Light" panose="02000000000000000000" pitchFamily="2" charset="0"/>
              </a:rPr>
              <a:t>Nourishing</a:t>
            </a:r>
            <a:endParaRPr lang="fr-FR" sz="1100" b="1" dirty="0">
              <a:solidFill>
                <a:prstClr val="black"/>
              </a:solidFill>
              <a:latin typeface="Roboto Light" panose="02000000000000000000" pitchFamily="2" charset="0"/>
              <a:ea typeface="Roboto Light" panose="02000000000000000000" pitchFamily="2" charset="0"/>
            </a:endParaRPr>
          </a:p>
        </p:txBody>
      </p:sp>
      <p:pic>
        <p:nvPicPr>
          <p:cNvPr id="35" name="Picture 6" descr="ingredient-vitamine-e">
            <a:extLst>
              <a:ext uri="{FF2B5EF4-FFF2-40B4-BE49-F238E27FC236}">
                <a16:creationId xmlns:a16="http://schemas.microsoft.com/office/drawing/2014/main" id="{86D57701-819B-4FC4-9A8C-3FFDCC72CFC6}"/>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185639" y="4552864"/>
            <a:ext cx="559923" cy="7681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ingredient-vitamine-f">
            <a:extLst>
              <a:ext uri="{FF2B5EF4-FFF2-40B4-BE49-F238E27FC236}">
                <a16:creationId xmlns:a16="http://schemas.microsoft.com/office/drawing/2014/main" id="{0C633860-B4F7-43E1-81E1-7344D17B5202}"/>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595239" y="4650831"/>
            <a:ext cx="546673" cy="74886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ngredient-huile-de-noisette">
            <a:extLst>
              <a:ext uri="{FF2B5EF4-FFF2-40B4-BE49-F238E27FC236}">
                <a16:creationId xmlns:a16="http://schemas.microsoft.com/office/drawing/2014/main" id="{EF90947D-05D2-48F2-9DA3-5133775B68CD}"/>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438300" y="4521952"/>
            <a:ext cx="1289605" cy="103609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descr="Une image contenant olives, fruit, légume, vert&#10;&#10;Description générée automatiquement">
            <a:extLst>
              <a:ext uri="{FF2B5EF4-FFF2-40B4-BE49-F238E27FC236}">
                <a16:creationId xmlns:a16="http://schemas.microsoft.com/office/drawing/2014/main" id="{BA637FF0-3A41-4E0E-8B53-1D8D921AE64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513211" y="4645490"/>
            <a:ext cx="734991" cy="793156"/>
          </a:xfrm>
          <a:prstGeom prst="rect">
            <a:avLst/>
          </a:prstGeom>
        </p:spPr>
      </p:pic>
      <p:pic>
        <p:nvPicPr>
          <p:cNvPr id="10" name="Image 9" descr="Une image contenant plante, violet&#10;&#10;Description générée automatiquement">
            <a:extLst>
              <a:ext uri="{FF2B5EF4-FFF2-40B4-BE49-F238E27FC236}">
                <a16:creationId xmlns:a16="http://schemas.microsoft.com/office/drawing/2014/main" id="{70459132-BB32-452A-ADF0-178F7C6EFAE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912303" y="4787876"/>
            <a:ext cx="1123304" cy="748869"/>
          </a:xfrm>
          <a:prstGeom prst="rect">
            <a:avLst/>
          </a:prstGeom>
        </p:spPr>
      </p:pic>
      <p:pic>
        <p:nvPicPr>
          <p:cNvPr id="8" name="Image 7" descr="Une image contenant nourriture, poudre, Farine tout usage, Farine de riz&#10;&#10;Description générée automatiquement">
            <a:extLst>
              <a:ext uri="{FF2B5EF4-FFF2-40B4-BE49-F238E27FC236}">
                <a16:creationId xmlns:a16="http://schemas.microsoft.com/office/drawing/2014/main" id="{EFB7D3B0-9323-4CD1-9C26-DF4D1E5DD24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722301" y="4871319"/>
            <a:ext cx="807018" cy="581984"/>
          </a:xfrm>
          <a:prstGeom prst="rect">
            <a:avLst/>
          </a:prstGeom>
        </p:spPr>
      </p:pic>
      <p:pic>
        <p:nvPicPr>
          <p:cNvPr id="12" name="Image 11" descr="Une image contenant cercle, symbole, Graphique, conception&#10;&#10;Description générée automatiquement">
            <a:extLst>
              <a:ext uri="{FF2B5EF4-FFF2-40B4-BE49-F238E27FC236}">
                <a16:creationId xmlns:a16="http://schemas.microsoft.com/office/drawing/2014/main" id="{346E7711-7DA5-477C-A90D-B5A08804DD26}"/>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10272" y="4702142"/>
            <a:ext cx="548048" cy="750751"/>
          </a:xfrm>
          <a:prstGeom prst="rect">
            <a:avLst/>
          </a:prstGeom>
        </p:spPr>
      </p:pic>
      <p:sp>
        <p:nvSpPr>
          <p:cNvPr id="26" name="Titre 2">
            <a:extLst>
              <a:ext uri="{FF2B5EF4-FFF2-40B4-BE49-F238E27FC236}">
                <a16:creationId xmlns:a16="http://schemas.microsoft.com/office/drawing/2014/main" id="{0E83C29F-944C-40E9-8F4F-A0A8BA27911B}"/>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NUTRI CONTOUR</a:t>
            </a:r>
            <a:endParaRPr lang="fr-FR" sz="40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273288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10"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par>
                                <p:cTn id="44" presetID="10"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par>
                                <p:cTn id="50" presetID="10"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36" grpId="0"/>
      <p:bldP spid="21" grpId="0"/>
      <p:bldP spid="33"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6"/>
          <p:cNvSpPr txBox="1">
            <a:spLocks/>
          </p:cNvSpPr>
          <p:nvPr/>
        </p:nvSpPr>
        <p:spPr>
          <a:xfrm>
            <a:off x="1991545" y="1162000"/>
            <a:ext cx="8496300" cy="5867400"/>
          </a:xfrm>
          <a:prstGeom prst="rect">
            <a:avLst/>
          </a:prstGeom>
        </p:spPr>
        <p:txBody>
          <a:bodyPr vert="horz" lIns="91424" tIns="45712" rIns="91424" bIns="45712" rtlCol="0">
            <a:noAutofit/>
          </a:bodyPr>
          <a:lstStyle/>
          <a:p>
            <a:pPr marL="342839" indent="-342839" defTabSz="914239">
              <a:spcBef>
                <a:spcPct val="20000"/>
              </a:spcBef>
              <a:defRPr/>
            </a:pPr>
            <a:r>
              <a:rPr lang="fr-FR" sz="1700" b="1" dirty="0">
                <a:solidFill>
                  <a:schemeClr val="tx1">
                    <a:lumMod val="65000"/>
                    <a:lumOff val="35000"/>
                  </a:schemeClr>
                </a:solidFill>
              </a:rPr>
              <a:t>	</a:t>
            </a:r>
            <a:endParaRPr lang="fr-FR" sz="1200" dirty="0">
              <a:solidFill>
                <a:schemeClr val="tx1">
                  <a:lumMod val="65000"/>
                  <a:lumOff val="35000"/>
                </a:schemeClr>
              </a:solidFill>
            </a:endParaRPr>
          </a:p>
          <a:p>
            <a:pPr marL="342839" indent="-342839" defTabSz="914239">
              <a:spcBef>
                <a:spcPct val="20000"/>
              </a:spcBef>
              <a:buFont typeface="Arial" pitchFamily="34" charset="0"/>
              <a:buChar char="•"/>
              <a:defRPr/>
            </a:pPr>
            <a:endParaRPr lang="fr-FR" sz="1200" dirty="0">
              <a:solidFill>
                <a:schemeClr val="tx1">
                  <a:lumMod val="65000"/>
                  <a:lumOff val="35000"/>
                </a:schemeClr>
              </a:solidFill>
            </a:endParaRPr>
          </a:p>
          <a:p>
            <a:pPr marL="342839" indent="-342839" defTabSz="914239">
              <a:spcBef>
                <a:spcPct val="20000"/>
              </a:spcBef>
              <a:buFontTx/>
              <a:buChar char="-"/>
              <a:defRPr/>
            </a:pPr>
            <a:endParaRPr lang="fr-FR" sz="1600" dirty="0">
              <a:solidFill>
                <a:schemeClr val="tx1">
                  <a:lumMod val="65000"/>
                  <a:lumOff val="35000"/>
                </a:schemeClr>
              </a:solidFill>
            </a:endParaRPr>
          </a:p>
          <a:p>
            <a:pPr marL="342839" indent="-342839" defTabSz="914239">
              <a:spcBef>
                <a:spcPct val="20000"/>
              </a:spcBef>
              <a:buFont typeface="Arial" pitchFamily="34" charset="0"/>
              <a:buChar char="•"/>
              <a:defRPr/>
            </a:pPr>
            <a:endParaRPr lang="fr-FR" sz="1600" dirty="0">
              <a:solidFill>
                <a:schemeClr val="tx1">
                  <a:lumMod val="65000"/>
                  <a:lumOff val="35000"/>
                </a:schemeClr>
              </a:solidFill>
            </a:endParaRPr>
          </a:p>
          <a:p>
            <a:pPr marL="342839" indent="-342839" defTabSz="914239">
              <a:spcBef>
                <a:spcPct val="20000"/>
              </a:spcBef>
              <a:buFont typeface="Arial" pitchFamily="34" charset="0"/>
              <a:buChar char="•"/>
              <a:defRPr/>
            </a:pPr>
            <a:endParaRPr lang="fr-FR" sz="1600" dirty="0">
              <a:solidFill>
                <a:schemeClr val="tx1">
                  <a:lumMod val="65000"/>
                  <a:lumOff val="35000"/>
                </a:schemeClr>
              </a:solidFill>
            </a:endParaRPr>
          </a:p>
          <a:p>
            <a:pPr marL="342839" indent="-342839" defTabSz="914239">
              <a:spcBef>
                <a:spcPct val="20000"/>
              </a:spcBef>
              <a:buFont typeface="Arial" pitchFamily="34" charset="0"/>
              <a:buChar char="•"/>
              <a:defRPr/>
            </a:pPr>
            <a:endParaRPr lang="fr-FR" sz="1600" dirty="0">
              <a:solidFill>
                <a:schemeClr val="tx1">
                  <a:lumMod val="65000"/>
                  <a:lumOff val="35000"/>
                </a:schemeClr>
              </a:solidFill>
            </a:endParaRPr>
          </a:p>
          <a:p>
            <a:pPr marL="342839" indent="-342839" defTabSz="914239">
              <a:spcBef>
                <a:spcPct val="20000"/>
              </a:spcBef>
              <a:buFont typeface="Arial" pitchFamily="34" charset="0"/>
              <a:buChar char="•"/>
              <a:defRPr/>
            </a:pPr>
            <a:endParaRPr lang="fr-FR" sz="1600" dirty="0">
              <a:solidFill>
                <a:schemeClr val="tx1">
                  <a:lumMod val="65000"/>
                  <a:lumOff val="35000"/>
                </a:schemeClr>
              </a:solidFill>
            </a:endParaRPr>
          </a:p>
        </p:txBody>
      </p:sp>
      <p:pic>
        <p:nvPicPr>
          <p:cNvPr id="20484" name="Picture 4" descr="http://www.methodephysiodermie.com/fr/images/tr_dry.jpg"/>
          <p:cNvPicPr>
            <a:picLocks noChangeAspect="1" noChangeArrowheads="1"/>
          </p:cNvPicPr>
          <p:nvPr/>
        </p:nvPicPr>
        <p:blipFill>
          <a:blip r:embed="rId4" cstate="screen"/>
          <a:srcRect/>
          <a:stretch>
            <a:fillRect/>
          </a:stretch>
        </p:blipFill>
        <p:spPr bwMode="auto">
          <a:xfrm>
            <a:off x="1065683" y="2009634"/>
            <a:ext cx="3570448" cy="1773706"/>
          </a:xfrm>
          <a:prstGeom prst="rect">
            <a:avLst/>
          </a:prstGeom>
          <a:noFill/>
        </p:spPr>
      </p:pic>
      <p:sp>
        <p:nvSpPr>
          <p:cNvPr id="19" name="Rectangle à coins arrondis 18"/>
          <p:cNvSpPr/>
          <p:nvPr/>
        </p:nvSpPr>
        <p:spPr>
          <a:xfrm>
            <a:off x="1070174" y="3832882"/>
            <a:ext cx="4535711" cy="2062103"/>
          </a:xfrm>
          <a:prstGeom prst="rect">
            <a:avLst/>
          </a:prstGeom>
          <a:solidFill>
            <a:srgbClr val="FCF1E8"/>
          </a:solidFill>
          <a:ln w="3175">
            <a:solidFill>
              <a:srgbClr val="F7DECA"/>
            </a:solidFill>
          </a:ln>
        </p:spPr>
        <p:txBody>
          <a:bodyPr wrap="square" rtlCol="0">
            <a:spAutoFit/>
          </a:bodyPr>
          <a:lstStyle/>
          <a:p>
            <a:pPr algn="ctr"/>
            <a:endParaRPr lang="fr-FR" altLang="fr-FR" sz="1600" b="1" dirty="0">
              <a:solidFill>
                <a:schemeClr val="tx1"/>
              </a:solidFill>
              <a:latin typeface="Roboto Light" panose="02000000000000000000" pitchFamily="2" charset="0"/>
              <a:ea typeface="Roboto Light" panose="02000000000000000000" pitchFamily="2" charset="0"/>
            </a:endParaRPr>
          </a:p>
          <a:p>
            <a:pPr algn="ctr"/>
            <a:r>
              <a:rPr lang="en-US" altLang="fr-FR" sz="1600" b="1" dirty="0">
                <a:latin typeface="Roboto Light" panose="02000000000000000000" pitchFamily="2" charset="0"/>
                <a:ea typeface="Roboto Light" panose="02000000000000000000" pitchFamily="2" charset="0"/>
              </a:rPr>
              <a:t>IN CONCLUSION, THE PROBLEMS OF DRY SKIN ARE :</a:t>
            </a:r>
          </a:p>
          <a:p>
            <a:pPr algn="ctr"/>
            <a:endParaRPr lang="fr-FR" altLang="fr-FR" sz="1600" b="1" dirty="0">
              <a:solidFill>
                <a:schemeClr val="tx1"/>
              </a:solidFill>
              <a:latin typeface="Roboto Light" panose="02000000000000000000" pitchFamily="2" charset="0"/>
              <a:ea typeface="Roboto Light" panose="02000000000000000000" pitchFamily="2" charset="0"/>
            </a:endParaRPr>
          </a:p>
          <a:p>
            <a:pPr marL="285750" indent="-285750">
              <a:buFont typeface="Arial" panose="020B0604020202020204" pitchFamily="34" charset="0"/>
              <a:buChar char="•"/>
            </a:pPr>
            <a:r>
              <a:rPr lang="en-US" altLang="fr-FR" sz="1600" b="1" dirty="0">
                <a:latin typeface="Roboto Light" panose="02000000000000000000" pitchFamily="2" charset="0"/>
                <a:ea typeface="Roboto Light" panose="02000000000000000000" pitchFamily="2" charset="0"/>
              </a:rPr>
              <a:t>Deficient hydrolipidic film </a:t>
            </a:r>
          </a:p>
          <a:p>
            <a:pPr marL="285750" indent="-285750">
              <a:buFont typeface="Arial" panose="020B0604020202020204" pitchFamily="34" charset="0"/>
              <a:buChar char="•"/>
            </a:pPr>
            <a:r>
              <a:rPr lang="en-US" altLang="fr-FR" sz="1600" b="1" dirty="0">
                <a:latin typeface="Roboto Light" panose="02000000000000000000" pitchFamily="2" charset="0"/>
                <a:ea typeface="Roboto Light" panose="02000000000000000000" pitchFamily="2" charset="0"/>
              </a:rPr>
              <a:t>Sensitivity to external aggressions </a:t>
            </a:r>
          </a:p>
          <a:p>
            <a:pPr marL="285750" indent="-285750">
              <a:buFont typeface="Arial" panose="020B0604020202020204" pitchFamily="34" charset="0"/>
              <a:buChar char="•"/>
            </a:pPr>
            <a:r>
              <a:rPr lang="en-US" altLang="fr-FR" sz="1600" b="1" dirty="0">
                <a:latin typeface="Roboto Light" panose="02000000000000000000" pitchFamily="2" charset="0"/>
                <a:ea typeface="Roboto Light" panose="02000000000000000000" pitchFamily="2" charset="0"/>
              </a:rPr>
              <a:t>Lack of lipids </a:t>
            </a:r>
          </a:p>
          <a:p>
            <a:pPr marL="285750" indent="-285750">
              <a:buFont typeface="Arial" panose="020B0604020202020204" pitchFamily="34" charset="0"/>
              <a:buChar char="•"/>
            </a:pPr>
            <a:r>
              <a:rPr lang="en-US" altLang="fr-FR" sz="1600" b="1" dirty="0">
                <a:latin typeface="Roboto Light" panose="02000000000000000000" pitchFamily="2" charset="0"/>
                <a:ea typeface="Roboto Light" panose="02000000000000000000" pitchFamily="2" charset="0"/>
              </a:rPr>
              <a:t>Increased water loss</a:t>
            </a:r>
            <a:endParaRPr lang="fr-FR" altLang="fr-FR" sz="1600" b="1" dirty="0">
              <a:solidFill>
                <a:schemeClr val="tx1"/>
              </a:solidFill>
              <a:latin typeface="Roboto Light" panose="02000000000000000000" pitchFamily="2" charset="0"/>
              <a:ea typeface="Roboto Light" panose="02000000000000000000" pitchFamily="2" charset="0"/>
            </a:endParaRPr>
          </a:p>
        </p:txBody>
      </p:sp>
      <p:sp>
        <p:nvSpPr>
          <p:cNvPr id="9" name="Titre 2">
            <a:extLst>
              <a:ext uri="{FF2B5EF4-FFF2-40B4-BE49-F238E27FC236}">
                <a16:creationId xmlns:a16="http://schemas.microsoft.com/office/drawing/2014/main" id="{668A4032-904A-4A86-B4AD-CAC29A9D3575}"/>
              </a:ext>
            </a:extLst>
          </p:cNvPr>
          <p:cNvSpPr txBox="1">
            <a:spLocks/>
          </p:cNvSpPr>
          <p:nvPr/>
        </p:nvSpPr>
        <p:spPr>
          <a:xfrm>
            <a:off x="1952017" y="536343"/>
            <a:ext cx="8287966"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3E3E3E"/>
                </a:solidFill>
                <a:latin typeface="KyivType Sans2" panose="00000500000000000000" pitchFamily="50" charset="0"/>
              </a:rPr>
              <a:t>How to identify a</a:t>
            </a:r>
            <a:br>
              <a:rPr lang="en-US" sz="2800" dirty="0">
                <a:solidFill>
                  <a:srgbClr val="3E3E3E"/>
                </a:solidFill>
                <a:latin typeface="KyivType Sans2" panose="00000500000000000000" pitchFamily="50" charset="0"/>
              </a:rPr>
            </a:br>
            <a:r>
              <a:rPr lang="en-US" sz="4000" dirty="0">
                <a:solidFill>
                  <a:srgbClr val="3E3E3E"/>
                </a:solidFill>
                <a:latin typeface="KyivType Sans2" panose="00000500000000000000" pitchFamily="50" charset="0"/>
              </a:rPr>
              <a:t>DRY SKIN</a:t>
            </a:r>
            <a:endParaRPr lang="fr-FR" sz="2800" dirty="0">
              <a:solidFill>
                <a:srgbClr val="3E3E3E"/>
              </a:solidFill>
              <a:latin typeface="KyivType Sans2" panose="00000500000000000000" pitchFamily="50" charset="0"/>
            </a:endParaRPr>
          </a:p>
        </p:txBody>
      </p:sp>
      <p:sp>
        <p:nvSpPr>
          <p:cNvPr id="11" name="ZoneTexte 10">
            <a:extLst>
              <a:ext uri="{FF2B5EF4-FFF2-40B4-BE49-F238E27FC236}">
                <a16:creationId xmlns:a16="http://schemas.microsoft.com/office/drawing/2014/main" id="{BADED754-482B-4B54-B9B1-D461508127DF}"/>
              </a:ext>
            </a:extLst>
          </p:cNvPr>
          <p:cNvSpPr txBox="1"/>
          <p:nvPr/>
        </p:nvSpPr>
        <p:spPr>
          <a:xfrm>
            <a:off x="9851552" y="4767188"/>
            <a:ext cx="1999981" cy="1384995"/>
          </a:xfrm>
          <a:prstGeom prst="rect">
            <a:avLst/>
          </a:prstGeom>
          <a:noFill/>
        </p:spPr>
        <p:txBody>
          <a:bodyPr wrap="square" rtlCol="0">
            <a:spAutoFit/>
          </a:bodyPr>
          <a:lstStyle/>
          <a:p>
            <a:pPr algn="ctr"/>
            <a:r>
              <a:rPr lang="fr-FR" sz="1200" u="sng" dirty="0">
                <a:latin typeface="Roboto Light" panose="02000000000000000000" pitchFamily="2" charset="0"/>
                <a:ea typeface="Roboto Light" panose="02000000000000000000" pitchFamily="2" charset="0"/>
              </a:rPr>
              <a:t>DAMAGED </a:t>
            </a:r>
          </a:p>
          <a:p>
            <a:pPr algn="ctr"/>
            <a:r>
              <a:rPr lang="fr-FR" sz="1200" u="sng" dirty="0">
                <a:latin typeface="Roboto Light" panose="02000000000000000000" pitchFamily="2" charset="0"/>
                <a:ea typeface="Roboto Light" panose="02000000000000000000" pitchFamily="2" charset="0"/>
              </a:rPr>
              <a:t>HYDROLIPIDIC FILM</a:t>
            </a:r>
          </a:p>
          <a:p>
            <a:pPr algn="ctr"/>
            <a:endParaRPr lang="fr-FR" sz="1200" u="sng" dirty="0">
              <a:latin typeface="Roboto Light" panose="02000000000000000000" pitchFamily="2" charset="0"/>
              <a:ea typeface="Roboto Light" panose="02000000000000000000" pitchFamily="2" charset="0"/>
            </a:endParaRPr>
          </a:p>
          <a:p>
            <a:pPr marL="171450" indent="-171450">
              <a:buFont typeface="Arial" panose="020B0604020202020204" pitchFamily="34" charset="0"/>
              <a:buChar char="•"/>
            </a:pPr>
            <a:r>
              <a:rPr lang="en-US" sz="1200" dirty="0">
                <a:latin typeface="Roboto Light" panose="02000000000000000000" pitchFamily="2" charset="0"/>
                <a:ea typeface="Roboto Light" panose="02000000000000000000" pitchFamily="2" charset="0"/>
              </a:rPr>
              <a:t>UV rays and external aggressions penetrate further</a:t>
            </a:r>
          </a:p>
          <a:p>
            <a:pPr marL="171450" indent="-171450">
              <a:buFont typeface="Arial" panose="020B0604020202020204" pitchFamily="34" charset="0"/>
              <a:buChar char="•"/>
            </a:pPr>
            <a:r>
              <a:rPr lang="en-US" sz="1200" dirty="0">
                <a:latin typeface="Roboto Light" panose="02000000000000000000" pitchFamily="2" charset="0"/>
                <a:ea typeface="Roboto Light" panose="02000000000000000000" pitchFamily="2" charset="0"/>
              </a:rPr>
              <a:t>Water evaporation ++</a:t>
            </a:r>
            <a:endParaRPr lang="fr-FR" sz="1200" dirty="0">
              <a:latin typeface="Roboto Light" panose="02000000000000000000" pitchFamily="2" charset="0"/>
              <a:ea typeface="Roboto Light" panose="02000000000000000000" pitchFamily="2" charset="0"/>
            </a:endParaRPr>
          </a:p>
        </p:txBody>
      </p:sp>
      <p:sp>
        <p:nvSpPr>
          <p:cNvPr id="12" name="ZoneTexte 11">
            <a:extLst>
              <a:ext uri="{FF2B5EF4-FFF2-40B4-BE49-F238E27FC236}">
                <a16:creationId xmlns:a16="http://schemas.microsoft.com/office/drawing/2014/main" id="{661B7465-6E94-4449-AB16-9BC053FABFA6}"/>
              </a:ext>
            </a:extLst>
          </p:cNvPr>
          <p:cNvSpPr txBox="1"/>
          <p:nvPr/>
        </p:nvSpPr>
        <p:spPr>
          <a:xfrm>
            <a:off x="7648846" y="4765122"/>
            <a:ext cx="1999981" cy="1384995"/>
          </a:xfrm>
          <a:prstGeom prst="rect">
            <a:avLst/>
          </a:prstGeom>
          <a:noFill/>
        </p:spPr>
        <p:txBody>
          <a:bodyPr wrap="square" rtlCol="0">
            <a:spAutoFit/>
          </a:bodyPr>
          <a:lstStyle/>
          <a:p>
            <a:pPr algn="ctr"/>
            <a:r>
              <a:rPr lang="fr-FR" sz="1200" u="sng" dirty="0">
                <a:latin typeface="Roboto Light" panose="02000000000000000000" pitchFamily="2" charset="0"/>
                <a:ea typeface="Roboto Light" panose="02000000000000000000" pitchFamily="2" charset="0"/>
              </a:rPr>
              <a:t>INTACT </a:t>
            </a:r>
          </a:p>
          <a:p>
            <a:pPr algn="ctr"/>
            <a:r>
              <a:rPr lang="fr-FR" sz="1200" u="sng" dirty="0">
                <a:latin typeface="Roboto Light" panose="02000000000000000000" pitchFamily="2" charset="0"/>
                <a:ea typeface="Roboto Light" panose="02000000000000000000" pitchFamily="2" charset="0"/>
              </a:rPr>
              <a:t>HYDROLIPIDIC FILM</a:t>
            </a:r>
          </a:p>
          <a:p>
            <a:pPr algn="ctr"/>
            <a:endParaRPr lang="fr-FR" sz="1200" dirty="0">
              <a:latin typeface="Roboto Light" panose="02000000000000000000" pitchFamily="2" charset="0"/>
              <a:ea typeface="Roboto Light" panose="02000000000000000000" pitchFamily="2" charset="0"/>
            </a:endParaRPr>
          </a:p>
          <a:p>
            <a:pPr marL="285750" indent="-285750">
              <a:buFont typeface="Arial" panose="020B0604020202020204" pitchFamily="34" charset="0"/>
              <a:buChar char="•"/>
            </a:pPr>
            <a:r>
              <a:rPr lang="en-US" sz="1200" dirty="0">
                <a:latin typeface="Roboto Light" panose="02000000000000000000" pitchFamily="2" charset="0"/>
                <a:ea typeface="Roboto Light" panose="02000000000000000000" pitchFamily="2" charset="0"/>
              </a:rPr>
              <a:t>UV rays and external aggression partially stopped</a:t>
            </a:r>
          </a:p>
          <a:p>
            <a:pPr marL="285750" indent="-285750">
              <a:buFont typeface="Arial" panose="020B0604020202020204" pitchFamily="34" charset="0"/>
              <a:buChar char="•"/>
            </a:pPr>
            <a:r>
              <a:rPr lang="en-US" sz="1200" dirty="0">
                <a:latin typeface="Roboto Light" panose="02000000000000000000" pitchFamily="2" charset="0"/>
                <a:ea typeface="Roboto Light" panose="02000000000000000000" pitchFamily="2" charset="0"/>
              </a:rPr>
              <a:t>Water retained</a:t>
            </a:r>
            <a:endParaRPr lang="fr-FR" sz="1200" dirty="0">
              <a:latin typeface="Roboto Light" panose="02000000000000000000" pitchFamily="2" charset="0"/>
              <a:ea typeface="Roboto Light" panose="02000000000000000000" pitchFamily="2" charset="0"/>
            </a:endParaRPr>
          </a:p>
        </p:txBody>
      </p:sp>
      <p:grpSp>
        <p:nvGrpSpPr>
          <p:cNvPr id="5" name="Groupe 4">
            <a:extLst>
              <a:ext uri="{FF2B5EF4-FFF2-40B4-BE49-F238E27FC236}">
                <a16:creationId xmlns:a16="http://schemas.microsoft.com/office/drawing/2014/main" id="{82BC6012-68F5-4A2D-9697-D50B5B6D461F}"/>
              </a:ext>
            </a:extLst>
          </p:cNvPr>
          <p:cNvGrpSpPr/>
          <p:nvPr/>
        </p:nvGrpSpPr>
        <p:grpSpPr>
          <a:xfrm>
            <a:off x="5759118" y="1737804"/>
            <a:ext cx="6092415" cy="3079218"/>
            <a:chOff x="5759118" y="1737804"/>
            <a:chExt cx="6092415" cy="3079218"/>
          </a:xfrm>
        </p:grpSpPr>
        <p:grpSp>
          <p:nvGrpSpPr>
            <p:cNvPr id="3" name="Groupe 2">
              <a:extLst>
                <a:ext uri="{FF2B5EF4-FFF2-40B4-BE49-F238E27FC236}">
                  <a16:creationId xmlns:a16="http://schemas.microsoft.com/office/drawing/2014/main" id="{4FDA9ED9-6CDF-49C8-A509-A8C623CD215B}"/>
                </a:ext>
              </a:extLst>
            </p:cNvPr>
            <p:cNvGrpSpPr/>
            <p:nvPr/>
          </p:nvGrpSpPr>
          <p:grpSpPr>
            <a:xfrm>
              <a:off x="5759118" y="1737804"/>
              <a:ext cx="5982666" cy="3079218"/>
              <a:chOff x="5759118" y="1737804"/>
              <a:chExt cx="5982666" cy="3079218"/>
            </a:xfrm>
          </p:grpSpPr>
          <p:graphicFrame>
            <p:nvGraphicFramePr>
              <p:cNvPr id="2" name="Objet 1">
                <a:extLst>
                  <a:ext uri="{FF2B5EF4-FFF2-40B4-BE49-F238E27FC236}">
                    <a16:creationId xmlns:a16="http://schemas.microsoft.com/office/drawing/2014/main" id="{D36B343E-7EAA-45AC-B547-11C547261066}"/>
                  </a:ext>
                </a:extLst>
              </p:cNvPr>
              <p:cNvGraphicFramePr>
                <a:graphicFrameLocks noChangeAspect="1"/>
              </p:cNvGraphicFramePr>
              <p:nvPr>
                <p:extLst>
                  <p:ext uri="{D42A27DB-BD31-4B8C-83A1-F6EECF244321}">
                    <p14:modId xmlns:p14="http://schemas.microsoft.com/office/powerpoint/2010/main" val="2551843548"/>
                  </p:ext>
                </p:extLst>
              </p:nvPr>
            </p:nvGraphicFramePr>
            <p:xfrm>
              <a:off x="7555870" y="1737804"/>
              <a:ext cx="4185914" cy="3079218"/>
            </p:xfrm>
            <a:graphic>
              <a:graphicData uri="http://schemas.openxmlformats.org/presentationml/2006/ole">
                <mc:AlternateContent xmlns:mc="http://schemas.openxmlformats.org/markup-compatibility/2006">
                  <mc:Choice xmlns:v="urn:schemas-microsoft-com:vml" Requires="v">
                    <p:oleObj spid="_x0000_s1038" name="Bitmap Image" r:id="rId5" imgW="2042280" imgH="1501200" progId="PBrush">
                      <p:embed/>
                    </p:oleObj>
                  </mc:Choice>
                  <mc:Fallback>
                    <p:oleObj name="Bitmap Image" r:id="rId5" imgW="2042280" imgH="1501200" progId="PBrush">
                      <p:embed/>
                      <p:pic>
                        <p:nvPicPr>
                          <p:cNvPr id="2" name="Objet 1">
                            <a:extLst>
                              <a:ext uri="{FF2B5EF4-FFF2-40B4-BE49-F238E27FC236}">
                                <a16:creationId xmlns:a16="http://schemas.microsoft.com/office/drawing/2014/main" id="{D36B343E-7EAA-45AC-B547-11C547261066}"/>
                              </a:ext>
                            </a:extLst>
                          </p:cNvPr>
                          <p:cNvPicPr/>
                          <p:nvPr/>
                        </p:nvPicPr>
                        <p:blipFill>
                          <a:blip r:embed="rId6"/>
                          <a:stretch>
                            <a:fillRect/>
                          </a:stretch>
                        </p:blipFill>
                        <p:spPr>
                          <a:xfrm>
                            <a:off x="7555870" y="1737804"/>
                            <a:ext cx="4185914" cy="3079218"/>
                          </a:xfrm>
                          <a:prstGeom prst="rect">
                            <a:avLst/>
                          </a:prstGeom>
                        </p:spPr>
                      </p:pic>
                    </p:oleObj>
                  </mc:Fallback>
                </mc:AlternateContent>
              </a:graphicData>
            </a:graphic>
          </p:graphicFrame>
          <p:sp>
            <p:nvSpPr>
              <p:cNvPr id="13" name="ZoneTexte 12">
                <a:extLst>
                  <a:ext uri="{FF2B5EF4-FFF2-40B4-BE49-F238E27FC236}">
                    <a16:creationId xmlns:a16="http://schemas.microsoft.com/office/drawing/2014/main" id="{42552D6D-7420-4ECE-A306-19FFD3376393}"/>
                  </a:ext>
                </a:extLst>
              </p:cNvPr>
              <p:cNvSpPr txBox="1"/>
              <p:nvPr/>
            </p:nvSpPr>
            <p:spPr>
              <a:xfrm>
                <a:off x="5759118" y="3144324"/>
                <a:ext cx="1999982" cy="287703"/>
              </a:xfrm>
              <a:prstGeom prst="rect">
                <a:avLst/>
              </a:prstGeom>
              <a:noFill/>
            </p:spPr>
            <p:txBody>
              <a:bodyPr wrap="square" rtlCol="0">
                <a:spAutoFit/>
              </a:bodyPr>
              <a:lstStyle/>
              <a:p>
                <a:pPr algn="r"/>
                <a:r>
                  <a:rPr lang="fr-FR" sz="1200" i="1" dirty="0" err="1">
                    <a:latin typeface="Roboto Light" panose="02000000000000000000" pitchFamily="2" charset="0"/>
                    <a:ea typeface="Roboto Light" panose="02000000000000000000" pitchFamily="2" charset="0"/>
                  </a:rPr>
                  <a:t>Hydrolipidic</a:t>
                </a:r>
                <a:r>
                  <a:rPr lang="fr-FR" sz="1200" i="1" dirty="0">
                    <a:latin typeface="Roboto Light" panose="02000000000000000000" pitchFamily="2" charset="0"/>
                    <a:ea typeface="Roboto Light" panose="02000000000000000000" pitchFamily="2" charset="0"/>
                  </a:rPr>
                  <a:t> film </a:t>
                </a:r>
              </a:p>
            </p:txBody>
          </p:sp>
          <p:sp>
            <p:nvSpPr>
              <p:cNvPr id="14" name="ZoneTexte 13">
                <a:extLst>
                  <a:ext uri="{FF2B5EF4-FFF2-40B4-BE49-F238E27FC236}">
                    <a16:creationId xmlns:a16="http://schemas.microsoft.com/office/drawing/2014/main" id="{96B47E9A-157C-49A3-954C-AD0D0CC92B0D}"/>
                  </a:ext>
                </a:extLst>
              </p:cNvPr>
              <p:cNvSpPr txBox="1"/>
              <p:nvPr/>
            </p:nvSpPr>
            <p:spPr>
              <a:xfrm>
                <a:off x="5759118" y="3495637"/>
                <a:ext cx="1999982" cy="287703"/>
              </a:xfrm>
              <a:prstGeom prst="rect">
                <a:avLst/>
              </a:prstGeom>
              <a:noFill/>
            </p:spPr>
            <p:txBody>
              <a:bodyPr wrap="square" rtlCol="0">
                <a:spAutoFit/>
              </a:bodyPr>
              <a:lstStyle/>
              <a:p>
                <a:pPr algn="r"/>
                <a:r>
                  <a:rPr lang="fr-FR" sz="1200" i="1" dirty="0">
                    <a:latin typeface="Roboto Light" panose="02000000000000000000" pitchFamily="2" charset="0"/>
                    <a:ea typeface="Roboto Light" panose="02000000000000000000" pitchFamily="2" charset="0"/>
                  </a:rPr>
                  <a:t>Stratum </a:t>
                </a:r>
                <a:r>
                  <a:rPr lang="fr-FR" sz="1200" i="1" dirty="0" err="1">
                    <a:latin typeface="Roboto Light" panose="02000000000000000000" pitchFamily="2" charset="0"/>
                    <a:ea typeface="Roboto Light" panose="02000000000000000000" pitchFamily="2" charset="0"/>
                  </a:rPr>
                  <a:t>corneum</a:t>
                </a:r>
                <a:endParaRPr lang="fr-FR" sz="1200" i="1" dirty="0">
                  <a:latin typeface="Roboto Light" panose="02000000000000000000" pitchFamily="2" charset="0"/>
                  <a:ea typeface="Roboto Light" panose="02000000000000000000" pitchFamily="2" charset="0"/>
                </a:endParaRPr>
              </a:p>
            </p:txBody>
          </p:sp>
          <p:sp>
            <p:nvSpPr>
              <p:cNvPr id="15" name="ZoneTexte 14">
                <a:extLst>
                  <a:ext uri="{FF2B5EF4-FFF2-40B4-BE49-F238E27FC236}">
                    <a16:creationId xmlns:a16="http://schemas.microsoft.com/office/drawing/2014/main" id="{5D99F910-8063-413C-BE08-DE54DF40931C}"/>
                  </a:ext>
                </a:extLst>
              </p:cNvPr>
              <p:cNvSpPr txBox="1"/>
              <p:nvPr/>
            </p:nvSpPr>
            <p:spPr>
              <a:xfrm>
                <a:off x="5759118" y="4087677"/>
                <a:ext cx="1999982" cy="287703"/>
              </a:xfrm>
              <a:prstGeom prst="rect">
                <a:avLst/>
              </a:prstGeom>
              <a:noFill/>
            </p:spPr>
            <p:txBody>
              <a:bodyPr wrap="square" rtlCol="0">
                <a:spAutoFit/>
              </a:bodyPr>
              <a:lstStyle/>
              <a:p>
                <a:pPr algn="r"/>
                <a:r>
                  <a:rPr lang="fr-FR" sz="1200" i="1" dirty="0" err="1">
                    <a:latin typeface="Roboto Light" panose="02000000000000000000" pitchFamily="2" charset="0"/>
                    <a:ea typeface="Roboto Light" panose="02000000000000000000" pitchFamily="2" charset="0"/>
                  </a:rPr>
                  <a:t>Epidermis</a:t>
                </a:r>
                <a:endParaRPr lang="fr-FR" sz="1200" i="1" dirty="0">
                  <a:latin typeface="Roboto Light" panose="02000000000000000000" pitchFamily="2" charset="0"/>
                  <a:ea typeface="Roboto Light" panose="02000000000000000000" pitchFamily="2" charset="0"/>
                </a:endParaRPr>
              </a:p>
            </p:txBody>
          </p:sp>
        </p:grpSp>
        <p:sp>
          <p:nvSpPr>
            <p:cNvPr id="4" name="Rectangle 3">
              <a:extLst>
                <a:ext uri="{FF2B5EF4-FFF2-40B4-BE49-F238E27FC236}">
                  <a16:creationId xmlns:a16="http://schemas.microsoft.com/office/drawing/2014/main" id="{E51D23DB-663C-4DE5-B0DC-8C3CC53DAF04}"/>
                </a:ext>
              </a:extLst>
            </p:cNvPr>
            <p:cNvSpPr/>
            <p:nvPr/>
          </p:nvSpPr>
          <p:spPr>
            <a:xfrm>
              <a:off x="7555870" y="1767671"/>
              <a:ext cx="1999981" cy="497369"/>
            </a:xfrm>
            <a:prstGeom prst="rect">
              <a:avLst/>
            </a:prstGeom>
            <a:solidFill>
              <a:srgbClr val="F7DECA"/>
            </a:solidFill>
            <a:ln>
              <a:solidFill>
                <a:srgbClr val="F7D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ysClr val="windowText" lastClr="000000"/>
                  </a:solidFill>
                  <a:latin typeface="Roboto Light" panose="02000000000000000000" pitchFamily="2" charset="0"/>
                  <a:ea typeface="Roboto Light" panose="02000000000000000000" pitchFamily="2" charset="0"/>
                </a:rPr>
                <a:t>NORMAL SKIN</a:t>
              </a:r>
            </a:p>
          </p:txBody>
        </p:sp>
        <p:sp>
          <p:nvSpPr>
            <p:cNvPr id="16" name="Rectangle 15">
              <a:extLst>
                <a:ext uri="{FF2B5EF4-FFF2-40B4-BE49-F238E27FC236}">
                  <a16:creationId xmlns:a16="http://schemas.microsoft.com/office/drawing/2014/main" id="{A267F75E-355E-4FA4-9404-9344DA15DA64}"/>
                </a:ext>
              </a:extLst>
            </p:cNvPr>
            <p:cNvSpPr/>
            <p:nvPr/>
          </p:nvSpPr>
          <p:spPr>
            <a:xfrm>
              <a:off x="9851552" y="1767672"/>
              <a:ext cx="1999981" cy="497368"/>
            </a:xfrm>
            <a:prstGeom prst="rect">
              <a:avLst/>
            </a:prstGeom>
            <a:solidFill>
              <a:srgbClr val="F7DECA"/>
            </a:solidFill>
            <a:ln>
              <a:solidFill>
                <a:srgbClr val="F7D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ysClr val="windowText" lastClr="000000"/>
                  </a:solidFill>
                  <a:latin typeface="Roboto Light" panose="02000000000000000000" pitchFamily="2" charset="0"/>
                  <a:ea typeface="Roboto Light" panose="02000000000000000000" pitchFamily="2" charset="0"/>
                </a:rPr>
                <a:t>DRY SKIN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13" name="Picture 2" descr="RÃ©sultat de recherche d'images pour &quot;amÃ©lioration&quot;">
            <a:extLst>
              <a:ext uri="{FF2B5EF4-FFF2-40B4-BE49-F238E27FC236}">
                <a16:creationId xmlns:a16="http://schemas.microsoft.com/office/drawing/2014/main" id="{334D8C16-B687-958C-BEF3-E2474C51AE7B}"/>
              </a:ext>
            </a:extLst>
          </p:cNvPr>
          <p:cNvPicPr>
            <a:picLocks noChangeAspect="1" noChangeArrowheads="1"/>
          </p:cNvPicPr>
          <p:nvPr/>
        </p:nvPicPr>
        <p:blipFill rotWithShape="1">
          <a:blip r:embed="rId3" cstate="email">
            <a:alphaModFix amt="6000"/>
            <a:extLst>
              <a:ext uri="{28A0092B-C50C-407E-A947-70E740481C1C}">
                <a14:useLocalDpi xmlns:a14="http://schemas.microsoft.com/office/drawing/2010/main"/>
              </a:ext>
            </a:extLst>
          </a:blip>
          <a:srcRect/>
          <a:stretch/>
        </p:blipFill>
        <p:spPr bwMode="auto">
          <a:xfrm>
            <a:off x="776201" y="193375"/>
            <a:ext cx="10639598" cy="7747402"/>
          </a:xfrm>
          <a:prstGeom prst="rect">
            <a:avLst/>
          </a:prstGeom>
          <a:noFill/>
          <a:extLst>
            <a:ext uri="{909E8E84-426E-40DD-AFC4-6F175D3DCCD1}">
              <a14:hiddenFill xmlns:a14="http://schemas.microsoft.com/office/drawing/2010/main">
                <a:solidFill>
                  <a:srgbClr val="FFFFFF"/>
                </a:solidFill>
              </a14:hiddenFill>
            </a:ext>
          </a:extLst>
        </p:spPr>
      </p:pic>
      <p:sp>
        <p:nvSpPr>
          <p:cNvPr id="33" name="ZoneTexte 32"/>
          <p:cNvSpPr txBox="1"/>
          <p:nvPr/>
        </p:nvSpPr>
        <p:spPr>
          <a:xfrm>
            <a:off x="1270001" y="2706728"/>
            <a:ext cx="8527575" cy="400110"/>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84610" indent="-214324" algn="just" defTabSz="685834">
              <a:buClr>
                <a:srgbClr val="00B050"/>
              </a:buClr>
              <a:buFont typeface="Wingdings" panose="05000000000000000000" pitchFamily="2" charset="2"/>
              <a:buChar char="ü"/>
              <a:defRPr/>
            </a:pPr>
            <a:r>
              <a:rPr lang="fr-FR" sz="2000" dirty="0" err="1">
                <a:solidFill>
                  <a:srgbClr val="E7E6E6">
                    <a:lumMod val="25000"/>
                  </a:srgbClr>
                </a:solidFill>
                <a:latin typeface="Roboto Light"/>
              </a:rPr>
              <a:t>Gradual</a:t>
            </a:r>
            <a:r>
              <a:rPr lang="fr-FR" sz="2000" dirty="0">
                <a:solidFill>
                  <a:srgbClr val="E7E6E6">
                    <a:lumMod val="25000"/>
                  </a:srgbClr>
                </a:solidFill>
                <a:latin typeface="Roboto Light"/>
              </a:rPr>
              <a:t> </a:t>
            </a:r>
            <a:r>
              <a:rPr lang="fr-FR" sz="2000" dirty="0" err="1">
                <a:solidFill>
                  <a:srgbClr val="E7E6E6">
                    <a:lumMod val="25000"/>
                  </a:srgbClr>
                </a:solidFill>
                <a:latin typeface="Roboto Light"/>
              </a:rPr>
              <a:t>increase</a:t>
            </a:r>
            <a:r>
              <a:rPr lang="fr-FR" sz="2000" dirty="0">
                <a:solidFill>
                  <a:srgbClr val="E7E6E6">
                    <a:lumMod val="25000"/>
                  </a:srgbClr>
                </a:solidFill>
                <a:latin typeface="Roboto Light"/>
              </a:rPr>
              <a:t> of the </a:t>
            </a:r>
            <a:r>
              <a:rPr lang="fr-FR" sz="2000" dirty="0" err="1">
                <a:solidFill>
                  <a:srgbClr val="E7E6E6">
                    <a:lumMod val="25000"/>
                  </a:srgbClr>
                </a:solidFill>
                <a:latin typeface="Roboto Light"/>
              </a:rPr>
              <a:t>percentage</a:t>
            </a:r>
            <a:r>
              <a:rPr lang="fr-FR" sz="2000" dirty="0">
                <a:solidFill>
                  <a:srgbClr val="E7E6E6">
                    <a:lumMod val="25000"/>
                  </a:srgbClr>
                </a:solidFill>
                <a:latin typeface="Roboto Light"/>
              </a:rPr>
              <a:t> of </a:t>
            </a:r>
            <a:r>
              <a:rPr lang="fr-FR" sz="2000" b="1" dirty="0" err="1">
                <a:solidFill>
                  <a:srgbClr val="E7E6E6">
                    <a:lumMod val="25000"/>
                  </a:srgbClr>
                </a:solidFill>
                <a:latin typeface="Roboto Light"/>
              </a:rPr>
              <a:t>ingredients</a:t>
            </a:r>
            <a:r>
              <a:rPr lang="fr-FR" sz="2000" b="1" dirty="0">
                <a:solidFill>
                  <a:srgbClr val="E7E6E6">
                    <a:lumMod val="25000"/>
                  </a:srgbClr>
                </a:solidFill>
                <a:latin typeface="Roboto Light"/>
              </a:rPr>
              <a:t> of </a:t>
            </a:r>
            <a:r>
              <a:rPr lang="fr-FR" sz="2000" b="1" dirty="0" err="1">
                <a:solidFill>
                  <a:srgbClr val="E7E6E6">
                    <a:lumMod val="25000"/>
                  </a:srgbClr>
                </a:solidFill>
                <a:latin typeface="Roboto Light"/>
              </a:rPr>
              <a:t>natural</a:t>
            </a:r>
            <a:r>
              <a:rPr lang="fr-FR" sz="2000" b="1" dirty="0">
                <a:solidFill>
                  <a:srgbClr val="E7E6E6">
                    <a:lumMod val="25000"/>
                  </a:srgbClr>
                </a:solidFill>
                <a:latin typeface="Roboto Light"/>
              </a:rPr>
              <a:t> </a:t>
            </a:r>
            <a:r>
              <a:rPr lang="fr-FR" sz="2000" b="1" dirty="0" err="1">
                <a:solidFill>
                  <a:srgbClr val="E7E6E6">
                    <a:lumMod val="25000"/>
                  </a:srgbClr>
                </a:solidFill>
                <a:latin typeface="Roboto Light"/>
              </a:rPr>
              <a:t>origin</a:t>
            </a:r>
            <a:r>
              <a:rPr lang="fr-FR" sz="2000" b="1" dirty="0">
                <a:solidFill>
                  <a:prstClr val="black"/>
                </a:solidFill>
                <a:latin typeface="Roboto Light"/>
              </a:rPr>
              <a:t>*</a:t>
            </a:r>
          </a:p>
        </p:txBody>
      </p:sp>
      <p:sp>
        <p:nvSpPr>
          <p:cNvPr id="34" name="ZoneTexte 33"/>
          <p:cNvSpPr txBox="1"/>
          <p:nvPr/>
        </p:nvSpPr>
        <p:spPr>
          <a:xfrm>
            <a:off x="1270001" y="3666966"/>
            <a:ext cx="9971364" cy="400110"/>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84610" indent="-214324" algn="just" defTabSz="685834">
              <a:buClr>
                <a:srgbClr val="00B050"/>
              </a:buClr>
              <a:buFont typeface="Wingdings" panose="05000000000000000000" pitchFamily="2" charset="2"/>
              <a:buChar char="ü"/>
              <a:defRPr/>
            </a:pPr>
            <a:r>
              <a:rPr lang="fr-FR" sz="2000" dirty="0" err="1">
                <a:solidFill>
                  <a:srgbClr val="E7E6E6">
                    <a:lumMod val="25000"/>
                  </a:srgbClr>
                </a:solidFill>
                <a:latin typeface="Roboto Light"/>
              </a:rPr>
              <a:t>Gradual</a:t>
            </a:r>
            <a:r>
              <a:rPr lang="fr-FR" sz="2000" dirty="0">
                <a:solidFill>
                  <a:srgbClr val="E7E6E6">
                    <a:lumMod val="25000"/>
                  </a:srgbClr>
                </a:solidFill>
                <a:latin typeface="Roboto Light"/>
              </a:rPr>
              <a:t> </a:t>
            </a:r>
            <a:r>
              <a:rPr lang="fr-FR" sz="2000" dirty="0" err="1">
                <a:solidFill>
                  <a:srgbClr val="E7E6E6">
                    <a:lumMod val="25000"/>
                  </a:srgbClr>
                </a:solidFill>
                <a:latin typeface="Roboto Light"/>
              </a:rPr>
              <a:t>increase</a:t>
            </a:r>
            <a:r>
              <a:rPr lang="fr-FR" sz="2000" dirty="0">
                <a:solidFill>
                  <a:srgbClr val="E7E6E6">
                    <a:lumMod val="25000"/>
                  </a:srgbClr>
                </a:solidFill>
                <a:latin typeface="Roboto Light"/>
              </a:rPr>
              <a:t> of the </a:t>
            </a:r>
            <a:r>
              <a:rPr lang="fr-FR" sz="2000" dirty="0" err="1">
                <a:solidFill>
                  <a:srgbClr val="E7E6E6">
                    <a:lumMod val="25000"/>
                  </a:srgbClr>
                </a:solidFill>
                <a:latin typeface="Roboto Light"/>
              </a:rPr>
              <a:t>number</a:t>
            </a:r>
            <a:r>
              <a:rPr lang="fr-FR" sz="2000" dirty="0">
                <a:solidFill>
                  <a:srgbClr val="E7E6E6">
                    <a:lumMod val="25000"/>
                  </a:srgbClr>
                </a:solidFill>
                <a:latin typeface="Roboto Light"/>
              </a:rPr>
              <a:t> and </a:t>
            </a:r>
            <a:r>
              <a:rPr lang="fr-FR" sz="2000" dirty="0" err="1">
                <a:solidFill>
                  <a:srgbClr val="E7E6E6">
                    <a:lumMod val="25000"/>
                  </a:srgbClr>
                </a:solidFill>
                <a:latin typeface="Roboto Light"/>
              </a:rPr>
              <a:t>percentage</a:t>
            </a:r>
            <a:r>
              <a:rPr lang="fr-FR" sz="2000" dirty="0">
                <a:solidFill>
                  <a:srgbClr val="E7E6E6">
                    <a:lumMod val="25000"/>
                  </a:srgbClr>
                </a:solidFill>
                <a:latin typeface="Roboto Light"/>
              </a:rPr>
              <a:t> of </a:t>
            </a:r>
            <a:r>
              <a:rPr lang="fr-FR" sz="2000" b="1" dirty="0" err="1">
                <a:solidFill>
                  <a:srgbClr val="E7E6E6">
                    <a:lumMod val="25000"/>
                  </a:srgbClr>
                </a:solidFill>
                <a:latin typeface="Roboto Light"/>
              </a:rPr>
              <a:t>certified</a:t>
            </a:r>
            <a:r>
              <a:rPr lang="fr-FR" sz="2000" b="1" dirty="0">
                <a:solidFill>
                  <a:srgbClr val="E7E6E6">
                    <a:lumMod val="25000"/>
                  </a:srgbClr>
                </a:solidFill>
                <a:latin typeface="Roboto Light"/>
              </a:rPr>
              <a:t> </a:t>
            </a:r>
            <a:r>
              <a:rPr lang="fr-FR" sz="2000" b="1" dirty="0" err="1">
                <a:solidFill>
                  <a:srgbClr val="E7E6E6">
                    <a:lumMod val="25000"/>
                  </a:srgbClr>
                </a:solidFill>
                <a:latin typeface="Roboto Light"/>
              </a:rPr>
              <a:t>organic</a:t>
            </a:r>
            <a:r>
              <a:rPr lang="fr-FR" sz="2000" b="1" dirty="0">
                <a:solidFill>
                  <a:srgbClr val="E7E6E6">
                    <a:lumMod val="25000"/>
                  </a:srgbClr>
                </a:solidFill>
                <a:latin typeface="Roboto Light"/>
              </a:rPr>
              <a:t> </a:t>
            </a:r>
            <a:r>
              <a:rPr lang="fr-FR" sz="2000" b="1" dirty="0" err="1">
                <a:solidFill>
                  <a:srgbClr val="E7E6E6">
                    <a:lumMod val="25000"/>
                  </a:srgbClr>
                </a:solidFill>
                <a:latin typeface="Roboto Light"/>
              </a:rPr>
              <a:t>ingredients</a:t>
            </a:r>
            <a:endParaRPr lang="fr-FR" sz="2000" b="1" dirty="0">
              <a:solidFill>
                <a:srgbClr val="E7E6E6">
                  <a:lumMod val="25000"/>
                </a:srgbClr>
              </a:solidFill>
              <a:latin typeface="Roboto Light"/>
            </a:endParaRPr>
          </a:p>
        </p:txBody>
      </p:sp>
      <p:sp>
        <p:nvSpPr>
          <p:cNvPr id="35" name="ZoneTexte 34"/>
          <p:cNvSpPr txBox="1"/>
          <p:nvPr/>
        </p:nvSpPr>
        <p:spPr>
          <a:xfrm>
            <a:off x="86164" y="6545214"/>
            <a:ext cx="6239822" cy="196208"/>
          </a:xfrm>
          <a:prstGeom prst="rect">
            <a:avLst/>
          </a:prstGeom>
          <a:noFill/>
        </p:spPr>
        <p:txBody>
          <a:bodyPr wrap="square" rtlCol="0">
            <a:spAutoFit/>
          </a:bodyPr>
          <a:lstStyle/>
          <a:p>
            <a:pPr defTabSz="685834">
              <a:defRPr/>
            </a:pPr>
            <a:r>
              <a:rPr lang="fr-FR" sz="675" i="1" dirty="0">
                <a:solidFill>
                  <a:prstClr val="white">
                    <a:lumMod val="50000"/>
                  </a:prstClr>
                </a:solidFill>
                <a:latin typeface="Roboto Light"/>
              </a:rPr>
              <a:t>*</a:t>
            </a:r>
            <a:r>
              <a:rPr lang="en-us" sz="675" i="1" dirty="0">
                <a:solidFill>
                  <a:prstClr val="white">
                    <a:lumMod val="50000"/>
                  </a:prstClr>
                </a:solidFill>
                <a:latin typeface="Roboto Light"/>
              </a:rPr>
              <a:t> ISO16128 standard </a:t>
            </a:r>
            <a:endParaRPr lang="en-US" sz="675" i="1" dirty="0">
              <a:solidFill>
                <a:prstClr val="white">
                  <a:lumMod val="50000"/>
                </a:prstClr>
              </a:solidFill>
              <a:latin typeface="Roboto Light"/>
            </a:endParaRPr>
          </a:p>
        </p:txBody>
      </p:sp>
      <p:sp>
        <p:nvSpPr>
          <p:cNvPr id="36" name="ZoneTexte 35"/>
          <p:cNvSpPr txBox="1"/>
          <p:nvPr/>
        </p:nvSpPr>
        <p:spPr>
          <a:xfrm>
            <a:off x="1270000" y="4597400"/>
            <a:ext cx="7093630" cy="400110"/>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84610" indent="-214324" algn="just" defTabSz="685834">
              <a:buClr>
                <a:srgbClr val="00B050"/>
              </a:buClr>
              <a:buFont typeface="Wingdings" panose="05000000000000000000" pitchFamily="2" charset="2"/>
              <a:buChar char="ü"/>
              <a:defRPr/>
            </a:pPr>
            <a:r>
              <a:rPr lang="fr-FR" sz="2000" dirty="0" err="1">
                <a:solidFill>
                  <a:srgbClr val="E7E6E6">
                    <a:lumMod val="25000"/>
                  </a:srgbClr>
                </a:solidFill>
                <a:latin typeface="Roboto Light"/>
              </a:rPr>
              <a:t>Gradual</a:t>
            </a:r>
            <a:r>
              <a:rPr lang="fr-FR" sz="2000" dirty="0">
                <a:solidFill>
                  <a:srgbClr val="E7E6E6">
                    <a:lumMod val="25000"/>
                  </a:srgbClr>
                </a:solidFill>
                <a:latin typeface="Roboto Light"/>
              </a:rPr>
              <a:t> </a:t>
            </a:r>
            <a:r>
              <a:rPr lang="fr-FR" sz="2000" dirty="0" err="1">
                <a:solidFill>
                  <a:srgbClr val="E7E6E6">
                    <a:lumMod val="25000"/>
                  </a:srgbClr>
                </a:solidFill>
                <a:latin typeface="Roboto Light"/>
              </a:rPr>
              <a:t>increase</a:t>
            </a:r>
            <a:r>
              <a:rPr lang="fr-FR" sz="2000" dirty="0">
                <a:solidFill>
                  <a:srgbClr val="E7E6E6">
                    <a:lumMod val="25000"/>
                  </a:srgbClr>
                </a:solidFill>
                <a:latin typeface="Roboto Light"/>
              </a:rPr>
              <a:t> of </a:t>
            </a:r>
            <a:r>
              <a:rPr lang="fr-FR" sz="2000" dirty="0" err="1">
                <a:solidFill>
                  <a:srgbClr val="E7E6E6">
                    <a:lumMod val="25000"/>
                  </a:srgbClr>
                </a:solidFill>
                <a:latin typeface="Roboto Light"/>
              </a:rPr>
              <a:t>sustainable</a:t>
            </a:r>
            <a:r>
              <a:rPr lang="fr-FR" sz="2000" dirty="0">
                <a:solidFill>
                  <a:srgbClr val="E7E6E6">
                    <a:lumMod val="25000"/>
                  </a:srgbClr>
                </a:solidFill>
                <a:latin typeface="Roboto Light"/>
              </a:rPr>
              <a:t> and local </a:t>
            </a:r>
            <a:r>
              <a:rPr lang="fr-FR" sz="2000" dirty="0" err="1">
                <a:solidFill>
                  <a:srgbClr val="E7E6E6">
                    <a:lumMod val="25000"/>
                  </a:srgbClr>
                </a:solidFill>
                <a:latin typeface="Roboto Light"/>
              </a:rPr>
              <a:t>sourcing</a:t>
            </a:r>
            <a:endParaRPr lang="fr-FR" sz="2000" dirty="0">
              <a:solidFill>
                <a:srgbClr val="E7E6E6">
                  <a:lumMod val="25000"/>
                </a:srgbClr>
              </a:solidFill>
              <a:latin typeface="Roboto Light"/>
            </a:endParaRPr>
          </a:p>
        </p:txBody>
      </p:sp>
      <p:sp>
        <p:nvSpPr>
          <p:cNvPr id="38" name="ZoneTexte 37"/>
          <p:cNvSpPr txBox="1"/>
          <p:nvPr/>
        </p:nvSpPr>
        <p:spPr>
          <a:xfrm>
            <a:off x="1270001" y="5450648"/>
            <a:ext cx="8673048" cy="400110"/>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84610" indent="-214324" algn="just" defTabSz="685834">
              <a:buClr>
                <a:srgbClr val="00B050"/>
              </a:buClr>
              <a:buFont typeface="Wingdings" panose="05000000000000000000" pitchFamily="2" charset="2"/>
              <a:buChar char="ü"/>
              <a:defRPr/>
            </a:pPr>
            <a:r>
              <a:rPr lang="fr-FR" sz="2000" dirty="0" err="1">
                <a:solidFill>
                  <a:srgbClr val="E7E6E6">
                    <a:lumMod val="25000"/>
                  </a:srgbClr>
                </a:solidFill>
                <a:latin typeface="Roboto Light"/>
              </a:rPr>
              <a:t>Gradual</a:t>
            </a:r>
            <a:r>
              <a:rPr lang="fr-FR" sz="2000" dirty="0">
                <a:solidFill>
                  <a:srgbClr val="E7E6E6">
                    <a:lumMod val="25000"/>
                  </a:srgbClr>
                </a:solidFill>
                <a:latin typeface="Roboto Light"/>
              </a:rPr>
              <a:t> </a:t>
            </a:r>
            <a:r>
              <a:rPr lang="fr-FR" sz="2000" dirty="0" err="1">
                <a:solidFill>
                  <a:srgbClr val="E7E6E6">
                    <a:lumMod val="25000"/>
                  </a:srgbClr>
                </a:solidFill>
                <a:latin typeface="Roboto Light"/>
              </a:rPr>
              <a:t>phasing</a:t>
            </a:r>
            <a:r>
              <a:rPr lang="fr-FR" sz="2000" dirty="0">
                <a:solidFill>
                  <a:srgbClr val="E7E6E6">
                    <a:lumMod val="25000"/>
                  </a:srgbClr>
                </a:solidFill>
                <a:latin typeface="Roboto Light"/>
              </a:rPr>
              <a:t> out of the </a:t>
            </a:r>
            <a:r>
              <a:rPr lang="fr-FR" sz="2000" dirty="0" err="1">
                <a:solidFill>
                  <a:srgbClr val="E7E6E6">
                    <a:lumMod val="25000"/>
                  </a:srgbClr>
                </a:solidFill>
                <a:latin typeface="Roboto Light"/>
              </a:rPr>
              <a:t>red</a:t>
            </a:r>
            <a:r>
              <a:rPr lang="fr-FR" sz="2000" dirty="0">
                <a:solidFill>
                  <a:srgbClr val="E7E6E6">
                    <a:lumMod val="25000"/>
                  </a:srgbClr>
                </a:solidFill>
                <a:latin typeface="Roboto Light"/>
              </a:rPr>
              <a:t> </a:t>
            </a:r>
            <a:r>
              <a:rPr lang="fr-FR" sz="2000" dirty="0" err="1">
                <a:solidFill>
                  <a:srgbClr val="E7E6E6">
                    <a:lumMod val="25000"/>
                  </a:srgbClr>
                </a:solidFill>
                <a:latin typeface="Roboto Light"/>
              </a:rPr>
              <a:t>listed-ingredients</a:t>
            </a:r>
            <a:endParaRPr lang="fr-FR" sz="2000" b="1" dirty="0">
              <a:solidFill>
                <a:prstClr val="black"/>
              </a:solidFill>
              <a:latin typeface="Roboto Light"/>
            </a:endParaRPr>
          </a:p>
        </p:txBody>
      </p:sp>
      <p:sp>
        <p:nvSpPr>
          <p:cNvPr id="11" name="Titre 2"/>
          <p:cNvSpPr txBox="1">
            <a:spLocks/>
          </p:cNvSpPr>
          <p:nvPr/>
        </p:nvSpPr>
        <p:spPr>
          <a:xfrm>
            <a:off x="1173940" y="1188606"/>
            <a:ext cx="10304091" cy="1325563"/>
          </a:xfrm>
          <a:prstGeom prst="rect">
            <a:avLst/>
          </a:prstGeom>
        </p:spPr>
        <p:txBody>
          <a:bodyPr vert="horz" lIns="91440" tIns="45720" rIns="91440" bIns="45720" rtlCol="0" anchor="ctr">
            <a:normAutofit/>
          </a:bodyPr>
          <a:lstStyle>
            <a:defPPr>
              <a:defRPr lang="en-US"/>
            </a:defPPr>
            <a:lvl1pPr marL="270272" defTabSz="685800">
              <a:lnSpc>
                <a:spcPct val="90000"/>
              </a:lnSpc>
              <a:spcBef>
                <a:spcPct val="0"/>
              </a:spcBef>
              <a:buNone/>
              <a:defRPr sz="2800" b="1">
                <a:solidFill>
                  <a:schemeClr val="bg2">
                    <a:lumMod val="25000"/>
                  </a:schemeClr>
                </a:solidFill>
                <a:latin typeface="Futura Bk BT" panose="020B0502020204020303"/>
                <a:ea typeface="+mj-ea"/>
                <a:cs typeface="+mj-cs"/>
              </a:defRPr>
            </a:lvl1pPr>
          </a:lstStyle>
          <a:p>
            <a:pPr marL="270286" defTabSz="685834"/>
            <a:r>
              <a:rPr lang="en-US" dirty="0">
                <a:solidFill>
                  <a:srgbClr val="E7E6E6">
                    <a:lumMod val="25000"/>
                  </a:srgbClr>
                </a:solidFill>
                <a:latin typeface="Roboto Light"/>
              </a:rPr>
              <a:t>A continuous improvement process </a:t>
            </a:r>
            <a:r>
              <a:rPr lang="fr-FR" dirty="0">
                <a:solidFill>
                  <a:srgbClr val="E7E6E6">
                    <a:lumMod val="25000"/>
                  </a:srgbClr>
                </a:solidFill>
                <a:latin typeface="Roboto Light"/>
              </a:rPr>
              <a:t>for a progressive update </a:t>
            </a:r>
            <a:endParaRPr lang="en-us" dirty="0">
              <a:solidFill>
                <a:srgbClr val="E7E6E6">
                  <a:lumMod val="25000"/>
                </a:srgbClr>
              </a:solidFill>
              <a:latin typeface="Roboto Light"/>
            </a:endParaRPr>
          </a:p>
        </p:txBody>
      </p:sp>
      <p:sp>
        <p:nvSpPr>
          <p:cNvPr id="9" name="Espace réservé du titre 1">
            <a:extLst>
              <a:ext uri="{FF2B5EF4-FFF2-40B4-BE49-F238E27FC236}">
                <a16:creationId xmlns:a16="http://schemas.microsoft.com/office/drawing/2014/main" id="{3ABEACE6-ABF7-3F5A-FEF1-0C6B54065486}"/>
              </a:ext>
            </a:extLst>
          </p:cNvPr>
          <p:cNvSpPr txBox="1">
            <a:spLocks/>
          </p:cNvSpPr>
          <p:nvPr/>
        </p:nvSpPr>
        <p:spPr>
          <a:xfrm>
            <a:off x="0" y="35810"/>
            <a:ext cx="121920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kern="1200">
                <a:solidFill>
                  <a:srgbClr val="3E3E3E"/>
                </a:solidFill>
                <a:latin typeface="KyivType Sans2" panose="00000500000000000000" pitchFamily="50" charset="0"/>
                <a:ea typeface="+mj-ea"/>
                <a:cs typeface="+mj-cs"/>
              </a:defRPr>
            </a:lvl1pPr>
          </a:lstStyle>
          <a:p>
            <a:pPr defTabSz="914424">
              <a:defRPr/>
            </a:pPr>
            <a:r>
              <a:rPr lang="fr-FR" dirty="0" err="1">
                <a:latin typeface="KyivType Sans Medium2" panose="00000600000000000000" pitchFamily="50" charset="0"/>
                <a:ea typeface="Roboto Black" panose="02000000000000000000" pitchFamily="2" charset="0"/>
              </a:rPr>
              <a:t>Yon-Ka’s</a:t>
            </a:r>
            <a:r>
              <a:rPr lang="fr-FR" dirty="0">
                <a:latin typeface="KyivType Sans Medium2" panose="00000600000000000000" pitchFamily="50" charset="0"/>
                <a:ea typeface="Roboto Black" panose="02000000000000000000" pitchFamily="2" charset="0"/>
              </a:rPr>
              <a:t> formulation charter</a:t>
            </a:r>
          </a:p>
        </p:txBody>
      </p:sp>
    </p:spTree>
    <p:extLst>
      <p:ext uri="{BB962C8B-B14F-4D97-AF65-F5344CB8AC3E}">
        <p14:creationId xmlns:p14="http://schemas.microsoft.com/office/powerpoint/2010/main" val="189789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1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10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6"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e 32">
            <a:extLst>
              <a:ext uri="{FF2B5EF4-FFF2-40B4-BE49-F238E27FC236}">
                <a16:creationId xmlns:a16="http://schemas.microsoft.com/office/drawing/2014/main" id="{A96E4736-8275-42C8-AEC9-32BAEE5E133A}"/>
              </a:ext>
            </a:extLst>
          </p:cNvPr>
          <p:cNvGrpSpPr/>
          <p:nvPr/>
        </p:nvGrpSpPr>
        <p:grpSpPr>
          <a:xfrm>
            <a:off x="532559" y="4001245"/>
            <a:ext cx="1788166" cy="1414013"/>
            <a:chOff x="5422790" y="4663372"/>
            <a:chExt cx="1788166" cy="1414013"/>
          </a:xfrm>
        </p:grpSpPr>
        <p:grpSp>
          <p:nvGrpSpPr>
            <p:cNvPr id="26" name="Groupe 25">
              <a:extLst>
                <a:ext uri="{FF2B5EF4-FFF2-40B4-BE49-F238E27FC236}">
                  <a16:creationId xmlns:a16="http://schemas.microsoft.com/office/drawing/2014/main" id="{032635FE-55FC-4045-B45E-098900072D66}"/>
                </a:ext>
              </a:extLst>
            </p:cNvPr>
            <p:cNvGrpSpPr/>
            <p:nvPr/>
          </p:nvGrpSpPr>
          <p:grpSpPr>
            <a:xfrm>
              <a:off x="5492692" y="4845438"/>
              <a:ext cx="1629387" cy="1203445"/>
              <a:chOff x="4468280" y="4788932"/>
              <a:chExt cx="1629387" cy="1203445"/>
            </a:xfrm>
          </p:grpSpPr>
          <p:pic>
            <p:nvPicPr>
              <p:cNvPr id="28" name="Image 27">
                <a:extLst>
                  <a:ext uri="{FF2B5EF4-FFF2-40B4-BE49-F238E27FC236}">
                    <a16:creationId xmlns:a16="http://schemas.microsoft.com/office/drawing/2014/main" id="{97DC7B31-8025-47FC-8677-27B718C492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468280" y="4832408"/>
                <a:ext cx="886730" cy="603389"/>
              </a:xfrm>
              <a:prstGeom prst="ellipse">
                <a:avLst/>
              </a:prstGeom>
              <a:ln>
                <a:noFill/>
              </a:ln>
              <a:effectLst>
                <a:softEdge rad="112500"/>
              </a:effectLst>
            </p:spPr>
          </p:pic>
          <p:pic>
            <p:nvPicPr>
              <p:cNvPr id="29" name="Image 28">
                <a:extLst>
                  <a:ext uri="{FF2B5EF4-FFF2-40B4-BE49-F238E27FC236}">
                    <a16:creationId xmlns:a16="http://schemas.microsoft.com/office/drawing/2014/main" id="{98EFD243-2537-44FF-A7CE-E0B975D875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5214" y="4788932"/>
                <a:ext cx="1043148" cy="385163"/>
              </a:xfrm>
              <a:prstGeom prst="ellipse">
                <a:avLst/>
              </a:prstGeom>
            </p:spPr>
          </p:pic>
          <p:pic>
            <p:nvPicPr>
              <p:cNvPr id="30" name="Image 29">
                <a:extLst>
                  <a:ext uri="{FF2B5EF4-FFF2-40B4-BE49-F238E27FC236}">
                    <a16:creationId xmlns:a16="http://schemas.microsoft.com/office/drawing/2014/main" id="{45269C06-9255-4B9C-93A0-1C82E21C5E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06715" y="5378590"/>
                <a:ext cx="766470" cy="613787"/>
              </a:xfrm>
              <a:prstGeom prst="ellipse">
                <a:avLst/>
              </a:prstGeom>
              <a:ln>
                <a:noFill/>
              </a:ln>
              <a:effectLst>
                <a:softEdge rad="112500"/>
              </a:effectLst>
            </p:spPr>
          </p:pic>
          <p:pic>
            <p:nvPicPr>
              <p:cNvPr id="31" name="Image 30">
                <a:extLst>
                  <a:ext uri="{FF2B5EF4-FFF2-40B4-BE49-F238E27FC236}">
                    <a16:creationId xmlns:a16="http://schemas.microsoft.com/office/drawing/2014/main" id="{CB275A7D-3564-4166-AD3A-195E0D06451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203022" y="5174095"/>
                <a:ext cx="894645" cy="484928"/>
              </a:xfrm>
              <a:prstGeom prst="ellipse">
                <a:avLst/>
              </a:prstGeom>
            </p:spPr>
          </p:pic>
        </p:grpSp>
        <p:sp>
          <p:nvSpPr>
            <p:cNvPr id="32" name="Ellipse 31">
              <a:extLst>
                <a:ext uri="{FF2B5EF4-FFF2-40B4-BE49-F238E27FC236}">
                  <a16:creationId xmlns:a16="http://schemas.microsoft.com/office/drawing/2014/main" id="{52D96C0B-A046-4CF9-BFD3-B0668198DBF1}"/>
                </a:ext>
              </a:extLst>
            </p:cNvPr>
            <p:cNvSpPr/>
            <p:nvPr/>
          </p:nvSpPr>
          <p:spPr>
            <a:xfrm>
              <a:off x="5422790" y="4663372"/>
              <a:ext cx="1788166" cy="1414013"/>
            </a:xfrm>
            <a:prstGeom prst="ellipse">
              <a:avLst/>
            </a:prstGeom>
            <a:noFill/>
            <a:ln>
              <a:solidFill>
                <a:srgbClr val="DED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ZoneTexte 19">
            <a:extLst>
              <a:ext uri="{FF2B5EF4-FFF2-40B4-BE49-F238E27FC236}">
                <a16:creationId xmlns:a16="http://schemas.microsoft.com/office/drawing/2014/main" id="{85916EB7-258A-4799-B88B-D45E2C656CB0}"/>
              </a:ext>
            </a:extLst>
          </p:cNvPr>
          <p:cNvSpPr txBox="1"/>
          <p:nvPr/>
        </p:nvSpPr>
        <p:spPr>
          <a:xfrm>
            <a:off x="7895645" y="3962095"/>
            <a:ext cx="3775044" cy="307777"/>
          </a:xfrm>
          <a:prstGeom prst="rect">
            <a:avLst/>
          </a:prstGeom>
          <a:solidFill>
            <a:srgbClr val="DED8FD">
              <a:alpha val="43922"/>
            </a:srgbClr>
          </a:solidFill>
        </p:spPr>
        <p:txBody>
          <a:bodyPr wrap="square" rtlCol="0">
            <a:spAutoFit/>
          </a:bodyPr>
          <a:lstStyle/>
          <a:p>
            <a:pPr algn="ctr" fontAlgn="ctr"/>
            <a:r>
              <a:rPr lang="en-US" sz="1400" b="0" i="0" dirty="0" err="1">
                <a:solidFill>
                  <a:srgbClr val="505050"/>
                </a:solidFill>
                <a:effectLst/>
                <a:latin typeface="Roboto Light" panose="02000000000000000000" pitchFamily="2" charset="0"/>
                <a:ea typeface="Roboto Light" panose="02000000000000000000" pitchFamily="2" charset="0"/>
              </a:rPr>
              <a:t>Customised</a:t>
            </a:r>
            <a:r>
              <a:rPr lang="en-US" sz="1400" b="0" i="0" dirty="0">
                <a:solidFill>
                  <a:srgbClr val="505050"/>
                </a:solidFill>
                <a:effectLst/>
                <a:latin typeface="Roboto Light" panose="02000000000000000000" pitchFamily="2" charset="0"/>
                <a:ea typeface="Roboto Light" panose="02000000000000000000" pitchFamily="2" charset="0"/>
              </a:rPr>
              <a:t> professional mask</a:t>
            </a:r>
          </a:p>
        </p:txBody>
      </p:sp>
      <p:pic>
        <p:nvPicPr>
          <p:cNvPr id="4" name="Image 3" descr="Une image contenant personne, baiser, Amour, Visage humain&#10;&#10;Description générée automatiquement">
            <a:extLst>
              <a:ext uri="{FF2B5EF4-FFF2-40B4-BE49-F238E27FC236}">
                <a16:creationId xmlns:a16="http://schemas.microsoft.com/office/drawing/2014/main" id="{63B6DDF3-A9E0-4E67-84EC-B12C3586F09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903341" y="1960049"/>
            <a:ext cx="5151245" cy="1594556"/>
          </a:xfrm>
          <a:prstGeom prst="rect">
            <a:avLst/>
          </a:prstGeom>
        </p:spPr>
      </p:pic>
      <p:grpSp>
        <p:nvGrpSpPr>
          <p:cNvPr id="14" name="Groupe 13">
            <a:extLst>
              <a:ext uri="{FF2B5EF4-FFF2-40B4-BE49-F238E27FC236}">
                <a16:creationId xmlns:a16="http://schemas.microsoft.com/office/drawing/2014/main" id="{FF795A71-6D30-4BB6-B7C5-606D54C6F5E5}"/>
              </a:ext>
            </a:extLst>
          </p:cNvPr>
          <p:cNvGrpSpPr/>
          <p:nvPr/>
        </p:nvGrpSpPr>
        <p:grpSpPr>
          <a:xfrm>
            <a:off x="7895645" y="3433160"/>
            <a:ext cx="4070704" cy="3176604"/>
            <a:chOff x="7450372" y="3119979"/>
            <a:chExt cx="4070704" cy="3176604"/>
          </a:xfrm>
        </p:grpSpPr>
        <p:pic>
          <p:nvPicPr>
            <p:cNvPr id="5" name="Picture 4" descr="Detoure">
              <a:extLst>
                <a:ext uri="{FF2B5EF4-FFF2-40B4-BE49-F238E27FC236}">
                  <a16:creationId xmlns:a16="http://schemas.microsoft.com/office/drawing/2014/main" id="{6FB02036-049D-49A6-A2B9-0070D51DB3D1}"/>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450372" y="3880902"/>
              <a:ext cx="2795421" cy="1957499"/>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que 6" descr="Cuillère avec un remplissage uni">
              <a:extLst>
                <a:ext uri="{FF2B5EF4-FFF2-40B4-BE49-F238E27FC236}">
                  <a16:creationId xmlns:a16="http://schemas.microsoft.com/office/drawing/2014/main" id="{8358BDC4-5DBD-4164-942C-DABC57A1B65D}"/>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4241111">
              <a:off x="9839055" y="5221533"/>
              <a:ext cx="876978" cy="876978"/>
            </a:xfrm>
            <a:prstGeom prst="rect">
              <a:avLst/>
            </a:prstGeom>
          </p:spPr>
        </p:pic>
        <p:grpSp>
          <p:nvGrpSpPr>
            <p:cNvPr id="8" name="Groupe 7">
              <a:extLst>
                <a:ext uri="{FF2B5EF4-FFF2-40B4-BE49-F238E27FC236}">
                  <a16:creationId xmlns:a16="http://schemas.microsoft.com/office/drawing/2014/main" id="{CA05C810-FC42-4322-9B1E-2FA39F1FD13C}"/>
                </a:ext>
              </a:extLst>
            </p:cNvPr>
            <p:cNvGrpSpPr/>
            <p:nvPr/>
          </p:nvGrpSpPr>
          <p:grpSpPr>
            <a:xfrm>
              <a:off x="8277033" y="5493306"/>
              <a:ext cx="1276953" cy="803277"/>
              <a:chOff x="7515314" y="5651501"/>
              <a:chExt cx="1542897" cy="1094706"/>
            </a:xfrm>
          </p:grpSpPr>
          <p:pic>
            <p:nvPicPr>
              <p:cNvPr id="9" name="Picture 4">
                <a:extLst>
                  <a:ext uri="{FF2B5EF4-FFF2-40B4-BE49-F238E27FC236}">
                    <a16:creationId xmlns:a16="http://schemas.microsoft.com/office/drawing/2014/main" id="{4AA375D8-1728-4DDC-834D-3C9E61EDB1E7}"/>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319364" y="5809239"/>
                <a:ext cx="738847" cy="4644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FE5F4695-9542-4DE8-A3F4-79C79B28FA43}"/>
                  </a:ext>
                </a:extLst>
              </p:cNvPr>
              <p:cNvPicPr>
                <a:picLocks noChangeAspect="1" noChangeArrowheads="1"/>
              </p:cNvPicPr>
              <p:nvPr/>
            </p:nvPicPr>
            <p:blipFill>
              <a:blip r:embed="rId12" cstate="email">
                <a:duotone>
                  <a:prstClr val="black"/>
                  <a:srgbClr val="B1A7CF">
                    <a:tint val="45000"/>
                    <a:satMod val="400000"/>
                  </a:srgbClr>
                </a:duotone>
                <a:extLst>
                  <a:ext uri="{28A0092B-C50C-407E-A947-70E740481C1C}">
                    <a14:useLocalDpi xmlns:a14="http://schemas.microsoft.com/office/drawing/2010/main"/>
                  </a:ext>
                </a:extLst>
              </a:blip>
              <a:srcRect/>
              <a:stretch>
                <a:fillRect/>
              </a:stretch>
            </p:blipFill>
            <p:spPr bwMode="auto">
              <a:xfrm>
                <a:off x="8446603" y="6202435"/>
                <a:ext cx="484368" cy="5437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a:extLst>
                  <a:ext uri="{FF2B5EF4-FFF2-40B4-BE49-F238E27FC236}">
                    <a16:creationId xmlns:a16="http://schemas.microsoft.com/office/drawing/2014/main" id="{925C2646-1B31-4B08-9DC9-8DE82F111A49}"/>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515314" y="5651501"/>
                <a:ext cx="725690" cy="7256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a:extLst>
                  <a:ext uri="{FF2B5EF4-FFF2-40B4-BE49-F238E27FC236}">
                    <a16:creationId xmlns:a16="http://schemas.microsoft.com/office/drawing/2014/main" id="{34B878E5-7DD7-4806-8EAD-BABB64D5D0B8}"/>
                  </a:ext>
                </a:extLst>
              </p:cNvPr>
              <p:cNvPicPr>
                <a:picLocks noChangeAspect="1" noChangeArrowheads="1"/>
              </p:cNvPicPr>
              <p:nvPr/>
            </p:nvPicPr>
            <p:blipFill>
              <a:blip r:embed="rId12" cstate="email">
                <a:duotone>
                  <a:prstClr val="black"/>
                  <a:srgbClr val="B1A7CF">
                    <a:tint val="45000"/>
                    <a:satMod val="400000"/>
                  </a:srgbClr>
                </a:duotone>
                <a:extLst>
                  <a:ext uri="{28A0092B-C50C-407E-A947-70E740481C1C}">
                    <a14:useLocalDpi xmlns:a14="http://schemas.microsoft.com/office/drawing/2010/main"/>
                  </a:ext>
                </a:extLst>
              </a:blip>
              <a:srcRect/>
              <a:stretch>
                <a:fillRect/>
              </a:stretch>
            </p:blipFill>
            <p:spPr bwMode="auto">
              <a:xfrm>
                <a:off x="7635975" y="6174045"/>
                <a:ext cx="484368" cy="543772"/>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Graphique 12" descr="Badge à suivre contour">
              <a:extLst>
                <a:ext uri="{FF2B5EF4-FFF2-40B4-BE49-F238E27FC236}">
                  <a16:creationId xmlns:a16="http://schemas.microsoft.com/office/drawing/2014/main" id="{8D7FD42B-A5DC-4031-827A-3291DAF9D6DA}"/>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193673" y="5020655"/>
              <a:ext cx="472651" cy="472651"/>
            </a:xfrm>
            <a:prstGeom prst="rect">
              <a:avLst/>
            </a:prstGeom>
          </p:spPr>
        </p:pic>
        <p:pic>
          <p:nvPicPr>
            <p:cNvPr id="3074" name="Picture 2">
              <a:extLst>
                <a:ext uri="{FF2B5EF4-FFF2-40B4-BE49-F238E27FC236}">
                  <a16:creationId xmlns:a16="http://schemas.microsoft.com/office/drawing/2014/main" id="{EF850EB7-62A3-4D4D-9D23-54906C904519}"/>
                </a:ext>
              </a:extLst>
            </p:cNvPr>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p:blipFill>
          <p:spPr bwMode="auto">
            <a:xfrm>
              <a:off x="10515815" y="3119979"/>
              <a:ext cx="1005261" cy="297709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6" name="Connecteur : en arc 15">
            <a:extLst>
              <a:ext uri="{FF2B5EF4-FFF2-40B4-BE49-F238E27FC236}">
                <a16:creationId xmlns:a16="http://schemas.microsoft.com/office/drawing/2014/main" id="{0B8FDE74-AABA-4EA0-A427-B0D2CA9ABA3C}"/>
              </a:ext>
            </a:extLst>
          </p:cNvPr>
          <p:cNvCxnSpPr>
            <a:cxnSpLocks/>
          </p:cNvCxnSpPr>
          <p:nvPr/>
        </p:nvCxnSpPr>
        <p:spPr>
          <a:xfrm rot="10800000">
            <a:off x="3164620" y="2128200"/>
            <a:ext cx="540688" cy="481845"/>
          </a:xfrm>
          <a:prstGeom prst="curvedConnector3">
            <a:avLst>
              <a:gd name="adj1" fmla="val 50000"/>
            </a:avLst>
          </a:prstGeom>
          <a:ln>
            <a:solidFill>
              <a:srgbClr val="D0C9F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 en arc 16">
            <a:extLst>
              <a:ext uri="{FF2B5EF4-FFF2-40B4-BE49-F238E27FC236}">
                <a16:creationId xmlns:a16="http://schemas.microsoft.com/office/drawing/2014/main" id="{70116480-0070-4FBD-BD55-1AE928FDCD08}"/>
              </a:ext>
            </a:extLst>
          </p:cNvPr>
          <p:cNvCxnSpPr>
            <a:cxnSpLocks/>
          </p:cNvCxnSpPr>
          <p:nvPr/>
        </p:nvCxnSpPr>
        <p:spPr>
          <a:xfrm>
            <a:off x="6798365" y="3619287"/>
            <a:ext cx="962269" cy="942812"/>
          </a:xfrm>
          <a:prstGeom prst="curvedConnector3">
            <a:avLst>
              <a:gd name="adj1" fmla="val 50000"/>
            </a:avLst>
          </a:prstGeom>
          <a:ln>
            <a:solidFill>
              <a:srgbClr val="D0C9F1"/>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8D0FBF8F-3206-4AF3-8623-72C97F7FBD79}"/>
              </a:ext>
            </a:extLst>
          </p:cNvPr>
          <p:cNvSpPr txBox="1"/>
          <p:nvPr/>
        </p:nvSpPr>
        <p:spPr>
          <a:xfrm>
            <a:off x="855265" y="1528762"/>
            <a:ext cx="2484282" cy="523220"/>
          </a:xfrm>
          <a:prstGeom prst="rect">
            <a:avLst/>
          </a:prstGeom>
          <a:solidFill>
            <a:srgbClr val="DED8FD">
              <a:alpha val="43922"/>
            </a:srgbClr>
          </a:solidFill>
        </p:spPr>
        <p:txBody>
          <a:bodyPr wrap="square" rtlCol="0">
            <a:spAutoFit/>
          </a:bodyPr>
          <a:lstStyle/>
          <a:p>
            <a:pPr algn="ctr" fontAlgn="ctr"/>
            <a:r>
              <a:rPr lang="en-US" sz="1400" b="0" i="0" dirty="0">
                <a:solidFill>
                  <a:srgbClr val="505050"/>
                </a:solidFill>
                <a:effectLst/>
                <a:latin typeface="Roboto Light" panose="02000000000000000000" pitchFamily="2" charset="0"/>
                <a:ea typeface="Roboto Light" panose="02000000000000000000" pitchFamily="2" charset="0"/>
              </a:rPr>
              <a:t>Ideal after weather extremes, </a:t>
            </a:r>
            <a:r>
              <a:rPr lang="en-US" sz="1400" b="0" i="0" dirty="0" err="1">
                <a:solidFill>
                  <a:srgbClr val="505050"/>
                </a:solidFill>
                <a:effectLst/>
                <a:latin typeface="Roboto Light" panose="02000000000000000000" pitchFamily="2" charset="0"/>
                <a:ea typeface="Roboto Light" panose="02000000000000000000" pitchFamily="2" charset="0"/>
              </a:rPr>
              <a:t>i.e</a:t>
            </a:r>
            <a:r>
              <a:rPr lang="en-US" sz="1400" b="0" i="0" dirty="0">
                <a:solidFill>
                  <a:srgbClr val="505050"/>
                </a:solidFill>
                <a:effectLst/>
                <a:latin typeface="Roboto Light" panose="02000000000000000000" pitchFamily="2" charset="0"/>
                <a:ea typeface="Roboto Light" panose="02000000000000000000" pitchFamily="2" charset="0"/>
              </a:rPr>
              <a:t> sun, cold, wind </a:t>
            </a:r>
            <a:r>
              <a:rPr lang="en-US" sz="1400" b="0" i="0" dirty="0" err="1">
                <a:solidFill>
                  <a:srgbClr val="505050"/>
                </a:solidFill>
                <a:effectLst/>
                <a:latin typeface="Roboto Light" panose="02000000000000000000" pitchFamily="2" charset="0"/>
                <a:ea typeface="Roboto Light" panose="02000000000000000000" pitchFamily="2" charset="0"/>
              </a:rPr>
              <a:t>etc</a:t>
            </a:r>
            <a:endParaRPr lang="en-US" sz="1400" b="0" i="0" dirty="0">
              <a:solidFill>
                <a:srgbClr val="505050"/>
              </a:solidFill>
              <a:effectLst/>
              <a:latin typeface="Roboto Light" panose="02000000000000000000" pitchFamily="2" charset="0"/>
              <a:ea typeface="Roboto Light" panose="02000000000000000000" pitchFamily="2" charset="0"/>
            </a:endParaRPr>
          </a:p>
        </p:txBody>
      </p:sp>
      <p:sp>
        <p:nvSpPr>
          <p:cNvPr id="24" name="ZoneTexte 23">
            <a:extLst>
              <a:ext uri="{FF2B5EF4-FFF2-40B4-BE49-F238E27FC236}">
                <a16:creationId xmlns:a16="http://schemas.microsoft.com/office/drawing/2014/main" id="{3614A11A-9879-421B-A67B-F46B4A09FF0A}"/>
              </a:ext>
            </a:extLst>
          </p:cNvPr>
          <p:cNvSpPr txBox="1"/>
          <p:nvPr/>
        </p:nvSpPr>
        <p:spPr>
          <a:xfrm>
            <a:off x="447645" y="3096067"/>
            <a:ext cx="2484282" cy="523220"/>
          </a:xfrm>
          <a:prstGeom prst="rect">
            <a:avLst/>
          </a:prstGeom>
          <a:solidFill>
            <a:srgbClr val="DED8FD">
              <a:alpha val="43922"/>
            </a:srgbClr>
          </a:solidFill>
        </p:spPr>
        <p:txBody>
          <a:bodyPr wrap="square" rtlCol="0">
            <a:spAutoFit/>
          </a:bodyPr>
          <a:lstStyle/>
          <a:p>
            <a:pPr algn="ctr" fontAlgn="ctr"/>
            <a:r>
              <a:rPr lang="en-US" sz="1400" b="0" i="0" dirty="0">
                <a:solidFill>
                  <a:srgbClr val="505050"/>
                </a:solidFill>
                <a:effectLst/>
                <a:latin typeface="Roboto Light" panose="02000000000000000000" pitchFamily="2" charset="0"/>
                <a:ea typeface="Roboto Light" panose="02000000000000000000" pitchFamily="2" charset="0"/>
              </a:rPr>
              <a:t>For all dry, very dry skin and over-treated skin</a:t>
            </a:r>
          </a:p>
        </p:txBody>
      </p:sp>
      <p:cxnSp>
        <p:nvCxnSpPr>
          <p:cNvPr id="25" name="Connecteur : en arc 24">
            <a:extLst>
              <a:ext uri="{FF2B5EF4-FFF2-40B4-BE49-F238E27FC236}">
                <a16:creationId xmlns:a16="http://schemas.microsoft.com/office/drawing/2014/main" id="{85A3A13E-A60A-480D-8E14-16241E57FB41}"/>
              </a:ext>
            </a:extLst>
          </p:cNvPr>
          <p:cNvCxnSpPr>
            <a:cxnSpLocks/>
          </p:cNvCxnSpPr>
          <p:nvPr/>
        </p:nvCxnSpPr>
        <p:spPr>
          <a:xfrm rot="10800000" flipV="1">
            <a:off x="3101621" y="3091891"/>
            <a:ext cx="657035" cy="158063"/>
          </a:xfrm>
          <a:prstGeom prst="curvedConnector3">
            <a:avLst>
              <a:gd name="adj1" fmla="val 50000"/>
            </a:avLst>
          </a:prstGeom>
          <a:ln>
            <a:solidFill>
              <a:srgbClr val="D0C9F1"/>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432A936C-0AB8-4F3B-B465-432F5D3897E6}"/>
              </a:ext>
            </a:extLst>
          </p:cNvPr>
          <p:cNvSpPr txBox="1"/>
          <p:nvPr/>
        </p:nvSpPr>
        <p:spPr>
          <a:xfrm>
            <a:off x="2281394" y="4708252"/>
            <a:ext cx="4711338" cy="1384995"/>
          </a:xfrm>
          <a:prstGeom prst="rect">
            <a:avLst/>
          </a:prstGeom>
          <a:solidFill>
            <a:srgbClr val="DED8FD">
              <a:alpha val="43922"/>
            </a:srgbClr>
          </a:solidFill>
        </p:spPr>
        <p:txBody>
          <a:bodyPr wrap="square" rtlCol="0">
            <a:spAutoFit/>
          </a:bodyPr>
          <a:lstStyle/>
          <a:p>
            <a:pPr marL="285750" indent="-285750" algn="just" fontAlgn="ctr">
              <a:lnSpc>
                <a:spcPct val="150000"/>
              </a:lnSpc>
              <a:buFont typeface="Wingdings" panose="05000000000000000000" pitchFamily="2" charset="2"/>
              <a:buChar char="ü"/>
            </a:pPr>
            <a:r>
              <a:rPr lang="en-US" sz="1400" b="0" i="0" dirty="0">
                <a:solidFill>
                  <a:srgbClr val="505050"/>
                </a:solidFill>
                <a:effectLst/>
                <a:latin typeface="Roboto Light" panose="02000000000000000000" pitchFamily="2" charset="0"/>
                <a:ea typeface="Roboto Light" panose="02000000000000000000" pitchFamily="2" charset="0"/>
              </a:rPr>
              <a:t>Intensely nourishes thanks to organic Inca </a:t>
            </a:r>
            <a:r>
              <a:rPr lang="en-US" sz="1400" b="0" i="0" dirty="0" err="1">
                <a:solidFill>
                  <a:srgbClr val="505050"/>
                </a:solidFill>
                <a:effectLst/>
                <a:latin typeface="Roboto Light" panose="02000000000000000000" pitchFamily="2" charset="0"/>
                <a:ea typeface="Roboto Light" panose="02000000000000000000" pitchFamily="2" charset="0"/>
              </a:rPr>
              <a:t>Inci</a:t>
            </a:r>
            <a:r>
              <a:rPr lang="en-US" sz="1400" b="0" i="0" dirty="0">
                <a:solidFill>
                  <a:srgbClr val="505050"/>
                </a:solidFill>
                <a:effectLst/>
                <a:latin typeface="Roboto Light" panose="02000000000000000000" pitchFamily="2" charset="0"/>
                <a:ea typeface="Roboto Light" panose="02000000000000000000" pitchFamily="2" charset="0"/>
              </a:rPr>
              <a:t> oil</a:t>
            </a:r>
          </a:p>
          <a:p>
            <a:pPr marL="285750" indent="-285750" algn="just" fontAlgn="ctr">
              <a:lnSpc>
                <a:spcPct val="150000"/>
              </a:lnSpc>
              <a:buFont typeface="Wingdings" panose="05000000000000000000" pitchFamily="2" charset="2"/>
              <a:buChar char="ü"/>
            </a:pPr>
            <a:r>
              <a:rPr lang="en-US" sz="1400" dirty="0">
                <a:solidFill>
                  <a:srgbClr val="505050"/>
                </a:solidFill>
                <a:latin typeface="Roboto Light" panose="02000000000000000000" pitchFamily="2" charset="0"/>
                <a:ea typeface="Roboto Light" panose="02000000000000000000" pitchFamily="2" charset="0"/>
              </a:rPr>
              <a:t>Soothes feelings of tightness and irritation</a:t>
            </a:r>
          </a:p>
          <a:p>
            <a:pPr marL="285750" indent="-285750" algn="just" fontAlgn="ctr">
              <a:lnSpc>
                <a:spcPct val="150000"/>
              </a:lnSpc>
              <a:buFont typeface="Wingdings" panose="05000000000000000000" pitchFamily="2" charset="2"/>
              <a:buChar char="ü"/>
            </a:pPr>
            <a:r>
              <a:rPr lang="en-US" sz="1400" b="0" i="0" dirty="0">
                <a:solidFill>
                  <a:srgbClr val="505050"/>
                </a:solidFill>
                <a:effectLst/>
                <a:latin typeface="Roboto Light" panose="02000000000000000000" pitchFamily="2" charset="0"/>
                <a:ea typeface="Roboto Light" panose="02000000000000000000" pitchFamily="2" charset="0"/>
              </a:rPr>
              <a:t>Repairs the skin and boosts skin’s natural </a:t>
            </a:r>
            <a:r>
              <a:rPr lang="en-US" sz="1400" b="0" i="0" dirty="0" err="1">
                <a:solidFill>
                  <a:srgbClr val="505050"/>
                </a:solidFill>
                <a:effectLst/>
                <a:latin typeface="Roboto Light" panose="02000000000000000000" pitchFamily="2" charset="0"/>
                <a:ea typeface="Roboto Light" panose="02000000000000000000" pitchFamily="2" charset="0"/>
              </a:rPr>
              <a:t>defences</a:t>
            </a:r>
            <a:endParaRPr lang="en-US" sz="1400" b="0" i="0" dirty="0">
              <a:solidFill>
                <a:srgbClr val="505050"/>
              </a:solidFill>
              <a:effectLst/>
              <a:latin typeface="Roboto Light" panose="02000000000000000000" pitchFamily="2" charset="0"/>
              <a:ea typeface="Roboto Light" panose="02000000000000000000" pitchFamily="2" charset="0"/>
            </a:endParaRPr>
          </a:p>
          <a:p>
            <a:pPr marL="285750" indent="-285750" algn="just" fontAlgn="ctr">
              <a:lnSpc>
                <a:spcPct val="150000"/>
              </a:lnSpc>
              <a:buFont typeface="Wingdings" panose="05000000000000000000" pitchFamily="2" charset="2"/>
              <a:buChar char="ü"/>
            </a:pPr>
            <a:r>
              <a:rPr lang="en-US" sz="1400" b="0" i="0" dirty="0">
                <a:solidFill>
                  <a:srgbClr val="505050"/>
                </a:solidFill>
                <a:effectLst/>
                <a:latin typeface="Roboto Light" panose="02000000000000000000" pitchFamily="2" charset="0"/>
                <a:ea typeface="Roboto Light" panose="02000000000000000000" pitchFamily="2" charset="0"/>
              </a:rPr>
              <a:t>Protects the skin</a:t>
            </a:r>
          </a:p>
        </p:txBody>
      </p:sp>
      <p:cxnSp>
        <p:nvCxnSpPr>
          <p:cNvPr id="35" name="Connecteur : en arc 34">
            <a:extLst>
              <a:ext uri="{FF2B5EF4-FFF2-40B4-BE49-F238E27FC236}">
                <a16:creationId xmlns:a16="http://schemas.microsoft.com/office/drawing/2014/main" id="{3B1B59E1-DDDE-43E1-BC3A-AC408CD5CA6F}"/>
              </a:ext>
            </a:extLst>
          </p:cNvPr>
          <p:cNvCxnSpPr>
            <a:cxnSpLocks/>
          </p:cNvCxnSpPr>
          <p:nvPr/>
        </p:nvCxnSpPr>
        <p:spPr>
          <a:xfrm rot="5400000">
            <a:off x="4138731" y="4024203"/>
            <a:ext cx="786472" cy="222084"/>
          </a:xfrm>
          <a:prstGeom prst="curvedConnector3">
            <a:avLst>
              <a:gd name="adj1" fmla="val 50000"/>
            </a:avLst>
          </a:prstGeom>
          <a:ln>
            <a:solidFill>
              <a:srgbClr val="D0C9F1"/>
            </a:solidFill>
            <a:tailEnd type="triangle"/>
          </a:ln>
        </p:spPr>
        <p:style>
          <a:lnRef idx="1">
            <a:schemeClr val="accent1"/>
          </a:lnRef>
          <a:fillRef idx="0">
            <a:schemeClr val="accent1"/>
          </a:fillRef>
          <a:effectRef idx="0">
            <a:schemeClr val="accent1"/>
          </a:effectRef>
          <a:fontRef idx="minor">
            <a:schemeClr val="tx1"/>
          </a:fontRef>
        </p:style>
      </p:cxnSp>
      <p:sp>
        <p:nvSpPr>
          <p:cNvPr id="34" name="Titre 2">
            <a:extLst>
              <a:ext uri="{FF2B5EF4-FFF2-40B4-BE49-F238E27FC236}">
                <a16:creationId xmlns:a16="http://schemas.microsoft.com/office/drawing/2014/main" id="{305FB88D-E02D-4CFD-A850-CB2AED2B3CAA}"/>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NUTRILESSENCE</a:t>
            </a:r>
            <a:endParaRPr lang="fr-FR" sz="40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148827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Visage humain, capture d’écran, affiche&#10;&#10;Description générée automatiquement">
            <a:extLst>
              <a:ext uri="{FF2B5EF4-FFF2-40B4-BE49-F238E27FC236}">
                <a16:creationId xmlns:a16="http://schemas.microsoft.com/office/drawing/2014/main" id="{558AD39E-E345-4149-A235-95455BFE08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9319" y="220337"/>
            <a:ext cx="4536764" cy="6417325"/>
          </a:xfrm>
          <a:prstGeom prst="rect">
            <a:avLst/>
          </a:prstGeom>
        </p:spPr>
      </p:pic>
    </p:spTree>
    <p:extLst>
      <p:ext uri="{BB962C8B-B14F-4D97-AF65-F5344CB8AC3E}">
        <p14:creationId xmlns:p14="http://schemas.microsoft.com/office/powerpoint/2010/main" val="4123793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587208-FF00-4FFF-8733-7693D73801C7}"/>
              </a:ext>
            </a:extLst>
          </p:cNvPr>
          <p:cNvSpPr/>
          <p:nvPr/>
        </p:nvSpPr>
        <p:spPr>
          <a:xfrm>
            <a:off x="1689786" y="1528762"/>
            <a:ext cx="8784718" cy="523220"/>
          </a:xfrm>
          <a:prstGeom prst="rect">
            <a:avLst/>
          </a:prstGeom>
        </p:spPr>
        <p:txBody>
          <a:bodyPr wrap="square">
            <a:spAutoFit/>
          </a:bodyPr>
          <a:lstStyle/>
          <a:p>
            <a:pPr algn="ctr">
              <a:defRPr/>
            </a:pPr>
            <a:r>
              <a:rPr lang="en-US" sz="1400" dirty="0">
                <a:solidFill>
                  <a:prstClr val="black"/>
                </a:solidFill>
                <a:latin typeface="Roboto Light" panose="02000000000000000000" pitchFamily="2" charset="0"/>
                <a:ea typeface="Roboto Light" panose="02000000000000000000" pitchFamily="2" charset="0"/>
              </a:rPr>
              <a:t>EXTRA TIPS</a:t>
            </a:r>
          </a:p>
          <a:p>
            <a:pPr algn="ctr">
              <a:defRPr/>
            </a:pPr>
            <a:r>
              <a:rPr lang="en-US" sz="1400" dirty="0">
                <a:solidFill>
                  <a:prstClr val="black"/>
                </a:solidFill>
                <a:latin typeface="Roboto Light" panose="02000000000000000000" pitchFamily="2" charset="0"/>
                <a:ea typeface="Roboto Light" panose="02000000000000000000" pitchFamily="2" charset="0"/>
              </a:rPr>
              <a:t>In addition to cosmetics, you can combat dry skin with food</a:t>
            </a:r>
          </a:p>
        </p:txBody>
      </p:sp>
      <p:graphicFrame>
        <p:nvGraphicFramePr>
          <p:cNvPr id="4" name="Tableau 3">
            <a:extLst>
              <a:ext uri="{FF2B5EF4-FFF2-40B4-BE49-F238E27FC236}">
                <a16:creationId xmlns:a16="http://schemas.microsoft.com/office/drawing/2014/main" id="{03718CAB-D33F-404C-B0BF-5334D209FCCF}"/>
              </a:ext>
            </a:extLst>
          </p:cNvPr>
          <p:cNvGraphicFramePr>
            <a:graphicFrameLocks noGrp="1"/>
          </p:cNvGraphicFramePr>
          <p:nvPr>
            <p:extLst>
              <p:ext uri="{D42A27DB-BD31-4B8C-83A1-F6EECF244321}">
                <p14:modId xmlns:p14="http://schemas.microsoft.com/office/powerpoint/2010/main" val="1995768244"/>
              </p:ext>
            </p:extLst>
          </p:nvPr>
        </p:nvGraphicFramePr>
        <p:xfrm>
          <a:off x="1689786" y="2488683"/>
          <a:ext cx="8326084" cy="3162379"/>
        </p:xfrm>
        <a:graphic>
          <a:graphicData uri="http://schemas.openxmlformats.org/drawingml/2006/table">
            <a:tbl>
              <a:tblPr firstRow="1" bandRow="1">
                <a:tableStyleId>{D27102A9-8310-4765-A935-A1911B00CA55}</a:tableStyleId>
              </a:tblPr>
              <a:tblGrid>
                <a:gridCol w="1692457">
                  <a:extLst>
                    <a:ext uri="{9D8B030D-6E8A-4147-A177-3AD203B41FA5}">
                      <a16:colId xmlns:a16="http://schemas.microsoft.com/office/drawing/2014/main" val="20000"/>
                    </a:ext>
                  </a:extLst>
                </a:gridCol>
                <a:gridCol w="6633627">
                  <a:extLst>
                    <a:ext uri="{9D8B030D-6E8A-4147-A177-3AD203B41FA5}">
                      <a16:colId xmlns:a16="http://schemas.microsoft.com/office/drawing/2014/main" val="20001"/>
                    </a:ext>
                  </a:extLst>
                </a:gridCol>
              </a:tblGrid>
              <a:tr h="1089739">
                <a:tc>
                  <a:txBody>
                    <a:bodyPr/>
                    <a:lstStyle/>
                    <a:p>
                      <a:r>
                        <a:rPr lang="fr-FR" sz="1600" b="0" dirty="0">
                          <a:solidFill>
                            <a:schemeClr val="tx1">
                              <a:lumMod val="75000"/>
                              <a:lumOff val="25000"/>
                            </a:schemeClr>
                          </a:solidFill>
                          <a:latin typeface="Roboto Light" panose="02000000000000000000" pitchFamily="2" charset="0"/>
                          <a:ea typeface="Roboto Light" panose="02000000000000000000" pitchFamily="2" charset="0"/>
                        </a:rPr>
                        <a:t>ZINC</a:t>
                      </a:r>
                      <a:endParaRPr lang="en-US" sz="1600" b="0" dirty="0">
                        <a:solidFill>
                          <a:schemeClr val="tx1">
                            <a:lumMod val="75000"/>
                            <a:lumOff val="25000"/>
                          </a:schemeClr>
                        </a:solidFill>
                        <a:latin typeface="Roboto Light" panose="02000000000000000000" pitchFamily="2" charset="0"/>
                        <a:ea typeface="Roboto Light" panose="02000000000000000000" pitchFamily="2" charset="0"/>
                      </a:endParaRPr>
                    </a:p>
                  </a:txBody>
                  <a:tcPr>
                    <a:lnB w="12700" cap="flat" cmpd="sng" algn="ctr">
                      <a:solidFill>
                        <a:srgbClr val="7030A0"/>
                      </a:solidFill>
                      <a:prstDash val="solid"/>
                      <a:round/>
                      <a:headEnd type="none" w="med" len="med"/>
                      <a:tailEnd type="none" w="med" len="med"/>
                    </a:lnB>
                    <a:solidFill>
                      <a:srgbClr val="FCF1E8"/>
                    </a:solidFill>
                  </a:tcPr>
                </a:tc>
                <a:tc>
                  <a:txBody>
                    <a:bodyPr/>
                    <a:lstStyle/>
                    <a:p>
                      <a:pPr marL="0" indent="0">
                        <a:defRPr/>
                      </a:pPr>
                      <a:r>
                        <a:rPr lang="en-US" sz="1600" b="0" kern="1200" dirty="0">
                          <a:solidFill>
                            <a:schemeClr val="tx1">
                              <a:lumMod val="75000"/>
                              <a:lumOff val="25000"/>
                            </a:schemeClr>
                          </a:solidFill>
                          <a:latin typeface="Roboto Light" panose="02000000000000000000" pitchFamily="2" charset="0"/>
                          <a:ea typeface="Roboto Light" panose="02000000000000000000" pitchFamily="2" charset="0"/>
                        </a:rPr>
                        <a:t>Reduces redness by reducing irritation and inflammation.</a:t>
                      </a:r>
                    </a:p>
                    <a:p>
                      <a:pPr marL="0" indent="0">
                        <a:defRPr/>
                      </a:pPr>
                      <a:r>
                        <a:rPr lang="en-US" sz="1600" b="0" kern="1200" dirty="0">
                          <a:solidFill>
                            <a:schemeClr val="tx1">
                              <a:lumMod val="75000"/>
                              <a:lumOff val="25000"/>
                            </a:schemeClr>
                          </a:solidFill>
                          <a:latin typeface="Roboto Light" panose="02000000000000000000" pitchFamily="2" charset="0"/>
                          <a:ea typeface="Roboto Light" panose="02000000000000000000" pitchFamily="2" charset="0"/>
                        </a:rPr>
                        <a:t>Fights oxidative stress by promoting cell regeneration through its antioxidant properties.</a:t>
                      </a:r>
                    </a:p>
                    <a:p>
                      <a:pPr marL="0" indent="0" algn="ctr">
                        <a:defRPr/>
                      </a:pPr>
                      <a:r>
                        <a:rPr lang="en-US" sz="1400" b="1" i="1" kern="1200" dirty="0">
                          <a:solidFill>
                            <a:schemeClr val="tx1">
                              <a:lumMod val="75000"/>
                              <a:lumOff val="25000"/>
                            </a:schemeClr>
                          </a:solidFill>
                          <a:latin typeface="Roboto Light" panose="02000000000000000000" pitchFamily="2" charset="0"/>
                          <a:ea typeface="Roboto Light" panose="02000000000000000000" pitchFamily="2" charset="0"/>
                          <a:cs typeface="+mn-cs"/>
                        </a:rPr>
                        <a:t>seafood (mainly oysters), red meat, cheese, chocolate powder and </a:t>
                      </a:r>
                      <a:r>
                        <a:rPr lang="en-US" sz="1400" b="1" i="1" kern="1200" dirty="0" err="1">
                          <a:solidFill>
                            <a:schemeClr val="tx1">
                              <a:lumMod val="75000"/>
                              <a:lumOff val="25000"/>
                            </a:schemeClr>
                          </a:solidFill>
                          <a:latin typeface="Roboto Light" panose="02000000000000000000" pitchFamily="2" charset="0"/>
                          <a:ea typeface="Roboto Light" panose="02000000000000000000" pitchFamily="2" charset="0"/>
                          <a:cs typeface="+mn-cs"/>
                        </a:rPr>
                        <a:t>wholemeal</a:t>
                      </a:r>
                      <a:r>
                        <a:rPr lang="en-US" sz="1400" b="1" i="1" kern="1200" dirty="0">
                          <a:solidFill>
                            <a:schemeClr val="tx1">
                              <a:lumMod val="75000"/>
                              <a:lumOff val="25000"/>
                            </a:schemeClr>
                          </a:solidFill>
                          <a:latin typeface="Roboto Light" panose="02000000000000000000" pitchFamily="2" charset="0"/>
                          <a:ea typeface="Roboto Light" panose="02000000000000000000" pitchFamily="2" charset="0"/>
                          <a:cs typeface="+mn-cs"/>
                        </a:rPr>
                        <a:t> bread</a:t>
                      </a:r>
                    </a:p>
                  </a:txBody>
                  <a:tcPr>
                    <a:lnB w="12700" cap="flat" cmpd="sng" algn="ctr">
                      <a:solidFill>
                        <a:srgbClr val="7030A0"/>
                      </a:solidFill>
                      <a:prstDash val="solid"/>
                      <a:round/>
                      <a:headEnd type="none" w="med" len="med"/>
                      <a:tailEnd type="none" w="med" len="med"/>
                    </a:lnB>
                    <a:solidFill>
                      <a:srgbClr val="FCF1E8"/>
                    </a:solidFill>
                  </a:tcPr>
                </a:tc>
                <a:extLst>
                  <a:ext uri="{0D108BD9-81ED-4DB2-BD59-A6C34878D82A}">
                    <a16:rowId xmlns:a16="http://schemas.microsoft.com/office/drawing/2014/main" val="10000"/>
                  </a:ext>
                </a:extLst>
              </a:tr>
              <a:tr h="773363">
                <a:tc>
                  <a:txBody>
                    <a:bodyPr/>
                    <a:lstStyle/>
                    <a:p>
                      <a:r>
                        <a:rPr lang="fr-FR" sz="1600" dirty="0">
                          <a:solidFill>
                            <a:schemeClr val="tx1">
                              <a:lumMod val="75000"/>
                              <a:lumOff val="25000"/>
                            </a:schemeClr>
                          </a:solidFill>
                          <a:latin typeface="Roboto Light" panose="02000000000000000000" pitchFamily="2" charset="0"/>
                          <a:ea typeface="Roboto Light" panose="02000000000000000000" pitchFamily="2" charset="0"/>
                        </a:rPr>
                        <a:t>VITAMIN B5</a:t>
                      </a:r>
                      <a:endParaRPr lang="en-US" sz="1600" dirty="0">
                        <a:solidFill>
                          <a:schemeClr val="tx1">
                            <a:lumMod val="75000"/>
                            <a:lumOff val="25000"/>
                          </a:schemeClr>
                        </a:solidFill>
                        <a:latin typeface="Roboto Light" panose="02000000000000000000" pitchFamily="2" charset="0"/>
                        <a:ea typeface="Roboto Light" panose="02000000000000000000" pitchFamily="2" charset="0"/>
                      </a:endParaRPr>
                    </a:p>
                  </a:txBody>
                  <a:tcP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CF1E8"/>
                    </a:solidFill>
                  </a:tcPr>
                </a:tc>
                <a:tc>
                  <a:txBody>
                    <a:bodyPr/>
                    <a:lstStyle/>
                    <a:p>
                      <a:pPr marL="0" indent="0">
                        <a:defRPr/>
                      </a:pPr>
                      <a:r>
                        <a:rPr lang="en-US" sz="1600" b="0" dirty="0">
                          <a:solidFill>
                            <a:schemeClr val="tx1">
                              <a:lumMod val="75000"/>
                              <a:lumOff val="25000"/>
                            </a:schemeClr>
                          </a:solidFill>
                          <a:latin typeface="Roboto Light" panose="02000000000000000000" pitchFamily="2" charset="0"/>
                          <a:ea typeface="Roboto Light" panose="02000000000000000000" pitchFamily="2" charset="0"/>
                        </a:rPr>
                        <a:t>Helps to maintain hydration and improve the skin's ability to retain water. Vitamin B5 regulates the production of lipids in the skin, helping to prevent dehydration and keep skin supple and hydrated.</a:t>
                      </a:r>
                    </a:p>
                    <a:p>
                      <a:pPr marL="0" indent="0" algn="ctr">
                        <a:defRPr/>
                      </a:pPr>
                      <a:r>
                        <a:rPr lang="en-US" sz="1400" b="1" i="1" dirty="0">
                          <a:solidFill>
                            <a:schemeClr val="tx1">
                              <a:lumMod val="75000"/>
                              <a:lumOff val="25000"/>
                            </a:schemeClr>
                          </a:solidFill>
                          <a:latin typeface="Roboto Light" panose="02000000000000000000" pitchFamily="2" charset="0"/>
                          <a:ea typeface="Roboto Light" panose="02000000000000000000" pitchFamily="2" charset="0"/>
                        </a:rPr>
                        <a:t>green vegetables, nuts, whole grains and meat</a:t>
                      </a:r>
                    </a:p>
                  </a:txBody>
                  <a:tcP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CF1E8"/>
                    </a:solidFill>
                  </a:tcPr>
                </a:tc>
                <a:extLst>
                  <a:ext uri="{0D108BD9-81ED-4DB2-BD59-A6C34878D82A}">
                    <a16:rowId xmlns:a16="http://schemas.microsoft.com/office/drawing/2014/main" val="10001"/>
                  </a:ext>
                </a:extLst>
              </a:tr>
              <a:tr h="843669">
                <a:tc>
                  <a:txBody>
                    <a:bodyPr/>
                    <a:lstStyle/>
                    <a:p>
                      <a:r>
                        <a:rPr lang="fr-FR" sz="1600" dirty="0">
                          <a:solidFill>
                            <a:schemeClr val="tx1">
                              <a:lumMod val="75000"/>
                              <a:lumOff val="25000"/>
                            </a:schemeClr>
                          </a:solidFill>
                          <a:latin typeface="Roboto Light" panose="02000000000000000000" pitchFamily="2" charset="0"/>
                          <a:ea typeface="Roboto Light" panose="02000000000000000000" pitchFamily="2" charset="0"/>
                        </a:rPr>
                        <a:t>OMEGA 3&amp;6</a:t>
                      </a:r>
                      <a:endParaRPr lang="en-US" sz="1600" dirty="0">
                        <a:solidFill>
                          <a:schemeClr val="tx1">
                            <a:lumMod val="75000"/>
                            <a:lumOff val="25000"/>
                          </a:schemeClr>
                        </a:solidFill>
                        <a:latin typeface="Roboto Light" panose="02000000000000000000" pitchFamily="2" charset="0"/>
                        <a:ea typeface="Roboto Light" panose="02000000000000000000" pitchFamily="2" charset="0"/>
                      </a:endParaRPr>
                    </a:p>
                  </a:txBody>
                  <a:tcPr>
                    <a:lnT w="12700" cap="flat" cmpd="sng" algn="ctr">
                      <a:solidFill>
                        <a:srgbClr val="7030A0"/>
                      </a:solidFill>
                      <a:prstDash val="solid"/>
                      <a:round/>
                      <a:headEnd type="none" w="med" len="med"/>
                      <a:tailEnd type="none" w="med" len="med"/>
                    </a:lnT>
                    <a:solidFill>
                      <a:srgbClr val="FCF1E8"/>
                    </a:solidFill>
                  </a:tcPr>
                </a:tc>
                <a:tc>
                  <a:txBody>
                    <a:bodyPr/>
                    <a:lstStyle/>
                    <a:p>
                      <a:pPr marL="0" indent="0" defTabSz="914239">
                        <a:buFontTx/>
                        <a:buNone/>
                        <a:defRPr/>
                      </a:pPr>
                      <a:r>
                        <a:rPr lang="en-US" sz="1600" dirty="0">
                          <a:solidFill>
                            <a:schemeClr val="tx1">
                              <a:lumMod val="75000"/>
                              <a:lumOff val="25000"/>
                            </a:schemeClr>
                          </a:solidFill>
                          <a:latin typeface="Roboto Light" panose="02000000000000000000" pitchFamily="2" charset="0"/>
                          <a:ea typeface="Roboto Light" panose="02000000000000000000" pitchFamily="2" charset="0"/>
                        </a:rPr>
                        <a:t>Skin cells are mainly made up of lipids. It is therefore important to enrich your diet with essential unsaturated fatty acids reinforce the lipid barrier from the inside.</a:t>
                      </a:r>
                    </a:p>
                    <a:p>
                      <a:pPr marL="342839" indent="-342839" algn="ctr" defTabSz="914239">
                        <a:buFontTx/>
                        <a:buNone/>
                        <a:defRPr/>
                      </a:pPr>
                      <a:r>
                        <a:rPr lang="en-US" sz="1400" b="1" i="1" kern="1200" dirty="0">
                          <a:solidFill>
                            <a:schemeClr val="tx1">
                              <a:lumMod val="75000"/>
                              <a:lumOff val="25000"/>
                            </a:schemeClr>
                          </a:solidFill>
                          <a:latin typeface="Roboto Light" panose="02000000000000000000" pitchFamily="2" charset="0"/>
                          <a:ea typeface="Roboto Light" panose="02000000000000000000" pitchFamily="2" charset="0"/>
                          <a:cs typeface="+mn-cs"/>
                        </a:rPr>
                        <a:t>oily fish (sardines, mackerel, trout, salmon), walnut and rapeseed oils</a:t>
                      </a:r>
                    </a:p>
                  </a:txBody>
                  <a:tcPr>
                    <a:lnT w="12700" cap="flat" cmpd="sng" algn="ctr">
                      <a:solidFill>
                        <a:srgbClr val="7030A0"/>
                      </a:solidFill>
                      <a:prstDash val="solid"/>
                      <a:round/>
                      <a:headEnd type="none" w="med" len="med"/>
                      <a:tailEnd type="none" w="med" len="med"/>
                    </a:lnT>
                    <a:solidFill>
                      <a:srgbClr val="FCF1E8"/>
                    </a:solidFill>
                  </a:tcPr>
                </a:tc>
                <a:extLst>
                  <a:ext uri="{0D108BD9-81ED-4DB2-BD59-A6C34878D82A}">
                    <a16:rowId xmlns:a16="http://schemas.microsoft.com/office/drawing/2014/main" val="10002"/>
                  </a:ext>
                </a:extLst>
              </a:tr>
            </a:tbl>
          </a:graphicData>
        </a:graphic>
      </p:graphicFrame>
      <p:sp>
        <p:nvSpPr>
          <p:cNvPr id="5" name="Titre 2">
            <a:extLst>
              <a:ext uri="{FF2B5EF4-FFF2-40B4-BE49-F238E27FC236}">
                <a16:creationId xmlns:a16="http://schemas.microsoft.com/office/drawing/2014/main" id="{D96485CD-8AC3-476A-9C2E-1B8E7D0ACB76}"/>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NUTRITION TIPS</a:t>
            </a:r>
            <a:endParaRPr lang="fr-FR" sz="40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539966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DD85C82C-7F11-470E-99B3-6588E5493BA0}"/>
              </a:ext>
            </a:extLst>
          </p:cNvPr>
          <p:cNvGrpSpPr/>
          <p:nvPr/>
        </p:nvGrpSpPr>
        <p:grpSpPr>
          <a:xfrm>
            <a:off x="8363525" y="1727990"/>
            <a:ext cx="2110979" cy="2035834"/>
            <a:chOff x="2330525" y="4066326"/>
            <a:chExt cx="2110979" cy="2035834"/>
          </a:xfrm>
        </p:grpSpPr>
        <p:sp>
          <p:nvSpPr>
            <p:cNvPr id="3" name="Ellipse 2">
              <a:extLst>
                <a:ext uri="{FF2B5EF4-FFF2-40B4-BE49-F238E27FC236}">
                  <a16:creationId xmlns:a16="http://schemas.microsoft.com/office/drawing/2014/main" id="{FD099EBB-24BB-4A2E-BEA7-B96A51AC8021}"/>
                </a:ext>
              </a:extLst>
            </p:cNvPr>
            <p:cNvSpPr/>
            <p:nvPr/>
          </p:nvSpPr>
          <p:spPr>
            <a:xfrm>
              <a:off x="2330525" y="4066326"/>
              <a:ext cx="2110979" cy="2035834"/>
            </a:xfrm>
            <a:prstGeom prst="ellipse">
              <a:avLst/>
            </a:prstGeom>
            <a:solidFill>
              <a:schemeClr val="bg1"/>
            </a:solidFill>
            <a:ln>
              <a:solidFill>
                <a:srgbClr val="F3CE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Graphique 3" descr="Tête avec engrenages contour">
              <a:extLst>
                <a:ext uri="{FF2B5EF4-FFF2-40B4-BE49-F238E27FC236}">
                  <a16:creationId xmlns:a16="http://schemas.microsoft.com/office/drawing/2014/main" id="{8B458902-D9AF-493F-AF4F-5BB53CD818D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63705" y="4434492"/>
              <a:ext cx="1545985" cy="1545985"/>
            </a:xfrm>
            <a:prstGeom prst="rect">
              <a:avLst/>
            </a:prstGeom>
          </p:spPr>
        </p:pic>
      </p:grpSp>
      <p:grpSp>
        <p:nvGrpSpPr>
          <p:cNvPr id="5" name="Groupe 4">
            <a:extLst>
              <a:ext uri="{FF2B5EF4-FFF2-40B4-BE49-F238E27FC236}">
                <a16:creationId xmlns:a16="http://schemas.microsoft.com/office/drawing/2014/main" id="{44519690-009F-400C-B646-D35E7A77BC87}"/>
              </a:ext>
            </a:extLst>
          </p:cNvPr>
          <p:cNvGrpSpPr/>
          <p:nvPr/>
        </p:nvGrpSpPr>
        <p:grpSpPr>
          <a:xfrm>
            <a:off x="6570891" y="4466908"/>
            <a:ext cx="2110979" cy="2035834"/>
            <a:chOff x="-18244" y="4066326"/>
            <a:chExt cx="2110979" cy="2035834"/>
          </a:xfrm>
        </p:grpSpPr>
        <p:sp>
          <p:nvSpPr>
            <p:cNvPr id="6" name="Ellipse 5">
              <a:extLst>
                <a:ext uri="{FF2B5EF4-FFF2-40B4-BE49-F238E27FC236}">
                  <a16:creationId xmlns:a16="http://schemas.microsoft.com/office/drawing/2014/main" id="{4E417239-6B5D-45AB-8B42-A9E346439BF4}"/>
                </a:ext>
              </a:extLst>
            </p:cNvPr>
            <p:cNvSpPr/>
            <p:nvPr/>
          </p:nvSpPr>
          <p:spPr>
            <a:xfrm>
              <a:off x="-18244" y="4066326"/>
              <a:ext cx="2110979" cy="2035834"/>
            </a:xfrm>
            <a:prstGeom prst="ellipse">
              <a:avLst/>
            </a:prstGeom>
            <a:solidFill>
              <a:schemeClr val="bg1"/>
            </a:solidFill>
            <a:ln>
              <a:solidFill>
                <a:srgbClr val="F3CE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Graphique 6" descr="Fumer avec un remplissage uni">
              <a:extLst>
                <a:ext uri="{FF2B5EF4-FFF2-40B4-BE49-F238E27FC236}">
                  <a16:creationId xmlns:a16="http://schemas.microsoft.com/office/drawing/2014/main" id="{E742D743-80B4-4E1D-AFAD-9A00360CC40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52187" y="4543894"/>
              <a:ext cx="1080698" cy="1080698"/>
            </a:xfrm>
            <a:prstGeom prst="rect">
              <a:avLst/>
            </a:prstGeom>
          </p:spPr>
        </p:pic>
        <p:pic>
          <p:nvPicPr>
            <p:cNvPr id="8" name="Graphique 7" descr="Martini contour">
              <a:extLst>
                <a:ext uri="{FF2B5EF4-FFF2-40B4-BE49-F238E27FC236}">
                  <a16:creationId xmlns:a16="http://schemas.microsoft.com/office/drawing/2014/main" id="{719ABFB9-369F-4212-8462-D3BB16BB77E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19546" y="4275418"/>
              <a:ext cx="1080698" cy="1080698"/>
            </a:xfrm>
            <a:prstGeom prst="rect">
              <a:avLst/>
            </a:prstGeom>
          </p:spPr>
        </p:pic>
        <p:cxnSp>
          <p:nvCxnSpPr>
            <p:cNvPr id="9" name="Connecteur droit 8">
              <a:extLst>
                <a:ext uri="{FF2B5EF4-FFF2-40B4-BE49-F238E27FC236}">
                  <a16:creationId xmlns:a16="http://schemas.microsoft.com/office/drawing/2014/main" id="{431EE798-9177-437F-8CCF-D80A9D8B197D}"/>
                </a:ext>
              </a:extLst>
            </p:cNvPr>
            <p:cNvCxnSpPr>
              <a:endCxn id="6" idx="3"/>
            </p:cNvCxnSpPr>
            <p:nvPr/>
          </p:nvCxnSpPr>
          <p:spPr>
            <a:xfrm flipH="1">
              <a:off x="290902" y="4275418"/>
              <a:ext cx="1398884" cy="1528601"/>
            </a:xfrm>
            <a:prstGeom prst="line">
              <a:avLst/>
            </a:prstGeom>
            <a:ln w="76200">
              <a:solidFill>
                <a:srgbClr val="F3CEAF"/>
              </a:solidFill>
            </a:ln>
          </p:spPr>
          <p:style>
            <a:lnRef idx="1">
              <a:schemeClr val="accent1"/>
            </a:lnRef>
            <a:fillRef idx="0">
              <a:schemeClr val="accent1"/>
            </a:fillRef>
            <a:effectRef idx="0">
              <a:schemeClr val="accent1"/>
            </a:effectRef>
            <a:fontRef idx="minor">
              <a:schemeClr val="tx1"/>
            </a:fontRef>
          </p:style>
        </p:cxnSp>
      </p:grpSp>
      <p:grpSp>
        <p:nvGrpSpPr>
          <p:cNvPr id="10" name="Groupe 9">
            <a:extLst>
              <a:ext uri="{FF2B5EF4-FFF2-40B4-BE49-F238E27FC236}">
                <a16:creationId xmlns:a16="http://schemas.microsoft.com/office/drawing/2014/main" id="{56C89563-AA27-4AFA-9E46-B189EFF88513}"/>
              </a:ext>
            </a:extLst>
          </p:cNvPr>
          <p:cNvGrpSpPr/>
          <p:nvPr/>
        </p:nvGrpSpPr>
        <p:grpSpPr>
          <a:xfrm>
            <a:off x="1343891" y="4466908"/>
            <a:ext cx="2110979" cy="2035834"/>
            <a:chOff x="4679294" y="4066326"/>
            <a:chExt cx="2110979" cy="2035834"/>
          </a:xfrm>
        </p:grpSpPr>
        <p:sp>
          <p:nvSpPr>
            <p:cNvPr id="11" name="Ellipse 10">
              <a:extLst>
                <a:ext uri="{FF2B5EF4-FFF2-40B4-BE49-F238E27FC236}">
                  <a16:creationId xmlns:a16="http://schemas.microsoft.com/office/drawing/2014/main" id="{61FDA572-430A-4934-8734-F26DF31327F0}"/>
                </a:ext>
              </a:extLst>
            </p:cNvPr>
            <p:cNvSpPr/>
            <p:nvPr/>
          </p:nvSpPr>
          <p:spPr>
            <a:xfrm>
              <a:off x="4679294" y="4066326"/>
              <a:ext cx="2110979" cy="2035834"/>
            </a:xfrm>
            <a:prstGeom prst="ellipse">
              <a:avLst/>
            </a:prstGeom>
            <a:solidFill>
              <a:schemeClr val="bg1"/>
            </a:solidFill>
            <a:ln>
              <a:solidFill>
                <a:srgbClr val="F3CE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2" name="Objet 11">
              <a:extLst>
                <a:ext uri="{FF2B5EF4-FFF2-40B4-BE49-F238E27FC236}">
                  <a16:creationId xmlns:a16="http://schemas.microsoft.com/office/drawing/2014/main" id="{473E0B28-3824-4C78-802F-E8D3A7B69C4C}"/>
                </a:ext>
              </a:extLst>
            </p:cNvPr>
            <p:cNvGraphicFramePr>
              <a:graphicFrameLocks noChangeAspect="1"/>
            </p:cNvGraphicFramePr>
            <p:nvPr>
              <p:extLst>
                <p:ext uri="{D42A27DB-BD31-4B8C-83A1-F6EECF244321}">
                  <p14:modId xmlns:p14="http://schemas.microsoft.com/office/powerpoint/2010/main" val="4247442199"/>
                </p:ext>
              </p:extLst>
            </p:nvPr>
          </p:nvGraphicFramePr>
          <p:xfrm>
            <a:off x="5051919" y="4434492"/>
            <a:ext cx="1448607" cy="1318283"/>
          </p:xfrm>
          <a:graphic>
            <a:graphicData uri="http://schemas.openxmlformats.org/presentationml/2006/ole">
              <mc:AlternateContent xmlns:mc="http://schemas.openxmlformats.org/markup-compatibility/2006">
                <mc:Choice xmlns:v="urn:schemas-microsoft-com:vml" Requires="v">
                  <p:oleObj spid="_x0000_s4134" name="Bitmap Image" r:id="rId10" imgW="2293560" imgH="2088000" progId="PBrush">
                    <p:embed/>
                  </p:oleObj>
                </mc:Choice>
                <mc:Fallback>
                  <p:oleObj name="Bitmap Image" r:id="rId10" imgW="2293560" imgH="2088000" progId="PBrush">
                    <p:embed/>
                    <p:pic>
                      <p:nvPicPr>
                        <p:cNvPr id="16" name="Objet 15">
                          <a:extLst>
                            <a:ext uri="{FF2B5EF4-FFF2-40B4-BE49-F238E27FC236}">
                              <a16:creationId xmlns:a16="http://schemas.microsoft.com/office/drawing/2014/main" id="{99FD4234-0EF0-451B-81B7-3FCE9DE857A8}"/>
                            </a:ext>
                          </a:extLst>
                        </p:cNvPr>
                        <p:cNvPicPr/>
                        <p:nvPr/>
                      </p:nvPicPr>
                      <p:blipFill>
                        <a:blip r:embed="rId11"/>
                        <a:stretch>
                          <a:fillRect/>
                        </a:stretch>
                      </p:blipFill>
                      <p:spPr>
                        <a:xfrm>
                          <a:off x="5051919" y="4434492"/>
                          <a:ext cx="1448607" cy="1318283"/>
                        </a:xfrm>
                        <a:prstGeom prst="rect">
                          <a:avLst/>
                        </a:prstGeom>
                      </p:spPr>
                    </p:pic>
                  </p:oleObj>
                </mc:Fallback>
              </mc:AlternateContent>
            </a:graphicData>
          </a:graphic>
        </p:graphicFrame>
      </p:grpSp>
      <p:grpSp>
        <p:nvGrpSpPr>
          <p:cNvPr id="13" name="Groupe 12">
            <a:extLst>
              <a:ext uri="{FF2B5EF4-FFF2-40B4-BE49-F238E27FC236}">
                <a16:creationId xmlns:a16="http://schemas.microsoft.com/office/drawing/2014/main" id="{DBD57A11-38E8-4053-98F7-93AE73E61BE0}"/>
              </a:ext>
            </a:extLst>
          </p:cNvPr>
          <p:cNvGrpSpPr/>
          <p:nvPr/>
        </p:nvGrpSpPr>
        <p:grpSpPr>
          <a:xfrm>
            <a:off x="4250791" y="2467466"/>
            <a:ext cx="2110979" cy="2035834"/>
            <a:chOff x="7028063" y="4066326"/>
            <a:chExt cx="2110979" cy="2035834"/>
          </a:xfrm>
        </p:grpSpPr>
        <p:sp>
          <p:nvSpPr>
            <p:cNvPr id="14" name="Ellipse 13">
              <a:extLst>
                <a:ext uri="{FF2B5EF4-FFF2-40B4-BE49-F238E27FC236}">
                  <a16:creationId xmlns:a16="http://schemas.microsoft.com/office/drawing/2014/main" id="{62556679-E265-4A1C-BEEE-8C21487D174D}"/>
                </a:ext>
              </a:extLst>
            </p:cNvPr>
            <p:cNvSpPr/>
            <p:nvPr/>
          </p:nvSpPr>
          <p:spPr>
            <a:xfrm>
              <a:off x="7028063" y="4066326"/>
              <a:ext cx="2110979" cy="2035834"/>
            </a:xfrm>
            <a:prstGeom prst="ellipse">
              <a:avLst/>
            </a:prstGeom>
            <a:solidFill>
              <a:schemeClr val="bg1"/>
            </a:solidFill>
            <a:ln>
              <a:solidFill>
                <a:srgbClr val="F3CE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5" name="Objet 14">
              <a:extLst>
                <a:ext uri="{FF2B5EF4-FFF2-40B4-BE49-F238E27FC236}">
                  <a16:creationId xmlns:a16="http://schemas.microsoft.com/office/drawing/2014/main" id="{1DB0DCFA-B775-4FAE-B03C-2B620E162BAA}"/>
                </a:ext>
              </a:extLst>
            </p:cNvPr>
            <p:cNvGraphicFramePr>
              <a:graphicFrameLocks noChangeAspect="1"/>
            </p:cNvGraphicFramePr>
            <p:nvPr>
              <p:extLst>
                <p:ext uri="{D42A27DB-BD31-4B8C-83A1-F6EECF244321}">
                  <p14:modId xmlns:p14="http://schemas.microsoft.com/office/powerpoint/2010/main" val="1818263621"/>
                </p:ext>
              </p:extLst>
            </p:nvPr>
          </p:nvGraphicFramePr>
          <p:xfrm>
            <a:off x="7359248" y="4377011"/>
            <a:ext cx="1448607" cy="1433243"/>
          </p:xfrm>
          <a:graphic>
            <a:graphicData uri="http://schemas.openxmlformats.org/presentationml/2006/ole">
              <mc:AlternateContent xmlns:mc="http://schemas.openxmlformats.org/markup-compatibility/2006">
                <mc:Choice xmlns:v="urn:schemas-microsoft-com:vml" Requires="v">
                  <p:oleObj spid="_x0000_s4135" name="Bitmap Image" r:id="rId12" imgW="2095560" imgH="2072520" progId="PBrush">
                    <p:embed/>
                  </p:oleObj>
                </mc:Choice>
                <mc:Fallback>
                  <p:oleObj name="Bitmap Image" r:id="rId12" imgW="2095560" imgH="2072520" progId="PBrush">
                    <p:embed/>
                    <p:pic>
                      <p:nvPicPr>
                        <p:cNvPr id="17" name="Objet 16">
                          <a:extLst>
                            <a:ext uri="{FF2B5EF4-FFF2-40B4-BE49-F238E27FC236}">
                              <a16:creationId xmlns:a16="http://schemas.microsoft.com/office/drawing/2014/main" id="{01A239C2-F563-4DE2-A04F-64E8861DB582}"/>
                            </a:ext>
                          </a:extLst>
                        </p:cNvPr>
                        <p:cNvPicPr/>
                        <p:nvPr/>
                      </p:nvPicPr>
                      <p:blipFill>
                        <a:blip r:embed="rId13"/>
                        <a:stretch>
                          <a:fillRect/>
                        </a:stretch>
                      </p:blipFill>
                      <p:spPr>
                        <a:xfrm>
                          <a:off x="7359248" y="4377011"/>
                          <a:ext cx="1448607" cy="1433243"/>
                        </a:xfrm>
                        <a:prstGeom prst="rect">
                          <a:avLst/>
                        </a:prstGeom>
                      </p:spPr>
                    </p:pic>
                  </p:oleObj>
                </mc:Fallback>
              </mc:AlternateContent>
            </a:graphicData>
          </a:graphic>
        </p:graphicFrame>
        <p:cxnSp>
          <p:nvCxnSpPr>
            <p:cNvPr id="16" name="Connecteur droit 15">
              <a:extLst>
                <a:ext uri="{FF2B5EF4-FFF2-40B4-BE49-F238E27FC236}">
                  <a16:creationId xmlns:a16="http://schemas.microsoft.com/office/drawing/2014/main" id="{F4D503B6-B2CA-418D-B58D-73BAC917FA59}"/>
                </a:ext>
              </a:extLst>
            </p:cNvPr>
            <p:cNvCxnSpPr/>
            <p:nvPr/>
          </p:nvCxnSpPr>
          <p:spPr>
            <a:xfrm flipH="1">
              <a:off x="7408971" y="4373369"/>
              <a:ext cx="1398884" cy="1528601"/>
            </a:xfrm>
            <a:prstGeom prst="line">
              <a:avLst/>
            </a:prstGeom>
            <a:ln w="76200">
              <a:solidFill>
                <a:srgbClr val="F3CEAF"/>
              </a:solidFill>
            </a:ln>
          </p:spPr>
          <p:style>
            <a:lnRef idx="1">
              <a:schemeClr val="accent1"/>
            </a:lnRef>
            <a:fillRef idx="0">
              <a:schemeClr val="accent1"/>
            </a:fillRef>
            <a:effectRef idx="0">
              <a:schemeClr val="accent1"/>
            </a:effectRef>
            <a:fontRef idx="minor">
              <a:schemeClr val="tx1"/>
            </a:fontRef>
          </p:style>
        </p:cxnSp>
      </p:grpSp>
      <p:grpSp>
        <p:nvGrpSpPr>
          <p:cNvPr id="17" name="Groupe 16">
            <a:extLst>
              <a:ext uri="{FF2B5EF4-FFF2-40B4-BE49-F238E27FC236}">
                <a16:creationId xmlns:a16="http://schemas.microsoft.com/office/drawing/2014/main" id="{708DA4F7-99E0-4EC2-A031-1E88D9FE6B8E}"/>
              </a:ext>
            </a:extLst>
          </p:cNvPr>
          <p:cNvGrpSpPr/>
          <p:nvPr/>
        </p:nvGrpSpPr>
        <p:grpSpPr>
          <a:xfrm>
            <a:off x="9861892" y="4466908"/>
            <a:ext cx="2110979" cy="2035834"/>
            <a:chOff x="9376832" y="4066326"/>
            <a:chExt cx="2110979" cy="2035834"/>
          </a:xfrm>
        </p:grpSpPr>
        <p:sp>
          <p:nvSpPr>
            <p:cNvPr id="18" name="Ellipse 17">
              <a:extLst>
                <a:ext uri="{FF2B5EF4-FFF2-40B4-BE49-F238E27FC236}">
                  <a16:creationId xmlns:a16="http://schemas.microsoft.com/office/drawing/2014/main" id="{4C785EC3-1A4C-430A-9AB8-5C1A1412E354}"/>
                </a:ext>
              </a:extLst>
            </p:cNvPr>
            <p:cNvSpPr/>
            <p:nvPr/>
          </p:nvSpPr>
          <p:spPr>
            <a:xfrm>
              <a:off x="9376832" y="4066326"/>
              <a:ext cx="2110979" cy="2035834"/>
            </a:xfrm>
            <a:prstGeom prst="ellipse">
              <a:avLst/>
            </a:prstGeom>
            <a:solidFill>
              <a:schemeClr val="bg1"/>
            </a:solidFill>
            <a:ln>
              <a:solidFill>
                <a:srgbClr val="F3CE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9" name="Objet 18">
              <a:extLst>
                <a:ext uri="{FF2B5EF4-FFF2-40B4-BE49-F238E27FC236}">
                  <a16:creationId xmlns:a16="http://schemas.microsoft.com/office/drawing/2014/main" id="{3C7BE6D5-BAFF-46C4-A977-A2375F7C08BD}"/>
                </a:ext>
              </a:extLst>
            </p:cNvPr>
            <p:cNvGraphicFramePr>
              <a:graphicFrameLocks noChangeAspect="1"/>
            </p:cNvGraphicFramePr>
            <p:nvPr>
              <p:extLst>
                <p:ext uri="{D42A27DB-BD31-4B8C-83A1-F6EECF244321}">
                  <p14:modId xmlns:p14="http://schemas.microsoft.com/office/powerpoint/2010/main" val="2725134882"/>
                </p:ext>
              </p:extLst>
            </p:nvPr>
          </p:nvGraphicFramePr>
          <p:xfrm>
            <a:off x="9775062" y="4428121"/>
            <a:ext cx="1398884" cy="1419096"/>
          </p:xfrm>
          <a:graphic>
            <a:graphicData uri="http://schemas.openxmlformats.org/presentationml/2006/ole">
              <mc:AlternateContent xmlns:mc="http://schemas.openxmlformats.org/markup-compatibility/2006">
                <mc:Choice xmlns:v="urn:schemas-microsoft-com:vml" Requires="v">
                  <p:oleObj spid="_x0000_s4136" name="Bitmap Image" r:id="rId14" imgW="2088000" imgH="2118240" progId="PBrush">
                    <p:embed/>
                  </p:oleObj>
                </mc:Choice>
                <mc:Fallback>
                  <p:oleObj name="Bitmap Image" r:id="rId14" imgW="2088000" imgH="2118240" progId="PBrush">
                    <p:embed/>
                    <p:pic>
                      <p:nvPicPr>
                        <p:cNvPr id="19" name="Objet 18">
                          <a:extLst>
                            <a:ext uri="{FF2B5EF4-FFF2-40B4-BE49-F238E27FC236}">
                              <a16:creationId xmlns:a16="http://schemas.microsoft.com/office/drawing/2014/main" id="{F8EF9116-E8BE-4FE8-BBDA-F4A0D3ABA0EB}"/>
                            </a:ext>
                          </a:extLst>
                        </p:cNvPr>
                        <p:cNvPicPr/>
                        <p:nvPr/>
                      </p:nvPicPr>
                      <p:blipFill>
                        <a:blip r:embed="rId15"/>
                        <a:stretch>
                          <a:fillRect/>
                        </a:stretch>
                      </p:blipFill>
                      <p:spPr>
                        <a:xfrm>
                          <a:off x="9775062" y="4428121"/>
                          <a:ext cx="1398884" cy="1419096"/>
                        </a:xfrm>
                        <a:prstGeom prst="rect">
                          <a:avLst/>
                        </a:prstGeom>
                      </p:spPr>
                    </p:pic>
                  </p:oleObj>
                </mc:Fallback>
              </mc:AlternateContent>
            </a:graphicData>
          </a:graphic>
        </p:graphicFrame>
      </p:grpSp>
      <p:grpSp>
        <p:nvGrpSpPr>
          <p:cNvPr id="20" name="Groupe 19">
            <a:extLst>
              <a:ext uri="{FF2B5EF4-FFF2-40B4-BE49-F238E27FC236}">
                <a16:creationId xmlns:a16="http://schemas.microsoft.com/office/drawing/2014/main" id="{F70A4687-3D7D-48F2-AE91-8B4BD1A79BE7}"/>
              </a:ext>
            </a:extLst>
          </p:cNvPr>
          <p:cNvGrpSpPr/>
          <p:nvPr/>
        </p:nvGrpSpPr>
        <p:grpSpPr>
          <a:xfrm>
            <a:off x="138058" y="1727990"/>
            <a:ext cx="2110979" cy="2035834"/>
            <a:chOff x="8083551" y="2066889"/>
            <a:chExt cx="2110979" cy="2035834"/>
          </a:xfrm>
        </p:grpSpPr>
        <p:sp>
          <p:nvSpPr>
            <p:cNvPr id="21" name="Ellipse 20">
              <a:extLst>
                <a:ext uri="{FF2B5EF4-FFF2-40B4-BE49-F238E27FC236}">
                  <a16:creationId xmlns:a16="http://schemas.microsoft.com/office/drawing/2014/main" id="{3D4C5E0F-FFA4-4366-B7CF-90DB484CF049}"/>
                </a:ext>
              </a:extLst>
            </p:cNvPr>
            <p:cNvSpPr/>
            <p:nvPr/>
          </p:nvSpPr>
          <p:spPr>
            <a:xfrm>
              <a:off x="8083551" y="2066889"/>
              <a:ext cx="2110979" cy="2035834"/>
            </a:xfrm>
            <a:prstGeom prst="ellipse">
              <a:avLst/>
            </a:prstGeom>
            <a:solidFill>
              <a:schemeClr val="bg1"/>
            </a:solidFill>
            <a:ln>
              <a:solidFill>
                <a:srgbClr val="F3CE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2" name="Objet 21">
              <a:extLst>
                <a:ext uri="{FF2B5EF4-FFF2-40B4-BE49-F238E27FC236}">
                  <a16:creationId xmlns:a16="http://schemas.microsoft.com/office/drawing/2014/main" id="{7414EBAB-85DF-4F11-A9A2-C3AC0C725C85}"/>
                </a:ext>
              </a:extLst>
            </p:cNvPr>
            <p:cNvGraphicFramePr>
              <a:graphicFrameLocks noChangeAspect="1"/>
            </p:cNvGraphicFramePr>
            <p:nvPr>
              <p:extLst>
                <p:ext uri="{D42A27DB-BD31-4B8C-83A1-F6EECF244321}">
                  <p14:modId xmlns:p14="http://schemas.microsoft.com/office/powerpoint/2010/main" val="70235917"/>
                </p:ext>
              </p:extLst>
            </p:nvPr>
          </p:nvGraphicFramePr>
          <p:xfrm>
            <a:off x="8857692" y="2175791"/>
            <a:ext cx="618660" cy="1818029"/>
          </p:xfrm>
          <a:graphic>
            <a:graphicData uri="http://schemas.openxmlformats.org/presentationml/2006/ole">
              <mc:AlternateContent xmlns:mc="http://schemas.openxmlformats.org/markup-compatibility/2006">
                <mc:Choice xmlns:v="urn:schemas-microsoft-com:vml" Requires="v">
                  <p:oleObj spid="_x0000_s4137" name="Bitmap Image" r:id="rId16" imgW="1371600" imgH="4030920" progId="PBrush">
                    <p:embed/>
                  </p:oleObj>
                </mc:Choice>
                <mc:Fallback>
                  <p:oleObj name="Bitmap Image" r:id="rId16" imgW="1371600" imgH="4030920" progId="PBrush">
                    <p:embed/>
                    <p:pic>
                      <p:nvPicPr>
                        <p:cNvPr id="20" name="Objet 19">
                          <a:extLst>
                            <a:ext uri="{FF2B5EF4-FFF2-40B4-BE49-F238E27FC236}">
                              <a16:creationId xmlns:a16="http://schemas.microsoft.com/office/drawing/2014/main" id="{456D60D8-7DDF-4007-A773-4D452A67E260}"/>
                            </a:ext>
                          </a:extLst>
                        </p:cNvPr>
                        <p:cNvPicPr/>
                        <p:nvPr/>
                      </p:nvPicPr>
                      <p:blipFill>
                        <a:blip r:embed="rId17"/>
                        <a:stretch>
                          <a:fillRect/>
                        </a:stretch>
                      </p:blipFill>
                      <p:spPr>
                        <a:xfrm>
                          <a:off x="8857692" y="2175791"/>
                          <a:ext cx="618660" cy="1818029"/>
                        </a:xfrm>
                        <a:prstGeom prst="rect">
                          <a:avLst/>
                        </a:prstGeom>
                      </p:spPr>
                    </p:pic>
                  </p:oleObj>
                </mc:Fallback>
              </mc:AlternateContent>
            </a:graphicData>
          </a:graphic>
        </p:graphicFrame>
      </p:grpSp>
      <p:sp>
        <p:nvSpPr>
          <p:cNvPr id="23" name="Rectangle 22">
            <a:extLst>
              <a:ext uri="{FF2B5EF4-FFF2-40B4-BE49-F238E27FC236}">
                <a16:creationId xmlns:a16="http://schemas.microsoft.com/office/drawing/2014/main" id="{9C2A3AE5-A7C7-4D37-94CC-09F57D10B3D4}"/>
              </a:ext>
            </a:extLst>
          </p:cNvPr>
          <p:cNvSpPr/>
          <p:nvPr/>
        </p:nvSpPr>
        <p:spPr>
          <a:xfrm>
            <a:off x="1689786" y="1528762"/>
            <a:ext cx="8784718" cy="307777"/>
          </a:xfrm>
          <a:prstGeom prst="rect">
            <a:avLst/>
          </a:prstGeom>
        </p:spPr>
        <p:txBody>
          <a:bodyPr wrap="square">
            <a:spAutoFit/>
          </a:bodyPr>
          <a:lstStyle/>
          <a:p>
            <a:pPr algn="ctr">
              <a:defRPr/>
            </a:pPr>
            <a:r>
              <a:rPr lang="en-US" sz="1400" dirty="0">
                <a:solidFill>
                  <a:prstClr val="black"/>
                </a:solidFill>
                <a:latin typeface="Roboto Light" panose="02000000000000000000" pitchFamily="2" charset="0"/>
                <a:ea typeface="Roboto Light" panose="02000000000000000000" pitchFamily="2" charset="0"/>
              </a:rPr>
              <a:t>EXTRA TIPS</a:t>
            </a:r>
          </a:p>
        </p:txBody>
      </p:sp>
      <p:sp>
        <p:nvSpPr>
          <p:cNvPr id="25" name="Titre 2">
            <a:extLst>
              <a:ext uri="{FF2B5EF4-FFF2-40B4-BE49-F238E27FC236}">
                <a16:creationId xmlns:a16="http://schemas.microsoft.com/office/drawing/2014/main" id="{8408628D-0BC6-42DF-9F1C-5EC58D9052BC}"/>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NUTRITION TIPS</a:t>
            </a:r>
            <a:endParaRPr lang="fr-FR" sz="4000" dirty="0">
              <a:solidFill>
                <a:srgbClr val="3E3E3E"/>
              </a:solidFill>
              <a:latin typeface="KyivType Sans2" panose="00000500000000000000" pitchFamily="50" charset="0"/>
            </a:endParaRPr>
          </a:p>
        </p:txBody>
      </p:sp>
      <p:sp>
        <p:nvSpPr>
          <p:cNvPr id="26" name="ZoneTexte 25">
            <a:extLst>
              <a:ext uri="{FF2B5EF4-FFF2-40B4-BE49-F238E27FC236}">
                <a16:creationId xmlns:a16="http://schemas.microsoft.com/office/drawing/2014/main" id="{70A27F2D-3D2B-4409-B561-354FA02AFFBF}"/>
              </a:ext>
            </a:extLst>
          </p:cNvPr>
          <p:cNvSpPr txBox="1"/>
          <p:nvPr/>
        </p:nvSpPr>
        <p:spPr>
          <a:xfrm>
            <a:off x="166039" y="3869853"/>
            <a:ext cx="2110979" cy="306467"/>
          </a:xfrm>
          <a:prstGeom prst="roundRect">
            <a:avLst/>
          </a:prstGeom>
          <a:solidFill>
            <a:srgbClr val="F7DECA"/>
          </a:solidFill>
          <a:ln w="3175">
            <a:noFill/>
          </a:ln>
        </p:spPr>
        <p:txBody>
          <a:bodyPr wrap="square" rtlCol="0">
            <a:spAutoFit/>
          </a:bodyPr>
          <a:lstStyle/>
          <a:p>
            <a:pPr algn="ctr"/>
            <a:r>
              <a:rPr lang="fr-FR" sz="1200" b="1" dirty="0">
                <a:latin typeface="Roboto Light" panose="02000000000000000000" pitchFamily="2" charset="0"/>
                <a:ea typeface="Roboto Light" panose="02000000000000000000" pitchFamily="2" charset="0"/>
              </a:rPr>
              <a:t>INTERNAL HYDRATION</a:t>
            </a:r>
          </a:p>
        </p:txBody>
      </p:sp>
      <p:sp>
        <p:nvSpPr>
          <p:cNvPr id="27" name="ZoneTexte 26">
            <a:extLst>
              <a:ext uri="{FF2B5EF4-FFF2-40B4-BE49-F238E27FC236}">
                <a16:creationId xmlns:a16="http://schemas.microsoft.com/office/drawing/2014/main" id="{5079AFBB-2C73-48C9-92DF-91B7620CB67A}"/>
              </a:ext>
            </a:extLst>
          </p:cNvPr>
          <p:cNvSpPr txBox="1"/>
          <p:nvPr/>
        </p:nvSpPr>
        <p:spPr>
          <a:xfrm>
            <a:off x="4386712" y="4528607"/>
            <a:ext cx="2110979" cy="306467"/>
          </a:xfrm>
          <a:prstGeom prst="roundRect">
            <a:avLst/>
          </a:prstGeom>
          <a:solidFill>
            <a:srgbClr val="F7DECA"/>
          </a:solidFill>
          <a:ln w="3175">
            <a:noFill/>
          </a:ln>
        </p:spPr>
        <p:txBody>
          <a:bodyPr wrap="square" rtlCol="0">
            <a:spAutoFit/>
          </a:bodyPr>
          <a:lstStyle/>
          <a:p>
            <a:pPr algn="ctr"/>
            <a:r>
              <a:rPr lang="fr-FR" sz="1200" b="1" dirty="0">
                <a:latin typeface="Roboto Light" panose="02000000000000000000" pitchFamily="2" charset="0"/>
                <a:ea typeface="Roboto Light" panose="02000000000000000000" pitchFamily="2" charset="0"/>
              </a:rPr>
              <a:t>AVOID HOT SHOWERS</a:t>
            </a:r>
          </a:p>
        </p:txBody>
      </p:sp>
      <p:sp>
        <p:nvSpPr>
          <p:cNvPr id="28" name="ZoneTexte 27">
            <a:extLst>
              <a:ext uri="{FF2B5EF4-FFF2-40B4-BE49-F238E27FC236}">
                <a16:creationId xmlns:a16="http://schemas.microsoft.com/office/drawing/2014/main" id="{8F209A0A-F4A7-4A16-8994-D7E9D20CCEBB}"/>
              </a:ext>
            </a:extLst>
          </p:cNvPr>
          <p:cNvSpPr txBox="1"/>
          <p:nvPr/>
        </p:nvSpPr>
        <p:spPr>
          <a:xfrm>
            <a:off x="8363525" y="3808898"/>
            <a:ext cx="2110979" cy="306467"/>
          </a:xfrm>
          <a:prstGeom prst="roundRect">
            <a:avLst/>
          </a:prstGeom>
          <a:solidFill>
            <a:srgbClr val="F7DECA"/>
          </a:solidFill>
          <a:ln w="3175">
            <a:noFill/>
          </a:ln>
        </p:spPr>
        <p:txBody>
          <a:bodyPr wrap="square" rtlCol="0">
            <a:spAutoFit/>
          </a:bodyPr>
          <a:lstStyle/>
          <a:p>
            <a:pPr algn="ctr"/>
            <a:r>
              <a:rPr lang="fr-FR" sz="1200" b="1" dirty="0">
                <a:latin typeface="Roboto Light" panose="02000000000000000000" pitchFamily="2" charset="0"/>
                <a:ea typeface="Roboto Light" panose="02000000000000000000" pitchFamily="2" charset="0"/>
              </a:rPr>
              <a:t>MANAGE STRESS</a:t>
            </a:r>
          </a:p>
        </p:txBody>
      </p:sp>
      <p:sp>
        <p:nvSpPr>
          <p:cNvPr id="29" name="ZoneTexte 28">
            <a:extLst>
              <a:ext uri="{FF2B5EF4-FFF2-40B4-BE49-F238E27FC236}">
                <a16:creationId xmlns:a16="http://schemas.microsoft.com/office/drawing/2014/main" id="{E555B8F2-1CE8-4C11-A8FB-8CD39DD8E50A}"/>
              </a:ext>
            </a:extLst>
          </p:cNvPr>
          <p:cNvSpPr txBox="1"/>
          <p:nvPr/>
        </p:nvSpPr>
        <p:spPr>
          <a:xfrm>
            <a:off x="1385329" y="6564441"/>
            <a:ext cx="2110979" cy="306467"/>
          </a:xfrm>
          <a:prstGeom prst="roundRect">
            <a:avLst/>
          </a:prstGeom>
          <a:solidFill>
            <a:srgbClr val="F7DECA"/>
          </a:solidFill>
          <a:ln w="3175">
            <a:noFill/>
          </a:ln>
        </p:spPr>
        <p:txBody>
          <a:bodyPr wrap="square" rtlCol="0">
            <a:spAutoFit/>
          </a:bodyPr>
          <a:lstStyle/>
          <a:p>
            <a:pPr algn="ctr"/>
            <a:r>
              <a:rPr lang="fr-FR" sz="1200" b="1" dirty="0">
                <a:latin typeface="Roboto Light" panose="02000000000000000000" pitchFamily="2" charset="0"/>
                <a:ea typeface="Roboto Light" panose="02000000000000000000" pitchFamily="2" charset="0"/>
              </a:rPr>
              <a:t>BALANCED DIET</a:t>
            </a:r>
          </a:p>
        </p:txBody>
      </p:sp>
      <p:sp>
        <p:nvSpPr>
          <p:cNvPr id="30" name="ZoneTexte 29">
            <a:extLst>
              <a:ext uri="{FF2B5EF4-FFF2-40B4-BE49-F238E27FC236}">
                <a16:creationId xmlns:a16="http://schemas.microsoft.com/office/drawing/2014/main" id="{19A4103D-1454-4094-B41C-7569CEB111E5}"/>
              </a:ext>
            </a:extLst>
          </p:cNvPr>
          <p:cNvSpPr txBox="1"/>
          <p:nvPr/>
        </p:nvSpPr>
        <p:spPr>
          <a:xfrm>
            <a:off x="6273091" y="6483747"/>
            <a:ext cx="2706577" cy="306467"/>
          </a:xfrm>
          <a:prstGeom prst="roundRect">
            <a:avLst/>
          </a:prstGeom>
          <a:solidFill>
            <a:srgbClr val="F7DECA"/>
          </a:solidFill>
          <a:ln w="3175">
            <a:noFill/>
          </a:ln>
        </p:spPr>
        <p:txBody>
          <a:bodyPr wrap="square" rtlCol="0">
            <a:spAutoFit/>
          </a:bodyPr>
          <a:lstStyle/>
          <a:p>
            <a:pPr algn="ctr"/>
            <a:r>
              <a:rPr lang="fr-FR" sz="1200" b="1" dirty="0">
                <a:latin typeface="Roboto Light" panose="02000000000000000000" pitchFamily="2" charset="0"/>
                <a:ea typeface="Roboto Light" panose="02000000000000000000" pitchFamily="2" charset="0"/>
              </a:rPr>
              <a:t>AVOID SMOKING AND ALCOHOL</a:t>
            </a:r>
          </a:p>
        </p:txBody>
      </p:sp>
      <p:sp>
        <p:nvSpPr>
          <p:cNvPr id="31" name="ZoneTexte 30">
            <a:extLst>
              <a:ext uri="{FF2B5EF4-FFF2-40B4-BE49-F238E27FC236}">
                <a16:creationId xmlns:a16="http://schemas.microsoft.com/office/drawing/2014/main" id="{0703BEA2-F52C-45C5-B2E3-92B0E4D7099C}"/>
              </a:ext>
            </a:extLst>
          </p:cNvPr>
          <p:cNvSpPr txBox="1"/>
          <p:nvPr/>
        </p:nvSpPr>
        <p:spPr>
          <a:xfrm>
            <a:off x="9904074" y="6498896"/>
            <a:ext cx="2110979" cy="306467"/>
          </a:xfrm>
          <a:prstGeom prst="roundRect">
            <a:avLst/>
          </a:prstGeom>
          <a:solidFill>
            <a:srgbClr val="F7DECA"/>
          </a:solidFill>
          <a:ln w="3175">
            <a:noFill/>
          </a:ln>
        </p:spPr>
        <p:txBody>
          <a:bodyPr wrap="square" rtlCol="0">
            <a:spAutoFit/>
          </a:bodyPr>
          <a:lstStyle/>
          <a:p>
            <a:pPr algn="ctr"/>
            <a:r>
              <a:rPr lang="fr-FR" sz="1200" b="1" dirty="0">
                <a:latin typeface="Roboto Light" panose="02000000000000000000" pitchFamily="2" charset="0"/>
                <a:ea typeface="Roboto Light" panose="02000000000000000000" pitchFamily="2" charset="0"/>
              </a:rPr>
              <a:t>ADEQUATE SLEEP</a:t>
            </a:r>
          </a:p>
        </p:txBody>
      </p:sp>
    </p:spTree>
    <p:extLst>
      <p:ext uri="{BB962C8B-B14F-4D97-AF65-F5344CB8AC3E}">
        <p14:creationId xmlns:p14="http://schemas.microsoft.com/office/powerpoint/2010/main" val="347818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 calcmode="lin" valueType="num">
                                      <p:cBhvr>
                                        <p:cTn id="72" dur="500" fill="hold"/>
                                        <p:tgtEl>
                                          <p:spTgt spid="31"/>
                                        </p:tgtEl>
                                        <p:attrNameLst>
                                          <p:attrName>ppt_w</p:attrName>
                                        </p:attrNameLst>
                                      </p:cBhvr>
                                      <p:tavLst>
                                        <p:tav tm="0">
                                          <p:val>
                                            <p:fltVal val="0"/>
                                          </p:val>
                                        </p:tav>
                                        <p:tav tm="100000">
                                          <p:val>
                                            <p:strVal val="#ppt_w"/>
                                          </p:val>
                                        </p:tav>
                                      </p:tavLst>
                                    </p:anim>
                                    <p:anim calcmode="lin" valueType="num">
                                      <p:cBhvr>
                                        <p:cTn id="73" dur="500" fill="hold"/>
                                        <p:tgtEl>
                                          <p:spTgt spid="31"/>
                                        </p:tgtEl>
                                        <p:attrNameLst>
                                          <p:attrName>ppt_h</p:attrName>
                                        </p:attrNameLst>
                                      </p:cBhvr>
                                      <p:tavLst>
                                        <p:tav tm="0">
                                          <p:val>
                                            <p:fltVal val="0"/>
                                          </p:val>
                                        </p:tav>
                                        <p:tav tm="100000">
                                          <p:val>
                                            <p:strVal val="#ppt_h"/>
                                          </p:val>
                                        </p:tav>
                                      </p:tavLst>
                                    </p:anim>
                                    <p:animEffect transition="in" filter="fade">
                                      <p:cBhvr>
                                        <p:cTn id="7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9099" y="1341459"/>
            <a:ext cx="7597629" cy="5067560"/>
          </a:xfrm>
          <a:prstGeom prst="rect">
            <a:avLst/>
          </a:prstGeom>
        </p:spPr>
      </p:pic>
      <p:sp>
        <p:nvSpPr>
          <p:cNvPr id="5" name="Rectangle 4"/>
          <p:cNvSpPr/>
          <p:nvPr/>
        </p:nvSpPr>
        <p:spPr>
          <a:xfrm>
            <a:off x="633028" y="1336903"/>
            <a:ext cx="3970870" cy="5072116"/>
          </a:xfrm>
          <a:prstGeom prst="rect">
            <a:avLst/>
          </a:prstGeom>
          <a:gradFill flip="none" rotWithShape="1">
            <a:gsLst>
              <a:gs pos="0">
                <a:srgbClr val="BDC16C">
                  <a:shade val="30000"/>
                  <a:satMod val="115000"/>
                </a:srgbClr>
              </a:gs>
              <a:gs pos="50000">
                <a:srgbClr val="BDC16C">
                  <a:shade val="67500"/>
                  <a:satMod val="115000"/>
                </a:srgbClr>
              </a:gs>
              <a:gs pos="100000">
                <a:srgbClr val="BDC16C">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BANANA &amp; AVOCADO SMOOTHIE WITH ALMOND MILK</a:t>
            </a:r>
          </a:p>
          <a:p>
            <a:pPr algn="ctr"/>
            <a:endParaRPr lang="fr-FR" dirty="0">
              <a:solidFill>
                <a:schemeClr val="tx1"/>
              </a:solidFill>
            </a:endParaRPr>
          </a:p>
          <a:p>
            <a:pPr lvl="3" algn="just"/>
            <a:r>
              <a:rPr lang="fr-FR" dirty="0">
                <a:solidFill>
                  <a:schemeClr val="tx1"/>
                </a:solidFill>
              </a:rPr>
              <a:t>3 bananas</a:t>
            </a:r>
          </a:p>
          <a:p>
            <a:pPr lvl="3" algn="just"/>
            <a:r>
              <a:rPr lang="fr-FR" dirty="0">
                <a:solidFill>
                  <a:schemeClr val="tx1"/>
                </a:solidFill>
              </a:rPr>
              <a:t>2 </a:t>
            </a:r>
            <a:r>
              <a:rPr lang="fr-FR" dirty="0" err="1">
                <a:solidFill>
                  <a:schemeClr val="tx1"/>
                </a:solidFill>
              </a:rPr>
              <a:t>avocados</a:t>
            </a:r>
            <a:endParaRPr lang="fr-FR" dirty="0">
              <a:solidFill>
                <a:schemeClr val="tx1"/>
              </a:solidFill>
            </a:endParaRPr>
          </a:p>
          <a:p>
            <a:pPr lvl="2" algn="just"/>
            <a:r>
              <a:rPr lang="fr-FR" dirty="0">
                <a:solidFill>
                  <a:schemeClr val="tx1"/>
                </a:solidFill>
              </a:rPr>
              <a:t>500 ml of  </a:t>
            </a:r>
            <a:r>
              <a:rPr lang="fr-FR" dirty="0" err="1">
                <a:solidFill>
                  <a:schemeClr val="tx1"/>
                </a:solidFill>
              </a:rPr>
              <a:t>almond</a:t>
            </a:r>
            <a:r>
              <a:rPr lang="fr-FR" dirty="0">
                <a:solidFill>
                  <a:schemeClr val="tx1"/>
                </a:solidFill>
              </a:rPr>
              <a:t> </a:t>
            </a:r>
            <a:r>
              <a:rPr lang="fr-FR" dirty="0" err="1">
                <a:solidFill>
                  <a:schemeClr val="tx1"/>
                </a:solidFill>
              </a:rPr>
              <a:t>milk</a:t>
            </a: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a:p>
            <a:pPr algn="just"/>
            <a:r>
              <a:rPr lang="fr-FR" dirty="0">
                <a:solidFill>
                  <a:schemeClr val="tx1"/>
                </a:solidFill>
              </a:rPr>
              <a:t>1 - </a:t>
            </a:r>
            <a:r>
              <a:rPr lang="fr-FR" dirty="0" err="1">
                <a:solidFill>
                  <a:schemeClr val="tx1"/>
                </a:solidFill>
              </a:rPr>
              <a:t>Blend</a:t>
            </a:r>
            <a:r>
              <a:rPr lang="fr-FR" dirty="0">
                <a:solidFill>
                  <a:schemeClr val="tx1"/>
                </a:solidFill>
              </a:rPr>
              <a:t> the </a:t>
            </a:r>
            <a:r>
              <a:rPr lang="fr-FR" dirty="0" err="1">
                <a:solidFill>
                  <a:schemeClr val="tx1"/>
                </a:solidFill>
              </a:rPr>
              <a:t>peeled</a:t>
            </a:r>
            <a:r>
              <a:rPr lang="fr-FR" dirty="0">
                <a:solidFill>
                  <a:schemeClr val="tx1"/>
                </a:solidFill>
              </a:rPr>
              <a:t> and </a:t>
            </a:r>
            <a:r>
              <a:rPr lang="fr-FR" dirty="0" err="1">
                <a:solidFill>
                  <a:schemeClr val="tx1"/>
                </a:solidFill>
              </a:rPr>
              <a:t>chopped</a:t>
            </a:r>
            <a:r>
              <a:rPr lang="fr-FR" dirty="0">
                <a:solidFill>
                  <a:schemeClr val="tx1"/>
                </a:solidFill>
              </a:rPr>
              <a:t> bananas </a:t>
            </a:r>
            <a:r>
              <a:rPr lang="fr-FR" dirty="0" err="1">
                <a:solidFill>
                  <a:schemeClr val="tx1"/>
                </a:solidFill>
              </a:rPr>
              <a:t>with</a:t>
            </a:r>
            <a:r>
              <a:rPr lang="fr-FR" dirty="0">
                <a:solidFill>
                  <a:schemeClr val="tx1"/>
                </a:solidFill>
              </a:rPr>
              <a:t> the </a:t>
            </a:r>
            <a:r>
              <a:rPr lang="fr-FR" dirty="0" err="1">
                <a:solidFill>
                  <a:schemeClr val="tx1"/>
                </a:solidFill>
              </a:rPr>
              <a:t>avocado</a:t>
            </a:r>
            <a:r>
              <a:rPr lang="fr-FR" dirty="0">
                <a:solidFill>
                  <a:schemeClr val="tx1"/>
                </a:solidFill>
              </a:rPr>
              <a:t> </a:t>
            </a:r>
            <a:r>
              <a:rPr lang="fr-FR" dirty="0" err="1">
                <a:solidFill>
                  <a:schemeClr val="tx1"/>
                </a:solidFill>
              </a:rPr>
              <a:t>flesh</a:t>
            </a:r>
            <a:r>
              <a:rPr lang="fr-FR" dirty="0">
                <a:solidFill>
                  <a:schemeClr val="tx1"/>
                </a:solidFill>
              </a:rPr>
              <a:t> </a:t>
            </a:r>
          </a:p>
          <a:p>
            <a:pPr algn="just"/>
            <a:endParaRPr lang="fr-FR" dirty="0">
              <a:solidFill>
                <a:schemeClr val="tx1"/>
              </a:solidFill>
            </a:endParaRPr>
          </a:p>
          <a:p>
            <a:pPr algn="just"/>
            <a:r>
              <a:rPr lang="fr-FR" dirty="0">
                <a:solidFill>
                  <a:schemeClr val="tx1"/>
                </a:solidFill>
              </a:rPr>
              <a:t>2 - </a:t>
            </a:r>
            <a:r>
              <a:rPr lang="fr-FR" dirty="0" err="1">
                <a:solidFill>
                  <a:schemeClr val="tx1"/>
                </a:solidFill>
              </a:rPr>
              <a:t>Add</a:t>
            </a:r>
            <a:r>
              <a:rPr lang="fr-FR" dirty="0">
                <a:solidFill>
                  <a:schemeClr val="tx1"/>
                </a:solidFill>
              </a:rPr>
              <a:t> the </a:t>
            </a:r>
            <a:r>
              <a:rPr lang="fr-FR" dirty="0" err="1">
                <a:solidFill>
                  <a:schemeClr val="tx1"/>
                </a:solidFill>
              </a:rPr>
              <a:t>almond</a:t>
            </a:r>
            <a:r>
              <a:rPr lang="fr-FR" dirty="0">
                <a:solidFill>
                  <a:schemeClr val="tx1"/>
                </a:solidFill>
              </a:rPr>
              <a:t> </a:t>
            </a:r>
            <a:r>
              <a:rPr lang="fr-FR" dirty="0" err="1">
                <a:solidFill>
                  <a:schemeClr val="tx1"/>
                </a:solidFill>
              </a:rPr>
              <a:t>milk</a:t>
            </a:r>
            <a:r>
              <a:rPr lang="fr-FR" dirty="0">
                <a:solidFill>
                  <a:schemeClr val="tx1"/>
                </a:solidFill>
              </a:rPr>
              <a:t> </a:t>
            </a:r>
          </a:p>
          <a:p>
            <a:pPr algn="just"/>
            <a:endParaRPr lang="fr-FR" dirty="0">
              <a:solidFill>
                <a:schemeClr val="tx1"/>
              </a:solidFill>
            </a:endParaRPr>
          </a:p>
          <a:p>
            <a:pPr algn="just"/>
            <a:r>
              <a:rPr lang="fr-FR" dirty="0">
                <a:solidFill>
                  <a:schemeClr val="tx1"/>
                </a:solidFill>
              </a:rPr>
              <a:t>3 - </a:t>
            </a:r>
            <a:r>
              <a:rPr lang="fr-FR" dirty="0" err="1">
                <a:solidFill>
                  <a:schemeClr val="tx1"/>
                </a:solidFill>
              </a:rPr>
              <a:t>Blend</a:t>
            </a:r>
            <a:r>
              <a:rPr lang="fr-FR" dirty="0">
                <a:solidFill>
                  <a:schemeClr val="tx1"/>
                </a:solidFill>
              </a:rPr>
              <a:t> </a:t>
            </a:r>
            <a:r>
              <a:rPr lang="fr-FR" dirty="0" err="1">
                <a:solidFill>
                  <a:schemeClr val="tx1"/>
                </a:solidFill>
              </a:rPr>
              <a:t>until</a:t>
            </a:r>
            <a:r>
              <a:rPr lang="fr-FR" dirty="0">
                <a:solidFill>
                  <a:schemeClr val="tx1"/>
                </a:solidFill>
              </a:rPr>
              <a:t> </a:t>
            </a:r>
            <a:r>
              <a:rPr lang="fr-FR" dirty="0" err="1">
                <a:solidFill>
                  <a:schemeClr val="tx1"/>
                </a:solidFill>
              </a:rPr>
              <a:t>you</a:t>
            </a:r>
            <a:r>
              <a:rPr lang="fr-FR" dirty="0">
                <a:solidFill>
                  <a:schemeClr val="tx1"/>
                </a:solidFill>
              </a:rPr>
              <a:t> </a:t>
            </a:r>
            <a:r>
              <a:rPr lang="fr-FR" dirty="0" err="1">
                <a:solidFill>
                  <a:schemeClr val="tx1"/>
                </a:solidFill>
              </a:rPr>
              <a:t>get</a:t>
            </a:r>
            <a:r>
              <a:rPr lang="fr-FR" dirty="0">
                <a:solidFill>
                  <a:schemeClr val="tx1"/>
                </a:solidFill>
              </a:rPr>
              <a:t> a </a:t>
            </a:r>
            <a:r>
              <a:rPr lang="fr-FR" dirty="0" err="1">
                <a:solidFill>
                  <a:schemeClr val="tx1"/>
                </a:solidFill>
              </a:rPr>
              <a:t>smooth</a:t>
            </a:r>
            <a:r>
              <a:rPr lang="fr-FR" dirty="0">
                <a:solidFill>
                  <a:schemeClr val="tx1"/>
                </a:solidFill>
              </a:rPr>
              <a:t> </a:t>
            </a:r>
            <a:r>
              <a:rPr lang="fr-FR" dirty="0" err="1">
                <a:solidFill>
                  <a:schemeClr val="tx1"/>
                </a:solidFill>
              </a:rPr>
              <a:t>juice</a:t>
            </a:r>
            <a:endParaRPr lang="fr-FR" dirty="0">
              <a:solidFill>
                <a:schemeClr val="tx1"/>
              </a:solidFill>
            </a:endParaRPr>
          </a:p>
          <a:p>
            <a:pPr algn="ctr"/>
            <a:endParaRPr lang="fr-FR" dirty="0">
              <a:solidFill>
                <a:schemeClr val="tx1"/>
              </a:solidFill>
            </a:endParaRPr>
          </a:p>
          <a:p>
            <a:pPr algn="ctr"/>
            <a:r>
              <a:rPr lang="fr-FR" dirty="0" err="1">
                <a:solidFill>
                  <a:schemeClr val="tx1"/>
                </a:solidFill>
              </a:rPr>
              <a:t>Enjoy</a:t>
            </a:r>
            <a:r>
              <a:rPr lang="fr-FR" dirty="0">
                <a:solidFill>
                  <a:schemeClr val="tx1"/>
                </a:solidFill>
              </a:rPr>
              <a:t>!</a:t>
            </a:r>
          </a:p>
        </p:txBody>
      </p:sp>
      <p:sp>
        <p:nvSpPr>
          <p:cNvPr id="6" name="Titre 2">
            <a:extLst>
              <a:ext uri="{FF2B5EF4-FFF2-40B4-BE49-F238E27FC236}">
                <a16:creationId xmlns:a16="http://schemas.microsoft.com/office/drawing/2014/main" id="{C02D9337-3DC9-4425-BC76-0DD725955F56}"/>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NUTRITION TIPS</a:t>
            </a:r>
            <a:endParaRPr lang="fr-FR" sz="40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1540786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49272F4-79F2-4858-AFD1-6E7D0370F904}"/>
              </a:ext>
            </a:extLst>
          </p:cNvPr>
          <p:cNvSpPr txBox="1">
            <a:spLocks/>
          </p:cNvSpPr>
          <p:nvPr/>
        </p:nvSpPr>
        <p:spPr>
          <a:xfrm>
            <a:off x="1411985" y="631489"/>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LET'S PLAY!</a:t>
            </a:r>
            <a:endParaRPr lang="fr-FR" sz="4000" dirty="0">
              <a:solidFill>
                <a:srgbClr val="3E3E3E"/>
              </a:solidFill>
              <a:latin typeface="KyivType Sans2" panose="00000500000000000000" pitchFamily="50" charset="0"/>
            </a:endParaRPr>
          </a:p>
        </p:txBody>
      </p:sp>
      <p:sp>
        <p:nvSpPr>
          <p:cNvPr id="4" name="ZoneTexte 3">
            <a:extLst>
              <a:ext uri="{FF2B5EF4-FFF2-40B4-BE49-F238E27FC236}">
                <a16:creationId xmlns:a16="http://schemas.microsoft.com/office/drawing/2014/main" id="{96026A97-A104-4D96-9759-9C3E877A2620}"/>
              </a:ext>
            </a:extLst>
          </p:cNvPr>
          <p:cNvSpPr txBox="1"/>
          <p:nvPr/>
        </p:nvSpPr>
        <p:spPr>
          <a:xfrm>
            <a:off x="618953" y="2130851"/>
            <a:ext cx="2863549" cy="830997"/>
          </a:xfrm>
          <a:prstGeom prst="rect">
            <a:avLst/>
          </a:prstGeom>
          <a:solidFill>
            <a:srgbClr val="FCF1E8">
              <a:alpha val="43922"/>
            </a:srgbClr>
          </a:solidFill>
        </p:spPr>
        <p:txBody>
          <a:bodyPr wrap="square" rtlCol="0">
            <a:spAutoFit/>
          </a:bodyPr>
          <a:lstStyle/>
          <a:p>
            <a:pPr algn="just" fontAlgn="ctr"/>
            <a:r>
              <a:rPr lang="en-US" sz="1600" b="0" i="0" dirty="0">
                <a:solidFill>
                  <a:srgbClr val="505050"/>
                </a:solidFill>
                <a:effectLst/>
                <a:latin typeface="Roboto Light" panose="02000000000000000000" pitchFamily="2" charset="0"/>
                <a:ea typeface="Roboto Light" panose="02000000000000000000" pitchFamily="2" charset="0"/>
              </a:rPr>
              <a:t>GET YOUR PHONE READY AND </a:t>
            </a:r>
            <a:r>
              <a:rPr lang="en-US" sz="1600" b="1" i="0" dirty="0">
                <a:solidFill>
                  <a:srgbClr val="505050"/>
                </a:solidFill>
                <a:effectLst/>
                <a:latin typeface="Roboto Light" panose="02000000000000000000" pitchFamily="2" charset="0"/>
                <a:ea typeface="Roboto Light" panose="02000000000000000000" pitchFamily="2" charset="0"/>
              </a:rPr>
              <a:t>SCAN THE QR CODE </a:t>
            </a:r>
            <a:r>
              <a:rPr lang="en-US" sz="1600" b="0" i="0" dirty="0">
                <a:solidFill>
                  <a:srgbClr val="505050"/>
                </a:solidFill>
                <a:effectLst/>
                <a:latin typeface="Roboto Light" panose="02000000000000000000" pitchFamily="2" charset="0"/>
                <a:ea typeface="Roboto Light" panose="02000000000000000000" pitchFamily="2" charset="0"/>
              </a:rPr>
              <a:t>THAT WILL BE DISPLAYED</a:t>
            </a:r>
          </a:p>
        </p:txBody>
      </p:sp>
      <p:sp>
        <p:nvSpPr>
          <p:cNvPr id="5" name="ZoneTexte 4">
            <a:extLst>
              <a:ext uri="{FF2B5EF4-FFF2-40B4-BE49-F238E27FC236}">
                <a16:creationId xmlns:a16="http://schemas.microsoft.com/office/drawing/2014/main" id="{74B2BB4F-2C0F-4BD1-A106-03DAEFE67659}"/>
              </a:ext>
            </a:extLst>
          </p:cNvPr>
          <p:cNvSpPr txBox="1"/>
          <p:nvPr/>
        </p:nvSpPr>
        <p:spPr>
          <a:xfrm>
            <a:off x="3910987" y="2130851"/>
            <a:ext cx="2334170" cy="584775"/>
          </a:xfrm>
          <a:prstGeom prst="rect">
            <a:avLst/>
          </a:prstGeom>
          <a:solidFill>
            <a:srgbClr val="FCF1E8">
              <a:alpha val="43922"/>
            </a:srgbClr>
          </a:solidFill>
        </p:spPr>
        <p:txBody>
          <a:bodyPr wrap="square" rtlCol="0">
            <a:spAutoFit/>
          </a:bodyPr>
          <a:lstStyle/>
          <a:p>
            <a:pPr algn="just" fontAlgn="ctr"/>
            <a:r>
              <a:rPr lang="en-US" sz="1600" b="0" i="0" dirty="0">
                <a:solidFill>
                  <a:srgbClr val="505050"/>
                </a:solidFill>
                <a:effectLst/>
                <a:latin typeface="Roboto Light" panose="02000000000000000000" pitchFamily="2" charset="0"/>
                <a:ea typeface="Roboto Light" panose="02000000000000000000" pitchFamily="2" charset="0"/>
              </a:rPr>
              <a:t>INDICATE YOUR </a:t>
            </a:r>
            <a:r>
              <a:rPr lang="en-US" sz="1600" b="1" i="0" dirty="0">
                <a:solidFill>
                  <a:srgbClr val="505050"/>
                </a:solidFill>
                <a:effectLst/>
                <a:latin typeface="Roboto Light" panose="02000000000000000000" pitchFamily="2" charset="0"/>
                <a:ea typeface="Roboto Light" panose="02000000000000000000" pitchFamily="2" charset="0"/>
              </a:rPr>
              <a:t>NAME</a:t>
            </a:r>
            <a:r>
              <a:rPr lang="en-US" sz="1600" b="0" i="0" dirty="0">
                <a:solidFill>
                  <a:srgbClr val="505050"/>
                </a:solidFill>
                <a:effectLst/>
                <a:latin typeface="Roboto Light" panose="02000000000000000000" pitchFamily="2" charset="0"/>
                <a:ea typeface="Roboto Light" panose="02000000000000000000" pitchFamily="2" charset="0"/>
              </a:rPr>
              <a:t> AND </a:t>
            </a:r>
            <a:r>
              <a:rPr lang="en-US" sz="1600" b="1" i="0" dirty="0">
                <a:solidFill>
                  <a:srgbClr val="505050"/>
                </a:solidFill>
                <a:effectLst/>
                <a:latin typeface="Roboto Light" panose="02000000000000000000" pitchFamily="2" charset="0"/>
                <a:ea typeface="Roboto Light" panose="02000000000000000000" pitchFamily="2" charset="0"/>
              </a:rPr>
              <a:t>COUNTRY</a:t>
            </a:r>
          </a:p>
        </p:txBody>
      </p:sp>
      <p:sp>
        <p:nvSpPr>
          <p:cNvPr id="6" name="ZoneTexte 5">
            <a:extLst>
              <a:ext uri="{FF2B5EF4-FFF2-40B4-BE49-F238E27FC236}">
                <a16:creationId xmlns:a16="http://schemas.microsoft.com/office/drawing/2014/main" id="{ABE575DA-73E2-481D-AF56-B18505761835}"/>
              </a:ext>
            </a:extLst>
          </p:cNvPr>
          <p:cNvSpPr txBox="1"/>
          <p:nvPr/>
        </p:nvSpPr>
        <p:spPr>
          <a:xfrm>
            <a:off x="6673642" y="2130851"/>
            <a:ext cx="2334170" cy="584775"/>
          </a:xfrm>
          <a:prstGeom prst="rect">
            <a:avLst/>
          </a:prstGeom>
          <a:solidFill>
            <a:srgbClr val="FCF1E8">
              <a:alpha val="43922"/>
            </a:srgbClr>
          </a:solidFill>
        </p:spPr>
        <p:txBody>
          <a:bodyPr wrap="square" rtlCol="0">
            <a:spAutoFit/>
          </a:bodyPr>
          <a:lstStyle/>
          <a:p>
            <a:pPr algn="just" fontAlgn="ctr"/>
            <a:r>
              <a:rPr lang="en-US" sz="1600" b="0" i="0" dirty="0">
                <a:solidFill>
                  <a:srgbClr val="505050"/>
                </a:solidFill>
                <a:effectLst/>
                <a:latin typeface="Roboto Light" panose="02000000000000000000" pitchFamily="2" charset="0"/>
                <a:ea typeface="Roboto Light" panose="02000000000000000000" pitchFamily="2" charset="0"/>
              </a:rPr>
              <a:t>PERSONALISE YOUR AVATAR IF YOU LIKE</a:t>
            </a:r>
            <a:endParaRPr lang="en-US" sz="1600" b="1" i="0" dirty="0">
              <a:solidFill>
                <a:srgbClr val="505050"/>
              </a:solidFill>
              <a:effectLst/>
              <a:latin typeface="Roboto Light" panose="02000000000000000000" pitchFamily="2" charset="0"/>
              <a:ea typeface="Roboto Light" panose="02000000000000000000" pitchFamily="2" charset="0"/>
            </a:endParaRPr>
          </a:p>
        </p:txBody>
      </p:sp>
      <p:sp>
        <p:nvSpPr>
          <p:cNvPr id="7" name="ZoneTexte 6">
            <a:extLst>
              <a:ext uri="{FF2B5EF4-FFF2-40B4-BE49-F238E27FC236}">
                <a16:creationId xmlns:a16="http://schemas.microsoft.com/office/drawing/2014/main" id="{2F319790-2792-40F1-B6C9-7204597B2096}"/>
              </a:ext>
            </a:extLst>
          </p:cNvPr>
          <p:cNvSpPr txBox="1"/>
          <p:nvPr/>
        </p:nvSpPr>
        <p:spPr>
          <a:xfrm>
            <a:off x="9436297" y="2095672"/>
            <a:ext cx="2334170" cy="1077218"/>
          </a:xfrm>
          <a:prstGeom prst="rect">
            <a:avLst/>
          </a:prstGeom>
          <a:solidFill>
            <a:srgbClr val="FCF1E8">
              <a:alpha val="43922"/>
            </a:srgbClr>
          </a:solidFill>
        </p:spPr>
        <p:txBody>
          <a:bodyPr wrap="square" rtlCol="0">
            <a:spAutoFit/>
          </a:bodyPr>
          <a:lstStyle/>
          <a:p>
            <a:pPr algn="just" fontAlgn="ctr"/>
            <a:r>
              <a:rPr lang="en-US" sz="1600" b="0" i="0" dirty="0">
                <a:solidFill>
                  <a:srgbClr val="505050"/>
                </a:solidFill>
                <a:effectLst/>
                <a:latin typeface="Roboto Light" panose="02000000000000000000" pitchFamily="2" charset="0"/>
                <a:ea typeface="Roboto Light" panose="02000000000000000000" pitchFamily="2" charset="0"/>
              </a:rPr>
              <a:t>READ THE QUESTION ON </a:t>
            </a:r>
            <a:r>
              <a:rPr lang="en-US" sz="1600" b="1" i="0" dirty="0">
                <a:solidFill>
                  <a:srgbClr val="505050"/>
                </a:solidFill>
                <a:effectLst/>
                <a:latin typeface="Roboto Light" panose="02000000000000000000" pitchFamily="2" charset="0"/>
                <a:ea typeface="Roboto Light" panose="02000000000000000000" pitchFamily="2" charset="0"/>
              </a:rPr>
              <a:t>THE COMPUTER </a:t>
            </a:r>
            <a:r>
              <a:rPr lang="en-US" sz="1600" b="0" i="0" dirty="0">
                <a:solidFill>
                  <a:srgbClr val="505050"/>
                </a:solidFill>
                <a:effectLst/>
                <a:latin typeface="Roboto Light" panose="02000000000000000000" pitchFamily="2" charset="0"/>
                <a:ea typeface="Roboto Light" panose="02000000000000000000" pitchFamily="2" charset="0"/>
              </a:rPr>
              <a:t>AND ANSWER IT ON </a:t>
            </a:r>
            <a:r>
              <a:rPr lang="en-US" sz="1600" b="1" i="0" dirty="0">
                <a:solidFill>
                  <a:srgbClr val="505050"/>
                </a:solidFill>
                <a:effectLst/>
                <a:latin typeface="Roboto Light" panose="02000000000000000000" pitchFamily="2" charset="0"/>
                <a:ea typeface="Roboto Light" panose="02000000000000000000" pitchFamily="2" charset="0"/>
              </a:rPr>
              <a:t>YOUR PHONE</a:t>
            </a:r>
          </a:p>
        </p:txBody>
      </p:sp>
      <p:pic>
        <p:nvPicPr>
          <p:cNvPr id="5122" name="Picture 2">
            <a:extLst>
              <a:ext uri="{FF2B5EF4-FFF2-40B4-BE49-F238E27FC236}">
                <a16:creationId xmlns:a16="http://schemas.microsoft.com/office/drawing/2014/main" id="{B33D2999-4805-4658-893A-58756918E26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10348" y="2915265"/>
            <a:ext cx="1860758" cy="317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a:extLst>
              <a:ext uri="{FF2B5EF4-FFF2-40B4-BE49-F238E27FC236}">
                <a16:creationId xmlns:a16="http://schemas.microsoft.com/office/drawing/2014/main" id="{A030365F-BF20-4F70-9139-ACD28E6AEE5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47693" y="2915265"/>
            <a:ext cx="1860758" cy="315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a:extLst>
              <a:ext uri="{FF2B5EF4-FFF2-40B4-BE49-F238E27FC236}">
                <a16:creationId xmlns:a16="http://schemas.microsoft.com/office/drawing/2014/main" id="{6B1C2951-5D33-484E-B830-4A8540596AF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751670" y="3334767"/>
            <a:ext cx="1718764" cy="291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t 8">
            <a:extLst>
              <a:ext uri="{FF2B5EF4-FFF2-40B4-BE49-F238E27FC236}">
                <a16:creationId xmlns:a16="http://schemas.microsoft.com/office/drawing/2014/main" id="{639BE6E8-D9BE-4D58-AD16-D58AC2B45934}"/>
              </a:ext>
            </a:extLst>
          </p:cNvPr>
          <p:cNvGraphicFramePr>
            <a:graphicFrameLocks noChangeAspect="1"/>
          </p:cNvGraphicFramePr>
          <p:nvPr>
            <p:extLst>
              <p:ext uri="{D42A27DB-BD31-4B8C-83A1-F6EECF244321}">
                <p14:modId xmlns:p14="http://schemas.microsoft.com/office/powerpoint/2010/main" val="4126262018"/>
              </p:ext>
            </p:extLst>
          </p:nvPr>
        </p:nvGraphicFramePr>
        <p:xfrm>
          <a:off x="1528395" y="3220085"/>
          <a:ext cx="1265237" cy="2408237"/>
        </p:xfrm>
        <a:graphic>
          <a:graphicData uri="http://schemas.openxmlformats.org/presentationml/2006/ole">
            <mc:AlternateContent xmlns:mc="http://schemas.openxmlformats.org/markup-compatibility/2006">
              <mc:Choice xmlns:v="urn:schemas-microsoft-com:vml" Requires="v">
                <p:oleObj spid="_x0000_s5130" name="Bitmap Image" r:id="rId7" imgW="1265040" imgH="2408040" progId="PBrush">
                  <p:embed/>
                </p:oleObj>
              </mc:Choice>
              <mc:Fallback>
                <p:oleObj name="Bitmap Image" r:id="rId7" imgW="1265040" imgH="2408040" progId="PBrush">
                  <p:embed/>
                  <p:pic>
                    <p:nvPicPr>
                      <p:cNvPr id="0" name=""/>
                      <p:cNvPicPr/>
                      <p:nvPr/>
                    </p:nvPicPr>
                    <p:blipFill>
                      <a:blip r:embed="rId8"/>
                      <a:stretch>
                        <a:fillRect/>
                      </a:stretch>
                    </p:blipFill>
                    <p:spPr>
                      <a:xfrm>
                        <a:off x="1528395" y="3220085"/>
                        <a:ext cx="1265237" cy="2408237"/>
                      </a:xfrm>
                      <a:prstGeom prst="rect">
                        <a:avLst/>
                      </a:prstGeom>
                    </p:spPr>
                  </p:pic>
                </p:oleObj>
              </mc:Fallback>
            </mc:AlternateContent>
          </a:graphicData>
        </a:graphic>
      </p:graphicFrame>
    </p:spTree>
    <p:extLst>
      <p:ext uri="{BB962C8B-B14F-4D97-AF65-F5344CB8AC3E}">
        <p14:creationId xmlns:p14="http://schemas.microsoft.com/office/powerpoint/2010/main" val="81955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5123"/>
                                        </p:tgtEl>
                                        <p:attrNameLst>
                                          <p:attrName>style.visibility</p:attrName>
                                        </p:attrNameLst>
                                      </p:cBhvr>
                                      <p:to>
                                        <p:strVal val="visible"/>
                                      </p:to>
                                    </p:set>
                                    <p:animEffect transition="in" filter="fade">
                                      <p:cBhvr>
                                        <p:cTn id="18" dur="500"/>
                                        <p:tgtEl>
                                          <p:spTgt spid="51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fade">
                                      <p:cBhvr>
                                        <p:cTn id="26" dur="500"/>
                                        <p:tgtEl>
                                          <p:spTgt spid="51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5124"/>
                                        </p:tgtEl>
                                        <p:attrNameLst>
                                          <p:attrName>style.visibility</p:attrName>
                                        </p:attrNameLst>
                                      </p:cBhvr>
                                      <p:to>
                                        <p:strVal val="visible"/>
                                      </p:to>
                                    </p:set>
                                    <p:animEffect transition="in" filter="fade">
                                      <p:cBhvr>
                                        <p:cTn id="34"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DC15DE1-31F5-4CF0-A8AA-B9F95557C166}"/>
              </a:ext>
            </a:extLst>
          </p:cNvPr>
          <p:cNvSpPr txBox="1">
            <a:spLocks/>
          </p:cNvSpPr>
          <p:nvPr/>
        </p:nvSpPr>
        <p:spPr>
          <a:xfrm>
            <a:off x="636105" y="1525948"/>
            <a:ext cx="10919790" cy="578457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kern="1200">
                <a:solidFill>
                  <a:srgbClr val="3E3E3E"/>
                </a:solidFill>
                <a:latin typeface="KyivType Sans2" panose="00000500000000000000" pitchFamily="50" charset="0"/>
                <a:ea typeface="+mj-ea"/>
                <a:cs typeface="+mj-cs"/>
              </a:defRPr>
            </a:lvl1pPr>
          </a:lstStyle>
          <a:p>
            <a:r>
              <a:rPr lang="fr-FR" sz="16600" dirty="0" err="1">
                <a:latin typeface="Midnight Signature" panose="02000500000000090000" pitchFamily="50" charset="0"/>
              </a:rPr>
              <a:t>Thanhs</a:t>
            </a:r>
            <a:r>
              <a:rPr lang="fr-FR" sz="16600" dirty="0">
                <a:latin typeface="Midnight Signature" panose="02000500000000090000" pitchFamily="50" charset="0"/>
              </a:rPr>
              <a:t> !</a:t>
            </a:r>
          </a:p>
        </p:txBody>
      </p:sp>
    </p:spTree>
    <p:extLst>
      <p:ext uri="{BB962C8B-B14F-4D97-AF65-F5344CB8AC3E}">
        <p14:creationId xmlns:p14="http://schemas.microsoft.com/office/powerpoint/2010/main" val="1057464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4ACC8C-19D1-4947-86E9-B963A845A6AB}"/>
              </a:ext>
            </a:extLst>
          </p:cNvPr>
          <p:cNvSpPr/>
          <p:nvPr/>
        </p:nvSpPr>
        <p:spPr>
          <a:xfrm>
            <a:off x="1805212" y="1482433"/>
            <a:ext cx="8784718" cy="307777"/>
          </a:xfrm>
          <a:prstGeom prst="rect">
            <a:avLst/>
          </a:prstGeom>
        </p:spPr>
        <p:txBody>
          <a:bodyPr wrap="square">
            <a:spAutoFit/>
          </a:bodyPr>
          <a:lstStyle/>
          <a:p>
            <a:pPr algn="ctr">
              <a:defRPr/>
            </a:pPr>
            <a:r>
              <a:rPr lang="en-US" sz="1400" dirty="0">
                <a:solidFill>
                  <a:prstClr val="black"/>
                </a:solidFill>
                <a:latin typeface="Roboto Light" panose="02000000000000000000" pitchFamily="2" charset="0"/>
                <a:ea typeface="Roboto Light" panose="02000000000000000000" pitchFamily="2" charset="0"/>
              </a:rPr>
              <a:t>Dry skin is a type of skin that lacks nutrition and can present various symptoms and characteristics :</a:t>
            </a:r>
          </a:p>
        </p:txBody>
      </p:sp>
      <p:grpSp>
        <p:nvGrpSpPr>
          <p:cNvPr id="22" name="Groupe 21">
            <a:extLst>
              <a:ext uri="{FF2B5EF4-FFF2-40B4-BE49-F238E27FC236}">
                <a16:creationId xmlns:a16="http://schemas.microsoft.com/office/drawing/2014/main" id="{FBD2D196-2BE2-49E3-959D-3E73B297A3CA}"/>
              </a:ext>
            </a:extLst>
          </p:cNvPr>
          <p:cNvGrpSpPr/>
          <p:nvPr/>
        </p:nvGrpSpPr>
        <p:grpSpPr>
          <a:xfrm>
            <a:off x="314108" y="2946112"/>
            <a:ext cx="1666217" cy="2306636"/>
            <a:chOff x="684358" y="2954334"/>
            <a:chExt cx="1666217" cy="2306636"/>
          </a:xfrm>
          <a:solidFill>
            <a:srgbClr val="F7DECA"/>
          </a:solidFill>
        </p:grpSpPr>
        <p:pic>
          <p:nvPicPr>
            <p:cNvPr id="19" name="Graphique 18" descr="Badge 1 avec un remplissage uni">
              <a:extLst>
                <a:ext uri="{FF2B5EF4-FFF2-40B4-BE49-F238E27FC236}">
                  <a16:creationId xmlns:a16="http://schemas.microsoft.com/office/drawing/2014/main" id="{3B118A4D-C814-4AFD-A4A6-77C48F2293C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0894" y="2954334"/>
              <a:ext cx="914400" cy="914400"/>
            </a:xfrm>
            <a:prstGeom prst="rect">
              <a:avLst/>
            </a:prstGeom>
          </p:spPr>
        </p:pic>
        <p:sp>
          <p:nvSpPr>
            <p:cNvPr id="27" name="ZoneTexte 26">
              <a:extLst>
                <a:ext uri="{FF2B5EF4-FFF2-40B4-BE49-F238E27FC236}">
                  <a16:creationId xmlns:a16="http://schemas.microsoft.com/office/drawing/2014/main" id="{82832A2C-08DE-48C2-A005-9E3FC75541E0}"/>
                </a:ext>
              </a:extLst>
            </p:cNvPr>
            <p:cNvSpPr txBox="1"/>
            <p:nvPr/>
          </p:nvSpPr>
          <p:spPr>
            <a:xfrm>
              <a:off x="684358" y="4545881"/>
              <a:ext cx="1666217" cy="715089"/>
            </a:xfrm>
            <a:prstGeom prst="roundRect">
              <a:avLst/>
            </a:prstGeom>
            <a:grpFill/>
            <a:ln w="3175">
              <a:noFill/>
            </a:ln>
          </p:spPr>
          <p:txBody>
            <a:bodyPr wrap="square" rtlCol="0">
              <a:spAutoFit/>
            </a:bodyPr>
            <a:lstStyle/>
            <a:p>
              <a:pPr algn="ctr"/>
              <a:r>
                <a:rPr lang="en-US" sz="1200" dirty="0">
                  <a:latin typeface="Roboto Light" panose="02000000000000000000" pitchFamily="2" charset="0"/>
                  <a:ea typeface="Roboto Light" panose="02000000000000000000" pitchFamily="2" charset="0"/>
                </a:rPr>
                <a:t>FEELING OF TIGHTNESS AND/OR ITCHING</a:t>
              </a:r>
              <a:endParaRPr lang="fr-FR" sz="1200" dirty="0">
                <a:latin typeface="Roboto Light" panose="02000000000000000000" pitchFamily="2" charset="0"/>
                <a:ea typeface="Roboto Light" panose="02000000000000000000" pitchFamily="2" charset="0"/>
              </a:endParaRPr>
            </a:p>
          </p:txBody>
        </p:sp>
      </p:grpSp>
      <p:grpSp>
        <p:nvGrpSpPr>
          <p:cNvPr id="23" name="Groupe 22">
            <a:extLst>
              <a:ext uri="{FF2B5EF4-FFF2-40B4-BE49-F238E27FC236}">
                <a16:creationId xmlns:a16="http://schemas.microsoft.com/office/drawing/2014/main" id="{11850DFB-1D82-4886-9870-F31A225C4E7C}"/>
              </a:ext>
            </a:extLst>
          </p:cNvPr>
          <p:cNvGrpSpPr/>
          <p:nvPr/>
        </p:nvGrpSpPr>
        <p:grpSpPr>
          <a:xfrm>
            <a:off x="2079017" y="2935288"/>
            <a:ext cx="1214428" cy="2121370"/>
            <a:chOff x="1794167" y="2935288"/>
            <a:chExt cx="1214428" cy="2121370"/>
          </a:xfrm>
          <a:solidFill>
            <a:srgbClr val="F7DECA"/>
          </a:solidFill>
        </p:grpSpPr>
        <p:pic>
          <p:nvPicPr>
            <p:cNvPr id="17" name="Graphique 16" descr="Badge avec un remplissage uni">
              <a:extLst>
                <a:ext uri="{FF2B5EF4-FFF2-40B4-BE49-F238E27FC236}">
                  <a16:creationId xmlns:a16="http://schemas.microsoft.com/office/drawing/2014/main" id="{209D7DF1-B52C-4072-9F2F-D9AACC5268C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895159" y="2935288"/>
              <a:ext cx="914400" cy="914400"/>
            </a:xfrm>
            <a:prstGeom prst="rect">
              <a:avLst/>
            </a:prstGeom>
          </p:spPr>
        </p:pic>
        <p:sp>
          <p:nvSpPr>
            <p:cNvPr id="28" name="ZoneTexte 27">
              <a:extLst>
                <a:ext uri="{FF2B5EF4-FFF2-40B4-BE49-F238E27FC236}">
                  <a16:creationId xmlns:a16="http://schemas.microsoft.com/office/drawing/2014/main" id="{76FD91E0-F3B3-4FA1-93DE-CD7073582CB2}"/>
                </a:ext>
              </a:extLst>
            </p:cNvPr>
            <p:cNvSpPr txBox="1"/>
            <p:nvPr/>
          </p:nvSpPr>
          <p:spPr>
            <a:xfrm>
              <a:off x="1794167" y="4545880"/>
              <a:ext cx="1214428" cy="510778"/>
            </a:xfrm>
            <a:prstGeom prst="roundRect">
              <a:avLst/>
            </a:prstGeom>
            <a:grpFill/>
            <a:ln w="3175">
              <a:noFill/>
            </a:ln>
          </p:spPr>
          <p:txBody>
            <a:bodyPr wrap="square" rtlCol="0">
              <a:spAutoFit/>
            </a:bodyPr>
            <a:lstStyle/>
            <a:p>
              <a:pPr algn="ctr"/>
              <a:r>
                <a:rPr lang="fr-FR" sz="1200" dirty="0">
                  <a:latin typeface="Roboto Light" panose="02000000000000000000" pitchFamily="2" charset="0"/>
                  <a:ea typeface="Roboto Light" panose="02000000000000000000" pitchFamily="2" charset="0"/>
                </a:rPr>
                <a:t>DULL APPEARANCE</a:t>
              </a:r>
            </a:p>
          </p:txBody>
        </p:sp>
      </p:grpSp>
      <p:grpSp>
        <p:nvGrpSpPr>
          <p:cNvPr id="30" name="Groupe 29">
            <a:extLst>
              <a:ext uri="{FF2B5EF4-FFF2-40B4-BE49-F238E27FC236}">
                <a16:creationId xmlns:a16="http://schemas.microsoft.com/office/drawing/2014/main" id="{407E6139-5CB8-4F63-9CFB-7BD492ACF024}"/>
              </a:ext>
            </a:extLst>
          </p:cNvPr>
          <p:cNvGrpSpPr/>
          <p:nvPr/>
        </p:nvGrpSpPr>
        <p:grpSpPr>
          <a:xfrm>
            <a:off x="3392136" y="2933412"/>
            <a:ext cx="1468119" cy="1918935"/>
            <a:chOff x="3107286" y="2933412"/>
            <a:chExt cx="1468119" cy="1918935"/>
          </a:xfrm>
          <a:solidFill>
            <a:srgbClr val="F7DECA"/>
          </a:solidFill>
        </p:grpSpPr>
        <p:pic>
          <p:nvPicPr>
            <p:cNvPr id="15" name="Graphique 14" descr="Badge 3 avec un remplissage uni">
              <a:extLst>
                <a:ext uri="{FF2B5EF4-FFF2-40B4-BE49-F238E27FC236}">
                  <a16:creationId xmlns:a16="http://schemas.microsoft.com/office/drawing/2014/main" id="{3699F68E-5C84-404D-AB2C-7B72C067879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381095" y="2933412"/>
              <a:ext cx="914400" cy="914400"/>
            </a:xfrm>
            <a:prstGeom prst="rect">
              <a:avLst/>
            </a:prstGeom>
          </p:spPr>
        </p:pic>
        <p:sp>
          <p:nvSpPr>
            <p:cNvPr id="29" name="ZoneTexte 28">
              <a:extLst>
                <a:ext uri="{FF2B5EF4-FFF2-40B4-BE49-F238E27FC236}">
                  <a16:creationId xmlns:a16="http://schemas.microsoft.com/office/drawing/2014/main" id="{4099668D-2144-41D5-9666-02960108AC02}"/>
                </a:ext>
              </a:extLst>
            </p:cNvPr>
            <p:cNvSpPr txBox="1"/>
            <p:nvPr/>
          </p:nvSpPr>
          <p:spPr>
            <a:xfrm>
              <a:off x="3107286" y="4545880"/>
              <a:ext cx="1468119" cy="306467"/>
            </a:xfrm>
            <a:prstGeom prst="roundRect">
              <a:avLst/>
            </a:prstGeom>
            <a:grpFill/>
            <a:ln w="3175">
              <a:noFill/>
            </a:ln>
          </p:spPr>
          <p:txBody>
            <a:bodyPr wrap="square" rtlCol="0">
              <a:spAutoFit/>
            </a:bodyPr>
            <a:lstStyle/>
            <a:p>
              <a:pPr algn="ctr"/>
              <a:r>
                <a:rPr lang="fr-FR" sz="1200" dirty="0">
                  <a:latin typeface="Roboto Light" panose="02000000000000000000" pitchFamily="2" charset="0"/>
                  <a:ea typeface="Roboto Light" panose="02000000000000000000" pitchFamily="2" charset="0"/>
                </a:rPr>
                <a:t>DESQUAMATION</a:t>
              </a:r>
            </a:p>
          </p:txBody>
        </p:sp>
      </p:grpSp>
      <p:grpSp>
        <p:nvGrpSpPr>
          <p:cNvPr id="32" name="Groupe 31">
            <a:extLst>
              <a:ext uri="{FF2B5EF4-FFF2-40B4-BE49-F238E27FC236}">
                <a16:creationId xmlns:a16="http://schemas.microsoft.com/office/drawing/2014/main" id="{F51889D0-4101-486C-A207-74E210F204A3}"/>
              </a:ext>
            </a:extLst>
          </p:cNvPr>
          <p:cNvGrpSpPr/>
          <p:nvPr/>
        </p:nvGrpSpPr>
        <p:grpSpPr>
          <a:xfrm>
            <a:off x="4958946" y="2935288"/>
            <a:ext cx="1309623" cy="1917060"/>
            <a:chOff x="4515600" y="2935288"/>
            <a:chExt cx="1309623" cy="1917060"/>
          </a:xfrm>
          <a:solidFill>
            <a:srgbClr val="F7DECA"/>
          </a:solidFill>
        </p:grpSpPr>
        <p:pic>
          <p:nvPicPr>
            <p:cNvPr id="13" name="Graphique 12" descr="Badge 4 avec un remplissage uni">
              <a:extLst>
                <a:ext uri="{FF2B5EF4-FFF2-40B4-BE49-F238E27FC236}">
                  <a16:creationId xmlns:a16="http://schemas.microsoft.com/office/drawing/2014/main" id="{C17EC2B1-F5AC-4722-B053-3CB1FE0CC88A}"/>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711781" y="2935288"/>
              <a:ext cx="914400" cy="914400"/>
            </a:xfrm>
            <a:prstGeom prst="rect">
              <a:avLst/>
            </a:prstGeom>
          </p:spPr>
        </p:pic>
        <p:sp>
          <p:nvSpPr>
            <p:cNvPr id="31" name="ZoneTexte 30">
              <a:extLst>
                <a:ext uri="{FF2B5EF4-FFF2-40B4-BE49-F238E27FC236}">
                  <a16:creationId xmlns:a16="http://schemas.microsoft.com/office/drawing/2014/main" id="{E1B4FF9D-D50A-423B-8FFE-6781448AC13E}"/>
                </a:ext>
              </a:extLst>
            </p:cNvPr>
            <p:cNvSpPr txBox="1"/>
            <p:nvPr/>
          </p:nvSpPr>
          <p:spPr>
            <a:xfrm>
              <a:off x="4515600" y="4545880"/>
              <a:ext cx="1309623" cy="306468"/>
            </a:xfrm>
            <a:prstGeom prst="roundRect">
              <a:avLst/>
            </a:prstGeom>
            <a:grpFill/>
            <a:ln w="3175">
              <a:noFill/>
            </a:ln>
          </p:spPr>
          <p:txBody>
            <a:bodyPr wrap="square" rtlCol="0">
              <a:spAutoFit/>
            </a:bodyPr>
            <a:lstStyle/>
            <a:p>
              <a:pPr algn="ctr"/>
              <a:r>
                <a:rPr lang="fr-FR" sz="1200" dirty="0">
                  <a:latin typeface="Roboto Light" panose="02000000000000000000" pitchFamily="2" charset="0"/>
                  <a:ea typeface="Roboto Light" panose="02000000000000000000" pitchFamily="2" charset="0"/>
                </a:rPr>
                <a:t>REDNESS</a:t>
              </a:r>
            </a:p>
          </p:txBody>
        </p:sp>
      </p:grpSp>
      <p:grpSp>
        <p:nvGrpSpPr>
          <p:cNvPr id="34" name="Groupe 33">
            <a:extLst>
              <a:ext uri="{FF2B5EF4-FFF2-40B4-BE49-F238E27FC236}">
                <a16:creationId xmlns:a16="http://schemas.microsoft.com/office/drawing/2014/main" id="{E44DEF9F-73D5-4E38-8A5B-0D9249C971C3}"/>
              </a:ext>
            </a:extLst>
          </p:cNvPr>
          <p:cNvGrpSpPr/>
          <p:nvPr/>
        </p:nvGrpSpPr>
        <p:grpSpPr>
          <a:xfrm>
            <a:off x="6367260" y="2935288"/>
            <a:ext cx="1309623" cy="2121370"/>
            <a:chOff x="5923914" y="2935288"/>
            <a:chExt cx="1309623" cy="2121370"/>
          </a:xfrm>
          <a:solidFill>
            <a:srgbClr val="F7DECA"/>
          </a:solidFill>
        </p:grpSpPr>
        <p:pic>
          <p:nvPicPr>
            <p:cNvPr id="11" name="Graphique 10" descr="Badge 5 avec un remplissage uni">
              <a:extLst>
                <a:ext uri="{FF2B5EF4-FFF2-40B4-BE49-F238E27FC236}">
                  <a16:creationId xmlns:a16="http://schemas.microsoft.com/office/drawing/2014/main" id="{5A51DD98-29BF-4C82-BC0B-FF8288E88D36}"/>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171515" y="2935288"/>
              <a:ext cx="914400" cy="914400"/>
            </a:xfrm>
            <a:prstGeom prst="rect">
              <a:avLst/>
            </a:prstGeom>
          </p:spPr>
        </p:pic>
        <p:sp>
          <p:nvSpPr>
            <p:cNvPr id="33" name="ZoneTexte 32">
              <a:extLst>
                <a:ext uri="{FF2B5EF4-FFF2-40B4-BE49-F238E27FC236}">
                  <a16:creationId xmlns:a16="http://schemas.microsoft.com/office/drawing/2014/main" id="{333A061F-C363-4BF2-8C64-F517DDA05E1C}"/>
                </a:ext>
              </a:extLst>
            </p:cNvPr>
            <p:cNvSpPr txBox="1"/>
            <p:nvPr/>
          </p:nvSpPr>
          <p:spPr>
            <a:xfrm>
              <a:off x="5923914" y="4545880"/>
              <a:ext cx="1309623" cy="510778"/>
            </a:xfrm>
            <a:prstGeom prst="roundRect">
              <a:avLst/>
            </a:prstGeom>
            <a:grpFill/>
            <a:ln w="3175">
              <a:noFill/>
            </a:ln>
          </p:spPr>
          <p:txBody>
            <a:bodyPr wrap="square" rtlCol="0">
              <a:spAutoFit/>
            </a:bodyPr>
            <a:lstStyle/>
            <a:p>
              <a:pPr algn="ctr"/>
              <a:r>
                <a:rPr lang="fr-FR" sz="1200" dirty="0">
                  <a:latin typeface="Roboto Light" panose="02000000000000000000" pitchFamily="2" charset="0"/>
                  <a:ea typeface="Roboto Light" panose="02000000000000000000" pitchFamily="2" charset="0"/>
                </a:rPr>
                <a:t>INCREASED SENSITIVITY</a:t>
              </a:r>
            </a:p>
          </p:txBody>
        </p:sp>
      </p:grpSp>
      <p:grpSp>
        <p:nvGrpSpPr>
          <p:cNvPr id="36" name="Groupe 35">
            <a:extLst>
              <a:ext uri="{FF2B5EF4-FFF2-40B4-BE49-F238E27FC236}">
                <a16:creationId xmlns:a16="http://schemas.microsoft.com/office/drawing/2014/main" id="{E1F96E1A-BB04-4A4A-86B9-4C98C93967ED}"/>
              </a:ext>
            </a:extLst>
          </p:cNvPr>
          <p:cNvGrpSpPr/>
          <p:nvPr/>
        </p:nvGrpSpPr>
        <p:grpSpPr>
          <a:xfrm>
            <a:off x="7775574" y="2935288"/>
            <a:ext cx="1309623" cy="2325681"/>
            <a:chOff x="7332228" y="2935288"/>
            <a:chExt cx="1309623" cy="2325681"/>
          </a:xfrm>
          <a:solidFill>
            <a:srgbClr val="F7DECA"/>
          </a:solidFill>
        </p:grpSpPr>
        <p:pic>
          <p:nvPicPr>
            <p:cNvPr id="9" name="Graphique 8" descr="Badge 6 avec un remplissage uni">
              <a:extLst>
                <a:ext uri="{FF2B5EF4-FFF2-40B4-BE49-F238E27FC236}">
                  <a16:creationId xmlns:a16="http://schemas.microsoft.com/office/drawing/2014/main" id="{79C887E9-9DD3-4DFE-B44C-6D4262802F6C}"/>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535221" y="2935288"/>
              <a:ext cx="914400" cy="914400"/>
            </a:xfrm>
            <a:prstGeom prst="rect">
              <a:avLst/>
            </a:prstGeom>
          </p:spPr>
        </p:pic>
        <p:sp>
          <p:nvSpPr>
            <p:cNvPr id="35" name="ZoneTexte 34">
              <a:extLst>
                <a:ext uri="{FF2B5EF4-FFF2-40B4-BE49-F238E27FC236}">
                  <a16:creationId xmlns:a16="http://schemas.microsoft.com/office/drawing/2014/main" id="{ACF7BB88-4E91-4216-8E6B-B18F087D08D6}"/>
                </a:ext>
              </a:extLst>
            </p:cNvPr>
            <p:cNvSpPr txBox="1"/>
            <p:nvPr/>
          </p:nvSpPr>
          <p:spPr>
            <a:xfrm>
              <a:off x="7332228" y="4545880"/>
              <a:ext cx="1309623" cy="715089"/>
            </a:xfrm>
            <a:prstGeom prst="roundRect">
              <a:avLst/>
            </a:prstGeom>
            <a:grpFill/>
            <a:ln w="3175">
              <a:noFill/>
            </a:ln>
          </p:spPr>
          <p:txBody>
            <a:bodyPr wrap="square" rtlCol="0">
              <a:spAutoFit/>
            </a:bodyPr>
            <a:lstStyle/>
            <a:p>
              <a:pPr algn="ctr"/>
              <a:r>
                <a:rPr lang="fr-FR" sz="1200" dirty="0">
                  <a:latin typeface="Roboto Light" panose="02000000000000000000" pitchFamily="2" charset="0"/>
                  <a:ea typeface="Roboto Light" panose="02000000000000000000" pitchFamily="2" charset="0"/>
                </a:rPr>
                <a:t>FINE LINES AND WRINKLES</a:t>
              </a:r>
            </a:p>
          </p:txBody>
        </p:sp>
      </p:grpSp>
      <p:grpSp>
        <p:nvGrpSpPr>
          <p:cNvPr id="38" name="Groupe 37">
            <a:extLst>
              <a:ext uri="{FF2B5EF4-FFF2-40B4-BE49-F238E27FC236}">
                <a16:creationId xmlns:a16="http://schemas.microsoft.com/office/drawing/2014/main" id="{45E8705F-2097-4E87-9523-933ED1E3F628}"/>
              </a:ext>
            </a:extLst>
          </p:cNvPr>
          <p:cNvGrpSpPr/>
          <p:nvPr/>
        </p:nvGrpSpPr>
        <p:grpSpPr>
          <a:xfrm>
            <a:off x="9183888" y="2935288"/>
            <a:ext cx="1309623" cy="1917059"/>
            <a:chOff x="8740542" y="2935288"/>
            <a:chExt cx="1309623" cy="1917059"/>
          </a:xfrm>
          <a:solidFill>
            <a:srgbClr val="F7DECA"/>
          </a:solidFill>
        </p:grpSpPr>
        <p:pic>
          <p:nvPicPr>
            <p:cNvPr id="7" name="Graphique 6" descr="Badge 7 avec un remplissage uni">
              <a:extLst>
                <a:ext uri="{FF2B5EF4-FFF2-40B4-BE49-F238E27FC236}">
                  <a16:creationId xmlns:a16="http://schemas.microsoft.com/office/drawing/2014/main" id="{66263F15-AEC2-41D8-8F16-F0B5A5BDF68C}"/>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942799" y="2935288"/>
              <a:ext cx="914400" cy="914400"/>
            </a:xfrm>
            <a:prstGeom prst="rect">
              <a:avLst/>
            </a:prstGeom>
          </p:spPr>
        </p:pic>
        <p:sp>
          <p:nvSpPr>
            <p:cNvPr id="37" name="ZoneTexte 36">
              <a:extLst>
                <a:ext uri="{FF2B5EF4-FFF2-40B4-BE49-F238E27FC236}">
                  <a16:creationId xmlns:a16="http://schemas.microsoft.com/office/drawing/2014/main" id="{BC67869E-C7D7-4C81-8405-640E60B8927B}"/>
                </a:ext>
              </a:extLst>
            </p:cNvPr>
            <p:cNvSpPr txBox="1"/>
            <p:nvPr/>
          </p:nvSpPr>
          <p:spPr>
            <a:xfrm>
              <a:off x="8740542" y="4545880"/>
              <a:ext cx="1309623" cy="306467"/>
            </a:xfrm>
            <a:prstGeom prst="roundRect">
              <a:avLst/>
            </a:prstGeom>
            <a:grpFill/>
            <a:ln w="3175">
              <a:noFill/>
            </a:ln>
          </p:spPr>
          <p:txBody>
            <a:bodyPr wrap="square" rtlCol="0">
              <a:spAutoFit/>
            </a:bodyPr>
            <a:lstStyle/>
            <a:p>
              <a:pPr algn="ctr"/>
              <a:r>
                <a:rPr lang="fr-FR" sz="1200" dirty="0">
                  <a:latin typeface="Roboto Light" panose="02000000000000000000" pitchFamily="2" charset="0"/>
                  <a:ea typeface="Roboto Light" panose="02000000000000000000" pitchFamily="2" charset="0"/>
                </a:rPr>
                <a:t>LACK OF SHINE</a:t>
              </a:r>
            </a:p>
          </p:txBody>
        </p:sp>
      </p:grpSp>
      <p:grpSp>
        <p:nvGrpSpPr>
          <p:cNvPr id="40" name="Groupe 39">
            <a:extLst>
              <a:ext uri="{FF2B5EF4-FFF2-40B4-BE49-F238E27FC236}">
                <a16:creationId xmlns:a16="http://schemas.microsoft.com/office/drawing/2014/main" id="{1C32DF10-F643-42BF-A2C2-2D94D13072C4}"/>
              </a:ext>
            </a:extLst>
          </p:cNvPr>
          <p:cNvGrpSpPr/>
          <p:nvPr/>
        </p:nvGrpSpPr>
        <p:grpSpPr>
          <a:xfrm>
            <a:off x="10592203" y="2952456"/>
            <a:ext cx="1066837" cy="1899890"/>
            <a:chOff x="10148857" y="2952456"/>
            <a:chExt cx="1066837" cy="1899890"/>
          </a:xfrm>
          <a:solidFill>
            <a:srgbClr val="F7DECA"/>
          </a:solidFill>
        </p:grpSpPr>
        <p:pic>
          <p:nvPicPr>
            <p:cNvPr id="5" name="Graphique 4" descr="Badge 8 avec un remplissage uni">
              <a:extLst>
                <a:ext uri="{FF2B5EF4-FFF2-40B4-BE49-F238E27FC236}">
                  <a16:creationId xmlns:a16="http://schemas.microsoft.com/office/drawing/2014/main" id="{09EEA17C-8C25-45C4-9A70-9DF285676968}"/>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0301294" y="2952456"/>
              <a:ext cx="914400" cy="914400"/>
            </a:xfrm>
            <a:prstGeom prst="rect">
              <a:avLst/>
            </a:prstGeom>
          </p:spPr>
        </p:pic>
        <p:sp>
          <p:nvSpPr>
            <p:cNvPr id="39" name="ZoneTexte 38">
              <a:extLst>
                <a:ext uri="{FF2B5EF4-FFF2-40B4-BE49-F238E27FC236}">
                  <a16:creationId xmlns:a16="http://schemas.microsoft.com/office/drawing/2014/main" id="{C50B991F-3F2A-4598-BC0C-5C63DDE203E6}"/>
                </a:ext>
              </a:extLst>
            </p:cNvPr>
            <p:cNvSpPr txBox="1"/>
            <p:nvPr/>
          </p:nvSpPr>
          <p:spPr>
            <a:xfrm>
              <a:off x="10148857" y="4545879"/>
              <a:ext cx="1063864" cy="306467"/>
            </a:xfrm>
            <a:prstGeom prst="roundRect">
              <a:avLst/>
            </a:prstGeom>
            <a:grpFill/>
            <a:ln w="3175">
              <a:noFill/>
            </a:ln>
          </p:spPr>
          <p:txBody>
            <a:bodyPr wrap="square" rtlCol="0">
              <a:spAutoFit/>
            </a:bodyPr>
            <a:lstStyle/>
            <a:p>
              <a:pPr algn="ctr"/>
              <a:r>
                <a:rPr lang="fr-FR" sz="1200" dirty="0">
                  <a:latin typeface="Roboto Light" panose="02000000000000000000" pitchFamily="2" charset="0"/>
                  <a:ea typeface="Roboto Light" panose="02000000000000000000" pitchFamily="2" charset="0"/>
                </a:rPr>
                <a:t>RIGIDITY</a:t>
              </a:r>
            </a:p>
          </p:txBody>
        </p:sp>
      </p:grpSp>
      <p:sp>
        <p:nvSpPr>
          <p:cNvPr id="42" name="Titre 2">
            <a:extLst>
              <a:ext uri="{FF2B5EF4-FFF2-40B4-BE49-F238E27FC236}">
                <a16:creationId xmlns:a16="http://schemas.microsoft.com/office/drawing/2014/main" id="{6CB1544A-EB15-44D9-908E-F18E45E39916}"/>
              </a:ext>
            </a:extLst>
          </p:cNvPr>
          <p:cNvSpPr txBox="1">
            <a:spLocks/>
          </p:cNvSpPr>
          <p:nvPr/>
        </p:nvSpPr>
        <p:spPr>
          <a:xfrm>
            <a:off x="1952017" y="536343"/>
            <a:ext cx="8287966"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3E3E3E"/>
                </a:solidFill>
                <a:latin typeface="KyivType Sans2" panose="00000500000000000000" pitchFamily="50" charset="0"/>
              </a:rPr>
              <a:t>How to identify a</a:t>
            </a:r>
            <a:br>
              <a:rPr lang="en-US" sz="2800" dirty="0">
                <a:solidFill>
                  <a:srgbClr val="3E3E3E"/>
                </a:solidFill>
                <a:latin typeface="KyivType Sans2" panose="00000500000000000000" pitchFamily="50" charset="0"/>
              </a:rPr>
            </a:br>
            <a:r>
              <a:rPr lang="en-US" sz="4000" dirty="0">
                <a:solidFill>
                  <a:srgbClr val="3E3E3E"/>
                </a:solidFill>
                <a:latin typeface="KyivType Sans2" panose="00000500000000000000" pitchFamily="50" charset="0"/>
              </a:rPr>
              <a:t>DRY SKIN</a:t>
            </a:r>
            <a:endParaRPr lang="fr-FR" sz="2800" dirty="0">
              <a:solidFill>
                <a:srgbClr val="3E3E3E"/>
              </a:solidFill>
              <a:latin typeface="KyivType Sans2" panose="00000500000000000000" pitchFamily="50" charset="0"/>
            </a:endParaRPr>
          </a:p>
        </p:txBody>
      </p:sp>
      <p:sp>
        <p:nvSpPr>
          <p:cNvPr id="41" name="Rectangle à coins arrondis 18">
            <a:extLst>
              <a:ext uri="{FF2B5EF4-FFF2-40B4-BE49-F238E27FC236}">
                <a16:creationId xmlns:a16="http://schemas.microsoft.com/office/drawing/2014/main" id="{1412D7A8-21C2-4BEF-9E68-945BC4CE246D}"/>
              </a:ext>
            </a:extLst>
          </p:cNvPr>
          <p:cNvSpPr/>
          <p:nvPr/>
        </p:nvSpPr>
        <p:spPr>
          <a:xfrm>
            <a:off x="2857921" y="2245824"/>
            <a:ext cx="6423212" cy="338554"/>
          </a:xfrm>
          <a:prstGeom prst="rect">
            <a:avLst/>
          </a:prstGeom>
          <a:solidFill>
            <a:srgbClr val="FCF1E8"/>
          </a:solidFill>
          <a:ln w="3175">
            <a:solidFill>
              <a:srgbClr val="F7DECA"/>
            </a:solidFill>
          </a:ln>
        </p:spPr>
        <p:txBody>
          <a:bodyPr wrap="square" rtlCol="0">
            <a:spAutoFit/>
          </a:bodyPr>
          <a:lstStyle/>
          <a:p>
            <a:pPr algn="ctr"/>
            <a:r>
              <a:rPr lang="en-US" altLang="fr-FR" sz="1600" b="1" dirty="0">
                <a:solidFill>
                  <a:schemeClr val="tx1"/>
                </a:solidFill>
                <a:latin typeface="Roboto Light" panose="02000000000000000000" pitchFamily="2" charset="0"/>
                <a:ea typeface="Roboto Light" panose="02000000000000000000" pitchFamily="2" charset="0"/>
              </a:rPr>
              <a:t>IN YOUR OPINION, WHAT ARE THE CHARACTERISTICS OF DRY SKIN? </a:t>
            </a:r>
            <a:endParaRPr lang="fr-FR" altLang="fr-FR" sz="1600" b="1" dirty="0">
              <a:solidFill>
                <a:schemeClr val="tx1"/>
              </a:solidFill>
              <a:latin typeface="Roboto Light" panose="02000000000000000000" pitchFamily="2" charset="0"/>
              <a:ea typeface="Roboto Light" panose="02000000000000000000" pitchFamily="2" charset="0"/>
            </a:endParaRPr>
          </a:p>
        </p:txBody>
      </p:sp>
      <p:graphicFrame>
        <p:nvGraphicFramePr>
          <p:cNvPr id="2" name="Objet 1">
            <a:extLst>
              <a:ext uri="{FF2B5EF4-FFF2-40B4-BE49-F238E27FC236}">
                <a16:creationId xmlns:a16="http://schemas.microsoft.com/office/drawing/2014/main" id="{8D9BB4D7-9510-4CC7-B323-9680F698792C}"/>
              </a:ext>
            </a:extLst>
          </p:cNvPr>
          <p:cNvGraphicFramePr>
            <a:graphicFrameLocks noChangeAspect="1"/>
          </p:cNvGraphicFramePr>
          <p:nvPr>
            <p:extLst>
              <p:ext uri="{D42A27DB-BD31-4B8C-83A1-F6EECF244321}">
                <p14:modId xmlns:p14="http://schemas.microsoft.com/office/powerpoint/2010/main" val="1223841041"/>
              </p:ext>
            </p:extLst>
          </p:nvPr>
        </p:nvGraphicFramePr>
        <p:xfrm>
          <a:off x="4482174" y="2764296"/>
          <a:ext cx="3239134" cy="2611271"/>
        </p:xfrm>
        <a:graphic>
          <a:graphicData uri="http://schemas.openxmlformats.org/presentationml/2006/ole">
            <mc:AlternateContent xmlns:mc="http://schemas.openxmlformats.org/markup-compatibility/2006">
              <mc:Choice xmlns:v="urn:schemas-microsoft-com:vml" Requires="v">
                <p:oleObj spid="_x0000_s3083" name="Bitmap Image" r:id="rId20" imgW="5151240" imgH="4152960" progId="PBrush">
                  <p:embed/>
                </p:oleObj>
              </mc:Choice>
              <mc:Fallback>
                <p:oleObj name="Bitmap Image" r:id="rId20" imgW="5151240" imgH="4152960" progId="PBrush">
                  <p:embed/>
                  <p:pic>
                    <p:nvPicPr>
                      <p:cNvPr id="0" name=""/>
                      <p:cNvPicPr/>
                      <p:nvPr/>
                    </p:nvPicPr>
                    <p:blipFill>
                      <a:blip r:embed="rId21"/>
                      <a:stretch>
                        <a:fillRect/>
                      </a:stretch>
                    </p:blipFill>
                    <p:spPr>
                      <a:xfrm>
                        <a:off x="4482174" y="2764296"/>
                        <a:ext cx="3239134" cy="2611271"/>
                      </a:xfrm>
                      <a:prstGeom prst="rect">
                        <a:avLst/>
                      </a:prstGeom>
                    </p:spPr>
                  </p:pic>
                </p:oleObj>
              </mc:Fallback>
            </mc:AlternateContent>
          </a:graphicData>
        </a:graphic>
      </p:graphicFrame>
    </p:spTree>
    <p:extLst>
      <p:ext uri="{BB962C8B-B14F-4D97-AF65-F5344CB8AC3E}">
        <p14:creationId xmlns:p14="http://schemas.microsoft.com/office/powerpoint/2010/main" val="118636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1"/>
                                        </p:tgtEl>
                                      </p:cBhvr>
                                    </p:animEffect>
                                    <p:set>
                                      <p:cBhvr>
                                        <p:cTn id="10" dur="1" fill="hold">
                                          <p:stCondLst>
                                            <p:cond delay="499"/>
                                          </p:stCondLst>
                                        </p:cTn>
                                        <p:tgtEl>
                                          <p:spTgt spid="4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A4D9C4-B003-4277-A2FF-FBA33EB0BBFC}"/>
              </a:ext>
            </a:extLst>
          </p:cNvPr>
          <p:cNvSpPr/>
          <p:nvPr/>
        </p:nvSpPr>
        <p:spPr>
          <a:xfrm>
            <a:off x="1805212" y="1482433"/>
            <a:ext cx="8784718" cy="307777"/>
          </a:xfrm>
          <a:prstGeom prst="rect">
            <a:avLst/>
          </a:prstGeom>
        </p:spPr>
        <p:txBody>
          <a:bodyPr wrap="square">
            <a:spAutoFit/>
          </a:bodyPr>
          <a:lstStyle/>
          <a:p>
            <a:pPr algn="ctr">
              <a:defRPr/>
            </a:pPr>
            <a:r>
              <a:rPr lang="en-US" sz="1400" dirty="0">
                <a:solidFill>
                  <a:prstClr val="black"/>
                </a:solidFill>
                <a:latin typeface="Roboto Light" panose="02000000000000000000" pitchFamily="2" charset="0"/>
                <a:ea typeface="Roboto Light" panose="02000000000000000000" pitchFamily="2" charset="0"/>
              </a:rPr>
              <a:t>Instrumental methods for measuring skin hydration</a:t>
            </a:r>
          </a:p>
        </p:txBody>
      </p:sp>
      <p:graphicFrame>
        <p:nvGraphicFramePr>
          <p:cNvPr id="6" name="Objet 5">
            <a:extLst>
              <a:ext uri="{FF2B5EF4-FFF2-40B4-BE49-F238E27FC236}">
                <a16:creationId xmlns:a16="http://schemas.microsoft.com/office/drawing/2014/main" id="{B61B9B63-E1B9-4D9D-8FF3-C80CB5BBB184}"/>
              </a:ext>
            </a:extLst>
          </p:cNvPr>
          <p:cNvGraphicFramePr>
            <a:graphicFrameLocks noChangeAspect="1"/>
          </p:cNvGraphicFramePr>
          <p:nvPr>
            <p:extLst>
              <p:ext uri="{D42A27DB-BD31-4B8C-83A1-F6EECF244321}">
                <p14:modId xmlns:p14="http://schemas.microsoft.com/office/powerpoint/2010/main" val="2623267179"/>
              </p:ext>
            </p:extLst>
          </p:nvPr>
        </p:nvGraphicFramePr>
        <p:xfrm>
          <a:off x="4095750" y="5203003"/>
          <a:ext cx="4000500" cy="952500"/>
        </p:xfrm>
        <a:graphic>
          <a:graphicData uri="http://schemas.openxmlformats.org/presentationml/2006/ole">
            <mc:AlternateContent xmlns:mc="http://schemas.openxmlformats.org/markup-compatibility/2006">
              <mc:Choice xmlns:v="urn:schemas-microsoft-com:vml" Requires="v">
                <p:oleObj spid="_x0000_s2062" name="Bitmap Image" r:id="rId4" imgW="4000680" imgH="952560" progId="PBrush">
                  <p:embed/>
                </p:oleObj>
              </mc:Choice>
              <mc:Fallback>
                <p:oleObj name="Bitmap Image" r:id="rId4" imgW="4000680" imgH="952560" progId="PBrush">
                  <p:embed/>
                  <p:pic>
                    <p:nvPicPr>
                      <p:cNvPr id="6" name="Objet 5">
                        <a:extLst>
                          <a:ext uri="{FF2B5EF4-FFF2-40B4-BE49-F238E27FC236}">
                            <a16:creationId xmlns:a16="http://schemas.microsoft.com/office/drawing/2014/main" id="{B61B9B63-E1B9-4D9D-8FF3-C80CB5BBB184}"/>
                          </a:ext>
                        </a:extLst>
                      </p:cNvPr>
                      <p:cNvPicPr/>
                      <p:nvPr/>
                    </p:nvPicPr>
                    <p:blipFill>
                      <a:blip r:embed="rId5"/>
                      <a:stretch>
                        <a:fillRect/>
                      </a:stretch>
                    </p:blipFill>
                    <p:spPr>
                      <a:xfrm>
                        <a:off x="4095750" y="5203003"/>
                        <a:ext cx="4000500" cy="952500"/>
                      </a:xfrm>
                      <a:prstGeom prst="rect">
                        <a:avLst/>
                      </a:prstGeom>
                    </p:spPr>
                  </p:pic>
                </p:oleObj>
              </mc:Fallback>
            </mc:AlternateContent>
          </a:graphicData>
        </a:graphic>
      </p:graphicFrame>
      <p:sp>
        <p:nvSpPr>
          <p:cNvPr id="7" name="Rectangle à coins arrondis 18">
            <a:extLst>
              <a:ext uri="{FF2B5EF4-FFF2-40B4-BE49-F238E27FC236}">
                <a16:creationId xmlns:a16="http://schemas.microsoft.com/office/drawing/2014/main" id="{3DF48BF6-0946-4B8F-B167-4FB3876116B7}"/>
              </a:ext>
            </a:extLst>
          </p:cNvPr>
          <p:cNvSpPr/>
          <p:nvPr/>
        </p:nvSpPr>
        <p:spPr>
          <a:xfrm>
            <a:off x="212560" y="2281005"/>
            <a:ext cx="3521239" cy="2308324"/>
          </a:xfrm>
          <a:prstGeom prst="rect">
            <a:avLst/>
          </a:prstGeom>
          <a:solidFill>
            <a:srgbClr val="FCF1E8"/>
          </a:solidFill>
          <a:ln w="3175">
            <a:solidFill>
              <a:srgbClr val="F7DECA"/>
            </a:solidFill>
          </a:ln>
        </p:spPr>
        <p:txBody>
          <a:bodyPr wrap="square" rtlCol="0">
            <a:spAutoFit/>
          </a:bodyPr>
          <a:lstStyle/>
          <a:p>
            <a:pPr algn="ctr"/>
            <a:r>
              <a:rPr lang="en-US" altLang="fr-FR" sz="1600" b="1" dirty="0">
                <a:latin typeface="Roboto Light" panose="02000000000000000000" pitchFamily="2" charset="0"/>
                <a:ea typeface="Roboto Light" panose="02000000000000000000" pitchFamily="2" charset="0"/>
              </a:rPr>
              <a:t>CORNEOMETRY</a:t>
            </a:r>
          </a:p>
          <a:p>
            <a:pPr algn="ctr"/>
            <a:r>
              <a:rPr lang="en-US" altLang="fr-FR" sz="1600" b="1" dirty="0">
                <a:latin typeface="Roboto Light" panose="02000000000000000000" pitchFamily="2" charset="0"/>
                <a:ea typeface="Roboto Light" panose="02000000000000000000" pitchFamily="2" charset="0"/>
              </a:rPr>
              <a:t>Analysis of the hydration of the superficial layers of the skin</a:t>
            </a:r>
          </a:p>
          <a:p>
            <a:pPr algn="ctr"/>
            <a:endParaRPr lang="fr-FR" altLang="fr-FR" sz="1600" b="1" dirty="0">
              <a:solidFill>
                <a:schemeClr val="tx1"/>
              </a:solidFill>
              <a:latin typeface="Roboto Light" panose="02000000000000000000" pitchFamily="2" charset="0"/>
              <a:ea typeface="Roboto Light" panose="02000000000000000000" pitchFamily="2" charset="0"/>
            </a:endParaRPr>
          </a:p>
          <a:p>
            <a:pPr algn="ctr"/>
            <a:r>
              <a:rPr lang="en-US" sz="1600" dirty="0">
                <a:latin typeface="Roboto Light" panose="02000000000000000000" pitchFamily="2" charset="0"/>
                <a:ea typeface="Roboto Light" panose="02000000000000000000" pitchFamily="2" charset="0"/>
              </a:rPr>
              <a:t>HI &lt; 30, skin is classified as "very dry”</a:t>
            </a:r>
          </a:p>
          <a:p>
            <a:pPr algn="ctr"/>
            <a:r>
              <a:rPr lang="en-US" sz="1600" dirty="0">
                <a:latin typeface="Roboto Light" panose="02000000000000000000" pitchFamily="2" charset="0"/>
                <a:ea typeface="Roboto Light" panose="02000000000000000000" pitchFamily="2" charset="0"/>
              </a:rPr>
              <a:t>30 &lt; HI &gt; 40: "dry" skin</a:t>
            </a:r>
          </a:p>
          <a:p>
            <a:pPr algn="ctr"/>
            <a:r>
              <a:rPr lang="en-US" sz="1600" dirty="0">
                <a:latin typeface="Roboto Light" panose="02000000000000000000" pitchFamily="2" charset="0"/>
                <a:ea typeface="Roboto Light" panose="02000000000000000000" pitchFamily="2" charset="0"/>
              </a:rPr>
              <a:t>HI &gt; 40: "normal" skin</a:t>
            </a:r>
          </a:p>
          <a:p>
            <a:pPr algn="ctr"/>
            <a:endParaRPr lang="fr-FR" sz="1600" dirty="0">
              <a:latin typeface="Roboto Light" panose="02000000000000000000" pitchFamily="2" charset="0"/>
              <a:ea typeface="Roboto Light" panose="02000000000000000000" pitchFamily="2" charset="0"/>
            </a:endParaRPr>
          </a:p>
          <a:p>
            <a:pPr algn="ctr"/>
            <a:r>
              <a:rPr lang="fr-FR" altLang="fr-FR" sz="1600" dirty="0">
                <a:latin typeface="Roboto Light" panose="02000000000000000000" pitchFamily="2" charset="0"/>
                <a:ea typeface="Roboto Light" panose="02000000000000000000" pitchFamily="2" charset="0"/>
              </a:rPr>
              <a:t>HI = </a:t>
            </a:r>
            <a:r>
              <a:rPr lang="fr-FR" altLang="fr-FR" sz="1600" dirty="0" err="1">
                <a:latin typeface="Roboto Light" panose="02000000000000000000" pitchFamily="2" charset="0"/>
                <a:ea typeface="Roboto Light" panose="02000000000000000000" pitchFamily="2" charset="0"/>
              </a:rPr>
              <a:t>Hydration</a:t>
            </a:r>
            <a:r>
              <a:rPr lang="fr-FR" altLang="fr-FR" sz="1600" dirty="0">
                <a:latin typeface="Roboto Light" panose="02000000000000000000" pitchFamily="2" charset="0"/>
                <a:ea typeface="Roboto Light" panose="02000000000000000000" pitchFamily="2" charset="0"/>
              </a:rPr>
              <a:t> Index</a:t>
            </a:r>
            <a:endParaRPr lang="fr-FR" altLang="fr-FR" sz="1600" dirty="0">
              <a:solidFill>
                <a:schemeClr val="tx1"/>
              </a:solidFill>
              <a:latin typeface="Roboto Light" panose="02000000000000000000" pitchFamily="2" charset="0"/>
              <a:ea typeface="Roboto Light" panose="02000000000000000000" pitchFamily="2" charset="0"/>
            </a:endParaRPr>
          </a:p>
        </p:txBody>
      </p:sp>
      <p:sp>
        <p:nvSpPr>
          <p:cNvPr id="8" name="Rectangle à coins arrondis 18">
            <a:extLst>
              <a:ext uri="{FF2B5EF4-FFF2-40B4-BE49-F238E27FC236}">
                <a16:creationId xmlns:a16="http://schemas.microsoft.com/office/drawing/2014/main" id="{2AFD77E0-8533-48F7-B7D1-CBDEE05FC107}"/>
              </a:ext>
            </a:extLst>
          </p:cNvPr>
          <p:cNvSpPr/>
          <p:nvPr/>
        </p:nvSpPr>
        <p:spPr>
          <a:xfrm>
            <a:off x="8426121" y="2281005"/>
            <a:ext cx="3412954" cy="1815882"/>
          </a:xfrm>
          <a:prstGeom prst="rect">
            <a:avLst/>
          </a:prstGeom>
          <a:solidFill>
            <a:srgbClr val="FCF1E8"/>
          </a:solidFill>
          <a:ln w="3175">
            <a:solidFill>
              <a:srgbClr val="F7DECA"/>
            </a:solidFill>
          </a:ln>
        </p:spPr>
        <p:txBody>
          <a:bodyPr wrap="square" rtlCol="0">
            <a:spAutoFit/>
          </a:bodyPr>
          <a:lstStyle/>
          <a:p>
            <a:pPr algn="ctr"/>
            <a:r>
              <a:rPr lang="en-US" altLang="fr-FR" sz="1600" b="1" dirty="0">
                <a:latin typeface="Roboto Light" panose="02000000000000000000" pitchFamily="2" charset="0"/>
                <a:ea typeface="Roboto Light" panose="02000000000000000000" pitchFamily="2" charset="0"/>
              </a:rPr>
              <a:t>Insensible Water Loss</a:t>
            </a:r>
          </a:p>
          <a:p>
            <a:pPr algn="ctr"/>
            <a:r>
              <a:rPr lang="en-US" altLang="fr-FR" sz="1600" b="1" dirty="0">
                <a:latin typeface="Roboto Light" panose="02000000000000000000" pitchFamily="2" charset="0"/>
                <a:ea typeface="Roboto Light" panose="02000000000000000000" pitchFamily="2" charset="0"/>
              </a:rPr>
              <a:t>Evaluates skin barrier function</a:t>
            </a:r>
          </a:p>
          <a:p>
            <a:pPr algn="ctr"/>
            <a:endParaRPr lang="fr-FR" altLang="fr-FR" sz="1600" b="1" dirty="0">
              <a:solidFill>
                <a:schemeClr val="tx1"/>
              </a:solidFill>
              <a:latin typeface="Roboto Light" panose="02000000000000000000" pitchFamily="2" charset="0"/>
              <a:ea typeface="Roboto Light" panose="02000000000000000000" pitchFamily="2" charset="0"/>
            </a:endParaRPr>
          </a:p>
          <a:p>
            <a:pPr algn="ctr"/>
            <a:r>
              <a:rPr lang="fr-FR" altLang="fr-FR" sz="1600" dirty="0">
                <a:latin typeface="Roboto Light" panose="02000000000000000000" pitchFamily="2" charset="0"/>
                <a:ea typeface="Roboto Light" panose="02000000000000000000" pitchFamily="2" charset="0"/>
              </a:rPr>
              <a:t>Normal skin: 7 – 8</a:t>
            </a:r>
          </a:p>
          <a:p>
            <a:pPr algn="ctr"/>
            <a:r>
              <a:rPr lang="fr-FR" altLang="fr-FR" sz="1600" dirty="0">
                <a:latin typeface="Roboto Light" panose="02000000000000000000" pitchFamily="2" charset="0"/>
                <a:ea typeface="Roboto Light" panose="02000000000000000000" pitchFamily="2" charset="0"/>
              </a:rPr>
              <a:t>Dry skin: &gt; 8</a:t>
            </a:r>
          </a:p>
          <a:p>
            <a:pPr algn="ctr"/>
            <a:endParaRPr lang="fr-FR" altLang="fr-FR" sz="1600" dirty="0">
              <a:latin typeface="Roboto Light" panose="02000000000000000000" pitchFamily="2" charset="0"/>
              <a:ea typeface="Roboto Light" panose="02000000000000000000" pitchFamily="2" charset="0"/>
            </a:endParaRPr>
          </a:p>
          <a:p>
            <a:pPr algn="ctr"/>
            <a:r>
              <a:rPr lang="en-US" altLang="fr-FR" sz="1600" dirty="0">
                <a:latin typeface="Roboto Light" panose="02000000000000000000" pitchFamily="2" charset="0"/>
                <a:ea typeface="Roboto Light" panose="02000000000000000000" pitchFamily="2" charset="0"/>
              </a:rPr>
              <a:t>Unit of measurement in g/m</a:t>
            </a:r>
            <a:r>
              <a:rPr lang="en-US" altLang="fr-FR" sz="1600" baseline="30000" dirty="0">
                <a:latin typeface="Roboto Light" panose="02000000000000000000" pitchFamily="2" charset="0"/>
                <a:ea typeface="Roboto Light" panose="02000000000000000000" pitchFamily="2" charset="0"/>
              </a:rPr>
              <a:t>2</a:t>
            </a:r>
            <a:r>
              <a:rPr lang="en-US" altLang="fr-FR" sz="1600" dirty="0">
                <a:latin typeface="Roboto Light" panose="02000000000000000000" pitchFamily="2" charset="0"/>
                <a:ea typeface="Roboto Light" panose="02000000000000000000" pitchFamily="2" charset="0"/>
              </a:rPr>
              <a:t>/h</a:t>
            </a:r>
            <a:endParaRPr lang="fr-FR" altLang="fr-FR" sz="1600" dirty="0">
              <a:solidFill>
                <a:schemeClr val="tx1"/>
              </a:solidFill>
              <a:latin typeface="Roboto Light" panose="02000000000000000000" pitchFamily="2" charset="0"/>
              <a:ea typeface="Roboto Light" panose="02000000000000000000" pitchFamily="2" charset="0"/>
            </a:endParaRPr>
          </a:p>
        </p:txBody>
      </p:sp>
      <p:sp>
        <p:nvSpPr>
          <p:cNvPr id="9" name="Rectangle à coins arrondis 18">
            <a:extLst>
              <a:ext uri="{FF2B5EF4-FFF2-40B4-BE49-F238E27FC236}">
                <a16:creationId xmlns:a16="http://schemas.microsoft.com/office/drawing/2014/main" id="{A2598CAA-CE6B-435D-BDEC-6F3300B2590A}"/>
              </a:ext>
            </a:extLst>
          </p:cNvPr>
          <p:cNvSpPr/>
          <p:nvPr/>
        </p:nvSpPr>
        <p:spPr>
          <a:xfrm>
            <a:off x="4319341" y="2276422"/>
            <a:ext cx="3412954" cy="2308324"/>
          </a:xfrm>
          <a:prstGeom prst="rect">
            <a:avLst/>
          </a:prstGeom>
          <a:solidFill>
            <a:srgbClr val="FCF1E8"/>
          </a:solidFill>
          <a:ln w="3175">
            <a:solidFill>
              <a:srgbClr val="F7DECA"/>
            </a:solidFill>
          </a:ln>
        </p:spPr>
        <p:txBody>
          <a:bodyPr wrap="square" rtlCol="0">
            <a:spAutoFit/>
          </a:bodyPr>
          <a:lstStyle/>
          <a:p>
            <a:pPr algn="ctr"/>
            <a:r>
              <a:rPr lang="en-US" altLang="fr-FR" sz="1600" b="1" dirty="0">
                <a:latin typeface="Roboto Light" panose="02000000000000000000" pitchFamily="2" charset="0"/>
                <a:ea typeface="Roboto Light" panose="02000000000000000000" pitchFamily="2" charset="0"/>
              </a:rPr>
              <a:t>SEBUMETRY</a:t>
            </a:r>
          </a:p>
          <a:p>
            <a:pPr algn="ctr"/>
            <a:r>
              <a:rPr lang="en-US" altLang="fr-FR" sz="1600" b="1" dirty="0">
                <a:latin typeface="Roboto Light" panose="02000000000000000000" pitchFamily="2" charset="0"/>
                <a:ea typeface="Roboto Light" panose="02000000000000000000" pitchFamily="2" charset="0"/>
              </a:rPr>
              <a:t>Measures the activity of the sebaceous glands</a:t>
            </a:r>
          </a:p>
          <a:p>
            <a:pPr algn="ctr"/>
            <a:endParaRPr lang="fr-FR" altLang="fr-FR" sz="1600" b="1" dirty="0">
              <a:solidFill>
                <a:schemeClr val="tx1"/>
              </a:solidFill>
              <a:latin typeface="Roboto Light" panose="02000000000000000000" pitchFamily="2" charset="0"/>
              <a:ea typeface="Roboto Light" panose="02000000000000000000" pitchFamily="2" charset="0"/>
            </a:endParaRPr>
          </a:p>
          <a:p>
            <a:pPr algn="ctr"/>
            <a:r>
              <a:rPr lang="fr-FR" altLang="fr-FR" sz="1600" dirty="0" err="1">
                <a:latin typeface="Roboto Light" panose="02000000000000000000" pitchFamily="2" charset="0"/>
                <a:ea typeface="Roboto Light" panose="02000000000000000000" pitchFamily="2" charset="0"/>
              </a:rPr>
              <a:t>Oily</a:t>
            </a:r>
            <a:r>
              <a:rPr lang="fr-FR" altLang="fr-FR" sz="1600" dirty="0">
                <a:latin typeface="Roboto Light" panose="02000000000000000000" pitchFamily="2" charset="0"/>
                <a:ea typeface="Roboto Light" panose="02000000000000000000" pitchFamily="2" charset="0"/>
              </a:rPr>
              <a:t> skin: &gt; 66 </a:t>
            </a:r>
          </a:p>
          <a:p>
            <a:pPr algn="ctr"/>
            <a:r>
              <a:rPr lang="fr-FR" altLang="fr-FR" sz="1600" dirty="0">
                <a:latin typeface="Roboto Light" panose="02000000000000000000" pitchFamily="2" charset="0"/>
                <a:ea typeface="Roboto Light" panose="02000000000000000000" pitchFamily="2" charset="0"/>
              </a:rPr>
              <a:t>Normal skin: 33 – 66</a:t>
            </a:r>
          </a:p>
          <a:p>
            <a:pPr algn="ctr"/>
            <a:r>
              <a:rPr lang="fr-FR" altLang="fr-FR" sz="1600" dirty="0">
                <a:latin typeface="Roboto Light" panose="02000000000000000000" pitchFamily="2" charset="0"/>
                <a:ea typeface="Roboto Light" panose="02000000000000000000" pitchFamily="2" charset="0"/>
              </a:rPr>
              <a:t>Dry skin: &lt; 33</a:t>
            </a:r>
          </a:p>
          <a:p>
            <a:pPr algn="ctr"/>
            <a:endParaRPr lang="fr-FR" altLang="fr-FR" sz="1600" b="1" dirty="0">
              <a:solidFill>
                <a:schemeClr val="tx1"/>
              </a:solidFill>
              <a:latin typeface="Roboto Light" panose="02000000000000000000" pitchFamily="2" charset="0"/>
              <a:ea typeface="Roboto Light" panose="02000000000000000000" pitchFamily="2" charset="0"/>
            </a:endParaRPr>
          </a:p>
          <a:p>
            <a:pPr algn="ctr"/>
            <a:r>
              <a:rPr lang="en-US" altLang="fr-FR" sz="1600" dirty="0">
                <a:latin typeface="Roboto Light" panose="02000000000000000000" pitchFamily="2" charset="0"/>
                <a:ea typeface="Roboto Light" panose="02000000000000000000" pitchFamily="2" charset="0"/>
              </a:rPr>
              <a:t>Unit of measurement in </a:t>
            </a:r>
            <a:r>
              <a:rPr lang="en-US" altLang="fr-FR" sz="1600" dirty="0" err="1">
                <a:latin typeface="Roboto Light" panose="02000000000000000000" pitchFamily="2" charset="0"/>
                <a:ea typeface="Roboto Light" panose="02000000000000000000" pitchFamily="2" charset="0"/>
              </a:rPr>
              <a:t>μg</a:t>
            </a:r>
            <a:r>
              <a:rPr lang="en-US" altLang="fr-FR" sz="1600" dirty="0">
                <a:latin typeface="Roboto Light" panose="02000000000000000000" pitchFamily="2" charset="0"/>
                <a:ea typeface="Roboto Light" panose="02000000000000000000" pitchFamily="2" charset="0"/>
              </a:rPr>
              <a:t>/cm</a:t>
            </a:r>
            <a:r>
              <a:rPr lang="en-US" altLang="fr-FR" sz="1600" baseline="30000" dirty="0">
                <a:latin typeface="Roboto Light" panose="02000000000000000000" pitchFamily="2" charset="0"/>
                <a:ea typeface="Roboto Light" panose="02000000000000000000" pitchFamily="2" charset="0"/>
              </a:rPr>
              <a:t>2</a:t>
            </a:r>
            <a:endParaRPr lang="fr-FR" altLang="fr-FR" sz="1600" baseline="30000" dirty="0">
              <a:solidFill>
                <a:schemeClr val="tx1"/>
              </a:solidFill>
              <a:latin typeface="Roboto Light" panose="02000000000000000000" pitchFamily="2" charset="0"/>
              <a:ea typeface="Roboto Light" panose="02000000000000000000" pitchFamily="2" charset="0"/>
            </a:endParaRPr>
          </a:p>
        </p:txBody>
      </p:sp>
      <p:sp>
        <p:nvSpPr>
          <p:cNvPr id="10" name="ZoneTexte 9">
            <a:extLst>
              <a:ext uri="{FF2B5EF4-FFF2-40B4-BE49-F238E27FC236}">
                <a16:creationId xmlns:a16="http://schemas.microsoft.com/office/drawing/2014/main" id="{886176E5-9252-4311-AE1E-F14A86F387D5}"/>
              </a:ext>
            </a:extLst>
          </p:cNvPr>
          <p:cNvSpPr txBox="1"/>
          <p:nvPr/>
        </p:nvSpPr>
        <p:spPr>
          <a:xfrm>
            <a:off x="1796714" y="5374801"/>
            <a:ext cx="3015916" cy="307777"/>
          </a:xfrm>
          <a:prstGeom prst="rect">
            <a:avLst/>
          </a:prstGeom>
          <a:noFill/>
        </p:spPr>
        <p:txBody>
          <a:bodyPr wrap="square" rtlCol="0">
            <a:spAutoFit/>
          </a:bodyPr>
          <a:lstStyle/>
          <a:p>
            <a:r>
              <a:rPr lang="fr-FR" sz="1400" dirty="0" err="1">
                <a:latin typeface="Roboto Light" panose="02000000000000000000" pitchFamily="2" charset="0"/>
                <a:ea typeface="Roboto Light" panose="02000000000000000000" pitchFamily="2" charset="0"/>
              </a:rPr>
              <a:t>Sebum</a:t>
            </a:r>
            <a:r>
              <a:rPr lang="fr-FR" sz="1400" dirty="0">
                <a:latin typeface="Roboto Light" panose="02000000000000000000" pitchFamily="2" charset="0"/>
                <a:ea typeface="Roboto Light" panose="02000000000000000000" pitchFamily="2" charset="0"/>
              </a:rPr>
              <a:t>-free zone</a:t>
            </a:r>
          </a:p>
        </p:txBody>
      </p:sp>
      <p:sp>
        <p:nvSpPr>
          <p:cNvPr id="11" name="ZoneTexte 10">
            <a:extLst>
              <a:ext uri="{FF2B5EF4-FFF2-40B4-BE49-F238E27FC236}">
                <a16:creationId xmlns:a16="http://schemas.microsoft.com/office/drawing/2014/main" id="{75EE01CA-1E0D-4A46-AF15-08F6A5F6ECC2}"/>
              </a:ext>
            </a:extLst>
          </p:cNvPr>
          <p:cNvSpPr txBox="1"/>
          <p:nvPr/>
        </p:nvSpPr>
        <p:spPr>
          <a:xfrm>
            <a:off x="8096250" y="5374801"/>
            <a:ext cx="3015916" cy="307777"/>
          </a:xfrm>
          <a:prstGeom prst="rect">
            <a:avLst/>
          </a:prstGeom>
          <a:noFill/>
        </p:spPr>
        <p:txBody>
          <a:bodyPr wrap="square" rtlCol="0">
            <a:spAutoFit/>
          </a:bodyPr>
          <a:lstStyle/>
          <a:p>
            <a:r>
              <a:rPr lang="fr-FR" sz="1400" dirty="0" err="1">
                <a:latin typeface="Roboto Light" panose="02000000000000000000" pitchFamily="2" charset="0"/>
                <a:ea typeface="Roboto Light" panose="02000000000000000000" pitchFamily="2" charset="0"/>
              </a:rPr>
              <a:t>Hyperseborrheic</a:t>
            </a:r>
            <a:r>
              <a:rPr lang="fr-FR" sz="1400" dirty="0">
                <a:latin typeface="Roboto Light" panose="02000000000000000000" pitchFamily="2" charset="0"/>
                <a:ea typeface="Roboto Light" panose="02000000000000000000" pitchFamily="2" charset="0"/>
              </a:rPr>
              <a:t> zone</a:t>
            </a:r>
          </a:p>
        </p:txBody>
      </p:sp>
      <p:sp>
        <p:nvSpPr>
          <p:cNvPr id="12" name="Titre 2">
            <a:extLst>
              <a:ext uri="{FF2B5EF4-FFF2-40B4-BE49-F238E27FC236}">
                <a16:creationId xmlns:a16="http://schemas.microsoft.com/office/drawing/2014/main" id="{EEA899FE-62D6-411B-A653-6DBE3F5EF6D4}"/>
              </a:ext>
            </a:extLst>
          </p:cNvPr>
          <p:cNvSpPr txBox="1">
            <a:spLocks/>
          </p:cNvSpPr>
          <p:nvPr/>
        </p:nvSpPr>
        <p:spPr>
          <a:xfrm>
            <a:off x="1952017" y="536343"/>
            <a:ext cx="8287966"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3E3E3E"/>
                </a:solidFill>
                <a:latin typeface="KyivType Sans2" panose="00000500000000000000" pitchFamily="50" charset="0"/>
              </a:rPr>
              <a:t>How to identify a</a:t>
            </a:r>
            <a:br>
              <a:rPr lang="en-US" sz="2800" dirty="0">
                <a:solidFill>
                  <a:srgbClr val="3E3E3E"/>
                </a:solidFill>
                <a:latin typeface="KyivType Sans2" panose="00000500000000000000" pitchFamily="50" charset="0"/>
              </a:rPr>
            </a:br>
            <a:r>
              <a:rPr lang="en-US" sz="4000" dirty="0">
                <a:solidFill>
                  <a:srgbClr val="3E3E3E"/>
                </a:solidFill>
                <a:latin typeface="KyivType Sans2" panose="00000500000000000000" pitchFamily="50" charset="0"/>
              </a:rPr>
              <a:t>DRY SKIN</a:t>
            </a:r>
            <a:endParaRPr lang="fr-FR" sz="28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175553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a:extLst>
              <a:ext uri="{FF2B5EF4-FFF2-40B4-BE49-F238E27FC236}">
                <a16:creationId xmlns:a16="http://schemas.microsoft.com/office/drawing/2014/main" id="{A1F069CD-A474-490A-85CA-C4CB52F9ECE2}"/>
              </a:ext>
            </a:extLst>
          </p:cNvPr>
          <p:cNvSpPr txBox="1">
            <a:spLocks/>
          </p:cNvSpPr>
          <p:nvPr/>
        </p:nvSpPr>
        <p:spPr>
          <a:xfrm>
            <a:off x="838200" y="536470"/>
            <a:ext cx="10515600" cy="7920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3E3E3E"/>
                </a:solidFill>
                <a:latin typeface="KyivType Sans2" panose="00000500000000000000" pitchFamily="50" charset="0"/>
              </a:rPr>
              <a:t>How to differentiate </a:t>
            </a:r>
          </a:p>
          <a:p>
            <a:pPr algn="ctr"/>
            <a:r>
              <a:rPr lang="en-US" sz="4000" dirty="0">
                <a:solidFill>
                  <a:srgbClr val="3E3E3E"/>
                </a:solidFill>
                <a:latin typeface="KyivType Sans2" panose="00000500000000000000" pitchFamily="50" charset="0"/>
              </a:rPr>
              <a:t>DRY SKIN </a:t>
            </a:r>
            <a:r>
              <a:rPr lang="en-US" sz="2800" dirty="0">
                <a:solidFill>
                  <a:srgbClr val="3E3E3E"/>
                </a:solidFill>
                <a:latin typeface="KyivType Sans2" panose="00000500000000000000" pitchFamily="50" charset="0"/>
              </a:rPr>
              <a:t>from </a:t>
            </a:r>
            <a:r>
              <a:rPr lang="en-US" sz="4000" dirty="0">
                <a:solidFill>
                  <a:srgbClr val="3E3E3E"/>
                </a:solidFill>
                <a:latin typeface="KyivType Sans2" panose="00000500000000000000" pitchFamily="50" charset="0"/>
              </a:rPr>
              <a:t>DEHYDRATED SKIN</a:t>
            </a:r>
            <a:endParaRPr lang="fr-FR" sz="4000" dirty="0">
              <a:solidFill>
                <a:srgbClr val="3E3E3E"/>
              </a:solidFill>
              <a:latin typeface="KyivType Sans2" panose="00000500000000000000" pitchFamily="50" charset="0"/>
            </a:endParaRPr>
          </a:p>
        </p:txBody>
      </p:sp>
      <p:sp>
        <p:nvSpPr>
          <p:cNvPr id="3" name="Rectangle à coins arrondis 18">
            <a:extLst>
              <a:ext uri="{FF2B5EF4-FFF2-40B4-BE49-F238E27FC236}">
                <a16:creationId xmlns:a16="http://schemas.microsoft.com/office/drawing/2014/main" id="{B0EC05C4-B275-4238-96F5-B7AD3C2C0E00}"/>
              </a:ext>
            </a:extLst>
          </p:cNvPr>
          <p:cNvSpPr/>
          <p:nvPr/>
        </p:nvSpPr>
        <p:spPr>
          <a:xfrm>
            <a:off x="838200" y="2226913"/>
            <a:ext cx="4535711" cy="338554"/>
          </a:xfrm>
          <a:prstGeom prst="rect">
            <a:avLst/>
          </a:prstGeom>
          <a:solidFill>
            <a:srgbClr val="FCF1E8"/>
          </a:solidFill>
          <a:ln w="3175">
            <a:solidFill>
              <a:srgbClr val="F7DECA"/>
            </a:solidFill>
          </a:ln>
        </p:spPr>
        <p:txBody>
          <a:bodyPr wrap="square" rtlCol="0">
            <a:spAutoFit/>
          </a:bodyPr>
          <a:lstStyle/>
          <a:p>
            <a:pPr algn="ctr"/>
            <a:r>
              <a:rPr lang="fr-FR" altLang="fr-FR" sz="1600" b="1" dirty="0">
                <a:solidFill>
                  <a:schemeClr val="tx1"/>
                </a:solidFill>
                <a:latin typeface="Roboto Light" panose="02000000000000000000" pitchFamily="2" charset="0"/>
                <a:ea typeface="Roboto Light" panose="02000000000000000000" pitchFamily="2" charset="0"/>
              </a:rPr>
              <a:t>DRY SKIN</a:t>
            </a:r>
          </a:p>
        </p:txBody>
      </p:sp>
      <p:sp>
        <p:nvSpPr>
          <p:cNvPr id="4" name="Rectangle à coins arrondis 18">
            <a:extLst>
              <a:ext uri="{FF2B5EF4-FFF2-40B4-BE49-F238E27FC236}">
                <a16:creationId xmlns:a16="http://schemas.microsoft.com/office/drawing/2014/main" id="{60A8E4D9-2A8C-433D-A111-2D37025098AE}"/>
              </a:ext>
            </a:extLst>
          </p:cNvPr>
          <p:cNvSpPr/>
          <p:nvPr/>
        </p:nvSpPr>
        <p:spPr>
          <a:xfrm>
            <a:off x="6818091" y="2226913"/>
            <a:ext cx="4535711" cy="338554"/>
          </a:xfrm>
          <a:prstGeom prst="rect">
            <a:avLst/>
          </a:prstGeom>
          <a:solidFill>
            <a:srgbClr val="FCF1E8"/>
          </a:solidFill>
          <a:ln w="3175">
            <a:solidFill>
              <a:srgbClr val="F7DECA"/>
            </a:solidFill>
          </a:ln>
        </p:spPr>
        <p:txBody>
          <a:bodyPr wrap="square" rtlCol="0">
            <a:spAutoFit/>
          </a:bodyPr>
          <a:lstStyle/>
          <a:p>
            <a:pPr algn="ctr"/>
            <a:r>
              <a:rPr lang="fr-FR" altLang="fr-FR" sz="1600" b="1" dirty="0">
                <a:solidFill>
                  <a:schemeClr val="tx1"/>
                </a:solidFill>
                <a:latin typeface="Roboto Light" panose="02000000000000000000" pitchFamily="2" charset="0"/>
                <a:ea typeface="Roboto Light" panose="02000000000000000000" pitchFamily="2" charset="0"/>
              </a:rPr>
              <a:t>DEHYDRATED SKIN</a:t>
            </a:r>
          </a:p>
        </p:txBody>
      </p:sp>
      <p:sp>
        <p:nvSpPr>
          <p:cNvPr id="5" name="ZoneTexte 4">
            <a:extLst>
              <a:ext uri="{FF2B5EF4-FFF2-40B4-BE49-F238E27FC236}">
                <a16:creationId xmlns:a16="http://schemas.microsoft.com/office/drawing/2014/main" id="{C99BA8B2-C805-4F85-91A4-074E69B7E8AA}"/>
              </a:ext>
            </a:extLst>
          </p:cNvPr>
          <p:cNvSpPr txBox="1"/>
          <p:nvPr/>
        </p:nvSpPr>
        <p:spPr>
          <a:xfrm>
            <a:off x="838200" y="3095452"/>
            <a:ext cx="5133109" cy="2123658"/>
          </a:xfrm>
          <a:prstGeom prst="rect">
            <a:avLst/>
          </a:prstGeom>
          <a:noFill/>
        </p:spPr>
        <p:txBody>
          <a:bodyPr wrap="square" rtlCol="0">
            <a:spAutoFit/>
          </a:bodyPr>
          <a:lstStyle/>
          <a:p>
            <a:pPr defTabSz="914424">
              <a:defRPr/>
            </a:pPr>
            <a:endParaRPr lang="en-US" sz="2400" dirty="0">
              <a:solidFill>
                <a:srgbClr val="3E3E3E"/>
              </a:solidFill>
              <a:latin typeface="Roboto Black" panose="02000000000000000000" pitchFamily="2" charset="0"/>
              <a:ea typeface="Roboto Black" panose="02000000000000000000" pitchFamily="2" charset="0"/>
            </a:endParaRPr>
          </a:p>
          <a:p>
            <a:pPr defTabSz="914424">
              <a:defRPr/>
            </a:pPr>
            <a:r>
              <a:rPr lang="en-US" dirty="0">
                <a:solidFill>
                  <a:srgbClr val="3E3E3E"/>
                </a:solidFill>
                <a:latin typeface="Roboto Black" panose="02000000000000000000" pitchFamily="2" charset="0"/>
                <a:ea typeface="Roboto Black" panose="02000000000000000000" pitchFamily="2" charset="0"/>
              </a:rPr>
              <a:t>Skin type </a:t>
            </a:r>
            <a:r>
              <a:rPr lang="en-US" dirty="0">
                <a:solidFill>
                  <a:srgbClr val="3E3E3E"/>
                </a:solidFill>
                <a:latin typeface="Roboto Light" panose="02000000000000000000" pitchFamily="2" charset="0"/>
                <a:ea typeface="Roboto Light" panose="02000000000000000000" pitchFamily="2" charset="0"/>
              </a:rPr>
              <a:t>(</a:t>
            </a:r>
            <a:r>
              <a:rPr lang="en-US" dirty="0" err="1">
                <a:solidFill>
                  <a:srgbClr val="3E3E3E"/>
                </a:solidFill>
                <a:latin typeface="Roboto Light" panose="02000000000000000000" pitchFamily="2" charset="0"/>
                <a:ea typeface="Roboto Light" panose="02000000000000000000" pitchFamily="2" charset="0"/>
              </a:rPr>
              <a:t>generetic</a:t>
            </a:r>
            <a:r>
              <a:rPr lang="en-US" dirty="0">
                <a:solidFill>
                  <a:srgbClr val="3E3E3E"/>
                </a:solidFill>
                <a:latin typeface="Roboto Light" panose="02000000000000000000" pitchFamily="2" charset="0"/>
                <a:ea typeface="Roboto Light" panose="02000000000000000000" pitchFamily="2" charset="0"/>
              </a:rPr>
              <a:t> characteristic)</a:t>
            </a:r>
          </a:p>
          <a:p>
            <a:pPr defTabSz="914424">
              <a:defRPr/>
            </a:pPr>
            <a:endParaRPr lang="en-US" dirty="0">
              <a:solidFill>
                <a:srgbClr val="3E3E3E"/>
              </a:solidFill>
              <a:latin typeface="Roboto Black" panose="02000000000000000000" pitchFamily="2" charset="0"/>
              <a:ea typeface="Roboto Black" panose="02000000000000000000" pitchFamily="2" charset="0"/>
            </a:endParaRPr>
          </a:p>
          <a:p>
            <a:pPr defTabSz="914424">
              <a:defRPr/>
            </a:pPr>
            <a:r>
              <a:rPr lang="en-US" dirty="0">
                <a:solidFill>
                  <a:srgbClr val="3E3E3E"/>
                </a:solidFill>
                <a:latin typeface="Roboto Black" panose="02000000000000000000" pitchFamily="2" charset="0"/>
                <a:ea typeface="Roboto Black" panose="02000000000000000000" pitchFamily="2" charset="0"/>
              </a:rPr>
              <a:t>Lack of lipid </a:t>
            </a:r>
            <a:r>
              <a:rPr lang="en-US" dirty="0">
                <a:solidFill>
                  <a:srgbClr val="3E3E3E"/>
                </a:solidFill>
                <a:latin typeface="Roboto Light" panose="02000000000000000000" pitchFamily="2" charset="0"/>
                <a:ea typeface="Roboto Light" panose="02000000000000000000" pitchFamily="2" charset="0"/>
              </a:rPr>
              <a:t>(sebum)</a:t>
            </a:r>
          </a:p>
          <a:p>
            <a:pPr defTabSz="914424">
              <a:defRPr/>
            </a:pPr>
            <a:endParaRPr lang="en-US" b="1" dirty="0">
              <a:solidFill>
                <a:srgbClr val="3E3E3E"/>
              </a:solidFill>
              <a:latin typeface="Roboto Black" panose="02000000000000000000" pitchFamily="2" charset="0"/>
              <a:ea typeface="Roboto Black" panose="02000000000000000000" pitchFamily="2" charset="0"/>
            </a:endParaRPr>
          </a:p>
          <a:p>
            <a:pPr defTabSz="914424">
              <a:defRPr/>
            </a:pPr>
            <a:endParaRPr lang="en-US" b="1" dirty="0">
              <a:solidFill>
                <a:srgbClr val="3E3E3E"/>
              </a:solidFill>
              <a:latin typeface="Roboto Black" panose="02000000000000000000" pitchFamily="2" charset="0"/>
              <a:ea typeface="Roboto Black" panose="02000000000000000000" pitchFamily="2" charset="0"/>
            </a:endParaRPr>
          </a:p>
          <a:p>
            <a:pPr defTabSz="914424">
              <a:defRPr/>
            </a:pPr>
            <a:endParaRPr lang="en-US" dirty="0">
              <a:solidFill>
                <a:srgbClr val="3E3E3E"/>
              </a:solidFill>
              <a:latin typeface="Roboto Light" panose="02000000000000000000" pitchFamily="2" charset="0"/>
              <a:ea typeface="Roboto Light" panose="02000000000000000000" pitchFamily="2" charset="0"/>
            </a:endParaRPr>
          </a:p>
        </p:txBody>
      </p:sp>
      <p:sp>
        <p:nvSpPr>
          <p:cNvPr id="6" name="ZoneTexte 5">
            <a:extLst>
              <a:ext uri="{FF2B5EF4-FFF2-40B4-BE49-F238E27FC236}">
                <a16:creationId xmlns:a16="http://schemas.microsoft.com/office/drawing/2014/main" id="{2F440A86-3D48-4AEF-8B6E-F6BAA956581E}"/>
              </a:ext>
            </a:extLst>
          </p:cNvPr>
          <p:cNvSpPr txBox="1"/>
          <p:nvPr/>
        </p:nvSpPr>
        <p:spPr>
          <a:xfrm>
            <a:off x="6818091" y="3055040"/>
            <a:ext cx="5101109" cy="1292662"/>
          </a:xfrm>
          <a:prstGeom prst="rect">
            <a:avLst/>
          </a:prstGeom>
          <a:noFill/>
        </p:spPr>
        <p:txBody>
          <a:bodyPr wrap="square" rtlCol="0">
            <a:spAutoFit/>
          </a:bodyPr>
          <a:lstStyle/>
          <a:p>
            <a:pPr defTabSz="914424">
              <a:defRPr/>
            </a:pPr>
            <a:endParaRPr lang="en-US" sz="2400" dirty="0">
              <a:solidFill>
                <a:srgbClr val="3E3E3E"/>
              </a:solidFill>
              <a:latin typeface="Roboto Black" panose="02000000000000000000" pitchFamily="2" charset="0"/>
              <a:ea typeface="Roboto Black" panose="02000000000000000000" pitchFamily="2" charset="0"/>
            </a:endParaRPr>
          </a:p>
          <a:p>
            <a:pPr defTabSz="914424">
              <a:defRPr/>
            </a:pPr>
            <a:r>
              <a:rPr lang="en-US" dirty="0">
                <a:solidFill>
                  <a:srgbClr val="3E3E3E"/>
                </a:solidFill>
                <a:latin typeface="Roboto Black" panose="02000000000000000000" pitchFamily="2" charset="0"/>
                <a:ea typeface="Roboto Black" panose="02000000000000000000" pitchFamily="2" charset="0"/>
              </a:rPr>
              <a:t>Skin condition </a:t>
            </a:r>
            <a:r>
              <a:rPr lang="en-US" dirty="0">
                <a:solidFill>
                  <a:srgbClr val="3E3E3E"/>
                </a:solidFill>
                <a:latin typeface="Roboto Light" panose="02000000000000000000" pitchFamily="2" charset="0"/>
                <a:ea typeface="Roboto Light" panose="02000000000000000000" pitchFamily="2" charset="0"/>
              </a:rPr>
              <a:t>(hormones or environmental)</a:t>
            </a:r>
          </a:p>
          <a:p>
            <a:pPr defTabSz="914424">
              <a:defRPr/>
            </a:pPr>
            <a:endParaRPr lang="en-US" dirty="0">
              <a:solidFill>
                <a:srgbClr val="3E3E3E"/>
              </a:solidFill>
              <a:latin typeface="Roboto Black" panose="02000000000000000000" pitchFamily="2" charset="0"/>
              <a:ea typeface="Roboto Black" panose="02000000000000000000" pitchFamily="2" charset="0"/>
            </a:endParaRPr>
          </a:p>
          <a:p>
            <a:pPr defTabSz="914424">
              <a:defRPr/>
            </a:pPr>
            <a:r>
              <a:rPr lang="en-US" dirty="0">
                <a:solidFill>
                  <a:srgbClr val="3E3E3E"/>
                </a:solidFill>
                <a:latin typeface="Roboto Black" panose="02000000000000000000" pitchFamily="2" charset="0"/>
                <a:ea typeface="Roboto Black" panose="02000000000000000000" pitchFamily="2" charset="0"/>
              </a:rPr>
              <a:t>Lack of water </a:t>
            </a:r>
            <a:r>
              <a:rPr lang="en-US" dirty="0">
                <a:solidFill>
                  <a:srgbClr val="3E3E3E"/>
                </a:solidFill>
                <a:latin typeface="Roboto Light" panose="02000000000000000000" pitchFamily="2" charset="0"/>
                <a:ea typeface="Roboto Light" panose="02000000000000000000" pitchFamily="2" charset="0"/>
              </a:rPr>
              <a:t>(Internal)</a:t>
            </a:r>
          </a:p>
        </p:txBody>
      </p:sp>
      <p:sp>
        <p:nvSpPr>
          <p:cNvPr id="7" name="Rectangle 6">
            <a:extLst>
              <a:ext uri="{FF2B5EF4-FFF2-40B4-BE49-F238E27FC236}">
                <a16:creationId xmlns:a16="http://schemas.microsoft.com/office/drawing/2014/main" id="{9A746C9A-804E-458C-B316-C6EB480E56EB}"/>
              </a:ext>
            </a:extLst>
          </p:cNvPr>
          <p:cNvSpPr/>
          <p:nvPr/>
        </p:nvSpPr>
        <p:spPr>
          <a:xfrm>
            <a:off x="1361872" y="5087098"/>
            <a:ext cx="9552561" cy="369332"/>
          </a:xfrm>
          <a:prstGeom prst="rect">
            <a:avLst/>
          </a:prstGeom>
        </p:spPr>
        <p:txBody>
          <a:bodyPr wrap="square">
            <a:spAutoFit/>
          </a:bodyPr>
          <a:lstStyle/>
          <a:p>
            <a:pPr algn="ctr">
              <a:defRPr/>
            </a:pPr>
            <a:r>
              <a:rPr lang="en-US" dirty="0">
                <a:solidFill>
                  <a:prstClr val="black"/>
                </a:solidFill>
                <a:latin typeface="Roboto Light" panose="02000000000000000000" pitchFamily="2" charset="0"/>
                <a:ea typeface="Roboto Light" panose="02000000000000000000" pitchFamily="2" charset="0"/>
              </a:rPr>
              <a:t>Skin can be both dry and dehydrated, as these two problems can coexist</a:t>
            </a:r>
          </a:p>
        </p:txBody>
      </p:sp>
    </p:spTree>
    <p:extLst>
      <p:ext uri="{BB962C8B-B14F-4D97-AF65-F5344CB8AC3E}">
        <p14:creationId xmlns:p14="http://schemas.microsoft.com/office/powerpoint/2010/main" val="369046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2207568" y="1253003"/>
            <a:ext cx="2669524" cy="1816519"/>
          </a:xfrm>
          <a:prstGeom prst="ellipse">
            <a:avLst/>
          </a:prstGeom>
          <a:ln>
            <a:noFill/>
          </a:ln>
          <a:effectLst>
            <a:softEdge rad="112500"/>
          </a:effectLst>
        </p:spPr>
      </p:pic>
      <p:pic>
        <p:nvPicPr>
          <p:cNvPr id="8" name="Imag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44072" y="1700808"/>
            <a:ext cx="3140426" cy="1159542"/>
          </a:xfrm>
          <a:prstGeom prst="rect">
            <a:avLst/>
          </a:prstGeom>
        </p:spPr>
      </p:pic>
      <p:pic>
        <p:nvPicPr>
          <p:cNvPr id="11" name="Imag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55641" y="4121188"/>
            <a:ext cx="2307477" cy="1847820"/>
          </a:xfrm>
          <a:prstGeom prst="ellipse">
            <a:avLst/>
          </a:prstGeom>
          <a:ln>
            <a:noFill/>
          </a:ln>
          <a:effectLst>
            <a:softEdge rad="112500"/>
          </a:effectLst>
        </p:spPr>
      </p:pic>
      <p:sp>
        <p:nvSpPr>
          <p:cNvPr id="12" name="AutoShape 2" descr="Résultat de recherche d'images pour &quot;stress oxydatif&quot;"/>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3" name="Image 1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164493" y="4407512"/>
            <a:ext cx="2693352" cy="1459888"/>
          </a:xfrm>
          <a:prstGeom prst="rect">
            <a:avLst/>
          </a:prstGeom>
        </p:spPr>
      </p:pic>
      <p:sp>
        <p:nvSpPr>
          <p:cNvPr id="15" name="Rectangle 14"/>
          <p:cNvSpPr/>
          <p:nvPr/>
        </p:nvSpPr>
        <p:spPr>
          <a:xfrm>
            <a:off x="2466416" y="3059668"/>
            <a:ext cx="2151828" cy="369332"/>
          </a:xfrm>
          <a:prstGeom prst="rect">
            <a:avLst/>
          </a:prstGeom>
        </p:spPr>
        <p:txBody>
          <a:bodyPr wrap="square">
            <a:spAutoFit/>
          </a:bodyPr>
          <a:lstStyle/>
          <a:p>
            <a:r>
              <a:rPr lang="fr-FR" altLang="fr-FR" b="1" dirty="0" err="1">
                <a:latin typeface="Roboto Light" panose="02000000000000000000" pitchFamily="2" charset="0"/>
                <a:ea typeface="Roboto Light" panose="02000000000000000000" pitchFamily="2" charset="0"/>
              </a:rPr>
              <a:t>Provide</a:t>
            </a:r>
            <a:r>
              <a:rPr lang="fr-FR" altLang="fr-FR" b="1" dirty="0">
                <a:latin typeface="Roboto Light" panose="02000000000000000000" pitchFamily="2" charset="0"/>
                <a:ea typeface="Roboto Light" panose="02000000000000000000" pitchFamily="2" charset="0"/>
              </a:rPr>
              <a:t> </a:t>
            </a:r>
            <a:r>
              <a:rPr lang="fr-FR" altLang="fr-FR" b="1" dirty="0" err="1">
                <a:latin typeface="Roboto Light" panose="02000000000000000000" pitchFamily="2" charset="0"/>
                <a:ea typeface="Roboto Light" panose="02000000000000000000" pitchFamily="2" charset="0"/>
              </a:rPr>
              <a:t>lipids</a:t>
            </a:r>
            <a:endParaRPr lang="fr-FR" altLang="fr-FR" dirty="0">
              <a:latin typeface="Roboto Light" panose="02000000000000000000" pitchFamily="2" charset="0"/>
              <a:ea typeface="Roboto Light" panose="02000000000000000000" pitchFamily="2" charset="0"/>
            </a:endParaRPr>
          </a:p>
        </p:txBody>
      </p:sp>
      <p:sp>
        <p:nvSpPr>
          <p:cNvPr id="16" name="Rectangle 15"/>
          <p:cNvSpPr/>
          <p:nvPr/>
        </p:nvSpPr>
        <p:spPr>
          <a:xfrm>
            <a:off x="6168844" y="2957729"/>
            <a:ext cx="3823484" cy="369332"/>
          </a:xfrm>
          <a:prstGeom prst="rect">
            <a:avLst/>
          </a:prstGeom>
        </p:spPr>
        <p:txBody>
          <a:bodyPr wrap="none">
            <a:spAutoFit/>
          </a:bodyPr>
          <a:lstStyle/>
          <a:p>
            <a:pPr algn="ctr"/>
            <a:r>
              <a:rPr lang="en-US" altLang="fr-FR" b="1" dirty="0">
                <a:latin typeface="Roboto Light" panose="02000000000000000000" pitchFamily="2" charset="0"/>
                <a:ea typeface="Roboto Light" panose="02000000000000000000" pitchFamily="2" charset="0"/>
              </a:rPr>
              <a:t>Stimulate the skin's natural </a:t>
            </a:r>
            <a:r>
              <a:rPr lang="en-US" altLang="fr-FR" b="1" dirty="0" err="1">
                <a:latin typeface="Roboto Light" panose="02000000000000000000" pitchFamily="2" charset="0"/>
                <a:ea typeface="Roboto Light" panose="02000000000000000000" pitchFamily="2" charset="0"/>
              </a:rPr>
              <a:t>defences</a:t>
            </a:r>
            <a:endParaRPr lang="fr-FR" altLang="fr-FR" b="1" dirty="0">
              <a:latin typeface="Roboto Light" panose="02000000000000000000" pitchFamily="2" charset="0"/>
              <a:ea typeface="Roboto Light" panose="02000000000000000000" pitchFamily="2" charset="0"/>
            </a:endParaRPr>
          </a:p>
        </p:txBody>
      </p:sp>
      <p:sp>
        <p:nvSpPr>
          <p:cNvPr id="17" name="Rectangle 16"/>
          <p:cNvSpPr/>
          <p:nvPr/>
        </p:nvSpPr>
        <p:spPr>
          <a:xfrm>
            <a:off x="2193400" y="5888428"/>
            <a:ext cx="3268844" cy="369332"/>
          </a:xfrm>
          <a:prstGeom prst="rect">
            <a:avLst/>
          </a:prstGeom>
        </p:spPr>
        <p:txBody>
          <a:bodyPr wrap="none">
            <a:spAutoFit/>
          </a:bodyPr>
          <a:lstStyle/>
          <a:p>
            <a:r>
              <a:rPr lang="fr-FR" altLang="fr-FR" b="1" dirty="0" err="1">
                <a:latin typeface="Roboto Light" panose="02000000000000000000" pitchFamily="2" charset="0"/>
                <a:ea typeface="Roboto Light" panose="02000000000000000000" pitchFamily="2" charset="0"/>
              </a:rPr>
              <a:t>Provide</a:t>
            </a:r>
            <a:r>
              <a:rPr lang="fr-FR" altLang="fr-FR" b="1" dirty="0">
                <a:latin typeface="Roboto Light" panose="02000000000000000000" pitchFamily="2" charset="0"/>
                <a:ea typeface="Roboto Light" panose="02000000000000000000" pitchFamily="2" charset="0"/>
              </a:rPr>
              <a:t> </a:t>
            </a:r>
            <a:r>
              <a:rPr lang="fr-FR" altLang="fr-FR" b="1" dirty="0" err="1">
                <a:latin typeface="Roboto Light" panose="02000000000000000000" pitchFamily="2" charset="0"/>
                <a:ea typeface="Roboto Light" panose="02000000000000000000" pitchFamily="2" charset="0"/>
              </a:rPr>
              <a:t>hydration</a:t>
            </a:r>
            <a:r>
              <a:rPr lang="fr-FR" altLang="fr-FR" b="1" dirty="0">
                <a:latin typeface="Roboto Light" panose="02000000000000000000" pitchFamily="2" charset="0"/>
                <a:ea typeface="Roboto Light" panose="02000000000000000000" pitchFamily="2" charset="0"/>
              </a:rPr>
              <a:t> and </a:t>
            </a:r>
            <a:r>
              <a:rPr lang="fr-FR" altLang="fr-FR" b="1" dirty="0" err="1">
                <a:latin typeface="Roboto Light" panose="02000000000000000000" pitchFamily="2" charset="0"/>
                <a:ea typeface="Roboto Light" panose="02000000000000000000" pitchFamily="2" charset="0"/>
              </a:rPr>
              <a:t>soothing</a:t>
            </a:r>
            <a:endParaRPr lang="fr-FR" altLang="fr-FR" b="1" dirty="0">
              <a:latin typeface="Roboto Light" panose="02000000000000000000" pitchFamily="2" charset="0"/>
              <a:ea typeface="Roboto Light" panose="02000000000000000000" pitchFamily="2" charset="0"/>
            </a:endParaRPr>
          </a:p>
        </p:txBody>
      </p:sp>
      <p:sp>
        <p:nvSpPr>
          <p:cNvPr id="18" name="Rectangle 17"/>
          <p:cNvSpPr/>
          <p:nvPr/>
        </p:nvSpPr>
        <p:spPr>
          <a:xfrm>
            <a:off x="6663833" y="5879068"/>
            <a:ext cx="3300904" cy="369332"/>
          </a:xfrm>
          <a:prstGeom prst="rect">
            <a:avLst/>
          </a:prstGeom>
        </p:spPr>
        <p:txBody>
          <a:bodyPr wrap="none">
            <a:spAutoFit/>
          </a:bodyPr>
          <a:lstStyle/>
          <a:p>
            <a:pPr algn="ctr"/>
            <a:r>
              <a:rPr lang="fr-FR" altLang="fr-FR" b="1" dirty="0" err="1">
                <a:latin typeface="Roboto Light" panose="02000000000000000000" pitchFamily="2" charset="0"/>
                <a:ea typeface="Roboto Light" panose="02000000000000000000" pitchFamily="2" charset="0"/>
              </a:rPr>
              <a:t>Protect</a:t>
            </a:r>
            <a:r>
              <a:rPr lang="fr-FR" altLang="fr-FR" b="1" dirty="0">
                <a:latin typeface="Roboto Light" panose="02000000000000000000" pitchFamily="2" charset="0"/>
                <a:ea typeface="Roboto Light" panose="02000000000000000000" pitchFamily="2" charset="0"/>
              </a:rPr>
              <a:t> </a:t>
            </a:r>
            <a:r>
              <a:rPr lang="fr-FR" altLang="fr-FR" b="1" dirty="0" err="1">
                <a:latin typeface="Roboto Light" panose="02000000000000000000" pitchFamily="2" charset="0"/>
                <a:ea typeface="Roboto Light" panose="02000000000000000000" pitchFamily="2" charset="0"/>
              </a:rPr>
              <a:t>against</a:t>
            </a:r>
            <a:r>
              <a:rPr lang="fr-FR" altLang="fr-FR" b="1" dirty="0">
                <a:latin typeface="Roboto Light" panose="02000000000000000000" pitchFamily="2" charset="0"/>
                <a:ea typeface="Roboto Light" panose="02000000000000000000" pitchFamily="2" charset="0"/>
              </a:rPr>
              <a:t> </a:t>
            </a:r>
            <a:r>
              <a:rPr lang="fr-FR" altLang="fr-FR" b="1" dirty="0" err="1">
                <a:latin typeface="Roboto Light" panose="02000000000000000000" pitchFamily="2" charset="0"/>
                <a:ea typeface="Roboto Light" panose="02000000000000000000" pitchFamily="2" charset="0"/>
              </a:rPr>
              <a:t>oxidative</a:t>
            </a:r>
            <a:r>
              <a:rPr lang="fr-FR" altLang="fr-FR" b="1" dirty="0">
                <a:latin typeface="Roboto Light" panose="02000000000000000000" pitchFamily="2" charset="0"/>
                <a:ea typeface="Roboto Light" panose="02000000000000000000" pitchFamily="2" charset="0"/>
              </a:rPr>
              <a:t> stress</a:t>
            </a:r>
          </a:p>
        </p:txBody>
      </p:sp>
      <p:sp>
        <p:nvSpPr>
          <p:cNvPr id="19" name="Titre 2">
            <a:extLst>
              <a:ext uri="{FF2B5EF4-FFF2-40B4-BE49-F238E27FC236}">
                <a16:creationId xmlns:a16="http://schemas.microsoft.com/office/drawing/2014/main" id="{9DC302A3-59D6-4F30-923C-91C1C46C4094}"/>
              </a:ext>
            </a:extLst>
          </p:cNvPr>
          <p:cNvSpPr txBox="1">
            <a:spLocks/>
          </p:cNvSpPr>
          <p:nvPr/>
        </p:nvSpPr>
        <p:spPr>
          <a:xfrm>
            <a:off x="1952017" y="536343"/>
            <a:ext cx="8287966"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3E3E3E"/>
                </a:solidFill>
                <a:latin typeface="KyivType Sans2" panose="00000500000000000000" pitchFamily="50" charset="0"/>
              </a:rPr>
              <a:t>How to treat </a:t>
            </a:r>
          </a:p>
          <a:p>
            <a:pPr algn="ctr"/>
            <a:r>
              <a:rPr lang="en-US" sz="4000" dirty="0">
                <a:solidFill>
                  <a:srgbClr val="3E3E3E"/>
                </a:solidFill>
                <a:latin typeface="KyivType Sans2" panose="00000500000000000000" pitchFamily="50" charset="0"/>
              </a:rPr>
              <a:t>DRY SKIN</a:t>
            </a:r>
            <a:endParaRPr lang="fr-FR" sz="40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214297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4ACC8C-19D1-4947-86E9-B963A845A6AB}"/>
              </a:ext>
            </a:extLst>
          </p:cNvPr>
          <p:cNvSpPr/>
          <p:nvPr/>
        </p:nvSpPr>
        <p:spPr>
          <a:xfrm>
            <a:off x="322730" y="2844224"/>
            <a:ext cx="2144620" cy="1169551"/>
          </a:xfrm>
          <a:prstGeom prst="rect">
            <a:avLst/>
          </a:prstGeom>
        </p:spPr>
        <p:txBody>
          <a:bodyPr wrap="square">
            <a:spAutoFit/>
          </a:bodyPr>
          <a:lstStyle/>
          <a:p>
            <a:pPr algn="ctr"/>
            <a:r>
              <a:rPr lang="en-US" sz="1400" cap="small" spc="133" dirty="0">
                <a:solidFill>
                  <a:srgbClr val="000000"/>
                </a:solidFill>
                <a:latin typeface="Roboto Mono Light" panose="00000009000000000000" pitchFamily="49" charset="0"/>
              </a:rPr>
              <a:t>Nutri-Contour</a:t>
            </a:r>
          </a:p>
          <a:p>
            <a:pPr algn="ctr"/>
            <a:r>
              <a:rPr lang="en-US" sz="1400" cap="small" spc="133" dirty="0">
                <a:solidFill>
                  <a:srgbClr val="000000"/>
                </a:solidFill>
                <a:latin typeface="Roboto Mono Light" panose="00000009000000000000" pitchFamily="49" charset="0"/>
              </a:rPr>
              <a:t>Nutri +</a:t>
            </a:r>
          </a:p>
          <a:p>
            <a:pPr algn="ctr"/>
            <a:r>
              <a:rPr lang="en-US" sz="1400" cap="small" spc="133" dirty="0">
                <a:solidFill>
                  <a:srgbClr val="000000"/>
                </a:solidFill>
                <a:latin typeface="Roboto Mono Light" panose="00000009000000000000" pitchFamily="49" charset="0"/>
              </a:rPr>
              <a:t>Nutri defense</a:t>
            </a:r>
          </a:p>
          <a:p>
            <a:pPr algn="ctr"/>
            <a:r>
              <a:rPr lang="en-US" sz="1400" cap="small" spc="133" dirty="0">
                <a:solidFill>
                  <a:srgbClr val="000000"/>
                </a:solidFill>
                <a:latin typeface="Roboto Mono Light" panose="00000009000000000000" pitchFamily="49" charset="0"/>
              </a:rPr>
              <a:t>Nutri creme YKFM</a:t>
            </a:r>
          </a:p>
          <a:p>
            <a:pPr algn="ctr"/>
            <a:r>
              <a:rPr lang="en-US" sz="1400" cap="small" spc="133" dirty="0">
                <a:solidFill>
                  <a:srgbClr val="000000"/>
                </a:solidFill>
                <a:latin typeface="Roboto Mono Light" panose="00000009000000000000" pitchFamily="49" charset="0"/>
              </a:rPr>
              <a:t>Creme mains</a:t>
            </a:r>
          </a:p>
        </p:txBody>
      </p:sp>
      <p:pic>
        <p:nvPicPr>
          <p:cNvPr id="14" name="Image 13">
            <a:extLst>
              <a:ext uri="{FF2B5EF4-FFF2-40B4-BE49-F238E27FC236}">
                <a16:creationId xmlns:a16="http://schemas.microsoft.com/office/drawing/2014/main" id="{A041C6E9-292E-A636-ACCB-6C81D457A6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95650" y="1944137"/>
            <a:ext cx="5600700" cy="4197483"/>
          </a:xfrm>
          <a:prstGeom prst="rect">
            <a:avLst/>
          </a:prstGeom>
        </p:spPr>
      </p:pic>
      <p:sp>
        <p:nvSpPr>
          <p:cNvPr id="6" name="Titre 2">
            <a:extLst>
              <a:ext uri="{FF2B5EF4-FFF2-40B4-BE49-F238E27FC236}">
                <a16:creationId xmlns:a16="http://schemas.microsoft.com/office/drawing/2014/main" id="{D14C1328-33B3-46F8-B2FC-49B00BAACB77}"/>
              </a:ext>
            </a:extLst>
          </p:cNvPr>
          <p:cNvSpPr txBox="1">
            <a:spLocks/>
          </p:cNvSpPr>
          <p:nvPr/>
        </p:nvSpPr>
        <p:spPr>
          <a:xfrm>
            <a:off x="1092530" y="396498"/>
            <a:ext cx="10515600"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YON-KA ALLIES </a:t>
            </a:r>
          </a:p>
          <a:p>
            <a:pPr algn="ctr"/>
            <a:r>
              <a:rPr lang="en-US" sz="4000" dirty="0">
                <a:solidFill>
                  <a:srgbClr val="3E3E3E"/>
                </a:solidFill>
                <a:latin typeface="KyivType Sans2" panose="00000500000000000000" pitchFamily="50" charset="0"/>
              </a:rPr>
              <a:t>to treat dry skin</a:t>
            </a:r>
            <a:endParaRPr lang="fr-FR" sz="28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3827254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22705">
            <a:off x="7858716" y="3203842"/>
            <a:ext cx="3785597" cy="2597761"/>
          </a:xfrm>
          <a:prstGeom prst="rect">
            <a:avLst/>
          </a:prstGeom>
        </p:spPr>
      </p:pic>
      <p:sp>
        <p:nvSpPr>
          <p:cNvPr id="6" name="ZoneTexte 6"/>
          <p:cNvSpPr txBox="1"/>
          <p:nvPr/>
        </p:nvSpPr>
        <p:spPr>
          <a:xfrm>
            <a:off x="1633123" y="2549888"/>
            <a:ext cx="4933428" cy="762132"/>
          </a:xfrm>
          <a:prstGeom prst="rect">
            <a:avLst/>
          </a:prstGeom>
          <a:solidFill>
            <a:schemeClr val="bg1"/>
          </a:solidFill>
        </p:spPr>
        <p:txBody>
          <a:bodyPr wrap="square" rtlCol="0">
            <a:spAutoFit/>
          </a:bodyPr>
          <a:lstStyle>
            <a:defPPr>
              <a:defRPr lang="fr-FR"/>
            </a:defPPr>
            <a:lvl1pPr defTabSz="914335">
              <a:defRPr sz="1451">
                <a:solidFill>
                  <a:prstClr val="black"/>
                </a:solidFill>
                <a:latin typeface="Roboto Light" panose="020B0604020202020204" charset="0"/>
                <a:ea typeface="Roboto Light" panose="020B06040202020202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err="1"/>
              <a:t>Nourishes</a:t>
            </a:r>
            <a:r>
              <a:rPr lang="fr-FR" dirty="0"/>
              <a:t> and </a:t>
            </a:r>
            <a:r>
              <a:rPr lang="fr-FR" dirty="0" err="1"/>
              <a:t>energises</a:t>
            </a:r>
            <a:endParaRPr lang="fr-FR" dirty="0"/>
          </a:p>
          <a:p>
            <a:r>
              <a:rPr lang="fr-FR" dirty="0" err="1"/>
              <a:t>Regenerates</a:t>
            </a:r>
            <a:endParaRPr lang="fr-FR" dirty="0"/>
          </a:p>
          <a:p>
            <a:r>
              <a:rPr lang="fr-FR" dirty="0"/>
              <a:t>Revitalises </a:t>
            </a:r>
            <a:r>
              <a:rPr lang="fr-FR" dirty="0" err="1"/>
              <a:t>damaged</a:t>
            </a:r>
            <a:r>
              <a:rPr lang="fr-FR" dirty="0"/>
              <a:t> skin</a:t>
            </a:r>
          </a:p>
        </p:txBody>
      </p:sp>
      <p:sp>
        <p:nvSpPr>
          <p:cNvPr id="9" name="ZoneTexte 17"/>
          <p:cNvSpPr txBox="1"/>
          <p:nvPr/>
        </p:nvSpPr>
        <p:spPr>
          <a:xfrm>
            <a:off x="2187309" y="3767033"/>
            <a:ext cx="5133519" cy="985398"/>
          </a:xfrm>
          <a:prstGeom prst="rect">
            <a:avLst/>
          </a:prstGeom>
          <a:solidFill>
            <a:schemeClr val="bg1"/>
          </a:solidFill>
        </p:spPr>
        <p:txBody>
          <a:bodyPr wrap="square" rtlCol="0">
            <a:spAutoFit/>
          </a:bodyPr>
          <a:lstStyle>
            <a:defPPr>
              <a:defRPr lang="fr-FR"/>
            </a:defPPr>
            <a:lvl1pPr defTabSz="914335">
              <a:defRPr sz="1451">
                <a:solidFill>
                  <a:prstClr val="black"/>
                </a:solidFill>
                <a:latin typeface="Roboto Light" panose="020B0604020202020204" charset="0"/>
                <a:ea typeface="Roboto Light" panose="020B060402020202020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Fine, </a:t>
            </a:r>
            <a:r>
              <a:rPr lang="en-US" dirty="0" err="1"/>
              <a:t>hypervitaminised</a:t>
            </a:r>
            <a:r>
              <a:rPr lang="en-US" dirty="0"/>
              <a:t> oil for an instant boost of energy</a:t>
            </a:r>
          </a:p>
          <a:p>
            <a:r>
              <a:rPr lang="en-US" dirty="0"/>
              <a:t>Reduces the drying effects of the sun, cold, wind and certain treatments</a:t>
            </a:r>
          </a:p>
          <a:p>
            <a:r>
              <a:rPr lang="en-US" dirty="0"/>
              <a:t>99.8% ingredients of natural origin</a:t>
            </a:r>
            <a:endParaRPr lang="fr-FR" dirty="0"/>
          </a:p>
        </p:txBody>
      </p:sp>
      <p:sp>
        <p:nvSpPr>
          <p:cNvPr id="11" name="Rectangle 10"/>
          <p:cNvSpPr/>
          <p:nvPr/>
        </p:nvSpPr>
        <p:spPr>
          <a:xfrm>
            <a:off x="3851252" y="5417386"/>
            <a:ext cx="4485118" cy="538865"/>
          </a:xfrm>
          <a:prstGeom prst="rect">
            <a:avLst/>
          </a:prstGeom>
          <a:solidFill>
            <a:schemeClr val="bg1"/>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35"/>
            <a:r>
              <a:rPr lang="en-US" sz="1451" dirty="0">
                <a:solidFill>
                  <a:prstClr val="black"/>
                </a:solidFill>
                <a:latin typeface="Roboto Light" panose="020B0604020202020204" charset="0"/>
                <a:ea typeface="Roboto Light" panose="020B0604020202020204" charset="0"/>
              </a:rPr>
              <a:t>Skin is nourished: + 89%*.</a:t>
            </a:r>
          </a:p>
          <a:p>
            <a:pPr defTabSz="914335"/>
            <a:r>
              <a:rPr lang="en-US" sz="1451" dirty="0">
                <a:solidFill>
                  <a:prstClr val="black"/>
                </a:solidFill>
                <a:latin typeface="Roboto Light" panose="020B0604020202020204" charset="0"/>
                <a:ea typeface="Roboto Light" panose="020B0604020202020204" charset="0"/>
              </a:rPr>
              <a:t>Skin regains energy: 79%*.</a:t>
            </a:r>
            <a:endParaRPr lang="fr-FR" sz="1451" dirty="0">
              <a:solidFill>
                <a:prstClr val="black"/>
              </a:solidFill>
              <a:latin typeface="Roboto Light" panose="020B0604020202020204" charset="0"/>
              <a:ea typeface="Roboto Light" panose="020B0604020202020204" charset="0"/>
            </a:endParaRPr>
          </a:p>
        </p:txBody>
      </p:sp>
      <p:sp>
        <p:nvSpPr>
          <p:cNvPr id="21" name="ZoneTexte 16"/>
          <p:cNvSpPr txBox="1"/>
          <p:nvPr/>
        </p:nvSpPr>
        <p:spPr>
          <a:xfrm>
            <a:off x="7320828" y="5617495"/>
            <a:ext cx="3257059" cy="338554"/>
          </a:xfrm>
          <a:prstGeom prst="rect">
            <a:avLst/>
          </a:prstGeom>
          <a:solidFill>
            <a:schemeClr val="bg1"/>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600" i="1" dirty="0" err="1"/>
              <a:t>With</a:t>
            </a:r>
            <a:r>
              <a:rPr lang="fr-FR" sz="1600" i="1" dirty="0"/>
              <a:t> </a:t>
            </a:r>
            <a:r>
              <a:rPr lang="fr-FR" sz="1600" i="1" dirty="0" err="1"/>
              <a:t>cereal</a:t>
            </a:r>
            <a:r>
              <a:rPr lang="fr-FR" sz="1600" i="1" dirty="0"/>
              <a:t> </a:t>
            </a:r>
            <a:r>
              <a:rPr lang="fr-FR" sz="1600" i="1" dirty="0" err="1"/>
              <a:t>germ</a:t>
            </a:r>
            <a:r>
              <a:rPr lang="fr-FR" sz="1600" i="1" dirty="0"/>
              <a:t> </a:t>
            </a:r>
            <a:r>
              <a:rPr lang="fr-FR" sz="1600" i="1" dirty="0" err="1"/>
              <a:t>oil</a:t>
            </a:r>
            <a:endParaRPr lang="fr-FR" sz="1600" i="1" dirty="0"/>
          </a:p>
        </p:txBody>
      </p:sp>
      <p:sp>
        <p:nvSpPr>
          <p:cNvPr id="22" name="ZoneTexte 24"/>
          <p:cNvSpPr txBox="1"/>
          <p:nvPr/>
        </p:nvSpPr>
        <p:spPr>
          <a:xfrm>
            <a:off x="10609014" y="6059232"/>
            <a:ext cx="1356852" cy="338554"/>
          </a:xfrm>
          <a:prstGeom prst="rect">
            <a:avLst/>
          </a:prstGeom>
          <a:solidFill>
            <a:schemeClr val="bg1"/>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i="1" dirty="0">
                <a:latin typeface="Roboto Light" panose="02000000000000000000" pitchFamily="2" charset="0"/>
                <a:ea typeface="Roboto Light" panose="02000000000000000000" pitchFamily="2" charset="0"/>
              </a:rPr>
              <a:t>On a cure</a:t>
            </a:r>
          </a:p>
        </p:txBody>
      </p:sp>
      <p:pic>
        <p:nvPicPr>
          <p:cNvPr id="24" name="Image 2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71676" y="1858868"/>
            <a:ext cx="1431529" cy="4278821"/>
          </a:xfrm>
          <a:prstGeom prst="rect">
            <a:avLst/>
          </a:prstGeom>
        </p:spPr>
      </p:pic>
      <p:sp>
        <p:nvSpPr>
          <p:cNvPr id="2" name="Rectangle 1"/>
          <p:cNvSpPr/>
          <p:nvPr/>
        </p:nvSpPr>
        <p:spPr>
          <a:xfrm>
            <a:off x="179421" y="6310470"/>
            <a:ext cx="5736470" cy="338554"/>
          </a:xfrm>
          <a:prstGeom prst="rect">
            <a:avLst/>
          </a:prstGeom>
          <a:noFill/>
        </p:spPr>
        <p:txBody>
          <a:bodyPr wrap="square" rtlCol="0">
            <a:spAutoFit/>
          </a:bodyPr>
          <a:lstStyle/>
          <a:p>
            <a:r>
              <a:rPr lang="fr-FR" sz="800" dirty="0">
                <a:solidFill>
                  <a:srgbClr val="3E3E3E"/>
                </a:solidFill>
                <a:latin typeface="Roboto Light" panose="02000000000000000000" pitchFamily="2" charset="0"/>
                <a:ea typeface="Roboto Light" panose="02000000000000000000" pitchFamily="2" charset="0"/>
              </a:rPr>
              <a:t>*Test d’usage, application, une à 2 fois par jour, pendant 4 semaines consécutives, sur la peau du visage, par 19 volontaires adultes, de sexe féminin, âgés de 35 à 65 ans, à la peau de nature sèche et présentant une peau carencée / fatiguée.</a:t>
            </a:r>
          </a:p>
        </p:txBody>
      </p:sp>
      <p:sp>
        <p:nvSpPr>
          <p:cNvPr id="26" name="Rectangle 25">
            <a:extLst>
              <a:ext uri="{FF2B5EF4-FFF2-40B4-BE49-F238E27FC236}">
                <a16:creationId xmlns:a16="http://schemas.microsoft.com/office/drawing/2014/main" id="{BB52BC5B-ED8D-47D0-8A0E-BBC181681B74}"/>
              </a:ext>
            </a:extLst>
          </p:cNvPr>
          <p:cNvSpPr/>
          <p:nvPr/>
        </p:nvSpPr>
        <p:spPr>
          <a:xfrm>
            <a:off x="240" y="1324473"/>
            <a:ext cx="12191521" cy="400110"/>
          </a:xfrm>
          <a:prstGeom prst="rect">
            <a:avLst/>
          </a:prstGeom>
        </p:spPr>
        <p:txBody>
          <a:bodyPr wrap="square">
            <a:spAutoFit/>
          </a:bodyPr>
          <a:lstStyle/>
          <a:p>
            <a:pPr algn="ctr">
              <a:defRPr/>
            </a:pPr>
            <a:r>
              <a:rPr lang="en-US" sz="2000" i="1" dirty="0">
                <a:solidFill>
                  <a:prstClr val="black"/>
                </a:solidFill>
                <a:latin typeface="KyivType Sans2" panose="00000500000000000000" charset="0"/>
              </a:rPr>
              <a:t>S.O.S booster for dry skin and all tired skin </a:t>
            </a:r>
            <a:endParaRPr lang="fr-FR" sz="2000" i="1" dirty="0">
              <a:solidFill>
                <a:prstClr val="black"/>
              </a:solidFill>
              <a:latin typeface="KyivType Sans2" panose="00000500000000000000" charset="0"/>
            </a:endParaRPr>
          </a:p>
        </p:txBody>
      </p:sp>
      <p:sp>
        <p:nvSpPr>
          <p:cNvPr id="34" name="Arc 21">
            <a:extLst>
              <a:ext uri="{FF2B5EF4-FFF2-40B4-BE49-F238E27FC236}">
                <a16:creationId xmlns:a16="http://schemas.microsoft.com/office/drawing/2014/main" id="{CAFA15D0-2B3B-4E10-85A0-F6CDA4CBD1C8}"/>
              </a:ext>
            </a:extLst>
          </p:cNvPr>
          <p:cNvSpPr/>
          <p:nvPr/>
        </p:nvSpPr>
        <p:spPr>
          <a:xfrm rot="9523306">
            <a:off x="1137046" y="1901056"/>
            <a:ext cx="3629817" cy="5105470"/>
          </a:xfrm>
          <a:custGeom>
            <a:avLst/>
            <a:gdLst>
              <a:gd name="connsiteX0" fmla="*/ 3440652 w 6881304"/>
              <a:gd name="connsiteY0" fmla="*/ 0 h 8221727"/>
              <a:gd name="connsiteX1" fmla="*/ 6881304 w 6881304"/>
              <a:gd name="connsiteY1" fmla="*/ 4110864 h 8221727"/>
              <a:gd name="connsiteX2" fmla="*/ 3440652 w 6881304"/>
              <a:gd name="connsiteY2" fmla="*/ 4110864 h 8221727"/>
              <a:gd name="connsiteX3" fmla="*/ 3440652 w 6881304"/>
              <a:gd name="connsiteY3" fmla="*/ 0 h 8221727"/>
              <a:gd name="connsiteX0" fmla="*/ 3440652 w 6881304"/>
              <a:gd name="connsiteY0" fmla="*/ 0 h 8221727"/>
              <a:gd name="connsiteX1" fmla="*/ 6881304 w 6881304"/>
              <a:gd name="connsiteY1" fmla="*/ 4110864 h 8221727"/>
              <a:gd name="connsiteX0" fmla="*/ 0 w 3440652"/>
              <a:gd name="connsiteY0" fmla="*/ 0 h 4110864"/>
              <a:gd name="connsiteX1" fmla="*/ 3440652 w 3440652"/>
              <a:gd name="connsiteY1" fmla="*/ 4110864 h 4110864"/>
              <a:gd name="connsiteX2" fmla="*/ 0 w 3440652"/>
              <a:gd name="connsiteY2" fmla="*/ 4110864 h 4110864"/>
              <a:gd name="connsiteX3" fmla="*/ 0 w 3440652"/>
              <a:gd name="connsiteY3" fmla="*/ 0 h 4110864"/>
              <a:gd name="connsiteX0" fmla="*/ 358483 w 3440652"/>
              <a:gd name="connsiteY0" fmla="*/ 129388 h 4110864"/>
              <a:gd name="connsiteX1" fmla="*/ 3440652 w 3440652"/>
              <a:gd name="connsiteY1" fmla="*/ 4110864 h 4110864"/>
              <a:gd name="connsiteX0" fmla="*/ 0 w 3440652"/>
              <a:gd name="connsiteY0" fmla="*/ 0 h 4110864"/>
              <a:gd name="connsiteX1" fmla="*/ 3440652 w 3440652"/>
              <a:gd name="connsiteY1" fmla="*/ 4110864 h 4110864"/>
              <a:gd name="connsiteX2" fmla="*/ 0 w 3440652"/>
              <a:gd name="connsiteY2" fmla="*/ 4110864 h 4110864"/>
              <a:gd name="connsiteX3" fmla="*/ 0 w 3440652"/>
              <a:gd name="connsiteY3" fmla="*/ 0 h 4110864"/>
              <a:gd name="connsiteX0" fmla="*/ 303734 w 3440652"/>
              <a:gd name="connsiteY0" fmla="*/ 138732 h 4110864"/>
              <a:gd name="connsiteX1" fmla="*/ 3440652 w 3440652"/>
              <a:gd name="connsiteY1" fmla="*/ 4110864 h 4110864"/>
              <a:gd name="connsiteX0" fmla="*/ 0 w 3440652"/>
              <a:gd name="connsiteY0" fmla="*/ 137908 h 4248772"/>
              <a:gd name="connsiteX1" fmla="*/ 3440652 w 3440652"/>
              <a:gd name="connsiteY1" fmla="*/ 4248772 h 4248772"/>
              <a:gd name="connsiteX2" fmla="*/ 0 w 3440652"/>
              <a:gd name="connsiteY2" fmla="*/ 4248772 h 4248772"/>
              <a:gd name="connsiteX3" fmla="*/ 0 w 3440652"/>
              <a:gd name="connsiteY3" fmla="*/ 137908 h 4248772"/>
              <a:gd name="connsiteX0" fmla="*/ 380805 w 3440652"/>
              <a:gd name="connsiteY0" fmla="*/ 0 h 4248772"/>
              <a:gd name="connsiteX1" fmla="*/ 3440652 w 3440652"/>
              <a:gd name="connsiteY1" fmla="*/ 4248772 h 4248772"/>
              <a:gd name="connsiteX0" fmla="*/ 0 w 3440652"/>
              <a:gd name="connsiteY0" fmla="*/ 218815 h 4329679"/>
              <a:gd name="connsiteX1" fmla="*/ 3440652 w 3440652"/>
              <a:gd name="connsiteY1" fmla="*/ 4329679 h 4329679"/>
              <a:gd name="connsiteX2" fmla="*/ 0 w 3440652"/>
              <a:gd name="connsiteY2" fmla="*/ 4329679 h 4329679"/>
              <a:gd name="connsiteX3" fmla="*/ 0 w 3440652"/>
              <a:gd name="connsiteY3" fmla="*/ 218815 h 4329679"/>
              <a:gd name="connsiteX0" fmla="*/ 330539 w 3440652"/>
              <a:gd name="connsiteY0" fmla="*/ 0 h 4329679"/>
              <a:gd name="connsiteX1" fmla="*/ 3440652 w 3440652"/>
              <a:gd name="connsiteY1" fmla="*/ 4329679 h 4329679"/>
              <a:gd name="connsiteX0" fmla="*/ 43644 w 3484296"/>
              <a:gd name="connsiteY0" fmla="*/ 517867 h 4628731"/>
              <a:gd name="connsiteX1" fmla="*/ 3484296 w 3484296"/>
              <a:gd name="connsiteY1" fmla="*/ 4628731 h 4628731"/>
              <a:gd name="connsiteX2" fmla="*/ 43644 w 3484296"/>
              <a:gd name="connsiteY2" fmla="*/ 4628731 h 4628731"/>
              <a:gd name="connsiteX3" fmla="*/ 43644 w 3484296"/>
              <a:gd name="connsiteY3" fmla="*/ 517867 h 4628731"/>
              <a:gd name="connsiteX0" fmla="*/ 0 w 3484296"/>
              <a:gd name="connsiteY0" fmla="*/ 0 h 4628731"/>
              <a:gd name="connsiteX1" fmla="*/ 3484296 w 3484296"/>
              <a:gd name="connsiteY1" fmla="*/ 4628731 h 4628731"/>
              <a:gd name="connsiteX0" fmla="*/ 158559 w 3599211"/>
              <a:gd name="connsiteY0" fmla="*/ 511511 h 4622375"/>
              <a:gd name="connsiteX1" fmla="*/ 3599211 w 3599211"/>
              <a:gd name="connsiteY1" fmla="*/ 4622375 h 4622375"/>
              <a:gd name="connsiteX2" fmla="*/ 158559 w 3599211"/>
              <a:gd name="connsiteY2" fmla="*/ 4622375 h 4622375"/>
              <a:gd name="connsiteX3" fmla="*/ 158559 w 3599211"/>
              <a:gd name="connsiteY3" fmla="*/ 511511 h 4622375"/>
              <a:gd name="connsiteX0" fmla="*/ 0 w 3599211"/>
              <a:gd name="connsiteY0" fmla="*/ 0 h 4622375"/>
              <a:gd name="connsiteX1" fmla="*/ 3599211 w 3599211"/>
              <a:gd name="connsiteY1" fmla="*/ 4622375 h 4622375"/>
            </a:gdLst>
            <a:ahLst/>
            <a:cxnLst>
              <a:cxn ang="0">
                <a:pos x="connsiteX0" y="connsiteY0"/>
              </a:cxn>
              <a:cxn ang="0">
                <a:pos x="connsiteX1" y="connsiteY1"/>
              </a:cxn>
            </a:cxnLst>
            <a:rect l="l" t="t" r="r" b="b"/>
            <a:pathLst>
              <a:path w="3599211" h="4622375" stroke="0" extrusionOk="0">
                <a:moveTo>
                  <a:pt x="158559" y="511511"/>
                </a:moveTo>
                <a:cubicBezTo>
                  <a:pt x="2058779" y="511511"/>
                  <a:pt x="3599211" y="2352008"/>
                  <a:pt x="3599211" y="4622375"/>
                </a:cubicBezTo>
                <a:lnTo>
                  <a:pt x="158559" y="4622375"/>
                </a:lnTo>
                <a:lnTo>
                  <a:pt x="158559" y="511511"/>
                </a:lnTo>
                <a:close/>
              </a:path>
              <a:path w="3599211" h="4622375" fill="none">
                <a:moveTo>
                  <a:pt x="0" y="0"/>
                </a:moveTo>
                <a:cubicBezTo>
                  <a:pt x="1900220" y="0"/>
                  <a:pt x="3599211" y="2352008"/>
                  <a:pt x="3599211" y="4622375"/>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35">
              <a:defRPr/>
            </a:pPr>
            <a:endParaRPr lang="fr-FR">
              <a:solidFill>
                <a:prstClr val="black"/>
              </a:solidFill>
              <a:latin typeface="Calibri"/>
            </a:endParaRPr>
          </a:p>
        </p:txBody>
      </p:sp>
      <p:pic>
        <p:nvPicPr>
          <p:cNvPr id="35" name="Image 34">
            <a:extLst>
              <a:ext uri="{FF2B5EF4-FFF2-40B4-BE49-F238E27FC236}">
                <a16:creationId xmlns:a16="http://schemas.microsoft.com/office/drawing/2014/main" id="{A7D4AFEF-AC2E-41ED-B80F-A00D0C6C26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9420" y="2307027"/>
            <a:ext cx="1119554" cy="1418840"/>
          </a:xfrm>
          <a:prstGeom prst="rect">
            <a:avLst/>
          </a:prstGeom>
        </p:spPr>
      </p:pic>
      <p:pic>
        <p:nvPicPr>
          <p:cNvPr id="36" name="Image 35">
            <a:extLst>
              <a:ext uri="{FF2B5EF4-FFF2-40B4-BE49-F238E27FC236}">
                <a16:creationId xmlns:a16="http://schemas.microsoft.com/office/drawing/2014/main" id="{452E777E-5843-4E09-BC55-B2B831121F2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13995" y="4932929"/>
            <a:ext cx="1198789" cy="1519258"/>
          </a:xfrm>
          <a:prstGeom prst="rect">
            <a:avLst/>
          </a:prstGeom>
        </p:spPr>
      </p:pic>
      <p:pic>
        <p:nvPicPr>
          <p:cNvPr id="37" name="Image 36">
            <a:extLst>
              <a:ext uri="{FF2B5EF4-FFF2-40B4-BE49-F238E27FC236}">
                <a16:creationId xmlns:a16="http://schemas.microsoft.com/office/drawing/2014/main" id="{152735A7-24D4-466A-8912-3FC184395D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3031" y="3877336"/>
            <a:ext cx="1152588" cy="1223360"/>
          </a:xfrm>
          <a:prstGeom prst="rect">
            <a:avLst/>
          </a:prstGeom>
        </p:spPr>
      </p:pic>
      <p:sp>
        <p:nvSpPr>
          <p:cNvPr id="38" name="ZoneTexte 37">
            <a:extLst>
              <a:ext uri="{FF2B5EF4-FFF2-40B4-BE49-F238E27FC236}">
                <a16:creationId xmlns:a16="http://schemas.microsoft.com/office/drawing/2014/main" id="{92AB5C3D-CDAB-465E-963D-67E513D80E57}"/>
              </a:ext>
            </a:extLst>
          </p:cNvPr>
          <p:cNvSpPr txBox="1"/>
          <p:nvPr/>
        </p:nvSpPr>
        <p:spPr>
          <a:xfrm>
            <a:off x="843729" y="4979193"/>
            <a:ext cx="1198789" cy="338554"/>
          </a:xfrm>
          <a:prstGeom prst="rect">
            <a:avLst/>
          </a:prstGeom>
          <a:solidFill>
            <a:schemeClr val="bg1"/>
          </a:solidFill>
        </p:spPr>
        <p:txBody>
          <a:bodyPr wrap="square" rtlCol="0">
            <a:spAutoFit/>
          </a:bodyPr>
          <a:lstStyle/>
          <a:p>
            <a:pPr algn="ctr"/>
            <a:r>
              <a:rPr lang="fr-FR" sz="1600" b="1" dirty="0">
                <a:solidFill>
                  <a:srgbClr val="CAC4DB"/>
                </a:solidFill>
                <a:latin typeface="Calibri Light" panose="020F0302020204030204" pitchFamily="34" charset="0"/>
                <a:ea typeface="Roboto" panose="02000000000000000000" pitchFamily="2" charset="0"/>
                <a:cs typeface="Calibri Light" panose="020F0302020204030204" pitchFamily="34" charset="0"/>
              </a:rPr>
              <a:t>The +</a:t>
            </a:r>
          </a:p>
        </p:txBody>
      </p:sp>
      <p:sp>
        <p:nvSpPr>
          <p:cNvPr id="23" name="Titre 2">
            <a:extLst>
              <a:ext uri="{FF2B5EF4-FFF2-40B4-BE49-F238E27FC236}">
                <a16:creationId xmlns:a16="http://schemas.microsoft.com/office/drawing/2014/main" id="{29BD078A-ADB3-4218-A014-D6DCEB70ED4C}"/>
              </a:ext>
            </a:extLst>
          </p:cNvPr>
          <p:cNvSpPr txBox="1">
            <a:spLocks/>
          </p:cNvSpPr>
          <p:nvPr/>
        </p:nvSpPr>
        <p:spPr>
          <a:xfrm>
            <a:off x="1343891" y="398025"/>
            <a:ext cx="957349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E3E3E"/>
                </a:solidFill>
                <a:latin typeface="KyivType Sans2" panose="00000500000000000000" pitchFamily="50" charset="0"/>
              </a:rPr>
              <a:t>NUTRI +</a:t>
            </a:r>
            <a:endParaRPr lang="fr-FR" sz="2800" dirty="0">
              <a:solidFill>
                <a:srgbClr val="3E3E3E"/>
              </a:solidFill>
              <a:latin typeface="KyivType Sans2" panose="00000500000000000000" pitchFamily="50" charset="0"/>
            </a:endParaRPr>
          </a:p>
        </p:txBody>
      </p:sp>
    </p:spTree>
    <p:extLst>
      <p:ext uri="{BB962C8B-B14F-4D97-AF65-F5344CB8AC3E}">
        <p14:creationId xmlns:p14="http://schemas.microsoft.com/office/powerpoint/2010/main" val="15822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2" grpId="0"/>
      <p:bldP spid="38"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11228</TotalTime>
  <Words>8732</Words>
  <Application>Microsoft Office PowerPoint</Application>
  <PresentationFormat>Grand écran</PresentationFormat>
  <Paragraphs>1015</Paragraphs>
  <Slides>37</Slides>
  <Notes>37</Notes>
  <HiddenSlides>0</HiddenSlides>
  <MMClips>0</MMClips>
  <ScaleCrop>false</ScaleCrop>
  <HeadingPairs>
    <vt:vector size="8" baseType="variant">
      <vt:variant>
        <vt:lpstr>Polices utilisées</vt:lpstr>
      </vt:variant>
      <vt:variant>
        <vt:i4>18</vt:i4>
      </vt:variant>
      <vt:variant>
        <vt:lpstr>Thème</vt:lpstr>
      </vt:variant>
      <vt:variant>
        <vt:i4>1</vt:i4>
      </vt:variant>
      <vt:variant>
        <vt:lpstr>Serveurs OLE incorporés</vt:lpstr>
      </vt:variant>
      <vt:variant>
        <vt:i4>1</vt:i4>
      </vt:variant>
      <vt:variant>
        <vt:lpstr>Titres des diapositives</vt:lpstr>
      </vt:variant>
      <vt:variant>
        <vt:i4>37</vt:i4>
      </vt:variant>
    </vt:vector>
  </HeadingPairs>
  <TitlesOfParts>
    <vt:vector size="57" baseType="lpstr">
      <vt:lpstr>Arial</vt:lpstr>
      <vt:lpstr>Calibri</vt:lpstr>
      <vt:lpstr>Calibri Light</vt:lpstr>
      <vt:lpstr>Candara</vt:lpstr>
      <vt:lpstr>Century Gothic</vt:lpstr>
      <vt:lpstr>Courier New</vt:lpstr>
      <vt:lpstr>Google Sans</vt:lpstr>
      <vt:lpstr>KyivType Sans Medium2</vt:lpstr>
      <vt:lpstr>KyivType Sans2</vt:lpstr>
      <vt:lpstr>Midnight Signature</vt:lpstr>
      <vt:lpstr>Roboto</vt:lpstr>
      <vt:lpstr>Roboto</vt:lpstr>
      <vt:lpstr>Roboto Black</vt:lpstr>
      <vt:lpstr>Roboto Light</vt:lpstr>
      <vt:lpstr>Roboto Mono Light</vt:lpstr>
      <vt:lpstr>Söhne</vt:lpstr>
      <vt:lpstr>soleil</vt:lpstr>
      <vt:lpstr>Wingdings</vt:lpstr>
      <vt:lpstr>Thème Office</vt:lpstr>
      <vt:lpstr>Bitmap Image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BASSON Sophie</dc:creator>
  <cp:lastModifiedBy>BASSON Sophie</cp:lastModifiedBy>
  <cp:revision>31</cp:revision>
  <cp:lastPrinted>2023-11-16T15:02:00Z</cp:lastPrinted>
  <dcterms:created xsi:type="dcterms:W3CDTF">2023-09-29T07:02:39Z</dcterms:created>
  <dcterms:modified xsi:type="dcterms:W3CDTF">2023-11-27T16:26:41Z</dcterms:modified>
</cp:coreProperties>
</file>